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</p:sldMasterIdLst>
  <p:notesMasterIdLst>
    <p:notesMasterId r:id="rId42"/>
  </p:notesMasterIdLst>
  <p:sldIdLst>
    <p:sldId id="359" r:id="rId3"/>
    <p:sldId id="387" r:id="rId4"/>
    <p:sldId id="472" r:id="rId5"/>
    <p:sldId id="388" r:id="rId6"/>
    <p:sldId id="422" r:id="rId7"/>
    <p:sldId id="444" r:id="rId8"/>
    <p:sldId id="425" r:id="rId9"/>
    <p:sldId id="445" r:id="rId10"/>
    <p:sldId id="446" r:id="rId11"/>
    <p:sldId id="424" r:id="rId12"/>
    <p:sldId id="447" r:id="rId13"/>
    <p:sldId id="448" r:id="rId14"/>
    <p:sldId id="450" r:id="rId15"/>
    <p:sldId id="451" r:id="rId16"/>
    <p:sldId id="452" r:id="rId17"/>
    <p:sldId id="453" r:id="rId18"/>
    <p:sldId id="423" r:id="rId19"/>
    <p:sldId id="449" r:id="rId20"/>
    <p:sldId id="454" r:id="rId21"/>
    <p:sldId id="455" r:id="rId22"/>
    <p:sldId id="456" r:id="rId23"/>
    <p:sldId id="473" r:id="rId24"/>
    <p:sldId id="457" r:id="rId25"/>
    <p:sldId id="458" r:id="rId26"/>
    <p:sldId id="460" r:id="rId27"/>
    <p:sldId id="461" r:id="rId28"/>
    <p:sldId id="462" r:id="rId29"/>
    <p:sldId id="463" r:id="rId30"/>
    <p:sldId id="464" r:id="rId31"/>
    <p:sldId id="465" r:id="rId32"/>
    <p:sldId id="466" r:id="rId33"/>
    <p:sldId id="467" r:id="rId34"/>
    <p:sldId id="468" r:id="rId35"/>
    <p:sldId id="470" r:id="rId36"/>
    <p:sldId id="469" r:id="rId37"/>
    <p:sldId id="471" r:id="rId38"/>
    <p:sldId id="419" r:id="rId39"/>
    <p:sldId id="420" r:id="rId40"/>
    <p:sldId id="421" r:id="rId4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C40D1E"/>
    <a:srgbClr val="000000"/>
    <a:srgbClr val="FF6C00"/>
    <a:srgbClr val="1F90CC"/>
    <a:srgbClr val="9013FE"/>
    <a:srgbClr val="434343"/>
    <a:srgbClr val="C40E02"/>
    <a:srgbClr val="FFFFFF"/>
    <a:srgbClr val="49CB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84282" autoAdjust="0"/>
  </p:normalViewPr>
  <p:slideViewPr>
    <p:cSldViewPr snapToGrid="0" snapToObjects="1">
      <p:cViewPr varScale="1">
        <p:scale>
          <a:sx n="71" d="100"/>
          <a:sy n="71" d="100"/>
        </p:scale>
        <p:origin x="562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53" d="100"/>
          <a:sy n="153" d="100"/>
        </p:scale>
        <p:origin x="49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180F-3EA1-4748-B4F4-956BB5176995}" type="datetimeFigureOut">
              <a:rPr lang="de-DE" smtClean="0"/>
              <a:t>11.05.2023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3961-1900-1342-BF9B-82C3215CD3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84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7125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111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Notes: tesla (T4 inference, V100 training)</a:t>
            </a:r>
            <a:r>
              <a:rPr lang="en-US" baseline="0" dirty="0"/>
              <a:t> -&gt; datacenter, drive -&gt; automotive; jetson -&gt; embedded (e.g., robotics)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4115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#1 Micro Optimizations</a:t>
            </a:r>
          </a:p>
          <a:p>
            <a:pPr lvl="1"/>
            <a:r>
              <a:rPr lang="en-US" dirty="0"/>
              <a:t>Hybrid tile-at-a-time loop fusion, predication, and result allocation</a:t>
            </a:r>
          </a:p>
          <a:p>
            <a:pPr lvl="1"/>
            <a:r>
              <a:rPr lang="en-US" dirty="0"/>
              <a:t>Examples: </a:t>
            </a:r>
            <a:r>
              <a:rPr lang="en-US" b="1" dirty="0" err="1">
                <a:solidFill>
                  <a:srgbClr val="7889FB"/>
                </a:solidFill>
              </a:rPr>
              <a:t>Tupleware</a:t>
            </a:r>
            <a:endParaRPr lang="en-US" b="1" dirty="0">
              <a:solidFill>
                <a:srgbClr val="7889FB"/>
              </a:solidFill>
            </a:endParaRPr>
          </a:p>
          <a:p>
            <a:r>
              <a:rPr lang="en-US" dirty="0"/>
              <a:t>#2 Cross-Library Optimization</a:t>
            </a:r>
          </a:p>
          <a:p>
            <a:pPr lvl="1"/>
            <a:r>
              <a:rPr lang="en-US" dirty="0"/>
              <a:t>Generic IR based on parallel loops and builders</a:t>
            </a:r>
          </a:p>
          <a:p>
            <a:pPr lvl="1"/>
            <a:r>
              <a:rPr lang="en-US" dirty="0"/>
              <a:t>Examples: </a:t>
            </a:r>
            <a:r>
              <a:rPr lang="en-US" b="1" dirty="0">
                <a:solidFill>
                  <a:srgbClr val="7889FB"/>
                </a:solidFill>
              </a:rPr>
              <a:t>Weld</a:t>
            </a:r>
          </a:p>
          <a:p>
            <a:r>
              <a:rPr lang="en-US" dirty="0"/>
              <a:t>#3 Sparsity Exploitation</a:t>
            </a:r>
          </a:p>
          <a:p>
            <a:pPr lvl="1"/>
            <a:r>
              <a:rPr lang="en-US" dirty="0"/>
              <a:t>Exploit sparsity over chains of operations (compute, size of intermediates)</a:t>
            </a:r>
          </a:p>
          <a:p>
            <a:pPr lvl="1"/>
            <a:r>
              <a:rPr lang="en-US" dirty="0"/>
              <a:t>Examples: </a:t>
            </a:r>
            <a:r>
              <a:rPr lang="en-US" b="1" dirty="0" err="1">
                <a:solidFill>
                  <a:srgbClr val="7889FB"/>
                </a:solidFill>
              </a:rPr>
              <a:t>SystemML</a:t>
            </a:r>
            <a:endParaRPr lang="en-US" b="1" dirty="0">
              <a:solidFill>
                <a:srgbClr val="7889FB"/>
              </a:solidFill>
            </a:endParaRPr>
          </a:p>
          <a:p>
            <a:r>
              <a:rPr lang="en-US" dirty="0"/>
              <a:t>#4 Iteration Schedules</a:t>
            </a:r>
          </a:p>
          <a:p>
            <a:pPr lvl="1"/>
            <a:r>
              <a:rPr lang="en-US" dirty="0"/>
              <a:t>Decisions on loop ordering (e.g., tensor storage formats, join ordering)</a:t>
            </a:r>
          </a:p>
          <a:p>
            <a:pPr lvl="1"/>
            <a:r>
              <a:rPr lang="en-US" dirty="0"/>
              <a:t>Examples: </a:t>
            </a:r>
            <a:r>
              <a:rPr lang="en-US" b="1" dirty="0">
                <a:solidFill>
                  <a:srgbClr val="7889FB"/>
                </a:solidFill>
              </a:rPr>
              <a:t>Taco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TVM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Mateev</a:t>
            </a:r>
            <a:r>
              <a:rPr lang="en-US" b="1" dirty="0">
                <a:solidFill>
                  <a:srgbClr val="7889FB"/>
                </a:solidFill>
              </a:rPr>
              <a:t> et al</a:t>
            </a:r>
          </a:p>
          <a:p>
            <a:r>
              <a:rPr lang="en-US" dirty="0"/>
              <a:t>#5 </a:t>
            </a:r>
            <a:r>
              <a:rPr lang="en-US" dirty="0">
                <a:solidFill>
                  <a:schemeClr val="accent1"/>
                </a:solidFill>
              </a:rPr>
              <a:t>Optimizing Fusion Plans</a:t>
            </a:r>
          </a:p>
          <a:p>
            <a:pPr lvl="1"/>
            <a:r>
              <a:rPr lang="en-US" dirty="0"/>
              <a:t>Example: </a:t>
            </a:r>
            <a:r>
              <a:rPr lang="en-US" b="1" dirty="0" err="1">
                <a:solidFill>
                  <a:srgbClr val="7889FB"/>
                </a:solidFill>
              </a:rPr>
              <a:t>SystemML</a:t>
            </a:r>
            <a:endParaRPr lang="en-US" dirty="0"/>
          </a:p>
          <a:p>
            <a:r>
              <a:rPr lang="en-US" dirty="0"/>
              <a:t>#6 </a:t>
            </a:r>
            <a:r>
              <a:rPr lang="en-US" dirty="0" err="1"/>
              <a:t>Autodifferentiation</a:t>
            </a:r>
            <a:r>
              <a:rPr lang="en-US" baseline="0" dirty="0"/>
              <a:t> Native Python Code</a:t>
            </a:r>
          </a:p>
          <a:p>
            <a:r>
              <a:rPr lang="en-US" baseline="0" dirty="0"/>
              <a:t>	Example: JAX (</a:t>
            </a:r>
            <a:r>
              <a:rPr lang="en-US" baseline="0" dirty="0" err="1"/>
              <a:t>Autograd</a:t>
            </a:r>
            <a:r>
              <a:rPr lang="en-US" baseline="0" dirty="0"/>
              <a:t> + XLA JIT)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4337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124D4CAA-133B-B88A-74F8-407F69B249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4945" y="1262740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20617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43147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494F037-B453-E6C3-6931-1688CF9B95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2582402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7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A837A2E9-5AA7-3D02-1A49-6988BEC5B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10" y="4180427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361949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id="{B97C5655-F240-634C-9B7B-B6181A1B3AF5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DEEBD-D00D-1249-9E02-EDC0548BF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7FE0-CC24-D198-44F6-8B86AC8E52DB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D5CBC3-F82D-3CBE-40BC-802F674C616B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A0E74B8-E76E-1A0B-C1A8-60E6BE5351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6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123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321" userDrawn="1">
          <p15:clr>
            <a:srgbClr val="F26B43"/>
          </p15:clr>
        </p15:guide>
        <p15:guide id="9" orient="horz" pos="1661" userDrawn="1">
          <p15:clr>
            <a:srgbClr val="F26B43"/>
          </p15:clr>
        </p15:guide>
        <p15:guide id="10" orient="horz" pos="2001" userDrawn="1">
          <p15:clr>
            <a:srgbClr val="F26B43"/>
          </p15:clr>
        </p15:guide>
        <p15:guide id="11" orient="horz" pos="3339" userDrawn="1">
          <p15:clr>
            <a:srgbClr val="F26B43"/>
          </p15:clr>
        </p15:guide>
        <p15:guide id="12" orient="horz" pos="2319" userDrawn="1">
          <p15:clr>
            <a:srgbClr val="F26B43"/>
          </p15:clr>
        </p15:guide>
        <p15:guide id="13" orient="horz" pos="2999" userDrawn="1">
          <p15:clr>
            <a:srgbClr val="F26B43"/>
          </p15:clr>
        </p15:guide>
        <p15:guide id="14" orient="horz" pos="3657" userDrawn="1">
          <p15:clr>
            <a:srgbClr val="F26B43"/>
          </p15:clr>
        </p15:guide>
        <p15:guide id="15" orient="horz" pos="2659" userDrawn="1">
          <p15:clr>
            <a:srgbClr val="F26B43"/>
          </p15:clr>
        </p15:guide>
        <p15:guide id="16" pos="2094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4725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64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196393" y="6393866"/>
            <a:ext cx="761531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Matthias Boehm | FG DAMS | AMLS </a:t>
            </a:r>
            <a:r>
              <a:rPr lang="en-US" sz="1400" b="0" noProof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SoSe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2023 – </a:t>
            </a:r>
            <a:r>
              <a:rPr 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04 Compilation – Adaptation, Fusion, and JIT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F44FBF-6529-4A53-F1BA-D10222FCFDB0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132AE6E-5DB2-25F8-161D-6A04BD40CA8C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17F1DB4-F8F6-5B0E-9657-BBA11B1CD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EDE8D1-082D-9900-BD99-D84E6B3FBCD0}"/>
              </a:ext>
            </a:extLst>
          </p:cNvPr>
          <p:cNvSpPr/>
          <p:nvPr userDrawn="1"/>
        </p:nvSpPr>
        <p:spPr>
          <a:xfrm>
            <a:off x="559027" y="6393872"/>
            <a:ext cx="391886" cy="217302"/>
          </a:xfrm>
          <a:prstGeom prst="roundRect">
            <a:avLst>
              <a:gd name="adj" fmla="val 29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675EF3AE-78B3-9641-A88A-C3B5FFA9245E}" type="slidenum">
              <a:rPr lang="de-DE" sz="1400" b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7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23.jpg"/><Relationship Id="rId10" Type="http://schemas.openxmlformats.org/officeDocument/2006/relationships/image" Target="../media/image26.png"/><Relationship Id="rId4" Type="http://schemas.openxmlformats.org/officeDocument/2006/relationships/image" Target="../media/image22.jpeg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u-berlin.zoom.us/j/9529634787?pwd=R1ZsN1M3SC9BOU1OcFdmem9zT202UT0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hyperlink" Target="https://mboehm7.github.io/teaching/ss23_amls/index.ht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ocs.nvidia.com/deeplearning/sdk/tensorrt-developer-guide/index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s343d.github.io/lectures/lecture8.iteration2.pdf" TargetMode="External"/><Relationship Id="rId2" Type="http://schemas.openxmlformats.org/officeDocument/2006/relationships/hyperlink" Target="https://cs343d.github.io/lectures/lecture7.iteration1.pdf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oftware.intel.com/en-us/articles/memory-performance-in-a-nutshel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hyperlink" Target="https://www.mosaicml.com/blog/mpt-7b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2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hyperlink" Target="https://www.starcode.de/" TargetMode="Externa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0.emf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pdf/2002.11054.pdf" TargetMode="External"/><Relationship Id="rId3" Type="http://schemas.openxmlformats.org/officeDocument/2006/relationships/image" Target="../media/image61.emf"/><Relationship Id="rId7" Type="http://schemas.openxmlformats.org/officeDocument/2006/relationships/image" Target="../media/image63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hyperlink" Target="https://github.com/llvm/torch-mlir" TargetMode="External"/><Relationship Id="rId4" Type="http://schemas.openxmlformats.org/officeDocument/2006/relationships/image" Target="../media/image62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8.jpg"/><Relationship Id="rId5" Type="http://schemas.openxmlformats.org/officeDocument/2006/relationships/image" Target="../media/image67.jpg"/><Relationship Id="rId4" Type="http://schemas.openxmlformats.org/officeDocument/2006/relationships/image" Target="../media/image6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kAOanJczHA0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550801" y="3050935"/>
            <a:ext cx="11641199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Architecture of ML Systems (AMLS)</a:t>
            </a:r>
            <a:b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4100" b="1" dirty="0">
                <a:solidFill>
                  <a:schemeClr val="bg1"/>
                </a:solidFill>
                <a:cs typeface="Arial" panose="020B0604020202020204" pitchFamily="34" charset="0"/>
              </a:rPr>
              <a:t>04 Compilation – Adaptation, Fusion, and JIT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B4931-3EF5-3045-BA3B-F8959781C0D1}"/>
              </a:ext>
            </a:extLst>
          </p:cNvPr>
          <p:cNvSpPr txBox="1"/>
          <p:nvPr/>
        </p:nvSpPr>
        <p:spPr>
          <a:xfrm>
            <a:off x="550801" y="4575355"/>
            <a:ext cx="83280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Prof. Dr. Matthias Boehm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Technische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Universität Berlin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Berlin Institute for the Foundations of Learning and Data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Big Data Engineering (DAMS Lab)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8C5F3-C7B7-3F09-E67B-2CB951E0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6321314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920D0-3EF7-66BD-9DA1-37967723809B}"/>
              </a:ext>
            </a:extLst>
          </p:cNvPr>
          <p:cNvSpPr txBox="1"/>
          <p:nvPr/>
        </p:nvSpPr>
        <p:spPr>
          <a:xfrm>
            <a:off x="1518108" y="6275437"/>
            <a:ext cx="32640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May 11, 2023</a:t>
            </a:r>
          </a:p>
        </p:txBody>
      </p:sp>
    </p:spTree>
    <p:extLst>
      <p:ext uri="{BB962C8B-B14F-4D97-AF65-F5344CB8AC3E}">
        <p14:creationId xmlns:p14="http://schemas.microsoft.com/office/powerpoint/2010/main" val="353387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C72102-4F5D-FFD3-BB88-91CD5B3195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Runtime Adaptation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F4B5A4-5C86-B91D-7C64-781CE47590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ML Systems w/ Optimizing Compiler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FDF84D-ED11-FA25-368E-1953DDACF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771" y="4992911"/>
            <a:ext cx="1388669" cy="40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26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F8628D-CA90-ED85-0FA2-9EDE9C5D80A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Problem of unknown/changing sizes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Unknown or changing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dirty="0"/>
              <a:t>sizes and sparsity of intermediates </a:t>
            </a:r>
            <a:br>
              <a:rPr lang="en-US" dirty="0"/>
            </a:br>
            <a:r>
              <a:rPr lang="en-US" dirty="0"/>
              <a:t>These unknowns lead to very </a:t>
            </a:r>
            <a:r>
              <a:rPr lang="en-US" b="1" dirty="0">
                <a:solidFill>
                  <a:srgbClr val="7889FB"/>
                </a:solidFill>
              </a:rPr>
              <a:t>conservative fallback plans </a:t>
            </a:r>
            <a:r>
              <a:rPr lang="en-US" dirty="0">
                <a:solidFill>
                  <a:schemeClr val="tx1"/>
                </a:solidFill>
              </a:rPr>
              <a:t>(distributed ops)</a:t>
            </a:r>
          </a:p>
          <a:p>
            <a:pPr lvl="1"/>
            <a:endParaRPr lang="en-US" sz="700" dirty="0"/>
          </a:p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Control Flow</a:t>
            </a:r>
          </a:p>
          <a:p>
            <a:pPr lvl="1"/>
            <a:r>
              <a:rPr lang="en-US" dirty="0"/>
              <a:t>Branches and loops</a:t>
            </a:r>
          </a:p>
          <a:p>
            <a:pPr lvl="1"/>
            <a:r>
              <a:rPr lang="en-US" dirty="0"/>
              <a:t>Complex function call graphs</a:t>
            </a:r>
          </a:p>
          <a:p>
            <a:pPr lvl="1"/>
            <a:r>
              <a:rPr lang="en-US" dirty="0"/>
              <a:t>User-Defined Functions</a:t>
            </a:r>
          </a:p>
          <a:p>
            <a:pPr lvl="1"/>
            <a:endParaRPr lang="en-US" sz="1000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Data-Dependencies</a:t>
            </a:r>
          </a:p>
          <a:p>
            <a:pPr lvl="1"/>
            <a:r>
              <a:rPr lang="en-US" dirty="0"/>
              <a:t>Data-dependent operators</a:t>
            </a:r>
            <a:br>
              <a:rPr lang="en-US" dirty="0"/>
            </a:br>
            <a:r>
              <a:rPr lang="en-US" dirty="0"/>
              <a:t>(e.g., table, </a:t>
            </a:r>
            <a:r>
              <a:rPr lang="en-US" dirty="0" err="1"/>
              <a:t>rmEmpty</a:t>
            </a:r>
            <a:r>
              <a:rPr lang="en-US" dirty="0"/>
              <a:t>, aggregate)</a:t>
            </a:r>
          </a:p>
          <a:p>
            <a:pPr lvl="1"/>
            <a:r>
              <a:rPr lang="en-US" dirty="0"/>
              <a:t>Computed size expressions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6EA26D-6550-6EF3-4225-16CF78A8B4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Issues of Unknown or Changing Sizes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1D71E3-9101-80F2-7451-0C25324FFEBC}"/>
              </a:ext>
            </a:extLst>
          </p:cNvPr>
          <p:cNvSpPr/>
          <p:nvPr/>
        </p:nvSpPr>
        <p:spPr>
          <a:xfrm>
            <a:off x="4830771" y="2609507"/>
            <a:ext cx="421842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X =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read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‘/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tmp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/X.csv’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);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if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( intercept ) </a:t>
            </a:r>
            <a:br>
              <a:rPr lang="en-US" sz="160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X = </a:t>
            </a:r>
            <a:r>
              <a:rPr lang="en-US" sz="1600" b="1" dirty="0" err="1">
                <a:latin typeface="Consolas" panose="020B0609020204030204" pitchFamily="49" charset="0"/>
                <a:cs typeface="Courier New" pitchFamily="49" charset="0"/>
              </a:rPr>
              <a:t>cbind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(X,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matrix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(1,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nrow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(X),1));</a:t>
            </a:r>
          </a:p>
          <a:p>
            <a:endParaRPr lang="en-US" sz="10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Z = foo(X) + X;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# size of + and Z?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FC8954-58BC-BF9A-7ABF-1F176B4CC02D}"/>
              </a:ext>
            </a:extLst>
          </p:cNvPr>
          <p:cNvSpPr/>
          <p:nvPr/>
        </p:nvSpPr>
        <p:spPr>
          <a:xfrm>
            <a:off x="4840819" y="4133657"/>
            <a:ext cx="38466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Y = 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table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b="1" dirty="0" err="1">
                <a:latin typeface="Consolas" pitchFamily="49" charset="0"/>
                <a:cs typeface="Consolas" pitchFamily="49" charset="0"/>
              </a:rPr>
              <a:t>seq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(1,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nrow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(X)), y);</a:t>
            </a:r>
            <a:br>
              <a:rPr lang="en-US" sz="1600" dirty="0">
                <a:latin typeface="Consolas" pitchFamily="49" charset="0"/>
                <a:cs typeface="Consolas" pitchFamily="49" charset="0"/>
              </a:rPr>
            </a:br>
            <a:r>
              <a:rPr lang="en-US" sz="1600" dirty="0">
                <a:latin typeface="Consolas" pitchFamily="49" charset="0"/>
                <a:cs typeface="Consolas" pitchFamily="49" charset="0"/>
              </a:rPr>
              <a:t>grad = 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(X) %*% (P - Y); </a:t>
            </a:r>
            <a:endParaRPr lang="en-US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927C36-E299-B9F4-A4BE-38E0315F4038}"/>
              </a:ext>
            </a:extLst>
          </p:cNvPr>
          <p:cNvSpPr/>
          <p:nvPr/>
        </p:nvSpPr>
        <p:spPr>
          <a:xfrm>
            <a:off x="4842879" y="4869960"/>
            <a:ext cx="3887603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d = </a:t>
            </a:r>
            <a:r>
              <a:rPr lang="en-US" sz="1600" dirty="0" err="1">
                <a:latin typeface="Consolas" panose="020B0609020204030204" pitchFamily="49" charset="0"/>
              </a:rPr>
              <a:t>dout</a:t>
            </a:r>
            <a:r>
              <a:rPr lang="en-US" sz="1600" dirty="0">
                <a:latin typeface="Consolas" panose="020B0609020204030204" pitchFamily="49" charset="0"/>
              </a:rPr>
              <a:t>[,(t-2)*M+1:(t-1)*M];</a:t>
            </a:r>
          </a:p>
          <a:p>
            <a:endParaRPr lang="en-US" sz="1000" dirty="0">
              <a:latin typeface="Consolas" panose="020B0609020204030204" pitchFamily="49" charset="0"/>
            </a:endParaRPr>
          </a:p>
          <a:p>
            <a:r>
              <a:rPr lang="pt-BR" sz="1600" dirty="0">
                <a:latin typeface="Consolas" panose="020B0609020204030204" pitchFamily="49" charset="0"/>
              </a:rPr>
              <a:t>cur_Q = matrix (0, 1, 2*ncur);</a:t>
            </a:r>
          </a:p>
          <a:p>
            <a:r>
              <a:rPr lang="pt-BR" sz="1600" dirty="0">
                <a:latin typeface="Consolas" panose="020B0609020204030204" pitchFamily="49" charset="0"/>
              </a:rPr>
              <a:t>cur_S = matrix (0, 1, ncur*dist);</a:t>
            </a:r>
            <a:endParaRPr lang="en-US" sz="1600" dirty="0">
              <a:latin typeface="Consolas" panose="020B0609020204030204" pitchFamily="49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1DD5EC-5698-81E0-B689-AF0EB3E48511}"/>
              </a:ext>
            </a:extLst>
          </p:cNvPr>
          <p:cNvSpPr/>
          <p:nvPr/>
        </p:nvSpPr>
        <p:spPr>
          <a:xfrm>
            <a:off x="9278971" y="4243178"/>
            <a:ext cx="228600" cy="1500426"/>
          </a:xfrm>
          <a:prstGeom prst="rect">
            <a:avLst/>
          </a:prstGeom>
          <a:solidFill>
            <a:srgbClr val="7889FB"/>
          </a:solidFill>
          <a:ln w="25400" cap="flat" cmpd="sng" algn="ctr">
            <a:solidFill>
              <a:srgbClr val="7889F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223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DF64B52-89DF-18D4-E083-65CD1926CE9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>
            <a:off x="9507571" y="4993391"/>
            <a:ext cx="799463" cy="0"/>
          </a:xfrm>
          <a:prstGeom prst="straightConnector1">
            <a:avLst/>
          </a:prstGeom>
          <a:noFill/>
          <a:ln w="19050" cap="flat" cmpd="sng" algn="ctr">
            <a:solidFill>
              <a:srgbClr val="7889FB">
                <a:shade val="95000"/>
                <a:satMod val="105000"/>
              </a:srgbClr>
            </a:solidFill>
            <a:prstDash val="solid"/>
            <a:tailEnd type="triangle" w="med" len="lg"/>
          </a:ln>
          <a:effectLst/>
        </p:spPr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BD8A3F5-7983-14D8-26B4-4745AC798D34}"/>
              </a:ext>
            </a:extLst>
          </p:cNvPr>
          <p:cNvGrpSpPr/>
          <p:nvPr/>
        </p:nvGrpSpPr>
        <p:grpSpPr>
          <a:xfrm>
            <a:off x="10307034" y="4243178"/>
            <a:ext cx="914400" cy="1500426"/>
            <a:chOff x="4860268" y="4726884"/>
            <a:chExt cx="914400" cy="150042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9572DD3-5232-0E95-8FD1-41C6608A7DDD}"/>
                </a:ext>
              </a:extLst>
            </p:cNvPr>
            <p:cNvSpPr/>
            <p:nvPr/>
          </p:nvSpPr>
          <p:spPr>
            <a:xfrm>
              <a:off x="4860268" y="4726884"/>
              <a:ext cx="228600" cy="1500426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1A3FC7D-F245-89E4-B34F-08A754FF5210}"/>
                </a:ext>
              </a:extLst>
            </p:cNvPr>
            <p:cNvSpPr/>
            <p:nvPr/>
          </p:nvSpPr>
          <p:spPr>
            <a:xfrm>
              <a:off x="5088868" y="4726884"/>
              <a:ext cx="228600" cy="1500426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69DD08E-F5E4-654B-89F3-702B205939EE}"/>
                </a:ext>
              </a:extLst>
            </p:cNvPr>
            <p:cNvSpPr/>
            <p:nvPr/>
          </p:nvSpPr>
          <p:spPr>
            <a:xfrm>
              <a:off x="5317468" y="4726884"/>
              <a:ext cx="228600" cy="1500426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1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AE4B44F-E7F6-BEDB-5261-A735E8B61D5D}"/>
                </a:ext>
              </a:extLst>
            </p:cNvPr>
            <p:cNvSpPr/>
            <p:nvPr/>
          </p:nvSpPr>
          <p:spPr>
            <a:xfrm>
              <a:off x="5546068" y="4726884"/>
              <a:ext cx="228600" cy="1500426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87C8CDB-CBF7-6B2D-281B-074A5CD2D3B5}"/>
              </a:ext>
            </a:extLst>
          </p:cNvPr>
          <p:cNvSpPr txBox="1"/>
          <p:nvPr/>
        </p:nvSpPr>
        <p:spPr>
          <a:xfrm>
            <a:off x="9510710" y="5354385"/>
            <a:ext cx="51246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6AB801-FAE2-5ABC-1E27-2B65C7A49DEB}"/>
              </a:ext>
            </a:extLst>
          </p:cNvPr>
          <p:cNvSpPr txBox="1"/>
          <p:nvPr/>
        </p:nvSpPr>
        <p:spPr>
          <a:xfrm>
            <a:off x="11129841" y="5354385"/>
            <a:ext cx="51246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91108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169333-5FA2-A989-7DBF-FD87F8F7AE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Changing Dims and Sparsity</a:t>
            </a:r>
          </a:p>
          <a:p>
            <a:pPr lvl="1"/>
            <a:r>
              <a:rPr lang="en-US" dirty="0"/>
              <a:t>Iterative feature selection workloads</a:t>
            </a:r>
          </a:p>
          <a:p>
            <a:pPr lvl="1"/>
            <a:r>
              <a:rPr lang="en-US" dirty="0"/>
              <a:t>Changing dimensions or sparsity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 Same code with different data</a:t>
            </a:r>
            <a:endParaRPr lang="en-US" dirty="0"/>
          </a:p>
          <a:p>
            <a:pPr lvl="2"/>
            <a:endParaRPr lang="en-US" sz="1200" dirty="0"/>
          </a:p>
          <a:p>
            <a:r>
              <a:rPr lang="en-US" dirty="0"/>
              <a:t>#4 </a:t>
            </a:r>
            <a:r>
              <a:rPr lang="en-US" dirty="0">
                <a:solidFill>
                  <a:schemeClr val="accent1"/>
                </a:solidFill>
              </a:rPr>
              <a:t>API Limitations</a:t>
            </a:r>
          </a:p>
          <a:p>
            <a:pPr lvl="1"/>
            <a:r>
              <a:rPr lang="en-US" dirty="0"/>
              <a:t>Precompiled scripts/programs </a:t>
            </a:r>
            <a:br>
              <a:rPr lang="en-US" dirty="0"/>
            </a:br>
            <a:r>
              <a:rPr lang="en-US" dirty="0"/>
              <a:t>(inputs unavailable)</a:t>
            </a:r>
          </a:p>
          <a:p>
            <a:pPr lvl="2"/>
            <a:endParaRPr lang="en-US" sz="1200" dirty="0"/>
          </a:p>
          <a:p>
            <a:r>
              <a:rPr lang="en-US" dirty="0"/>
              <a:t>(#5 Compiler Limitations)</a:t>
            </a:r>
          </a:p>
          <a:p>
            <a:pPr lvl="1"/>
            <a:endParaRPr lang="en-US" dirty="0"/>
          </a:p>
          <a:p>
            <a:pPr>
              <a:buNone/>
            </a:pPr>
            <a:r>
              <a:rPr lang="en-US" b="0" dirty="0">
                <a:solidFill>
                  <a:srgbClr val="7889FB"/>
                </a:solidFill>
                <a:sym typeface="Wingdings" pitchFamily="2" charset="2"/>
              </a:rPr>
              <a:t> </a:t>
            </a:r>
            <a:r>
              <a:rPr lang="en-US" dirty="0">
                <a:solidFill>
                  <a:srgbClr val="7889FB"/>
                </a:solidFill>
              </a:rPr>
              <a:t>Dynamic recompilation techniques</a:t>
            </a:r>
            <a:r>
              <a:rPr lang="en-US" b="0" dirty="0">
                <a:solidFill>
                  <a:srgbClr val="7889FB"/>
                </a:solidFill>
              </a:rPr>
              <a:t> </a:t>
            </a:r>
            <a:r>
              <a:rPr lang="en-US" b="0" dirty="0">
                <a:solidFill>
                  <a:schemeClr val="tx1"/>
                </a:solidFill>
              </a:rPr>
              <a:t>as robust fallback strategy</a:t>
            </a:r>
          </a:p>
          <a:p>
            <a:pPr lvl="1"/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Shares goals and challenges with adaptive query processing</a:t>
            </a:r>
          </a:p>
          <a:p>
            <a:pPr lvl="1"/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However, ML domain-specific techniques and rewrites 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34D5B7-E8B6-C07F-B34C-F55CF99582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Issues of Unknown or Changing Sizes, cont.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74E248-729D-8187-8700-2EBECD30C30A}"/>
              </a:ext>
            </a:extLst>
          </p:cNvPr>
          <p:cNvSpPr txBox="1"/>
          <p:nvPr/>
        </p:nvSpPr>
        <p:spPr>
          <a:xfrm>
            <a:off x="6026752" y="1254620"/>
            <a:ext cx="535176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# Example Stepwise Linear Regression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 continue ) {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parfor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 </a:t>
            </a:r>
            <a:r>
              <a:rPr lang="en-US" sz="16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in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1:n ) {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6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 !fixed[1,i] ) {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 </a:t>
            </a:r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Xi = </a:t>
            </a:r>
            <a:r>
              <a:rPr lang="en-US" sz="1600" b="1" dirty="0" err="1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cbind</a:t>
            </a:r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Xg</a:t>
            </a:r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, X[,</a:t>
            </a:r>
            <a:r>
              <a:rPr lang="en-US" sz="1600" dirty="0" err="1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])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 B[,</a:t>
            </a:r>
            <a:r>
              <a:rPr lang="en-US" sz="16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] = lm(</a:t>
            </a:r>
            <a:r>
              <a:rPr lang="en-US" sz="1600" dirty="0" err="1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Xi</a:t>
            </a:r>
            <a:r>
              <a:rPr lang="en-US" sz="16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,y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  <a:b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}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}</a:t>
            </a:r>
            <a:b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b="1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# add best to </a:t>
            </a:r>
            <a:r>
              <a:rPr lang="en-US" sz="1600" b="1" dirty="0" err="1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Xg</a:t>
            </a:r>
            <a:r>
              <a:rPr lang="en-US" sz="1600" b="1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</a:t>
            </a:r>
            <a:br>
              <a:rPr lang="en-US" sz="1600" b="1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1600" b="1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  # (AIC .. Akaike Information Criterion)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4761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AE73F005-B5F2-C23E-BB88-2BFCD6C66794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8D112-6239-E976-E06B-CC452C1AFF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Recompilation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DCBDED-8010-3F78-0069-06C930097999}"/>
              </a:ext>
            </a:extLst>
          </p:cNvPr>
          <p:cNvSpPr/>
          <p:nvPr/>
        </p:nvSpPr>
        <p:spPr>
          <a:xfrm>
            <a:off x="4869229" y="1308328"/>
            <a:ext cx="4123693" cy="32440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Parsing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(syntactic analysis)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516A7A-AF94-664F-3B6F-CA7FEF5CB6AF}"/>
              </a:ext>
            </a:extLst>
          </p:cNvPr>
          <p:cNvSpPr/>
          <p:nvPr/>
        </p:nvSpPr>
        <p:spPr>
          <a:xfrm>
            <a:off x="4869229" y="1694928"/>
            <a:ext cx="4123693" cy="32440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Live Variable Analysis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1DEFE6-203C-7FA1-21A5-C51AC0BF4FAE}"/>
              </a:ext>
            </a:extLst>
          </p:cNvPr>
          <p:cNvSpPr/>
          <p:nvPr/>
        </p:nvSpPr>
        <p:spPr>
          <a:xfrm>
            <a:off x="4869228" y="2081528"/>
            <a:ext cx="4123693" cy="32440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Validate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(semantic analysis)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5FACC6-1B3F-2535-F692-39253A4610AA}"/>
              </a:ext>
            </a:extLst>
          </p:cNvPr>
          <p:cNvSpPr txBox="1"/>
          <p:nvPr/>
        </p:nvSpPr>
        <p:spPr>
          <a:xfrm>
            <a:off x="6368366" y="716855"/>
            <a:ext cx="112541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Script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AE93F5A-E4DD-686A-A316-ABB3BC85697E}"/>
              </a:ext>
            </a:extLst>
          </p:cNvPr>
          <p:cNvCxnSpPr>
            <a:stCxn id="7" idx="2"/>
            <a:endCxn id="4" idx="0"/>
          </p:cNvCxnSpPr>
          <p:nvPr/>
        </p:nvCxnSpPr>
        <p:spPr>
          <a:xfrm>
            <a:off x="6931074" y="1086187"/>
            <a:ext cx="2" cy="222141"/>
          </a:xfrm>
          <a:prstGeom prst="straightConnector1">
            <a:avLst/>
          </a:prstGeom>
          <a:ln w="19050">
            <a:prstDash val="solid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E25B2FC1-009E-C7AB-C260-6D1CF800F864}"/>
              </a:ext>
            </a:extLst>
          </p:cNvPr>
          <p:cNvSpPr/>
          <p:nvPr/>
        </p:nvSpPr>
        <p:spPr>
          <a:xfrm>
            <a:off x="4869230" y="2692524"/>
            <a:ext cx="4123693" cy="32440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Construct HOP DAGs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C0A24F-A2D5-AB6C-9193-D8C7D7F6676D}"/>
              </a:ext>
            </a:extLst>
          </p:cNvPr>
          <p:cNvSpPr/>
          <p:nvPr/>
        </p:nvSpPr>
        <p:spPr>
          <a:xfrm>
            <a:off x="4867164" y="4402696"/>
            <a:ext cx="4123693" cy="32440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Compute Memory Estimates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13D4D8-6123-FF05-FAE6-58427CEAD309}"/>
              </a:ext>
            </a:extLst>
          </p:cNvPr>
          <p:cNvSpPr/>
          <p:nvPr/>
        </p:nvSpPr>
        <p:spPr>
          <a:xfrm>
            <a:off x="4867166" y="5051512"/>
            <a:ext cx="4123693" cy="575462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Construct LOP DAGs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incl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operator selection, hop-lop rewrites)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72A2DE-1179-7F87-0778-004298BEF818}"/>
              </a:ext>
            </a:extLst>
          </p:cNvPr>
          <p:cNvSpPr/>
          <p:nvPr/>
        </p:nvSpPr>
        <p:spPr>
          <a:xfrm>
            <a:off x="4867165" y="5689166"/>
            <a:ext cx="4123693" cy="32440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Generate Runtime Program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BD1E98-F481-BBB5-D984-A41F59AC735B}"/>
              </a:ext>
            </a:extLst>
          </p:cNvPr>
          <p:cNvSpPr txBox="1"/>
          <p:nvPr/>
        </p:nvSpPr>
        <p:spPr>
          <a:xfrm>
            <a:off x="9691005" y="1169829"/>
            <a:ext cx="20541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[Matthias Boehm et al:</a:t>
            </a:r>
          </a:p>
          <a:p>
            <a:pPr algn="r"/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SystemML's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Optimizer: Plan Generation for Large-Scale Machine Learning Programs.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IEEE Data Eng. Bull 2014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AF23EA-BCCB-66E4-4D22-9FF29E44C6A1}"/>
              </a:ext>
            </a:extLst>
          </p:cNvPr>
          <p:cNvSpPr/>
          <p:nvPr/>
        </p:nvSpPr>
        <p:spPr>
          <a:xfrm>
            <a:off x="3848166" y="3084693"/>
            <a:ext cx="5250264" cy="8610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Multiple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Rounds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D27489-DB33-315A-69B1-7AE712F1D5D3}"/>
              </a:ext>
            </a:extLst>
          </p:cNvPr>
          <p:cNvSpPr/>
          <p:nvPr/>
        </p:nvSpPr>
        <p:spPr>
          <a:xfrm>
            <a:off x="4867164" y="3172556"/>
            <a:ext cx="4123693" cy="32440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Static/Dynamic Rewrites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982F32-6FD1-2654-03E3-F9F4D611BC83}"/>
              </a:ext>
            </a:extLst>
          </p:cNvPr>
          <p:cNvSpPr/>
          <p:nvPr/>
        </p:nvSpPr>
        <p:spPr>
          <a:xfrm>
            <a:off x="4867163" y="3559156"/>
            <a:ext cx="4123693" cy="32440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Intra-/Inter-Procedural Analysis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4A2D0B-0B19-2D26-2921-316155FB67F1}"/>
              </a:ext>
            </a:extLst>
          </p:cNvPr>
          <p:cNvSpPr/>
          <p:nvPr/>
        </p:nvSpPr>
        <p:spPr>
          <a:xfrm>
            <a:off x="4867165" y="4016092"/>
            <a:ext cx="4123693" cy="32440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Static/Dynamic Rewrites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A17177-0CD6-A000-D2E4-A692EFBBAFCC}"/>
              </a:ext>
            </a:extLst>
          </p:cNvPr>
          <p:cNvSpPr txBox="1"/>
          <p:nvPr/>
        </p:nvSpPr>
        <p:spPr>
          <a:xfrm>
            <a:off x="5724862" y="6235662"/>
            <a:ext cx="241242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Execution Plan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6AC35C7-CE04-EA18-D38B-2D0C009ABDAB}"/>
              </a:ext>
            </a:extLst>
          </p:cNvPr>
          <p:cNvCxnSpPr>
            <a:stCxn id="12" idx="2"/>
            <a:endCxn id="18" idx="0"/>
          </p:cNvCxnSpPr>
          <p:nvPr/>
        </p:nvCxnSpPr>
        <p:spPr>
          <a:xfrm>
            <a:off x="6929012" y="6013574"/>
            <a:ext cx="2065" cy="222088"/>
          </a:xfrm>
          <a:prstGeom prst="straightConnector1">
            <a:avLst/>
          </a:prstGeom>
          <a:ln w="19050">
            <a:prstDash val="solid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11D877B6-752D-3A7E-02EC-6B613B8585AB}"/>
              </a:ext>
            </a:extLst>
          </p:cNvPr>
          <p:cNvSpPr/>
          <p:nvPr/>
        </p:nvSpPr>
        <p:spPr>
          <a:xfrm>
            <a:off x="3001348" y="1253720"/>
            <a:ext cx="6143123" cy="1206251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Language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2F11A1E-58F4-C0E9-C37A-F59CE5AF3234}"/>
              </a:ext>
            </a:extLst>
          </p:cNvPr>
          <p:cNvSpPr/>
          <p:nvPr/>
        </p:nvSpPr>
        <p:spPr>
          <a:xfrm>
            <a:off x="3001349" y="2636513"/>
            <a:ext cx="6143122" cy="2140831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HOPs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478C5F1-DDBF-15CB-C7F3-FC84BEA25F17}"/>
              </a:ext>
            </a:extLst>
          </p:cNvPr>
          <p:cNvSpPr/>
          <p:nvPr/>
        </p:nvSpPr>
        <p:spPr>
          <a:xfrm>
            <a:off x="3003024" y="4992277"/>
            <a:ext cx="6143122" cy="1072926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LOPs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60BC444-0347-5E49-BADE-454ED2BD22F0}"/>
              </a:ext>
            </a:extLst>
          </p:cNvPr>
          <p:cNvCxnSpPr/>
          <p:nvPr/>
        </p:nvCxnSpPr>
        <p:spPr>
          <a:xfrm>
            <a:off x="9452821" y="3959263"/>
            <a:ext cx="0" cy="2351705"/>
          </a:xfrm>
          <a:prstGeom prst="straightConnector1">
            <a:avLst/>
          </a:prstGeom>
          <a:ln w="19050">
            <a:prstDash val="solid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77BC28CC-1327-2ABD-6E50-840BA170D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3639" y="2633541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21634A7-5C10-7BB3-1D0B-560990A0FAF7}"/>
              </a:ext>
            </a:extLst>
          </p:cNvPr>
          <p:cNvSpPr txBox="1"/>
          <p:nvPr/>
        </p:nvSpPr>
        <p:spPr>
          <a:xfrm>
            <a:off x="9585775" y="4323741"/>
            <a:ext cx="155749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Dynamic Recompilation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D27C61A-3D5E-94CF-2998-6178994C3D91}"/>
              </a:ext>
            </a:extLst>
          </p:cNvPr>
          <p:cNvSpPr txBox="1"/>
          <p:nvPr/>
        </p:nvSpPr>
        <p:spPr>
          <a:xfrm>
            <a:off x="9585776" y="5062501"/>
            <a:ext cx="155749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Other systems w/ recompile: </a:t>
            </a:r>
          </a:p>
          <a:p>
            <a:pPr algn="ctr"/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SciDB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MatFast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69C59C-2ED4-0249-7AB7-D4756E895ED9}"/>
              </a:ext>
            </a:extLst>
          </p:cNvPr>
          <p:cNvSpPr txBox="1"/>
          <p:nvPr/>
        </p:nvSpPr>
        <p:spPr>
          <a:xfrm>
            <a:off x="2338155" y="1205849"/>
            <a:ext cx="587871" cy="46743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~100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9D5491-D3A5-8A71-7143-F54453B816FF}"/>
              </a:ext>
            </a:extLst>
          </p:cNvPr>
          <p:cNvSpPr txBox="1"/>
          <p:nvPr/>
        </p:nvSpPr>
        <p:spPr>
          <a:xfrm>
            <a:off x="2339830" y="2624337"/>
            <a:ext cx="587871" cy="46743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~10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DD13F8F-2DC7-6C9C-C7D6-8E1CC9C9E0B1}"/>
              </a:ext>
            </a:extLst>
          </p:cNvPr>
          <p:cNvSpPr txBox="1"/>
          <p:nvPr/>
        </p:nvSpPr>
        <p:spPr>
          <a:xfrm>
            <a:off x="2341505" y="3972484"/>
            <a:ext cx="587871" cy="46743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~1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62BE595-CB1E-9DAA-D3C8-698F949397E3}"/>
              </a:ext>
            </a:extLst>
          </p:cNvPr>
          <p:cNvSpPr/>
          <p:nvPr/>
        </p:nvSpPr>
        <p:spPr>
          <a:xfrm>
            <a:off x="4862805" y="5051161"/>
            <a:ext cx="4123693" cy="5754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Construct LOP DAGs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incl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operator selection, hop-lop rewrites)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67A036C-F50F-A272-A880-18A593887E09}"/>
              </a:ext>
            </a:extLst>
          </p:cNvPr>
          <p:cNvSpPr/>
          <p:nvPr/>
        </p:nvSpPr>
        <p:spPr>
          <a:xfrm>
            <a:off x="4862804" y="5688815"/>
            <a:ext cx="4123693" cy="3244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Generate Runtime Program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88B86B4-D10D-F938-23CD-AA6EC66AF5D3}"/>
              </a:ext>
            </a:extLst>
          </p:cNvPr>
          <p:cNvSpPr/>
          <p:nvPr/>
        </p:nvSpPr>
        <p:spPr>
          <a:xfrm>
            <a:off x="4862803" y="4402345"/>
            <a:ext cx="4123693" cy="3244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Compute Memory Estimates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A1DA2C4-6D22-A4F7-31CA-A610F45A6202}"/>
              </a:ext>
            </a:extLst>
          </p:cNvPr>
          <p:cNvSpPr/>
          <p:nvPr/>
        </p:nvSpPr>
        <p:spPr>
          <a:xfrm>
            <a:off x="4862804" y="4015741"/>
            <a:ext cx="4123693" cy="3244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Static/Dynamic Rewrites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41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/>
      <p:bldP spid="15" grpId="0" animBg="1"/>
      <p:bldP spid="16" grpId="0" animBg="1"/>
      <p:bldP spid="17" grpId="0" animBg="1"/>
      <p:bldP spid="18" grpId="0"/>
      <p:bldP spid="21" grpId="0" animBg="1"/>
      <p:bldP spid="22" grpId="0" animBg="1"/>
      <p:bldP spid="25" grpId="0"/>
      <p:bldP spid="26" grpId="0"/>
      <p:bldP spid="28" grpId="0"/>
      <p:bldP spid="29" grpId="0"/>
      <p:bldP spid="30" grpId="0" animBg="1"/>
      <p:bldP spid="31" grpId="0" animBg="1"/>
      <p:bldP spid="32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27B0EE-BD51-39CA-913B-EA92A9A70E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Compile-time Decisions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Split HOP DAGs for recompilation:</a:t>
            </a:r>
            <a:r>
              <a:rPr lang="en-US" dirty="0">
                <a:solidFill>
                  <a:srgbClr val="7889FB"/>
                </a:solidFill>
              </a:rPr>
              <a:t> </a:t>
            </a:r>
            <a:r>
              <a:rPr lang="en-US" dirty="0"/>
              <a:t>prevent unknowns but keep DAGs as large as possible; </a:t>
            </a:r>
            <a:br>
              <a:rPr lang="en-US" dirty="0"/>
            </a:br>
            <a:r>
              <a:rPr lang="en-US" dirty="0"/>
              <a:t>split after reads w/ unknown sizes and specific operators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Mark HOP DAGs for recompilation: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Spark due to unknown sizes / sparsity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D364DD-A0BF-47D7-0C05-572A93B2A6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Dynamic Recompilation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28ACC81-CFE5-C7AF-CCBC-AD3FCEF6BA81}"/>
              </a:ext>
            </a:extLst>
          </p:cNvPr>
          <p:cNvGrpSpPr/>
          <p:nvPr/>
        </p:nvGrpSpPr>
        <p:grpSpPr>
          <a:xfrm>
            <a:off x="3645877" y="3011561"/>
            <a:ext cx="3285811" cy="2612561"/>
            <a:chOff x="753628" y="3557125"/>
            <a:chExt cx="3285811" cy="261256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A0AC6A4-095C-3884-19EF-989E2F115F73}"/>
                </a:ext>
              </a:extLst>
            </p:cNvPr>
            <p:cNvSpPr/>
            <p:nvPr/>
          </p:nvSpPr>
          <p:spPr>
            <a:xfrm>
              <a:off x="753628" y="3557125"/>
              <a:ext cx="3285811" cy="261256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7">
              <a:extLst>
                <a:ext uri="{FF2B5EF4-FFF2-40B4-BE49-F238E27FC236}">
                  <a16:creationId xmlns:a16="http://schemas.microsoft.com/office/drawing/2014/main" id="{BDB3C358-5467-9DDD-F179-0A65BE7BBF49}"/>
                </a:ext>
              </a:extLst>
            </p:cNvPr>
            <p:cNvSpPr/>
            <p:nvPr/>
          </p:nvSpPr>
          <p:spPr>
            <a:xfrm>
              <a:off x="1970938" y="5318091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+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6EBC516-54EC-2E34-6664-6F13AB53B320}"/>
                </a:ext>
              </a:extLst>
            </p:cNvPr>
            <p:cNvCxnSpPr>
              <a:stCxn id="8" idx="0"/>
              <a:endCxn id="6" idx="2"/>
            </p:cNvCxnSpPr>
            <p:nvPr/>
          </p:nvCxnSpPr>
          <p:spPr>
            <a:xfrm flipH="1" flipV="1">
              <a:off x="2225496" y="5649687"/>
              <a:ext cx="311420" cy="130622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ounded Rectangle 14">
              <a:extLst>
                <a:ext uri="{FF2B5EF4-FFF2-40B4-BE49-F238E27FC236}">
                  <a16:creationId xmlns:a16="http://schemas.microsoft.com/office/drawing/2014/main" id="{F042D357-74F2-9C94-B9C0-DF59A8AA29F8}"/>
                </a:ext>
              </a:extLst>
            </p:cNvPr>
            <p:cNvSpPr/>
            <p:nvPr/>
          </p:nvSpPr>
          <p:spPr>
            <a:xfrm>
              <a:off x="2282358" y="5780309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nsolas" panose="020B0609020204030204" pitchFamily="49" charset="0"/>
                </a:rPr>
                <a:t>C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CC96013-70CA-C858-7598-826256850B1C}"/>
                </a:ext>
              </a:extLst>
            </p:cNvPr>
            <p:cNvCxnSpPr>
              <a:stCxn id="13" idx="0"/>
              <a:endCxn id="10" idx="2"/>
            </p:cNvCxnSpPr>
            <p:nvPr/>
          </p:nvCxnSpPr>
          <p:spPr>
            <a:xfrm flipV="1">
              <a:off x="1113631" y="4955524"/>
              <a:ext cx="70" cy="241154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ounded Rectangle 22">
              <a:extLst>
                <a:ext uri="{FF2B5EF4-FFF2-40B4-BE49-F238E27FC236}">
                  <a16:creationId xmlns:a16="http://schemas.microsoft.com/office/drawing/2014/main" id="{A042E093-6C4A-104A-A966-B87F3517E0AF}"/>
                </a:ext>
              </a:extLst>
            </p:cNvPr>
            <p:cNvSpPr/>
            <p:nvPr/>
          </p:nvSpPr>
          <p:spPr>
            <a:xfrm>
              <a:off x="859143" y="4623928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R1</a:t>
              </a:r>
            </a:p>
          </p:txBody>
        </p:sp>
        <p:sp>
          <p:nvSpPr>
            <p:cNvPr id="11" name="Rounded Rectangle 23">
              <a:extLst>
                <a:ext uri="{FF2B5EF4-FFF2-40B4-BE49-F238E27FC236}">
                  <a16:creationId xmlns:a16="http://schemas.microsoft.com/office/drawing/2014/main" id="{1D41EC04-95BD-A40E-C98F-72F55C4F303F}"/>
                </a:ext>
              </a:extLst>
            </p:cNvPr>
            <p:cNvSpPr/>
            <p:nvPr/>
          </p:nvSpPr>
          <p:spPr>
            <a:xfrm>
              <a:off x="929467" y="5779479"/>
              <a:ext cx="36174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nsolas" panose="020B0609020204030204" pitchFamily="49" charset="0"/>
                </a:rPr>
                <a:t>A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92A0F7D-8153-2615-589C-EC8421BA99BD}"/>
                </a:ext>
              </a:extLst>
            </p:cNvPr>
            <p:cNvCxnSpPr>
              <a:stCxn id="11" idx="0"/>
              <a:endCxn id="13" idx="2"/>
            </p:cNvCxnSpPr>
            <p:nvPr/>
          </p:nvCxnSpPr>
          <p:spPr>
            <a:xfrm flipV="1">
              <a:off x="1110338" y="5528274"/>
              <a:ext cx="3293" cy="251205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ounded Rectangle 25">
              <a:extLst>
                <a:ext uri="{FF2B5EF4-FFF2-40B4-BE49-F238E27FC236}">
                  <a16:creationId xmlns:a16="http://schemas.microsoft.com/office/drawing/2014/main" id="{ADDD1B3E-E74A-E86E-A8F3-B53D1EBFC5CF}"/>
                </a:ext>
              </a:extLst>
            </p:cNvPr>
            <p:cNvSpPr/>
            <p:nvPr/>
          </p:nvSpPr>
          <p:spPr>
            <a:xfrm>
              <a:off x="805615" y="5196678"/>
              <a:ext cx="61603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abs</a:t>
              </a:r>
            </a:p>
          </p:txBody>
        </p:sp>
        <p:sp>
          <p:nvSpPr>
            <p:cNvPr id="14" name="Rounded Rectangle 30">
              <a:extLst>
                <a:ext uri="{FF2B5EF4-FFF2-40B4-BE49-F238E27FC236}">
                  <a16:creationId xmlns:a16="http://schemas.microsoft.com/office/drawing/2014/main" id="{0F362BCB-6226-664D-9D2E-0CC2AC3E6579}"/>
                </a:ext>
              </a:extLst>
            </p:cNvPr>
            <p:cNvSpPr/>
            <p:nvPr/>
          </p:nvSpPr>
          <p:spPr>
            <a:xfrm>
              <a:off x="2625756" y="5319766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accent1"/>
                  </a:solidFill>
                  <a:latin typeface="Consolas" panose="020B0609020204030204" pitchFamily="49" charset="0"/>
                </a:rPr>
                <a:t>rm</a:t>
              </a:r>
              <a:endParaRPr lang="en-US" dirty="0">
                <a:solidFill>
                  <a:schemeClr val="accent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15B5532-3EAF-9096-2C6E-6C4CCA88DB26}"/>
                </a:ext>
              </a:extLst>
            </p:cNvPr>
            <p:cNvCxnSpPr>
              <a:stCxn id="8" idx="0"/>
              <a:endCxn id="14" idx="2"/>
            </p:cNvCxnSpPr>
            <p:nvPr/>
          </p:nvCxnSpPr>
          <p:spPr>
            <a:xfrm flipV="1">
              <a:off x="2536916" y="5651362"/>
              <a:ext cx="343398" cy="128947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ounded Rectangle 34">
              <a:extLst>
                <a:ext uri="{FF2B5EF4-FFF2-40B4-BE49-F238E27FC236}">
                  <a16:creationId xmlns:a16="http://schemas.microsoft.com/office/drawing/2014/main" id="{A59434A7-E9E0-EEB8-A9C6-6575B65CFF65}"/>
                </a:ext>
              </a:extLst>
            </p:cNvPr>
            <p:cNvSpPr/>
            <p:nvPr/>
          </p:nvSpPr>
          <p:spPr>
            <a:xfrm>
              <a:off x="1650991" y="5781984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nsolas" panose="020B0609020204030204" pitchFamily="49" charset="0"/>
                </a:rPr>
                <a:t>B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7CBD275-3584-9853-D765-00BD6E0E2356}"/>
                </a:ext>
              </a:extLst>
            </p:cNvPr>
            <p:cNvCxnSpPr>
              <a:stCxn id="16" idx="0"/>
              <a:endCxn id="6" idx="2"/>
            </p:cNvCxnSpPr>
            <p:nvPr/>
          </p:nvCxnSpPr>
          <p:spPr>
            <a:xfrm flipV="1">
              <a:off x="1905549" y="5649687"/>
              <a:ext cx="319947" cy="132297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D1F3339-BE24-0632-F979-6E9082DC217B}"/>
                </a:ext>
              </a:extLst>
            </p:cNvPr>
            <p:cNvCxnSpPr>
              <a:stCxn id="21" idx="0"/>
              <a:endCxn id="19" idx="2"/>
            </p:cNvCxnSpPr>
            <p:nvPr/>
          </p:nvCxnSpPr>
          <p:spPr>
            <a:xfrm flipH="1" flipV="1">
              <a:off x="1898938" y="4518417"/>
              <a:ext cx="321475" cy="241154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ounded Rectangle 39">
              <a:extLst>
                <a:ext uri="{FF2B5EF4-FFF2-40B4-BE49-F238E27FC236}">
                  <a16:creationId xmlns:a16="http://schemas.microsoft.com/office/drawing/2014/main" id="{352002EA-F832-193D-35CC-37D9E223E06A}"/>
                </a:ext>
              </a:extLst>
            </p:cNvPr>
            <p:cNvSpPr/>
            <p:nvPr/>
          </p:nvSpPr>
          <p:spPr>
            <a:xfrm>
              <a:off x="1644380" y="4186821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*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ABC29BA-DF0F-F0B7-3916-0DC28CF47845}"/>
                </a:ext>
              </a:extLst>
            </p:cNvPr>
            <p:cNvCxnSpPr>
              <a:stCxn id="6" idx="0"/>
              <a:endCxn id="21" idx="2"/>
            </p:cNvCxnSpPr>
            <p:nvPr/>
          </p:nvCxnSpPr>
          <p:spPr>
            <a:xfrm flipH="1" flipV="1">
              <a:off x="2220413" y="5091167"/>
              <a:ext cx="5083" cy="226924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ounded Rectangle 41">
              <a:extLst>
                <a:ext uri="{FF2B5EF4-FFF2-40B4-BE49-F238E27FC236}">
                  <a16:creationId xmlns:a16="http://schemas.microsoft.com/office/drawing/2014/main" id="{49EBE336-BC6F-1409-3378-D735D7628A48}"/>
                </a:ext>
              </a:extLst>
            </p:cNvPr>
            <p:cNvSpPr/>
            <p:nvPr/>
          </p:nvSpPr>
          <p:spPr>
            <a:xfrm>
              <a:off x="1912397" y="4759571"/>
              <a:ext cx="61603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accent1"/>
                  </a:solidFill>
                  <a:latin typeface="Consolas" panose="020B0609020204030204" pitchFamily="49" charset="0"/>
                </a:rPr>
                <a:t>rm</a:t>
              </a:r>
              <a:endParaRPr lang="en-US" dirty="0">
                <a:solidFill>
                  <a:schemeClr val="accent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BC5F76B-5940-F391-AB34-58017439EB47}"/>
                </a:ext>
              </a:extLst>
            </p:cNvPr>
            <p:cNvCxnSpPr>
              <a:stCxn id="25" idx="0"/>
              <a:endCxn id="23" idx="2"/>
            </p:cNvCxnSpPr>
            <p:nvPr/>
          </p:nvCxnSpPr>
          <p:spPr>
            <a:xfrm flipV="1">
              <a:off x="2885278" y="4520091"/>
              <a:ext cx="70" cy="241154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ounded Rectangle 44">
              <a:extLst>
                <a:ext uri="{FF2B5EF4-FFF2-40B4-BE49-F238E27FC236}">
                  <a16:creationId xmlns:a16="http://schemas.microsoft.com/office/drawing/2014/main" id="{E96EF248-733D-48BF-F1AF-C614F0546D09}"/>
                </a:ext>
              </a:extLst>
            </p:cNvPr>
            <p:cNvSpPr/>
            <p:nvPr/>
          </p:nvSpPr>
          <p:spPr>
            <a:xfrm>
              <a:off x="2630790" y="4188495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R3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74F38C7-8F86-128C-2D15-D1575680BD30}"/>
                </a:ext>
              </a:extLst>
            </p:cNvPr>
            <p:cNvCxnSpPr>
              <a:stCxn id="14" idx="0"/>
              <a:endCxn id="25" idx="2"/>
            </p:cNvCxnSpPr>
            <p:nvPr/>
          </p:nvCxnSpPr>
          <p:spPr>
            <a:xfrm flipV="1">
              <a:off x="2880314" y="5092841"/>
              <a:ext cx="4964" cy="226925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ed Rectangle 46">
              <a:extLst>
                <a:ext uri="{FF2B5EF4-FFF2-40B4-BE49-F238E27FC236}">
                  <a16:creationId xmlns:a16="http://schemas.microsoft.com/office/drawing/2014/main" id="{5BCD6866-BFDC-EA80-D9CB-BA077651639B}"/>
                </a:ext>
              </a:extLst>
            </p:cNvPr>
            <p:cNvSpPr/>
            <p:nvPr/>
          </p:nvSpPr>
          <p:spPr>
            <a:xfrm>
              <a:off x="2577262" y="4761245"/>
              <a:ext cx="61603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accent1"/>
                  </a:solidFill>
                  <a:latin typeface="Consolas" panose="020B0609020204030204" pitchFamily="49" charset="0"/>
                </a:rPr>
                <a:t>rm</a:t>
              </a:r>
              <a:endParaRPr lang="en-US" dirty="0">
                <a:solidFill>
                  <a:schemeClr val="accent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68FEAFD-3523-988D-A141-2964A11F231E}"/>
                </a:ext>
              </a:extLst>
            </p:cNvPr>
            <p:cNvCxnSpPr>
              <a:stCxn id="27" idx="0"/>
              <a:endCxn id="19" idx="2"/>
            </p:cNvCxnSpPr>
            <p:nvPr/>
          </p:nvCxnSpPr>
          <p:spPr>
            <a:xfrm flipV="1">
              <a:off x="1599090" y="4518417"/>
              <a:ext cx="299848" cy="252878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ounded Rectangle 51">
              <a:extLst>
                <a:ext uri="{FF2B5EF4-FFF2-40B4-BE49-F238E27FC236}">
                  <a16:creationId xmlns:a16="http://schemas.microsoft.com/office/drawing/2014/main" id="{AC81FBC0-6882-9775-440A-22C3C421247A}"/>
                </a:ext>
              </a:extLst>
            </p:cNvPr>
            <p:cNvSpPr/>
            <p:nvPr/>
          </p:nvSpPr>
          <p:spPr>
            <a:xfrm>
              <a:off x="1291074" y="4771295"/>
              <a:ext cx="61603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s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898EC7E-8F7E-BA65-15B4-C6750B8D47D3}"/>
                </a:ext>
              </a:extLst>
            </p:cNvPr>
            <p:cNvCxnSpPr>
              <a:stCxn id="19" idx="0"/>
              <a:endCxn id="29" idx="2"/>
            </p:cNvCxnSpPr>
            <p:nvPr/>
          </p:nvCxnSpPr>
          <p:spPr>
            <a:xfrm flipV="1">
              <a:off x="1898938" y="3918866"/>
              <a:ext cx="3348" cy="267955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54">
              <a:extLst>
                <a:ext uri="{FF2B5EF4-FFF2-40B4-BE49-F238E27FC236}">
                  <a16:creationId xmlns:a16="http://schemas.microsoft.com/office/drawing/2014/main" id="{11ACFE69-302D-E550-DFE8-11C55A3DE5FF}"/>
                </a:ext>
              </a:extLst>
            </p:cNvPr>
            <p:cNvSpPr/>
            <p:nvPr/>
          </p:nvSpPr>
          <p:spPr>
            <a:xfrm>
              <a:off x="1647728" y="3587270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R2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D2DF091-F575-865E-2B37-4349210A0A2D}"/>
                </a:ext>
              </a:extLst>
            </p:cNvPr>
            <p:cNvCxnSpPr>
              <a:stCxn id="34" idx="0"/>
              <a:endCxn id="31" idx="2"/>
            </p:cNvCxnSpPr>
            <p:nvPr/>
          </p:nvCxnSpPr>
          <p:spPr>
            <a:xfrm flipV="1">
              <a:off x="3587204" y="4957199"/>
              <a:ext cx="71" cy="241154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ounded Rectangle 57">
              <a:extLst>
                <a:ext uri="{FF2B5EF4-FFF2-40B4-BE49-F238E27FC236}">
                  <a16:creationId xmlns:a16="http://schemas.microsoft.com/office/drawing/2014/main" id="{DC4D58C2-0C5A-24D2-9805-D4E1DF69334A}"/>
                </a:ext>
              </a:extLst>
            </p:cNvPr>
            <p:cNvSpPr/>
            <p:nvPr/>
          </p:nvSpPr>
          <p:spPr>
            <a:xfrm>
              <a:off x="3279259" y="4625603"/>
              <a:ext cx="61603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abs</a:t>
              </a:r>
            </a:p>
          </p:txBody>
        </p:sp>
        <p:sp>
          <p:nvSpPr>
            <p:cNvPr id="32" name="Rounded Rectangle 58">
              <a:extLst>
                <a:ext uri="{FF2B5EF4-FFF2-40B4-BE49-F238E27FC236}">
                  <a16:creationId xmlns:a16="http://schemas.microsoft.com/office/drawing/2014/main" id="{04872C91-F322-E549-DDCE-694E779D9083}"/>
                </a:ext>
              </a:extLst>
            </p:cNvPr>
            <p:cNvSpPr/>
            <p:nvPr/>
          </p:nvSpPr>
          <p:spPr>
            <a:xfrm>
              <a:off x="3403040" y="5781154"/>
              <a:ext cx="36174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nsolas" panose="020B0609020204030204" pitchFamily="49" charset="0"/>
                </a:rPr>
                <a:t>A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6FD9435-DBBD-F285-5671-FF8D07D7B19C}"/>
                </a:ext>
              </a:extLst>
            </p:cNvPr>
            <p:cNvCxnSpPr>
              <a:stCxn id="32" idx="0"/>
              <a:endCxn id="34" idx="2"/>
            </p:cNvCxnSpPr>
            <p:nvPr/>
          </p:nvCxnSpPr>
          <p:spPr>
            <a:xfrm flipV="1">
              <a:off x="3583911" y="5529949"/>
              <a:ext cx="3293" cy="251205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ounded Rectangle 60">
              <a:extLst>
                <a:ext uri="{FF2B5EF4-FFF2-40B4-BE49-F238E27FC236}">
                  <a16:creationId xmlns:a16="http://schemas.microsoft.com/office/drawing/2014/main" id="{FE25E3DF-C67B-CFE9-69BC-F3B271FF5604}"/>
                </a:ext>
              </a:extLst>
            </p:cNvPr>
            <p:cNvSpPr/>
            <p:nvPr/>
          </p:nvSpPr>
          <p:spPr>
            <a:xfrm>
              <a:off x="3279188" y="5198353"/>
              <a:ext cx="61603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Consolas" panose="020B0609020204030204" pitchFamily="49" charset="0"/>
                </a:rPr>
                <a:t>rm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0F17461-C42E-E603-0394-7B0DEECF0757}"/>
                </a:ext>
              </a:extLst>
            </p:cNvPr>
            <p:cNvCxnSpPr>
              <a:stCxn id="31" idx="0"/>
              <a:endCxn id="36" idx="2"/>
            </p:cNvCxnSpPr>
            <p:nvPr/>
          </p:nvCxnSpPr>
          <p:spPr>
            <a:xfrm flipV="1">
              <a:off x="3587275" y="4416264"/>
              <a:ext cx="1674" cy="209339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ounded Rectangle 62">
              <a:extLst>
                <a:ext uri="{FF2B5EF4-FFF2-40B4-BE49-F238E27FC236}">
                  <a16:creationId xmlns:a16="http://schemas.microsoft.com/office/drawing/2014/main" id="{3BDD75C3-C211-C5BC-25A8-977C00BECC0B}"/>
                </a:ext>
              </a:extLst>
            </p:cNvPr>
            <p:cNvSpPr/>
            <p:nvPr/>
          </p:nvSpPr>
          <p:spPr>
            <a:xfrm>
              <a:off x="3334391" y="4084668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R4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49A93A5-707D-4CAC-B1D5-4D8DF04072E2}"/>
              </a:ext>
            </a:extLst>
          </p:cNvPr>
          <p:cNvGrpSpPr/>
          <p:nvPr/>
        </p:nvGrpSpPr>
        <p:grpSpPr>
          <a:xfrm>
            <a:off x="8353993" y="2030746"/>
            <a:ext cx="3285811" cy="1487149"/>
            <a:chOff x="5578520" y="2955907"/>
            <a:chExt cx="3285811" cy="1487149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0ADDEB6-7CA6-B465-C73F-1C5D6132C959}"/>
                </a:ext>
              </a:extLst>
            </p:cNvPr>
            <p:cNvSpPr/>
            <p:nvPr/>
          </p:nvSpPr>
          <p:spPr>
            <a:xfrm>
              <a:off x="5578520" y="2955907"/>
              <a:ext cx="3285811" cy="148714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105">
              <a:extLst>
                <a:ext uri="{FF2B5EF4-FFF2-40B4-BE49-F238E27FC236}">
                  <a16:creationId xmlns:a16="http://schemas.microsoft.com/office/drawing/2014/main" id="{396EFE62-B6B2-93DE-F3D0-2CDA3719F671}"/>
                </a:ext>
              </a:extLst>
            </p:cNvPr>
            <p:cNvSpPr/>
            <p:nvPr/>
          </p:nvSpPr>
          <p:spPr>
            <a:xfrm>
              <a:off x="7332508" y="4087178"/>
              <a:ext cx="745397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Consolas" panose="020B0609020204030204" pitchFamily="49" charset="0"/>
                </a:rPr>
                <a:t>tmp2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CF95209-D124-E57C-DF6F-16D8D2786498}"/>
                </a:ext>
              </a:extLst>
            </p:cNvPr>
            <p:cNvCxnSpPr>
              <a:stCxn id="42" idx="0"/>
              <a:endCxn id="41" idx="2"/>
            </p:cNvCxnSpPr>
            <p:nvPr/>
          </p:nvCxnSpPr>
          <p:spPr>
            <a:xfrm flipH="1" flipV="1">
              <a:off x="6723830" y="3858582"/>
              <a:ext cx="321475" cy="241154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ounded Rectangle 110">
              <a:extLst>
                <a:ext uri="{FF2B5EF4-FFF2-40B4-BE49-F238E27FC236}">
                  <a16:creationId xmlns:a16="http://schemas.microsoft.com/office/drawing/2014/main" id="{8DD6985C-B624-E156-A209-965AEFDA71DA}"/>
                </a:ext>
              </a:extLst>
            </p:cNvPr>
            <p:cNvSpPr/>
            <p:nvPr/>
          </p:nvSpPr>
          <p:spPr>
            <a:xfrm>
              <a:off x="6469272" y="3526986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*</a:t>
              </a:r>
            </a:p>
          </p:txBody>
        </p:sp>
        <p:sp>
          <p:nvSpPr>
            <p:cNvPr id="42" name="Rounded Rectangle 112">
              <a:extLst>
                <a:ext uri="{FF2B5EF4-FFF2-40B4-BE49-F238E27FC236}">
                  <a16:creationId xmlns:a16="http://schemas.microsoft.com/office/drawing/2014/main" id="{C8BF11B7-AA26-0C4F-9460-D3E04C78C4BE}"/>
                </a:ext>
              </a:extLst>
            </p:cNvPr>
            <p:cNvSpPr/>
            <p:nvPr/>
          </p:nvSpPr>
          <p:spPr>
            <a:xfrm>
              <a:off x="6672606" y="4099736"/>
              <a:ext cx="745397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Consolas" panose="020B0609020204030204" pitchFamily="49" charset="0"/>
                </a:rPr>
                <a:t>tmp1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6CACC62-9D04-B4EC-809F-FEE58C66200B}"/>
                </a:ext>
              </a:extLst>
            </p:cNvPr>
            <p:cNvCxnSpPr>
              <a:stCxn id="46" idx="0"/>
              <a:endCxn id="44" idx="2"/>
            </p:cNvCxnSpPr>
            <p:nvPr/>
          </p:nvCxnSpPr>
          <p:spPr>
            <a:xfrm flipV="1">
              <a:off x="7710170" y="3287503"/>
              <a:ext cx="70" cy="241154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ounded Rectangle 114">
              <a:extLst>
                <a:ext uri="{FF2B5EF4-FFF2-40B4-BE49-F238E27FC236}">
                  <a16:creationId xmlns:a16="http://schemas.microsoft.com/office/drawing/2014/main" id="{F85E0A61-8ED9-919B-D78B-A765BCB6322C}"/>
                </a:ext>
              </a:extLst>
            </p:cNvPr>
            <p:cNvSpPr/>
            <p:nvPr/>
          </p:nvSpPr>
          <p:spPr>
            <a:xfrm>
              <a:off x="7455682" y="2955907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R3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1F555C9-E290-A254-56F5-06FCA02C6BBC}"/>
                </a:ext>
              </a:extLst>
            </p:cNvPr>
            <p:cNvCxnSpPr>
              <a:stCxn id="39" idx="0"/>
              <a:endCxn id="46" idx="2"/>
            </p:cNvCxnSpPr>
            <p:nvPr/>
          </p:nvCxnSpPr>
          <p:spPr>
            <a:xfrm flipV="1">
              <a:off x="7705207" y="3860253"/>
              <a:ext cx="4963" cy="226925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ounded Rectangle 116">
              <a:extLst>
                <a:ext uri="{FF2B5EF4-FFF2-40B4-BE49-F238E27FC236}">
                  <a16:creationId xmlns:a16="http://schemas.microsoft.com/office/drawing/2014/main" id="{CD14E255-2D7B-340D-78AE-7408D48AFDF3}"/>
                </a:ext>
              </a:extLst>
            </p:cNvPr>
            <p:cNvSpPr/>
            <p:nvPr/>
          </p:nvSpPr>
          <p:spPr>
            <a:xfrm>
              <a:off x="7402154" y="3528657"/>
              <a:ext cx="61603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accent1"/>
                  </a:solidFill>
                  <a:latin typeface="Consolas" panose="020B0609020204030204" pitchFamily="49" charset="0"/>
                </a:rPr>
                <a:t>rm</a:t>
              </a:r>
              <a:endParaRPr lang="en-US" dirty="0">
                <a:solidFill>
                  <a:schemeClr val="accent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CD4CB80-F2AF-80F6-2D1D-A2D826901EE3}"/>
                </a:ext>
              </a:extLst>
            </p:cNvPr>
            <p:cNvCxnSpPr>
              <a:stCxn id="48" idx="0"/>
              <a:endCxn id="41" idx="2"/>
            </p:cNvCxnSpPr>
            <p:nvPr/>
          </p:nvCxnSpPr>
          <p:spPr>
            <a:xfrm flipV="1">
              <a:off x="6423982" y="3858582"/>
              <a:ext cx="299848" cy="252878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ounded Rectangle 118">
              <a:extLst>
                <a:ext uri="{FF2B5EF4-FFF2-40B4-BE49-F238E27FC236}">
                  <a16:creationId xmlns:a16="http://schemas.microsoft.com/office/drawing/2014/main" id="{5574BCD0-F8DF-DA47-3AD6-0A4A042D5959}"/>
                </a:ext>
              </a:extLst>
            </p:cNvPr>
            <p:cNvSpPr/>
            <p:nvPr/>
          </p:nvSpPr>
          <p:spPr>
            <a:xfrm>
              <a:off x="6115966" y="4111460"/>
              <a:ext cx="61603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s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E106ACA-5226-129E-2069-FCFFA03AAA50}"/>
                </a:ext>
              </a:extLst>
            </p:cNvPr>
            <p:cNvCxnSpPr>
              <a:stCxn id="41" idx="0"/>
              <a:endCxn id="50" idx="2"/>
            </p:cNvCxnSpPr>
            <p:nvPr/>
          </p:nvCxnSpPr>
          <p:spPr>
            <a:xfrm flipV="1">
              <a:off x="6723830" y="3299223"/>
              <a:ext cx="3348" cy="227763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ounded Rectangle 120">
              <a:extLst>
                <a:ext uri="{FF2B5EF4-FFF2-40B4-BE49-F238E27FC236}">
                  <a16:creationId xmlns:a16="http://schemas.microsoft.com/office/drawing/2014/main" id="{15388BFC-864C-84A2-7500-799F82351733}"/>
                </a:ext>
              </a:extLst>
            </p:cNvPr>
            <p:cNvSpPr/>
            <p:nvPr/>
          </p:nvSpPr>
          <p:spPr>
            <a:xfrm>
              <a:off x="6472620" y="2967627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R2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E34B2B3-E4E7-BEA8-A15D-CC02B82CCAEB}"/>
                </a:ext>
              </a:extLst>
            </p:cNvPr>
            <p:cNvCxnSpPr>
              <a:stCxn id="53" idx="0"/>
              <a:endCxn id="52" idx="2"/>
            </p:cNvCxnSpPr>
            <p:nvPr/>
          </p:nvCxnSpPr>
          <p:spPr>
            <a:xfrm flipV="1">
              <a:off x="8412096" y="3835141"/>
              <a:ext cx="71" cy="241154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ounded Rectangle 122">
              <a:extLst>
                <a:ext uri="{FF2B5EF4-FFF2-40B4-BE49-F238E27FC236}">
                  <a16:creationId xmlns:a16="http://schemas.microsoft.com/office/drawing/2014/main" id="{266E88DD-8807-1E8E-7BAF-7A5739BA891E}"/>
                </a:ext>
              </a:extLst>
            </p:cNvPr>
            <p:cNvSpPr/>
            <p:nvPr/>
          </p:nvSpPr>
          <p:spPr>
            <a:xfrm>
              <a:off x="8104151" y="3503545"/>
              <a:ext cx="61603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abs</a:t>
              </a:r>
            </a:p>
          </p:txBody>
        </p:sp>
        <p:sp>
          <p:nvSpPr>
            <p:cNvPr id="53" name="Rounded Rectangle 125">
              <a:extLst>
                <a:ext uri="{FF2B5EF4-FFF2-40B4-BE49-F238E27FC236}">
                  <a16:creationId xmlns:a16="http://schemas.microsoft.com/office/drawing/2014/main" id="{40CD4368-6B8C-F8EA-0998-743F45AFD2AA}"/>
                </a:ext>
              </a:extLst>
            </p:cNvPr>
            <p:cNvSpPr/>
            <p:nvPr/>
          </p:nvSpPr>
          <p:spPr>
            <a:xfrm>
              <a:off x="8039397" y="4076295"/>
              <a:ext cx="745397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Consolas" panose="020B0609020204030204" pitchFamily="49" charset="0"/>
                </a:rPr>
                <a:t>tmp3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311017E-A1E2-653A-6F44-951278A438FC}"/>
                </a:ext>
              </a:extLst>
            </p:cNvPr>
            <p:cNvCxnSpPr>
              <a:stCxn id="52" idx="0"/>
              <a:endCxn id="55" idx="2"/>
            </p:cNvCxnSpPr>
            <p:nvPr/>
          </p:nvCxnSpPr>
          <p:spPr>
            <a:xfrm flipV="1">
              <a:off x="8412167" y="3294206"/>
              <a:ext cx="1674" cy="209339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ounded Rectangle 127">
              <a:extLst>
                <a:ext uri="{FF2B5EF4-FFF2-40B4-BE49-F238E27FC236}">
                  <a16:creationId xmlns:a16="http://schemas.microsoft.com/office/drawing/2014/main" id="{FD7BE39E-806A-CFB1-D1C5-0EDD3F6AFA67}"/>
                </a:ext>
              </a:extLst>
            </p:cNvPr>
            <p:cNvSpPr/>
            <p:nvPr/>
          </p:nvSpPr>
          <p:spPr>
            <a:xfrm>
              <a:off x="8159283" y="2962610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R4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9E3F6B4-BD0D-FB59-4C9C-BE7EF9BA5A63}"/>
              </a:ext>
            </a:extLst>
          </p:cNvPr>
          <p:cNvGrpSpPr/>
          <p:nvPr/>
        </p:nvGrpSpPr>
        <p:grpSpPr>
          <a:xfrm>
            <a:off x="8353993" y="3643498"/>
            <a:ext cx="3285811" cy="1984541"/>
            <a:chOff x="5578520" y="4568659"/>
            <a:chExt cx="3285811" cy="1984541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D961B626-6435-B35C-03D1-F487420A3E22}"/>
                </a:ext>
              </a:extLst>
            </p:cNvPr>
            <p:cNvSpPr/>
            <p:nvPr/>
          </p:nvSpPr>
          <p:spPr>
            <a:xfrm>
              <a:off x="5578520" y="4568659"/>
              <a:ext cx="3285811" cy="198454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ounded Rectangle 65">
              <a:extLst>
                <a:ext uri="{FF2B5EF4-FFF2-40B4-BE49-F238E27FC236}">
                  <a16:creationId xmlns:a16="http://schemas.microsoft.com/office/drawing/2014/main" id="{B78B668B-636E-E362-286E-CBA01C3D9D35}"/>
                </a:ext>
              </a:extLst>
            </p:cNvPr>
            <p:cNvSpPr/>
            <p:nvPr/>
          </p:nvSpPr>
          <p:spPr>
            <a:xfrm>
              <a:off x="6795830" y="5701605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+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FD76D25-42AC-C18D-79A4-27AECEF726AA}"/>
                </a:ext>
              </a:extLst>
            </p:cNvPr>
            <p:cNvCxnSpPr>
              <a:stCxn id="60" idx="0"/>
              <a:endCxn id="58" idx="2"/>
            </p:cNvCxnSpPr>
            <p:nvPr/>
          </p:nvCxnSpPr>
          <p:spPr>
            <a:xfrm flipH="1" flipV="1">
              <a:off x="7050388" y="6033201"/>
              <a:ext cx="311420" cy="130622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ounded Rectangle 67">
              <a:extLst>
                <a:ext uri="{FF2B5EF4-FFF2-40B4-BE49-F238E27FC236}">
                  <a16:creationId xmlns:a16="http://schemas.microsoft.com/office/drawing/2014/main" id="{D00D7B84-FE0C-72DD-258C-57D16E0B16C0}"/>
                </a:ext>
              </a:extLst>
            </p:cNvPr>
            <p:cNvSpPr/>
            <p:nvPr/>
          </p:nvSpPr>
          <p:spPr>
            <a:xfrm>
              <a:off x="7107250" y="6163823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nsolas" panose="020B0609020204030204" pitchFamily="49" charset="0"/>
                </a:rPr>
                <a:t>C</a:t>
              </a: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91130371-71CE-952A-E580-C8E8D2648792}"/>
                </a:ext>
              </a:extLst>
            </p:cNvPr>
            <p:cNvCxnSpPr>
              <a:stCxn id="65" idx="0"/>
              <a:endCxn id="62" idx="2"/>
            </p:cNvCxnSpPr>
            <p:nvPr/>
          </p:nvCxnSpPr>
          <p:spPr>
            <a:xfrm flipV="1">
              <a:off x="5938523" y="5339038"/>
              <a:ext cx="70" cy="241154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ounded Rectangle 69">
              <a:extLst>
                <a:ext uri="{FF2B5EF4-FFF2-40B4-BE49-F238E27FC236}">
                  <a16:creationId xmlns:a16="http://schemas.microsoft.com/office/drawing/2014/main" id="{D5378A46-FCA1-6CE3-2795-B28015CB3C6C}"/>
                </a:ext>
              </a:extLst>
            </p:cNvPr>
            <p:cNvSpPr/>
            <p:nvPr/>
          </p:nvSpPr>
          <p:spPr>
            <a:xfrm>
              <a:off x="5684035" y="5007442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R1</a:t>
              </a:r>
            </a:p>
          </p:txBody>
        </p:sp>
        <p:sp>
          <p:nvSpPr>
            <p:cNvPr id="63" name="Rounded Rectangle 70">
              <a:extLst>
                <a:ext uri="{FF2B5EF4-FFF2-40B4-BE49-F238E27FC236}">
                  <a16:creationId xmlns:a16="http://schemas.microsoft.com/office/drawing/2014/main" id="{29C28500-3AB2-BA64-DECD-4FD579891C0D}"/>
                </a:ext>
              </a:extLst>
            </p:cNvPr>
            <p:cNvSpPr/>
            <p:nvPr/>
          </p:nvSpPr>
          <p:spPr>
            <a:xfrm>
              <a:off x="5754359" y="6162993"/>
              <a:ext cx="36174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nsolas" panose="020B0609020204030204" pitchFamily="49" charset="0"/>
                </a:rPr>
                <a:t>A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D507F1AB-1228-BABF-1580-65B040481BDB}"/>
                </a:ext>
              </a:extLst>
            </p:cNvPr>
            <p:cNvCxnSpPr>
              <a:stCxn id="63" idx="0"/>
              <a:endCxn id="65" idx="2"/>
            </p:cNvCxnSpPr>
            <p:nvPr/>
          </p:nvCxnSpPr>
          <p:spPr>
            <a:xfrm flipV="1">
              <a:off x="5935230" y="5911788"/>
              <a:ext cx="3293" cy="251205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ounded Rectangle 72">
              <a:extLst>
                <a:ext uri="{FF2B5EF4-FFF2-40B4-BE49-F238E27FC236}">
                  <a16:creationId xmlns:a16="http://schemas.microsoft.com/office/drawing/2014/main" id="{7C167FE5-5E71-25A0-3A73-D89E15CB8F16}"/>
                </a:ext>
              </a:extLst>
            </p:cNvPr>
            <p:cNvSpPr/>
            <p:nvPr/>
          </p:nvSpPr>
          <p:spPr>
            <a:xfrm>
              <a:off x="5630507" y="5580192"/>
              <a:ext cx="61603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abs</a:t>
              </a:r>
            </a:p>
          </p:txBody>
        </p:sp>
        <p:sp>
          <p:nvSpPr>
            <p:cNvPr id="66" name="Rounded Rectangle 73">
              <a:extLst>
                <a:ext uri="{FF2B5EF4-FFF2-40B4-BE49-F238E27FC236}">
                  <a16:creationId xmlns:a16="http://schemas.microsoft.com/office/drawing/2014/main" id="{3C72E3E6-B499-E277-69BE-21BAD577454E}"/>
                </a:ext>
              </a:extLst>
            </p:cNvPr>
            <p:cNvSpPr/>
            <p:nvPr/>
          </p:nvSpPr>
          <p:spPr>
            <a:xfrm>
              <a:off x="7450648" y="5703280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accent1"/>
                  </a:solidFill>
                  <a:latin typeface="Consolas" panose="020B0609020204030204" pitchFamily="49" charset="0"/>
                </a:rPr>
                <a:t>rm</a:t>
              </a:r>
              <a:endParaRPr lang="en-US" dirty="0">
                <a:solidFill>
                  <a:schemeClr val="accent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30AB9FD-BC37-771E-6909-D0A8A8022503}"/>
                </a:ext>
              </a:extLst>
            </p:cNvPr>
            <p:cNvCxnSpPr>
              <a:stCxn id="60" idx="0"/>
              <a:endCxn id="66" idx="2"/>
            </p:cNvCxnSpPr>
            <p:nvPr/>
          </p:nvCxnSpPr>
          <p:spPr>
            <a:xfrm flipV="1">
              <a:off x="7361808" y="6034876"/>
              <a:ext cx="343398" cy="128947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ounded Rectangle 75">
              <a:extLst>
                <a:ext uri="{FF2B5EF4-FFF2-40B4-BE49-F238E27FC236}">
                  <a16:creationId xmlns:a16="http://schemas.microsoft.com/office/drawing/2014/main" id="{F38EE19B-7166-3A79-67E6-D3C3AE1EBB05}"/>
                </a:ext>
              </a:extLst>
            </p:cNvPr>
            <p:cNvSpPr/>
            <p:nvPr/>
          </p:nvSpPr>
          <p:spPr>
            <a:xfrm>
              <a:off x="6475883" y="6165498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nsolas" panose="020B0609020204030204" pitchFamily="49" charset="0"/>
                </a:rPr>
                <a:t>B</a:t>
              </a: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35489D7-AA66-145F-3132-D616A32E423B}"/>
                </a:ext>
              </a:extLst>
            </p:cNvPr>
            <p:cNvCxnSpPr>
              <a:stCxn id="68" idx="0"/>
              <a:endCxn id="58" idx="2"/>
            </p:cNvCxnSpPr>
            <p:nvPr/>
          </p:nvCxnSpPr>
          <p:spPr>
            <a:xfrm flipV="1">
              <a:off x="6730441" y="6033201"/>
              <a:ext cx="319947" cy="132297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80A0318-6FF2-158B-D080-CD6E4A6E62A6}"/>
                </a:ext>
              </a:extLst>
            </p:cNvPr>
            <p:cNvCxnSpPr>
              <a:stCxn id="58" idx="0"/>
              <a:endCxn id="71" idx="2"/>
            </p:cNvCxnSpPr>
            <p:nvPr/>
          </p:nvCxnSpPr>
          <p:spPr>
            <a:xfrm flipH="1" flipV="1">
              <a:off x="7045305" y="5474681"/>
              <a:ext cx="5083" cy="226924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ounded Rectangle 80">
              <a:extLst>
                <a:ext uri="{FF2B5EF4-FFF2-40B4-BE49-F238E27FC236}">
                  <a16:creationId xmlns:a16="http://schemas.microsoft.com/office/drawing/2014/main" id="{56F682CA-BFD3-70DE-B755-07F46E96EC02}"/>
                </a:ext>
              </a:extLst>
            </p:cNvPr>
            <p:cNvSpPr/>
            <p:nvPr/>
          </p:nvSpPr>
          <p:spPr>
            <a:xfrm>
              <a:off x="6737289" y="5143085"/>
              <a:ext cx="61603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accent1"/>
                  </a:solidFill>
                  <a:latin typeface="Consolas" panose="020B0609020204030204" pitchFamily="49" charset="0"/>
                </a:rPr>
                <a:t>rm</a:t>
              </a:r>
              <a:endParaRPr lang="en-US" dirty="0">
                <a:solidFill>
                  <a:schemeClr val="accent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7AD04B39-18D7-70A3-081C-BA1B5D432E85}"/>
                </a:ext>
              </a:extLst>
            </p:cNvPr>
            <p:cNvCxnSpPr>
              <a:stCxn id="66" idx="0"/>
              <a:endCxn id="73" idx="2"/>
            </p:cNvCxnSpPr>
            <p:nvPr/>
          </p:nvCxnSpPr>
          <p:spPr>
            <a:xfrm flipV="1">
              <a:off x="7705206" y="5476355"/>
              <a:ext cx="4964" cy="226925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ounded Rectangle 84">
              <a:extLst>
                <a:ext uri="{FF2B5EF4-FFF2-40B4-BE49-F238E27FC236}">
                  <a16:creationId xmlns:a16="http://schemas.microsoft.com/office/drawing/2014/main" id="{6268109A-61CA-5041-64BC-4605395F17F7}"/>
                </a:ext>
              </a:extLst>
            </p:cNvPr>
            <p:cNvSpPr/>
            <p:nvPr/>
          </p:nvSpPr>
          <p:spPr>
            <a:xfrm>
              <a:off x="7337471" y="5144759"/>
              <a:ext cx="745397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7889FB"/>
                  </a:solidFill>
                  <a:latin typeface="Consolas" panose="020B0609020204030204" pitchFamily="49" charset="0"/>
                </a:rPr>
                <a:t>tmp2</a:t>
              </a: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37DABC6E-5B18-0688-6371-642AE81C0713}"/>
                </a:ext>
              </a:extLst>
            </p:cNvPr>
            <p:cNvCxnSpPr>
              <a:stCxn id="78" idx="0"/>
              <a:endCxn id="75" idx="2"/>
            </p:cNvCxnSpPr>
            <p:nvPr/>
          </p:nvCxnSpPr>
          <p:spPr>
            <a:xfrm flipV="1">
              <a:off x="8412096" y="5340713"/>
              <a:ext cx="71" cy="241154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ounded Rectangle 90">
              <a:extLst>
                <a:ext uri="{FF2B5EF4-FFF2-40B4-BE49-F238E27FC236}">
                  <a16:creationId xmlns:a16="http://schemas.microsoft.com/office/drawing/2014/main" id="{B1D63452-ACF6-3147-4F84-4CA002F46ABD}"/>
                </a:ext>
              </a:extLst>
            </p:cNvPr>
            <p:cNvSpPr/>
            <p:nvPr/>
          </p:nvSpPr>
          <p:spPr>
            <a:xfrm>
              <a:off x="8039468" y="5009117"/>
              <a:ext cx="745397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7889FB"/>
                  </a:solidFill>
                  <a:latin typeface="Consolas" panose="020B0609020204030204" pitchFamily="49" charset="0"/>
                </a:rPr>
                <a:t>tmp3</a:t>
              </a:r>
            </a:p>
          </p:txBody>
        </p:sp>
        <p:sp>
          <p:nvSpPr>
            <p:cNvPr id="76" name="Rounded Rectangle 91">
              <a:extLst>
                <a:ext uri="{FF2B5EF4-FFF2-40B4-BE49-F238E27FC236}">
                  <a16:creationId xmlns:a16="http://schemas.microsoft.com/office/drawing/2014/main" id="{80AF539E-B01C-512E-532B-2E1EE7DCE48F}"/>
                </a:ext>
              </a:extLst>
            </p:cNvPr>
            <p:cNvSpPr/>
            <p:nvPr/>
          </p:nvSpPr>
          <p:spPr>
            <a:xfrm>
              <a:off x="8227932" y="6164668"/>
              <a:ext cx="36174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nsolas" panose="020B0609020204030204" pitchFamily="49" charset="0"/>
                </a:rPr>
                <a:t>A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0FFD9B7-12FB-841A-F9E1-A3C2C02079B1}"/>
                </a:ext>
              </a:extLst>
            </p:cNvPr>
            <p:cNvCxnSpPr>
              <a:stCxn id="76" idx="0"/>
              <a:endCxn id="78" idx="2"/>
            </p:cNvCxnSpPr>
            <p:nvPr/>
          </p:nvCxnSpPr>
          <p:spPr>
            <a:xfrm flipV="1">
              <a:off x="8408803" y="5913463"/>
              <a:ext cx="3293" cy="251205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ounded Rectangle 93">
              <a:extLst>
                <a:ext uri="{FF2B5EF4-FFF2-40B4-BE49-F238E27FC236}">
                  <a16:creationId xmlns:a16="http://schemas.microsoft.com/office/drawing/2014/main" id="{6785CB61-FCBE-B916-5777-F2BBE413F0F4}"/>
                </a:ext>
              </a:extLst>
            </p:cNvPr>
            <p:cNvSpPr/>
            <p:nvPr/>
          </p:nvSpPr>
          <p:spPr>
            <a:xfrm>
              <a:off x="8104080" y="5581867"/>
              <a:ext cx="61603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accent1"/>
                  </a:solidFill>
                  <a:latin typeface="Consolas" panose="020B0609020204030204" pitchFamily="49" charset="0"/>
                </a:rPr>
                <a:t>rm</a:t>
              </a:r>
              <a:endParaRPr lang="en-US" dirty="0">
                <a:solidFill>
                  <a:schemeClr val="accent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BF03EF9-C7DD-ADF7-38B0-0C31A69C8C88}"/>
                </a:ext>
              </a:extLst>
            </p:cNvPr>
            <p:cNvCxnSpPr>
              <a:stCxn id="71" idx="0"/>
              <a:endCxn id="80" idx="2"/>
            </p:cNvCxnSpPr>
            <p:nvPr/>
          </p:nvCxnSpPr>
          <p:spPr>
            <a:xfrm flipV="1">
              <a:off x="7045305" y="4930406"/>
              <a:ext cx="1963" cy="212679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ounded Rectangle 129">
              <a:extLst>
                <a:ext uri="{FF2B5EF4-FFF2-40B4-BE49-F238E27FC236}">
                  <a16:creationId xmlns:a16="http://schemas.microsoft.com/office/drawing/2014/main" id="{BAEACABA-20A2-4401-7C68-2B2E9726037E}"/>
                </a:ext>
              </a:extLst>
            </p:cNvPr>
            <p:cNvSpPr/>
            <p:nvPr/>
          </p:nvSpPr>
          <p:spPr>
            <a:xfrm>
              <a:off x="6674569" y="4598810"/>
              <a:ext cx="745397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7889FB"/>
                  </a:solidFill>
                  <a:latin typeface="Consolas" panose="020B0609020204030204" pitchFamily="49" charset="0"/>
                </a:rPr>
                <a:t>tmp1</a:t>
              </a:r>
            </a:p>
          </p:txBody>
        </p:sp>
      </p:grpSp>
      <p:sp>
        <p:nvSpPr>
          <p:cNvPr id="81" name="Right Arrow 132">
            <a:extLst>
              <a:ext uri="{FF2B5EF4-FFF2-40B4-BE49-F238E27FC236}">
                <a16:creationId xmlns:a16="http://schemas.microsoft.com/office/drawing/2014/main" id="{18A87BEF-EB03-F0B3-C899-A8A1BB41C1C8}"/>
              </a:ext>
            </a:extLst>
          </p:cNvPr>
          <p:cNvSpPr/>
          <p:nvPr/>
        </p:nvSpPr>
        <p:spPr>
          <a:xfrm>
            <a:off x="7500678" y="3131034"/>
            <a:ext cx="321547" cy="356460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87B78E9-9179-9615-0590-A764B5A93038}"/>
              </a:ext>
            </a:extLst>
          </p:cNvPr>
          <p:cNvSpPr txBox="1"/>
          <p:nvPr/>
        </p:nvSpPr>
        <p:spPr>
          <a:xfrm>
            <a:off x="7010797" y="3569817"/>
            <a:ext cx="124599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(recursive rewrite)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75F241A-9833-5BBA-A152-4257E760BE41}"/>
              </a:ext>
            </a:extLst>
          </p:cNvPr>
          <p:cNvSpPr txBox="1"/>
          <p:nvPr/>
        </p:nvSpPr>
        <p:spPr>
          <a:xfrm>
            <a:off x="1021558" y="2933421"/>
            <a:ext cx="2288920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Control flow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statement blocks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en-AT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initial recompilation granularity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C0C1555-8C5B-A50A-74D3-4CE033AF6078}"/>
              </a:ext>
            </a:extLst>
          </p:cNvPr>
          <p:cNvSpPr txBox="1"/>
          <p:nvPr/>
        </p:nvSpPr>
        <p:spPr>
          <a:xfrm>
            <a:off x="1432921" y="5429570"/>
            <a:ext cx="3358266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rm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.. 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removeEmpty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(X, </a:t>
            </a:r>
            <a:b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    [margin=“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rows”,select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=I])</a:t>
            </a:r>
          </a:p>
        </p:txBody>
      </p:sp>
    </p:spTree>
    <p:extLst>
      <p:ext uri="{BB962C8B-B14F-4D97-AF65-F5344CB8AC3E}">
        <p14:creationId xmlns:p14="http://schemas.microsoft.com/office/powerpoint/2010/main" val="428658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/>
      <p:bldP spid="83" grpId="0"/>
      <p:bldP spid="8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E60D3D-8EEF-6E32-778D-26D3898C01B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799" y="1268963"/>
            <a:ext cx="11075143" cy="3354421"/>
          </a:xfrm>
        </p:spPr>
        <p:txBody>
          <a:bodyPr/>
          <a:lstStyle/>
          <a:p>
            <a:r>
              <a:rPr lang="en-US" dirty="0"/>
              <a:t>Dynamic Recompilation at Runtime </a:t>
            </a:r>
            <a:r>
              <a:rPr lang="en-US" sz="1800" b="0" dirty="0"/>
              <a:t>on recompilation hooks </a:t>
            </a:r>
            <a:br>
              <a:rPr lang="en-US" sz="1800" b="0" dirty="0"/>
            </a:br>
            <a:r>
              <a:rPr lang="en-US" sz="1800" b="0" dirty="0"/>
              <a:t>(last level program blocks, predicates, recompile once functions)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Deep Copy DAG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Replace Literals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Update DAG Statistics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Dynamic Rewrites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Recompute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Memory Estimates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Execution Type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Selection</a:t>
            </a:r>
            <a:endParaRPr lang="en-US" dirty="0"/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[</a:t>
            </a:r>
            <a:r>
              <a:rPr lang="en-US" b="1" dirty="0" err="1">
                <a:solidFill>
                  <a:schemeClr val="accent1"/>
                </a:solidFill>
              </a:rPr>
              <a:t>Codegen</a:t>
            </a:r>
            <a:r>
              <a:rPr lang="en-US" b="1" dirty="0">
                <a:solidFill>
                  <a:schemeClr val="accent1"/>
                </a:solidFill>
              </a:rPr>
              <a:t>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Generate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Runtime Instructions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D94213-A1D8-B048-23DD-8C527596D7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Dynamic Recompilation, cont.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A67F64E-1681-08BA-2716-72C4C8DAAC66}"/>
              </a:ext>
            </a:extLst>
          </p:cNvPr>
          <p:cNvSpPr txBox="1"/>
          <p:nvPr/>
        </p:nvSpPr>
        <p:spPr>
          <a:xfrm>
            <a:off x="6404359" y="4655415"/>
            <a:ext cx="285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</a:t>
            </a:r>
          </a:p>
        </p:txBody>
      </p:sp>
      <p:sp>
        <p:nvSpPr>
          <p:cNvPr id="36" name="Rounded Rectangle 7">
            <a:extLst>
              <a:ext uri="{FF2B5EF4-FFF2-40B4-BE49-F238E27FC236}">
                <a16:creationId xmlns:a16="http://schemas.microsoft.com/office/drawing/2014/main" id="{016D8423-A5CA-95D0-B4B6-654926BB4D17}"/>
              </a:ext>
            </a:extLst>
          </p:cNvPr>
          <p:cNvSpPr/>
          <p:nvPr/>
        </p:nvSpPr>
        <p:spPr bwMode="auto">
          <a:xfrm>
            <a:off x="6190045" y="3993837"/>
            <a:ext cx="714380" cy="428628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00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r(t)</a:t>
            </a:r>
          </a:p>
        </p:txBody>
      </p:sp>
      <p:sp>
        <p:nvSpPr>
          <p:cNvPr id="37" name="Rounded Rectangle 8">
            <a:extLst>
              <a:ext uri="{FF2B5EF4-FFF2-40B4-BE49-F238E27FC236}">
                <a16:creationId xmlns:a16="http://schemas.microsoft.com/office/drawing/2014/main" id="{93AC2AAE-37A0-B476-A255-54B4A9E1679F}"/>
              </a:ext>
            </a:extLst>
          </p:cNvPr>
          <p:cNvSpPr/>
          <p:nvPr/>
        </p:nvSpPr>
        <p:spPr bwMode="auto">
          <a:xfrm>
            <a:off x="6904425" y="2728776"/>
            <a:ext cx="785818" cy="428628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00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 err="1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ba</a:t>
            </a:r>
            <a:r>
              <a:rPr lang="en-US" sz="1400" b="1" kern="0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(+*)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AAED47C-4625-E751-B6EB-CDC8001CD3C8}"/>
              </a:ext>
            </a:extLst>
          </p:cNvPr>
          <p:cNvSpPr txBox="1"/>
          <p:nvPr/>
        </p:nvSpPr>
        <p:spPr>
          <a:xfrm>
            <a:off x="7475929" y="4654273"/>
            <a:ext cx="285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P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6446013-D2E4-CAFA-EB29-4B5CA38E7194}"/>
              </a:ext>
            </a:extLst>
          </p:cNvPr>
          <p:cNvCxnSpPr>
            <a:stCxn id="35" idx="0"/>
            <a:endCxn id="36" idx="2"/>
          </p:cNvCxnSpPr>
          <p:nvPr/>
        </p:nvCxnSpPr>
        <p:spPr bwMode="auto">
          <a:xfrm rot="5400000" flipH="1" flipV="1">
            <a:off x="6430760" y="4538940"/>
            <a:ext cx="232950" cy="1588"/>
          </a:xfrm>
          <a:prstGeom prst="straightConnector1">
            <a:avLst/>
          </a:prstGeom>
          <a:noFill/>
          <a:ln w="12700">
            <a:solidFill>
              <a:srgbClr val="000000"/>
            </a:solidFill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1F00777-BC04-9C18-7489-E122917052D4}"/>
              </a:ext>
            </a:extLst>
          </p:cNvPr>
          <p:cNvCxnSpPr/>
          <p:nvPr/>
        </p:nvCxnSpPr>
        <p:spPr bwMode="auto">
          <a:xfrm flipV="1">
            <a:off x="7289047" y="2431826"/>
            <a:ext cx="1588" cy="296950"/>
          </a:xfrm>
          <a:prstGeom prst="straightConnector1">
            <a:avLst/>
          </a:prstGeom>
          <a:noFill/>
          <a:ln w="12700">
            <a:solidFill>
              <a:srgbClr val="000000"/>
            </a:solidFill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ABAF5924-FE83-684C-6CC7-1B4D1EEF1898}"/>
              </a:ext>
            </a:extLst>
          </p:cNvPr>
          <p:cNvSpPr txBox="1"/>
          <p:nvPr/>
        </p:nvSpPr>
        <p:spPr>
          <a:xfrm>
            <a:off x="6718707" y="3700461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CP</a:t>
            </a:r>
          </a:p>
        </p:txBody>
      </p:sp>
      <p:sp>
        <p:nvSpPr>
          <p:cNvPr id="43" name="Rounded Rectangle 14">
            <a:extLst>
              <a:ext uri="{FF2B5EF4-FFF2-40B4-BE49-F238E27FC236}">
                <a16:creationId xmlns:a16="http://schemas.microsoft.com/office/drawing/2014/main" id="{4711D6C1-0859-1F93-206E-DA054BFFA4EC}"/>
              </a:ext>
            </a:extLst>
          </p:cNvPr>
          <p:cNvSpPr/>
          <p:nvPr/>
        </p:nvSpPr>
        <p:spPr bwMode="auto">
          <a:xfrm>
            <a:off x="7690243" y="3993837"/>
            <a:ext cx="714380" cy="428628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00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b(-)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3A6BC8F-A9E1-A735-2123-906E420424E4}"/>
              </a:ext>
            </a:extLst>
          </p:cNvPr>
          <p:cNvCxnSpPr/>
          <p:nvPr/>
        </p:nvCxnSpPr>
        <p:spPr bwMode="auto">
          <a:xfrm flipV="1">
            <a:off x="6547235" y="3157404"/>
            <a:ext cx="552812" cy="836433"/>
          </a:xfrm>
          <a:prstGeom prst="straightConnector1">
            <a:avLst/>
          </a:prstGeom>
          <a:noFill/>
          <a:ln w="12700">
            <a:solidFill>
              <a:srgbClr val="000000"/>
            </a:solidFill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CB8EAD3-FB6C-720A-3287-CFDBD6FA184F}"/>
              </a:ext>
            </a:extLst>
          </p:cNvPr>
          <p:cNvCxnSpPr>
            <a:stCxn id="43" idx="0"/>
          </p:cNvCxnSpPr>
          <p:nvPr/>
        </p:nvCxnSpPr>
        <p:spPr bwMode="auto">
          <a:xfrm flipH="1" flipV="1">
            <a:off x="7475929" y="3157404"/>
            <a:ext cx="571504" cy="836433"/>
          </a:xfrm>
          <a:prstGeom prst="straightConnector1">
            <a:avLst/>
          </a:prstGeom>
          <a:noFill/>
          <a:ln w="12700">
            <a:solidFill>
              <a:srgbClr val="000000"/>
            </a:solidFill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B11EF843-CBD8-994F-6215-30ADC82352EF}"/>
              </a:ext>
            </a:extLst>
          </p:cNvPr>
          <p:cNvSpPr txBox="1"/>
          <p:nvPr/>
        </p:nvSpPr>
        <p:spPr>
          <a:xfrm>
            <a:off x="8333185" y="4654273"/>
            <a:ext cx="285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Y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41023FF-DE9A-D7D6-90D7-3AFEE298672A}"/>
              </a:ext>
            </a:extLst>
          </p:cNvPr>
          <p:cNvSpPr txBox="1"/>
          <p:nvPr/>
        </p:nvSpPr>
        <p:spPr>
          <a:xfrm>
            <a:off x="7371173" y="3700461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SP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218BB23-37FC-92E1-EB25-75138FE4A90A}"/>
              </a:ext>
            </a:extLst>
          </p:cNvPr>
          <p:cNvCxnSpPr>
            <a:stCxn id="38" idx="0"/>
          </p:cNvCxnSpPr>
          <p:nvPr/>
        </p:nvCxnSpPr>
        <p:spPr bwMode="auto">
          <a:xfrm rot="5400000" flipH="1" flipV="1">
            <a:off x="7610058" y="4431212"/>
            <a:ext cx="231808" cy="214314"/>
          </a:xfrm>
          <a:prstGeom prst="straightConnector1">
            <a:avLst/>
          </a:prstGeom>
          <a:noFill/>
          <a:ln w="12700">
            <a:solidFill>
              <a:srgbClr val="000000"/>
            </a:solidFill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5711B2A-0479-2E46-71CB-E310D3E51AB2}"/>
              </a:ext>
            </a:extLst>
          </p:cNvPr>
          <p:cNvCxnSpPr>
            <a:stCxn id="46" idx="0"/>
          </p:cNvCxnSpPr>
          <p:nvPr/>
        </p:nvCxnSpPr>
        <p:spPr bwMode="auto">
          <a:xfrm rot="16200000" flipV="1">
            <a:off x="8253000" y="4431212"/>
            <a:ext cx="231808" cy="214314"/>
          </a:xfrm>
          <a:prstGeom prst="straightConnector1">
            <a:avLst/>
          </a:prstGeom>
          <a:noFill/>
          <a:ln w="12700">
            <a:solidFill>
              <a:srgbClr val="000000"/>
            </a:solidFill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30D71223-333A-F6B0-F987-360F6C5E16DD}"/>
              </a:ext>
            </a:extLst>
          </p:cNvPr>
          <p:cNvSpPr txBox="1"/>
          <p:nvPr/>
        </p:nvSpPr>
        <p:spPr>
          <a:xfrm>
            <a:off x="4902304" y="3602989"/>
            <a:ext cx="162359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[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100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1M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,</a:t>
            </a:r>
            <a:r>
              <a:rPr lang="en-US" b="1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-1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]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DF3AAF3-ADC8-C7BB-D839-7AB0AE886011}"/>
              </a:ext>
            </a:extLst>
          </p:cNvPr>
          <p:cNvSpPr txBox="1"/>
          <p:nvPr/>
        </p:nvSpPr>
        <p:spPr>
          <a:xfrm>
            <a:off x="5403387" y="234219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[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100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</a:t>
            </a:r>
            <a:r>
              <a:rPr lang="en-US" b="1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</a:t>
            </a:r>
            <a:r>
              <a:rPr lang="en-US" b="1" dirty="0">
                <a:solidFill>
                  <a:srgbClr val="F70146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,</a:t>
            </a:r>
            <a:r>
              <a:rPr lang="en-US" b="1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-1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]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057E0B6-F0EA-0342-B482-296FF0328958}"/>
              </a:ext>
            </a:extLst>
          </p:cNvPr>
          <p:cNvSpPr txBox="1"/>
          <p:nvPr/>
        </p:nvSpPr>
        <p:spPr>
          <a:xfrm>
            <a:off x="5047037" y="4910389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[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1M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100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,</a:t>
            </a:r>
            <a:r>
              <a:rPr lang="en-US" b="1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-1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]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274307E-95E1-9761-C033-B8DF1D102E23}"/>
              </a:ext>
            </a:extLst>
          </p:cNvPr>
          <p:cNvSpPr txBox="1"/>
          <p:nvPr/>
        </p:nvSpPr>
        <p:spPr>
          <a:xfrm>
            <a:off x="6761549" y="4910389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[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1M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</a:t>
            </a:r>
            <a:r>
              <a:rPr lang="en-US" b="1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-1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,</a:t>
            </a:r>
            <a:r>
              <a:rPr lang="en-US" b="1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-1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]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8DDCF19-F344-10C8-D5EC-810199A4328C}"/>
              </a:ext>
            </a:extLst>
          </p:cNvPr>
          <p:cNvSpPr txBox="1"/>
          <p:nvPr/>
        </p:nvSpPr>
        <p:spPr>
          <a:xfrm>
            <a:off x="8261747" y="4922531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[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1M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</a:t>
            </a:r>
            <a:r>
              <a:rPr lang="en-US" b="1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-1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,</a:t>
            </a:r>
            <a:r>
              <a:rPr lang="en-US" b="1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-1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]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062ACE0-848A-A2BC-82BB-30B38358A335}"/>
              </a:ext>
            </a:extLst>
          </p:cNvPr>
          <p:cNvSpPr txBox="1"/>
          <p:nvPr/>
        </p:nvSpPr>
        <p:spPr>
          <a:xfrm>
            <a:off x="8119715" y="3602989"/>
            <a:ext cx="178595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[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1M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</a:t>
            </a:r>
            <a:r>
              <a:rPr lang="en-US" b="1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-1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,</a:t>
            </a:r>
            <a:r>
              <a:rPr lang="en-US" b="1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-1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]</a:t>
            </a:r>
          </a:p>
        </p:txBody>
      </p:sp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08AFD482-810D-023B-ABFE-5C52985F02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154172"/>
              </p:ext>
            </p:extLst>
          </p:nvPr>
        </p:nvGraphicFramePr>
        <p:xfrm>
          <a:off x="8583202" y="1616163"/>
          <a:ext cx="1776426" cy="1112520"/>
        </p:xfrm>
        <a:graphic>
          <a:graphicData uri="http://schemas.openxmlformats.org/drawingml/2006/table">
            <a:tbl>
              <a:tblPr bandRow="1"/>
              <a:tblGrid>
                <a:gridCol w="297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en-US" sz="1600" dirty="0">
                          <a:latin typeface="Consolas" panose="020B0609020204030204" pitchFamily="49" charset="0"/>
                        </a:rPr>
                        <a:t>X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en-US" sz="1600" dirty="0">
                          <a:latin typeface="Consolas" panose="020B0609020204030204" pitchFamily="49" charset="0"/>
                          <a:sym typeface="Wingdings" pitchFamily="2" charset="2"/>
                        </a:rPr>
                        <a:t>1Mx100,99M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  <a:sym typeface="Wingdings" pitchFamily="2" charset="2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en-US" sz="1600" dirty="0">
                          <a:latin typeface="Consolas" panose="020B0609020204030204" pitchFamily="49" charset="0"/>
                        </a:rPr>
                        <a:t>P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en-US" sz="1600" dirty="0">
                          <a:latin typeface="Consolas" panose="020B0609020204030204" pitchFamily="49" charset="0"/>
                          <a:sym typeface="Wingdings" pitchFamily="2" charset="2"/>
                        </a:rPr>
                        <a:t>1Mx7,7M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  <a:sym typeface="Wingdings" pitchFamily="2" charset="2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en-US" sz="1600" dirty="0">
                          <a:latin typeface="Consolas" panose="020B0609020204030204" pitchFamily="49" charset="0"/>
                        </a:rPr>
                        <a:t>Y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onsolas" panose="020B0609020204030204" pitchFamily="49" charset="0"/>
                          <a:sym typeface="Wingdings" pitchFamily="2" charset="2"/>
                        </a:rPr>
                        <a:t>1Mx7,7M</a:t>
                      </a:r>
                      <a:endParaRPr lang="en-US" sz="1600" b="1" dirty="0">
                        <a:latin typeface="Consolas" panose="020B0609020204030204" pitchFamily="49" charset="0"/>
                        <a:cs typeface="Courier New" pitchFamily="49" charset="0"/>
                        <a:sym typeface="Wingdings" pitchFamily="2" charset="2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7" name="TextBox 56">
            <a:extLst>
              <a:ext uri="{FF2B5EF4-FFF2-40B4-BE49-F238E27FC236}">
                <a16:creationId xmlns:a16="http://schemas.microsoft.com/office/drawing/2014/main" id="{49AAB281-9C62-57E5-FA14-A13CBE37566B}"/>
              </a:ext>
            </a:extLst>
          </p:cNvPr>
          <p:cNvSpPr txBox="1"/>
          <p:nvPr/>
        </p:nvSpPr>
        <p:spPr>
          <a:xfrm>
            <a:off x="4925677" y="5190089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[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1M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100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,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99M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]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DD6E2D7-E27B-549B-24DB-879D50CB0B15}"/>
              </a:ext>
            </a:extLst>
          </p:cNvPr>
          <p:cNvSpPr txBox="1"/>
          <p:nvPr/>
        </p:nvSpPr>
        <p:spPr>
          <a:xfrm>
            <a:off x="6854503" y="516995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[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1M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7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,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7M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]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36941B-AE69-90A3-C5F2-CD503ACD8B84}"/>
              </a:ext>
            </a:extLst>
          </p:cNvPr>
          <p:cNvSpPr txBox="1"/>
          <p:nvPr/>
        </p:nvSpPr>
        <p:spPr>
          <a:xfrm>
            <a:off x="8337049" y="5169959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[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1M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7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,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7M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]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BF11E84-D366-6753-FEFB-319E46077227}"/>
              </a:ext>
            </a:extLst>
          </p:cNvPr>
          <p:cNvSpPr txBox="1"/>
          <p:nvPr/>
        </p:nvSpPr>
        <p:spPr>
          <a:xfrm>
            <a:off x="8307183" y="330571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[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1M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7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,</a:t>
            </a:r>
            <a:r>
              <a:rPr lang="en-US" b="1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-1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]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1992967-00A3-0DA5-278B-4DB7A37D2990}"/>
              </a:ext>
            </a:extLst>
          </p:cNvPr>
          <p:cNvSpPr txBox="1"/>
          <p:nvPr/>
        </p:nvSpPr>
        <p:spPr>
          <a:xfrm>
            <a:off x="4806321" y="3346227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[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100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1M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,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99M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]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108B886-6FDA-98CA-2EDB-CFFABE33F920}"/>
              </a:ext>
            </a:extLst>
          </p:cNvPr>
          <p:cNvSpPr txBox="1"/>
          <p:nvPr/>
        </p:nvSpPr>
        <p:spPr>
          <a:xfrm>
            <a:off x="5126713" y="206249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[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100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7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,</a:t>
            </a:r>
            <a:r>
              <a:rPr lang="en-US" b="1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-1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]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87E2272-364E-30B8-973E-0CEB66F62D19}"/>
              </a:ext>
            </a:extLst>
          </p:cNvPr>
          <p:cNvSpPr txBox="1"/>
          <p:nvPr/>
        </p:nvSpPr>
        <p:spPr>
          <a:xfrm>
            <a:off x="7282501" y="3485309"/>
            <a:ext cx="41327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CP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6FDF6F3-C9C2-46EE-4186-A70B707307D6}"/>
              </a:ext>
            </a:extLst>
          </p:cNvPr>
          <p:cNvSpPr txBox="1"/>
          <p:nvPr/>
        </p:nvSpPr>
        <p:spPr>
          <a:xfrm>
            <a:off x="7333053" y="2107431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CP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97B8020-A0DE-FEB6-8F32-BD227EB6FE05}"/>
              </a:ext>
            </a:extLst>
          </p:cNvPr>
          <p:cNvSpPr txBox="1"/>
          <p:nvPr/>
        </p:nvSpPr>
        <p:spPr>
          <a:xfrm>
            <a:off x="8583202" y="1254931"/>
            <a:ext cx="177642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Symbol Table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59D8ACB-C058-14CA-B71E-413AB2B2BF19}"/>
              </a:ext>
            </a:extLst>
          </p:cNvPr>
          <p:cNvSpPr txBox="1"/>
          <p:nvPr/>
        </p:nvSpPr>
        <p:spPr>
          <a:xfrm>
            <a:off x="5043950" y="4955212"/>
            <a:ext cx="1623591" cy="276999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[</a:t>
            </a:r>
            <a:r>
              <a:rPr lang="en-US" b="1" strike="sngStrike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1M</a:t>
            </a: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</a:t>
            </a:r>
            <a:r>
              <a:rPr lang="en-US" b="1" strike="sngStrike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100</a:t>
            </a: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,</a:t>
            </a:r>
            <a:r>
              <a:rPr lang="en-US" b="1" strike="sngStrike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-1</a:t>
            </a: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]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27AA344-0C8D-3BF2-9F05-D0B4C5EB1EEF}"/>
              </a:ext>
            </a:extLst>
          </p:cNvPr>
          <p:cNvSpPr txBox="1"/>
          <p:nvPr/>
        </p:nvSpPr>
        <p:spPr>
          <a:xfrm>
            <a:off x="6758462" y="4955212"/>
            <a:ext cx="1623591" cy="276999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[</a:t>
            </a:r>
            <a:r>
              <a:rPr lang="en-US" b="1" strike="sngStrike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1M</a:t>
            </a: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</a:t>
            </a:r>
            <a:r>
              <a:rPr lang="en-US" b="1" strike="sngStrike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-1</a:t>
            </a: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,</a:t>
            </a:r>
            <a:r>
              <a:rPr lang="en-US" b="1" strike="sngStrike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-1</a:t>
            </a: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]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2FF38CA-D73B-5DA7-50FA-3ECD16B87293}"/>
              </a:ext>
            </a:extLst>
          </p:cNvPr>
          <p:cNvSpPr txBox="1"/>
          <p:nvPr/>
        </p:nvSpPr>
        <p:spPr>
          <a:xfrm>
            <a:off x="8258660" y="4967354"/>
            <a:ext cx="1623591" cy="276999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[</a:t>
            </a:r>
            <a:r>
              <a:rPr lang="en-US" b="1" strike="sngStrike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1M</a:t>
            </a: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</a:t>
            </a:r>
            <a:r>
              <a:rPr lang="en-US" b="1" strike="sngStrike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-1</a:t>
            </a: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,</a:t>
            </a:r>
            <a:r>
              <a:rPr lang="en-US" b="1" strike="sngStrike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-1</a:t>
            </a: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]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3CFE1E0-65EC-0572-1A39-0DB1C80967A3}"/>
              </a:ext>
            </a:extLst>
          </p:cNvPr>
          <p:cNvSpPr txBox="1"/>
          <p:nvPr/>
        </p:nvSpPr>
        <p:spPr>
          <a:xfrm>
            <a:off x="4990157" y="3647812"/>
            <a:ext cx="1623591" cy="276999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[</a:t>
            </a:r>
            <a:r>
              <a:rPr lang="en-US" b="1" strike="sngStrike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100</a:t>
            </a: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</a:t>
            </a:r>
            <a:r>
              <a:rPr lang="en-US" b="1" strike="sngStrike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1M</a:t>
            </a: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,</a:t>
            </a:r>
            <a:r>
              <a:rPr lang="en-US" b="1" strike="sngStrike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-1</a:t>
            </a: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]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3CE36DC-DDC4-81B0-3D80-C214E475E0AF}"/>
              </a:ext>
            </a:extLst>
          </p:cNvPr>
          <p:cNvSpPr txBox="1"/>
          <p:nvPr/>
        </p:nvSpPr>
        <p:spPr>
          <a:xfrm>
            <a:off x="8030564" y="3647812"/>
            <a:ext cx="1623591" cy="276999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[</a:t>
            </a:r>
            <a:r>
              <a:rPr lang="en-US" b="1" strike="sngStrike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1M</a:t>
            </a: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</a:t>
            </a:r>
            <a:r>
              <a:rPr lang="en-US" b="1" strike="sngStrike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-1</a:t>
            </a: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,</a:t>
            </a:r>
            <a:r>
              <a:rPr lang="en-US" b="1" strike="sngStrike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-1</a:t>
            </a: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]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AE90915-FDDB-ADBD-A372-7EB0B8329478}"/>
              </a:ext>
            </a:extLst>
          </p:cNvPr>
          <p:cNvSpPr txBox="1"/>
          <p:nvPr/>
        </p:nvSpPr>
        <p:spPr>
          <a:xfrm>
            <a:off x="7413385" y="3745285"/>
            <a:ext cx="413277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trike="sngStrike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SP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2B24768-2640-2E28-CF99-C94C27F2D450}"/>
              </a:ext>
            </a:extLst>
          </p:cNvPr>
          <p:cNvSpPr txBox="1"/>
          <p:nvPr/>
        </p:nvSpPr>
        <p:spPr>
          <a:xfrm>
            <a:off x="5308358" y="2387015"/>
            <a:ext cx="178595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[</a:t>
            </a:r>
            <a:r>
              <a:rPr lang="en-US" b="1" strike="sngStrike" dirty="0">
                <a:solidFill>
                  <a:srgbClr val="7889FB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100</a:t>
            </a: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</a:t>
            </a:r>
            <a:r>
              <a:rPr lang="en-US" b="1" strike="sngStrike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</a:t>
            </a:r>
            <a:r>
              <a:rPr lang="en-US" b="1" strike="sngStrike" dirty="0">
                <a:solidFill>
                  <a:srgbClr val="F70146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1</a:t>
            </a: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,</a:t>
            </a:r>
            <a:r>
              <a:rPr lang="en-US" b="1" strike="sngStrike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-1</a:t>
            </a:r>
            <a:r>
              <a:rPr lang="en-US" b="1" strike="sngStrike" dirty="0">
                <a:solidFill>
                  <a:srgbClr val="00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]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4AD13F8-E2D5-9521-2348-D186110680DC}"/>
              </a:ext>
            </a:extLst>
          </p:cNvPr>
          <p:cNvSpPr txBox="1"/>
          <p:nvPr/>
        </p:nvSpPr>
        <p:spPr>
          <a:xfrm>
            <a:off x="7190177" y="235485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SP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BC7C580-6561-E1CF-2E9B-4910BFAB89FE}"/>
              </a:ext>
            </a:extLst>
          </p:cNvPr>
          <p:cNvSpPr txBox="1"/>
          <p:nvPr/>
        </p:nvSpPr>
        <p:spPr>
          <a:xfrm>
            <a:off x="7382903" y="2402369"/>
            <a:ext cx="413277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trike="sngStrike" dirty="0">
                <a:solidFill>
                  <a:srgbClr val="FF0000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SP</a:t>
            </a:r>
          </a:p>
        </p:txBody>
      </p:sp>
    </p:spTree>
    <p:extLst>
      <p:ext uri="{BB962C8B-B14F-4D97-AF65-F5344CB8AC3E}">
        <p14:creationId xmlns:p14="http://schemas.microsoft.com/office/powerpoint/2010/main" val="120472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 animBg="1"/>
      <p:bldP spid="67" grpId="0" animBg="1"/>
      <p:bldP spid="68" grpId="0" animBg="1"/>
      <p:bldP spid="69" grpId="0" animBg="1"/>
      <p:bldP spid="70" grpId="0" animBg="1"/>
      <p:bldP spid="73" grpId="0" animBg="1"/>
      <p:bldP spid="74" grpId="0" animBg="1"/>
      <p:bldP spid="7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DAD7D5-B497-B32D-9B49-4522040061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Recompile Once Functions</a:t>
            </a:r>
          </a:p>
          <a:p>
            <a:pPr lvl="1"/>
            <a:r>
              <a:rPr lang="en-US" dirty="0"/>
              <a:t>Unknowns due to inconsistent or </a:t>
            </a:r>
            <a:br>
              <a:rPr lang="en-US" dirty="0"/>
            </a:br>
            <a:r>
              <a:rPr lang="en-US" dirty="0"/>
              <a:t>unknown call size information</a:t>
            </a:r>
          </a:p>
          <a:p>
            <a:pPr lvl="1"/>
            <a:r>
              <a:rPr lang="en-US" dirty="0"/>
              <a:t>IPA marks functions as “recompile once”, </a:t>
            </a:r>
            <a:br>
              <a:rPr lang="en-US" dirty="0"/>
            </a:br>
            <a:r>
              <a:rPr lang="en-US" dirty="0"/>
              <a:t>if it contains loops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Recompile the entire function </a:t>
            </a:r>
            <a:r>
              <a:rPr lang="en-US" b="1" dirty="0">
                <a:solidFill>
                  <a:schemeClr val="accent1"/>
                </a:solidFill>
              </a:rPr>
              <a:t>on entry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+ disable unnecessary recompile</a:t>
            </a:r>
          </a:p>
          <a:p>
            <a:pPr lvl="1"/>
            <a:endParaRPr lang="en-US" b="1" dirty="0">
              <a:solidFill>
                <a:srgbClr val="7889FB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Recompile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parfor</a:t>
            </a:r>
            <a:r>
              <a:rPr lang="en-US" dirty="0">
                <a:solidFill>
                  <a:schemeClr val="tx1"/>
                </a:solidFill>
              </a:rPr>
              <a:t> Loops </a:t>
            </a:r>
          </a:p>
          <a:p>
            <a:pPr lvl="1"/>
            <a:r>
              <a:rPr lang="en-US" dirty="0"/>
              <a:t>Unknown sizes and iterations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Recompile </a:t>
            </a:r>
            <a:r>
              <a:rPr lang="en-US" b="1" dirty="0" err="1">
                <a:solidFill>
                  <a:srgbClr val="7889FB"/>
                </a:solidFill>
              </a:rPr>
              <a:t>parfor</a:t>
            </a:r>
            <a:r>
              <a:rPr lang="en-US" b="1" dirty="0">
                <a:solidFill>
                  <a:srgbClr val="7889FB"/>
                </a:solidFill>
              </a:rPr>
              <a:t> loop </a:t>
            </a:r>
            <a:r>
              <a:rPr lang="en-US" b="1" dirty="0">
                <a:solidFill>
                  <a:schemeClr val="accent1"/>
                </a:solidFill>
              </a:rPr>
              <a:t>on entry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+ disable unnecessary recompile</a:t>
            </a:r>
          </a:p>
          <a:p>
            <a:pPr lvl="1"/>
            <a:r>
              <a:rPr lang="en-US" dirty="0"/>
              <a:t>Create independent DAGs for</a:t>
            </a:r>
            <a:br>
              <a:rPr lang="en-US" dirty="0"/>
            </a:br>
            <a:r>
              <a:rPr lang="en-US" dirty="0"/>
              <a:t>individual </a:t>
            </a:r>
            <a:r>
              <a:rPr lang="en-US" dirty="0" err="1"/>
              <a:t>parfor</a:t>
            </a:r>
            <a:r>
              <a:rPr lang="en-US" dirty="0"/>
              <a:t> workers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C82CC0-29E8-A7F1-5B29-A7608DAFFB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Dynamic Recompilation, cont.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545C19-33B5-5D5E-794F-BCE3A536F4C2}"/>
              </a:ext>
            </a:extLst>
          </p:cNvPr>
          <p:cNvSpPr txBox="1"/>
          <p:nvPr/>
        </p:nvSpPr>
        <p:spPr>
          <a:xfrm>
            <a:off x="6237652" y="1285710"/>
            <a:ext cx="41327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foo = 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function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Matrix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[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Double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] A)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6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#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recompiled w/ size of A</a:t>
            </a:r>
            <a:endParaRPr lang="en-US" sz="1600" dirty="0">
              <a:solidFill>
                <a:srgbClr val="00B05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return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(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Matrix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[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Double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] C)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  C = 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rand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b="1" dirty="0" err="1">
                <a:latin typeface="Consolas" pitchFamily="49" charset="0"/>
                <a:cs typeface="Consolas" pitchFamily="49" charset="0"/>
              </a:rPr>
              <a:t>nrow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(A),1) + A;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while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(...) 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	  C = C / </a:t>
            </a:r>
            <a:r>
              <a:rPr lang="en-US" sz="1600" b="1" dirty="0" err="1">
                <a:latin typeface="Consolas" pitchFamily="49" charset="0"/>
                <a:cs typeface="Consolas" pitchFamily="49" charset="0"/>
              </a:rPr>
              <a:t>rowSums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(C) * s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6FE76E-C625-F3D9-B133-4AAC48BA3850}"/>
              </a:ext>
            </a:extLst>
          </p:cNvPr>
          <p:cNvSpPr txBox="1"/>
          <p:nvPr/>
        </p:nvSpPr>
        <p:spPr>
          <a:xfrm>
            <a:off x="6237652" y="3743128"/>
            <a:ext cx="3886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6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 continue ) {</a:t>
            </a:r>
          </a:p>
          <a:p>
            <a:pPr defTabSz="914400"/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parfor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 </a:t>
            </a:r>
            <a:r>
              <a:rPr lang="en-US" sz="16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in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1:n ) {</a:t>
            </a:r>
          </a:p>
          <a:p>
            <a:pPr defTabSz="914400"/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6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 !fixed[1,i] ) {</a:t>
            </a:r>
          </a:p>
          <a:p>
            <a:pPr defTabSz="914400"/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 </a:t>
            </a:r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Xi = </a:t>
            </a:r>
            <a:r>
              <a:rPr lang="en-US" sz="1600" b="1" dirty="0" err="1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cbind</a:t>
            </a:r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Xg</a:t>
            </a:r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, X[,</a:t>
            </a:r>
            <a:r>
              <a:rPr lang="en-US" sz="1600" dirty="0" err="1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])</a:t>
            </a:r>
          </a:p>
          <a:p>
            <a:pPr defTabSz="914400"/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 B[,</a:t>
            </a:r>
            <a:r>
              <a:rPr lang="en-US" sz="16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] = lm(</a:t>
            </a:r>
            <a:r>
              <a:rPr lang="en-US" sz="1600" dirty="0" err="1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Xi</a:t>
            </a:r>
            <a:r>
              <a:rPr lang="en-US" sz="16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,y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  <a:b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}</a:t>
            </a:r>
          </a:p>
          <a:p>
            <a:pPr defTabSz="914400"/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}</a:t>
            </a:r>
            <a:endParaRPr lang="en-US" sz="1600" b="1" dirty="0">
              <a:solidFill>
                <a:srgbClr val="00B050"/>
              </a:solidFill>
              <a:latin typeface="Consolas" pitchFamily="49" charset="0"/>
              <a:cs typeface="Consolas" pitchFamily="49" charset="0"/>
            </a:endParaRPr>
          </a:p>
          <a:p>
            <a:pPr defTabSz="914400"/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9223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C37EC-61A1-0185-2522-C1B3B50E25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4000" dirty="0"/>
              <a:t>Operator Fusion &amp; JIT Compilation</a:t>
            </a:r>
            <a:r>
              <a:rPr lang="en-US" dirty="0"/>
              <a:t> </a:t>
            </a:r>
            <a:br>
              <a:rPr lang="en-US" dirty="0"/>
            </a:br>
            <a:r>
              <a:rPr lang="en-US" sz="2400" dirty="0"/>
              <a:t>(aka Code Generation)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5347B6-898E-4939-FCF0-35B6A40C13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Many State-of-the-Art ML Systems, </a:t>
            </a:r>
            <a:br>
              <a:rPr lang="en-US" dirty="0"/>
            </a:br>
            <a:r>
              <a:rPr lang="en-US" dirty="0"/>
              <a:t>especially for DNNs and numerical computation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A2B18E-C933-A7AC-77D9-DD930F596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17" y="5154247"/>
            <a:ext cx="1027585" cy="2130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538847-BA1B-A436-2D3E-4C3898FF6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203" y="5155071"/>
            <a:ext cx="1388669" cy="4038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6FD3DD-F913-C6AA-AE01-E94A502039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3818" y="5312643"/>
            <a:ext cx="985842" cy="3042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42CA3B-70B6-DF54-BF7D-E31797B85B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193" y="5022263"/>
            <a:ext cx="765094" cy="2623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3BB2B2-9B3A-366A-E453-11F868017B7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4299" y="4940973"/>
            <a:ext cx="589745" cy="4246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E0D1682-09A5-C4F9-0DB1-1F5DBD17709B}"/>
              </a:ext>
            </a:extLst>
          </p:cNvPr>
          <p:cNvGrpSpPr/>
          <p:nvPr/>
        </p:nvGrpSpPr>
        <p:grpSpPr>
          <a:xfrm>
            <a:off x="3688085" y="5077359"/>
            <a:ext cx="1064042" cy="624134"/>
            <a:chOff x="3736686" y="5108207"/>
            <a:chExt cx="1064042" cy="62413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E544FF9-39C5-735B-2A98-630204B69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6686" y="5108207"/>
              <a:ext cx="659373" cy="56196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200489E-8C4A-1025-EB8B-E731980E1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1038" y="5439431"/>
              <a:ext cx="389690" cy="292910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37121745-220B-2E80-7278-94F28E8307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067" y="5247068"/>
            <a:ext cx="480629" cy="4721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FCABDD8-9629-5178-BF34-66947E65D81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518" y="5051855"/>
            <a:ext cx="480619" cy="27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68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516213C-8A94-195B-3E95-2D587E31241B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2460B7-5837-6E46-9A20-B7BD153C43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Data Flow Graphs </a:t>
            </a:r>
            <a:r>
              <a:rPr lang="en-US" b="0" dirty="0"/>
              <a:t>(</a:t>
            </a:r>
            <a:r>
              <a:rPr lang="en-US" dirty="0">
                <a:solidFill>
                  <a:schemeClr val="accent1"/>
                </a:solidFill>
              </a:rPr>
              <a:t>better data access</a:t>
            </a:r>
            <a:r>
              <a:rPr lang="en-US" b="0" dirty="0"/>
              <a:t>)</a:t>
            </a:r>
          </a:p>
          <a:p>
            <a:pPr lvl="1"/>
            <a:r>
              <a:rPr lang="en-US" dirty="0"/>
              <a:t>DAGs of linear algebra (LA) operations and statistical functions</a:t>
            </a:r>
          </a:p>
          <a:p>
            <a:pPr lvl="1"/>
            <a:r>
              <a:rPr lang="en-US" dirty="0"/>
              <a:t>Materialized intermediates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 ubiquitous fusion opportunities</a:t>
            </a:r>
            <a:endParaRPr lang="en-US" b="1" dirty="0">
              <a:solidFill>
                <a:srgbClr val="7889FB"/>
              </a:solidFill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729D35-9C0E-625F-2269-014DBABCF9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Motivation: Fusion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F1A6FC-2C69-D7DC-E38E-8AA920DC1B97}"/>
              </a:ext>
            </a:extLst>
          </p:cNvPr>
          <p:cNvSpPr txBox="1"/>
          <p:nvPr/>
        </p:nvSpPr>
        <p:spPr>
          <a:xfrm>
            <a:off x="6950152" y="399965"/>
            <a:ext cx="285870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[Matthias Boehm et al.: On Optimizing Operator Fusion Plans for Large-Scale ML 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SystemML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0ADD6B-AB75-C762-6218-118A8D610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4078" y="460408"/>
            <a:ext cx="4965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7B8AF33-40C1-55D2-A483-5AD0CBB61541}"/>
              </a:ext>
            </a:extLst>
          </p:cNvPr>
          <p:cNvGrpSpPr/>
          <p:nvPr/>
        </p:nvGrpSpPr>
        <p:grpSpPr>
          <a:xfrm>
            <a:off x="1199442" y="2438597"/>
            <a:ext cx="2328649" cy="2203166"/>
            <a:chOff x="295807" y="2749263"/>
            <a:chExt cx="2328649" cy="220316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45D3170-111A-C2D2-9692-BC1388C40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5852" y="3125441"/>
              <a:ext cx="1368604" cy="182698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890F1B8-BC23-D415-EC91-EBD714126D32}"/>
                </a:ext>
              </a:extLst>
            </p:cNvPr>
            <p:cNvSpPr txBox="1"/>
            <p:nvPr/>
          </p:nvSpPr>
          <p:spPr>
            <a:xfrm>
              <a:off x="295807" y="3196161"/>
              <a:ext cx="15505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sum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(X*Y*Z)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D18F42-7D93-FC30-BF98-5ED33262F993}"/>
                </a:ext>
              </a:extLst>
            </p:cNvPr>
            <p:cNvSpPr txBox="1"/>
            <p:nvPr/>
          </p:nvSpPr>
          <p:spPr>
            <a:xfrm>
              <a:off x="792763" y="2749263"/>
              <a:ext cx="1783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a) Intermediates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C1618AE-71BB-CB6D-1B4E-32D46E012C2E}"/>
              </a:ext>
            </a:extLst>
          </p:cNvPr>
          <p:cNvGrpSpPr/>
          <p:nvPr/>
        </p:nvGrpSpPr>
        <p:grpSpPr>
          <a:xfrm>
            <a:off x="5176877" y="2437772"/>
            <a:ext cx="3203011" cy="2223056"/>
            <a:chOff x="3509447" y="2748438"/>
            <a:chExt cx="3203011" cy="222305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3781168-961B-936F-C5D5-B26E42E9F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09447" y="3249565"/>
              <a:ext cx="1984819" cy="172192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70D39BF-3949-06EF-4B4E-99FF74F75A72}"/>
                </a:ext>
              </a:extLst>
            </p:cNvPr>
            <p:cNvSpPr txBox="1"/>
            <p:nvPr/>
          </p:nvSpPr>
          <p:spPr>
            <a:xfrm>
              <a:off x="3718168" y="2748438"/>
              <a:ext cx="1783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b) Single-Pass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1C9E500-248C-20D4-605F-E2A53D0C1D90}"/>
                </a:ext>
              </a:extLst>
            </p:cNvPr>
            <p:cNvSpPr txBox="1"/>
            <p:nvPr/>
          </p:nvSpPr>
          <p:spPr>
            <a:xfrm>
              <a:off x="4228761" y="3078478"/>
              <a:ext cx="24836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(X)%*%(X%*%v)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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t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(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t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(X%*%v)%*%X)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BD1EB10-F0CA-C3E9-CA63-89C12BDCAED7}"/>
              </a:ext>
            </a:extLst>
          </p:cNvPr>
          <p:cNvGrpSpPr/>
          <p:nvPr/>
        </p:nvGrpSpPr>
        <p:grpSpPr>
          <a:xfrm>
            <a:off x="9436957" y="2441087"/>
            <a:ext cx="2111882" cy="2197848"/>
            <a:chOff x="6683002" y="2751753"/>
            <a:chExt cx="2111882" cy="219784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A4F238C-FD2F-F447-80B3-9010C9792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46946" y="3188097"/>
              <a:ext cx="1623989" cy="176150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B59314A-F506-E0E4-DAFA-A8D790950347}"/>
                </a:ext>
              </a:extLst>
            </p:cNvPr>
            <p:cNvSpPr txBox="1"/>
            <p:nvPr/>
          </p:nvSpPr>
          <p:spPr>
            <a:xfrm>
              <a:off x="6683002" y="2751753"/>
              <a:ext cx="21118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c) Multi-Aggregates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2A63C31-C62A-1979-799C-5A8873D4677E}"/>
              </a:ext>
            </a:extLst>
          </p:cNvPr>
          <p:cNvGrpSpPr/>
          <p:nvPr/>
        </p:nvGrpSpPr>
        <p:grpSpPr>
          <a:xfrm>
            <a:off x="2916495" y="5103159"/>
            <a:ext cx="7198582" cy="1440635"/>
            <a:chOff x="851031" y="5209429"/>
            <a:chExt cx="7198582" cy="144063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95A037B-D2BB-0801-57B5-092C7C975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65101" y="5209429"/>
              <a:ext cx="5284512" cy="144063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0B85029-8FE5-D394-193C-8780C605E151}"/>
                </a:ext>
              </a:extLst>
            </p:cNvPr>
            <p:cNvSpPr txBox="1"/>
            <p:nvPr/>
          </p:nvSpPr>
          <p:spPr>
            <a:xfrm>
              <a:off x="851031" y="5575287"/>
              <a:ext cx="17835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d) Sparsity Exploitation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173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868C189-F6DB-9959-6E04-AAA285FCFA4A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62201E-2E83-E070-F6BB-A6C76F5030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Motivation: Fusion, cont.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DD4E68-91F9-5FFF-CF0A-0B31AE940253}"/>
              </a:ext>
            </a:extLst>
          </p:cNvPr>
          <p:cNvSpPr/>
          <p:nvPr/>
        </p:nvSpPr>
        <p:spPr>
          <a:xfrm>
            <a:off x="9164924" y="3964765"/>
            <a:ext cx="269580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TF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w/ manual rewrite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(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(w*(X%*%v))%*%X):</a:t>
            </a:r>
          </a:p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9.2 s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1.6 s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(compared to Gen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283ms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8A02A1-8883-9CDE-6A2A-A2A9AADFC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94" y="1618241"/>
            <a:ext cx="3780216" cy="22993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1B9BE9-274B-6954-26DC-824DF8E9D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392" y="1607087"/>
            <a:ext cx="3799308" cy="2308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15F75D-0A93-B407-5E62-03FF0200CADA}"/>
              </a:ext>
            </a:extLst>
          </p:cNvPr>
          <p:cNvSpPr txBox="1"/>
          <p:nvPr/>
        </p:nvSpPr>
        <p:spPr>
          <a:xfrm>
            <a:off x="2179080" y="1193637"/>
            <a:ext cx="43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Cell Template: </a:t>
            </a:r>
            <a:r>
              <a:rPr lang="en-US" sz="2000" b="1" dirty="0">
                <a:latin typeface="Consolas" panose="020B0609020204030204" pitchFamily="49" charset="0"/>
                <a:cs typeface="Calibri" panose="020F0502020204030204" pitchFamily="34" charset="0"/>
              </a:rPr>
              <a:t>sum</a:t>
            </a:r>
            <a:r>
              <a:rPr lang="en-US" sz="2000" dirty="0">
                <a:latin typeface="Consolas" panose="020B0609020204030204" pitchFamily="49" charset="0"/>
                <a:cs typeface="Calibri" panose="020F0502020204030204" pitchFamily="34" charset="0"/>
              </a:rPr>
              <a:t>(X*Y*Z)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261BEA-885B-0FAC-B8FA-FAD7E5BAE38D}"/>
              </a:ext>
            </a:extLst>
          </p:cNvPr>
          <p:cNvSpPr txBox="1"/>
          <p:nvPr/>
        </p:nvSpPr>
        <p:spPr>
          <a:xfrm>
            <a:off x="1087346" y="1293182"/>
            <a:ext cx="1083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dense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61FE29-04E6-6F0F-1517-8A3593F2545A}"/>
              </a:ext>
            </a:extLst>
          </p:cNvPr>
          <p:cNvSpPr txBox="1"/>
          <p:nvPr/>
        </p:nvSpPr>
        <p:spPr>
          <a:xfrm>
            <a:off x="6478506" y="1275569"/>
            <a:ext cx="1517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sparse (0.1)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32BD7F-2814-4690-DEA5-07EF90FC7DCE}"/>
              </a:ext>
            </a:extLst>
          </p:cNvPr>
          <p:cNvSpPr txBox="1"/>
          <p:nvPr/>
        </p:nvSpPr>
        <p:spPr>
          <a:xfrm>
            <a:off x="7795424" y="1182674"/>
            <a:ext cx="4403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Row: </a:t>
            </a:r>
            <a:r>
              <a:rPr lang="en-US" sz="2000" b="1" dirty="0">
                <a:latin typeface="Consolas" panose="020B0609020204030204" pitchFamily="49" charset="0"/>
                <a:cs typeface="Calibri" panose="020F0502020204030204" pitchFamily="34" charset="0"/>
              </a:rPr>
              <a:t>t</a:t>
            </a:r>
            <a:r>
              <a:rPr lang="en-US" sz="2000" dirty="0">
                <a:latin typeface="Consolas" panose="020B0609020204030204" pitchFamily="49" charset="0"/>
                <a:cs typeface="Calibri" panose="020F0502020204030204" pitchFamily="34" charset="0"/>
              </a:rPr>
              <a:t>(X)%*%(w*(X%*%v))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8418C0-B5CE-6FDE-18A6-55CFDAC08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4793" y="1602662"/>
            <a:ext cx="3866130" cy="23472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FD6ED3F-1114-602E-86FA-FA8B74CED6AE}"/>
              </a:ext>
            </a:extLst>
          </p:cNvPr>
          <p:cNvSpPr txBox="1"/>
          <p:nvPr/>
        </p:nvSpPr>
        <p:spPr>
          <a:xfrm>
            <a:off x="8942091" y="2365583"/>
            <a:ext cx="1083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dense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DBE744F-1CF0-9877-BD84-4C7B37F458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4119" y="4414809"/>
            <a:ext cx="3818400" cy="233524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F6B8440-8476-D971-8C48-CC904777206F}"/>
              </a:ext>
            </a:extLst>
          </p:cNvPr>
          <p:cNvSpPr/>
          <p:nvPr/>
        </p:nvSpPr>
        <p:spPr>
          <a:xfrm>
            <a:off x="3793392" y="3992991"/>
            <a:ext cx="46781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Outer: </a:t>
            </a:r>
            <a:r>
              <a:rPr lang="en-US" sz="2000" b="1" dirty="0">
                <a:latin typeface="Consolas" panose="020B0609020204030204" pitchFamily="49" charset="0"/>
                <a:cs typeface="Calibri" panose="020F0502020204030204" pitchFamily="34" charset="0"/>
              </a:rPr>
              <a:t>sum</a:t>
            </a:r>
            <a:r>
              <a:rPr lang="en-US" sz="20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2000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X*</a:t>
            </a:r>
            <a:r>
              <a:rPr lang="en-US" sz="2000" b="1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log</a:t>
            </a:r>
            <a:r>
              <a:rPr lang="en-US" sz="2000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(U%*%</a:t>
            </a:r>
            <a:r>
              <a:rPr lang="en-US" sz="2000" b="1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t</a:t>
            </a:r>
            <a:r>
              <a:rPr lang="en-US" sz="2000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(V)+</a:t>
            </a:r>
            <a:r>
              <a:rPr lang="en-US" sz="2000" dirty="0" err="1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1e</a:t>
            </a:r>
            <a:r>
              <a:rPr lang="en-US" sz="2000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-15)</a:t>
            </a:r>
            <a:r>
              <a:rPr lang="en-US" sz="20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B92776-931B-A8FC-0029-B86BDB6488EE}"/>
              </a:ext>
            </a:extLst>
          </p:cNvPr>
          <p:cNvSpPr/>
          <p:nvPr/>
        </p:nvSpPr>
        <p:spPr>
          <a:xfrm>
            <a:off x="2535053" y="4965039"/>
            <a:ext cx="14883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20K x 20K, 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rank 100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E38682-BA6C-137D-58F5-8C0BFD081104}"/>
              </a:ext>
            </a:extLst>
          </p:cNvPr>
          <p:cNvSpPr txBox="1"/>
          <p:nvPr/>
        </p:nvSpPr>
        <p:spPr>
          <a:xfrm>
            <a:off x="8272979" y="313260"/>
            <a:ext cx="2351315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Beware: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SystemML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1.0, 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Julia 0.6.2,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TensorFlow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1.5 </a:t>
            </a:r>
          </a:p>
        </p:txBody>
      </p:sp>
    </p:spTree>
    <p:extLst>
      <p:ext uri="{BB962C8B-B14F-4D97-AF65-F5344CB8AC3E}">
        <p14:creationId xmlns:p14="http://schemas.microsoft.com/office/powerpoint/2010/main" val="139208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1F8E86-A5F3-FA9D-806F-C20DBF522E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Hybrid &amp; Video Recording</a:t>
            </a:r>
          </a:p>
          <a:p>
            <a:pPr lvl="1"/>
            <a:r>
              <a:rPr lang="en-US" dirty="0"/>
              <a:t>Hybrid lectures (in-person, zoom) with optional attendance</a:t>
            </a:r>
            <a:br>
              <a:rPr lang="en-US" dirty="0"/>
            </a:br>
            <a:r>
              <a:rPr lang="en-US" dirty="0">
                <a:hlinkClick r:id="rId3"/>
              </a:rPr>
              <a:t>https://tu-berlin.zoom.us/j/9529634787?pwd=R1ZsN1M3SC9BOU1OcFdmem9zT202UT09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Zoom </a:t>
            </a:r>
            <a:r>
              <a:rPr lang="en-US" b="1" dirty="0">
                <a:solidFill>
                  <a:srgbClr val="7889FB"/>
                </a:solidFill>
              </a:rPr>
              <a:t>video recordings</a:t>
            </a:r>
            <a:r>
              <a:rPr lang="en-US" dirty="0"/>
              <a:t>, links from website</a:t>
            </a:r>
            <a:br>
              <a:rPr lang="en-US" dirty="0"/>
            </a:br>
            <a:r>
              <a:rPr lang="en-US" dirty="0">
                <a:hlinkClick r:id="rId4"/>
              </a:rPr>
              <a:t>https://mboehm7.github.io/teaching/ss23_amls/index.htm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r>
              <a:rPr lang="en-US" dirty="0"/>
              <a:t>#2 Reminder Project / Exercise Selection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Task description</a:t>
            </a:r>
            <a:r>
              <a:rPr lang="en-US" dirty="0"/>
              <a:t> and updated projects on course website 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Project Selection by May 10</a:t>
            </a:r>
            <a:r>
              <a:rPr lang="en-US" dirty="0"/>
              <a:t>, Submission by </a:t>
            </a:r>
            <a:r>
              <a:rPr lang="en-US" b="1" dirty="0">
                <a:solidFill>
                  <a:srgbClr val="C00000"/>
                </a:solidFill>
              </a:rPr>
              <a:t>July 04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Submission for TU Berlin / TU Graz / external students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#3 Feedback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Both positive and negative, both public (Q&amp;A forum) or private (email/DM)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Missing background, too fast-paced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F9665-3AAA-960B-6947-87080883FC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Announcements / 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1CAC4B-AB9A-2534-93A5-F0C687ECFB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5527" y="2352842"/>
            <a:ext cx="1210387" cy="3167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93CCBB-B2DA-FC17-61CC-C5147112BC4C}"/>
              </a:ext>
            </a:extLst>
          </p:cNvPr>
          <p:cNvSpPr txBox="1"/>
          <p:nvPr/>
        </p:nvSpPr>
        <p:spPr>
          <a:xfrm flipH="1">
            <a:off x="7561133" y="3229917"/>
            <a:ext cx="30889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40D1E"/>
                </a:solidFill>
              </a:rPr>
              <a:t>~263 </a:t>
            </a:r>
            <a:r>
              <a:rPr lang="en-US" sz="2400" dirty="0"/>
              <a:t>course regs</a:t>
            </a:r>
          </a:p>
          <a:p>
            <a:pPr algn="ctr"/>
            <a:r>
              <a:rPr lang="en-US" sz="3200" b="1" dirty="0">
                <a:solidFill>
                  <a:srgbClr val="C40D1E"/>
                </a:solidFill>
              </a:rPr>
              <a:t>~80 </a:t>
            </a:r>
            <a:r>
              <a:rPr lang="en-US" sz="2400" dirty="0"/>
              <a:t>project regs</a:t>
            </a:r>
          </a:p>
        </p:txBody>
      </p:sp>
    </p:spTree>
    <p:extLst>
      <p:ext uri="{BB962C8B-B14F-4D97-AF65-F5344CB8AC3E}">
        <p14:creationId xmlns:p14="http://schemas.microsoft.com/office/powerpoint/2010/main" val="26798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2E7B2A-CACB-34A7-9797-A4EDB14778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Operator Kernels </a:t>
            </a:r>
            <a:r>
              <a:rPr lang="en-US" b="0" dirty="0"/>
              <a:t>(</a:t>
            </a:r>
            <a:r>
              <a:rPr lang="en-US" dirty="0">
                <a:solidFill>
                  <a:schemeClr val="accent1"/>
                </a:solidFill>
              </a:rPr>
              <a:t>better code</a:t>
            </a:r>
            <a:r>
              <a:rPr lang="en-US" b="0" dirty="0"/>
              <a:t>)</a:t>
            </a:r>
          </a:p>
          <a:p>
            <a:pPr lvl="1"/>
            <a:r>
              <a:rPr lang="en-US" dirty="0"/>
              <a:t>Specialization opportunities: data types, shapes, and operator graphs</a:t>
            </a:r>
          </a:p>
          <a:p>
            <a:pPr lvl="1"/>
            <a:r>
              <a:rPr lang="en-US" dirty="0"/>
              <a:t>Heterogeneous hardware: CPUs, GPUs, FPGAs, ASICs x architectures</a:t>
            </a:r>
          </a:p>
          <a:p>
            <a:pPr lvl="1"/>
            <a:endParaRPr lang="en-US" dirty="0"/>
          </a:p>
          <a:p>
            <a:r>
              <a:rPr lang="en-US" dirty="0"/>
              <a:t>#1 CPU Architecture</a:t>
            </a:r>
          </a:p>
          <a:p>
            <a:pPr lvl="1"/>
            <a:r>
              <a:rPr lang="en-US" dirty="0"/>
              <a:t>Specialize to available instructions sets</a:t>
            </a:r>
          </a:p>
          <a:p>
            <a:pPr lvl="1"/>
            <a:r>
              <a:rPr lang="en-US" dirty="0"/>
              <a:t>Register allocation and assignment, </a:t>
            </a:r>
            <a:r>
              <a:rPr lang="en-US" dirty="0" err="1"/>
              <a:t>etc</a:t>
            </a:r>
            <a:r>
              <a:rPr lang="en-US" dirty="0"/>
              <a:t> </a:t>
            </a:r>
            <a:endParaRPr lang="en-US" sz="1200" dirty="0"/>
          </a:p>
          <a:p>
            <a:r>
              <a:rPr lang="en-US" dirty="0"/>
              <a:t>#2 Heterogeneous Hardware</a:t>
            </a:r>
          </a:p>
          <a:p>
            <a:pPr lvl="1"/>
            <a:r>
              <a:rPr lang="en-US" dirty="0"/>
              <a:t>JIT compilation for custom-build </a:t>
            </a:r>
            <a:br>
              <a:rPr lang="en-US" dirty="0"/>
            </a:br>
            <a:r>
              <a:rPr lang="en-US" dirty="0"/>
              <a:t>ASICs with HW support for ML ops</a:t>
            </a:r>
          </a:p>
          <a:p>
            <a:pPr lvl="1"/>
            <a:r>
              <a:rPr lang="en-US" dirty="0"/>
              <a:t>Different architectures of devices</a:t>
            </a:r>
            <a:endParaRPr lang="en-US" sz="1200" dirty="0"/>
          </a:p>
          <a:p>
            <a:r>
              <a:rPr lang="en-US" dirty="0"/>
              <a:t>#3 Custom ML Program</a:t>
            </a:r>
          </a:p>
          <a:p>
            <a:pPr lvl="1"/>
            <a:r>
              <a:rPr lang="en-US" dirty="0"/>
              <a:t>Operator graphs and sizes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8180B8-09F6-B273-A30C-4309FE62EF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Motivation: Just-In-Time Compilation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A19C13-BF85-1EA1-A404-AF5EE113D9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3192" y="3800583"/>
            <a:ext cx="3033116" cy="18994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4E715F-37AC-B171-10E5-0297E7B755E3}"/>
              </a:ext>
            </a:extLst>
          </p:cNvPr>
          <p:cNvSpPr txBox="1"/>
          <p:nvPr/>
        </p:nvSpPr>
        <p:spPr>
          <a:xfrm>
            <a:off x="7248174" y="2672811"/>
            <a:ext cx="222068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Examples: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x86-64,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sparc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amd64, arm,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ppc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88C295-6AFA-A128-DF0E-132A070E183D}"/>
              </a:ext>
            </a:extLst>
          </p:cNvPr>
          <p:cNvSpPr txBox="1"/>
          <p:nvPr/>
        </p:nvSpPr>
        <p:spPr>
          <a:xfrm>
            <a:off x="6654622" y="3501640"/>
            <a:ext cx="168644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Example: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NVIDIA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TensorRT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98BD70-2FEF-5984-650A-DADE8DE89942}"/>
              </a:ext>
            </a:extLst>
          </p:cNvPr>
          <p:cNvSpPr txBox="1"/>
          <p:nvPr/>
        </p:nvSpPr>
        <p:spPr>
          <a:xfrm>
            <a:off x="8583072" y="3491592"/>
            <a:ext cx="147435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GPU Platforms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25E7EE-4A16-F789-19D4-19E1E7CFC3B8}"/>
              </a:ext>
            </a:extLst>
          </p:cNvPr>
          <p:cNvSpPr txBox="1"/>
          <p:nvPr/>
        </p:nvSpPr>
        <p:spPr>
          <a:xfrm>
            <a:off x="4938808" y="5115675"/>
            <a:ext cx="3202133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https://docs.nvidia.com/deeplearning/sdk/tensorrt-developer-guide/index.html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81358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BC60F4-D754-454A-C2FC-BAFD301E5A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Related Research Areas</a:t>
            </a:r>
          </a:p>
          <a:p>
            <a:pPr lvl="1"/>
            <a:r>
              <a:rPr lang="en-US" dirty="0"/>
              <a:t>HPC: </a:t>
            </a:r>
            <a:r>
              <a:rPr lang="en-US" b="1" dirty="0">
                <a:solidFill>
                  <a:srgbClr val="7889FB"/>
                </a:solidFill>
              </a:rPr>
              <a:t>loop fusion, tiling, and distribution</a:t>
            </a:r>
            <a:r>
              <a:rPr lang="en-US" dirty="0"/>
              <a:t> (</a:t>
            </a:r>
            <a:r>
              <a:rPr lang="en-US" b="1" dirty="0">
                <a:solidFill>
                  <a:schemeClr val="accent1"/>
                </a:solidFill>
              </a:rPr>
              <a:t>NP complete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DB: </a:t>
            </a:r>
            <a:r>
              <a:rPr lang="en-US" b="1" dirty="0">
                <a:solidFill>
                  <a:srgbClr val="7889FB"/>
                </a:solidFill>
              </a:rPr>
              <a:t>query compilation</a:t>
            </a:r>
            <a:r>
              <a:rPr lang="en-US" dirty="0"/>
              <a:t> / ML: </a:t>
            </a:r>
            <a:r>
              <a:rPr lang="en-US" b="1" dirty="0">
                <a:solidFill>
                  <a:srgbClr val="7889FB"/>
                </a:solidFill>
              </a:rPr>
              <a:t>operator fusion</a:t>
            </a:r>
            <a:r>
              <a:rPr lang="en-US" dirty="0"/>
              <a:t> (dependencies given by data flow graph)</a:t>
            </a:r>
          </a:p>
          <a:p>
            <a:pPr lvl="2"/>
            <a:endParaRPr lang="en-US" sz="700" dirty="0"/>
          </a:p>
          <a:p>
            <a:r>
              <a:rPr lang="en-US" dirty="0"/>
              <a:t>Example </a:t>
            </a:r>
            <a:br>
              <a:rPr lang="en-US" dirty="0"/>
            </a:br>
            <a:r>
              <a:rPr lang="en-US" dirty="0"/>
              <a:t>Operator </a:t>
            </a:r>
            <a:br>
              <a:rPr lang="en-US" dirty="0"/>
            </a:br>
            <a:r>
              <a:rPr lang="en-US" dirty="0"/>
              <a:t>Fusion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Sparse </a:t>
            </a:r>
            <a:r>
              <a:rPr lang="en-US" dirty="0" err="1"/>
              <a:t>Codegen</a:t>
            </a:r>
            <a:r>
              <a:rPr lang="en-US" dirty="0"/>
              <a:t> </a:t>
            </a:r>
            <a:r>
              <a:rPr lang="en-US" sz="1400" b="0" dirty="0"/>
              <a:t>[</a:t>
            </a:r>
            <a:r>
              <a:rPr lang="en-US" sz="1400" dirty="0"/>
              <a:t>Credit:</a:t>
            </a:r>
            <a:r>
              <a:rPr lang="en-US" sz="1400" b="0" dirty="0"/>
              <a:t> Fredrik </a:t>
            </a:r>
            <a:r>
              <a:rPr lang="en-US" sz="1400" b="0" dirty="0" err="1"/>
              <a:t>Kjolstad</a:t>
            </a:r>
            <a:r>
              <a:rPr lang="en-US" sz="1400" b="0" dirty="0"/>
              <a:t>]</a:t>
            </a:r>
          </a:p>
          <a:p>
            <a:pPr lvl="1"/>
            <a:r>
              <a:rPr lang="en-US" dirty="0">
                <a:hlinkClick r:id="rId2"/>
              </a:rPr>
              <a:t>https://cs343d.github.io/lectures/lecture7.iteration1.pdf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3"/>
              </a:rPr>
              <a:t>https://cs343d.github.io/lectures/lecture8.iteration2.pdf</a:t>
            </a:r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C8EF75-25FB-4886-F6EA-7777AA6C0C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Operator Fusion Overview – Basic Concept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30E9783-21D5-6CFC-1211-933BA66C0745}"/>
              </a:ext>
            </a:extLst>
          </p:cNvPr>
          <p:cNvGrpSpPr/>
          <p:nvPr/>
        </p:nvGrpSpPr>
        <p:grpSpPr>
          <a:xfrm>
            <a:off x="2366736" y="2340053"/>
            <a:ext cx="1328038" cy="2259193"/>
            <a:chOff x="355052" y="3583922"/>
            <a:chExt cx="1328038" cy="2259193"/>
          </a:xfrm>
        </p:grpSpPr>
        <p:sp>
          <p:nvSpPr>
            <p:cNvPr id="27" name="Rounded Rectangle 4">
              <a:extLst>
                <a:ext uri="{FF2B5EF4-FFF2-40B4-BE49-F238E27FC236}">
                  <a16:creationId xmlns:a16="http://schemas.microsoft.com/office/drawing/2014/main" id="{A4844B87-F8C4-76E2-9DA5-3D52570FFE80}"/>
                </a:ext>
              </a:extLst>
            </p:cNvPr>
            <p:cNvSpPr/>
            <p:nvPr/>
          </p:nvSpPr>
          <p:spPr>
            <a:xfrm>
              <a:off x="355052" y="5047627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28" name="Rounded Rectangle 5">
              <a:extLst>
                <a:ext uri="{FF2B5EF4-FFF2-40B4-BE49-F238E27FC236}">
                  <a16:creationId xmlns:a16="http://schemas.microsoft.com/office/drawing/2014/main" id="{E352A863-FC19-302B-1CAE-4143A0D1FF31}"/>
                </a:ext>
              </a:extLst>
            </p:cNvPr>
            <p:cNvSpPr/>
            <p:nvPr/>
          </p:nvSpPr>
          <p:spPr>
            <a:xfrm>
              <a:off x="678275" y="4597128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+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18E4F8F-7CA2-9ED6-71A1-CA5A2F8A3471}"/>
                </a:ext>
              </a:extLst>
            </p:cNvPr>
            <p:cNvCxnSpPr>
              <a:stCxn id="27" idx="0"/>
              <a:endCxn id="28" idx="2"/>
            </p:cNvCxnSpPr>
            <p:nvPr/>
          </p:nvCxnSpPr>
          <p:spPr>
            <a:xfrm flipV="1">
              <a:off x="609610" y="4928724"/>
              <a:ext cx="323223" cy="118903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B2F721D-C49D-C983-1A30-7BCE8602C237}"/>
                </a:ext>
              </a:extLst>
            </p:cNvPr>
            <p:cNvCxnSpPr>
              <a:stCxn id="35" idx="0"/>
              <a:endCxn id="28" idx="2"/>
            </p:cNvCxnSpPr>
            <p:nvPr/>
          </p:nvCxnSpPr>
          <p:spPr>
            <a:xfrm flipH="1" flipV="1">
              <a:off x="932833" y="4928724"/>
              <a:ext cx="301375" cy="130622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sp>
          <p:nvSpPr>
            <p:cNvPr id="31" name="Rounded Rectangle 10">
              <a:extLst>
                <a:ext uri="{FF2B5EF4-FFF2-40B4-BE49-F238E27FC236}">
                  <a16:creationId xmlns:a16="http://schemas.microsoft.com/office/drawing/2014/main" id="{82BB6F23-FA8B-E0BC-2148-0BF31A76B2BC}"/>
                </a:ext>
              </a:extLst>
            </p:cNvPr>
            <p:cNvSpPr/>
            <p:nvPr/>
          </p:nvSpPr>
          <p:spPr>
            <a:xfrm>
              <a:off x="767010" y="5509843"/>
              <a:ext cx="36174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s</a:t>
              </a:r>
            </a:p>
          </p:txBody>
        </p:sp>
        <p:sp>
          <p:nvSpPr>
            <p:cNvPr id="32" name="Rounded Rectangle 11">
              <a:extLst>
                <a:ext uri="{FF2B5EF4-FFF2-40B4-BE49-F238E27FC236}">
                  <a16:creationId xmlns:a16="http://schemas.microsoft.com/office/drawing/2014/main" id="{7021972D-785B-45B3-D76A-F1CD7D40AE6E}"/>
                </a:ext>
              </a:extLst>
            </p:cNvPr>
            <p:cNvSpPr/>
            <p:nvPr/>
          </p:nvSpPr>
          <p:spPr>
            <a:xfrm>
              <a:off x="1321349" y="5511519"/>
              <a:ext cx="36174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B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B889BCC-338A-5BCE-C522-EBC9604020B2}"/>
                </a:ext>
              </a:extLst>
            </p:cNvPr>
            <p:cNvCxnSpPr>
              <a:stCxn id="31" idx="0"/>
              <a:endCxn id="35" idx="2"/>
            </p:cNvCxnSpPr>
            <p:nvPr/>
          </p:nvCxnSpPr>
          <p:spPr>
            <a:xfrm flipV="1">
              <a:off x="947881" y="5390942"/>
              <a:ext cx="286327" cy="118901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CCCF1DD-0CF6-024A-9CCF-CB6BD71243B8}"/>
                </a:ext>
              </a:extLst>
            </p:cNvPr>
            <p:cNvCxnSpPr>
              <a:stCxn id="32" idx="0"/>
              <a:endCxn id="35" idx="2"/>
            </p:cNvCxnSpPr>
            <p:nvPr/>
          </p:nvCxnSpPr>
          <p:spPr>
            <a:xfrm flipH="1" flipV="1">
              <a:off x="1234208" y="5390942"/>
              <a:ext cx="268012" cy="120577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sp>
          <p:nvSpPr>
            <p:cNvPr id="35" name="Rounded Rectangle 15">
              <a:extLst>
                <a:ext uri="{FF2B5EF4-FFF2-40B4-BE49-F238E27FC236}">
                  <a16:creationId xmlns:a16="http://schemas.microsoft.com/office/drawing/2014/main" id="{B620D205-0163-3CD9-A3E8-791E65FC3CCA}"/>
                </a:ext>
              </a:extLst>
            </p:cNvPr>
            <p:cNvSpPr/>
            <p:nvPr/>
          </p:nvSpPr>
          <p:spPr>
            <a:xfrm>
              <a:off x="979650" y="5059346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*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A87BBDC-E6D7-0D24-1844-656DBD65E83E}"/>
                </a:ext>
              </a:extLst>
            </p:cNvPr>
            <p:cNvCxnSpPr>
              <a:stCxn id="41" idx="0"/>
              <a:endCxn id="37" idx="2"/>
            </p:cNvCxnSpPr>
            <p:nvPr/>
          </p:nvCxnSpPr>
          <p:spPr>
            <a:xfrm flipV="1">
              <a:off x="1225836" y="3915518"/>
              <a:ext cx="71" cy="241154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sp>
          <p:nvSpPr>
            <p:cNvPr id="37" name="Rounded Rectangle 19">
              <a:extLst>
                <a:ext uri="{FF2B5EF4-FFF2-40B4-BE49-F238E27FC236}">
                  <a16:creationId xmlns:a16="http://schemas.microsoft.com/office/drawing/2014/main" id="{D7DA53EC-9F30-46C7-FF13-5E4E6478DF4E}"/>
                </a:ext>
              </a:extLst>
            </p:cNvPr>
            <p:cNvSpPr/>
            <p:nvPr/>
          </p:nvSpPr>
          <p:spPr>
            <a:xfrm>
              <a:off x="971349" y="3583922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38" name="Rounded Rectangle 20">
              <a:extLst>
                <a:ext uri="{FF2B5EF4-FFF2-40B4-BE49-F238E27FC236}">
                  <a16:creationId xmlns:a16="http://schemas.microsoft.com/office/drawing/2014/main" id="{ACB57383-2A8E-FBE4-47E4-6C268F7C5805}"/>
                </a:ext>
              </a:extLst>
            </p:cNvPr>
            <p:cNvSpPr/>
            <p:nvPr/>
          </p:nvSpPr>
          <p:spPr>
            <a:xfrm>
              <a:off x="1312977" y="4608845"/>
              <a:ext cx="36174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C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FFB9F62-4253-9F34-62CB-D047928C0AA1}"/>
                </a:ext>
              </a:extLst>
            </p:cNvPr>
            <p:cNvCxnSpPr>
              <a:stCxn id="28" idx="0"/>
              <a:endCxn id="41" idx="2"/>
            </p:cNvCxnSpPr>
            <p:nvPr/>
          </p:nvCxnSpPr>
          <p:spPr>
            <a:xfrm flipV="1">
              <a:off x="932833" y="4488268"/>
              <a:ext cx="293003" cy="108860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1F3B514-6C90-64E0-D763-924D180E2C00}"/>
                </a:ext>
              </a:extLst>
            </p:cNvPr>
            <p:cNvCxnSpPr>
              <a:stCxn id="38" idx="0"/>
              <a:endCxn id="41" idx="2"/>
            </p:cNvCxnSpPr>
            <p:nvPr/>
          </p:nvCxnSpPr>
          <p:spPr>
            <a:xfrm flipH="1" flipV="1">
              <a:off x="1225836" y="4488268"/>
              <a:ext cx="268012" cy="120577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sp>
          <p:nvSpPr>
            <p:cNvPr id="41" name="Rounded Rectangle 23">
              <a:extLst>
                <a:ext uri="{FF2B5EF4-FFF2-40B4-BE49-F238E27FC236}">
                  <a16:creationId xmlns:a16="http://schemas.microsoft.com/office/drawing/2014/main" id="{289F6B2D-D3D3-8C6B-D85E-37B10DD54F9C}"/>
                </a:ext>
              </a:extLst>
            </p:cNvPr>
            <p:cNvSpPr/>
            <p:nvPr/>
          </p:nvSpPr>
          <p:spPr>
            <a:xfrm>
              <a:off x="971278" y="4156672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*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4C71DE2C-5E83-CBF4-9186-3C35ADE9C512}"/>
              </a:ext>
            </a:extLst>
          </p:cNvPr>
          <p:cNvSpPr txBox="1"/>
          <p:nvPr/>
        </p:nvSpPr>
        <p:spPr>
          <a:xfrm>
            <a:off x="4594112" y="2297810"/>
            <a:ext cx="5034225" cy="17543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nn-NO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for</a:t>
            </a:r>
            <a:r>
              <a:rPr lang="nn-NO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 i in 1:n 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</a:t>
            </a:r>
            <a:r>
              <a:rPr lang="en-US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tmp1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[i,1] = s * B[i,1];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for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 </a:t>
            </a:r>
            <a:r>
              <a:rPr lang="en-US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i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in 1:n 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</a:t>
            </a:r>
            <a:r>
              <a:rPr lang="en-US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tmp2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[i,1] = A[i,1] + </a:t>
            </a:r>
            <a:r>
              <a:rPr lang="en-US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tmp1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[i,1];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for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 </a:t>
            </a:r>
            <a:r>
              <a:rPr lang="en-US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i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in 1:n 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R[i,1] = </a:t>
            </a:r>
            <a:r>
              <a:rPr lang="en-US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tmp2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[i,1] * C[i,1];</a:t>
            </a:r>
            <a:endParaRPr lang="en-US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ACE4BCA-2FEB-788C-2B43-57D657ECBD43}"/>
              </a:ext>
            </a:extLst>
          </p:cNvPr>
          <p:cNvSpPr txBox="1"/>
          <p:nvPr/>
        </p:nvSpPr>
        <p:spPr>
          <a:xfrm>
            <a:off x="5459333" y="4432395"/>
            <a:ext cx="503422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nn-NO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</a:rPr>
              <a:t>for</a:t>
            </a:r>
            <a:r>
              <a:rPr lang="nn-NO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 i in 1:n 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R[i,1] = (A[i,1] + s*B[i,1]) * C[i,1]; </a:t>
            </a:r>
          </a:p>
        </p:txBody>
      </p:sp>
      <p:sp>
        <p:nvSpPr>
          <p:cNvPr id="44" name="Right Arrow 29">
            <a:extLst>
              <a:ext uri="{FF2B5EF4-FFF2-40B4-BE49-F238E27FC236}">
                <a16:creationId xmlns:a16="http://schemas.microsoft.com/office/drawing/2014/main" id="{6D6B3FD7-F123-1AE1-A668-F127DB546C72}"/>
              </a:ext>
            </a:extLst>
          </p:cNvPr>
          <p:cNvSpPr/>
          <p:nvPr/>
        </p:nvSpPr>
        <p:spPr>
          <a:xfrm>
            <a:off x="3928426" y="2671649"/>
            <a:ext cx="321547" cy="356460"/>
          </a:xfrm>
          <a:prstGeom prst="rightArrow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45" name="Right Arrow 30">
            <a:extLst>
              <a:ext uri="{FF2B5EF4-FFF2-40B4-BE49-F238E27FC236}">
                <a16:creationId xmlns:a16="http://schemas.microsoft.com/office/drawing/2014/main" id="{B36D6149-0CB3-B151-E1ED-341DF29468D4}"/>
              </a:ext>
            </a:extLst>
          </p:cNvPr>
          <p:cNvSpPr/>
          <p:nvPr/>
        </p:nvSpPr>
        <p:spPr>
          <a:xfrm rot="2748633">
            <a:off x="5018754" y="4125118"/>
            <a:ext cx="321547" cy="356460"/>
          </a:xfrm>
          <a:prstGeom prst="rightArrow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EDAE349-70FE-D035-21E8-D769C95FAE87}"/>
              </a:ext>
            </a:extLst>
          </p:cNvPr>
          <p:cNvSpPr txBox="1"/>
          <p:nvPr/>
        </p:nvSpPr>
        <p:spPr>
          <a:xfrm>
            <a:off x="9539748" y="2272819"/>
            <a:ext cx="2090058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Memory Bandwidth: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L1 core: 1TB/s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L3 socket: 400GB/s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Mem: 100 GB/s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8A58D4A-A7E4-DEC4-D806-A1DED86FE849}"/>
              </a:ext>
            </a:extLst>
          </p:cNvPr>
          <p:cNvSpPr/>
          <p:nvPr/>
        </p:nvSpPr>
        <p:spPr>
          <a:xfrm>
            <a:off x="9410828" y="3469177"/>
            <a:ext cx="23580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4"/>
              </a:rPr>
              <a:t>https://software.intel.com/</a:t>
            </a:r>
            <a:b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4"/>
              </a:rPr>
            </a:b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4"/>
              </a:rPr>
              <a:t>en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4"/>
              </a:rPr>
              <a:t>-us/articles/memory-performance-in-a-nutshell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64823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 animBg="1"/>
      <p:bldP spid="45" grpId="0" animBg="1"/>
      <p:bldP spid="46" grpId="0"/>
      <p:bldP spid="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DACFC2-784B-52C0-08C6-3D02764AEE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Transformer Architecture</a:t>
            </a:r>
          </a:p>
          <a:p>
            <a:pPr lvl="1"/>
            <a:r>
              <a:rPr lang="en-US" dirty="0"/>
              <a:t>Key component: </a:t>
            </a:r>
            <a:r>
              <a:rPr lang="en-US" b="1" dirty="0">
                <a:solidFill>
                  <a:srgbClr val="7889FB"/>
                </a:solidFill>
              </a:rPr>
              <a:t>attention mechanisms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Slow/large memory req on long sequences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err="1"/>
              <a:t>FlashAttention</a:t>
            </a:r>
            <a:endParaRPr lang="en-US" dirty="0"/>
          </a:p>
          <a:p>
            <a:pPr lvl="1"/>
            <a:r>
              <a:rPr lang="en-US" dirty="0"/>
              <a:t>Fused kernel w/ blocking avoids </a:t>
            </a:r>
            <a:br>
              <a:rPr lang="en-US" dirty="0"/>
            </a:br>
            <a:r>
              <a:rPr lang="en-US" dirty="0"/>
              <a:t>materializing </a:t>
            </a:r>
            <a:r>
              <a:rPr lang="en-US" dirty="0" err="1"/>
              <a:t>NxN</a:t>
            </a:r>
            <a:r>
              <a:rPr lang="en-US" dirty="0"/>
              <a:t> attention matrix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550C60-BF72-8BBE-F83D-BD592042C7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Excursus: Operator Fusion in Large Language Models (LLMs)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A8A837-1D91-E656-A90E-3E3DA42DA40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Large Language Models</a:t>
            </a:r>
          </a:p>
          <a:p>
            <a:pPr lvl="1"/>
            <a:r>
              <a:rPr lang="en-US" dirty="0"/>
              <a:t>GPT-2 based on Transformer</a:t>
            </a:r>
          </a:p>
          <a:p>
            <a:pPr lvl="1"/>
            <a:r>
              <a:rPr lang="en-US" dirty="0"/>
              <a:t>GPT-3 based on </a:t>
            </a:r>
            <a:r>
              <a:rPr lang="en-US" dirty="0" err="1"/>
              <a:t>SparseTransformer</a:t>
            </a:r>
            <a:r>
              <a:rPr lang="en-US" dirty="0"/>
              <a:t> (dense/sparse)</a:t>
            </a:r>
          </a:p>
          <a:p>
            <a:pPr lvl="1"/>
            <a:r>
              <a:rPr lang="en-US" dirty="0"/>
              <a:t>MPT-7B (May 05, 2023) based on </a:t>
            </a:r>
            <a:r>
              <a:rPr lang="en-US" b="1" dirty="0" err="1">
                <a:solidFill>
                  <a:srgbClr val="7889FB"/>
                </a:solidFill>
              </a:rPr>
              <a:t>FlashAttention</a:t>
            </a:r>
            <a:br>
              <a:rPr lang="en-US" dirty="0"/>
            </a:br>
            <a:r>
              <a:rPr lang="en-US" dirty="0">
                <a:hlinkClick r:id="rId2"/>
              </a:rPr>
              <a:t>https://www.mosaicml.com/blog/mpt-7b</a:t>
            </a: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78C9A9-0433-BD30-BDEC-6690CDE0E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663" y="2304450"/>
            <a:ext cx="49708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478C26-523E-071E-E75A-C27879B0F65F}"/>
              </a:ext>
            </a:extLst>
          </p:cNvPr>
          <p:cNvSpPr txBox="1"/>
          <p:nvPr/>
        </p:nvSpPr>
        <p:spPr>
          <a:xfrm>
            <a:off x="1678193" y="2338239"/>
            <a:ext cx="2710928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[Ashish Vaswani et al: Attention is All you Need. </a:t>
            </a:r>
            <a:r>
              <a:rPr lang="en-US" sz="1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NeurIPS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2017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8C836B-D6F5-3747-8EFE-741D6D6AF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476" y="4395810"/>
            <a:ext cx="49708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398116-F8D4-8430-CB6A-6A0D0B86D19A}"/>
              </a:ext>
            </a:extLst>
          </p:cNvPr>
          <p:cNvSpPr txBox="1"/>
          <p:nvPr/>
        </p:nvSpPr>
        <p:spPr>
          <a:xfrm>
            <a:off x="1678193" y="4216998"/>
            <a:ext cx="2560320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[Tri Dao et al: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FlashAttention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Fast and Memory-Efficient Exact Attention with IO-Awareness. </a:t>
            </a:r>
            <a:r>
              <a:rPr lang="en-US" sz="1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NeurIPS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2022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F9585D-9583-3D9A-B883-E74186D9D6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6696" y="2966045"/>
            <a:ext cx="7158438" cy="27685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DBDB663-7238-658F-AE6E-53EDE1513DBE}"/>
              </a:ext>
            </a:extLst>
          </p:cNvPr>
          <p:cNvSpPr txBox="1"/>
          <p:nvPr/>
        </p:nvSpPr>
        <p:spPr>
          <a:xfrm>
            <a:off x="11435379" y="4395810"/>
            <a:ext cx="58091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7.6x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4D11B4-5168-89D3-9981-ADBCB15F751A}"/>
              </a:ext>
            </a:extLst>
          </p:cNvPr>
          <p:cNvSpPr txBox="1"/>
          <p:nvPr/>
        </p:nvSpPr>
        <p:spPr>
          <a:xfrm>
            <a:off x="550799" y="5507917"/>
            <a:ext cx="580338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BS/MS/SHK Projects: Fused Kernels for </a:t>
            </a:r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SparseTransformers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78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D85BE9-9019-5158-975D-87998017653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Gen: </a:t>
            </a:r>
            <a:r>
              <a:rPr lang="en-US" dirty="0">
                <a:solidFill>
                  <a:schemeClr val="accent1"/>
                </a:solidFill>
              </a:rPr>
              <a:t>Handwritten</a:t>
            </a:r>
            <a:r>
              <a:rPr lang="en-US" dirty="0"/>
              <a:t> Fused Operators</a:t>
            </a:r>
          </a:p>
          <a:p>
            <a:pPr lvl="1"/>
            <a:r>
              <a:rPr lang="en-US" dirty="0"/>
              <a:t>[BLAS (since 1979): e.g., </a:t>
            </a:r>
            <a:r>
              <a:rPr lang="en-US" dirty="0">
                <a:latin typeface="Consolas" panose="020B0609020204030204" pitchFamily="49" charset="0"/>
              </a:rPr>
              <a:t>alpha * X + Y 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 AXPY]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Rewrites: e.g., 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A+B+C  </a:t>
            </a:r>
            <a:r>
              <a:rPr lang="en-US" dirty="0" err="1">
                <a:latin typeface="Consolas" panose="020B0609020204030204" pitchFamily="49" charset="0"/>
                <a:sym typeface="Wingdings" panose="05000000000000000000" pitchFamily="2" charset="2"/>
              </a:rPr>
              <a:t>AddN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(A, B, C),</a:t>
            </a:r>
            <a:b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</a:br>
            <a:r>
              <a:rPr lang="en-US" b="1" dirty="0">
                <a:latin typeface="Consolas" pitchFamily="49" charset="0"/>
                <a:cs typeface="Consolas" pitchFamily="49" charset="0"/>
              </a:rPr>
              <a:t>t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(X) %*% (w * (X %*% v)) </a:t>
            </a:r>
            <a:r>
              <a:rPr lang="en-US" dirty="0"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 MMCHAIN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/>
              <a:t>Sparsity exploiting fused ops: </a:t>
            </a:r>
            <a:br>
              <a:rPr lang="en-US" dirty="0"/>
            </a:br>
            <a:r>
              <a:rPr lang="en-US" dirty="0"/>
              <a:t>e.g., </a:t>
            </a:r>
            <a:r>
              <a:rPr lang="en-US" b="1" dirty="0">
                <a:latin typeface="Consolas" panose="020B0609020204030204" pitchFamily="49" charset="0"/>
              </a:rPr>
              <a:t>sum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X*</a:t>
            </a:r>
            <a:r>
              <a:rPr lang="en-US" b="1" dirty="0">
                <a:latin typeface="Consolas" panose="020B0609020204030204" pitchFamily="49" charset="0"/>
                <a:sym typeface="Wingdings" panose="05000000000000000000" pitchFamily="2" charset="2"/>
              </a:rPr>
              <a:t>log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(U%*%</a:t>
            </a:r>
            <a:r>
              <a:rPr lang="en-US" b="1" dirty="0">
                <a:latin typeface="Consolas" panose="020B0609020204030204" pitchFamily="49" charset="0"/>
                <a:sym typeface="Wingdings" panose="05000000000000000000" pitchFamily="2" charset="2"/>
              </a:rPr>
              <a:t>t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(V)+eps)</a:t>
            </a:r>
            <a:r>
              <a:rPr lang="en-US" dirty="0">
                <a:latin typeface="Consolas" panose="020B0609020204030204" pitchFamily="49" charset="0"/>
              </a:rPr>
              <a:t>)</a:t>
            </a:r>
            <a:endParaRPr lang="en-US" dirty="0"/>
          </a:p>
          <a:p>
            <a:pPr lvl="4"/>
            <a:endParaRPr lang="en-US" sz="1000" dirty="0"/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Gen: </a:t>
            </a:r>
            <a:r>
              <a:rPr lang="en-US" dirty="0">
                <a:solidFill>
                  <a:srgbClr val="7889FB"/>
                </a:solidFill>
              </a:rPr>
              <a:t>Fusion Heuristics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Automatic operator fusion via elementary ops</a:t>
            </a:r>
          </a:p>
          <a:p>
            <a:pPr lvl="1"/>
            <a:r>
              <a:rPr lang="en-US" dirty="0"/>
              <a:t>Heuristics for replacing sub-DAGs w/ fused ops </a:t>
            </a:r>
          </a:p>
          <a:p>
            <a:pPr lvl="3"/>
            <a:endParaRPr lang="en-US" sz="1000" dirty="0"/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Gen: </a:t>
            </a:r>
            <a:r>
              <a:rPr lang="en-US" dirty="0">
                <a:solidFill>
                  <a:srgbClr val="7889FB"/>
                </a:solidFill>
              </a:rPr>
              <a:t>Optimized Fusion Plans</a:t>
            </a:r>
          </a:p>
          <a:p>
            <a:pPr lvl="1"/>
            <a:r>
              <a:rPr lang="en-US" dirty="0"/>
              <a:t>Greedy/exact fusion plan (sub-DAG) selection</a:t>
            </a:r>
          </a:p>
          <a:p>
            <a:pPr lvl="1"/>
            <a:r>
              <a:rPr lang="en-US" dirty="0"/>
              <a:t>[Greedy/evolutionary kernel implementations]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D5E1CD-80D6-C8D4-1AB7-C141D836DE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Evolution of Operator Fusion in ML Systems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B2D1EE-02E8-BFB1-CD30-359C2D0AB65C}"/>
              </a:ext>
            </a:extLst>
          </p:cNvPr>
          <p:cNvSpPr txBox="1"/>
          <p:nvPr/>
        </p:nvSpPr>
        <p:spPr>
          <a:xfrm>
            <a:off x="7584141" y="3472119"/>
            <a:ext cx="343361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[Tarek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Elgamal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SPOOF: Sum-Product Optimization and Operator Fusion for  Large-Scale Machine Learning.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9CC1EE-D6A1-5802-9FC7-8EA8E5807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2608" y="3523622"/>
            <a:ext cx="49637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380955-D163-C933-1274-F854E89C0F3F}"/>
              </a:ext>
            </a:extLst>
          </p:cNvPr>
          <p:cNvSpPr txBox="1"/>
          <p:nvPr/>
        </p:nvSpPr>
        <p:spPr>
          <a:xfrm>
            <a:off x="8175812" y="4648300"/>
            <a:ext cx="284795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[Matthias Boehm et al.: On Optimizing Operator Fusion Plans for Large-Scale ML 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SystemML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D8F996-AD36-7CCB-D42E-8E073778E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2911" y="4676219"/>
            <a:ext cx="4965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606452-0CAA-EE58-669E-BC1EF13380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2633" y="1518971"/>
            <a:ext cx="49629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51891F-F9EC-36D4-4747-98DEA09C96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32428" y="2360523"/>
            <a:ext cx="4965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014DF1-C013-4D5B-670A-F0DDF0F03C7E}"/>
              </a:ext>
            </a:extLst>
          </p:cNvPr>
          <p:cNvSpPr txBox="1"/>
          <p:nvPr/>
        </p:nvSpPr>
        <p:spPr>
          <a:xfrm>
            <a:off x="8727759" y="2294095"/>
            <a:ext cx="229102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[Matthias Boehm: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SystemML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Declarative Machine Learning on Spark.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28223F-C6CC-1915-F4B8-452824D3B482}"/>
              </a:ext>
            </a:extLst>
          </p:cNvPr>
          <p:cNvSpPr txBox="1"/>
          <p:nvPr/>
        </p:nvSpPr>
        <p:spPr>
          <a:xfrm>
            <a:off x="8423238" y="1482130"/>
            <a:ext cx="254779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Arash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Ashari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On optimizing machine learning workloads via kernel fusion.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PPOPP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19493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E52C66-9BD2-4810-9EC1-F5A816B828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Automatic Operator Fusion System Landscape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7E7F8A0-0B29-EE24-8979-D5C079CB7A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494428"/>
              </p:ext>
            </p:extLst>
          </p:nvPr>
        </p:nvGraphicFramePr>
        <p:xfrm>
          <a:off x="548603" y="993768"/>
          <a:ext cx="9638887" cy="4681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5489">
                  <a:extLst>
                    <a:ext uri="{9D8B030D-6E8A-4147-A177-3AD203B41FA5}">
                      <a16:colId xmlns:a16="http://schemas.microsoft.com/office/drawing/2014/main" val="1141339116"/>
                    </a:ext>
                  </a:extLst>
                </a:gridCol>
                <a:gridCol w="827089">
                  <a:extLst>
                    <a:ext uri="{9D8B030D-6E8A-4147-A177-3AD203B41FA5}">
                      <a16:colId xmlns:a16="http://schemas.microsoft.com/office/drawing/2014/main" val="3294829540"/>
                    </a:ext>
                  </a:extLst>
                </a:gridCol>
                <a:gridCol w="1689627">
                  <a:extLst>
                    <a:ext uri="{9D8B030D-6E8A-4147-A177-3AD203B41FA5}">
                      <a16:colId xmlns:a16="http://schemas.microsoft.com/office/drawing/2014/main" val="1690348034"/>
                    </a:ext>
                  </a:extLst>
                </a:gridCol>
                <a:gridCol w="1063400">
                  <a:extLst>
                    <a:ext uri="{9D8B030D-6E8A-4147-A177-3AD203B41FA5}">
                      <a16:colId xmlns:a16="http://schemas.microsoft.com/office/drawing/2014/main" val="1336034023"/>
                    </a:ext>
                  </a:extLst>
                </a:gridCol>
                <a:gridCol w="992508">
                  <a:extLst>
                    <a:ext uri="{9D8B030D-6E8A-4147-A177-3AD203B41FA5}">
                      <a16:colId xmlns:a16="http://schemas.microsoft.com/office/drawing/2014/main" val="3203127631"/>
                    </a:ext>
                  </a:extLst>
                </a:gridCol>
                <a:gridCol w="2900774">
                  <a:extLst>
                    <a:ext uri="{9D8B030D-6E8A-4147-A177-3AD203B41FA5}">
                      <a16:colId xmlns:a16="http://schemas.microsoft.com/office/drawing/2014/main" val="1498547170"/>
                    </a:ext>
                  </a:extLst>
                </a:gridCol>
              </a:tblGrid>
              <a:tr h="21000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Approach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Sparse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Optimization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4286376"/>
                  </a:ext>
                </a:extLst>
              </a:tr>
              <a:tr h="1595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BTO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2009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Loop Fusion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k-Greedy, cost-based </a:t>
                      </a: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2871838289"/>
                  </a:ext>
                </a:extLst>
              </a:tr>
              <a:tr h="1595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Tupleware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2015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Loop Fusion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Heuristic</a:t>
                      </a: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1938410111"/>
                  </a:ext>
                </a:extLst>
              </a:tr>
              <a:tr h="1595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Kasen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2016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Templates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(Yes)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Greedy, cost-based</a:t>
                      </a: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3126267549"/>
                  </a:ext>
                </a:extLst>
              </a:tr>
              <a:tr h="1595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err="1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SystemML</a:t>
                      </a:r>
                      <a:endParaRPr lang="en-US" b="1" dirty="0">
                        <a:solidFill>
                          <a:srgbClr val="7889F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Templates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Exact,</a:t>
                      </a:r>
                      <a:r>
                        <a:rPr lang="en-US" b="1" baseline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cost-based</a:t>
                      </a:r>
                      <a:endParaRPr lang="en-US" b="1" dirty="0">
                        <a:solidFill>
                          <a:srgbClr val="7889F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2118789500"/>
                  </a:ext>
                </a:extLst>
              </a:tr>
              <a:tr h="1595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Weld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Templates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(Yes)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Heuristic</a:t>
                      </a: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1804388304"/>
                  </a:ext>
                </a:extLst>
              </a:tr>
              <a:tr h="1595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Taco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Loop Fusion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Manuel</a:t>
                      </a: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436490254"/>
                  </a:ext>
                </a:extLst>
              </a:tr>
              <a:tr h="1595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Julia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Loop Fusion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Manuel</a:t>
                      </a: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1810441532"/>
                  </a:ext>
                </a:extLst>
              </a:tr>
              <a:tr h="1595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Tensorflow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XLA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Loop Fusion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Manuel/Heuristic</a:t>
                      </a: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226245147"/>
                  </a:ext>
                </a:extLst>
              </a:tr>
              <a:tr h="2980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Tensor Comprehensions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Loop Fusion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Evolutionary, </a:t>
                      </a:r>
                      <a:b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cost-based</a:t>
                      </a: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621165039"/>
                  </a:ext>
                </a:extLst>
              </a:tr>
              <a:tr h="1595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TVM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Loop Fusion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ML/cost-based</a:t>
                      </a: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137802804"/>
                  </a:ext>
                </a:extLst>
              </a:tr>
              <a:tr h="1595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PyTorch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Loop Fusion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Manual/Heuristic</a:t>
                      </a: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3464744077"/>
                  </a:ext>
                </a:extLst>
              </a:tr>
              <a:tr h="1595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JAX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See TF XLA</a:t>
                      </a: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689256302"/>
                  </a:ext>
                </a:extLst>
              </a:tr>
              <a:tr h="1595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OpenAI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Triton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Loop Fusion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(Yes)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Manuel/Heuristic</a:t>
                      </a: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1920447934"/>
                  </a:ext>
                </a:extLst>
              </a:tr>
            </a:tbl>
          </a:graphicData>
        </a:graphic>
      </p:graphicFrame>
      <p:sp>
        <p:nvSpPr>
          <p:cNvPr id="5" name="Left Brace 4">
            <a:extLst>
              <a:ext uri="{FF2B5EF4-FFF2-40B4-BE49-F238E27FC236}">
                <a16:creationId xmlns:a16="http://schemas.microsoft.com/office/drawing/2014/main" id="{EC4CF7C7-98D5-2D9E-D40D-685BA6BE5BDC}"/>
              </a:ext>
            </a:extLst>
          </p:cNvPr>
          <p:cNvSpPr/>
          <p:nvPr/>
        </p:nvSpPr>
        <p:spPr>
          <a:xfrm rot="10800000">
            <a:off x="10320602" y="3201319"/>
            <a:ext cx="90435" cy="2474177"/>
          </a:xfrm>
          <a:prstGeom prst="lef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CEFFFF-3642-385F-22DE-A7913B9F1953}"/>
              </a:ext>
            </a:extLst>
          </p:cNvPr>
          <p:cNvSpPr txBox="1"/>
          <p:nvPr/>
        </p:nvSpPr>
        <p:spPr>
          <a:xfrm>
            <a:off x="10591270" y="4253742"/>
            <a:ext cx="35169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JIT</a:t>
            </a:r>
          </a:p>
        </p:txBody>
      </p:sp>
    </p:spTree>
    <p:extLst>
      <p:ext uri="{BB962C8B-B14F-4D97-AF65-F5344CB8AC3E}">
        <p14:creationId xmlns:p14="http://schemas.microsoft.com/office/powerpoint/2010/main" val="26371339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903B4E-E02A-ADDE-A1C8-015EB569F38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Problem: </a:t>
            </a:r>
            <a:r>
              <a:rPr lang="en-US" b="0" dirty="0"/>
              <a:t>Fusion heuristics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poor</a:t>
            </a:r>
            <a:r>
              <a:rPr lang="en-US" dirty="0">
                <a:solidFill>
                  <a:schemeClr val="accent1"/>
                </a:solidFill>
              </a:rPr>
              <a:t> plans</a:t>
            </a:r>
            <a:r>
              <a:rPr lang="en-US" b="0" dirty="0"/>
              <a:t> for complex DAGs (cost/structure), </a:t>
            </a:r>
            <a:br>
              <a:rPr lang="en-US" b="0" dirty="0"/>
            </a:br>
            <a:r>
              <a:rPr lang="en-US" b="0" dirty="0"/>
              <a:t>sparsity exploitation, and local/distributed operations</a:t>
            </a:r>
          </a:p>
          <a:p>
            <a:r>
              <a:rPr lang="en-US" dirty="0"/>
              <a:t>Goal: </a:t>
            </a:r>
            <a:r>
              <a:rPr lang="en-US" dirty="0">
                <a:solidFill>
                  <a:srgbClr val="7889FB"/>
                </a:solidFill>
              </a:rPr>
              <a:t>Principled approach for optimizing fusion plans</a:t>
            </a:r>
          </a:p>
          <a:p>
            <a:endParaRPr lang="en-US" dirty="0"/>
          </a:p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Materialization Points</a:t>
            </a:r>
            <a:r>
              <a:rPr lang="en-US" dirty="0">
                <a:solidFill>
                  <a:srgbClr val="FF0000"/>
                </a:solidFill>
              </a:rPr>
              <a:t>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b="0" dirty="0"/>
              <a:t>(e.g., for multiple consumers) </a:t>
            </a:r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Sparsity Exploitation</a:t>
            </a:r>
            <a:r>
              <a:rPr lang="en-US" dirty="0"/>
              <a:t> </a:t>
            </a:r>
            <a:br>
              <a:rPr lang="en-US" dirty="0"/>
            </a:br>
            <a:r>
              <a:rPr lang="en-US" b="0" dirty="0"/>
              <a:t>(and ordering of sparse inputs)</a:t>
            </a:r>
            <a:endParaRPr lang="en-US" dirty="0"/>
          </a:p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Decisions on Fusion Patterns</a:t>
            </a:r>
            <a:br>
              <a:rPr lang="en-US" dirty="0"/>
            </a:br>
            <a:r>
              <a:rPr lang="en-US" b="0" dirty="0"/>
              <a:t>(e.g., template types)</a:t>
            </a:r>
          </a:p>
          <a:p>
            <a:r>
              <a:rPr lang="en-US" dirty="0"/>
              <a:t>#4 </a:t>
            </a:r>
            <a:r>
              <a:rPr lang="en-US" dirty="0">
                <a:solidFill>
                  <a:schemeClr val="accent1"/>
                </a:solidFill>
              </a:rPr>
              <a:t>Constraints</a:t>
            </a:r>
            <a:br>
              <a:rPr lang="en-US" dirty="0"/>
            </a:br>
            <a:r>
              <a:rPr lang="en-US" b="0" dirty="0"/>
              <a:t>(e.g., memory budget and block sizes)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D839C6-1E46-66D2-74C9-8A8B280A05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Use Case </a:t>
            </a:r>
            <a:r>
              <a:rPr lang="en-US" dirty="0" err="1"/>
              <a:t>SystemDS</a:t>
            </a:r>
            <a:r>
              <a:rPr lang="en-US" dirty="0"/>
              <a:t> – A Case for Optimizing Fusion Plans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52FC45-A366-B010-776E-D32D8EEFE2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44"/>
          <a:stretch/>
        </p:blipFill>
        <p:spPr>
          <a:xfrm>
            <a:off x="5977345" y="2520993"/>
            <a:ext cx="5663856" cy="15032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829087-1EB1-F587-43AA-5FB3F8135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4407" y="1426515"/>
            <a:ext cx="1541425" cy="8888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6979F7-2EA6-D451-E968-B61DBE5D31F0}"/>
              </a:ext>
            </a:extLst>
          </p:cNvPr>
          <p:cNvSpPr txBox="1"/>
          <p:nvPr/>
        </p:nvSpPr>
        <p:spPr>
          <a:xfrm>
            <a:off x="7864218" y="4202184"/>
            <a:ext cx="3023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Y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+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*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U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%*%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V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CBD339-8B16-6BA3-CC4C-4002F3059A7C}"/>
              </a:ext>
            </a:extLst>
          </p:cNvPr>
          <p:cNvSpPr/>
          <p:nvPr/>
        </p:nvSpPr>
        <p:spPr>
          <a:xfrm>
            <a:off x="8556950" y="4181834"/>
            <a:ext cx="2111085" cy="43676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4C97BF-793D-754D-4FAE-E06EDFA46F16}"/>
              </a:ext>
            </a:extLst>
          </p:cNvPr>
          <p:cNvSpPr txBox="1"/>
          <p:nvPr/>
        </p:nvSpPr>
        <p:spPr>
          <a:xfrm>
            <a:off x="8556950" y="4649859"/>
            <a:ext cx="2111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sparse-safe over 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A610BF-4903-585E-01BB-8F448BDC0DD9}"/>
              </a:ext>
            </a:extLst>
          </p:cNvPr>
          <p:cNvSpPr txBox="1"/>
          <p:nvPr/>
        </p:nvSpPr>
        <p:spPr>
          <a:xfrm>
            <a:off x="4993402" y="5050180"/>
            <a:ext cx="3061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Search Space that 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requires optimization</a:t>
            </a:r>
            <a:endParaRPr lang="en-US" b="1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B798A4-9F30-77A2-B994-DE113552EA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8386" y="396545"/>
            <a:ext cx="1388669" cy="40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96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40E683-C782-8286-7175-571D875D4D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Use Case </a:t>
            </a:r>
            <a:r>
              <a:rPr lang="en-US" dirty="0" err="1"/>
              <a:t>SystemDS</a:t>
            </a:r>
            <a:r>
              <a:rPr lang="en-US" dirty="0"/>
              <a:t> – System Architecture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9DAE62-B8EB-376F-01DC-D169CB22A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83" y="1726825"/>
            <a:ext cx="3276600" cy="3638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3F406E-A825-1452-E398-B407EE83F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03" y="1726825"/>
            <a:ext cx="8324850" cy="3638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C748A5-46EC-1EAC-C3B7-647B3E46064F}"/>
              </a:ext>
            </a:extLst>
          </p:cNvPr>
          <p:cNvSpPr txBox="1"/>
          <p:nvPr/>
        </p:nvSpPr>
        <p:spPr>
          <a:xfrm>
            <a:off x="4519447" y="1659967"/>
            <a:ext cx="3575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[CIDR’17]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(w/ fuse-all heuristic)</a:t>
            </a:r>
          </a:p>
          <a:p>
            <a:pPr marL="285750" indent="-285750" algn="ctr"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Lacked maintainability</a:t>
            </a:r>
          </a:p>
          <a:p>
            <a:pPr marL="285750" indent="-285750" algn="ctr"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Poor plans for complex DAGs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 local/distributed operations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A2795F-C4DF-E293-5187-BDCA89A63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4800" y="2627476"/>
            <a:ext cx="476250" cy="5619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F4E5FF-EE64-2B55-409B-E0B8AA382F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105" y="1634267"/>
            <a:ext cx="8401050" cy="37242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7D35B1A-3C7B-D20D-0F37-65D2145F4FED}"/>
              </a:ext>
            </a:extLst>
          </p:cNvPr>
          <p:cNvSpPr/>
          <p:nvPr/>
        </p:nvSpPr>
        <p:spPr>
          <a:xfrm>
            <a:off x="4642129" y="1651904"/>
            <a:ext cx="4266367" cy="241126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4ABF5C-A8DB-2F77-FC20-B92787846547}"/>
              </a:ext>
            </a:extLst>
          </p:cNvPr>
          <p:cNvSpPr txBox="1"/>
          <p:nvPr/>
        </p:nvSpPr>
        <p:spPr>
          <a:xfrm>
            <a:off x="4642129" y="1261383"/>
            <a:ext cx="4266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Practical, exact, cost-based optimizer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6D75D2-6511-F614-EF2C-3CEE6014B19C}"/>
              </a:ext>
            </a:extLst>
          </p:cNvPr>
          <p:cNvSpPr/>
          <p:nvPr/>
        </p:nvSpPr>
        <p:spPr>
          <a:xfrm>
            <a:off x="6593512" y="2003084"/>
            <a:ext cx="1260930" cy="34905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75AFFC-D534-59C3-8B8A-2DA726213D75}"/>
              </a:ext>
            </a:extLst>
          </p:cNvPr>
          <p:cNvSpPr txBox="1"/>
          <p:nvPr/>
        </p:nvSpPr>
        <p:spPr>
          <a:xfrm>
            <a:off x="9089942" y="1638240"/>
            <a:ext cx="27346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Templates: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Cell, Row, </a:t>
            </a:r>
            <a:r>
              <a:rPr lang="en-US" b="1" dirty="0" err="1">
                <a:solidFill>
                  <a:srgbClr val="7889FB"/>
                </a:solidFill>
              </a:rPr>
              <a:t>MAgg</a:t>
            </a:r>
            <a:r>
              <a:rPr lang="en-US" b="1" dirty="0">
                <a:solidFill>
                  <a:srgbClr val="7889FB"/>
                </a:solidFill>
              </a:rPr>
              <a:t>, Outer</a:t>
            </a:r>
            <a:r>
              <a:rPr lang="en-US" dirty="0"/>
              <a:t> </a:t>
            </a:r>
            <a:br>
              <a:rPr lang="en-US" dirty="0"/>
            </a:br>
            <a:r>
              <a:rPr lang="en-US" b="0" dirty="0"/>
              <a:t>w/ different data bindings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0D71AD-EBEA-B85B-2442-BDFBD4CA0CDD}"/>
              </a:ext>
            </a:extLst>
          </p:cNvPr>
          <p:cNvSpPr txBox="1"/>
          <p:nvPr/>
        </p:nvSpPr>
        <p:spPr>
          <a:xfrm>
            <a:off x="9193945" y="3778199"/>
            <a:ext cx="244492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dirty="0" err="1"/>
              <a:t>CPlan</a:t>
            </a:r>
            <a:r>
              <a:rPr lang="en-US" b="0" dirty="0"/>
              <a:t> representation and </a:t>
            </a:r>
            <a:r>
              <a:rPr lang="en-US" b="0" dirty="0" err="1"/>
              <a:t>codegen</a:t>
            </a:r>
            <a:r>
              <a:rPr lang="en-US" b="0" dirty="0"/>
              <a:t> similar in TF XLA  (HLO primitives, pre-clustering of nodes, caching, LLVM </a:t>
            </a:r>
            <a:r>
              <a:rPr lang="en-US" b="0" dirty="0" err="1"/>
              <a:t>codegen</a:t>
            </a:r>
            <a:r>
              <a:rPr lang="en-US" b="0" dirty="0"/>
              <a:t>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C2B9071-2C58-D654-595D-1897A170BEE7}"/>
              </a:ext>
            </a:extLst>
          </p:cNvPr>
          <p:cNvGrpSpPr/>
          <p:nvPr/>
        </p:nvGrpSpPr>
        <p:grpSpPr>
          <a:xfrm>
            <a:off x="9890077" y="3126362"/>
            <a:ext cx="1064042" cy="624134"/>
            <a:chOff x="3736686" y="5108207"/>
            <a:chExt cx="1064042" cy="62413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D467B3D-E1AA-BD72-60FA-61EDCF15F0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6686" y="5108207"/>
              <a:ext cx="659373" cy="56196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6B0087D-9F18-4D9E-4284-EA56A1A7F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1038" y="5439431"/>
              <a:ext cx="389690" cy="2929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130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/>
      <p:bldP spid="11" grpId="0" animBg="1"/>
      <p:bldP spid="13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5528EF3-A429-198D-C833-4A4E9C8C9A5C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9EB806-7EBC-AE20-6DDE-170B1A1E1CC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L2SVM Inner Loop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# of Vector Intermediates</a:t>
            </a:r>
          </a:p>
          <a:p>
            <a:pPr lvl="1"/>
            <a:r>
              <a:rPr lang="en-US" dirty="0"/>
              <a:t>Base (w/o fused ops): </a:t>
            </a:r>
            <a:r>
              <a:rPr lang="en-US" b="1" dirty="0">
                <a:solidFill>
                  <a:schemeClr val="accent1"/>
                </a:solidFill>
              </a:rPr>
              <a:t>10</a:t>
            </a:r>
          </a:p>
          <a:p>
            <a:pPr lvl="1"/>
            <a:r>
              <a:rPr lang="en-US" dirty="0"/>
              <a:t>Fused (w/ fused ops):   </a:t>
            </a:r>
            <a:r>
              <a:rPr lang="en-US" b="1" dirty="0">
                <a:solidFill>
                  <a:srgbClr val="7889FB"/>
                </a:solidFill>
              </a:rPr>
              <a:t>4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4CFFE1-FB3A-428A-5513-09585C2B03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Use Case </a:t>
            </a:r>
            <a:r>
              <a:rPr lang="en-US" dirty="0" err="1"/>
              <a:t>SystemDS</a:t>
            </a:r>
            <a:r>
              <a:rPr lang="en-US" dirty="0"/>
              <a:t> – </a:t>
            </a:r>
            <a:r>
              <a:rPr lang="en-US" dirty="0" err="1"/>
              <a:t>Codegen</a:t>
            </a:r>
            <a:r>
              <a:rPr lang="en-US" dirty="0"/>
              <a:t> Example L2SVM </a:t>
            </a:r>
            <a:r>
              <a:rPr lang="en-US" sz="1800" dirty="0"/>
              <a:t>(Cell/</a:t>
            </a:r>
            <a:r>
              <a:rPr lang="en-US" sz="1800" dirty="0" err="1"/>
              <a:t>MAgg</a:t>
            </a:r>
            <a:r>
              <a:rPr lang="en-US" sz="1800" dirty="0"/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B36771-11AA-3997-58CE-D189200EFB49}"/>
              </a:ext>
            </a:extLst>
          </p:cNvPr>
          <p:cNvSpPr/>
          <p:nvPr/>
        </p:nvSpPr>
        <p:spPr>
          <a:xfrm>
            <a:off x="749571" y="1712680"/>
            <a:ext cx="460563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1: </a:t>
            </a:r>
            <a:r>
              <a:rPr lang="en-US" sz="1600" b="1" dirty="0">
                <a:latin typeface="Consolas" panose="020B0609020204030204" pitchFamily="49" charset="0"/>
              </a:rPr>
              <a:t>while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continueOuter</a:t>
            </a:r>
            <a:r>
              <a:rPr lang="en-US" sz="1600" dirty="0">
                <a:latin typeface="Consolas" panose="020B0609020204030204" pitchFamily="49" charset="0"/>
              </a:rPr>
              <a:t> &amp; </a:t>
            </a:r>
            <a:r>
              <a:rPr lang="en-US" sz="1600" dirty="0" err="1">
                <a:latin typeface="Consolas" panose="020B0609020204030204" pitchFamily="49" charset="0"/>
              </a:rPr>
              <a:t>iter</a:t>
            </a:r>
            <a:r>
              <a:rPr lang="en-US" sz="1600" dirty="0">
                <a:latin typeface="Consolas" panose="020B0609020204030204" pitchFamily="49" charset="0"/>
              </a:rPr>
              <a:t> &lt; maxi) {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2    #...     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3:   </a:t>
            </a:r>
            <a:r>
              <a:rPr lang="en-US" sz="1600" b="1" dirty="0">
                <a:latin typeface="Consolas" panose="020B0609020204030204" pitchFamily="49" charset="0"/>
              </a:rPr>
              <a:t>while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continueInner</a:t>
            </a:r>
            <a:r>
              <a:rPr lang="en-US" sz="1600" dirty="0"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4:     out = 1-Y* (</a:t>
            </a:r>
            <a:r>
              <a:rPr lang="en-US" sz="1600" dirty="0" err="1">
                <a:latin typeface="Consolas" panose="020B0609020204030204" pitchFamily="49" charset="0"/>
              </a:rPr>
              <a:t>Xw+step_sz</a:t>
            </a:r>
            <a:r>
              <a:rPr lang="en-US" sz="1600" dirty="0">
                <a:latin typeface="Consolas" panose="020B0609020204030204" pitchFamily="49" charset="0"/>
              </a:rPr>
              <a:t>*</a:t>
            </a:r>
            <a:r>
              <a:rPr lang="en-US" sz="1600" dirty="0" err="1">
                <a:latin typeface="Consolas" panose="020B0609020204030204" pitchFamily="49" charset="0"/>
              </a:rPr>
              <a:t>Xd</a:t>
            </a:r>
            <a:r>
              <a:rPr lang="en-US" sz="16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5:     </a:t>
            </a:r>
            <a:r>
              <a:rPr lang="en-US" sz="1600" dirty="0" err="1">
                <a:latin typeface="Consolas" panose="020B0609020204030204" pitchFamily="49" charset="0"/>
              </a:rPr>
              <a:t>sv</a:t>
            </a:r>
            <a:r>
              <a:rPr lang="en-US" sz="1600" dirty="0">
                <a:latin typeface="Consolas" panose="020B0609020204030204" pitchFamily="49" charset="0"/>
              </a:rPr>
              <a:t> = (out &gt; 0);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6:     out = out * </a:t>
            </a:r>
            <a:r>
              <a:rPr lang="en-US" sz="1600" dirty="0" err="1">
                <a:latin typeface="Consolas" panose="020B0609020204030204" pitchFamily="49" charset="0"/>
              </a:rPr>
              <a:t>sv</a:t>
            </a:r>
            <a:r>
              <a:rPr lang="en-US" sz="1600" dirty="0"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7:     g = </a:t>
            </a:r>
            <a:r>
              <a:rPr lang="en-US" sz="1600" dirty="0" err="1">
                <a:latin typeface="Consolas" panose="020B0609020204030204" pitchFamily="49" charset="0"/>
              </a:rPr>
              <a:t>wd</a:t>
            </a:r>
            <a:r>
              <a:rPr lang="en-US" sz="1600" dirty="0">
                <a:latin typeface="Consolas" panose="020B0609020204030204" pitchFamily="49" charset="0"/>
              </a:rPr>
              <a:t> + </a:t>
            </a:r>
            <a:r>
              <a:rPr lang="en-US" sz="1600" dirty="0" err="1">
                <a:latin typeface="Consolas" panose="020B0609020204030204" pitchFamily="49" charset="0"/>
              </a:rPr>
              <a:t>step_sz</a:t>
            </a:r>
            <a:r>
              <a:rPr lang="en-US" sz="1600" dirty="0">
                <a:latin typeface="Consolas" panose="020B0609020204030204" pitchFamily="49" charset="0"/>
              </a:rPr>
              <a:t>*</a:t>
            </a:r>
            <a:r>
              <a:rPr lang="en-US" sz="1600" dirty="0" err="1">
                <a:latin typeface="Consolas" panose="020B0609020204030204" pitchFamily="49" charset="0"/>
              </a:rPr>
              <a:t>dd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       - </a:t>
            </a:r>
            <a:r>
              <a:rPr lang="en-US" sz="1600" b="1" dirty="0">
                <a:latin typeface="Consolas" panose="020B0609020204030204" pitchFamily="49" charset="0"/>
              </a:rPr>
              <a:t>sum</a:t>
            </a:r>
            <a:r>
              <a:rPr lang="en-US" sz="1600" dirty="0">
                <a:latin typeface="Consolas" panose="020B0609020204030204" pitchFamily="49" charset="0"/>
              </a:rPr>
              <a:t>(out * Y * </a:t>
            </a:r>
            <a:r>
              <a:rPr lang="en-US" sz="1600" dirty="0" err="1">
                <a:latin typeface="Consolas" panose="020B0609020204030204" pitchFamily="49" charset="0"/>
              </a:rPr>
              <a:t>Xd</a:t>
            </a:r>
            <a:r>
              <a:rPr lang="en-US" sz="1600" dirty="0">
                <a:latin typeface="Consolas" panose="020B0609020204030204" pitchFamily="49" charset="0"/>
              </a:rPr>
              <a:t>);</a:t>
            </a:r>
          </a:p>
          <a:p>
            <a:r>
              <a:rPr lang="pt-BR" sz="1600" dirty="0">
                <a:latin typeface="Consolas" panose="020B0609020204030204" pitchFamily="49" charset="0"/>
              </a:rPr>
              <a:t>8:     h = dd + </a:t>
            </a:r>
            <a:r>
              <a:rPr lang="pt-BR" sz="1600" b="1" dirty="0">
                <a:latin typeface="Consolas" panose="020B0609020204030204" pitchFamily="49" charset="0"/>
              </a:rPr>
              <a:t>sum</a:t>
            </a:r>
            <a:r>
              <a:rPr lang="pt-BR" sz="1600" dirty="0">
                <a:latin typeface="Consolas" panose="020B0609020204030204" pitchFamily="49" charset="0"/>
              </a:rPr>
              <a:t>(Xd * sv * Xd);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9:     </a:t>
            </a:r>
            <a:r>
              <a:rPr lang="en-US" sz="1600" dirty="0" err="1">
                <a:latin typeface="Consolas" panose="020B0609020204030204" pitchFamily="49" charset="0"/>
              </a:rPr>
              <a:t>step_sz</a:t>
            </a:r>
            <a:r>
              <a:rPr lang="en-US" sz="1600" dirty="0">
                <a:latin typeface="Consolas" panose="020B0609020204030204" pitchFamily="49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</a:rPr>
              <a:t>step_sz</a:t>
            </a:r>
            <a:r>
              <a:rPr lang="en-US" sz="1600" dirty="0">
                <a:latin typeface="Consolas" panose="020B0609020204030204" pitchFamily="49" charset="0"/>
              </a:rPr>
              <a:t> - g/h;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10: }} ...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E7C077-6AD9-4D58-A784-2065055F3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3876" y="1288180"/>
            <a:ext cx="4490025" cy="521174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C7D87F6-6546-9369-8F79-2BD244ECB547}"/>
              </a:ext>
            </a:extLst>
          </p:cNvPr>
          <p:cNvSpPr/>
          <p:nvPr/>
        </p:nvSpPr>
        <p:spPr>
          <a:xfrm rot="1959150">
            <a:off x="8426791" y="1980206"/>
            <a:ext cx="757698" cy="1503691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53DFCEE-3BFE-070D-C2DD-D7C34C060C5A}"/>
              </a:ext>
            </a:extLst>
          </p:cNvPr>
          <p:cNvSpPr/>
          <p:nvPr/>
        </p:nvSpPr>
        <p:spPr>
          <a:xfrm rot="20244245">
            <a:off x="6055066" y="2399306"/>
            <a:ext cx="757698" cy="1503691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CB81115-F3F5-4731-3FC5-7B32A6A6C483}"/>
              </a:ext>
            </a:extLst>
          </p:cNvPr>
          <p:cNvSpPr/>
          <p:nvPr/>
        </p:nvSpPr>
        <p:spPr>
          <a:xfrm rot="2148787">
            <a:off x="7252614" y="5192235"/>
            <a:ext cx="520416" cy="951558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D7D485F-F2C2-58FF-0B57-ABD6D9B59F50}"/>
              </a:ext>
            </a:extLst>
          </p:cNvPr>
          <p:cNvSpPr/>
          <p:nvPr/>
        </p:nvSpPr>
        <p:spPr>
          <a:xfrm rot="18946233">
            <a:off x="7557414" y="4296885"/>
            <a:ext cx="520416" cy="951558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B6B4DCB-BDA5-2E50-CB77-C121F841DBBE}"/>
              </a:ext>
            </a:extLst>
          </p:cNvPr>
          <p:cNvSpPr/>
          <p:nvPr/>
        </p:nvSpPr>
        <p:spPr>
          <a:xfrm rot="18946233">
            <a:off x="7576464" y="3401535"/>
            <a:ext cx="520416" cy="951558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21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E6AE58-6592-465A-622C-20ED3CB6E6B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Template Skeleton</a:t>
            </a:r>
          </a:p>
          <a:p>
            <a:pPr lvl="1"/>
            <a:r>
              <a:rPr lang="en-US" dirty="0"/>
              <a:t>Data access (dense, </a:t>
            </a:r>
            <a:br>
              <a:rPr lang="en-US" dirty="0"/>
            </a:br>
            <a:r>
              <a:rPr lang="en-US" dirty="0"/>
              <a:t>sparse, compressed)</a:t>
            </a:r>
          </a:p>
          <a:p>
            <a:pPr lvl="1"/>
            <a:r>
              <a:rPr lang="en-US" dirty="0"/>
              <a:t>Cache blocking</a:t>
            </a:r>
          </a:p>
          <a:p>
            <a:pPr lvl="1"/>
            <a:r>
              <a:rPr lang="en-US" dirty="0"/>
              <a:t>Multi-threading</a:t>
            </a:r>
          </a:p>
          <a:p>
            <a:pPr lvl="1"/>
            <a:r>
              <a:rPr lang="en-US" dirty="0"/>
              <a:t>Final aggregation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# of Vector Intermediates</a:t>
            </a:r>
          </a:p>
          <a:p>
            <a:pPr lvl="1"/>
            <a:r>
              <a:rPr lang="en-US" dirty="0"/>
              <a:t>Gen (</a:t>
            </a:r>
            <a:r>
              <a:rPr lang="en-US" dirty="0" err="1"/>
              <a:t>codegen</a:t>
            </a:r>
            <a:r>
              <a:rPr lang="en-US" dirty="0"/>
              <a:t> ops): </a:t>
            </a:r>
            <a:r>
              <a:rPr lang="en-US" b="1" dirty="0">
                <a:solidFill>
                  <a:srgbClr val="7889FB"/>
                </a:solidFill>
              </a:rPr>
              <a:t>0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80436-5931-2DB4-3A03-967AE958C6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Use Case </a:t>
            </a:r>
            <a:r>
              <a:rPr lang="en-US" dirty="0" err="1"/>
              <a:t>SystemDS</a:t>
            </a:r>
            <a:r>
              <a:rPr lang="en-US" dirty="0"/>
              <a:t> – </a:t>
            </a:r>
            <a:r>
              <a:rPr lang="en-US" dirty="0" err="1"/>
              <a:t>Codegen</a:t>
            </a:r>
            <a:r>
              <a:rPr lang="en-US" dirty="0"/>
              <a:t> Example L2SVM, cont. </a:t>
            </a:r>
            <a:r>
              <a:rPr lang="en-US" sz="1800" dirty="0"/>
              <a:t>(Cell/</a:t>
            </a:r>
            <a:r>
              <a:rPr lang="en-US" sz="1800" dirty="0" err="1"/>
              <a:t>MAgg</a:t>
            </a:r>
            <a:r>
              <a:rPr lang="en-US" sz="1800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B9EEBE-0803-6B66-A16B-AEB22D6D7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763" y="1335212"/>
            <a:ext cx="2996279" cy="27986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34845B-55C2-C7AC-E103-ECB3A1258E7C}"/>
              </a:ext>
            </a:extLst>
          </p:cNvPr>
          <p:cNvSpPr/>
          <p:nvPr/>
        </p:nvSpPr>
        <p:spPr>
          <a:xfrm>
            <a:off x="6685319" y="1139532"/>
            <a:ext cx="5180361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Consolas" panose="020B0609020204030204" pitchFamily="49" charset="0"/>
              </a:rPr>
              <a:t>public final class </a:t>
            </a:r>
            <a:r>
              <a:rPr lang="en-US" sz="1400" dirty="0">
                <a:latin typeface="Consolas" panose="020B0609020204030204" pitchFamily="49" charset="0"/>
              </a:rPr>
              <a:t>TMP25 </a:t>
            </a:r>
            <a:r>
              <a:rPr lang="en-US" sz="1400" b="1" dirty="0">
                <a:latin typeface="Consolas" panose="020B0609020204030204" pitchFamily="49" charset="0"/>
              </a:rPr>
              <a:t>extends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SpoofMAgg</a:t>
            </a:r>
            <a:r>
              <a:rPr lang="en-US" sz="1400" dirty="0">
                <a:latin typeface="Consolas" panose="020B0609020204030204" pitchFamily="49" charset="0"/>
              </a:rPr>
              <a:t> { 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b="1" dirty="0">
                <a:latin typeface="Consolas" panose="020B0609020204030204" pitchFamily="49" charset="0"/>
              </a:rPr>
              <a:t>public</a:t>
            </a:r>
            <a:r>
              <a:rPr lang="en-US" sz="1400" dirty="0">
                <a:latin typeface="Consolas" panose="020B0609020204030204" pitchFamily="49" charset="0"/>
              </a:rPr>
              <a:t> TMP25() {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super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b="1" dirty="0">
                <a:latin typeface="Consolas" panose="020B0609020204030204" pitchFamily="49" charset="0"/>
              </a:rPr>
              <a:t>false</a:t>
            </a:r>
            <a:r>
              <a:rPr lang="en-US" sz="1400" dirty="0">
                <a:latin typeface="Consolas" panose="020B0609020204030204" pitchFamily="49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</a:rPr>
              <a:t>AggOp.SUM</a:t>
            </a:r>
            <a:r>
              <a:rPr lang="en-US" sz="1400" dirty="0">
                <a:latin typeface="Consolas" panose="020B0609020204030204" pitchFamily="49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</a:rPr>
              <a:t>AggOp.SUM</a:t>
            </a:r>
            <a:r>
              <a:rPr lang="en-US" sz="14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}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b="1" dirty="0">
                <a:latin typeface="Consolas" panose="020B0609020204030204" pitchFamily="49" charset="0"/>
              </a:rPr>
              <a:t>protected void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genexec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</a:rPr>
              <a:t>double a</a:t>
            </a:r>
            <a:r>
              <a:rPr lang="en-US" sz="1400" dirty="0">
                <a:latin typeface="Consolas" panose="020B0609020204030204" pitchFamily="49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</a:rPr>
              <a:t>SideInput</a:t>
            </a:r>
            <a:r>
              <a:rPr lang="en-US" sz="1400" dirty="0">
                <a:latin typeface="Consolas" panose="020B0609020204030204" pitchFamily="49" charset="0"/>
              </a:rPr>
              <a:t>[] b, </a:t>
            </a:r>
            <a:br>
              <a:rPr lang="en-US" sz="1400" dirty="0">
                <a:latin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</a:rPr>
              <a:t>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scalars,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c, ...) { 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TMP11 =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getValue</a:t>
            </a:r>
            <a:r>
              <a:rPr lang="en-US" sz="1400" dirty="0">
                <a:latin typeface="Consolas" panose="020B0609020204030204" pitchFamily="49" charset="0"/>
              </a:rPr>
              <a:t>(b[0], </a:t>
            </a:r>
            <a:r>
              <a:rPr lang="en-US" sz="1400" dirty="0" err="1">
                <a:latin typeface="Consolas" panose="020B0609020204030204" pitchFamily="49" charset="0"/>
              </a:rPr>
              <a:t>rowIndex</a:t>
            </a:r>
            <a:r>
              <a:rPr lang="en-US" sz="14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TMP12 =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getValue</a:t>
            </a:r>
            <a:r>
              <a:rPr lang="en-US" sz="1400" dirty="0">
                <a:latin typeface="Consolas" panose="020B0609020204030204" pitchFamily="49" charset="0"/>
              </a:rPr>
              <a:t>(b[1], </a:t>
            </a:r>
            <a:r>
              <a:rPr lang="en-US" sz="1400" dirty="0" err="1">
                <a:latin typeface="Consolas" panose="020B0609020204030204" pitchFamily="49" charset="0"/>
              </a:rPr>
              <a:t>rowIndex</a:t>
            </a:r>
            <a:r>
              <a:rPr lang="en-US" sz="14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TMP13 = a * scalars[0];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TMP14 = TMP12 + TMP13;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TMP15 = TMP11 * TMP14;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TMP16 = 1 - TMP15;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TMP17 = (TMP16 &gt; 0) ? 1 : 0;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TMP18 = a * TMP17;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TMP19 = TMP18 * a;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TMP20 = TMP16 * TMP17;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TMP21 = TMP20 * TMP11;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TMP22 = TMP21 * a;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</a:rPr>
              <a:t>c[0] += TMP19;</a:t>
            </a:r>
          </a:p>
          <a:p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</a:rPr>
              <a:t>    c[1] += TMP22;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} }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A31620C-77DD-2E39-5795-62E683942506}"/>
              </a:ext>
            </a:extLst>
          </p:cNvPr>
          <p:cNvCxnSpPr/>
          <p:nvPr/>
        </p:nvCxnSpPr>
        <p:spPr>
          <a:xfrm flipV="1">
            <a:off x="6181042" y="1113982"/>
            <a:ext cx="504277" cy="96224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5E04A-8C14-7F34-31FB-DB086691E630}"/>
              </a:ext>
            </a:extLst>
          </p:cNvPr>
          <p:cNvCxnSpPr>
            <a:cxnSpLocks/>
          </p:cNvCxnSpPr>
          <p:nvPr/>
        </p:nvCxnSpPr>
        <p:spPr>
          <a:xfrm>
            <a:off x="6181042" y="4065018"/>
            <a:ext cx="504277" cy="165345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48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D5ECE07-78A9-113F-C95B-4E2494493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550" y="2494651"/>
            <a:ext cx="3568786" cy="3283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8E9680A-F6DB-02D3-6245-CF26AA7DAB77}"/>
              </a:ext>
            </a:extLst>
          </p:cNvPr>
          <p:cNvSpPr/>
          <p:nvPr/>
        </p:nvSpPr>
        <p:spPr>
          <a:xfrm>
            <a:off x="1867974" y="2366716"/>
            <a:ext cx="3736760" cy="3539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9DD1E2-1C3A-1602-D786-B11126BC8E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/>
              <a:t>MLogreg</a:t>
            </a:r>
            <a:r>
              <a:rPr lang="en-US" dirty="0"/>
              <a:t> Inner Loop </a:t>
            </a:r>
            <a:r>
              <a:rPr lang="en-US" b="0" dirty="0"/>
              <a:t>(main expr on feature matrix X)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B988E-555F-8693-7382-3D84C2B08D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Use Case </a:t>
            </a:r>
            <a:r>
              <a:rPr lang="en-US" dirty="0" err="1"/>
              <a:t>SystemDS</a:t>
            </a:r>
            <a:r>
              <a:rPr lang="en-US" dirty="0"/>
              <a:t> – </a:t>
            </a:r>
            <a:r>
              <a:rPr lang="en-US" dirty="0" err="1"/>
              <a:t>Codegen</a:t>
            </a:r>
            <a:r>
              <a:rPr lang="en-US" dirty="0"/>
              <a:t> Example </a:t>
            </a:r>
            <a:r>
              <a:rPr lang="en-US" dirty="0" err="1"/>
              <a:t>MLogreg</a:t>
            </a:r>
            <a:r>
              <a:rPr lang="en-US" dirty="0"/>
              <a:t> </a:t>
            </a:r>
            <a:r>
              <a:rPr lang="en-US" sz="1800" dirty="0"/>
              <a:t>(Row)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C77A96-8FC9-1E78-7622-121C22CB1A42}"/>
              </a:ext>
            </a:extLst>
          </p:cNvPr>
          <p:cNvSpPr/>
          <p:nvPr/>
        </p:nvSpPr>
        <p:spPr>
          <a:xfrm>
            <a:off x="704549" y="1656401"/>
            <a:ext cx="59647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1: Q = P[, </a:t>
            </a:r>
            <a:r>
              <a:rPr lang="en-US" sz="1600" dirty="0" err="1">
                <a:latin typeface="Consolas" panose="020B0609020204030204" pitchFamily="49" charset="0"/>
              </a:rPr>
              <a:t>1:k</a:t>
            </a:r>
            <a:r>
              <a:rPr lang="en-US" sz="1600" dirty="0">
                <a:latin typeface="Consolas" panose="020B0609020204030204" pitchFamily="49" charset="0"/>
              </a:rPr>
              <a:t>] * (X %*% v)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2: H = </a:t>
            </a:r>
            <a:r>
              <a:rPr lang="en-US" sz="1600" b="1" dirty="0">
                <a:latin typeface="Consolas" panose="020B0609020204030204" pitchFamily="49" charset="0"/>
              </a:rPr>
              <a:t>t</a:t>
            </a:r>
            <a:r>
              <a:rPr lang="en-US" sz="1600" dirty="0">
                <a:latin typeface="Consolas" panose="020B0609020204030204" pitchFamily="49" charset="0"/>
              </a:rPr>
              <a:t>(X) %*% (Q - P[, </a:t>
            </a:r>
            <a:r>
              <a:rPr lang="en-US" sz="1600" dirty="0" err="1">
                <a:latin typeface="Consolas" panose="020B0609020204030204" pitchFamily="49" charset="0"/>
              </a:rPr>
              <a:t>1:k</a:t>
            </a:r>
            <a:r>
              <a:rPr lang="en-US" sz="1600" dirty="0">
                <a:latin typeface="Consolas" panose="020B0609020204030204" pitchFamily="49" charset="0"/>
              </a:rPr>
              <a:t>] * </a:t>
            </a:r>
            <a:r>
              <a:rPr lang="en-US" sz="1600" b="1" dirty="0" err="1">
                <a:latin typeface="Consolas" panose="020B0609020204030204" pitchFamily="49" charset="0"/>
              </a:rPr>
              <a:t>rowSums</a:t>
            </a:r>
            <a:r>
              <a:rPr lang="en-US" sz="1600" dirty="0">
                <a:latin typeface="Consolas" panose="020B0609020204030204" pitchFamily="49" charset="0"/>
              </a:rPr>
              <a:t>(Q))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B82EB8-DAB7-24C1-6732-25D96ACC3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0465" y="533682"/>
            <a:ext cx="2733561" cy="5068477"/>
          </a:xfrm>
          <a:prstGeom prst="rect">
            <a:avLst/>
          </a:prstGeom>
        </p:spPr>
      </p:pic>
      <p:sp>
        <p:nvSpPr>
          <p:cNvPr id="6" name="Right Arrow 9">
            <a:extLst>
              <a:ext uri="{FF2B5EF4-FFF2-40B4-BE49-F238E27FC236}">
                <a16:creationId xmlns:a16="http://schemas.microsoft.com/office/drawing/2014/main" id="{EF597851-D0F2-AE98-AD4F-C28D62A2CE25}"/>
              </a:ext>
            </a:extLst>
          </p:cNvPr>
          <p:cNvSpPr/>
          <p:nvPr/>
        </p:nvSpPr>
        <p:spPr>
          <a:xfrm>
            <a:off x="7007204" y="1765633"/>
            <a:ext cx="321547" cy="356460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ight Arrow 13">
            <a:extLst>
              <a:ext uri="{FF2B5EF4-FFF2-40B4-BE49-F238E27FC236}">
                <a16:creationId xmlns:a16="http://schemas.microsoft.com/office/drawing/2014/main" id="{16B18A2A-9EFE-6289-E8CD-0CB410EFD086}"/>
              </a:ext>
            </a:extLst>
          </p:cNvPr>
          <p:cNvSpPr/>
          <p:nvPr/>
        </p:nvSpPr>
        <p:spPr>
          <a:xfrm rot="9065878">
            <a:off x="7065834" y="3958117"/>
            <a:ext cx="321547" cy="356460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777318-E543-0206-1003-5D32DB92AFF1}"/>
              </a:ext>
            </a:extLst>
          </p:cNvPr>
          <p:cNvSpPr/>
          <p:nvPr/>
        </p:nvSpPr>
        <p:spPr>
          <a:xfrm>
            <a:off x="697764" y="2493021"/>
            <a:ext cx="588603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Consolas" panose="020B0609020204030204" pitchFamily="49" charset="0"/>
              </a:rPr>
              <a:t>public final class </a:t>
            </a:r>
            <a:r>
              <a:rPr lang="en-US" sz="1400" dirty="0">
                <a:latin typeface="Consolas" panose="020B0609020204030204" pitchFamily="49" charset="0"/>
              </a:rPr>
              <a:t>TMP25 </a:t>
            </a:r>
            <a:r>
              <a:rPr lang="en-US" sz="1400" b="1" dirty="0">
                <a:latin typeface="Consolas" panose="020B0609020204030204" pitchFamily="49" charset="0"/>
              </a:rPr>
              <a:t>extends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SpoofRow</a:t>
            </a:r>
            <a:r>
              <a:rPr lang="en-US" sz="1400" dirty="0">
                <a:latin typeface="Consolas" panose="020B0609020204030204" pitchFamily="49" charset="0"/>
              </a:rPr>
              <a:t> { 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b="1" dirty="0">
                <a:latin typeface="Consolas" panose="020B0609020204030204" pitchFamily="49" charset="0"/>
              </a:rPr>
              <a:t>public</a:t>
            </a:r>
            <a:r>
              <a:rPr lang="en-US" sz="1400" dirty="0">
                <a:latin typeface="Consolas" panose="020B0609020204030204" pitchFamily="49" charset="0"/>
              </a:rPr>
              <a:t> TMP25() {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super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</a:rPr>
              <a:t>RowType.</a:t>
            </a:r>
            <a:r>
              <a:rPr lang="en-US" sz="1400" b="1" dirty="0" err="1">
                <a:latin typeface="Consolas" panose="020B0609020204030204" pitchFamily="49" charset="0"/>
              </a:rPr>
              <a:t>COL_AGG_B1_T</a:t>
            </a:r>
            <a:r>
              <a:rPr lang="en-US" sz="1400" dirty="0">
                <a:latin typeface="Consolas" panose="020B0609020204030204" pitchFamily="49" charset="0"/>
              </a:rPr>
              <a:t>, </a:t>
            </a:r>
            <a:r>
              <a:rPr lang="en-US" sz="1400" b="1" dirty="0">
                <a:latin typeface="Consolas" panose="020B0609020204030204" pitchFamily="49" charset="0"/>
              </a:rPr>
              <a:t>true</a:t>
            </a:r>
            <a:r>
              <a:rPr lang="en-US" sz="1400" dirty="0">
                <a:latin typeface="Consolas" panose="020B0609020204030204" pitchFamily="49" charset="0"/>
              </a:rPr>
              <a:t>, 5);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}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b="1" dirty="0">
                <a:latin typeface="Consolas" panose="020B0609020204030204" pitchFamily="49" charset="0"/>
              </a:rPr>
              <a:t>protected void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genexecDense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</a:rPr>
              <a:t>double[] a</a:t>
            </a:r>
            <a:r>
              <a:rPr lang="en-US" sz="1400" dirty="0">
                <a:latin typeface="Consolas" panose="020B0609020204030204" pitchFamily="49" charset="0"/>
              </a:rPr>
              <a:t>, </a:t>
            </a:r>
            <a:r>
              <a:rPr lang="en-US" sz="1400" b="1" dirty="0">
                <a:latin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</a:rPr>
              <a:t> ai,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</a:t>
            </a:r>
            <a:r>
              <a:rPr lang="en-US" sz="1400" dirty="0" err="1">
                <a:latin typeface="Consolas" panose="020B0609020204030204" pitchFamily="49" charset="0"/>
              </a:rPr>
              <a:t>SideInput</a:t>
            </a:r>
            <a:r>
              <a:rPr lang="en-US" sz="1400" dirty="0">
                <a:latin typeface="Consolas" panose="020B0609020204030204" pitchFamily="49" charset="0"/>
              </a:rPr>
              <a:t>[] b,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c,..., </a:t>
            </a:r>
            <a:r>
              <a:rPr lang="en-US" sz="1400" b="1" dirty="0">
                <a:latin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</a:rPr>
              <a:t>len</a:t>
            </a:r>
            <a:r>
              <a:rPr lang="en-US" sz="1400" dirty="0">
                <a:latin typeface="Consolas" panose="020B0609020204030204" pitchFamily="49" charset="0"/>
              </a:rPr>
              <a:t>) {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TMP11 = </a:t>
            </a:r>
            <a:r>
              <a:rPr lang="en-US" sz="1400" b="1" dirty="0" err="1">
                <a:latin typeface="Consolas" panose="020B0609020204030204" pitchFamily="49" charset="0"/>
              </a:rPr>
              <a:t>getVector</a:t>
            </a:r>
            <a:r>
              <a:rPr lang="en-US" sz="1400" dirty="0">
                <a:latin typeface="Consolas" panose="020B0609020204030204" pitchFamily="49" charset="0"/>
              </a:rPr>
              <a:t>(b[1].</a:t>
            </a:r>
            <a:r>
              <a:rPr lang="en-US" sz="1400" dirty="0" err="1">
                <a:latin typeface="Consolas" panose="020B0609020204030204" pitchFamily="49" charset="0"/>
              </a:rPr>
              <a:t>vals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</a:rPr>
              <a:t>rix</a:t>
            </a:r>
            <a:r>
              <a:rPr lang="en-US" sz="1400" dirty="0">
                <a:latin typeface="Consolas" panose="020B0609020204030204" pitchFamily="49" charset="0"/>
              </a:rPr>
              <a:t>),...);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TMP12 = </a:t>
            </a:r>
            <a:r>
              <a:rPr lang="en-US" sz="1400" b="1" dirty="0" err="1">
                <a:latin typeface="Consolas" panose="020B0609020204030204" pitchFamily="49" charset="0"/>
              </a:rPr>
              <a:t>vectMatMult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</a:rPr>
              <a:t>a</a:t>
            </a:r>
            <a:r>
              <a:rPr lang="en-US" sz="1400" dirty="0">
                <a:latin typeface="Consolas" panose="020B0609020204030204" pitchFamily="49" charset="0"/>
              </a:rPr>
              <a:t>, b[0].</a:t>
            </a:r>
            <a:r>
              <a:rPr lang="en-US" sz="1400" dirty="0" err="1">
                <a:latin typeface="Consolas" panose="020B0609020204030204" pitchFamily="49" charset="0"/>
              </a:rPr>
              <a:t>vals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</a:rPr>
              <a:t>rix</a:t>
            </a:r>
            <a:r>
              <a:rPr lang="en-US" sz="1400" dirty="0">
                <a:latin typeface="Consolas" panose="020B0609020204030204" pitchFamily="49" charset="0"/>
              </a:rPr>
              <a:t>),...);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TMP13 = </a:t>
            </a:r>
            <a:r>
              <a:rPr lang="en-US" sz="1400" b="1" dirty="0" err="1">
                <a:latin typeface="Consolas" panose="020B0609020204030204" pitchFamily="49" charset="0"/>
              </a:rPr>
              <a:t>vectMult</a:t>
            </a:r>
            <a:r>
              <a:rPr lang="en-US" sz="1400" dirty="0">
                <a:latin typeface="Consolas" panose="020B0609020204030204" pitchFamily="49" charset="0"/>
              </a:rPr>
              <a:t>(TMP11, TMP12, 0, 0,...);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TMP14 = </a:t>
            </a:r>
            <a:r>
              <a:rPr lang="en-US" sz="1400" b="1" dirty="0" err="1">
                <a:latin typeface="Consolas" panose="020B0609020204030204" pitchFamily="49" charset="0"/>
              </a:rPr>
              <a:t>vectSum</a:t>
            </a:r>
            <a:r>
              <a:rPr lang="en-US" sz="1400" dirty="0">
                <a:latin typeface="Consolas" panose="020B0609020204030204" pitchFamily="49" charset="0"/>
              </a:rPr>
              <a:t>(TMP13, 0, </a:t>
            </a:r>
            <a:r>
              <a:rPr lang="en-US" sz="1400" dirty="0" err="1">
                <a:latin typeface="Consolas" panose="020B0609020204030204" pitchFamily="49" charset="0"/>
              </a:rPr>
              <a:t>TMP13.length</a:t>
            </a:r>
            <a:r>
              <a:rPr lang="en-US" sz="14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TMP15 = </a:t>
            </a:r>
            <a:r>
              <a:rPr lang="en-US" sz="1400" b="1" dirty="0" err="1">
                <a:latin typeface="Consolas" panose="020B0609020204030204" pitchFamily="49" charset="0"/>
              </a:rPr>
              <a:t>vectMult</a:t>
            </a:r>
            <a:r>
              <a:rPr lang="en-US" sz="1400" dirty="0">
                <a:latin typeface="Consolas" panose="020B0609020204030204" pitchFamily="49" charset="0"/>
              </a:rPr>
              <a:t>(TMP11, TMP14, 0,...);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TMP16 = </a:t>
            </a:r>
            <a:r>
              <a:rPr lang="en-US" sz="1400" b="1" dirty="0" err="1">
                <a:latin typeface="Consolas" panose="020B0609020204030204" pitchFamily="49" charset="0"/>
              </a:rPr>
              <a:t>vectMinus</a:t>
            </a:r>
            <a:r>
              <a:rPr lang="en-US" sz="1400" dirty="0">
                <a:latin typeface="Consolas" panose="020B0609020204030204" pitchFamily="49" charset="0"/>
              </a:rPr>
              <a:t>(TMP13, TMP15, 0, 0,...);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 err="1">
                <a:latin typeface="Consolas" panose="020B0609020204030204" pitchFamily="49" charset="0"/>
              </a:rPr>
              <a:t>vectOuterMultAdd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</a:rPr>
              <a:t>a</a:t>
            </a:r>
            <a:r>
              <a:rPr lang="en-US" sz="1400" dirty="0">
                <a:latin typeface="Consolas" panose="020B0609020204030204" pitchFamily="49" charset="0"/>
              </a:rPr>
              <a:t>, TMP16, c, ai, 0, 0,...); }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b="1" dirty="0">
                <a:latin typeface="Consolas" panose="020B0609020204030204" pitchFamily="49" charset="0"/>
              </a:rPr>
              <a:t>protected void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genexecSparse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</a:t>
            </a:r>
            <a:r>
              <a:rPr lang="en-US" sz="1400" dirty="0" err="1">
                <a:latin typeface="Consolas" panose="020B0609020204030204" pitchFamily="49" charset="0"/>
              </a:rPr>
              <a:t>avals</a:t>
            </a:r>
            <a:r>
              <a:rPr lang="en-US" sz="1400" dirty="0">
                <a:latin typeface="Consolas" panose="020B0609020204030204" pitchFamily="49" charset="0"/>
              </a:rPr>
              <a:t>, </a:t>
            </a:r>
            <a:r>
              <a:rPr lang="en-US" sz="1400" b="1" dirty="0">
                <a:latin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</a:rPr>
              <a:t>[] </a:t>
            </a:r>
            <a:r>
              <a:rPr lang="en-US" sz="1400" dirty="0" err="1">
                <a:latin typeface="Consolas" panose="020B0609020204030204" pitchFamily="49" charset="0"/>
              </a:rPr>
              <a:t>aix</a:t>
            </a:r>
            <a:r>
              <a:rPr lang="en-US" sz="1400" dirty="0">
                <a:latin typeface="Consolas" panose="020B0609020204030204" pitchFamily="49" charset="0"/>
              </a:rPr>
              <a:t>,</a:t>
            </a:r>
            <a:br>
              <a:rPr lang="en-US" sz="1400" dirty="0">
                <a:latin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</a:rPr>
              <a:t>   </a:t>
            </a:r>
            <a:r>
              <a:rPr lang="en-US" sz="1400" b="1" dirty="0">
                <a:latin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</a:rPr>
              <a:t> ai, </a:t>
            </a:r>
            <a:r>
              <a:rPr lang="en-US" sz="1400" dirty="0" err="1">
                <a:latin typeface="Consolas" panose="020B0609020204030204" pitchFamily="49" charset="0"/>
              </a:rPr>
              <a:t>SideInput</a:t>
            </a:r>
            <a:r>
              <a:rPr lang="en-US" sz="1400" dirty="0">
                <a:latin typeface="Consolas" panose="020B0609020204030204" pitchFamily="49" charset="0"/>
              </a:rPr>
              <a:t>[] b, ..., </a:t>
            </a:r>
            <a:r>
              <a:rPr lang="en-US" sz="1400" b="1" dirty="0">
                <a:latin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</a:rPr>
              <a:t>len</a:t>
            </a:r>
            <a:r>
              <a:rPr lang="en-US" sz="1400" dirty="0">
                <a:latin typeface="Consolas" panose="020B0609020204030204" pitchFamily="49" charset="0"/>
              </a:rPr>
              <a:t>) {...}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56569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55B3C7-B122-586E-EBBB-E63D5F73DF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#4 *</a:t>
            </a:r>
            <a:r>
              <a:rPr lang="en-US" dirty="0" err="1">
                <a:latin typeface="Consolas" panose="020B0609020204030204" pitchFamily="49" charset="0"/>
              </a:rPr>
              <a:t>starcode</a:t>
            </a:r>
            <a:r>
              <a:rPr lang="en-US" dirty="0"/>
              <a:t> – Help Wanted</a:t>
            </a:r>
          </a:p>
          <a:p>
            <a:pPr lvl="1"/>
            <a:r>
              <a:rPr lang="en-US" dirty="0"/>
              <a:t>Student initiative, </a:t>
            </a:r>
            <a:r>
              <a:rPr lang="en-US" b="1" dirty="0">
                <a:solidFill>
                  <a:srgbClr val="7889FB"/>
                </a:solidFill>
              </a:rPr>
              <a:t>offering free programming workshops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for female students (school-level, but beyond Scratch)</a:t>
            </a:r>
          </a:p>
          <a:p>
            <a:pPr lvl="1"/>
            <a:r>
              <a:rPr lang="en-US" dirty="0"/>
              <a:t>Looking for </a:t>
            </a:r>
            <a:r>
              <a:rPr lang="en-US" b="1" dirty="0">
                <a:solidFill>
                  <a:srgbClr val="7889FB"/>
                </a:solidFill>
              </a:rPr>
              <a:t>students to get involved as mentors</a:t>
            </a:r>
          </a:p>
          <a:p>
            <a:pPr lvl="1"/>
            <a:r>
              <a:rPr lang="en-US" dirty="0">
                <a:hlinkClick r:id="rId2"/>
              </a:rPr>
              <a:t>https://www.starcode.de/</a:t>
            </a:r>
            <a:r>
              <a:rPr lang="en-US" dirty="0"/>
              <a:t>  </a:t>
            </a:r>
          </a:p>
          <a:p>
            <a:pPr lvl="1"/>
            <a:endParaRPr lang="en-US" dirty="0"/>
          </a:p>
          <a:p>
            <a:r>
              <a:rPr lang="en-US" dirty="0"/>
              <a:t>#5 Three SHK Positions @ DAMS</a:t>
            </a:r>
          </a:p>
          <a:p>
            <a:pPr lvl="1"/>
            <a:r>
              <a:rPr lang="en-US" dirty="0"/>
              <a:t>Calls for applications out soon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2x 60h/month</a:t>
            </a:r>
            <a:r>
              <a:rPr lang="en-US" dirty="0"/>
              <a:t> for up to 5 years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1x 40h/month</a:t>
            </a:r>
            <a:r>
              <a:rPr lang="en-US" dirty="0"/>
              <a:t> for up to 5 years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EBA8C0-20F3-D4CB-05C5-0F145B69C8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Announcements / Org, cont.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A01830-F0A3-053E-0788-5FB190021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171" y="428819"/>
            <a:ext cx="3130961" cy="442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4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004C64-42B6-1881-BD36-5677980305D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Memo Table for partial </a:t>
            </a:r>
            <a:br>
              <a:rPr lang="en-US" dirty="0"/>
            </a:br>
            <a:r>
              <a:rPr lang="en-US" dirty="0"/>
              <a:t>fusion plans </a:t>
            </a:r>
            <a:r>
              <a:rPr lang="en-US" b="0" dirty="0"/>
              <a:t>(candidates)</a:t>
            </a:r>
          </a:p>
          <a:p>
            <a:r>
              <a:rPr lang="en-US" dirty="0">
                <a:solidFill>
                  <a:srgbClr val="7889FB"/>
                </a:solidFill>
              </a:rPr>
              <a:t>OFMC</a:t>
            </a:r>
            <a:r>
              <a:rPr lang="en-US" dirty="0"/>
              <a:t> Template Fusion API</a:t>
            </a:r>
          </a:p>
          <a:p>
            <a:pPr lvl="1"/>
            <a:r>
              <a:rPr lang="en-US" dirty="0"/>
              <a:t>Open</a:t>
            </a:r>
          </a:p>
          <a:p>
            <a:pPr lvl="1"/>
            <a:r>
              <a:rPr lang="en-US" dirty="0"/>
              <a:t>Fuse, Merge </a:t>
            </a:r>
          </a:p>
          <a:p>
            <a:pPr lvl="1"/>
            <a:r>
              <a:rPr lang="en-US" dirty="0"/>
              <a:t>Close</a:t>
            </a:r>
          </a:p>
          <a:p>
            <a:r>
              <a:rPr lang="en-US" dirty="0">
                <a:solidFill>
                  <a:srgbClr val="7889FB"/>
                </a:solidFill>
              </a:rPr>
              <a:t>OFMC</a:t>
            </a:r>
            <a:r>
              <a:rPr lang="en-US" dirty="0"/>
              <a:t> Algorithm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Bottom-up Exploration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dirty="0"/>
              <a:t>(single-pass, </a:t>
            </a:r>
            <a:br>
              <a:rPr lang="en-US" dirty="0"/>
            </a:br>
            <a:r>
              <a:rPr lang="en-US" dirty="0"/>
              <a:t>template-agnostic)</a:t>
            </a:r>
          </a:p>
          <a:p>
            <a:pPr lvl="1"/>
            <a:r>
              <a:rPr lang="en-US" dirty="0"/>
              <a:t>Linear space and time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B2DF8-BA91-6C37-B019-784F6CBDAA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Use Case </a:t>
            </a:r>
            <a:r>
              <a:rPr lang="en-US" dirty="0" err="1"/>
              <a:t>SystemDS</a:t>
            </a:r>
            <a:r>
              <a:rPr lang="en-US" dirty="0"/>
              <a:t> – Candidate Exploration </a:t>
            </a:r>
            <a:r>
              <a:rPr lang="en-US" sz="1800" dirty="0"/>
              <a:t>(by example </a:t>
            </a:r>
            <a:r>
              <a:rPr lang="en-US" sz="1800" dirty="0" err="1"/>
              <a:t>MLogreg</a:t>
            </a:r>
            <a:r>
              <a:rPr lang="en-US" sz="1800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28CA01-2ED4-7A4C-177D-71BA3B950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0262" y="1290605"/>
            <a:ext cx="5655698" cy="4440124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3E6246F-BF4F-F84E-F3B7-DC00D7D71A25}"/>
              </a:ext>
            </a:extLst>
          </p:cNvPr>
          <p:cNvCxnSpPr>
            <a:cxnSpLocks/>
          </p:cNvCxnSpPr>
          <p:nvPr/>
        </p:nvCxnSpPr>
        <p:spPr>
          <a:xfrm flipV="1">
            <a:off x="4385867" y="3571978"/>
            <a:ext cx="0" cy="1508873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6B5AA14-CC07-FC93-30A5-81C99B0D80F0}"/>
              </a:ext>
            </a:extLst>
          </p:cNvPr>
          <p:cNvSpPr txBox="1"/>
          <p:nvPr/>
        </p:nvSpPr>
        <p:spPr>
          <a:xfrm>
            <a:off x="6520422" y="929316"/>
            <a:ext cx="4065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 Table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59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9508A2-692E-0BFF-761D-2FDB9C7683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Determine Plan Partitions</a:t>
            </a:r>
          </a:p>
          <a:p>
            <a:pPr lvl="1"/>
            <a:r>
              <a:rPr lang="en-US" dirty="0"/>
              <a:t>Materialization </a:t>
            </a:r>
            <a:br>
              <a:rPr lang="en-US" dirty="0"/>
            </a:br>
            <a:r>
              <a:rPr lang="en-US" dirty="0"/>
              <a:t>Points M </a:t>
            </a:r>
          </a:p>
          <a:p>
            <a:pPr lvl="1"/>
            <a:r>
              <a:rPr lang="en-US" dirty="0"/>
              <a:t>Connected components</a:t>
            </a:r>
            <a:br>
              <a:rPr lang="en-US" dirty="0"/>
            </a:br>
            <a:r>
              <a:rPr lang="en-US" dirty="0"/>
              <a:t>of fusion references (in memo)</a:t>
            </a:r>
          </a:p>
          <a:p>
            <a:pPr lvl="1"/>
            <a:r>
              <a:rPr lang="en-US" dirty="0"/>
              <a:t>Root and input nodes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Optimize partitions</a:t>
            </a:r>
            <a:b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</a:b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independently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Determine Interesting Points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Materialization Point Consumers:</a:t>
            </a:r>
            <a:r>
              <a:rPr lang="en-US" b="1" dirty="0"/>
              <a:t> </a:t>
            </a:r>
            <a:r>
              <a:rPr lang="en-US" dirty="0"/>
              <a:t>Each data dependency on materialization points considered separately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Template / Sparse Switches:</a:t>
            </a:r>
            <a:r>
              <a:rPr lang="en-US" b="1" dirty="0"/>
              <a:t> </a:t>
            </a:r>
            <a:r>
              <a:rPr lang="en-US" dirty="0"/>
              <a:t>Data dependencies where producer has templates non-applicable for consumers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chemeClr val="accent1"/>
                </a:solidFill>
              </a:rPr>
              <a:t>Optimizer considers all 2</a:t>
            </a:r>
            <a:r>
              <a:rPr lang="en-US" b="1" baseline="30000" dirty="0">
                <a:solidFill>
                  <a:schemeClr val="accent1"/>
                </a:solidFill>
              </a:rPr>
              <a:t>|M’i|</a:t>
            </a:r>
            <a:r>
              <a:rPr lang="en-US" b="1" dirty="0">
                <a:solidFill>
                  <a:schemeClr val="accent1"/>
                </a:solidFill>
              </a:rPr>
              <a:t> plans</a:t>
            </a:r>
            <a:r>
              <a:rPr lang="en-US" dirty="0"/>
              <a:t> (with |</a:t>
            </a:r>
            <a:r>
              <a:rPr lang="en-US" dirty="0" err="1"/>
              <a:t>M’</a:t>
            </a:r>
            <a:r>
              <a:rPr lang="en-US" baseline="-25000" dirty="0" err="1"/>
              <a:t>i</a:t>
            </a:r>
            <a:r>
              <a:rPr lang="en-US" dirty="0"/>
              <a:t>| ≥ |M</a:t>
            </a:r>
            <a:r>
              <a:rPr lang="en-US" baseline="-25000" dirty="0"/>
              <a:t>i</a:t>
            </a:r>
            <a:r>
              <a:rPr lang="en-US" dirty="0"/>
              <a:t>|) per partition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468F4-F698-6660-4091-20C9AC1088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5867" y="396545"/>
            <a:ext cx="9093742" cy="717437"/>
          </a:xfrm>
        </p:spPr>
        <p:txBody>
          <a:bodyPr/>
          <a:lstStyle/>
          <a:p>
            <a:r>
              <a:rPr lang="en-US" dirty="0"/>
              <a:t>Use Case </a:t>
            </a:r>
            <a:r>
              <a:rPr lang="en-US" dirty="0" err="1"/>
              <a:t>SystemDS</a:t>
            </a:r>
            <a:r>
              <a:rPr lang="en-US" dirty="0"/>
              <a:t> – Candidate Selection </a:t>
            </a:r>
            <a:r>
              <a:rPr lang="en-US" sz="1800" dirty="0"/>
              <a:t>(Partitions and Interesting Points)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F21627-F643-884F-C69E-A3F0E75B6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528" y="1470917"/>
            <a:ext cx="5214938" cy="24217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B7B385-0909-7CEC-ADD8-B970484A1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619" y="1356678"/>
            <a:ext cx="5386388" cy="2543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64245E-4441-3DEC-3A3C-507C930D9E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1335" y="1357608"/>
            <a:ext cx="5386388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2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9B3345-42DE-228B-338E-546F7ACF42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 Cost Model</a:t>
            </a:r>
          </a:p>
          <a:p>
            <a:pPr lvl="1"/>
            <a:r>
              <a:rPr lang="en-US" dirty="0"/>
              <a:t>Cost partition with </a:t>
            </a:r>
            <a:r>
              <a:rPr lang="en-US" b="1" dirty="0">
                <a:solidFill>
                  <a:srgbClr val="7889FB"/>
                </a:solidFill>
              </a:rPr>
              <a:t>analytical cost model </a:t>
            </a:r>
            <a:r>
              <a:rPr lang="en-US" dirty="0"/>
              <a:t>(see 03 Compilation)</a:t>
            </a:r>
          </a:p>
          <a:p>
            <a:pPr lvl="1"/>
            <a:r>
              <a:rPr lang="en-US" dirty="0"/>
              <a:t>Plan comparisons / fusion errors don’t propagate / dynamic recompilation</a:t>
            </a:r>
          </a:p>
          <a:p>
            <a:pPr lvl="1"/>
            <a:endParaRPr lang="en-US" sz="700" dirty="0"/>
          </a:p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Evaluate Costs</a:t>
            </a:r>
            <a:endParaRPr lang="en-US" b="0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#1: </a:t>
            </a:r>
            <a:r>
              <a:rPr lang="en-US" dirty="0" err="1"/>
              <a:t>Memoization</a:t>
            </a:r>
            <a:r>
              <a:rPr lang="en-US" dirty="0"/>
              <a:t> of already processed sub-DAGs</a:t>
            </a:r>
          </a:p>
          <a:p>
            <a:pPr lvl="1"/>
            <a:r>
              <a:rPr lang="en-US" dirty="0"/>
              <a:t>#2: Account for shared reads and CSEs within operators</a:t>
            </a:r>
          </a:p>
          <a:p>
            <a:pPr lvl="1"/>
            <a:r>
              <a:rPr lang="en-US" dirty="0"/>
              <a:t>#3: Account for redundant computation (overlap)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DAG traversal</a:t>
            </a:r>
            <a:r>
              <a:rPr lang="en-US" dirty="0">
                <a:sym typeface="Wingdings" panose="05000000000000000000" pitchFamily="2" charset="2"/>
              </a:rPr>
              <a:t> and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cost vectors</a:t>
            </a:r>
            <a:r>
              <a:rPr lang="en-US" dirty="0">
                <a:sym typeface="Wingdings" panose="05000000000000000000" pitchFamily="2" charset="2"/>
              </a:rPr>
              <a:t> per fused operator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     (with </a:t>
            </a:r>
            <a:r>
              <a:rPr lang="en-US" dirty="0" err="1">
                <a:sym typeface="Wingdings" panose="05000000000000000000" pitchFamily="2" charset="2"/>
              </a:rPr>
              <a:t>memoization</a:t>
            </a:r>
            <a:r>
              <a:rPr lang="en-US" dirty="0">
                <a:sym typeface="Wingdings" panose="05000000000000000000" pitchFamily="2" charset="2"/>
              </a:rPr>
              <a:t> of pairs of operators and cost vectors)</a:t>
            </a:r>
          </a:p>
          <a:p>
            <a:pPr marL="457200" lvl="1" indent="0">
              <a:buNone/>
            </a:pPr>
            <a:endParaRPr lang="en-US" sz="700" dirty="0"/>
          </a:p>
          <a:p>
            <a:r>
              <a:rPr lang="en-US" dirty="0"/>
              <a:t>#4 </a:t>
            </a:r>
            <a:r>
              <a:rPr lang="en-US" dirty="0">
                <a:solidFill>
                  <a:schemeClr val="accent1"/>
                </a:solidFill>
              </a:rPr>
              <a:t>Handle Constraints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Prefiltering</a:t>
            </a:r>
            <a:r>
              <a:rPr lang="en-US" dirty="0"/>
              <a:t> violated constraints (e.g., row template in distributed ops)</a:t>
            </a:r>
          </a:p>
          <a:p>
            <a:pPr lvl="1"/>
            <a:r>
              <a:rPr lang="en-US" dirty="0"/>
              <a:t>Assign </a:t>
            </a:r>
            <a:r>
              <a:rPr lang="en-US" b="1" dirty="0">
                <a:solidFill>
                  <a:srgbClr val="7889FB"/>
                </a:solidFill>
              </a:rPr>
              <a:t>infinite costs for violated constraints</a:t>
            </a:r>
            <a:r>
              <a:rPr lang="en-US" dirty="0"/>
              <a:t> during costing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AB682F-6E08-6D50-8502-C40088F348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Use Case </a:t>
            </a:r>
            <a:r>
              <a:rPr lang="en-US" dirty="0" err="1"/>
              <a:t>SystemDS</a:t>
            </a:r>
            <a:r>
              <a:rPr lang="en-US" dirty="0"/>
              <a:t> – Candidate Selection, cont. </a:t>
            </a:r>
            <a:r>
              <a:rPr lang="en-US" sz="1800" dirty="0"/>
              <a:t>(Costs and Constraints)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3FFB2E-B17B-531F-AC03-84C38C60D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6044" y="1468749"/>
            <a:ext cx="3405157" cy="5345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7E44B7-BC88-00F1-4C5F-AE35D0322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4625" y="2597791"/>
            <a:ext cx="174307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1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8FF01F-87FA-2686-4A0C-82F3588335F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#5 </a:t>
            </a:r>
            <a:r>
              <a:rPr lang="en-US" dirty="0">
                <a:solidFill>
                  <a:schemeClr val="accent1"/>
                </a:solidFill>
              </a:rPr>
              <a:t>Basic Enumeration</a:t>
            </a:r>
          </a:p>
          <a:p>
            <a:pPr lvl="1"/>
            <a:r>
              <a:rPr lang="en-US" dirty="0"/>
              <a:t>Linearized </a:t>
            </a:r>
            <a:br>
              <a:rPr lang="en-US" dirty="0"/>
            </a:br>
            <a:r>
              <a:rPr lang="en-US" dirty="0"/>
              <a:t>search space: </a:t>
            </a:r>
            <a:br>
              <a:rPr lang="en-US" dirty="0"/>
            </a:br>
            <a:r>
              <a:rPr lang="en-US" dirty="0"/>
              <a:t>from - to *</a:t>
            </a:r>
          </a:p>
          <a:p>
            <a:pPr lvl="2"/>
            <a:endParaRPr lang="en-US" sz="1000" dirty="0"/>
          </a:p>
          <a:p>
            <a:r>
              <a:rPr lang="en-US" dirty="0"/>
              <a:t>#6 </a:t>
            </a:r>
            <a:r>
              <a:rPr lang="en-US" dirty="0">
                <a:solidFill>
                  <a:schemeClr val="accent1"/>
                </a:solidFill>
              </a:rPr>
              <a:t>Cost-Based Pruning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Upper bound:</a:t>
            </a:r>
            <a:r>
              <a:rPr lang="en-US" dirty="0"/>
              <a:t> cost C</a:t>
            </a:r>
            <a:r>
              <a:rPr lang="en-US" baseline="30000" dirty="0"/>
              <a:t>U</a:t>
            </a:r>
            <a:r>
              <a:rPr lang="en-US" dirty="0"/>
              <a:t> of best plan q* (monotonically decreasing)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Opening heuristic:</a:t>
            </a:r>
            <a:r>
              <a:rPr lang="en-US" dirty="0"/>
              <a:t> evaluate FA and FNR heuristics first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Lower bound:</a:t>
            </a:r>
            <a:r>
              <a:rPr lang="en-US" dirty="0"/>
              <a:t> C</a:t>
            </a:r>
            <a:r>
              <a:rPr lang="en-US" baseline="30000" dirty="0"/>
              <a:t>LS</a:t>
            </a:r>
            <a:r>
              <a:rPr lang="en-US" dirty="0"/>
              <a:t> (read input, write output, min compute) + dynamic C</a:t>
            </a:r>
            <a:r>
              <a:rPr lang="en-US" baseline="30000" dirty="0"/>
              <a:t>LD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(materialize intermediates q)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skip subspace</a:t>
            </a:r>
            <a:r>
              <a:rPr lang="en-US" dirty="0">
                <a:sym typeface="Wingdings" panose="05000000000000000000" pitchFamily="2" charset="2"/>
              </a:rPr>
              <a:t> if </a:t>
            </a:r>
            <a:r>
              <a:rPr lang="en-US" b="1" dirty="0">
                <a:solidFill>
                  <a:srgbClr val="7889FB"/>
                </a:solidFill>
              </a:rPr>
              <a:t>C</a:t>
            </a:r>
            <a:r>
              <a:rPr lang="en-US" b="1" baseline="30000" dirty="0">
                <a:solidFill>
                  <a:srgbClr val="7889FB"/>
                </a:solidFill>
              </a:rPr>
              <a:t>U </a:t>
            </a:r>
            <a:r>
              <a:rPr lang="en-US" b="1" dirty="0">
                <a:solidFill>
                  <a:srgbClr val="7889FB"/>
                </a:solidFill>
              </a:rPr>
              <a:t>≤ C</a:t>
            </a:r>
            <a:r>
              <a:rPr lang="en-US" b="1" baseline="30000" dirty="0">
                <a:solidFill>
                  <a:srgbClr val="7889FB"/>
                </a:solidFill>
              </a:rPr>
              <a:t>LS + </a:t>
            </a:r>
            <a:r>
              <a:rPr lang="en-US" b="1" dirty="0">
                <a:solidFill>
                  <a:srgbClr val="7889FB"/>
                </a:solidFill>
              </a:rPr>
              <a:t>C</a:t>
            </a:r>
            <a:r>
              <a:rPr lang="en-US" b="1" baseline="30000" dirty="0">
                <a:solidFill>
                  <a:srgbClr val="7889FB"/>
                </a:solidFill>
              </a:rPr>
              <a:t>LD</a:t>
            </a:r>
          </a:p>
          <a:p>
            <a:pPr lvl="2"/>
            <a:endParaRPr lang="en-US" sz="1000" b="1" dirty="0">
              <a:solidFill>
                <a:srgbClr val="7889FB"/>
              </a:solidFill>
            </a:endParaRPr>
          </a:p>
          <a:p>
            <a:r>
              <a:rPr lang="en-US" dirty="0"/>
              <a:t>#7 </a:t>
            </a:r>
            <a:r>
              <a:rPr lang="en-US" dirty="0">
                <a:solidFill>
                  <a:schemeClr val="accent1"/>
                </a:solidFill>
              </a:rPr>
              <a:t>Structural Pruning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Observation: </a:t>
            </a:r>
            <a:r>
              <a:rPr lang="en-US" dirty="0"/>
              <a:t>Assignments can create independent sub problems</a:t>
            </a:r>
          </a:p>
          <a:p>
            <a:pPr lvl="1"/>
            <a:r>
              <a:rPr lang="en-US" dirty="0"/>
              <a:t>Build </a:t>
            </a:r>
            <a:r>
              <a:rPr lang="en-US" b="1" dirty="0">
                <a:solidFill>
                  <a:srgbClr val="7889FB"/>
                </a:solidFill>
              </a:rPr>
              <a:t>reachability graph</a:t>
            </a:r>
            <a:r>
              <a:rPr lang="en-US" dirty="0"/>
              <a:t> to determine </a:t>
            </a:r>
            <a:r>
              <a:rPr lang="en-US" b="1" dirty="0">
                <a:solidFill>
                  <a:schemeClr val="accent1"/>
                </a:solidFill>
              </a:rPr>
              <a:t>cut sets</a:t>
            </a:r>
          </a:p>
          <a:p>
            <a:pPr lvl="1"/>
            <a:r>
              <a:rPr lang="en-US" dirty="0"/>
              <a:t>During </a:t>
            </a:r>
            <a:r>
              <a:rPr lang="en-US" dirty="0" err="1"/>
              <a:t>enum</a:t>
            </a:r>
            <a:r>
              <a:rPr lang="en-US" dirty="0"/>
              <a:t>: probe cut sets, recursive </a:t>
            </a:r>
            <a:r>
              <a:rPr lang="en-US" dirty="0" err="1"/>
              <a:t>enum</a:t>
            </a:r>
            <a:r>
              <a:rPr lang="en-US" dirty="0"/>
              <a:t>, combine, and skip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B510D1-BDD9-6ED8-E779-C2B6A1D9F1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5866" y="396545"/>
            <a:ext cx="9427229" cy="717437"/>
          </a:xfrm>
        </p:spPr>
        <p:txBody>
          <a:bodyPr/>
          <a:lstStyle/>
          <a:p>
            <a:r>
              <a:rPr lang="en-US" dirty="0"/>
              <a:t>Use Case </a:t>
            </a:r>
            <a:r>
              <a:rPr lang="en-US" dirty="0" err="1"/>
              <a:t>SystemDS</a:t>
            </a:r>
            <a:r>
              <a:rPr lang="en-US" dirty="0"/>
              <a:t> – Candidate Selection, cont. </a:t>
            </a:r>
            <a:r>
              <a:rPr lang="en-US" sz="1800" dirty="0"/>
              <a:t>(</a:t>
            </a:r>
            <a:r>
              <a:rPr lang="en-US" sz="1800" b="1" dirty="0" err="1"/>
              <a:t>MPSkipEnum</a:t>
            </a:r>
            <a:r>
              <a:rPr lang="en-US" sz="1800" dirty="0"/>
              <a:t> and Pruning)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A5D82F-B363-1775-3F21-205856A226B5}"/>
              </a:ext>
            </a:extLst>
          </p:cNvPr>
          <p:cNvSpPr txBox="1"/>
          <p:nvPr/>
        </p:nvSpPr>
        <p:spPr>
          <a:xfrm>
            <a:off x="3777687" y="1268963"/>
            <a:ext cx="354827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Consolas" panose="020B0609020204030204" pitchFamily="49" charset="0"/>
              </a:rPr>
              <a:t>for</a:t>
            </a:r>
            <a:r>
              <a:rPr lang="en-US" sz="1700" dirty="0">
                <a:latin typeface="Consolas" panose="020B0609020204030204" pitchFamily="49" charset="0"/>
              </a:rPr>
              <a:t>( j in </a:t>
            </a:r>
            <a:r>
              <a:rPr lang="en-US" sz="1700" dirty="0" err="1">
                <a:latin typeface="Consolas" panose="020B0609020204030204" pitchFamily="49" charset="0"/>
              </a:rPr>
              <a:t>1:</a:t>
            </a:r>
            <a:r>
              <a:rPr lang="en-US" sz="17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pow</a:t>
            </a:r>
            <a:r>
              <a:rPr lang="en-US" sz="1700" b="1" dirty="0">
                <a:solidFill>
                  <a:schemeClr val="accent1"/>
                </a:solidFill>
                <a:latin typeface="Consolas" panose="020B0609020204030204" pitchFamily="49" charset="0"/>
              </a:rPr>
              <a:t>(2,|</a:t>
            </a:r>
            <a:r>
              <a:rPr lang="en-US" sz="17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M’</a:t>
            </a:r>
            <a:r>
              <a:rPr lang="en-US" sz="1700" b="1" baseline="-25000" dirty="0" err="1">
                <a:solidFill>
                  <a:schemeClr val="accent1"/>
                </a:solidFill>
                <a:latin typeface="Consolas" panose="020B0609020204030204" pitchFamily="49" charset="0"/>
              </a:rPr>
              <a:t>i</a:t>
            </a:r>
            <a:r>
              <a:rPr lang="en-US" sz="1700" b="1" dirty="0">
                <a:solidFill>
                  <a:schemeClr val="accent1"/>
                </a:solidFill>
                <a:latin typeface="Consolas" panose="020B0609020204030204" pitchFamily="49" charset="0"/>
              </a:rPr>
              <a:t>|)</a:t>
            </a:r>
            <a:r>
              <a:rPr lang="en-US" sz="1700" dirty="0">
                <a:latin typeface="Consolas" panose="020B0609020204030204" pitchFamily="49" charset="0"/>
              </a:rPr>
              <a:t> )</a:t>
            </a:r>
          </a:p>
          <a:p>
            <a:r>
              <a:rPr lang="en-US" sz="1700" dirty="0">
                <a:latin typeface="Consolas" panose="020B0609020204030204" pitchFamily="49" charset="0"/>
              </a:rPr>
              <a:t>   q = </a:t>
            </a:r>
            <a:r>
              <a:rPr lang="en-US" sz="1700" b="1" dirty="0" err="1">
                <a:latin typeface="Consolas" panose="020B0609020204030204" pitchFamily="49" charset="0"/>
              </a:rPr>
              <a:t>createAssignment</a:t>
            </a:r>
            <a:r>
              <a:rPr lang="en-US" sz="1700" dirty="0">
                <a:latin typeface="Consolas" panose="020B0609020204030204" pitchFamily="49" charset="0"/>
              </a:rPr>
              <a:t>(j)</a:t>
            </a:r>
          </a:p>
          <a:p>
            <a:r>
              <a:rPr lang="en-US" sz="1700" dirty="0">
                <a:latin typeface="Consolas" panose="020B0609020204030204" pitchFamily="49" charset="0"/>
              </a:rPr>
              <a:t>   C = </a:t>
            </a:r>
            <a:r>
              <a:rPr lang="en-US" sz="1700" b="1" dirty="0" err="1">
                <a:latin typeface="Consolas" panose="020B0609020204030204" pitchFamily="49" charset="0"/>
              </a:rPr>
              <a:t>getPlanCost</a:t>
            </a:r>
            <a:r>
              <a:rPr lang="en-US" sz="1700" dirty="0">
                <a:latin typeface="Consolas" panose="020B0609020204030204" pitchFamily="49" charset="0"/>
              </a:rPr>
              <a:t>(P</a:t>
            </a:r>
            <a:r>
              <a:rPr lang="en-US" sz="1700" baseline="-25000" dirty="0">
                <a:latin typeface="Consolas" panose="020B0609020204030204" pitchFamily="49" charset="0"/>
              </a:rPr>
              <a:t>i</a:t>
            </a:r>
            <a:r>
              <a:rPr lang="en-US" sz="1700" dirty="0">
                <a:latin typeface="Consolas" panose="020B0609020204030204" pitchFamily="49" charset="0"/>
              </a:rPr>
              <a:t>, q)</a:t>
            </a:r>
          </a:p>
          <a:p>
            <a:r>
              <a:rPr lang="en-US" sz="1700" dirty="0">
                <a:latin typeface="Consolas" panose="020B0609020204030204" pitchFamily="49" charset="0"/>
              </a:rPr>
              <a:t>   </a:t>
            </a:r>
            <a:r>
              <a:rPr lang="en-US" sz="1700" b="1" dirty="0" err="1">
                <a:latin typeface="Consolas" panose="020B0609020204030204" pitchFamily="49" charset="0"/>
              </a:rPr>
              <a:t>maintainBest</a:t>
            </a:r>
            <a:r>
              <a:rPr lang="en-US" sz="1700" dirty="0">
                <a:latin typeface="Consolas" panose="020B0609020204030204" pitchFamily="49" charset="0"/>
              </a:rPr>
              <a:t>(q, C)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2F273D-C893-C018-46ED-78DED28E8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6562" y="1328649"/>
            <a:ext cx="3822736" cy="20408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C22E01-37D2-720B-A3E6-2F0BDB180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0063" y="3808378"/>
            <a:ext cx="1493044" cy="189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6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82E42D-0589-2BA1-BDA1-A9DAEC2939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TensorFlow </a:t>
            </a:r>
            <a:r>
              <a:rPr lang="en-US" dirty="0" err="1">
                <a:latin typeface="Consolas" panose="020B0609020204030204" pitchFamily="49" charset="0"/>
              </a:rPr>
              <a:t>tf.compile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Compile entire TF graph into binary function w/ low footprint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Input:</a:t>
            </a:r>
            <a:r>
              <a:rPr lang="en-US" dirty="0"/>
              <a:t> Graph, config (</a:t>
            </a:r>
            <a:r>
              <a:rPr lang="en-US" dirty="0" err="1"/>
              <a:t>feeds+fetches</a:t>
            </a:r>
            <a:r>
              <a:rPr lang="en-US" dirty="0"/>
              <a:t> w/ fixes shape sizes)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Output:</a:t>
            </a:r>
            <a:r>
              <a:rPr lang="en-US" dirty="0"/>
              <a:t> x86 binary and C++ header (e.g., inference)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Specialization for frozen model and sizes</a:t>
            </a:r>
            <a:r>
              <a:rPr lang="en-US" dirty="0"/>
              <a:t>  </a:t>
            </a:r>
          </a:p>
          <a:p>
            <a:pPr lvl="1"/>
            <a:endParaRPr lang="en-US" sz="1200" dirty="0"/>
          </a:p>
          <a:p>
            <a:r>
              <a:rPr lang="en-US" dirty="0" err="1"/>
              <a:t>PyTorch</a:t>
            </a:r>
            <a:r>
              <a:rPr lang="en-US" dirty="0"/>
              <a:t> Compile</a:t>
            </a:r>
          </a:p>
          <a:p>
            <a:pPr lvl="1"/>
            <a:r>
              <a:rPr lang="en-US" dirty="0"/>
              <a:t>Compile Python functions into </a:t>
            </a:r>
            <a:r>
              <a:rPr lang="en-US" dirty="0" err="1"/>
              <a:t>ScriptModule</a:t>
            </a:r>
            <a:r>
              <a:rPr lang="en-US" dirty="0"/>
              <a:t>/</a:t>
            </a:r>
            <a:r>
              <a:rPr lang="en-US" dirty="0" err="1"/>
              <a:t>ScriptFunction</a:t>
            </a:r>
            <a:endParaRPr lang="en-US" dirty="0"/>
          </a:p>
          <a:p>
            <a:pPr lvl="1"/>
            <a:r>
              <a:rPr lang="en-US" dirty="0"/>
              <a:t>Lazily collect operations, optimize, and JIT compile</a:t>
            </a:r>
          </a:p>
          <a:p>
            <a:pPr lvl="1"/>
            <a:r>
              <a:rPr lang="en-US" dirty="0"/>
              <a:t>Explicit </a:t>
            </a:r>
            <a:r>
              <a:rPr lang="en-US" dirty="0" err="1">
                <a:latin typeface="Consolas" panose="020B0609020204030204" pitchFamily="49" charset="0"/>
              </a:rPr>
              <a:t>jit.script</a:t>
            </a:r>
            <a:r>
              <a:rPr lang="en-US" dirty="0"/>
              <a:t> call or </a:t>
            </a:r>
            <a:r>
              <a:rPr lang="en-US" dirty="0">
                <a:latin typeface="Consolas" panose="020B0609020204030204" pitchFamily="49" charset="0"/>
              </a:rPr>
              <a:t>@torch.jit.script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6B2306-E3B9-26C3-D660-F08F2F9C55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Ahead-of-Time Compilation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07B081-A65A-5615-9D01-C536BFAA6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722" y="3271798"/>
            <a:ext cx="1202891" cy="24937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6A0EA13-2198-59FF-4F7C-250B70C28184}"/>
              </a:ext>
            </a:extLst>
          </p:cNvPr>
          <p:cNvGrpSpPr/>
          <p:nvPr/>
        </p:nvGrpSpPr>
        <p:grpSpPr>
          <a:xfrm>
            <a:off x="10460571" y="1394385"/>
            <a:ext cx="1064042" cy="624134"/>
            <a:chOff x="3736686" y="5108207"/>
            <a:chExt cx="1064042" cy="62413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E9DD278-3967-BF08-C039-EC8E3C796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6686" y="5108207"/>
              <a:ext cx="659373" cy="56196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6BDCDF7-4A6D-6933-DA38-040DF56E0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1038" y="5439431"/>
              <a:ext cx="389690" cy="29291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AEAC10C-86C2-969C-2B6C-34F050C64DE7}"/>
              </a:ext>
            </a:extLst>
          </p:cNvPr>
          <p:cNvSpPr txBox="1"/>
          <p:nvPr/>
        </p:nvSpPr>
        <p:spPr>
          <a:xfrm>
            <a:off x="7302797" y="3276441"/>
            <a:ext cx="4518846" cy="19236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a = </a:t>
            </a:r>
            <a:r>
              <a:rPr lang="en-US" sz="1600" dirty="0" err="1">
                <a:latin typeface="Consolas" panose="020B0609020204030204" pitchFamily="49" charset="0"/>
              </a:rPr>
              <a:t>torch.</a:t>
            </a:r>
            <a:r>
              <a:rPr lang="en-US" sz="1600" b="1" dirty="0" err="1">
                <a:latin typeface="Consolas" panose="020B0609020204030204" pitchFamily="49" charset="0"/>
              </a:rPr>
              <a:t>rand</a:t>
            </a:r>
            <a:r>
              <a:rPr lang="en-US" sz="1600" dirty="0">
                <a:latin typeface="Consolas" panose="020B0609020204030204" pitchFamily="49" charset="0"/>
              </a:rPr>
              <a:t>(5)</a:t>
            </a:r>
          </a:p>
          <a:p>
            <a:r>
              <a:rPr lang="en-US" sz="1600" b="1" dirty="0" err="1">
                <a:latin typeface="Consolas" panose="020B0609020204030204" pitchFamily="49" charset="0"/>
              </a:rPr>
              <a:t>def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func</a:t>
            </a:r>
            <a:r>
              <a:rPr lang="en-US" sz="1600" dirty="0">
                <a:latin typeface="Consolas" panose="020B0609020204030204" pitchFamily="49" charset="0"/>
              </a:rPr>
              <a:t>(x):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for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i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</a:rPr>
              <a:t>in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</a:rPr>
              <a:t>range</a:t>
            </a:r>
            <a:r>
              <a:rPr lang="en-US" sz="1600" dirty="0">
                <a:latin typeface="Consolas" panose="020B0609020204030204" pitchFamily="49" charset="0"/>
              </a:rPr>
              <a:t>(10):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x = x * x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# unrolled into graph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return</a:t>
            </a:r>
            <a:r>
              <a:rPr lang="en-US" sz="1600" dirty="0">
                <a:latin typeface="Consolas" panose="020B0609020204030204" pitchFamily="49" charset="0"/>
              </a:rPr>
              <a:t> x</a:t>
            </a:r>
          </a:p>
          <a:p>
            <a:endParaRPr lang="en-US" sz="700" dirty="0">
              <a:latin typeface="Consolas" panose="020B0609020204030204" pitchFamily="49" charset="0"/>
            </a:endParaRPr>
          </a:p>
          <a:p>
            <a:r>
              <a:rPr lang="en-US" sz="1600" dirty="0" err="1">
                <a:latin typeface="Consolas" panose="020B0609020204030204" pitchFamily="49" charset="0"/>
              </a:rPr>
              <a:t>jitfunc</a:t>
            </a:r>
            <a:r>
              <a:rPr lang="en-US" sz="1600" dirty="0">
                <a:latin typeface="Consolas" panose="020B0609020204030204" pitchFamily="49" charset="0"/>
              </a:rPr>
              <a:t> = 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torch.jit.script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func</a:t>
            </a:r>
            <a:r>
              <a:rPr lang="en-US" sz="1600" dirty="0">
                <a:latin typeface="Consolas" panose="020B0609020204030204" pitchFamily="49" charset="0"/>
              </a:rPr>
              <a:t>)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# JIT</a:t>
            </a:r>
          </a:p>
          <a:p>
            <a:r>
              <a:rPr lang="en-US" sz="1600" dirty="0" err="1">
                <a:latin typeface="Consolas" panose="020B0609020204030204" pitchFamily="49" charset="0"/>
              </a:rPr>
              <a:t>jitfunc.</a:t>
            </a:r>
            <a:r>
              <a:rPr lang="en-US" sz="1600" b="1" dirty="0" err="1">
                <a:latin typeface="Consolas" panose="020B0609020204030204" pitchFamily="49" charset="0"/>
              </a:rPr>
              <a:t>save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"func.pt"</a:t>
            </a:r>
            <a:r>
              <a:rPr lang="en-US" sz="1600" dirty="0">
                <a:latin typeface="Consolas" panose="020B0609020204030204" pitchFamily="49" charset="0"/>
              </a:rPr>
              <a:t>)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643546-A978-2141-A576-DB01BE3198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2599" y="4749610"/>
            <a:ext cx="734554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CF7B90-229D-F9A3-C222-A4B2A8CFE4A5}"/>
              </a:ext>
            </a:extLst>
          </p:cNvPr>
          <p:cNvSpPr txBox="1"/>
          <p:nvPr/>
        </p:nvSpPr>
        <p:spPr>
          <a:xfrm>
            <a:off x="2130014" y="4638755"/>
            <a:ext cx="324743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[Vincent Quenneville-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Bélair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How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PyTorch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Optimizes Deep Learning Computations,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Guest Lecture Stanford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CD3EC9-2B47-4904-025D-578A1EF93142}"/>
              </a:ext>
            </a:extLst>
          </p:cNvPr>
          <p:cNvSpPr/>
          <p:nvPr/>
        </p:nvSpPr>
        <p:spPr>
          <a:xfrm>
            <a:off x="8229600" y="2239413"/>
            <a:ext cx="33692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[Chris Leary, Todd Wang: XLA – TensorFlow, Compiled!,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TF Dev Summit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4475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FD6A7E-8C90-169D-0792-64220E975E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 TF Compiler Ecosystem</a:t>
            </a:r>
          </a:p>
          <a:p>
            <a:pPr lvl="1"/>
            <a:r>
              <a:rPr lang="en-US" dirty="0"/>
              <a:t>Different IRs and compilation </a:t>
            </a:r>
            <a:br>
              <a:rPr lang="en-US" dirty="0"/>
            </a:br>
            <a:r>
              <a:rPr lang="en-US" dirty="0"/>
              <a:t>chains for runtime backends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Duplication of infrastructure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and fragile error handling</a:t>
            </a:r>
          </a:p>
          <a:p>
            <a:pPr lvl="1"/>
            <a:r>
              <a:rPr lang="en-US" b="1" dirty="0"/>
              <a:t>Adoption:</a:t>
            </a:r>
          </a:p>
          <a:p>
            <a:pPr lvl="1"/>
            <a:endParaRPr lang="en-US" dirty="0"/>
          </a:p>
          <a:p>
            <a:pPr lvl="2"/>
            <a:endParaRPr lang="en-US" sz="700" dirty="0"/>
          </a:p>
          <a:p>
            <a:r>
              <a:rPr lang="en-US" dirty="0"/>
              <a:t>MLIR (Multi-level, Machine Learning IR)</a:t>
            </a:r>
          </a:p>
          <a:p>
            <a:pPr lvl="1"/>
            <a:r>
              <a:rPr lang="en-US" dirty="0"/>
              <a:t>SSA-based IR, similar to LLVM</a:t>
            </a:r>
          </a:p>
          <a:p>
            <a:pPr lvl="1"/>
            <a:r>
              <a:rPr lang="en-US" dirty="0"/>
              <a:t>Hierarchy of modules, functions, regions, blocks, and operations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Dialects for different backends </a:t>
            </a:r>
            <a:r>
              <a:rPr lang="en-US" dirty="0"/>
              <a:t>(defined ops, customization)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Systematic lowering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9DE99-A48E-F531-4736-2C9FFBC3F8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Excursus: MLIR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4C9286-8564-BEB9-CA2C-B5D232AB8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891" y="1309163"/>
            <a:ext cx="659373" cy="5619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73E700-FE66-0912-D52E-2AED42478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3875" y="498275"/>
            <a:ext cx="940247" cy="527294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AD3542-8D73-E55F-FA74-0A3E0B453EEE}"/>
              </a:ext>
            </a:extLst>
          </p:cNvPr>
          <p:cNvSpPr txBox="1"/>
          <p:nvPr/>
        </p:nvSpPr>
        <p:spPr>
          <a:xfrm>
            <a:off x="6176423" y="367392"/>
            <a:ext cx="320044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Rasmus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Munk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Larsen, Tatiana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Shpeisman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TensorFlow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Graph Optimizations, </a:t>
            </a:r>
          </a:p>
          <a:p>
            <a:pPr algn="r"/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Guest Lecture Stanford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4E131ED-D18D-7CC9-8582-20A1EA788978}"/>
              </a:ext>
            </a:extLst>
          </p:cNvPr>
          <p:cNvGrpSpPr>
            <a:grpSpLocks noChangeAspect="1"/>
          </p:cNvGrpSpPr>
          <p:nvPr/>
        </p:nvGrpSpPr>
        <p:grpSpPr>
          <a:xfrm>
            <a:off x="6493763" y="1454448"/>
            <a:ext cx="4984986" cy="1974552"/>
            <a:chOff x="4340888" y="1607736"/>
            <a:chExt cx="4646370" cy="184042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EF3A389-81E2-7664-AFBE-CD3CE44FCB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98" r="1285" b="2762"/>
            <a:stretch/>
          </p:blipFill>
          <p:spPr>
            <a:xfrm>
              <a:off x="4340888" y="1691665"/>
              <a:ext cx="4646370" cy="1756497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0DA0E22-7148-3984-8A37-F84BD1B83EED}"/>
                </a:ext>
              </a:extLst>
            </p:cNvPr>
            <p:cNvSpPr/>
            <p:nvPr/>
          </p:nvSpPr>
          <p:spPr>
            <a:xfrm>
              <a:off x="5898382" y="1607736"/>
              <a:ext cx="1356528" cy="200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0A875F92-6AF4-48C5-BFCF-E0903760B0C7}"/>
              </a:ext>
            </a:extLst>
          </p:cNvPr>
          <p:cNvSpPr/>
          <p:nvPr/>
        </p:nvSpPr>
        <p:spPr>
          <a:xfrm>
            <a:off x="2974722" y="3007144"/>
            <a:ext cx="28524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https://github.com/llvm/torch-mlir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59A783-DD43-F3D3-96E4-181BAF2639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548" y="2817558"/>
            <a:ext cx="827919" cy="1716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58ED700-9C54-8C7B-B513-026E214A0F04}"/>
              </a:ext>
            </a:extLst>
          </p:cNvPr>
          <p:cNvSpPr txBox="1"/>
          <p:nvPr/>
        </p:nvSpPr>
        <p:spPr>
          <a:xfrm>
            <a:off x="7658083" y="3591907"/>
            <a:ext cx="3651584" cy="206210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 err="1">
                <a:latin typeface="Consolas" panose="020B0609020204030204" pitchFamily="49" charset="0"/>
              </a:rPr>
              <a:t>func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</a:rPr>
              <a:t>@</a:t>
            </a:r>
            <a:r>
              <a:rPr lang="en-US" sz="1600" dirty="0" err="1">
                <a:latin typeface="Consolas" panose="020B0609020204030204" pitchFamily="49" charset="0"/>
              </a:rPr>
              <a:t>testFunction</a:t>
            </a:r>
            <a:r>
              <a:rPr lang="en-US" sz="1600" dirty="0">
                <a:latin typeface="Consolas" panose="020B0609020204030204" pitchFamily="49" charset="0"/>
              </a:rPr>
              <a:t>(%arg0: </a:t>
            </a:r>
            <a:r>
              <a:rPr lang="en-US" sz="1600" i="1" dirty="0">
                <a:latin typeface="Consolas" panose="020B0609020204030204" pitchFamily="49" charset="0"/>
              </a:rPr>
              <a:t>i32</a:t>
            </a:r>
            <a:r>
              <a:rPr lang="en-US" sz="1600" dirty="0"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%x = </a:t>
            </a:r>
            <a:r>
              <a:rPr lang="en-US" sz="1600" b="1" dirty="0">
                <a:latin typeface="Consolas" panose="020B0609020204030204" pitchFamily="49" charset="0"/>
              </a:rPr>
              <a:t>call </a:t>
            </a:r>
            <a:r>
              <a:rPr lang="en-US" sz="1600" dirty="0">
                <a:latin typeface="Consolas" panose="020B0609020204030204" pitchFamily="49" charset="0"/>
              </a:rPr>
              <a:t>@</a:t>
            </a:r>
            <a:r>
              <a:rPr lang="en-US" sz="1600" dirty="0" err="1">
                <a:latin typeface="Consolas" panose="020B0609020204030204" pitchFamily="49" charset="0"/>
              </a:rPr>
              <a:t>thingToCall</a:t>
            </a:r>
            <a:r>
              <a:rPr lang="en-US" sz="1600" dirty="0">
                <a:latin typeface="Consolas" panose="020B0609020204030204" pitchFamily="49" charset="0"/>
              </a:rPr>
              <a:t>(%arg0) 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  : </a:t>
            </a:r>
            <a:r>
              <a:rPr lang="en-US" sz="1600" i="1" dirty="0">
                <a:latin typeface="Consolas" panose="020B0609020204030204" pitchFamily="49" charset="0"/>
              </a:rPr>
              <a:t>(i32) -&gt; i32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  </a:t>
            </a:r>
            <a:r>
              <a:rPr lang="en-US" sz="1600" b="1" dirty="0" err="1">
                <a:latin typeface="Consolas" panose="020B0609020204030204" pitchFamily="49" charset="0"/>
              </a:rPr>
              <a:t>br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</a:rPr>
              <a:t>^bb1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^bb1:</a:t>
            </a:r>
          </a:p>
          <a:p>
            <a:r>
              <a:rPr lang="it-IT" sz="1600" dirty="0">
                <a:latin typeface="Consolas" panose="020B0609020204030204" pitchFamily="49" charset="0"/>
              </a:rPr>
              <a:t>  %y = </a:t>
            </a:r>
            <a:r>
              <a:rPr lang="it-IT" sz="1600" b="1" dirty="0">
                <a:latin typeface="Consolas" panose="020B0609020204030204" pitchFamily="49" charset="0"/>
              </a:rPr>
              <a:t>addi </a:t>
            </a:r>
            <a:r>
              <a:rPr lang="it-IT" sz="1600" dirty="0">
                <a:latin typeface="Consolas" panose="020B0609020204030204" pitchFamily="49" charset="0"/>
              </a:rPr>
              <a:t>%x, %x : </a:t>
            </a:r>
            <a:r>
              <a:rPr lang="it-IT" sz="1600" i="1" dirty="0">
                <a:latin typeface="Consolas" panose="020B0609020204030204" pitchFamily="49" charset="0"/>
              </a:rPr>
              <a:t>i32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  return </a:t>
            </a:r>
            <a:r>
              <a:rPr lang="en-US" sz="1600" dirty="0">
                <a:latin typeface="Consolas" panose="020B0609020204030204" pitchFamily="49" charset="0"/>
              </a:rPr>
              <a:t>%y : </a:t>
            </a:r>
            <a:r>
              <a:rPr lang="en-US" sz="1600" i="1" dirty="0">
                <a:latin typeface="Consolas" panose="020B0609020204030204" pitchFamily="49" charset="0"/>
              </a:rPr>
              <a:t>i32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}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F8BD46-4560-B306-C29A-C5C5A8DA6D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264" y="5276959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39A984A-5CC5-F059-6E4B-8F2119EEBCFD}"/>
              </a:ext>
            </a:extLst>
          </p:cNvPr>
          <p:cNvSpPr txBox="1"/>
          <p:nvPr/>
        </p:nvSpPr>
        <p:spPr>
          <a:xfrm>
            <a:off x="1285269" y="5238425"/>
            <a:ext cx="38448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[Chris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Lattner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MLIR: Scaling Compiler Infrastructure for Domain Specific Computation.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CGO 2021,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https://arxiv.org/pdf/2002.11054.pdf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77683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5999309-9DAA-0DAA-7F38-E27E4AF84BAA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45417-53B5-AAFE-3EEB-F4D0075D32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Excursus: MLIR, cont. </a:t>
            </a:r>
            <a:br>
              <a:rPr lang="en-US" dirty="0"/>
            </a:br>
            <a:r>
              <a:rPr lang="en-US" sz="1800" dirty="0"/>
              <a:t>(DAPHNE pre-project prototype)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5476B1-1E71-AD16-6D2E-71FDC5B281B9}"/>
              </a:ext>
            </a:extLst>
          </p:cNvPr>
          <p:cNvSpPr txBox="1"/>
          <p:nvPr/>
        </p:nvSpPr>
        <p:spPr>
          <a:xfrm>
            <a:off x="1731288" y="1539438"/>
            <a:ext cx="9843939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Consolas" panose="020B0609020204030204" pitchFamily="49" charset="0"/>
              </a:rPr>
              <a:t>func</a:t>
            </a:r>
            <a:r>
              <a:rPr lang="en-US" sz="1200" dirty="0">
                <a:latin typeface="Consolas" panose="020B0609020204030204" pitchFamily="49" charset="0"/>
              </a:rPr>
              <a:t> @main() {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%G = </a:t>
            </a:r>
            <a:r>
              <a:rPr lang="en-US" sz="1200" dirty="0" err="1">
                <a:latin typeface="Consolas" panose="020B0609020204030204" pitchFamily="49" charset="0"/>
              </a:rPr>
              <a:t>daphne.rand</a:t>
            </a:r>
            <a:r>
              <a:rPr lang="en-US" sz="1200" dirty="0">
                <a:latin typeface="Consolas" panose="020B0609020204030204" pitchFamily="49" charset="0"/>
              </a:rPr>
              <a:t> {rows=50, cols=50, seed=-1, sparsity=0.07} : ...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%</a:t>
            </a:r>
            <a:r>
              <a:rPr lang="en-US" sz="1200" dirty="0" err="1">
                <a:latin typeface="Consolas" panose="020B0609020204030204" pitchFamily="49" charset="0"/>
              </a:rPr>
              <a:t>initP</a:t>
            </a:r>
            <a:r>
              <a:rPr lang="en-US" sz="1200" dirty="0">
                <a:latin typeface="Consolas" panose="020B0609020204030204" pitchFamily="49" charset="0"/>
              </a:rPr>
              <a:t> = </a:t>
            </a:r>
            <a:r>
              <a:rPr lang="en-US" sz="1200" dirty="0" err="1">
                <a:latin typeface="Consolas" panose="020B0609020204030204" pitchFamily="49" charset="0"/>
              </a:rPr>
              <a:t>daphne.rand</a:t>
            </a:r>
            <a:r>
              <a:rPr lang="en-US" sz="1200" dirty="0">
                <a:latin typeface="Consolas" panose="020B0609020204030204" pitchFamily="49" charset="0"/>
              </a:rPr>
              <a:t> {rows=50, cols=1, seed=-1, sparsity=1.0} : ...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%e, %u ... 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%alpha = </a:t>
            </a:r>
            <a:r>
              <a:rPr lang="en-US" sz="1200" dirty="0" err="1">
                <a:latin typeface="Consolas" panose="020B0609020204030204" pitchFamily="49" charset="0"/>
              </a:rPr>
              <a:t>daphne.constant</a:t>
            </a:r>
            <a:r>
              <a:rPr lang="en-US" sz="1200" dirty="0">
                <a:latin typeface="Consolas" panose="020B0609020204030204" pitchFamily="49" charset="0"/>
              </a:rPr>
              <a:t> 0.5 : f64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%</a:t>
            </a:r>
            <a:r>
              <a:rPr lang="en-US" sz="1200" dirty="0" err="1">
                <a:latin typeface="Consolas" panose="020B0609020204030204" pitchFamily="49" charset="0"/>
              </a:rPr>
              <a:t>initI</a:t>
            </a:r>
            <a:r>
              <a:rPr lang="en-US" sz="1200" dirty="0">
                <a:latin typeface="Consolas" panose="020B0609020204030204" pitchFamily="49" charset="0"/>
              </a:rPr>
              <a:t> = </a:t>
            </a:r>
            <a:r>
              <a:rPr lang="en-US" sz="1200" dirty="0" err="1">
                <a:latin typeface="Consolas" panose="020B0609020204030204" pitchFamily="49" charset="0"/>
              </a:rPr>
              <a:t>daphne.constant</a:t>
            </a:r>
            <a:r>
              <a:rPr lang="en-US" sz="1200" dirty="0">
                <a:latin typeface="Consolas" panose="020B0609020204030204" pitchFamily="49" charset="0"/>
              </a:rPr>
              <a:t> 0 : i64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%loop:2 = </a:t>
            </a:r>
            <a:r>
              <a:rPr lang="en-US" sz="12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daphne.while</a:t>
            </a:r>
            <a:r>
              <a:rPr lang="en-US" sz="1200" dirty="0">
                <a:latin typeface="Consolas" panose="020B0609020204030204" pitchFamily="49" charset="0"/>
              </a:rPr>
              <a:t>(%p = %</a:t>
            </a:r>
            <a:r>
              <a:rPr lang="en-US" sz="1200" dirty="0" err="1">
                <a:latin typeface="Consolas" panose="020B0609020204030204" pitchFamily="49" charset="0"/>
              </a:rPr>
              <a:t>initP</a:t>
            </a:r>
            <a:r>
              <a:rPr lang="en-US" sz="1200" dirty="0">
                <a:latin typeface="Consolas" panose="020B0609020204030204" pitchFamily="49" charset="0"/>
              </a:rPr>
              <a:t>, %</a:t>
            </a:r>
            <a:r>
              <a:rPr lang="en-US" sz="1200" dirty="0" err="1">
                <a:latin typeface="Consolas" panose="020B0609020204030204" pitchFamily="49" charset="0"/>
              </a:rPr>
              <a:t>i</a:t>
            </a:r>
            <a:r>
              <a:rPr lang="en-US" sz="1200" dirty="0">
                <a:latin typeface="Consolas" panose="020B0609020204030204" pitchFamily="49" charset="0"/>
              </a:rPr>
              <a:t> = %</a:t>
            </a:r>
            <a:r>
              <a:rPr lang="en-US" sz="1200" dirty="0" err="1">
                <a:latin typeface="Consolas" panose="020B0609020204030204" pitchFamily="49" charset="0"/>
              </a:rPr>
              <a:t>initI</a:t>
            </a:r>
            <a:r>
              <a:rPr lang="en-US" sz="1200" dirty="0">
                <a:latin typeface="Consolas" panose="020B0609020204030204" pitchFamily="49" charset="0"/>
              </a:rPr>
              <a:t>) : 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(!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&lt;?x?xf64&gt;, i64) -&gt; (!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&lt;?x?xf64&gt;, i64) condition: {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%</a:t>
            </a:r>
            <a:r>
              <a:rPr lang="en-US" sz="1200" dirty="0" err="1">
                <a:latin typeface="Consolas" panose="020B0609020204030204" pitchFamily="49" charset="0"/>
              </a:rPr>
              <a:t>max_iteration</a:t>
            </a:r>
            <a:r>
              <a:rPr lang="en-US" sz="1200" dirty="0">
                <a:latin typeface="Consolas" panose="020B0609020204030204" pitchFamily="49" charset="0"/>
              </a:rPr>
              <a:t> = </a:t>
            </a:r>
            <a:r>
              <a:rPr lang="en-US" sz="1200" dirty="0" err="1">
                <a:latin typeface="Consolas" panose="020B0609020204030204" pitchFamily="49" charset="0"/>
              </a:rPr>
              <a:t>daphne.constant</a:t>
            </a:r>
            <a:r>
              <a:rPr lang="en-US" sz="1200" dirty="0">
                <a:latin typeface="Consolas" panose="020B0609020204030204" pitchFamily="49" charset="0"/>
              </a:rPr>
              <a:t> 10 : i64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%c = </a:t>
            </a:r>
            <a:r>
              <a:rPr lang="en-US" sz="1200" dirty="0" err="1">
                <a:latin typeface="Consolas" panose="020B0609020204030204" pitchFamily="49" charset="0"/>
              </a:rPr>
              <a:t>cmpi</a:t>
            </a:r>
            <a:r>
              <a:rPr lang="en-US" sz="1200" dirty="0">
                <a:latin typeface="Consolas" panose="020B0609020204030204" pitchFamily="49" charset="0"/>
              </a:rPr>
              <a:t> "</a:t>
            </a:r>
            <a:r>
              <a:rPr lang="en-US" sz="1200" dirty="0" err="1">
                <a:latin typeface="Consolas" panose="020B0609020204030204" pitchFamily="49" charset="0"/>
              </a:rPr>
              <a:t>ult</a:t>
            </a:r>
            <a:r>
              <a:rPr lang="en-US" sz="1200" dirty="0">
                <a:latin typeface="Consolas" panose="020B0609020204030204" pitchFamily="49" charset="0"/>
              </a:rPr>
              <a:t>", %</a:t>
            </a:r>
            <a:r>
              <a:rPr lang="en-US" sz="1200" dirty="0" err="1">
                <a:latin typeface="Consolas" panose="020B0609020204030204" pitchFamily="49" charset="0"/>
              </a:rPr>
              <a:t>i</a:t>
            </a:r>
            <a:r>
              <a:rPr lang="en-US" sz="1200" dirty="0">
                <a:latin typeface="Consolas" panose="020B0609020204030204" pitchFamily="49" charset="0"/>
              </a:rPr>
              <a:t>, %</a:t>
            </a:r>
            <a:r>
              <a:rPr lang="en-US" sz="1200" dirty="0" err="1">
                <a:latin typeface="Consolas" panose="020B0609020204030204" pitchFamily="49" charset="0"/>
              </a:rPr>
              <a:t>max_iteration</a:t>
            </a:r>
            <a:r>
              <a:rPr lang="en-US" sz="1200" dirty="0">
                <a:latin typeface="Consolas" panose="020B0609020204030204" pitchFamily="49" charset="0"/>
              </a:rPr>
              <a:t> : i64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</a:t>
            </a:r>
            <a:r>
              <a:rPr lang="en-US" sz="1200" dirty="0" err="1">
                <a:latin typeface="Consolas" panose="020B0609020204030204" pitchFamily="49" charset="0"/>
              </a:rPr>
              <a:t>daphne.yield</a:t>
            </a:r>
            <a:r>
              <a:rPr lang="en-US" sz="1200" dirty="0">
                <a:latin typeface="Consolas" panose="020B0609020204030204" pitchFamily="49" charset="0"/>
              </a:rPr>
              <a:t> %c : i1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} body: {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%1 = </a:t>
            </a:r>
            <a:r>
              <a:rPr lang="en-US" sz="12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daphne.mat_mul</a:t>
            </a:r>
            <a:r>
              <a:rPr lang="en-US" sz="1200" dirty="0">
                <a:latin typeface="Consolas" panose="020B0609020204030204" pitchFamily="49" charset="0"/>
              </a:rPr>
              <a:t> %G, %p : (!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&lt;?x?xf64&gt;,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&lt;?x?xf64&gt;) -&gt;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&lt;?x?xf64&gt;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%2 = </a:t>
            </a:r>
            <a:r>
              <a:rPr lang="en-US" sz="1200" dirty="0" err="1">
                <a:latin typeface="Consolas" panose="020B0609020204030204" pitchFamily="49" charset="0"/>
              </a:rPr>
              <a:t>daphne.mul</a:t>
            </a:r>
            <a:r>
              <a:rPr lang="en-US" sz="1200" dirty="0">
                <a:latin typeface="Consolas" panose="020B0609020204030204" pitchFamily="49" charset="0"/>
              </a:rPr>
              <a:t> %alpha, %1 : (f64,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&lt;?x?xf64&gt;) -&gt;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&lt;?x?xf64&gt;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%3 = </a:t>
            </a:r>
            <a:r>
              <a:rPr lang="en-US" sz="12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daphne.mat_mul</a:t>
            </a:r>
            <a:r>
              <a:rPr lang="en-US" sz="1200" dirty="0">
                <a:latin typeface="Consolas" panose="020B0609020204030204" pitchFamily="49" charset="0"/>
              </a:rPr>
              <a:t> %e, %u : (!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&lt;?x?xf64&gt;,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&lt;?x?xf64&gt;) -&gt;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&lt;?x?xf64&gt;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%4 = </a:t>
            </a:r>
            <a:r>
              <a:rPr lang="en-US" sz="12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daphne.mat_mul</a:t>
            </a:r>
            <a:r>
              <a:rPr lang="en-US" sz="1200" dirty="0">
                <a:latin typeface="Consolas" panose="020B0609020204030204" pitchFamily="49" charset="0"/>
              </a:rPr>
              <a:t> %3, %p : (!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&lt;?x?xf64&gt;,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&lt;?x?xf64&gt;) -&gt;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&lt;?x?xf64&gt;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%cst1f = </a:t>
            </a:r>
            <a:r>
              <a:rPr lang="en-US" sz="1200" dirty="0" err="1">
                <a:latin typeface="Consolas" panose="020B0609020204030204" pitchFamily="49" charset="0"/>
              </a:rPr>
              <a:t>daphne.constant</a:t>
            </a:r>
            <a:r>
              <a:rPr lang="en-US" sz="1200" dirty="0">
                <a:latin typeface="Consolas" panose="020B0609020204030204" pitchFamily="49" charset="0"/>
              </a:rPr>
              <a:t> 1.0 : f64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%5 = </a:t>
            </a:r>
            <a:r>
              <a:rPr lang="en-US" sz="1200" dirty="0" err="1">
                <a:latin typeface="Consolas" panose="020B0609020204030204" pitchFamily="49" charset="0"/>
              </a:rPr>
              <a:t>daphne.sub</a:t>
            </a:r>
            <a:r>
              <a:rPr lang="en-US" sz="1200" dirty="0">
                <a:latin typeface="Consolas" panose="020B0609020204030204" pitchFamily="49" charset="0"/>
              </a:rPr>
              <a:t> %cst1f, %alpha : (f64, f64) -&gt; f64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%6 = </a:t>
            </a:r>
            <a:r>
              <a:rPr lang="en-US" sz="1200" dirty="0" err="1">
                <a:latin typeface="Consolas" panose="020B0609020204030204" pitchFamily="49" charset="0"/>
              </a:rPr>
              <a:t>daphne.mul</a:t>
            </a:r>
            <a:r>
              <a:rPr lang="en-US" sz="1200" dirty="0">
                <a:latin typeface="Consolas" panose="020B0609020204030204" pitchFamily="49" charset="0"/>
              </a:rPr>
              <a:t> %5, %4 : (f64,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&lt;?x?xf64&gt;) -&gt;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&lt;?x?xf64&gt;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%</a:t>
            </a:r>
            <a:r>
              <a:rPr lang="en-US" sz="1200" dirty="0" err="1">
                <a:latin typeface="Consolas" panose="020B0609020204030204" pitchFamily="49" charset="0"/>
              </a:rPr>
              <a:t>newP</a:t>
            </a:r>
            <a:r>
              <a:rPr lang="en-US" sz="1200" dirty="0">
                <a:latin typeface="Consolas" panose="020B0609020204030204" pitchFamily="49" charset="0"/>
              </a:rPr>
              <a:t> = </a:t>
            </a:r>
            <a:r>
              <a:rPr lang="en-US" sz="1200" dirty="0" err="1">
                <a:latin typeface="Consolas" panose="020B0609020204030204" pitchFamily="49" charset="0"/>
              </a:rPr>
              <a:t>daphne.add</a:t>
            </a:r>
            <a:r>
              <a:rPr lang="en-US" sz="1200" dirty="0">
                <a:latin typeface="Consolas" panose="020B0609020204030204" pitchFamily="49" charset="0"/>
              </a:rPr>
              <a:t> %2, %6 : (!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&lt;?x?xf64&gt;,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&lt;?x?xf64&gt;) -&gt;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&lt;?x?xf64&gt;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%cst1 = </a:t>
            </a:r>
            <a:r>
              <a:rPr lang="en-US" sz="1200" dirty="0" err="1">
                <a:latin typeface="Consolas" panose="020B0609020204030204" pitchFamily="49" charset="0"/>
              </a:rPr>
              <a:t>daphne.constant</a:t>
            </a:r>
            <a:r>
              <a:rPr lang="en-US" sz="1200" dirty="0">
                <a:latin typeface="Consolas" panose="020B0609020204030204" pitchFamily="49" charset="0"/>
              </a:rPr>
              <a:t> 1 : i64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%</a:t>
            </a:r>
            <a:r>
              <a:rPr lang="en-US" sz="1200" dirty="0" err="1">
                <a:latin typeface="Consolas" panose="020B0609020204030204" pitchFamily="49" charset="0"/>
              </a:rPr>
              <a:t>nextI</a:t>
            </a:r>
            <a:r>
              <a:rPr lang="en-US" sz="1200" dirty="0">
                <a:latin typeface="Consolas" panose="020B0609020204030204" pitchFamily="49" charset="0"/>
              </a:rPr>
              <a:t> = </a:t>
            </a:r>
            <a:r>
              <a:rPr lang="en-US" sz="1200" dirty="0" err="1">
                <a:latin typeface="Consolas" panose="020B0609020204030204" pitchFamily="49" charset="0"/>
              </a:rPr>
              <a:t>daphne.add</a:t>
            </a:r>
            <a:r>
              <a:rPr lang="en-US" sz="1200" dirty="0">
                <a:latin typeface="Consolas" panose="020B0609020204030204" pitchFamily="49" charset="0"/>
              </a:rPr>
              <a:t> %</a:t>
            </a:r>
            <a:r>
              <a:rPr lang="en-US" sz="1200" dirty="0" err="1">
                <a:latin typeface="Consolas" panose="020B0609020204030204" pitchFamily="49" charset="0"/>
              </a:rPr>
              <a:t>i</a:t>
            </a:r>
            <a:r>
              <a:rPr lang="en-US" sz="1200" dirty="0">
                <a:latin typeface="Consolas" panose="020B0609020204030204" pitchFamily="49" charset="0"/>
              </a:rPr>
              <a:t>, %cst1 : (i64, i64) -&gt; i64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</a:t>
            </a:r>
            <a:r>
              <a:rPr lang="en-US" sz="1200" dirty="0" err="1">
                <a:latin typeface="Consolas" panose="020B0609020204030204" pitchFamily="49" charset="0"/>
              </a:rPr>
              <a:t>daphne.yield</a:t>
            </a:r>
            <a:r>
              <a:rPr lang="en-US" sz="1200" dirty="0">
                <a:latin typeface="Consolas" panose="020B0609020204030204" pitchFamily="49" charset="0"/>
              </a:rPr>
              <a:t> %</a:t>
            </a:r>
            <a:r>
              <a:rPr lang="en-US" sz="1200" dirty="0" err="1">
                <a:latin typeface="Consolas" panose="020B0609020204030204" pitchFamily="49" charset="0"/>
              </a:rPr>
              <a:t>newP</a:t>
            </a:r>
            <a:r>
              <a:rPr lang="en-US" sz="1200" dirty="0">
                <a:latin typeface="Consolas" panose="020B0609020204030204" pitchFamily="49" charset="0"/>
              </a:rPr>
              <a:t>, %</a:t>
            </a:r>
            <a:r>
              <a:rPr lang="en-US" sz="1200" dirty="0" err="1">
                <a:latin typeface="Consolas" panose="020B0609020204030204" pitchFamily="49" charset="0"/>
              </a:rPr>
              <a:t>nextI</a:t>
            </a:r>
            <a:r>
              <a:rPr lang="en-US" sz="1200" dirty="0">
                <a:latin typeface="Consolas" panose="020B0609020204030204" pitchFamily="49" charset="0"/>
              </a:rPr>
              <a:t> :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&lt;?x?xf64&gt;, i64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}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</a:t>
            </a:r>
            <a:r>
              <a:rPr lang="en-US" sz="1200" dirty="0" err="1">
                <a:latin typeface="Consolas" panose="020B0609020204030204" pitchFamily="49" charset="0"/>
              </a:rPr>
              <a:t>daphne.print</a:t>
            </a:r>
            <a:r>
              <a:rPr lang="en-US" sz="1200" dirty="0">
                <a:latin typeface="Consolas" panose="020B0609020204030204" pitchFamily="49" charset="0"/>
              </a:rPr>
              <a:t> %loop#0 :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&lt;?x?xf64&gt;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</a:t>
            </a:r>
            <a:r>
              <a:rPr lang="en-US" sz="1200" dirty="0" err="1">
                <a:latin typeface="Consolas" panose="020B0609020204030204" pitchFamily="49" charset="0"/>
              </a:rPr>
              <a:t>daphne.return</a:t>
            </a:r>
            <a:endParaRPr lang="en-US" sz="1200" dirty="0">
              <a:latin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259806-3D14-670D-B11D-6443F474D005}"/>
              </a:ext>
            </a:extLst>
          </p:cNvPr>
          <p:cNvSpPr txBox="1"/>
          <p:nvPr/>
        </p:nvSpPr>
        <p:spPr>
          <a:xfrm>
            <a:off x="4904643" y="412743"/>
            <a:ext cx="4584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nsolas" panose="020B0609020204030204" pitchFamily="49" charset="0"/>
              </a:rPr>
              <a:t>while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</a:rPr>
              <a:t> &lt; </a:t>
            </a:r>
            <a:r>
              <a:rPr lang="en-US" sz="1400" dirty="0" err="1">
                <a:latin typeface="Consolas" panose="020B0609020204030204" pitchFamily="49" charset="0"/>
              </a:rPr>
              <a:t>max_iter</a:t>
            </a:r>
            <a:r>
              <a:rPr lang="en-US" sz="1400" dirty="0">
                <a:latin typeface="Consolas" panose="020B0609020204030204" pitchFamily="49" charset="0"/>
              </a:rPr>
              <a:t>) { </a:t>
            </a:r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</a:rPr>
              <a:t># PageRank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p = alpha*(G%*%p) + (1-alpha)*(e%*%u%*%p);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dirty="0" err="1">
                <a:latin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</a:rPr>
              <a:t> += 1;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Right Arrow 15">
            <a:extLst>
              <a:ext uri="{FF2B5EF4-FFF2-40B4-BE49-F238E27FC236}">
                <a16:creationId xmlns:a16="http://schemas.microsoft.com/office/drawing/2014/main" id="{64163698-83C1-1AC9-9B9F-130E5D143CCA}"/>
              </a:ext>
            </a:extLst>
          </p:cNvPr>
          <p:cNvSpPr/>
          <p:nvPr/>
        </p:nvSpPr>
        <p:spPr>
          <a:xfrm rot="5400000">
            <a:off x="7894447" y="1685052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6853A6-2A13-0B28-F24D-6C2E612803C8}"/>
              </a:ext>
            </a:extLst>
          </p:cNvPr>
          <p:cNvSpPr txBox="1"/>
          <p:nvPr/>
        </p:nvSpPr>
        <p:spPr>
          <a:xfrm>
            <a:off x="8106538" y="1491252"/>
            <a:ext cx="2596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Initial translation w/o 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much optimization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EC4EB5-96F7-F302-89B9-59989D6039F5}"/>
              </a:ext>
            </a:extLst>
          </p:cNvPr>
          <p:cNvSpPr txBox="1"/>
          <p:nvPr/>
        </p:nvSpPr>
        <p:spPr>
          <a:xfrm>
            <a:off x="1418826" y="1487733"/>
            <a:ext cx="10479132" cy="5262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module  {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</a:t>
            </a:r>
            <a:r>
              <a:rPr lang="en-US" sz="1200" dirty="0" err="1">
                <a:latin typeface="Consolas" panose="020B0609020204030204" pitchFamily="49" charset="0"/>
              </a:rPr>
              <a:t>func</a:t>
            </a:r>
            <a:r>
              <a:rPr lang="en-US" sz="1200" dirty="0">
                <a:latin typeface="Consolas" panose="020B0609020204030204" pitchFamily="49" charset="0"/>
              </a:rPr>
              <a:t> @main() {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%0 = </a:t>
            </a:r>
            <a:r>
              <a:rPr lang="en-US" sz="1200" dirty="0" err="1">
                <a:latin typeface="Consolas" panose="020B0609020204030204" pitchFamily="49" charset="0"/>
              </a:rPr>
              <a:t>daphne.constant</a:t>
            </a:r>
            <a:r>
              <a:rPr lang="en-US" sz="1200" dirty="0">
                <a:latin typeface="Consolas" panose="020B0609020204030204" pitchFamily="49" charset="0"/>
              </a:rPr>
              <a:t> 5.000000e-01 : f64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%1 = </a:t>
            </a:r>
            <a:r>
              <a:rPr lang="en-US" sz="1200" dirty="0" err="1">
                <a:latin typeface="Consolas" panose="020B0609020204030204" pitchFamily="49" charset="0"/>
              </a:rPr>
              <a:t>daphne.constant</a:t>
            </a:r>
            <a:r>
              <a:rPr lang="en-US" sz="1200" dirty="0">
                <a:latin typeface="Consolas" panose="020B0609020204030204" pitchFamily="49" charset="0"/>
              </a:rPr>
              <a:t> 0 : i64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%2 = </a:t>
            </a:r>
            <a:r>
              <a:rPr lang="en-US" sz="1200" dirty="0" err="1">
                <a:latin typeface="Consolas" panose="020B0609020204030204" pitchFamily="49" charset="0"/>
              </a:rPr>
              <a:t>daphne.constant</a:t>
            </a:r>
            <a:r>
              <a:rPr lang="en-US" sz="1200" dirty="0">
                <a:latin typeface="Consolas" panose="020B0609020204030204" pitchFamily="49" charset="0"/>
              </a:rPr>
              <a:t> 1.000000e+00 : f64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%3 = </a:t>
            </a:r>
            <a:r>
              <a:rPr lang="en-US" sz="1200" dirty="0" err="1">
                <a:latin typeface="Consolas" panose="020B0609020204030204" pitchFamily="49" charset="0"/>
              </a:rPr>
              <a:t>daphne.constant</a:t>
            </a:r>
            <a:r>
              <a:rPr lang="en-US" sz="1200" dirty="0">
                <a:latin typeface="Consolas" panose="020B0609020204030204" pitchFamily="49" charset="0"/>
              </a:rPr>
              <a:t> 1 : i64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%4 = </a:t>
            </a:r>
            <a:r>
              <a:rPr lang="en-US" sz="1200" dirty="0" err="1">
                <a:latin typeface="Consolas" panose="020B0609020204030204" pitchFamily="49" charset="0"/>
              </a:rPr>
              <a:t>daphne.constant</a:t>
            </a:r>
            <a:r>
              <a:rPr lang="en-US" sz="1200" dirty="0">
                <a:latin typeface="Consolas" panose="020B0609020204030204" pitchFamily="49" charset="0"/>
              </a:rPr>
              <a:t> 10 : i64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%5 = </a:t>
            </a:r>
            <a:r>
              <a:rPr lang="en-US" sz="1200" dirty="0" err="1">
                <a:latin typeface="Consolas" panose="020B0609020204030204" pitchFamily="49" charset="0"/>
              </a:rPr>
              <a:t>daphne.rand</a:t>
            </a:r>
            <a:r>
              <a:rPr lang="en-US" sz="1200" dirty="0">
                <a:latin typeface="Consolas" panose="020B0609020204030204" pitchFamily="49" charset="0"/>
              </a:rPr>
              <a:t>  {cols = 50 : i64, rows = 50 : i64, seed = -1 : i64, sparsity = 7.000000e-02 : f64} : () -&gt; ...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%6, %7, %8 = ...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%9 = </a:t>
            </a:r>
            <a:r>
              <a:rPr lang="en-US" sz="12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daphne.sub</a:t>
            </a:r>
            <a:r>
              <a:rPr lang="en-US" sz="1200" b="1" dirty="0">
                <a:solidFill>
                  <a:srgbClr val="7889FB"/>
                </a:solidFill>
                <a:latin typeface="Consolas" panose="020B0609020204030204" pitchFamily="49" charset="0"/>
              </a:rPr>
              <a:t> %2, %0 : (f64, f64) -&gt; f64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%10:2 = </a:t>
            </a:r>
            <a:r>
              <a:rPr lang="en-US" sz="12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daphne.while</a:t>
            </a:r>
            <a:r>
              <a:rPr lang="en-US" sz="1200" dirty="0">
                <a:latin typeface="Consolas" panose="020B0609020204030204" pitchFamily="49" charset="0"/>
              </a:rPr>
              <a:t> (%arg0 = %6, %arg1 = %1) : (!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&lt;50x1xf64&gt;, i64) -&gt; (same) condition: {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%11 = </a:t>
            </a:r>
            <a:r>
              <a:rPr lang="en-US" sz="1200" dirty="0" err="1">
                <a:latin typeface="Consolas" panose="020B0609020204030204" pitchFamily="49" charset="0"/>
              </a:rPr>
              <a:t>cmpi</a:t>
            </a:r>
            <a:r>
              <a:rPr lang="en-US" sz="1200" dirty="0">
                <a:latin typeface="Consolas" panose="020B0609020204030204" pitchFamily="49" charset="0"/>
              </a:rPr>
              <a:t> "</a:t>
            </a:r>
            <a:r>
              <a:rPr lang="en-US" sz="1200" dirty="0" err="1">
                <a:latin typeface="Consolas" panose="020B0609020204030204" pitchFamily="49" charset="0"/>
              </a:rPr>
              <a:t>ult</a:t>
            </a:r>
            <a:r>
              <a:rPr lang="en-US" sz="1200" dirty="0">
                <a:latin typeface="Consolas" panose="020B0609020204030204" pitchFamily="49" charset="0"/>
              </a:rPr>
              <a:t>", %arg1, %4 : i64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</a:t>
            </a:r>
            <a:r>
              <a:rPr lang="en-US" sz="1200" dirty="0" err="1">
                <a:latin typeface="Consolas" panose="020B0609020204030204" pitchFamily="49" charset="0"/>
              </a:rPr>
              <a:t>daphne.yield</a:t>
            </a:r>
            <a:r>
              <a:rPr lang="en-US" sz="1200" dirty="0">
                <a:latin typeface="Consolas" panose="020B0609020204030204" pitchFamily="49" charset="0"/>
              </a:rPr>
              <a:t> %11 : i1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} body: {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%11 = </a:t>
            </a:r>
            <a:r>
              <a:rPr lang="en-US" sz="1200" dirty="0" err="1">
                <a:latin typeface="Consolas" panose="020B0609020204030204" pitchFamily="49" charset="0"/>
              </a:rPr>
              <a:t>daphne.mat_mul</a:t>
            </a:r>
            <a:r>
              <a:rPr lang="en-US" sz="1200" dirty="0">
                <a:latin typeface="Consolas" panose="020B0609020204030204" pitchFamily="49" charset="0"/>
              </a:rPr>
              <a:t> %5, %arg0 : (!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&lt;50x50xf64&gt;,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&lt;50x1xf64&gt;) -&gt;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&lt;50x1xf64&gt;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%12 = </a:t>
            </a:r>
            <a:r>
              <a:rPr lang="en-US" sz="1200" dirty="0" err="1">
                <a:latin typeface="Consolas" panose="020B0609020204030204" pitchFamily="49" charset="0"/>
              </a:rPr>
              <a:t>daphne.mul</a:t>
            </a:r>
            <a:r>
              <a:rPr lang="en-US" sz="1200" dirty="0">
                <a:latin typeface="Consolas" panose="020B0609020204030204" pitchFamily="49" charset="0"/>
              </a:rPr>
              <a:t> %11, %0 : (!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&lt;50x1xf64&gt;, f64) -&gt;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&lt;50x1xf64&gt;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%13 = </a:t>
            </a:r>
            <a:r>
              <a:rPr lang="en-US" sz="12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daphne.mat_mul</a:t>
            </a:r>
            <a:r>
              <a:rPr lang="en-US" sz="1200" dirty="0">
                <a:latin typeface="Consolas" panose="020B0609020204030204" pitchFamily="49" charset="0"/>
              </a:rPr>
              <a:t> %8, %arg0 : (!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&lt;1x50xf64&gt;,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&lt;50x1xf64&gt;) -&gt; </a:t>
            </a:r>
            <a:r>
              <a:rPr lang="en-US" sz="1200" b="1" dirty="0">
                <a:solidFill>
                  <a:srgbClr val="7889FB"/>
                </a:solidFill>
                <a:latin typeface="Consolas" panose="020B0609020204030204" pitchFamily="49" charset="0"/>
              </a:rPr>
              <a:t>!</a:t>
            </a:r>
            <a:r>
              <a:rPr lang="en-US" sz="12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daphne.matrix</a:t>
            </a:r>
            <a:r>
              <a:rPr lang="en-US" sz="1200" b="1" dirty="0">
                <a:solidFill>
                  <a:srgbClr val="7889FB"/>
                </a:solidFill>
                <a:latin typeface="Consolas" panose="020B0609020204030204" pitchFamily="49" charset="0"/>
              </a:rPr>
              <a:t>&lt;1x1xf64&gt;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%14 = </a:t>
            </a:r>
            <a:r>
              <a:rPr lang="en-US" sz="12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daphne.mat_mul</a:t>
            </a:r>
            <a:r>
              <a:rPr lang="en-US" sz="1200" dirty="0">
                <a:latin typeface="Consolas" panose="020B0609020204030204" pitchFamily="49" charset="0"/>
              </a:rPr>
              <a:t> %7, %13 : (!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&lt;50x1xf64&gt;,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&lt;1x1xf64&gt;) -&gt; </a:t>
            </a:r>
            <a:r>
              <a:rPr lang="en-US" sz="1200" b="1" dirty="0">
                <a:solidFill>
                  <a:srgbClr val="7889FB"/>
                </a:solidFill>
                <a:latin typeface="Consolas" panose="020B0609020204030204" pitchFamily="49" charset="0"/>
              </a:rPr>
              <a:t>!</a:t>
            </a:r>
            <a:r>
              <a:rPr lang="en-US" sz="12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daphne.matrix</a:t>
            </a:r>
            <a:r>
              <a:rPr lang="en-US" sz="1200" b="1" dirty="0">
                <a:solidFill>
                  <a:srgbClr val="7889FB"/>
                </a:solidFill>
                <a:latin typeface="Consolas" panose="020B0609020204030204" pitchFamily="49" charset="0"/>
              </a:rPr>
              <a:t>&lt;50x1xf64&gt;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%15 = </a:t>
            </a:r>
            <a:r>
              <a:rPr lang="en-US" sz="1200" dirty="0" err="1">
                <a:latin typeface="Consolas" panose="020B0609020204030204" pitchFamily="49" charset="0"/>
              </a:rPr>
              <a:t>daphne.mul</a:t>
            </a:r>
            <a:r>
              <a:rPr lang="en-US" sz="1200" dirty="0">
                <a:latin typeface="Consolas" panose="020B0609020204030204" pitchFamily="49" charset="0"/>
              </a:rPr>
              <a:t> %9, %14 : (f64,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&lt;50x1xf64&gt;) -&gt;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&lt;50x1xf64&gt;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%16 = </a:t>
            </a:r>
            <a:r>
              <a:rPr lang="en-US" sz="1200" dirty="0" err="1">
                <a:latin typeface="Consolas" panose="020B0609020204030204" pitchFamily="49" charset="0"/>
              </a:rPr>
              <a:t>daphne.add</a:t>
            </a:r>
            <a:r>
              <a:rPr lang="en-US" sz="1200" dirty="0">
                <a:latin typeface="Consolas" panose="020B0609020204030204" pitchFamily="49" charset="0"/>
              </a:rPr>
              <a:t> %12, %15 : (!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&lt;50x1xf64&gt;,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&lt;50x1xf64&gt;) -&gt;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&lt;50x1xf64&gt;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%17 = </a:t>
            </a:r>
            <a:r>
              <a:rPr lang="en-US" sz="1200" dirty="0" err="1">
                <a:latin typeface="Consolas" panose="020B0609020204030204" pitchFamily="49" charset="0"/>
              </a:rPr>
              <a:t>daphne.add</a:t>
            </a:r>
            <a:r>
              <a:rPr lang="en-US" sz="1200" dirty="0">
                <a:latin typeface="Consolas" panose="020B0609020204030204" pitchFamily="49" charset="0"/>
              </a:rPr>
              <a:t> %arg1, %3 : (i64, i64) -&gt; i64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</a:t>
            </a:r>
            <a:r>
              <a:rPr lang="en-US" sz="1200" dirty="0" err="1">
                <a:latin typeface="Consolas" panose="020B0609020204030204" pitchFamily="49" charset="0"/>
              </a:rPr>
              <a:t>daphne.yield</a:t>
            </a:r>
            <a:r>
              <a:rPr lang="en-US" sz="1200" dirty="0">
                <a:latin typeface="Consolas" panose="020B0609020204030204" pitchFamily="49" charset="0"/>
              </a:rPr>
              <a:t> %16, %17 :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&lt;50x1xf64&gt;, i64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}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</a:t>
            </a:r>
            <a:r>
              <a:rPr lang="en-US" sz="1200" dirty="0" err="1">
                <a:latin typeface="Consolas" panose="020B0609020204030204" pitchFamily="49" charset="0"/>
              </a:rPr>
              <a:t>daphne.print</a:t>
            </a:r>
            <a:r>
              <a:rPr lang="en-US" sz="1200" dirty="0">
                <a:latin typeface="Consolas" panose="020B0609020204030204" pitchFamily="49" charset="0"/>
              </a:rPr>
              <a:t> %10#0 : !</a:t>
            </a:r>
            <a:r>
              <a:rPr lang="en-US" sz="1200" dirty="0" err="1">
                <a:latin typeface="Consolas" panose="020B0609020204030204" pitchFamily="49" charset="0"/>
              </a:rPr>
              <a:t>daphne.matrix</a:t>
            </a:r>
            <a:r>
              <a:rPr lang="en-US" sz="1200" dirty="0">
                <a:latin typeface="Consolas" panose="020B0609020204030204" pitchFamily="49" charset="0"/>
              </a:rPr>
              <a:t>&lt;50x1xf64&gt;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</a:t>
            </a:r>
            <a:r>
              <a:rPr lang="en-US" sz="1200" dirty="0" err="1">
                <a:latin typeface="Consolas" panose="020B0609020204030204" pitchFamily="49" charset="0"/>
              </a:rPr>
              <a:t>daphne.return</a:t>
            </a:r>
            <a:endParaRPr lang="en-US" sz="1200" dirty="0">
              <a:latin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</a:rPr>
              <a:t>  }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}</a:t>
            </a:r>
          </a:p>
          <a:p>
            <a:endParaRPr lang="en-US" sz="1200" dirty="0">
              <a:latin typeface="Consolas" panose="020B06090202040302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52B2BC-EC65-025A-A203-0E9DDEF3E078}"/>
              </a:ext>
            </a:extLst>
          </p:cNvPr>
          <p:cNvSpPr txBox="1"/>
          <p:nvPr/>
        </p:nvSpPr>
        <p:spPr>
          <a:xfrm>
            <a:off x="5659886" y="2957296"/>
            <a:ext cx="33246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3) Code motion outside loop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C11D08-C562-563E-5381-90D017B14439}"/>
              </a:ext>
            </a:extLst>
          </p:cNvPr>
          <p:cNvSpPr txBox="1"/>
          <p:nvPr/>
        </p:nvSpPr>
        <p:spPr>
          <a:xfrm>
            <a:off x="147897" y="4270155"/>
            <a:ext cx="173469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2) Matrix multiplication chain reordered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E542E6-CA98-0F6B-C585-68D60325B8FC}"/>
              </a:ext>
            </a:extLst>
          </p:cNvPr>
          <p:cNvSpPr txBox="1"/>
          <p:nvPr/>
        </p:nvSpPr>
        <p:spPr>
          <a:xfrm>
            <a:off x="6393889" y="3697157"/>
            <a:ext cx="36482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1) Shape inference of dimensions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DE3F36-6586-D1A5-57D6-10FB5E080182}"/>
              </a:ext>
            </a:extLst>
          </p:cNvPr>
          <p:cNvSpPr txBox="1"/>
          <p:nvPr/>
        </p:nvSpPr>
        <p:spPr>
          <a:xfrm>
            <a:off x="5882751" y="1814687"/>
            <a:ext cx="4541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 Several Optimization Passes</a:t>
            </a:r>
          </a:p>
        </p:txBody>
      </p:sp>
    </p:spTree>
    <p:extLst>
      <p:ext uri="{BB962C8B-B14F-4D97-AF65-F5344CB8AC3E}">
        <p14:creationId xmlns:p14="http://schemas.microsoft.com/office/powerpoint/2010/main" val="23207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B95F970-18D9-3815-FDB7-DD5C8DCFF6D3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B3F36-89BF-C35A-0490-5E53261304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Use Case DAPHNE – Vectorized (Tiled) Execution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6065AC-0F8A-A06B-F1A1-ECA06B20ED5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99" y="1541474"/>
            <a:ext cx="10435497" cy="40980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59AE37-6A18-B994-7D71-98CAA89AC14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99" y="1541474"/>
            <a:ext cx="10435497" cy="40980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9E29E4E-407B-C7C4-967A-F5D336AF4C93}"/>
              </a:ext>
            </a:extLst>
          </p:cNvPr>
          <p:cNvSpPr txBox="1"/>
          <p:nvPr/>
        </p:nvSpPr>
        <p:spPr>
          <a:xfrm>
            <a:off x="1106085" y="5778587"/>
            <a:ext cx="2758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Default Parallelization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</a:rPr>
              <a:t>Frame &amp; Matrix Ops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BC8740-08F1-FBAA-B2CF-48B5FC56E657}"/>
              </a:ext>
            </a:extLst>
          </p:cNvPr>
          <p:cNvSpPr txBox="1"/>
          <p:nvPr/>
        </p:nvSpPr>
        <p:spPr>
          <a:xfrm>
            <a:off x="8114047" y="5775539"/>
            <a:ext cx="3415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Fused Operator Pipelines 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on Tiles/Scalars + </a:t>
            </a:r>
            <a:r>
              <a:rPr lang="en-US" b="1" dirty="0" err="1">
                <a:solidFill>
                  <a:schemeClr val="accent1"/>
                </a:solidFill>
              </a:rPr>
              <a:t>Codegen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F15274-84ED-5F37-4223-5F9339CF5AC7}"/>
              </a:ext>
            </a:extLst>
          </p:cNvPr>
          <p:cNvSpPr txBox="1"/>
          <p:nvPr/>
        </p:nvSpPr>
        <p:spPr>
          <a:xfrm>
            <a:off x="4638412" y="5772491"/>
            <a:ext cx="2966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Locality-aware, 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Multi-device Scheduling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A5153D-254A-26A7-E1EF-2E24EC351B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145" y="391597"/>
            <a:ext cx="572058" cy="8752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A72C63-E3CB-0612-F0EE-3A829D34EA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19" y="391596"/>
            <a:ext cx="631200" cy="877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38E076-2F49-06A2-0DA2-284FE2C930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090" y="392927"/>
            <a:ext cx="674370" cy="8760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7748F20-8BE8-B598-3431-A7CF60393224}"/>
              </a:ext>
            </a:extLst>
          </p:cNvPr>
          <p:cNvSpPr/>
          <p:nvPr/>
        </p:nvSpPr>
        <p:spPr>
          <a:xfrm>
            <a:off x="9873643" y="402975"/>
            <a:ext cx="451792" cy="534433"/>
          </a:xfrm>
          <a:prstGeom prst="rect">
            <a:avLst/>
          </a:prstGeom>
          <a:solidFill>
            <a:srgbClr val="F70146"/>
          </a:solidFill>
          <a:ln w="19050" cap="flat" cmpd="sng" algn="ctr">
            <a:solidFill>
              <a:srgbClr val="0F0F0F"/>
            </a:solidFill>
            <a:prstDash val="solid"/>
            <a:miter lim="800000"/>
          </a:ln>
          <a:effectLst/>
        </p:spPr>
        <p:txBody>
          <a:bodyPr lIns="0" tIns="0" rIns="0"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AH</a:t>
            </a:r>
          </a:p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7DDFC7-409B-E48A-D79B-3000B0948F0A}"/>
              </a:ext>
            </a:extLst>
          </p:cNvPr>
          <p:cNvSpPr/>
          <p:nvPr/>
        </p:nvSpPr>
        <p:spPr>
          <a:xfrm>
            <a:off x="9955704" y="554887"/>
            <a:ext cx="451792" cy="534433"/>
          </a:xfrm>
          <a:prstGeom prst="rect">
            <a:avLst/>
          </a:prstGeom>
          <a:solidFill>
            <a:srgbClr val="F70146"/>
          </a:solidFill>
          <a:ln w="19050" cap="flat" cmpd="sng" algn="ctr">
            <a:solidFill>
              <a:srgbClr val="0F0F0F"/>
            </a:solidFill>
            <a:prstDash val="solid"/>
            <a:miter lim="800000"/>
          </a:ln>
          <a:effectLst/>
        </p:spPr>
        <p:txBody>
          <a:bodyPr lIns="0" tIns="0" rIns="0"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AK</a:t>
            </a:r>
          </a:p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AFF7B5-A390-570C-F9F0-9FEF81A6AA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7858" y="695990"/>
            <a:ext cx="555270" cy="73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84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7 L 0.26966 -0.1770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77" y="-886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46600" y="466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1DB8E7-EE92-8285-88F3-B1DFDCDF383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Zero-copy Input Slicing</a:t>
            </a:r>
          </a:p>
          <a:p>
            <a:pPr lvl="1"/>
            <a:r>
              <a:rPr lang="en-US" dirty="0"/>
              <a:t>Create view on sliced input (no-op)</a:t>
            </a:r>
          </a:p>
          <a:p>
            <a:pPr lvl="1"/>
            <a:r>
              <a:rPr lang="en-US" dirty="0"/>
              <a:t>All kernels work on views</a:t>
            </a:r>
            <a:endParaRPr lang="en-US" sz="1200" dirty="0"/>
          </a:p>
          <a:p>
            <a:r>
              <a:rPr lang="en-US" dirty="0"/>
              <a:t>#2 Sparse Intermediates</a:t>
            </a:r>
          </a:p>
          <a:p>
            <a:pPr lvl="1"/>
            <a:r>
              <a:rPr lang="en-US" dirty="0"/>
              <a:t>Reuse dense/sparse kernels</a:t>
            </a:r>
          </a:p>
          <a:p>
            <a:pPr lvl="1"/>
            <a:r>
              <a:rPr lang="en-US" dirty="0"/>
              <a:t>Sparse pipeline intermediates for free</a:t>
            </a:r>
            <a:endParaRPr lang="en-US" sz="1200" dirty="0"/>
          </a:p>
          <a:p>
            <a:r>
              <a:rPr lang="en-US" dirty="0"/>
              <a:t>#3 Fine-grained Control</a:t>
            </a:r>
          </a:p>
          <a:p>
            <a:pPr lvl="1"/>
            <a:r>
              <a:rPr lang="en-US" dirty="0"/>
              <a:t>Task sizes (dequeue, data access) vs data binding (cache-conscious ops)</a:t>
            </a:r>
          </a:p>
          <a:p>
            <a:pPr lvl="1"/>
            <a:r>
              <a:rPr lang="en-US" dirty="0"/>
              <a:t>Scheduling for load balance (e.g., sparse operations)</a:t>
            </a:r>
          </a:p>
          <a:p>
            <a:pPr lvl="1"/>
            <a:endParaRPr lang="en-US" sz="1200" dirty="0"/>
          </a:p>
          <a:p>
            <a:r>
              <a:rPr lang="en-US" dirty="0"/>
              <a:t>#4 Computational Storage</a:t>
            </a:r>
          </a:p>
          <a:p>
            <a:pPr lvl="1"/>
            <a:r>
              <a:rPr lang="en-US" dirty="0"/>
              <a:t>Task queues connect </a:t>
            </a:r>
            <a:r>
              <a:rPr lang="en-US" dirty="0" err="1"/>
              <a:t>eBPF</a:t>
            </a:r>
            <a:r>
              <a:rPr lang="en-US" dirty="0"/>
              <a:t> programs, </a:t>
            </a:r>
            <a:br>
              <a:rPr lang="en-US" dirty="0"/>
            </a:br>
            <a:r>
              <a:rPr lang="en-US" dirty="0"/>
              <a:t>async I/O into buffers, and op pipelines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34A26A-27E6-D08A-D7C2-C028462634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Use Case DAPHNE – Vectorized Execution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BD2CD1-49CF-8BDF-3E02-565748FD75C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630" y="1398519"/>
            <a:ext cx="4877428" cy="19153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2288A5-4D66-D159-A4E7-7729660D7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756" y="4622267"/>
            <a:ext cx="3255322" cy="89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98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C20C36-E1A2-19A7-8F6D-85E46EC84D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 and Terminology</a:t>
            </a:r>
          </a:p>
          <a:p>
            <a:r>
              <a:rPr lang="en-US" dirty="0"/>
              <a:t>Runtime Adaptation</a:t>
            </a:r>
          </a:p>
          <a:p>
            <a:r>
              <a:rPr lang="en-US" dirty="0"/>
              <a:t>Operator Fusion &amp; JIT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/>
              <a:t>Impact of Size Inference and Costs (</a:t>
            </a:r>
            <a:r>
              <a:rPr lang="en-US" dirty="0">
                <a:solidFill>
                  <a:srgbClr val="7889FB"/>
                </a:solidFill>
              </a:rPr>
              <a:t>lecture 03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/>
              <a:t>Ubiquitous Rewrite, Fusion, and </a:t>
            </a:r>
            <a:r>
              <a:rPr lang="en-US" dirty="0" err="1"/>
              <a:t>Codegen</a:t>
            </a:r>
            <a:r>
              <a:rPr lang="en-US" dirty="0"/>
              <a:t>/JIT Opportunities</a:t>
            </a:r>
          </a:p>
          <a:p>
            <a:pPr lvl="1"/>
            <a:endParaRPr lang="en-US" dirty="0"/>
          </a:p>
          <a:p>
            <a:r>
              <a:rPr lang="en-US" dirty="0"/>
              <a:t>Next Lectures</a:t>
            </a:r>
            <a:r>
              <a:rPr lang="en-US" b="0" dirty="0"/>
              <a:t> (Runtime Aspects)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Holiday May 18 </a:t>
            </a:r>
            <a:r>
              <a:rPr lang="en-US" dirty="0">
                <a:solidFill>
                  <a:schemeClr val="tx1"/>
                </a:solidFill>
              </a:rPr>
              <a:t>(Christi </a:t>
            </a:r>
            <a:r>
              <a:rPr lang="en-US" dirty="0" err="1">
                <a:solidFill>
                  <a:schemeClr val="tx1"/>
                </a:solidFill>
              </a:rPr>
              <a:t>Himmelfahrt</a:t>
            </a:r>
            <a:r>
              <a:rPr lang="en-US" dirty="0">
                <a:solidFill>
                  <a:schemeClr val="tx1"/>
                </a:solidFill>
              </a:rPr>
              <a:t>/Ascension Day)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05 Data- and Task-Parallel Execution</a:t>
            </a:r>
            <a:r>
              <a:rPr lang="en-US" dirty="0"/>
              <a:t> (batch/prog) [May 25]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06 Parameter Servers</a:t>
            </a:r>
            <a:r>
              <a:rPr lang="en-US" dirty="0"/>
              <a:t> (mini-batch) [Jun 01]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07 Hybrid Execution and HW Accelerators</a:t>
            </a:r>
            <a:r>
              <a:rPr lang="en-US" dirty="0"/>
              <a:t> [Jun 08]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08 Caching, Partitioning, Indexing and Compression</a:t>
            </a:r>
            <a:r>
              <a:rPr lang="en-US" dirty="0"/>
              <a:t> [Jun 15]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3EAB1-F127-C540-FA42-25B5B48C79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Summary &amp; QA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908820-FB28-24D1-1DAE-8F0DF4D39D21}"/>
              </a:ext>
            </a:extLst>
          </p:cNvPr>
          <p:cNvSpPr txBox="1"/>
          <p:nvPr/>
        </p:nvSpPr>
        <p:spPr>
          <a:xfrm>
            <a:off x="6314093" y="1210289"/>
            <a:ext cx="31486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Recommended Reading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68FE43-9247-68FD-2FBA-C3CDF8F838DD}"/>
              </a:ext>
            </a:extLst>
          </p:cNvPr>
          <p:cNvSpPr txBox="1"/>
          <p:nvPr/>
        </p:nvSpPr>
        <p:spPr>
          <a:xfrm>
            <a:off x="6765719" y="1554279"/>
            <a:ext cx="404948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[Chris Leary, Todd Wang: XLA –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TensorFlow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Compiled!,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TF Dev Summit 2017,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https://www.youtube.com/watch?v=kAOanJczHA0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A419FF9-1845-F625-7EF5-E6DB30D4F1EB}"/>
              </a:ext>
            </a:extLst>
          </p:cNvPr>
          <p:cNvGrpSpPr/>
          <p:nvPr/>
        </p:nvGrpSpPr>
        <p:grpSpPr>
          <a:xfrm>
            <a:off x="9639682" y="1237703"/>
            <a:ext cx="1064042" cy="624134"/>
            <a:chOff x="3736686" y="5108207"/>
            <a:chExt cx="1064042" cy="62413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A47E9E7-8E69-F3FD-2483-49D0F3520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6686" y="5108207"/>
              <a:ext cx="659373" cy="5619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B03FC05-2A80-9AB8-096A-FE82E2D6F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1038" y="5439431"/>
              <a:ext cx="389690" cy="2929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4112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77752A-3C19-3D7B-F46B-F552950D51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 and Terminology</a:t>
            </a:r>
          </a:p>
          <a:p>
            <a:r>
              <a:rPr lang="en-US" dirty="0"/>
              <a:t>Runtime Adaptation</a:t>
            </a:r>
          </a:p>
          <a:p>
            <a:r>
              <a:rPr lang="en-US" dirty="0"/>
              <a:t>Operator Fusion &amp; JIT Compilation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3A55A-84FA-DA28-D1A0-B8512BB22E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728501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2FC96-ADDD-F48E-8E6F-F1DB05E185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Motivation and Terminology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8E6C82-E3CD-1803-089D-A26578D879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01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350E9C-4384-2E47-720D-C3178D4AB96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Comparison Query Optimization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Rule- and cost-based rewrites and operator ordering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Physical operator selection and query compilation</a:t>
            </a:r>
          </a:p>
          <a:p>
            <a:pPr lvl="1"/>
            <a:r>
              <a:rPr lang="en-US" dirty="0"/>
              <a:t>Linear algebra / other ML operators, DAGs, control flow, sparse/dense formats</a:t>
            </a:r>
          </a:p>
          <a:p>
            <a:r>
              <a:rPr lang="en-US" dirty="0"/>
              <a:t>#1 Interpretation </a:t>
            </a:r>
            <a:r>
              <a:rPr lang="en-US" b="0" dirty="0"/>
              <a:t>(operation at-a-time)</a:t>
            </a:r>
          </a:p>
          <a:p>
            <a:pPr lvl="1"/>
            <a:r>
              <a:rPr lang="en-US" dirty="0"/>
              <a:t>Examples: </a:t>
            </a:r>
            <a:r>
              <a:rPr lang="en-US" b="1" dirty="0">
                <a:solidFill>
                  <a:srgbClr val="7889FB"/>
                </a:solidFill>
              </a:rPr>
              <a:t>R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PyTorch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Morpheus</a:t>
            </a:r>
            <a:r>
              <a:rPr lang="en-US" dirty="0"/>
              <a:t> [PVLDB’17]</a:t>
            </a:r>
            <a:endParaRPr lang="en-US" sz="1000" dirty="0"/>
          </a:p>
          <a:p>
            <a:r>
              <a:rPr lang="en-US" dirty="0"/>
              <a:t>#2 </a:t>
            </a:r>
            <a:r>
              <a:rPr lang="en-US" dirty="0">
                <a:solidFill>
                  <a:srgbClr val="C40D1E"/>
                </a:solidFill>
              </a:rPr>
              <a:t>Lazy Expression Compilation</a:t>
            </a:r>
            <a:r>
              <a:rPr lang="en-US" dirty="0"/>
              <a:t> </a:t>
            </a:r>
            <a:r>
              <a:rPr lang="en-US" b="0" dirty="0"/>
              <a:t>(DAG at-a-time)</a:t>
            </a:r>
          </a:p>
          <a:p>
            <a:pPr lvl="1"/>
            <a:r>
              <a:rPr lang="en-US" dirty="0"/>
              <a:t>Examples: </a:t>
            </a:r>
            <a:r>
              <a:rPr lang="en-US" b="1" dirty="0">
                <a:solidFill>
                  <a:srgbClr val="7889FB"/>
                </a:solidFill>
              </a:rPr>
              <a:t>RIOT</a:t>
            </a:r>
            <a:r>
              <a:rPr lang="en-US" dirty="0"/>
              <a:t> [CIDR’09], </a:t>
            </a:r>
            <a:r>
              <a:rPr lang="en-US" b="1" dirty="0">
                <a:solidFill>
                  <a:srgbClr val="7889FB"/>
                </a:solidFill>
              </a:rPr>
              <a:t>TensorFlow</a:t>
            </a:r>
            <a:r>
              <a:rPr lang="en-US" dirty="0"/>
              <a:t> [OSDI’16]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Mahout Samsara </a:t>
            </a:r>
            <a:r>
              <a:rPr lang="en-US" dirty="0"/>
              <a:t>[MLSystems’16]</a:t>
            </a:r>
          </a:p>
          <a:p>
            <a:pPr lvl="1"/>
            <a:r>
              <a:rPr lang="en-US" dirty="0"/>
              <a:t>Examples w/ control structures: </a:t>
            </a:r>
            <a:r>
              <a:rPr lang="en-US" b="1" dirty="0">
                <a:solidFill>
                  <a:srgbClr val="7889FB"/>
                </a:solidFill>
              </a:rPr>
              <a:t>Weld</a:t>
            </a:r>
            <a:r>
              <a:rPr lang="en-US" dirty="0"/>
              <a:t> [CIDR’17],</a:t>
            </a:r>
            <a:br>
              <a:rPr lang="en-US" dirty="0"/>
            </a:br>
            <a:r>
              <a:rPr lang="en-US" b="1" dirty="0" err="1">
                <a:solidFill>
                  <a:srgbClr val="7889FB"/>
                </a:solidFill>
              </a:rPr>
              <a:t>OptiML</a:t>
            </a:r>
            <a:r>
              <a:rPr lang="en-US" dirty="0"/>
              <a:t> [ICML’11], </a:t>
            </a:r>
            <a:r>
              <a:rPr lang="en-US" b="1" dirty="0">
                <a:solidFill>
                  <a:srgbClr val="7889FB"/>
                </a:solidFill>
              </a:rPr>
              <a:t>Emma</a:t>
            </a:r>
            <a:r>
              <a:rPr lang="en-US" dirty="0"/>
              <a:t> [SIGMOD’15]</a:t>
            </a:r>
            <a:endParaRPr lang="en-US" sz="1000" dirty="0"/>
          </a:p>
          <a:p>
            <a:r>
              <a:rPr lang="en-US" dirty="0"/>
              <a:t>#3 </a:t>
            </a:r>
            <a:r>
              <a:rPr lang="en-US" dirty="0">
                <a:solidFill>
                  <a:srgbClr val="C40D1E"/>
                </a:solidFill>
              </a:rPr>
              <a:t>Program Compilation</a:t>
            </a:r>
            <a:r>
              <a:rPr lang="en-US" dirty="0"/>
              <a:t> </a:t>
            </a:r>
            <a:r>
              <a:rPr lang="en-US" b="0" dirty="0"/>
              <a:t>(entire program)</a:t>
            </a:r>
          </a:p>
          <a:p>
            <a:pPr lvl="1"/>
            <a:r>
              <a:rPr lang="en-US" dirty="0"/>
              <a:t>Examples: </a:t>
            </a:r>
            <a:r>
              <a:rPr lang="en-US" b="1" dirty="0" err="1">
                <a:solidFill>
                  <a:srgbClr val="7889FB"/>
                </a:solidFill>
              </a:rPr>
              <a:t>SystemML</a:t>
            </a:r>
            <a:r>
              <a:rPr lang="en-US" dirty="0"/>
              <a:t> [PVLDB’16], </a:t>
            </a:r>
            <a:r>
              <a:rPr lang="en-US" b="1" dirty="0">
                <a:solidFill>
                  <a:srgbClr val="7889FB"/>
                </a:solidFill>
              </a:rPr>
              <a:t>Julia</a:t>
            </a:r>
            <a:br>
              <a:rPr lang="en-US" dirty="0"/>
            </a:br>
            <a:r>
              <a:rPr lang="en-US" b="1" dirty="0" err="1">
                <a:solidFill>
                  <a:srgbClr val="7889FB"/>
                </a:solidFill>
              </a:rPr>
              <a:t>Cumulon</a:t>
            </a:r>
            <a:r>
              <a:rPr lang="en-US" dirty="0"/>
              <a:t> [SIGMOD’13], </a:t>
            </a:r>
            <a:r>
              <a:rPr lang="en-US" b="1" dirty="0" err="1">
                <a:solidFill>
                  <a:srgbClr val="7889FB"/>
                </a:solidFill>
              </a:rPr>
              <a:t>Tupleware</a:t>
            </a:r>
            <a:r>
              <a:rPr lang="en-US" dirty="0"/>
              <a:t> [PVLDB’15]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3CB959-0E9A-0398-0129-2E49A79E1F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Recap: Linear Algebra Systems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89A55DA-5589-1850-2E14-05ACEF031A3B}"/>
              </a:ext>
            </a:extLst>
          </p:cNvPr>
          <p:cNvGrpSpPr/>
          <p:nvPr/>
        </p:nvGrpSpPr>
        <p:grpSpPr>
          <a:xfrm>
            <a:off x="9145072" y="1340440"/>
            <a:ext cx="2062062" cy="1520300"/>
            <a:chOff x="6780245" y="1486675"/>
            <a:chExt cx="2062062" cy="15203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B235A8-5546-2D52-8A9B-031330D90E62}"/>
                </a:ext>
              </a:extLst>
            </p:cNvPr>
            <p:cNvSpPr txBox="1"/>
            <p:nvPr/>
          </p:nvSpPr>
          <p:spPr>
            <a:xfrm>
              <a:off x="7053943" y="2360644"/>
              <a:ext cx="16048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Compilers for Large-scale ML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C6A046C-77B9-2BC6-7D36-826E678EBA4C}"/>
                </a:ext>
              </a:extLst>
            </p:cNvPr>
            <p:cNvCxnSpPr>
              <a:endCxn id="8" idx="2"/>
            </p:cNvCxnSpPr>
            <p:nvPr/>
          </p:nvCxnSpPr>
          <p:spPr>
            <a:xfrm flipH="1" flipV="1">
              <a:off x="7151914" y="2064392"/>
              <a:ext cx="371669" cy="296252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40227AD-0CC3-7002-84B5-6CA003E8C5A6}"/>
                </a:ext>
              </a:extLst>
            </p:cNvPr>
            <p:cNvSpPr txBox="1"/>
            <p:nvPr/>
          </p:nvSpPr>
          <p:spPr>
            <a:xfrm>
              <a:off x="7420945" y="1486675"/>
              <a:ext cx="743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8DE3E22-F8FF-47B9-BC5D-EA70EC0160DA}"/>
                </a:ext>
              </a:extLst>
            </p:cNvPr>
            <p:cNvSpPr txBox="1"/>
            <p:nvPr/>
          </p:nvSpPr>
          <p:spPr>
            <a:xfrm>
              <a:off x="6780245" y="1695060"/>
              <a:ext cx="743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PL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8A12711-C1C1-020B-FB1C-29BCC8D83063}"/>
                </a:ext>
              </a:extLst>
            </p:cNvPr>
            <p:cNvSpPr txBox="1"/>
            <p:nvPr/>
          </p:nvSpPr>
          <p:spPr>
            <a:xfrm>
              <a:off x="8098969" y="1698168"/>
              <a:ext cx="743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HPC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07BBEAC-C665-78E9-EF2C-D9FF9C5CF76E}"/>
                </a:ext>
              </a:extLst>
            </p:cNvPr>
            <p:cNvCxnSpPr>
              <a:endCxn id="9" idx="2"/>
            </p:cNvCxnSpPr>
            <p:nvPr/>
          </p:nvCxnSpPr>
          <p:spPr>
            <a:xfrm flipV="1">
              <a:off x="8164283" y="2067500"/>
              <a:ext cx="306355" cy="293144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8F856A8-D2A3-300A-E889-42F0A21DED99}"/>
                </a:ext>
              </a:extLst>
            </p:cNvPr>
            <p:cNvCxnSpPr>
              <a:stCxn id="5" idx="0"/>
              <a:endCxn id="7" idx="2"/>
            </p:cNvCxnSpPr>
            <p:nvPr/>
          </p:nvCxnSpPr>
          <p:spPr>
            <a:xfrm flipH="1" flipV="1">
              <a:off x="7792614" y="1856007"/>
              <a:ext cx="63762" cy="504637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E171771-225E-4369-948D-B1F912B411AA}"/>
              </a:ext>
            </a:extLst>
          </p:cNvPr>
          <p:cNvSpPr txBox="1"/>
          <p:nvPr/>
        </p:nvSpPr>
        <p:spPr>
          <a:xfrm>
            <a:off x="6372811" y="2938139"/>
            <a:ext cx="27805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X = 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read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$1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); # n x m matrix</a:t>
            </a:r>
          </a:p>
          <a:p>
            <a:r>
              <a:rPr lang="es-E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2:</a:t>
            </a:r>
            <a:r>
              <a:rPr lang="es-E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y = </a:t>
            </a:r>
            <a:r>
              <a:rPr lang="es-ES" sz="900" b="1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read</a:t>
            </a:r>
            <a:r>
              <a:rPr lang="es-E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s-E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$2</a:t>
            </a:r>
            <a:r>
              <a:rPr lang="es-E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); # n x 1 vector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3: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maxi = 50; lambda = 0.001; </a:t>
            </a:r>
            <a:b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4: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intercept = 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$3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5: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...</a:t>
            </a:r>
          </a:p>
          <a:p>
            <a:r>
              <a:rPr lang="fr-F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6:</a:t>
            </a:r>
            <a:r>
              <a:rPr lang="fr-F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r = -</a:t>
            </a:r>
            <a:r>
              <a:rPr lang="fr-FR" sz="900" b="1" dirty="0">
                <a:solidFill>
                  <a:srgbClr val="C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(t(X) %*% y)</a:t>
            </a:r>
            <a:r>
              <a:rPr lang="fr-F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; </a:t>
            </a:r>
          </a:p>
          <a:p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7: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norm_r2 = </a:t>
            </a:r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sum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(r * r); p = -r;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8</a:t>
            </a:r>
            <a:r>
              <a:rPr lang="pl-PL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: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 = </a:t>
            </a:r>
            <a:r>
              <a:rPr lang="pl-PL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matrix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(0, </a:t>
            </a:r>
            <a:r>
              <a:rPr lang="pl-PL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ncol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(X), 1); i = 0;</a:t>
            </a:r>
          </a:p>
          <a:p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9: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while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(i&lt;maxi &amp; norm_r2&gt;norm_r2_trgt) </a:t>
            </a:r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10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: {</a:t>
            </a:r>
          </a:p>
          <a:p>
            <a:r>
              <a:rPr lang="fr-F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11:</a:t>
            </a:r>
            <a:r>
              <a:rPr lang="fr-F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q = </a:t>
            </a:r>
            <a:r>
              <a:rPr lang="fr-FR" sz="900" b="1" dirty="0">
                <a:solidFill>
                  <a:srgbClr val="C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(t(X) %*% X %*% p)</a:t>
            </a:r>
            <a:r>
              <a:rPr lang="fr-F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+lambda*p;</a:t>
            </a:r>
          </a:p>
          <a:p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12: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alpha = norm_r2 / </a:t>
            </a:r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sum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(p * q);</a:t>
            </a:r>
          </a:p>
          <a:p>
            <a:r>
              <a:rPr lang="pl-PL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3</a:t>
            </a:r>
            <a:r>
              <a:rPr lang="pl-PL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: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 = w + alpha * p;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14: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old_norm_r2 = norm_r2;</a:t>
            </a:r>
          </a:p>
          <a:p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15: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r = r + alpha * q;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16: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norm_r2 = 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sum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(r * r);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17: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beta = norm_r2 / old_norm_r2;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18: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p = -r + beta * p;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+ 1; 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19: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}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20: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write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(w, 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$4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 format="text");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D21F13-DC5E-A8B4-868A-87D2784148C7}"/>
              </a:ext>
            </a:extLst>
          </p:cNvPr>
          <p:cNvSpPr/>
          <p:nvPr/>
        </p:nvSpPr>
        <p:spPr>
          <a:xfrm>
            <a:off x="7044612" y="3653450"/>
            <a:ext cx="813315" cy="17728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49357B-B624-2E56-822D-1DD773CB1D76}"/>
              </a:ext>
            </a:extLst>
          </p:cNvPr>
          <p:cNvSpPr/>
          <p:nvPr/>
        </p:nvSpPr>
        <p:spPr>
          <a:xfrm>
            <a:off x="6870440" y="4347026"/>
            <a:ext cx="2124270" cy="3048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AD93DE-83CE-5B07-CDE2-AEE45BC5D49C}"/>
              </a:ext>
            </a:extLst>
          </p:cNvPr>
          <p:cNvSpPr/>
          <p:nvPr/>
        </p:nvSpPr>
        <p:spPr>
          <a:xfrm>
            <a:off x="6369694" y="2922553"/>
            <a:ext cx="2718322" cy="28779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0708E0-97D4-CEAD-AA82-76D8C6E9E28C}"/>
              </a:ext>
            </a:extLst>
          </p:cNvPr>
          <p:cNvSpPr txBox="1"/>
          <p:nvPr/>
        </p:nvSpPr>
        <p:spPr>
          <a:xfrm>
            <a:off x="6369694" y="2555706"/>
            <a:ext cx="2718322" cy="377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Optimization Scope</a:t>
            </a:r>
          </a:p>
        </p:txBody>
      </p:sp>
    </p:spTree>
    <p:extLst>
      <p:ext uri="{BB962C8B-B14F-4D97-AF65-F5344CB8AC3E}">
        <p14:creationId xmlns:p14="http://schemas.microsoft.com/office/powerpoint/2010/main" val="181817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EC50FC-1058-D52C-BAE6-DD009E2141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Unknown/Changing Sizes</a:t>
            </a:r>
          </a:p>
          <a:p>
            <a:pPr lvl="1"/>
            <a:r>
              <a:rPr lang="en-US" dirty="0"/>
              <a:t>Sizes inference crucial for cost-estimation and  validity constraints (e.g., rewrites)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Tradeoff: </a:t>
            </a:r>
            <a:r>
              <a:rPr lang="en-US" dirty="0"/>
              <a:t>optimization scope vs size inference effort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Challenge:</a:t>
            </a:r>
            <a:r>
              <a:rPr lang="en-US" dirty="0"/>
              <a:t> Unknowns </a:t>
            </a:r>
            <a:r>
              <a:rPr lang="en-US" dirty="0">
                <a:sym typeface="Wingdings" panose="05000000000000000000" pitchFamily="2" charset="2"/>
              </a:rPr>
              <a:t> c</a:t>
            </a:r>
            <a:r>
              <a:rPr lang="en-US" dirty="0"/>
              <a:t>onservative fallback plans</a:t>
            </a:r>
          </a:p>
          <a:p>
            <a:pPr lvl="1"/>
            <a:endParaRPr lang="en-US" dirty="0"/>
          </a:p>
          <a:p>
            <a:r>
              <a:rPr lang="en-US" dirty="0"/>
              <a:t>#2 Operator Runtime Overhead</a:t>
            </a:r>
          </a:p>
          <a:p>
            <a:pPr lvl="1"/>
            <a:r>
              <a:rPr lang="en-US" dirty="0"/>
              <a:t>Operators great for </a:t>
            </a:r>
            <a:r>
              <a:rPr lang="en-US" b="1" dirty="0">
                <a:solidFill>
                  <a:srgbClr val="7889FB"/>
                </a:solidFill>
              </a:rPr>
              <a:t>programmability</a:t>
            </a:r>
            <a:r>
              <a:rPr lang="en-US" dirty="0"/>
              <a:t>, size inference, simple compilation, </a:t>
            </a:r>
            <a:br>
              <a:rPr lang="en-US" dirty="0"/>
            </a:br>
            <a:r>
              <a:rPr lang="en-US" dirty="0"/>
              <a:t>and </a:t>
            </a:r>
            <a:r>
              <a:rPr lang="en-US" b="1" dirty="0">
                <a:solidFill>
                  <a:srgbClr val="7889FB"/>
                </a:solidFill>
              </a:rPr>
              <a:t>efficient kernel implementations</a:t>
            </a:r>
            <a:r>
              <a:rPr lang="en-US" dirty="0"/>
              <a:t> (sparse, dense, compressed)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Tradeoff:</a:t>
            </a:r>
            <a:r>
              <a:rPr lang="en-US" dirty="0"/>
              <a:t> general-purpose vs specialization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Challenges:</a:t>
            </a:r>
            <a:r>
              <a:rPr lang="en-US" dirty="0"/>
              <a:t> intermediates, parallelization, complexity of operator combinations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Resource-efficient Training and Inference </a:t>
            </a:r>
            <a:r>
              <a:rPr lang="en-US" b="0" dirty="0">
                <a:sym typeface="Wingdings" panose="05000000000000000000" pitchFamily="2" charset="2"/>
              </a:rPr>
              <a:t>(runtime, energy, costs)</a:t>
            </a:r>
            <a:endParaRPr lang="en-US" b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8787E8-9E31-E445-3FC0-EC705B2E05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Major Compilation/Runtime Challenges</a:t>
            </a:r>
          </a:p>
          <a:p>
            <a:r>
              <a:rPr lang="en-US" dirty="0"/>
              <a:t>(aka Why You Should Care)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B003A3-6364-391E-2D67-210A3633FFEE}"/>
              </a:ext>
            </a:extLst>
          </p:cNvPr>
          <p:cNvSpPr txBox="1"/>
          <p:nvPr/>
        </p:nvSpPr>
        <p:spPr>
          <a:xfrm>
            <a:off x="9462237" y="1437859"/>
            <a:ext cx="1778558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Y =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foo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(X)</a:t>
            </a:r>
          </a:p>
          <a:p>
            <a:pPr algn="ctr"/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Z = Y[Ix,]</a:t>
            </a:r>
          </a:p>
          <a:p>
            <a:pPr algn="ctr"/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</a:t>
            </a:r>
            <a:r>
              <a:rPr lang="en-US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nrow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(Z)?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4B3581-1127-72FC-6F3D-D82FA0697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2528" y="2832386"/>
            <a:ext cx="1368604" cy="182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1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4F0FE1-4153-EE08-A93C-68D6AB1AE2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Ahead-of-Time Compilation</a:t>
            </a:r>
          </a:p>
          <a:p>
            <a:pPr lvl="1"/>
            <a:r>
              <a:rPr lang="en-US" dirty="0"/>
              <a:t>Originating from compiled languages like C, C++</a:t>
            </a:r>
          </a:p>
          <a:p>
            <a:pPr lvl="1"/>
            <a:r>
              <a:rPr lang="en-US" b="1" dirty="0"/>
              <a:t>#1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Program compilation</a:t>
            </a:r>
            <a:r>
              <a:rPr lang="en-US" dirty="0"/>
              <a:t> at different abstraction levels</a:t>
            </a:r>
          </a:p>
          <a:p>
            <a:pPr lvl="1"/>
            <a:r>
              <a:rPr lang="en-US" b="1" dirty="0"/>
              <a:t>#2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Inference program compilation</a:t>
            </a:r>
            <a:r>
              <a:rPr lang="en-US" dirty="0"/>
              <a:t> &amp; packaging</a:t>
            </a:r>
          </a:p>
          <a:p>
            <a:pPr lvl="2"/>
            <a:endParaRPr lang="en-US" sz="1200" dirty="0"/>
          </a:p>
          <a:p>
            <a:r>
              <a:rPr lang="en-US" dirty="0"/>
              <a:t>Just-In-Time Compilation </a:t>
            </a:r>
            <a:r>
              <a:rPr lang="en-US" b="0" dirty="0"/>
              <a:t>(at runtime for specific data/HW)</a:t>
            </a:r>
          </a:p>
          <a:p>
            <a:pPr lvl="1"/>
            <a:r>
              <a:rPr lang="en-US" dirty="0"/>
              <a:t>Originating from JIT-compiled languages like Java, C#</a:t>
            </a:r>
          </a:p>
          <a:p>
            <a:pPr lvl="1"/>
            <a:r>
              <a:rPr lang="en-US" b="1" dirty="0"/>
              <a:t>#1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Lazy expression evaluation</a:t>
            </a:r>
            <a:r>
              <a:rPr lang="en-US" dirty="0"/>
              <a:t> + optimization</a:t>
            </a:r>
          </a:p>
          <a:p>
            <a:pPr lvl="1"/>
            <a:r>
              <a:rPr lang="en-US" b="1" dirty="0"/>
              <a:t>#2</a:t>
            </a:r>
            <a:r>
              <a:rPr lang="en-US" dirty="0"/>
              <a:t> Program/function compilation </a:t>
            </a:r>
            <a:r>
              <a:rPr lang="en-US" b="1" dirty="0">
                <a:solidFill>
                  <a:srgbClr val="7889FB"/>
                </a:solidFill>
              </a:rPr>
              <a:t>with recompilation</a:t>
            </a:r>
          </a:p>
          <a:p>
            <a:pPr lvl="2"/>
            <a:endParaRPr lang="en-US" dirty="0"/>
          </a:p>
          <a:p>
            <a:r>
              <a:rPr lang="en-US" dirty="0"/>
              <a:t>Excursus: Java JIT</a:t>
            </a:r>
          </a:p>
          <a:p>
            <a:pPr lvl="1"/>
            <a:r>
              <a:rPr lang="en-US" b="1" dirty="0"/>
              <a:t>#1</a:t>
            </a:r>
            <a:r>
              <a:rPr lang="en-US" dirty="0"/>
              <a:t> Start w/ Java bytecode interpretation by JVM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fast startup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#2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Tiered JIT compile</a:t>
            </a:r>
            <a:r>
              <a:rPr lang="en-US" dirty="0">
                <a:sym typeface="Wingdings" panose="05000000000000000000" pitchFamily="2" charset="2"/>
              </a:rPr>
              <a:t> (cold, warm, hot, very hot, scorching) 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performance</a:t>
            </a:r>
          </a:p>
          <a:p>
            <a:pPr lvl="1"/>
            <a:r>
              <a:rPr lang="en-US" dirty="0"/>
              <a:t>Trace statistics (frequency, time) at method granularity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Note:  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-XX:+</a:t>
            </a:r>
            <a:r>
              <a:rPr lang="en-US" dirty="0" err="1">
                <a:latin typeface="Consolas" panose="020B0609020204030204" pitchFamily="49" charset="0"/>
                <a:sym typeface="Wingdings" panose="05000000000000000000" pitchFamily="2" charset="2"/>
              </a:rPr>
              <a:t>PrintCompilation</a:t>
            </a:r>
            <a:endParaRPr lang="en-US" dirty="0">
              <a:latin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B63CA-444A-9E4B-F328-E83E500B7C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Terminology Ahead-of-Time / Just-in-Time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38DE78-E1F1-5F9A-51E9-2DA7402A2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3009" y="1456002"/>
            <a:ext cx="1388669" cy="4038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ED9AD4-0C28-151D-EC98-5CF0C97BF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002" y="2761590"/>
            <a:ext cx="659373" cy="5619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2864D7-205E-D238-FBD7-2664188632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462" y="1964524"/>
            <a:ext cx="1388669" cy="416299"/>
          </a:xfrm>
          <a:prstGeom prst="rect">
            <a:avLst/>
          </a:prstGeom>
        </p:spPr>
      </p:pic>
      <p:pic>
        <p:nvPicPr>
          <p:cNvPr id="7" name="Graphic 87">
            <a:extLst>
              <a:ext uri="{FF2B5EF4-FFF2-40B4-BE49-F238E27FC236}">
                <a16:creationId xmlns:a16="http://schemas.microsoft.com/office/drawing/2014/main" id="{BECCA8C9-0A58-A584-8094-A658BD7DD5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53856" y="3093399"/>
            <a:ext cx="1280160" cy="3080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E7677A-CC0D-F2CC-A68A-F556D5012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1764" y="3432932"/>
            <a:ext cx="1388669" cy="4038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F6A436-C767-07F9-A485-550071F433F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0578" y="3402065"/>
            <a:ext cx="589745" cy="4246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E7433EA-CED7-DF96-15F5-84EA20FC3A55}"/>
              </a:ext>
            </a:extLst>
          </p:cNvPr>
          <p:cNvSpPr txBox="1"/>
          <p:nvPr/>
        </p:nvSpPr>
        <p:spPr>
          <a:xfrm>
            <a:off x="10490241" y="3756419"/>
            <a:ext cx="76509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(LLVM)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7D518D-1F1A-4127-2DA9-5B949325B5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504" y="2183360"/>
            <a:ext cx="1027585" cy="21303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CBD9CFA-CEA8-2A35-5F8A-077583193BD0}"/>
              </a:ext>
            </a:extLst>
          </p:cNvPr>
          <p:cNvGrpSpPr/>
          <p:nvPr/>
        </p:nvGrpSpPr>
        <p:grpSpPr>
          <a:xfrm rot="10800000">
            <a:off x="7445288" y="2308027"/>
            <a:ext cx="466023" cy="1253877"/>
            <a:chOff x="721784" y="2490907"/>
            <a:chExt cx="466023" cy="1253877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D0F79B2-5678-7095-F556-2D82CD965250}"/>
                </a:ext>
              </a:extLst>
            </p:cNvPr>
            <p:cNvCxnSpPr/>
            <p:nvPr/>
          </p:nvCxnSpPr>
          <p:spPr>
            <a:xfrm>
              <a:off x="721784" y="3743108"/>
              <a:ext cx="421217" cy="1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667E992-EA9C-F13B-3712-548880A331EB}"/>
                </a:ext>
              </a:extLst>
            </p:cNvPr>
            <p:cNvCxnSpPr/>
            <p:nvPr/>
          </p:nvCxnSpPr>
          <p:spPr>
            <a:xfrm>
              <a:off x="722647" y="2490907"/>
              <a:ext cx="0" cy="1253877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non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DAB5524-F1B5-8D59-925D-15B85A720D23}"/>
                </a:ext>
              </a:extLst>
            </p:cNvPr>
            <p:cNvCxnSpPr/>
            <p:nvPr/>
          </p:nvCxnSpPr>
          <p:spPr>
            <a:xfrm flipH="1">
              <a:off x="722648" y="2490907"/>
              <a:ext cx="465159" cy="1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non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7358E91-CE60-5653-4476-2BE266738F4A}"/>
              </a:ext>
            </a:extLst>
          </p:cNvPr>
          <p:cNvGrpSpPr/>
          <p:nvPr/>
        </p:nvGrpSpPr>
        <p:grpSpPr>
          <a:xfrm rot="10800000">
            <a:off x="7437129" y="1988868"/>
            <a:ext cx="657064" cy="1909187"/>
            <a:chOff x="530743" y="2160990"/>
            <a:chExt cx="657064" cy="1909187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75C56BA-0B78-F6FD-6190-B66C24AEAC5B}"/>
                </a:ext>
              </a:extLst>
            </p:cNvPr>
            <p:cNvCxnSpPr/>
            <p:nvPr/>
          </p:nvCxnSpPr>
          <p:spPr>
            <a:xfrm>
              <a:off x="530743" y="2167191"/>
              <a:ext cx="623981" cy="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E67922B-BDE7-1F68-A1B0-DBB5D919114E}"/>
                </a:ext>
              </a:extLst>
            </p:cNvPr>
            <p:cNvCxnSpPr/>
            <p:nvPr/>
          </p:nvCxnSpPr>
          <p:spPr>
            <a:xfrm flipH="1">
              <a:off x="530743" y="4070176"/>
              <a:ext cx="657064" cy="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non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1578073-1810-50F9-A1E1-0639386C1E56}"/>
                </a:ext>
              </a:extLst>
            </p:cNvPr>
            <p:cNvCxnSpPr/>
            <p:nvPr/>
          </p:nvCxnSpPr>
          <p:spPr>
            <a:xfrm>
              <a:off x="543455" y="2160990"/>
              <a:ext cx="0" cy="1909187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non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7B2BE42-6911-8A9E-1DD5-597E6E4292CE}"/>
              </a:ext>
            </a:extLst>
          </p:cNvPr>
          <p:cNvSpPr txBox="1"/>
          <p:nvPr/>
        </p:nvSpPr>
        <p:spPr>
          <a:xfrm>
            <a:off x="340817" y="5103259"/>
            <a:ext cx="5208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</a:t>
            </a:r>
          </a:p>
        </p:txBody>
      </p:sp>
    </p:spTree>
    <p:extLst>
      <p:ext uri="{BB962C8B-B14F-4D97-AF65-F5344CB8AC3E}">
        <p14:creationId xmlns:p14="http://schemas.microsoft.com/office/powerpoint/2010/main" val="122152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E08AA3-2D0D-2E44-71D7-37B63BDFF1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Excursus: Adaptive </a:t>
            </a:r>
            <a:br>
              <a:rPr lang="en-US" dirty="0"/>
            </a:br>
            <a:r>
              <a:rPr lang="en-US" dirty="0"/>
              <a:t>Query Processing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Spectrum of 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Adaptivity</a:t>
            </a:r>
          </a:p>
          <a:p>
            <a:pPr lvl="1"/>
            <a:endParaRPr lang="en-US" dirty="0"/>
          </a:p>
          <a:p>
            <a:r>
              <a:rPr lang="en-US" dirty="0"/>
              <a:t>Excursus: Query Execution Strategies</a:t>
            </a:r>
          </a:p>
          <a:p>
            <a:pPr lvl="1"/>
            <a:r>
              <a:rPr lang="en-US" b="1" dirty="0"/>
              <a:t>#1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Volcano Iterator Model</a:t>
            </a:r>
          </a:p>
          <a:p>
            <a:pPr lvl="1"/>
            <a:r>
              <a:rPr lang="en-US" b="1" dirty="0"/>
              <a:t>#2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Materialized Intermediates</a:t>
            </a:r>
          </a:p>
          <a:p>
            <a:pPr lvl="1"/>
            <a:r>
              <a:rPr lang="en-US" b="1" dirty="0"/>
              <a:t>#3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Vectorized (Batched) Execution</a:t>
            </a:r>
          </a:p>
          <a:p>
            <a:pPr lvl="1"/>
            <a:r>
              <a:rPr lang="en-US" b="1" dirty="0"/>
              <a:t>#4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Query Compilation</a:t>
            </a:r>
          </a:p>
          <a:p>
            <a:pPr lvl="1"/>
            <a:r>
              <a:rPr lang="en-US" dirty="0"/>
              <a:t>Similar: Loop fusion, fission, tiling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F57A78-8AED-BB98-E2B3-259A42D66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Terminology Runtime Adaptation &amp; JIT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49F301-A52C-2FB4-8A59-01D78CA65299}"/>
              </a:ext>
            </a:extLst>
          </p:cNvPr>
          <p:cNvSpPr txBox="1"/>
          <p:nvPr/>
        </p:nvSpPr>
        <p:spPr>
          <a:xfrm>
            <a:off x="345589" y="1977205"/>
            <a:ext cx="5208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588B71-F73B-CA73-1747-6D7F8E944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339" y="1306025"/>
            <a:ext cx="5817330" cy="14132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E3ACC0-69E2-FDDE-9F80-867FCCCDE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9067" y="1606066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CC835A-1044-2E27-8849-8757D02F8DFE}"/>
              </a:ext>
            </a:extLst>
          </p:cNvPr>
          <p:cNvSpPr txBox="1"/>
          <p:nvPr/>
        </p:nvSpPr>
        <p:spPr>
          <a:xfrm>
            <a:off x="9069560" y="1337407"/>
            <a:ext cx="2240774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Amol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Deshpande, Joseph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Hellerstein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Shankar Raman: Adaptive query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proc-essing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why, how, when, what next.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89FD4EA-A2B0-4D4C-92F1-964686F24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9009" y="2831594"/>
            <a:ext cx="3826341" cy="273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9BB798-26A3-2583-762F-B0E5A37EE6D5}"/>
              </a:ext>
            </a:extLst>
          </p:cNvPr>
          <p:cNvSpPr txBox="1"/>
          <p:nvPr/>
        </p:nvSpPr>
        <p:spPr>
          <a:xfrm>
            <a:off x="7879304" y="5484275"/>
            <a:ext cx="1446962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Vector Size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37C035-418D-2174-5C05-0A9C0424BF90}"/>
              </a:ext>
            </a:extLst>
          </p:cNvPr>
          <p:cNvSpPr txBox="1"/>
          <p:nvPr/>
        </p:nvSpPr>
        <p:spPr>
          <a:xfrm>
            <a:off x="340817" y="4381555"/>
            <a:ext cx="5208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HPC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C54972-7CEB-0680-B270-525FD6617270}"/>
              </a:ext>
            </a:extLst>
          </p:cNvPr>
          <p:cNvSpPr txBox="1"/>
          <p:nvPr/>
        </p:nvSpPr>
        <p:spPr>
          <a:xfrm>
            <a:off x="332445" y="3609390"/>
            <a:ext cx="5208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DB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01A4714-EA56-24BA-1F28-77209F2F04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251" y="5083489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29F6ED8-3DF0-2EB4-F0EC-2EC094C5CFB6}"/>
              </a:ext>
            </a:extLst>
          </p:cNvPr>
          <p:cNvSpPr txBox="1"/>
          <p:nvPr/>
        </p:nvSpPr>
        <p:spPr>
          <a:xfrm>
            <a:off x="3739432" y="5024149"/>
            <a:ext cx="300119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[Peter A.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Boncz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Marcin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Zukowski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Niels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MonetDB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/X100: Hyper-Pipelining Query Execution.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2005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16519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theme/theme1.xml><?xml version="1.0" encoding="utf-8"?>
<a:theme xmlns:a="http://schemas.openxmlformats.org/drawingml/2006/main" name="Titelfolien zur Auswahl">
  <a:themeElements>
    <a:clrScheme name="TU Berlin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848A7489-E40A-E247-AA59-65F245259B10}"/>
    </a:ext>
  </a:extLst>
</a:theme>
</file>

<file path=ppt/theme/theme2.xml><?xml version="1.0" encoding="utf-8"?>
<a:theme xmlns:a="http://schemas.openxmlformats.org/drawingml/2006/main" name="Master für Folgeseite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algn="l">
          <a:defRPr sz="16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7CAADE83-5F25-0A48-B83D-03A7471B880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TU-Berlin-Praesentation-Master-Verlauf-Orange-Rot</Template>
  <TotalTime>0</TotalTime>
  <Words>5960</Words>
  <Application>Microsoft Office PowerPoint</Application>
  <PresentationFormat>Widescreen</PresentationFormat>
  <Paragraphs>846</Paragraphs>
  <Slides>39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Consolas</vt:lpstr>
      <vt:lpstr>Wingdings</vt:lpstr>
      <vt:lpstr>Titelfolien zur Auswahl</vt:lpstr>
      <vt:lpstr>Master für Folgeseiten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AMLS - 04 Advanced Compilation</dc:title>
  <dc:creator>Matthias Boehm</dc:creator>
  <cp:lastModifiedBy>Matthias Boehm</cp:lastModifiedBy>
  <cp:revision>166</cp:revision>
  <cp:lastPrinted>2021-03-24T16:10:50Z</cp:lastPrinted>
  <dcterms:created xsi:type="dcterms:W3CDTF">2023-02-25T13:39:16Z</dcterms:created>
  <dcterms:modified xsi:type="dcterms:W3CDTF">2023-05-11T18:00:07Z</dcterms:modified>
</cp:coreProperties>
</file>