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50"/>
  </p:notesMasterIdLst>
  <p:sldIdLst>
    <p:sldId id="359" r:id="rId3"/>
    <p:sldId id="387" r:id="rId4"/>
    <p:sldId id="484" r:id="rId5"/>
    <p:sldId id="388" r:id="rId6"/>
    <p:sldId id="475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  <p:sldId id="502" r:id="rId22"/>
    <p:sldId id="527" r:id="rId23"/>
    <p:sldId id="485" r:id="rId24"/>
    <p:sldId id="526" r:id="rId25"/>
    <p:sldId id="524" r:id="rId26"/>
    <p:sldId id="525" r:id="rId27"/>
    <p:sldId id="523" r:id="rId28"/>
    <p:sldId id="486" r:id="rId29"/>
    <p:sldId id="503" r:id="rId30"/>
    <p:sldId id="504" r:id="rId31"/>
    <p:sldId id="505" r:id="rId32"/>
    <p:sldId id="506" r:id="rId33"/>
    <p:sldId id="487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413" r:id="rId42"/>
    <p:sldId id="412" r:id="rId43"/>
    <p:sldId id="420" r:id="rId44"/>
    <p:sldId id="414" r:id="rId45"/>
    <p:sldId id="417" r:id="rId46"/>
    <p:sldId id="514" r:id="rId47"/>
    <p:sldId id="522" r:id="rId48"/>
    <p:sldId id="421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31.05.2023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https://blog.google/technology/ai/introducing-pathways-next-generation-ai-architecture/</a:t>
            </a:r>
            <a:br>
              <a:rPr lang="en-US" dirty="0"/>
            </a:br>
            <a:r>
              <a:rPr lang="en-US" dirty="0"/>
              <a:t>(model distributed across</a:t>
            </a:r>
            <a:r>
              <a:rPr lang="en-US" baseline="0" dirty="0"/>
              <a:t> devices in sharded buffer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86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6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Q-Learning: off-policy temporal difference (TD) control algorithm</a:t>
            </a:r>
            <a:r>
              <a:rPr lang="en-US" baseline="0" dirty="0"/>
              <a:t>, w/ action-value functions (Q-functions)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93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61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One CPU host [56 cores] is connected to 8 TPU cores (grouped into 4 chips). All TPU cores are connected to each other via high speed network.”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08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parameter updates at learners, action selection at actors, batch of parallel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88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42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number of layers = layer ops w/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5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dirty="0" err="1"/>
              <a:t>Nabla</a:t>
            </a:r>
            <a:r>
              <a:rPr lang="en-US" dirty="0"/>
              <a:t> vs Delta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67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PVLDB’2010 paper used Memcached for parameter 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Regret:</a:t>
            </a:r>
            <a:r>
              <a:rPr lang="en-US" baseline="0" dirty="0"/>
              <a:t> loss incurred during learning, loss difference to loss w/ optimal weights (applicability to exercise?)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01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Newton’s method employs the local Hessian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 preconditioner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</a:rPr>
              <a:t>“Shampoo maintains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m×m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matrix L1/4t to precondition the rows of Gt and R1/4t for its columns. The ¼ exponent arises from our analysis; intuitively, it is a sensible choice as it induces an overall step-size decay rate of O(1/√t), which is common in stochastic optimization methods.”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43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Large-batches:</a:t>
            </a:r>
            <a:r>
              <a:rPr lang="en-US" baseline="0" dirty="0"/>
              <a:t> synchronous SGD with k=256 workers * n=32 per-worker batch size = 8K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06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06 Execution Strategies – Parameter Servers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jKV53r9-H1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mailto:matthias.boehm@tu-berlin.de" TargetMode="External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lideslive.com/38935813/federated-learningtutoria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3.jpg"/><Relationship Id="rId7" Type="http://schemas.openxmlformats.org/officeDocument/2006/relationships/image" Target="../media/image7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federated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06 Parameter Servers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May 31, 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6E998-245A-F305-4D40-0DD296C13E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</a:t>
            </a:r>
            <a:r>
              <a:rPr lang="en-US" b="0" dirty="0" err="1">
                <a:latin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b="0" dirty="0"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# W1-W4, b1-b4 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</a:rPr>
              <a:t>lr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, mu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batch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gradient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(gradient)</a:t>
            </a:r>
            <a:r>
              <a:rPr lang="en-US" b="0" dirty="0">
                <a:latin typeface="Consolas" panose="020B0609020204030204" pitchFamily="49" charset="0"/>
              </a:rPr>
              <a:t>;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}  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348D-AC0B-6098-ED98-F1F771046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Worker Algorithm </a:t>
            </a:r>
            <a:r>
              <a:rPr lang="en-US" sz="1800" dirty="0"/>
              <a:t>(batch)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EC014-028D-DED1-E370-17B90377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ED4D4-E452-F228-81B9-AD1EED34261D}"/>
              </a:ext>
            </a:extLst>
          </p:cNvPr>
          <p:cNvSpPr txBox="1"/>
          <p:nvPr/>
        </p:nvSpPr>
        <p:spPr>
          <a:xfrm>
            <a:off x="7799294" y="5004317"/>
            <a:ext cx="31802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9469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B475E1-D2AA-2420-25EA-FBEA389C2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(0,...);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</a:t>
            </a:r>
            <a:r>
              <a:rPr lang="en-US" sz="2000" b="0" dirty="0" err="1">
                <a:latin typeface="Consolas" panose="020B0609020204030204" pitchFamily="49" charset="0"/>
              </a:rPr>
              <a:t>i</a:t>
            </a:r>
            <a:r>
              <a:rPr lang="en-US" sz="2000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mod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params =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sz="2000" b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batch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sz="2000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gradient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sz="2000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dirty="0">
                <a:solidFill>
                  <a:srgbClr val="7889FB"/>
                </a:solidFill>
                <a:latin typeface="Consolas" panose="020B0609020204030204" pitchFamily="49" charset="0"/>
              </a:rPr>
              <a:t> +=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gradient; </a:t>
            </a:r>
            <a:r>
              <a:rPr lang="en-US" sz="2000" b="0" dirty="0">
                <a:solidFill>
                  <a:srgbClr val="00B050"/>
                </a:solidFill>
                <a:latin typeface="Consolas" panose="020B0609020204030204" pitchFamily="49" charset="0"/>
              </a:rPr>
              <a:t># parallel to </a:t>
            </a:r>
            <a:r>
              <a:rPr lang="en-US" sz="2000" b="0" dirty="0" err="1">
                <a:solidFill>
                  <a:srgbClr val="00B050"/>
                </a:solidFill>
                <a:latin typeface="Consolas" panose="020B0609020204030204" pitchFamily="49" charset="0"/>
              </a:rPr>
              <a:t>updateModel</a:t>
            </a:r>
            <a:endParaRPr lang="en-US" sz="2000" b="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(params, gradients);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step++;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mod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US" sz="2000" b="0" dirty="0">
                <a:latin typeface="Consolas" panose="020B0609020204030204" pitchFamily="49" charset="0"/>
              </a:rPr>
              <a:t>; step = 0; </a:t>
            </a:r>
            <a:br>
              <a:rPr lang="en-US" sz="2000" b="0" dirty="0">
                <a:latin typeface="Consolas" panose="020B0609020204030204" pitchFamily="49" charset="0"/>
              </a:rPr>
            </a:b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 ...);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}  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7AC1-F069-7C30-2428-AC91F73AA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Extended Worker Algorithm </a:t>
            </a:r>
            <a:r>
              <a:rPr lang="en-US" sz="1800" dirty="0"/>
              <a:t>(</a:t>
            </a:r>
            <a:r>
              <a:rPr lang="en-US" sz="1800" dirty="0" err="1"/>
              <a:t>nfetch</a:t>
            </a:r>
            <a:r>
              <a:rPr lang="en-US" sz="1800" dirty="0"/>
              <a:t> batches)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6E22D-4443-BB83-A8FC-1D1DCED07F85}"/>
              </a:ext>
            </a:extLst>
          </p:cNvPr>
          <p:cNvSpPr txBox="1"/>
          <p:nvPr/>
        </p:nvSpPr>
        <p:spPr>
          <a:xfrm>
            <a:off x="6801436" y="1254029"/>
            <a:ext cx="24791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batches require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gradient accrual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model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B5D7-BFA1-2920-FD1D-F33DC44C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18F6B-BF22-4110-DFAC-18469DF85C75}"/>
              </a:ext>
            </a:extLst>
          </p:cNvPr>
          <p:cNvSpPr txBox="1"/>
          <p:nvPr/>
        </p:nvSpPr>
        <p:spPr>
          <a:xfrm>
            <a:off x="7702476" y="5004317"/>
            <a:ext cx="327707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2164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AE84C-4A72-8585-AEB0-DF4AE2931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Bulk </a:t>
            </a:r>
            <a:r>
              <a:rPr lang="en-US" dirty="0">
                <a:solidFill>
                  <a:schemeClr val="accent1"/>
                </a:solidFill>
              </a:rPr>
              <a:t>Synchronous</a:t>
            </a:r>
            <a:r>
              <a:rPr lang="en-US" dirty="0"/>
              <a:t> Parallel (BSP)</a:t>
            </a:r>
          </a:p>
          <a:p>
            <a:pPr lvl="1"/>
            <a:r>
              <a:rPr lang="en-US" dirty="0"/>
              <a:t>Update model w/ 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workers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Asynchronous</a:t>
            </a:r>
            <a:r>
              <a:rPr lang="en-US" dirty="0"/>
              <a:t> Parallel (ASP)</a:t>
            </a:r>
          </a:p>
          <a:p>
            <a:pPr lvl="1"/>
            <a:r>
              <a:rPr lang="en-US" dirty="0"/>
              <a:t>Update model for each gradient</a:t>
            </a:r>
          </a:p>
          <a:p>
            <a:pPr lvl="1"/>
            <a:r>
              <a:rPr lang="en-US" dirty="0"/>
              <a:t>No barrier</a:t>
            </a:r>
          </a:p>
          <a:p>
            <a:pPr lvl="1"/>
            <a:endParaRPr lang="en-US" dirty="0"/>
          </a:p>
          <a:p>
            <a:r>
              <a:rPr lang="en-US" dirty="0"/>
              <a:t>Synchronous w/ </a:t>
            </a:r>
            <a:r>
              <a:rPr lang="en-US" dirty="0">
                <a:solidFill>
                  <a:schemeClr val="accent1"/>
                </a:solidFill>
              </a:rPr>
              <a:t>Backup Workers</a:t>
            </a:r>
          </a:p>
          <a:p>
            <a:pPr lvl="1"/>
            <a:r>
              <a:rPr lang="en-US" dirty="0"/>
              <a:t>Update model w/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of  </a:t>
            </a:r>
            <a:r>
              <a:rPr lang="en-US" dirty="0" err="1"/>
              <a:t>N+b</a:t>
            </a:r>
            <a:r>
              <a:rPr lang="en-US" dirty="0"/>
              <a:t> workers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6D7E-EA5D-DEF0-17C5-747B7817E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8E4DB3-4F5F-818F-3D1D-31A4342AC066}"/>
              </a:ext>
            </a:extLst>
          </p:cNvPr>
          <p:cNvGrpSpPr/>
          <p:nvPr/>
        </p:nvGrpSpPr>
        <p:grpSpPr>
          <a:xfrm>
            <a:off x="4875694" y="1278921"/>
            <a:ext cx="5168570" cy="1259675"/>
            <a:chOff x="3767665" y="1461803"/>
            <a:chExt cx="5168570" cy="12596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6682D8-CC3A-D299-2AA1-317C0DC64461}"/>
                </a:ext>
              </a:extLst>
            </p:cNvPr>
            <p:cNvSpPr/>
            <p:nvPr/>
          </p:nvSpPr>
          <p:spPr>
            <a:xfrm>
              <a:off x="3767665" y="1462914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D9325F-62B3-896E-FC6B-CFDBB5036A92}"/>
                </a:ext>
              </a:extLst>
            </p:cNvPr>
            <p:cNvSpPr/>
            <p:nvPr/>
          </p:nvSpPr>
          <p:spPr>
            <a:xfrm>
              <a:off x="3767665" y="1797317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BEC18D-BA63-920E-93BA-AF0F2578285E}"/>
                </a:ext>
              </a:extLst>
            </p:cNvPr>
            <p:cNvSpPr/>
            <p:nvPr/>
          </p:nvSpPr>
          <p:spPr>
            <a:xfrm>
              <a:off x="3767665" y="213172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CE4377-40FA-EB56-E08B-05115FB70041}"/>
                </a:ext>
              </a:extLst>
            </p:cNvPr>
            <p:cNvSpPr/>
            <p:nvPr/>
          </p:nvSpPr>
          <p:spPr>
            <a:xfrm>
              <a:off x="3767665" y="247459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1C0C38-0B82-DFD4-DA8B-CD113E7018D6}"/>
                </a:ext>
              </a:extLst>
            </p:cNvPr>
            <p:cNvSpPr/>
            <p:nvPr/>
          </p:nvSpPr>
          <p:spPr>
            <a:xfrm>
              <a:off x="5704573" y="2138528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28E3DB-8CA2-F1EF-0118-92D1BD575C2F}"/>
                </a:ext>
              </a:extLst>
            </p:cNvPr>
            <p:cNvSpPr/>
            <p:nvPr/>
          </p:nvSpPr>
          <p:spPr>
            <a:xfrm>
              <a:off x="5704573" y="2469801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0974B6-0622-06BC-B01E-B97DEC125F3C}"/>
                </a:ext>
              </a:extLst>
            </p:cNvPr>
            <p:cNvSpPr/>
            <p:nvPr/>
          </p:nvSpPr>
          <p:spPr>
            <a:xfrm>
              <a:off x="5699500" y="1462914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415618-4665-94DA-87BF-22824841CD44}"/>
                </a:ext>
              </a:extLst>
            </p:cNvPr>
            <p:cNvSpPr/>
            <p:nvPr/>
          </p:nvSpPr>
          <p:spPr>
            <a:xfrm>
              <a:off x="5699500" y="1790509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5567A9-C672-9BE5-B845-7C3A9CD940AA}"/>
                </a:ext>
              </a:extLst>
            </p:cNvPr>
            <p:cNvCxnSpPr/>
            <p:nvPr/>
          </p:nvCxnSpPr>
          <p:spPr>
            <a:xfrm>
              <a:off x="7592641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FBAC6C-048F-0AE8-50FF-745A088469DC}"/>
                </a:ext>
              </a:extLst>
            </p:cNvPr>
            <p:cNvCxnSpPr/>
            <p:nvPr/>
          </p:nvCxnSpPr>
          <p:spPr>
            <a:xfrm>
              <a:off x="5647265" y="1462914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E89E4AC-80F0-2832-4BDA-15DB0B6E9C68}"/>
                </a:ext>
              </a:extLst>
            </p:cNvPr>
            <p:cNvCxnSpPr/>
            <p:nvPr/>
          </p:nvCxnSpPr>
          <p:spPr>
            <a:xfrm>
              <a:off x="8936235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4C2FDB-D12B-2CBA-2377-5035B3681484}"/>
                </a:ext>
              </a:extLst>
            </p:cNvPr>
            <p:cNvSpPr/>
            <p:nvPr/>
          </p:nvSpPr>
          <p:spPr>
            <a:xfrm>
              <a:off x="7649299" y="213852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D3A9C7-CB9A-B354-5FAE-FC2442C2C4CB}"/>
                </a:ext>
              </a:extLst>
            </p:cNvPr>
            <p:cNvSpPr/>
            <p:nvPr/>
          </p:nvSpPr>
          <p:spPr>
            <a:xfrm>
              <a:off x="7644631" y="2469801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D3531A-4ED9-6D1D-F120-30B9C19DEB6E}"/>
                </a:ext>
              </a:extLst>
            </p:cNvPr>
            <p:cNvSpPr/>
            <p:nvPr/>
          </p:nvSpPr>
          <p:spPr>
            <a:xfrm>
              <a:off x="7649299" y="179050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2C830-9A03-E5F2-500B-0F8C9D2C6693}"/>
                </a:ext>
              </a:extLst>
            </p:cNvPr>
            <p:cNvSpPr/>
            <p:nvPr/>
          </p:nvSpPr>
          <p:spPr>
            <a:xfrm>
              <a:off x="7644631" y="1461803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3640F9-0556-589F-48F4-DC57A2521350}"/>
              </a:ext>
            </a:extLst>
          </p:cNvPr>
          <p:cNvGrpSpPr/>
          <p:nvPr/>
        </p:nvGrpSpPr>
        <p:grpSpPr>
          <a:xfrm>
            <a:off x="4884160" y="2810193"/>
            <a:ext cx="5181268" cy="1259675"/>
            <a:chOff x="3776131" y="3197472"/>
            <a:chExt cx="5181268" cy="12596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7B2C9D-87ED-463D-D722-1839540F2D27}"/>
                </a:ext>
              </a:extLst>
            </p:cNvPr>
            <p:cNvSpPr/>
            <p:nvPr/>
          </p:nvSpPr>
          <p:spPr>
            <a:xfrm>
              <a:off x="3776131" y="3198583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A5A071-8200-48DC-3837-03DFAFD4D339}"/>
                </a:ext>
              </a:extLst>
            </p:cNvPr>
            <p:cNvSpPr/>
            <p:nvPr/>
          </p:nvSpPr>
          <p:spPr>
            <a:xfrm>
              <a:off x="3776131" y="353298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4E4898-A4A4-7CE1-1F47-29F943E35342}"/>
                </a:ext>
              </a:extLst>
            </p:cNvPr>
            <p:cNvSpPr/>
            <p:nvPr/>
          </p:nvSpPr>
          <p:spPr>
            <a:xfrm>
              <a:off x="3776131" y="386738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017594-A603-04E7-9053-3375E5324170}"/>
                </a:ext>
              </a:extLst>
            </p:cNvPr>
            <p:cNvSpPr/>
            <p:nvPr/>
          </p:nvSpPr>
          <p:spPr>
            <a:xfrm>
              <a:off x="3776131" y="4210259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FB90C3-FA66-17E8-68AF-030DD7E3C3D8}"/>
                </a:ext>
              </a:extLst>
            </p:cNvPr>
            <p:cNvSpPr/>
            <p:nvPr/>
          </p:nvSpPr>
          <p:spPr>
            <a:xfrm>
              <a:off x="4917171" y="386573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217D48-0793-146E-751D-3D1406689758}"/>
                </a:ext>
              </a:extLst>
            </p:cNvPr>
            <p:cNvSpPr/>
            <p:nvPr/>
          </p:nvSpPr>
          <p:spPr>
            <a:xfrm>
              <a:off x="5670705" y="4205470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362858-683C-0E04-181F-8367D90B21A6}"/>
                </a:ext>
              </a:extLst>
            </p:cNvPr>
            <p:cNvSpPr/>
            <p:nvPr/>
          </p:nvSpPr>
          <p:spPr>
            <a:xfrm>
              <a:off x="4802031" y="319858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7E5BEC-B273-9E6A-18A6-29A2E53B9754}"/>
                </a:ext>
              </a:extLst>
            </p:cNvPr>
            <p:cNvSpPr/>
            <p:nvPr/>
          </p:nvSpPr>
          <p:spPr>
            <a:xfrm>
              <a:off x="5081430" y="3526178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072837-A4B0-0C5E-DE98-F8B16471F150}"/>
                </a:ext>
              </a:extLst>
            </p:cNvPr>
            <p:cNvSpPr/>
            <p:nvPr/>
          </p:nvSpPr>
          <p:spPr>
            <a:xfrm>
              <a:off x="6819565" y="386573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21AF98-960D-C26D-9D9C-8FA915705035}"/>
                </a:ext>
              </a:extLst>
            </p:cNvPr>
            <p:cNvSpPr/>
            <p:nvPr/>
          </p:nvSpPr>
          <p:spPr>
            <a:xfrm>
              <a:off x="6814894" y="420547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1D59FE-C77B-C439-13F6-FEF4B18BC90C}"/>
                </a:ext>
              </a:extLst>
            </p:cNvPr>
            <p:cNvSpPr/>
            <p:nvPr/>
          </p:nvSpPr>
          <p:spPr>
            <a:xfrm>
              <a:off x="6387763" y="352617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808083-7FAE-E484-07D2-7725A90F2F53}"/>
                </a:ext>
              </a:extLst>
            </p:cNvPr>
            <p:cNvSpPr/>
            <p:nvPr/>
          </p:nvSpPr>
          <p:spPr>
            <a:xfrm>
              <a:off x="5942828" y="319747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E035FD-4439-8AC1-488B-D2FE74E909C3}"/>
                </a:ext>
              </a:extLst>
            </p:cNvPr>
            <p:cNvSpPr txBox="1"/>
            <p:nvPr/>
          </p:nvSpPr>
          <p:spPr>
            <a:xfrm>
              <a:off x="7992533" y="3198581"/>
              <a:ext cx="964866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but, stale model updates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ED857B-00ED-4092-4E21-A9AE18DED201}"/>
              </a:ext>
            </a:extLst>
          </p:cNvPr>
          <p:cNvGrpSpPr/>
          <p:nvPr/>
        </p:nvGrpSpPr>
        <p:grpSpPr>
          <a:xfrm>
            <a:off x="4884160" y="4311005"/>
            <a:ext cx="4389634" cy="1267031"/>
            <a:chOff x="3776131" y="4891920"/>
            <a:chExt cx="4389634" cy="12670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E0E73-12B4-63CA-DC11-3DBA94E09896}"/>
                </a:ext>
              </a:extLst>
            </p:cNvPr>
            <p:cNvSpPr/>
            <p:nvPr/>
          </p:nvSpPr>
          <p:spPr>
            <a:xfrm>
              <a:off x="3776131" y="4900387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BA0CB01-05A7-2827-F520-962B69F94B17}"/>
                </a:ext>
              </a:extLst>
            </p:cNvPr>
            <p:cNvSpPr/>
            <p:nvPr/>
          </p:nvSpPr>
          <p:spPr>
            <a:xfrm>
              <a:off x="3776131" y="523479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CD3441-DE70-8044-10F5-9E54CD513DE7}"/>
                </a:ext>
              </a:extLst>
            </p:cNvPr>
            <p:cNvSpPr/>
            <p:nvPr/>
          </p:nvSpPr>
          <p:spPr>
            <a:xfrm>
              <a:off x="3776131" y="556919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6FE9E2-4A4D-E7D5-E13B-929A1DB2BFC0}"/>
                </a:ext>
              </a:extLst>
            </p:cNvPr>
            <p:cNvSpPr/>
            <p:nvPr/>
          </p:nvSpPr>
          <p:spPr>
            <a:xfrm>
              <a:off x="3776131" y="5912063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51A3F2-8BD2-4613-B76C-7539F92687DF}"/>
                </a:ext>
              </a:extLst>
            </p:cNvPr>
            <p:cNvSpPr/>
            <p:nvPr/>
          </p:nvSpPr>
          <p:spPr>
            <a:xfrm>
              <a:off x="5128833" y="5576001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069ABF-345E-EE95-740C-62EBE047C724}"/>
                </a:ext>
              </a:extLst>
            </p:cNvPr>
            <p:cNvSpPr/>
            <p:nvPr/>
          </p:nvSpPr>
          <p:spPr>
            <a:xfrm>
              <a:off x="5670704" y="5907274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F56E39-1CF1-6BA6-EF85-1EAF27DC775C}"/>
                </a:ext>
              </a:extLst>
            </p:cNvPr>
            <p:cNvSpPr/>
            <p:nvPr/>
          </p:nvSpPr>
          <p:spPr>
            <a:xfrm>
              <a:off x="5123760" y="4900387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038933-708F-96C4-02D8-B3722AC063C6}"/>
                </a:ext>
              </a:extLst>
            </p:cNvPr>
            <p:cNvSpPr/>
            <p:nvPr/>
          </p:nvSpPr>
          <p:spPr>
            <a:xfrm>
              <a:off x="5123760" y="522798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21604A-98FB-0351-5F0C-9C35E3B2F3A6}"/>
                </a:ext>
              </a:extLst>
            </p:cNvPr>
            <p:cNvCxnSpPr/>
            <p:nvPr/>
          </p:nvCxnSpPr>
          <p:spPr>
            <a:xfrm>
              <a:off x="8165765" y="4900386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F107C4-B2C3-35CA-6647-0B596290D676}"/>
                </a:ext>
              </a:extLst>
            </p:cNvPr>
            <p:cNvSpPr/>
            <p:nvPr/>
          </p:nvSpPr>
          <p:spPr>
            <a:xfrm>
              <a:off x="7022763" y="5576001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51C6AC-CB80-5AE3-6D56-0358DB7817A1}"/>
                </a:ext>
              </a:extLst>
            </p:cNvPr>
            <p:cNvSpPr/>
            <p:nvPr/>
          </p:nvSpPr>
          <p:spPr>
            <a:xfrm>
              <a:off x="6865697" y="5907274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8DEF12-3D61-95C6-CD3C-55F9940B7BDC}"/>
                </a:ext>
              </a:extLst>
            </p:cNvPr>
            <p:cNvSpPr/>
            <p:nvPr/>
          </p:nvSpPr>
          <p:spPr>
            <a:xfrm>
              <a:off x="6870361" y="5227982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F12894-9000-4925-9F2D-4D06D0CD319C}"/>
                </a:ext>
              </a:extLst>
            </p:cNvPr>
            <p:cNvSpPr/>
            <p:nvPr/>
          </p:nvSpPr>
          <p:spPr>
            <a:xfrm>
              <a:off x="6857225" y="489927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048DDA3-98E3-83D4-3282-A72DB1DEA0BB}"/>
                </a:ext>
              </a:extLst>
            </p:cNvPr>
            <p:cNvCxnSpPr/>
            <p:nvPr/>
          </p:nvCxnSpPr>
          <p:spPr>
            <a:xfrm>
              <a:off x="5071528" y="4900387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446913-3C81-0235-E2CC-3D5B9724E782}"/>
                </a:ext>
              </a:extLst>
            </p:cNvPr>
            <p:cNvCxnSpPr/>
            <p:nvPr/>
          </p:nvCxnSpPr>
          <p:spPr>
            <a:xfrm>
              <a:off x="6805237" y="4891920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BDF6F6E-C783-FBA1-BC16-71134057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36" y="466823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4DBC588-CC2A-6E7A-72BA-5657FBB77C39}"/>
              </a:ext>
            </a:extLst>
          </p:cNvPr>
          <p:cNvSpPr txBox="1"/>
          <p:nvPr/>
        </p:nvSpPr>
        <p:spPr>
          <a:xfrm>
            <a:off x="9395018" y="4518032"/>
            <a:ext cx="196781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[Martín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for Large-Scale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27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39A1F-B9AB-1D00-6BD3-B51C094F3E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Stale-Synchronous Parallel (SSP)</a:t>
            </a:r>
          </a:p>
          <a:p>
            <a:pPr lvl="1"/>
            <a:r>
              <a:rPr lang="en-US" dirty="0"/>
              <a:t>Similar to backup workers,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weak synchronization barrier</a:t>
            </a:r>
          </a:p>
          <a:p>
            <a:pPr lvl="1"/>
            <a:r>
              <a:rPr lang="en-US" dirty="0"/>
              <a:t>Maximum staleness of s clocks between fastest </a:t>
            </a:r>
            <a:br>
              <a:rPr lang="en-US" dirty="0"/>
            </a:br>
            <a:r>
              <a:rPr lang="en-US" dirty="0"/>
              <a:t>and slowest worker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if violated, block fastest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 err="1"/>
              <a:t>Hogwild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Even the model update </a:t>
            </a:r>
            <a:br>
              <a:rPr lang="en-US" dirty="0"/>
            </a:br>
            <a:r>
              <a:rPr lang="en-US" dirty="0"/>
              <a:t>completely </a:t>
            </a:r>
            <a:r>
              <a:rPr lang="en-US" b="1" dirty="0">
                <a:solidFill>
                  <a:srgbClr val="7889FB"/>
                </a:solidFill>
              </a:rPr>
              <a:t>unsynchronized</a:t>
            </a:r>
          </a:p>
          <a:p>
            <a:pPr lvl="1"/>
            <a:r>
              <a:rPr lang="en-US" dirty="0"/>
              <a:t>Shown to converge for </a:t>
            </a:r>
            <a:r>
              <a:rPr lang="en-US" b="1" dirty="0">
                <a:solidFill>
                  <a:schemeClr val="accent1"/>
                </a:solidFill>
              </a:rPr>
              <a:t>sparse model updates</a:t>
            </a:r>
          </a:p>
          <a:p>
            <a:r>
              <a:rPr lang="en-US" dirty="0"/>
              <a:t>Decentralized</a:t>
            </a:r>
          </a:p>
          <a:p>
            <a:pPr lvl="1"/>
            <a:r>
              <a:rPr lang="en-US" dirty="0"/>
              <a:t>#1: Exchange partial gradient updates </a:t>
            </a:r>
            <a:br>
              <a:rPr lang="en-US" dirty="0"/>
            </a:br>
            <a:r>
              <a:rPr lang="en-US" dirty="0"/>
              <a:t>      with local peers</a:t>
            </a:r>
          </a:p>
          <a:p>
            <a:pPr lvl="1"/>
            <a:r>
              <a:rPr lang="en-US" dirty="0"/>
              <a:t>#2: Peer-to-peer re-assignment of work</a:t>
            </a:r>
          </a:p>
          <a:p>
            <a:pPr lvl="1"/>
            <a:r>
              <a:rPr lang="en-US" dirty="0"/>
              <a:t>Other Examples: </a:t>
            </a:r>
            <a:r>
              <a:rPr lang="en-US" b="1" dirty="0" err="1">
                <a:solidFill>
                  <a:srgbClr val="7889FB"/>
                </a:solidFill>
              </a:rPr>
              <a:t>Ako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FlexRR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21402-7B6A-36DD-9E1B-4FED72C7A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1AA98-5B04-3D36-E3A1-EF2DA144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656" y="15628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B7871-4192-36CD-3FA9-B90FEC46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002" y="317035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E18A2-DB4E-6EC6-4274-2B8CF9DE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138" y="464774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C63D51-EAB3-01B4-5238-34171065127D}"/>
              </a:ext>
            </a:extLst>
          </p:cNvPr>
          <p:cNvSpPr txBox="1"/>
          <p:nvPr/>
        </p:nvSpPr>
        <p:spPr>
          <a:xfrm>
            <a:off x="7174842" y="1502795"/>
            <a:ext cx="312627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Qirong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Ho et al: More Effective Distributed ML via a Stale Synchronous Parallel Parameter Server.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F918F-623D-3B7A-DD3E-A0F4235C2232}"/>
              </a:ext>
            </a:extLst>
          </p:cNvPr>
          <p:cNvSpPr txBox="1"/>
          <p:nvPr/>
        </p:nvSpPr>
        <p:spPr>
          <a:xfrm>
            <a:off x="7174842" y="3013344"/>
            <a:ext cx="312627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Recht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Stephen J. Wright, Feng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Hogwild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Lock-Free Approach to Parallelizing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780F9-A280-5BAC-4E48-3C69865CEB1A}"/>
              </a:ext>
            </a:extLst>
          </p:cNvPr>
          <p:cNvSpPr txBox="1"/>
          <p:nvPr/>
        </p:nvSpPr>
        <p:spPr>
          <a:xfrm>
            <a:off x="6748248" y="4490729"/>
            <a:ext cx="355286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Xiangru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Can Decentralized Algorithms Outperform Centralized Algorithms? A Case Study for Decentralized Parallel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07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1AA7-74CF-91B1-A031-9659898935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Data Partitioning</a:t>
            </a:r>
          </a:p>
          <a:p>
            <a:pPr lvl="1"/>
            <a:r>
              <a:rPr lang="en-US" dirty="0"/>
              <a:t>Even distribute data across workers</a:t>
            </a:r>
          </a:p>
          <a:p>
            <a:pPr lvl="1"/>
            <a:r>
              <a:rPr lang="en-US" dirty="0"/>
              <a:t>Avoid skew regarding model updates </a:t>
            </a:r>
            <a:r>
              <a:rPr lang="en-US" dirty="0">
                <a:sym typeface="Wingdings" panose="05000000000000000000" pitchFamily="2" charset="2"/>
              </a:rPr>
              <a:t> shuffling/randomization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Disjoint Contiguous</a:t>
            </a:r>
          </a:p>
          <a:p>
            <a:pPr lvl="1"/>
            <a:r>
              <a:rPr lang="en-US" dirty="0"/>
              <a:t>Contiguous row partition of features/labels</a:t>
            </a:r>
            <a:endParaRPr lang="en-US" sz="1200" dirty="0"/>
          </a:p>
          <a:p>
            <a:r>
              <a:rPr lang="en-US" dirty="0"/>
              <a:t>#2 Disjoint Round Robin</a:t>
            </a:r>
          </a:p>
          <a:p>
            <a:pPr lvl="1"/>
            <a:r>
              <a:rPr lang="en-US" dirty="0"/>
              <a:t>Rows of features distributed round robin</a:t>
            </a:r>
            <a:endParaRPr lang="en-US" sz="1200" dirty="0"/>
          </a:p>
          <a:p>
            <a:r>
              <a:rPr lang="en-US" dirty="0"/>
              <a:t>#3 Disjoint Random</a:t>
            </a:r>
          </a:p>
          <a:p>
            <a:pPr lvl="1"/>
            <a:r>
              <a:rPr lang="en-US" dirty="0"/>
              <a:t>Random non-overlapping selection of rows</a:t>
            </a:r>
            <a:endParaRPr lang="en-US" sz="1200" dirty="0"/>
          </a:p>
          <a:p>
            <a:r>
              <a:rPr lang="en-US" dirty="0"/>
              <a:t>#4 Overlap Reshuffle</a:t>
            </a:r>
          </a:p>
          <a:p>
            <a:pPr lvl="1"/>
            <a:r>
              <a:rPr lang="en-US" dirty="0"/>
              <a:t>Each worker receives a reshuffled </a:t>
            </a:r>
            <a:br>
              <a:rPr lang="en-US" dirty="0"/>
            </a:br>
            <a:r>
              <a:rPr lang="en-US" dirty="0"/>
              <a:t>copy of the whole dataset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BB73-1934-4E49-6892-CBDE587C15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Partitioning Schemes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E851D-ABDF-52CD-1A8D-8EC160F30A13}"/>
              </a:ext>
            </a:extLst>
          </p:cNvPr>
          <p:cNvSpPr txBox="1"/>
          <p:nvPr/>
        </p:nvSpPr>
        <p:spPr>
          <a:xfrm>
            <a:off x="6730323" y="2689939"/>
            <a:ext cx="3920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X[id*bsize+1:(id+1)*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21A5C-EF88-1940-79F7-579C0EB83B85}"/>
              </a:ext>
            </a:extLst>
          </p:cNvPr>
          <p:cNvSpPr txBox="1"/>
          <p:nvPr/>
        </p:nvSpPr>
        <p:spPr>
          <a:xfrm>
            <a:off x="6837902" y="3289041"/>
            <a:ext cx="369280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(X))%%N==id),];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99485-EBA1-2D60-AA6F-33B9335236E7}"/>
              </a:ext>
            </a:extLst>
          </p:cNvPr>
          <p:cNvSpPr txBox="1"/>
          <p:nvPr/>
        </p:nvSpPr>
        <p:spPr>
          <a:xfrm>
            <a:off x="6292232" y="3990867"/>
            <a:ext cx="4698084" cy="9387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P = </a:t>
            </a:r>
            <a:r>
              <a:rPr lang="en-US" sz="1600" b="1" dirty="0">
                <a:latin typeface="Consolas" panose="020B0609020204030204" pitchFamily="49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(X)),</a:t>
            </a:r>
          </a:p>
          <a:p>
            <a:pPr algn="ctr"/>
            <a:r>
              <a:rPr lang="en-US" sz="1600" b="1" dirty="0">
                <a:latin typeface="Consolas" panose="020B0609020204030204" pitchFamily="49" charset="0"/>
              </a:rPr>
              <a:t>sample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>
                <a:latin typeface="Consolas" panose="020B0609020204030204" pitchFamily="49" charset="0"/>
              </a:rPr>
              <a:t>FALSE</a:t>
            </a:r>
            <a:r>
              <a:rPr lang="en-US" sz="1600" dirty="0">
                <a:latin typeface="Consolas" panose="020B0609020204030204" pitchFamily="49" charset="0"/>
              </a:rPr>
              <a:t>));</a:t>
            </a:r>
          </a:p>
          <a:p>
            <a:pPr algn="ctr"/>
            <a:endParaRPr lang="en-US" sz="700" dirty="0">
              <a:latin typeface="Consolas" panose="020B0609020204030204" pitchFamily="49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P[id*bsize+1: 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F7225-979E-9DB0-418F-7C4F696C6873}"/>
              </a:ext>
            </a:extLst>
          </p:cNvPr>
          <p:cNvSpPr txBox="1"/>
          <p:nvPr/>
        </p:nvSpPr>
        <p:spPr>
          <a:xfrm>
            <a:off x="6847970" y="5189511"/>
            <a:ext cx="3581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Pi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C7CD2-9108-BCF3-D062-EC1FBAFAC0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 cluster from the parameter server and worker hosts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cluster = </a:t>
            </a:r>
            <a:r>
              <a:rPr lang="en-US" sz="1600" dirty="0" err="1">
                <a:latin typeface="Consolas" panose="020B0609020204030204" pitchFamily="49" charset="0"/>
              </a:rPr>
              <a:t>tf.train.ClusterSpec</a:t>
            </a:r>
            <a:r>
              <a:rPr lang="en-US" sz="1600" b="0" dirty="0">
                <a:latin typeface="Consolas" panose="020B0609020204030204" pitchFamily="49" charset="0"/>
              </a:rPr>
              <a:t>({"</a:t>
            </a:r>
            <a:r>
              <a:rPr lang="en-US" sz="1600" b="0" dirty="0" err="1">
                <a:latin typeface="Consolas" panose="020B0609020204030204" pitchFamily="49" charset="0"/>
              </a:rPr>
              <a:t>ps</a:t>
            </a:r>
            <a:r>
              <a:rPr lang="en-US" sz="1600" b="0" dirty="0">
                <a:latin typeface="Consolas" panose="020B0609020204030204" pitchFamily="49" charset="0"/>
              </a:rPr>
              <a:t>": </a:t>
            </a:r>
            <a:r>
              <a:rPr lang="en-US" sz="1600" b="0" dirty="0" err="1">
                <a:latin typeface="Consolas" panose="020B0609020204030204" pitchFamily="49" charset="0"/>
              </a:rPr>
              <a:t>ps_hosts</a:t>
            </a:r>
            <a:r>
              <a:rPr lang="en-US" sz="1600" b="0" dirty="0">
                <a:latin typeface="Consolas" panose="020B0609020204030204" pitchFamily="49" charset="0"/>
              </a:rPr>
              <a:t>, "worker": </a:t>
            </a:r>
            <a:r>
              <a:rPr lang="en-US" sz="1600" b="0" dirty="0" err="1">
                <a:latin typeface="Consolas" panose="020B0609020204030204" pitchFamily="49" charset="0"/>
              </a:rPr>
              <a:t>worker_hosts</a:t>
            </a:r>
            <a:r>
              <a:rPr lang="en-US" sz="1600" b="0" dirty="0">
                <a:latin typeface="Consolas" panose="020B0609020204030204" pitchFamily="49" charset="0"/>
              </a:rPr>
              <a:t>})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and start a server for the local task.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server = </a:t>
            </a:r>
            <a:r>
              <a:rPr lang="en-US" sz="1600" dirty="0" err="1">
                <a:latin typeface="Consolas" panose="020B0609020204030204" pitchFamily="49" charset="0"/>
              </a:rPr>
              <a:t>tf.train.Server</a:t>
            </a:r>
            <a:r>
              <a:rPr lang="en-US" sz="1600" b="0" dirty="0">
                <a:latin typeface="Consolas" panose="020B0609020204030204" pitchFamily="49" charset="0"/>
              </a:rPr>
              <a:t>(cluster, </a:t>
            </a:r>
            <a:r>
              <a:rPr lang="en-US" sz="1600" b="0" dirty="0" err="1">
                <a:latin typeface="Consolas" panose="020B0609020204030204" pitchFamily="49" charset="0"/>
              </a:rPr>
              <a:t>job_name</a:t>
            </a:r>
            <a:r>
              <a:rPr lang="en-US" sz="1600" b="0" dirty="0">
                <a:latin typeface="Consolas" panose="020B0609020204030204" pitchFamily="49" charset="0"/>
              </a:rPr>
              <a:t>=..., 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=...)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On worker: initialize loss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</a:rPr>
              <a:t>tf.train.AdagradOptimizer</a:t>
            </a:r>
            <a:r>
              <a:rPr lang="en-US" sz="1600" b="0" dirty="0">
                <a:latin typeface="Consolas" panose="020B0609020204030204" pitchFamily="49" charset="0"/>
              </a:rPr>
              <a:t>(0.01).</a:t>
            </a:r>
            <a:r>
              <a:rPr lang="en-US" sz="1600" dirty="0">
                <a:latin typeface="Consolas" panose="020B0609020204030204" pitchFamily="49" charset="0"/>
              </a:rPr>
              <a:t>minimize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loss, </a:t>
            </a:r>
            <a:r>
              <a:rPr lang="en-US" sz="1600" b="0" dirty="0" err="1">
                <a:latin typeface="Consolas" panose="020B0609020204030204" pitchFamily="49" charset="0"/>
              </a:rPr>
              <a:t>global_step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tf.contrib.framework.get_or_create_global_step</a:t>
            </a:r>
            <a:r>
              <a:rPr lang="en-US" sz="1600" b="0" dirty="0">
                <a:latin typeface="Consolas" panose="020B0609020204030204" pitchFamily="49" charset="0"/>
              </a:rPr>
              <a:t>())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training session and run steps asynchronously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hooks=[</a:t>
            </a:r>
            <a:r>
              <a:rPr lang="en-US" sz="1600" b="0" dirty="0" err="1">
                <a:latin typeface="Consolas" panose="020B0609020204030204" pitchFamily="49" charset="0"/>
              </a:rPr>
              <a:t>tf.train.StopAtStepHook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last_step</a:t>
            </a:r>
            <a:r>
              <a:rPr lang="en-US" sz="1600" b="0" dirty="0">
                <a:latin typeface="Consolas" panose="020B0609020204030204" pitchFamily="49" charset="0"/>
              </a:rPr>
              <a:t>=1000000)]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</a:rPr>
              <a:t>tf.train.MonitoredTrainingSession</a:t>
            </a:r>
            <a:r>
              <a:rPr lang="en-US" sz="1600" b="0" dirty="0">
                <a:latin typeface="Consolas" panose="020B0609020204030204" pitchFamily="49" charset="0"/>
              </a:rPr>
              <a:t>(master=</a:t>
            </a:r>
            <a:r>
              <a:rPr lang="en-US" sz="1600" b="0" dirty="0" err="1">
                <a:latin typeface="Consolas" panose="020B0609020204030204" pitchFamily="49" charset="0"/>
              </a:rPr>
              <a:t>server.target</a:t>
            </a:r>
            <a:r>
              <a:rPr lang="en-US" sz="1600" b="0" dirty="0">
                <a:latin typeface="Consolas" panose="020B0609020204030204" pitchFamily="49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b="0" dirty="0" err="1">
                <a:latin typeface="Consolas" panose="020B0609020204030204" pitchFamily="49" charset="0"/>
              </a:rPr>
              <a:t>is_chief</a:t>
            </a:r>
            <a:r>
              <a:rPr lang="en-US" sz="1600" b="0" dirty="0">
                <a:latin typeface="Consolas" panose="020B0609020204030204" pitchFamily="49" charset="0"/>
              </a:rPr>
              <a:t>=(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 == 0), </a:t>
            </a:r>
            <a:r>
              <a:rPr lang="en-US" sz="1600" b="0" dirty="0" err="1">
                <a:latin typeface="Consolas" panose="020B0609020204030204" pitchFamily="49" charset="0"/>
              </a:rPr>
              <a:t>checkpoint_dir</a:t>
            </a:r>
            <a:r>
              <a:rPr lang="en-US" sz="1600" b="0" dirty="0">
                <a:latin typeface="Consolas" panose="020B0609020204030204" pitchFamily="49" charset="0"/>
              </a:rPr>
              <a:t>=..., hooks=hooks) as </a:t>
            </a:r>
            <a:r>
              <a:rPr lang="en-US" sz="1600" b="0" dirty="0" err="1">
                <a:latin typeface="Consolas" panose="020B0609020204030204" pitchFamily="49" charset="0"/>
              </a:rPr>
              <a:t>sess</a:t>
            </a:r>
            <a:r>
              <a:rPr lang="en-US" sz="1600" b="0" dirty="0">
                <a:latin typeface="Consolas" panose="020B0609020204030204" pitchFamily="49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dirty="0">
                <a:latin typeface="Consolas" panose="020B0609020204030204" pitchFamily="49" charset="0"/>
              </a:rPr>
              <a:t>while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</a:rPr>
              <a:t>not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mon_sess.should_stop</a:t>
            </a:r>
            <a:r>
              <a:rPr lang="en-US" sz="1600" b="0" dirty="0">
                <a:latin typeface="Consolas" panose="020B0609020204030204" pitchFamily="49" charset="0"/>
              </a:rPr>
              <a:t>():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      </a:t>
            </a:r>
            <a:r>
              <a:rPr lang="en-US" sz="1600" dirty="0" err="1">
                <a:latin typeface="Consolas" panose="020B0609020204030204" pitchFamily="49" charset="0"/>
              </a:rPr>
              <a:t>sess.run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Program needs to be started on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ps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and worker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A6091-9A69-6C87-A892-C95886DC75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DP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CF7D-15F3-ABAB-6DE5-0ACD2452F636}"/>
              </a:ext>
            </a:extLst>
          </p:cNvPr>
          <p:cNvSpPr txBox="1"/>
          <p:nvPr/>
        </p:nvSpPr>
        <p:spPr>
          <a:xfrm>
            <a:off x="9227108" y="4171259"/>
            <a:ext cx="250710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new experimental APIs and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285B5-BE81-DA1B-DBBD-459CBEFBFBA7}"/>
              </a:ext>
            </a:extLst>
          </p:cNvPr>
          <p:cNvSpPr txBox="1"/>
          <p:nvPr/>
        </p:nvSpPr>
        <p:spPr>
          <a:xfrm>
            <a:off x="6463808" y="5125873"/>
            <a:ext cx="397914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[Inside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tf.distribute.Strategy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https://www.youtube.com/watch?v=jKV53r9-H14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39ADA-F58C-E4F7-E436-D2692FA1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075" y="4916916"/>
            <a:ext cx="113413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542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AECC7-9416-01B3-B6AA-C5B0D7C4BE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Initialize SGD w/ Adam optimizer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[W1, mW1, vW1]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(W1);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[b1, mb1, vb1]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(b1);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model object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 = list(W1, W2, W3, W4, b1, b2, b3, b4, vW1, vW2, vW3, vW4,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vb1, vb2, vb3, vb4, mW1, mW2, mW3, mW4, mb1, mb2, mb3, mb4);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hyper parameter list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params = list(</a:t>
            </a:r>
            <a:r>
              <a:rPr lang="en-US" sz="1600" b="0" dirty="0" err="1">
                <a:latin typeface="Consolas" panose="020B0609020204030204" pitchFamily="49" charset="0"/>
              </a:rPr>
              <a:t>lr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AT" sz="1600" b="0" dirty="0">
                <a:latin typeface="Consolas" panose="020B0609020204030204" pitchFamily="49" charset="0"/>
              </a:rPr>
              <a:t>0.001</a:t>
            </a:r>
            <a:r>
              <a:rPr lang="en-US" sz="1600" b="0" dirty="0">
                <a:latin typeface="Consolas" panose="020B0609020204030204" pitchFamily="49" charset="0"/>
              </a:rPr>
              <a:t>, beta1=0.9, beta2=</a:t>
            </a:r>
            <a:r>
              <a:rPr lang="en-AT" sz="1600" b="0" dirty="0">
                <a:latin typeface="Consolas" panose="020B0609020204030204" pitchFamily="49" charset="0"/>
              </a:rPr>
              <a:t>0.999</a:t>
            </a:r>
            <a:r>
              <a:rPr lang="en-US" sz="1600" b="0" dirty="0">
                <a:latin typeface="Consolas" panose="020B0609020204030204" pitchFamily="49" charset="0"/>
              </a:rPr>
              <a:t>, epsilon=1e-8, t=0,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C=C, Hin=Hin, Win=Win, Hf=Hf, 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, stride=1, pad=2, lambda=5e-04,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F1=F1, F2=F2, N3=N3)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Use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function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modelList2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b="0" dirty="0">
                <a:latin typeface="Consolas" panose="020B0609020204030204" pitchFamily="49" charset="0"/>
              </a:rPr>
              <a:t>(model=</a:t>
            </a: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, features=X, labels=Y,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upd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fGradients</a:t>
            </a:r>
            <a:r>
              <a:rPr lang="en-US" sz="1600" b="0" dirty="0">
                <a:latin typeface="Consolas" panose="020B0609020204030204" pitchFamily="49" charset="0"/>
              </a:rPr>
              <a:t>, aggregation=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fUpdate</a:t>
            </a:r>
            <a:r>
              <a:rPr lang="en-US" sz="1600" b="0" dirty="0">
                <a:latin typeface="Consolas" panose="020B0609020204030204" pitchFamily="49" charset="0"/>
              </a:rPr>
              <a:t>, mode=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REMOTE_SPARK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r>
              <a:rPr lang="en-US" sz="1600" b="0" dirty="0" err="1">
                <a:latin typeface="Consolas" panose="020B0609020204030204" pitchFamily="49" charset="0"/>
              </a:rPr>
              <a:t>utype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ASP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freq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BATCH</a:t>
            </a:r>
            <a:r>
              <a:rPr lang="en-US" sz="1600" b="0" dirty="0">
                <a:latin typeface="Consolas" panose="020B0609020204030204" pitchFamily="49" charset="0"/>
              </a:rPr>
              <a:t>, epochs=200, </a:t>
            </a:r>
            <a:r>
              <a:rPr lang="en-US" sz="1600" b="0" dirty="0" err="1">
                <a:latin typeface="Consolas" panose="020B0609020204030204" pitchFamily="49" charset="0"/>
              </a:rPr>
              <a:t>batchsize</a:t>
            </a:r>
            <a:r>
              <a:rPr lang="en-US" sz="1600" b="0" dirty="0">
                <a:latin typeface="Consolas" panose="020B0609020204030204" pitchFamily="49" charset="0"/>
              </a:rPr>
              <a:t>=64, k=144, scheme=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DISJOINT_RANDOM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hyperparams</a:t>
            </a:r>
            <a:r>
              <a:rPr lang="en-US" sz="1600" b="0" dirty="0">
                <a:latin typeface="Consolas" panose="020B0609020204030204" pitchFamily="49" charset="0"/>
              </a:rPr>
              <a:t>=params)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916B-F4EB-1F2A-A871-38BC588EC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Parameter Server</a:t>
            </a:r>
          </a:p>
        </p:txBody>
      </p:sp>
    </p:spTree>
    <p:extLst>
      <p:ext uri="{BB962C8B-B14F-4D97-AF65-F5344CB8AC3E}">
        <p14:creationId xmlns:p14="http://schemas.microsoft.com/office/powerpoint/2010/main" val="5997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(SGD)</a:t>
                </a:r>
              </a:p>
              <a:p>
                <a:pPr lvl="1"/>
                <a:r>
                  <a:rPr lang="en-US" dirty="0"/>
                  <a:t>Vanilla SGD, basis for many other optimizers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b="1" dirty="0">
                    <a:solidFill>
                      <a:srgbClr val="7889FB"/>
                    </a:solidFill>
                  </a:rPr>
                  <a:t>05 Data/Task-Parallel: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sz="1000" dirty="0"/>
              </a:p>
              <a:p>
                <a:r>
                  <a:rPr lang="en-US" dirty="0"/>
                  <a:t>SGD w/ Momentum</a:t>
                </a:r>
              </a:p>
              <a:p>
                <a:pPr lvl="1"/>
                <a:r>
                  <a:rPr lang="en-US" dirty="0"/>
                  <a:t>Incorporates parameter velocity w/ momentum </a:t>
                </a:r>
                <a:endParaRPr lang="en-US" sz="1000" dirty="0"/>
              </a:p>
              <a:p>
                <a:r>
                  <a:rPr lang="en-US" dirty="0"/>
                  <a:t>SGD w/ </a:t>
                </a:r>
                <a:r>
                  <a:rPr lang="en-US" dirty="0" err="1"/>
                  <a:t>Nesterov</a:t>
                </a:r>
                <a:r>
                  <a:rPr lang="en-US" dirty="0"/>
                  <a:t> Momentum</a:t>
                </a:r>
              </a:p>
              <a:p>
                <a:pPr lvl="1"/>
                <a:r>
                  <a:rPr lang="en-US" dirty="0"/>
                  <a:t>Incorporates parameter velocity w/ momentum,</a:t>
                </a:r>
                <a:br>
                  <a:rPr lang="en-US" dirty="0"/>
                </a:br>
                <a:r>
                  <a:rPr lang="en-US" dirty="0"/>
                  <a:t>but update from position </a:t>
                </a:r>
                <a:r>
                  <a:rPr lang="en-US" b="1" dirty="0">
                    <a:solidFill>
                      <a:schemeClr val="accent1"/>
                    </a:solidFill>
                  </a:rPr>
                  <a:t>after</a:t>
                </a:r>
                <a:r>
                  <a:rPr lang="en-US" dirty="0"/>
                  <a:t> momentum</a:t>
                </a:r>
                <a:endParaRPr lang="en-US" sz="1000" dirty="0"/>
              </a:p>
              <a:p>
                <a:r>
                  <a:rPr lang="en-US" dirty="0" err="1"/>
                  <a:t>AdaGrad</a:t>
                </a:r>
                <a:endParaRPr lang="en-US" dirty="0"/>
              </a:p>
              <a:p>
                <a:pPr lvl="1"/>
                <a:r>
                  <a:rPr lang="en-US" dirty="0"/>
                  <a:t>Adaptive learning rate w/ regret guarantees</a:t>
                </a:r>
                <a:endParaRPr lang="en-US" sz="1000" dirty="0"/>
              </a:p>
              <a:p>
                <a:r>
                  <a:rPr lang="en-US" dirty="0" err="1"/>
                  <a:t>RMSprop</a:t>
                </a:r>
                <a:endParaRPr lang="en-US" dirty="0"/>
              </a:p>
              <a:p>
                <a:pPr lvl="1"/>
                <a:r>
                  <a:rPr lang="en-US" dirty="0"/>
                  <a:t>Adaptive learning rate, extended </a:t>
                </a:r>
                <a:r>
                  <a:rPr lang="en-US" dirty="0" err="1"/>
                  <a:t>AdaGrad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1F858-32BE-3495-EBFE-A2E6CB725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2FCEEE-C772-F1CD-C3D0-806E1703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5853" r="7624" b="7820"/>
          <a:stretch>
            <a:fillRect/>
          </a:stretch>
        </p:blipFill>
        <p:spPr bwMode="auto">
          <a:xfrm>
            <a:off x="5676553" y="409530"/>
            <a:ext cx="1543757" cy="127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5E2CD-BEF3-4EAE-AFCB-2AA0FFB43B5D}"/>
              </a:ext>
            </a:extLst>
          </p:cNvPr>
          <p:cNvSpPr txBox="1"/>
          <p:nvPr/>
        </p:nvSpPr>
        <p:spPr>
          <a:xfrm>
            <a:off x="7656366" y="1305722"/>
            <a:ext cx="24869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8CC8B-2D8F-9289-9AC3-E89053737985}"/>
              </a:ext>
            </a:extLst>
          </p:cNvPr>
          <p:cNvSpPr txBox="1"/>
          <p:nvPr/>
        </p:nvSpPr>
        <p:spPr>
          <a:xfrm>
            <a:off x="7640272" y="1882296"/>
            <a:ext cx="248696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+ 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904F-A4B8-35AC-66DD-03FDD1AFB877}"/>
              </a:ext>
            </a:extLst>
          </p:cNvPr>
          <p:cNvSpPr txBox="1"/>
          <p:nvPr/>
        </p:nvSpPr>
        <p:spPr>
          <a:xfrm>
            <a:off x="7270546" y="2659934"/>
            <a:ext cx="331015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v0 = v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mu*v0 + (1+mu)*v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5D959-FA34-FCEF-3526-C5258EC2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591" y="39603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D84322-FB60-18F6-81E4-71A4AEE7D69D}"/>
              </a:ext>
            </a:extLst>
          </p:cNvPr>
          <p:cNvSpPr/>
          <p:nvPr/>
        </p:nvSpPr>
        <p:spPr>
          <a:xfrm>
            <a:off x="6484701" y="3911466"/>
            <a:ext cx="3310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C.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Duchi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Subgradient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Methods for Online Learning and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51A01-9796-21D6-189E-2ECA9A28EC28}"/>
              </a:ext>
            </a:extLst>
          </p:cNvPr>
          <p:cNvSpPr txBox="1"/>
          <p:nvPr/>
        </p:nvSpPr>
        <p:spPr>
          <a:xfrm>
            <a:off x="7064985" y="4888622"/>
            <a:ext cx="36381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*c+(1-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)*dX^2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X-(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(c)+eps))</a:t>
            </a:r>
          </a:p>
        </p:txBody>
      </p:sp>
    </p:spTree>
    <p:extLst>
      <p:ext uri="{BB962C8B-B14F-4D97-AF65-F5344CB8AC3E}">
        <p14:creationId xmlns:p14="http://schemas.microsoft.com/office/powerpoint/2010/main" val="3789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7423CC-B30D-7D64-DB03-6C6B728985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Adam</a:t>
            </a:r>
          </a:p>
          <a:p>
            <a:pPr lvl="1"/>
            <a:r>
              <a:rPr lang="en-US" dirty="0"/>
              <a:t>Individual adaptive learning rates for different parameters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Shampoo</a:t>
            </a:r>
          </a:p>
          <a:p>
            <a:pPr lvl="1"/>
            <a:r>
              <a:rPr lang="en-US" dirty="0"/>
              <a:t>Preconditioned gradient method</a:t>
            </a:r>
            <a:br>
              <a:rPr lang="en-US" dirty="0"/>
            </a:br>
            <a:r>
              <a:rPr lang="en-US" dirty="0"/>
              <a:t>(Newton’s method, Quasi-Newton)</a:t>
            </a:r>
          </a:p>
          <a:p>
            <a:pPr lvl="1"/>
            <a:r>
              <a:rPr lang="en-US" dirty="0"/>
              <a:t>Retains gradients tensor structure by</a:t>
            </a:r>
            <a:br>
              <a:rPr lang="en-US" dirty="0"/>
            </a:br>
            <a:r>
              <a:rPr lang="en-US" dirty="0"/>
              <a:t>maintaining a preconditioner per dim</a:t>
            </a:r>
          </a:p>
          <a:p>
            <a:pPr lvl="1"/>
            <a:r>
              <a:rPr lang="en-US" dirty="0"/>
              <a:t>Space: O(m</a:t>
            </a:r>
            <a:r>
              <a:rPr lang="en-US" baseline="30000" dirty="0"/>
              <a:t>2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O(m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), time: O(m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1E03-4F62-4765-2A1F-D73299A91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), cont.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6EB9F-6E89-237E-C238-B29CE3D160CF}"/>
              </a:ext>
            </a:extLst>
          </p:cNvPr>
          <p:cNvSpPr txBox="1"/>
          <p:nvPr/>
        </p:nvSpPr>
        <p:spPr>
          <a:xfrm>
            <a:off x="985686" y="1936655"/>
            <a:ext cx="8749984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t = t + 1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beta1*m + (1-beta1)*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v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beta2*v + (1-beta2)*dX^2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m / (1-beta1^t)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v / (1-beta2^t)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 - 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)+epsilon))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0336C-76E6-D586-1FEC-8BBD38FC2855}"/>
              </a:ext>
            </a:extLst>
          </p:cNvPr>
          <p:cNvSpPr txBox="1"/>
          <p:nvPr/>
        </p:nvSpPr>
        <p:spPr>
          <a:xfrm>
            <a:off x="5288569" y="4196651"/>
            <a:ext cx="326723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L +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R +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–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pow(L,1/4) 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pow(R,1/4))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0411B-51CD-3CC3-1A04-A47FCD6327E4}"/>
              </a:ext>
            </a:extLst>
          </p:cNvPr>
          <p:cNvSpPr/>
          <p:nvPr/>
        </p:nvSpPr>
        <p:spPr>
          <a:xfrm>
            <a:off x="8313898" y="1369131"/>
            <a:ext cx="2778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Diederik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Kingma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Jimmy Ba: Adam:  A Method for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469CA-D977-090A-D8E9-4541D0DD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864" y="141793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8E33A-7617-B4A0-F204-895AB7FF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42" y="4293472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C07040-C800-0056-F9C4-1B7B14116403}"/>
              </a:ext>
            </a:extLst>
          </p:cNvPr>
          <p:cNvSpPr/>
          <p:nvPr/>
        </p:nvSpPr>
        <p:spPr>
          <a:xfrm>
            <a:off x="8487784" y="4145557"/>
            <a:ext cx="2619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Vineet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Gupta,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Yoram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Singer: Shampoo: Preconditioned Stochastic Tensor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46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3D6F89-EE1D-E235-7DEA-095B7B4D52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What is the right batch size for my data?</a:t>
            </a:r>
          </a:p>
          <a:p>
            <a:pPr lvl="1"/>
            <a:r>
              <a:rPr lang="en-US" dirty="0"/>
              <a:t>Maximum useful batch size is dependent on </a:t>
            </a:r>
            <a:br>
              <a:rPr lang="en-US" dirty="0"/>
            </a:br>
            <a:r>
              <a:rPr lang="en-US" dirty="0"/>
              <a:t>data redundancy and model complexity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Heuristics/Hybrid Methods</a:t>
            </a:r>
          </a:p>
          <a:p>
            <a:pPr lvl="1"/>
            <a:r>
              <a:rPr lang="en-US" dirty="0"/>
              <a:t>#1 Increase the batch size instead </a:t>
            </a:r>
            <a:br>
              <a:rPr lang="en-US" dirty="0"/>
            </a:br>
            <a:r>
              <a:rPr lang="en-US" dirty="0"/>
              <a:t>of decaying the learning rate</a:t>
            </a:r>
          </a:p>
          <a:p>
            <a:pPr lvl="1"/>
            <a:r>
              <a:rPr lang="en-US" dirty="0"/>
              <a:t>#2 Combine batch and mini-batch </a:t>
            </a:r>
            <a:br>
              <a:rPr lang="en-US" dirty="0"/>
            </a:br>
            <a:r>
              <a:rPr lang="en-US" dirty="0"/>
              <a:t>algorithms (full batch + n online updates)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07420-94CC-A2A2-69D8-00AED9178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Batch Size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04FFF-9A51-AE76-FC54-EE3CA782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247" y="1815106"/>
            <a:ext cx="2587361" cy="218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76915-FC78-A590-CE7E-F89985F1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687" y="1814824"/>
            <a:ext cx="2570266" cy="218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60EA8-9896-FCB7-F723-6D8D068AD06C}"/>
              </a:ext>
            </a:extLst>
          </p:cNvPr>
          <p:cNvSpPr txBox="1"/>
          <p:nvPr/>
        </p:nvSpPr>
        <p:spPr>
          <a:xfrm>
            <a:off x="6161591" y="1149785"/>
            <a:ext cx="17967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ResNet-50 on ImageNet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ACB6-D2FB-71C2-0D65-DDC0E8CC6292}"/>
              </a:ext>
            </a:extLst>
          </p:cNvPr>
          <p:cNvSpPr txBox="1"/>
          <p:nvPr/>
        </p:nvSpPr>
        <p:spPr>
          <a:xfrm>
            <a:off x="9139037" y="1159373"/>
            <a:ext cx="233422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CNN 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F6EF7-3154-CDA9-A21D-799DD2F37C6F}"/>
              </a:ext>
            </a:extLst>
          </p:cNvPr>
          <p:cNvSpPr txBox="1"/>
          <p:nvPr/>
        </p:nvSpPr>
        <p:spPr>
          <a:xfrm>
            <a:off x="8360465" y="2327850"/>
            <a:ext cx="5508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22B85-5481-8443-2579-B47D8D1B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52" y="236130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AE6E4-11C6-E3EF-B43A-B8BC60120389}"/>
              </a:ext>
            </a:extLst>
          </p:cNvPr>
          <p:cNvSpPr txBox="1"/>
          <p:nvPr/>
        </p:nvSpPr>
        <p:spPr>
          <a:xfrm>
            <a:off x="1663607" y="2305548"/>
            <a:ext cx="29035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[Christopher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Shallue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Measuring the Effects of Data Parallelism on Neural Network Training.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JMLR 2019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7717D-B4DE-9BE7-B1DA-89FCF6E2E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477" y="427157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A0567-DA08-E9B8-149D-0B0C4CE983A1}"/>
              </a:ext>
            </a:extLst>
          </p:cNvPr>
          <p:cNvSpPr txBox="1"/>
          <p:nvPr/>
        </p:nvSpPr>
        <p:spPr>
          <a:xfrm>
            <a:off x="5787484" y="4320548"/>
            <a:ext cx="491562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[Samuel L. Smith, Pieter-Jan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Kindermans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 Ying,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Don't Decay the Learning Rate, Increase the Batch Size.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106D8-F096-A81D-8646-EE4CED02D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715" y="49896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F3B14-473D-5C7B-1318-0188FBB96CD4}"/>
              </a:ext>
            </a:extLst>
          </p:cNvPr>
          <p:cNvSpPr txBox="1"/>
          <p:nvPr/>
        </p:nvSpPr>
        <p:spPr>
          <a:xfrm>
            <a:off x="6582123" y="5007226"/>
            <a:ext cx="412266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[Ashok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Cutkosky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Róbert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Busa-Fekete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Stochastic Optimization via Adaptive SGD.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B97354-0698-E3C0-F3E5-B3644929CAC9}"/>
              </a:ext>
            </a:extLst>
          </p:cNvPr>
          <p:cNvCxnSpPr/>
          <p:nvPr/>
        </p:nvCxnSpPr>
        <p:spPr>
          <a:xfrm flipV="1">
            <a:off x="1024797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4F892-24E5-1DA7-DD66-1DD85D809094}"/>
              </a:ext>
            </a:extLst>
          </p:cNvPr>
          <p:cNvCxnSpPr/>
          <p:nvPr/>
        </p:nvCxnSpPr>
        <p:spPr>
          <a:xfrm flipV="1">
            <a:off x="760338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A0745D-39F2-DF8B-CAD9-FA1D32B044D9}"/>
              </a:ext>
            </a:extLst>
          </p:cNvPr>
          <p:cNvSpPr txBox="1"/>
          <p:nvPr/>
        </p:nvSpPr>
        <p:spPr>
          <a:xfrm>
            <a:off x="10247971" y="2173045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AD32B-E178-8D0E-BC3F-B2364E42DFF4}"/>
              </a:ext>
            </a:extLst>
          </p:cNvPr>
          <p:cNvSpPr txBox="1"/>
          <p:nvPr/>
        </p:nvSpPr>
        <p:spPr>
          <a:xfrm>
            <a:off x="7571112" y="2174837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</a:rPr>
              <a:t>8192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https://mboehm7.github.io/teaching/ss23_amls/index.htm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Exam Registration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ISIS registration for oral exam slots</a:t>
            </a:r>
            <a:r>
              <a:rPr lang="en-US" dirty="0">
                <a:solidFill>
                  <a:schemeClr val="tx1"/>
                </a:solidFill>
              </a:rPr>
              <a:t>, open now until </a:t>
            </a:r>
            <a:r>
              <a:rPr lang="en-US" b="1" dirty="0">
                <a:solidFill>
                  <a:schemeClr val="accent1"/>
                </a:solidFill>
              </a:rPr>
              <a:t>July 14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Precondition for exam (not exam registration): completed exercise / project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 slots </a:t>
            </a:r>
            <a:r>
              <a:rPr lang="en-US" b="1" dirty="0">
                <a:solidFill>
                  <a:schemeClr val="accent1"/>
                </a:solidFill>
              </a:rPr>
              <a:t>July 17 – July 28 </a:t>
            </a:r>
            <a:r>
              <a:rPr lang="en-US" dirty="0">
                <a:solidFill>
                  <a:schemeClr val="tx1"/>
                </a:solidFill>
              </a:rPr>
              <a:t>(~95 slots, 10am-9pm, 45min each)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TU Graz student email to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matthias.boehm@tu-berlin.de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527" y="235284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D879E8-F1F5-89DD-4081-9F1FFED66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Large Batch Sizes</a:t>
            </a:r>
          </a:p>
          <a:p>
            <a:pPr lvl="1"/>
            <a:r>
              <a:rPr lang="en-US" dirty="0"/>
              <a:t>Larger batch sizes reduce the relative communication overhead</a:t>
            </a:r>
            <a:endParaRPr lang="en-US" sz="700" dirty="0"/>
          </a:p>
          <a:p>
            <a:r>
              <a:rPr lang="en-US" dirty="0"/>
              <a:t>Overlapping Computation/Communication</a:t>
            </a:r>
          </a:p>
          <a:p>
            <a:pPr lvl="1"/>
            <a:r>
              <a:rPr lang="en-US" dirty="0"/>
              <a:t>For deep NN w/ many weight/bias matrices, </a:t>
            </a:r>
            <a:br>
              <a:rPr lang="en-US" dirty="0"/>
            </a:br>
            <a:r>
              <a:rPr lang="en-US" dirty="0"/>
              <a:t>compute and comm. can be overlapped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Collective operations:</a:t>
            </a:r>
            <a:r>
              <a:rPr lang="en-US" dirty="0"/>
              <a:t> all-Reduce / ring all-reduce / hierarchical all-reduce</a:t>
            </a:r>
            <a:endParaRPr lang="en-US" sz="700" dirty="0"/>
          </a:p>
          <a:p>
            <a:r>
              <a:rPr lang="en-US" dirty="0"/>
              <a:t>Compressed Communication </a:t>
            </a:r>
          </a:p>
          <a:p>
            <a:pPr lvl="1"/>
            <a:r>
              <a:rPr lang="en-US" dirty="0"/>
              <a:t>Lossy (mantissa truncation, quantization), and </a:t>
            </a:r>
            <a:br>
              <a:rPr lang="en-US" dirty="0"/>
            </a:br>
            <a:r>
              <a:rPr lang="en-US" dirty="0"/>
              <a:t>lossless (delta, </a:t>
            </a:r>
            <a:r>
              <a:rPr lang="en-US" dirty="0" err="1"/>
              <a:t>bitpacking</a:t>
            </a:r>
            <a:r>
              <a:rPr lang="en-US" dirty="0"/>
              <a:t>)  for W and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Residual accumulation (accrue clipping errors)</a:t>
            </a:r>
          </a:p>
          <a:p>
            <a:r>
              <a:rPr lang="en-US" dirty="0"/>
              <a:t>In-Network Aggregation </a:t>
            </a:r>
            <a:r>
              <a:rPr lang="en-US" b="0" dirty="0"/>
              <a:t>(</a:t>
            </a:r>
            <a:r>
              <a:rPr lang="en-US" b="0" dirty="0" err="1"/>
              <a:t>SwitchML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Aggregate worker updates in prog. switches</a:t>
            </a:r>
          </a:p>
          <a:p>
            <a:pPr lvl="1"/>
            <a:r>
              <a:rPr lang="en-US" dirty="0"/>
              <a:t>32b fix-point, coordinated updates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DA781-0594-D013-1704-55C3CDF55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958A8-EE00-68B9-1E18-56F2730D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418" y="3593007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00B6A-69E5-8F29-74FA-5852B52AB27C}"/>
              </a:ext>
            </a:extLst>
          </p:cNvPr>
          <p:cNvSpPr txBox="1"/>
          <p:nvPr/>
        </p:nvSpPr>
        <p:spPr>
          <a:xfrm>
            <a:off x="7121563" y="3550662"/>
            <a:ext cx="38979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1-bit stochastic gradient descent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its application to data-parallel distributed training of speech DNNs.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INTERSPEECH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B63B8-7543-EB62-1725-A996301C12F2}"/>
              </a:ext>
            </a:extLst>
          </p:cNvPr>
          <p:cNvSpPr txBox="1"/>
          <p:nvPr/>
        </p:nvSpPr>
        <p:spPr>
          <a:xfrm>
            <a:off x="8185859" y="1267626"/>
            <a:ext cx="27934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Priya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Goyal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Accurate, Large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Minibatch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SGD: Training ImageNet in 1 Hour.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256 GPUs)]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1D671-DE68-D8DD-F4BF-79688120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468" y="1340913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9A58E-69CE-9456-441D-C0C4B31D8DAE}"/>
              </a:ext>
            </a:extLst>
          </p:cNvPr>
          <p:cNvSpPr txBox="1"/>
          <p:nvPr/>
        </p:nvSpPr>
        <p:spPr>
          <a:xfrm>
            <a:off x="8582814" y="2267580"/>
            <a:ext cx="30245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tf.distribute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MultiWorkerMirroredStrategy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5713A-CF64-DF1B-0728-BDD87652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929" y="4827289"/>
            <a:ext cx="4970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74B16-8845-9DC8-F00D-90EFA5A96B7D}"/>
              </a:ext>
            </a:extLst>
          </p:cNvPr>
          <p:cNvSpPr txBox="1"/>
          <p:nvPr/>
        </p:nvSpPr>
        <p:spPr>
          <a:xfrm>
            <a:off x="8316491" y="4767001"/>
            <a:ext cx="270300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Amedeo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Sapio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Scaling Distributed Machine Learning with In-Network Aggregation,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722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07F65-47C2-3509-37EE-5610D3A549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Sparse Communication</a:t>
            </a:r>
          </a:p>
          <a:p>
            <a:pPr lvl="1"/>
            <a:r>
              <a:rPr lang="en-US" dirty="0"/>
              <a:t>Mini-batches of sparse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sparse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Gradient </a:t>
            </a:r>
            <a:r>
              <a:rPr lang="en-US" dirty="0" err="1"/>
              <a:t>sparsification</a:t>
            </a:r>
            <a:r>
              <a:rPr lang="en-US" dirty="0"/>
              <a:t>/clipping (send gradients larger than a threshold)</a:t>
            </a:r>
          </a:p>
          <a:p>
            <a:r>
              <a:rPr lang="en-US" dirty="0"/>
              <a:t>Non-Uniform Parameter Access</a:t>
            </a:r>
          </a:p>
          <a:p>
            <a:pPr lvl="1"/>
            <a:r>
              <a:rPr lang="en-US" dirty="0"/>
              <a:t>Exploit sparsity skew to select </a:t>
            </a:r>
            <a:br>
              <a:rPr lang="en-US" dirty="0"/>
            </a:br>
            <a:r>
              <a:rPr lang="en-US" dirty="0"/>
              <a:t>replication (sync/async) vs relocation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D682-E814-E877-59BC-02816E02D8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Overhead, cont.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4B759-3B42-E835-0A0E-B38041E0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645" y="3028825"/>
            <a:ext cx="3024232" cy="278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F86DE-DBB9-C0F6-963A-98F73225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75" y="2928810"/>
            <a:ext cx="3067851" cy="2751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868DF-992F-0075-04BC-306BD46C0200}"/>
              </a:ext>
            </a:extLst>
          </p:cNvPr>
          <p:cNvSpPr txBox="1"/>
          <p:nvPr/>
        </p:nvSpPr>
        <p:spPr>
          <a:xfrm>
            <a:off x="8867775" y="2022438"/>
            <a:ext cx="292260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word2vec on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Word Benchmark)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DC1D4-E56A-7655-A915-BAFACEDD35BD}"/>
              </a:ext>
            </a:extLst>
          </p:cNvPr>
          <p:cNvSpPr txBox="1"/>
          <p:nvPr/>
        </p:nvSpPr>
        <p:spPr>
          <a:xfrm>
            <a:off x="5165758" y="2448429"/>
            <a:ext cx="337928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Wikidata5m)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3F68DC-013A-D030-DD70-8AA2E211B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52" y="489701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980DB-76E5-ABD3-4C2E-95CBB5CD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52" y="3889280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67AA8F-AC7E-8BD3-5E5E-6816E8102217}"/>
              </a:ext>
            </a:extLst>
          </p:cNvPr>
          <p:cNvSpPr txBox="1"/>
          <p:nvPr/>
        </p:nvSpPr>
        <p:spPr>
          <a:xfrm>
            <a:off x="1673573" y="3710894"/>
            <a:ext cx="302423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Steffen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Zeuch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Dynamic Parameter Allocation in Parameter Servers.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13(11)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0A1DD-5A49-7353-F567-D0C2A3D8EB55}"/>
              </a:ext>
            </a:extLst>
          </p:cNvPr>
          <p:cNvSpPr txBox="1"/>
          <p:nvPr/>
        </p:nvSpPr>
        <p:spPr>
          <a:xfrm>
            <a:off x="1673573" y="4726318"/>
            <a:ext cx="32417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Kaoudi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NuPS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Parameter Server for Machine Learning with Non-Uniform Parameter Access.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9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4C9A46-EF1F-376A-A36D-DA087D6EA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Limitations Data-Parallel Parameter Servers</a:t>
            </a:r>
          </a:p>
          <a:p>
            <a:pPr lvl="1"/>
            <a:r>
              <a:rPr lang="en-US" dirty="0"/>
              <a:t>Need to fit entire model and activations into each worker node/device </a:t>
            </a:r>
            <a:br>
              <a:rPr lang="en-US" dirty="0"/>
            </a:br>
            <a:r>
              <a:rPr lang="en-US" dirty="0"/>
              <a:t>(or overhead for repeated eviction &amp; restore)</a:t>
            </a:r>
          </a:p>
          <a:p>
            <a:pPr lvl="1"/>
            <a:r>
              <a:rPr lang="en-US" dirty="0"/>
              <a:t>Very deep and wide networks (e.g., </a:t>
            </a:r>
            <a:r>
              <a:rPr lang="en-US" b="1" dirty="0">
                <a:solidFill>
                  <a:schemeClr val="accent1"/>
                </a:solidFill>
              </a:rPr>
              <a:t>ResNet-1001</a:t>
            </a:r>
            <a:r>
              <a:rPr lang="en-US" dirty="0"/>
              <a:t>)</a:t>
            </a:r>
            <a:endParaRPr lang="en-US" sz="1000" dirty="0"/>
          </a:p>
          <a:p>
            <a:r>
              <a:rPr lang="en-US" dirty="0"/>
              <a:t>Model-Parallel Parameter Servers</a:t>
            </a:r>
          </a:p>
          <a:p>
            <a:pPr lvl="1"/>
            <a:r>
              <a:rPr lang="en-US" dirty="0"/>
              <a:t>Workers responsible for </a:t>
            </a:r>
            <a:r>
              <a:rPr lang="en-US" b="1" dirty="0">
                <a:solidFill>
                  <a:srgbClr val="7889FB"/>
                </a:solidFill>
              </a:rPr>
              <a:t>disjoint partitions of the network/model</a:t>
            </a:r>
          </a:p>
          <a:p>
            <a:pPr lvl="1"/>
            <a:r>
              <a:rPr lang="en-US" dirty="0"/>
              <a:t>Exploit pipeline parallelism and independent subnetworks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recurrent neural networks, </a:t>
            </a:r>
            <a:r>
              <a:rPr lang="en-US" b="1" dirty="0">
                <a:solidFill>
                  <a:schemeClr val="accent1"/>
                </a:solidFill>
              </a:rPr>
              <a:t>pre-processing tasks</a:t>
            </a:r>
            <a:endParaRPr lang="en-US" sz="1000" dirty="0"/>
          </a:p>
          <a:p>
            <a:r>
              <a:rPr lang="en-US" dirty="0"/>
              <a:t>Hybrid Parameter Servers</a:t>
            </a:r>
          </a:p>
          <a:p>
            <a:pPr lvl="1"/>
            <a:r>
              <a:rPr lang="en-US" i="1" dirty="0"/>
              <a:t>“To be successful, however, we believe that model parallelism </a:t>
            </a:r>
            <a:br>
              <a:rPr lang="en-US" i="1" dirty="0"/>
            </a:br>
            <a:r>
              <a:rPr lang="en-US" i="1" dirty="0"/>
              <a:t>must be combined with clever distributed optimization techniques </a:t>
            </a:r>
            <a:br>
              <a:rPr lang="en-US" i="1" dirty="0"/>
            </a:br>
            <a:r>
              <a:rPr lang="en-US" i="1" dirty="0"/>
              <a:t>that leverage data parallelism.”</a:t>
            </a:r>
          </a:p>
          <a:p>
            <a:pPr lvl="1"/>
            <a:r>
              <a:rPr lang="en-US" i="1" dirty="0"/>
              <a:t>“[</a:t>
            </a:r>
            <a:r>
              <a:rPr lang="en-AT" i="1" dirty="0"/>
              <a:t>…</a:t>
            </a:r>
            <a:r>
              <a:rPr lang="en-US" i="1" dirty="0"/>
              <a:t>] it is possible to use </a:t>
            </a:r>
            <a:r>
              <a:rPr lang="en-US" b="1" i="1" dirty="0">
                <a:solidFill>
                  <a:srgbClr val="7889FB"/>
                </a:solidFill>
              </a:rPr>
              <a:t>tens of thousands of CPU cores</a:t>
            </a:r>
            <a:r>
              <a:rPr lang="en-US" i="1" dirty="0"/>
              <a:t> for training a single model”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ADF8-A1C3-03CA-21C0-30A7DDF0D3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A339B-4C44-DD2F-B71F-CC40899D8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750" y="2032535"/>
            <a:ext cx="43319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42755-905C-815D-269D-E893A4A9C794}"/>
              </a:ext>
            </a:extLst>
          </p:cNvPr>
          <p:cNvSpPr txBox="1"/>
          <p:nvPr/>
        </p:nvSpPr>
        <p:spPr>
          <a:xfrm>
            <a:off x="7971416" y="1968585"/>
            <a:ext cx="30949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Kaiming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Shaoqing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Ren, Jian Sun: Identity Mappings in Deep Residual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54BAE-C1E0-4D9B-7FDA-B6860BA8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15266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1A598-C142-9BAA-B1EF-B2B9FAB3250C}"/>
              </a:ext>
            </a:extLst>
          </p:cNvPr>
          <p:cNvSpPr txBox="1"/>
          <p:nvPr/>
        </p:nvSpPr>
        <p:spPr>
          <a:xfrm>
            <a:off x="9094729" y="4093320"/>
            <a:ext cx="1907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12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4FF07-771C-8696-00D4-0AB06493BD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Nodes act as workers </a:t>
            </a:r>
            <a:br>
              <a:rPr lang="en-US" dirty="0"/>
            </a:br>
            <a:r>
              <a:rPr lang="en-US" dirty="0"/>
              <a:t>and parameter servers</a:t>
            </a:r>
          </a:p>
          <a:p>
            <a:pPr lvl="1"/>
            <a:r>
              <a:rPr lang="en-US" dirty="0"/>
              <a:t>Data Transfer for</a:t>
            </a:r>
            <a:br>
              <a:rPr lang="en-US" dirty="0"/>
            </a:br>
            <a:r>
              <a:rPr lang="en-US" dirty="0"/>
              <a:t>boundary-crossing</a:t>
            </a:r>
            <a:br>
              <a:rPr lang="en-US" dirty="0"/>
            </a:br>
            <a:r>
              <a:rPr lang="en-US" dirty="0"/>
              <a:t>data dependencies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Pipeline Parallelism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405C8-D9C2-2AE5-C74B-74649D69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Model-Parallel Execution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C4BA-4AA5-8F0C-D35B-0505A3A7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1"/>
          <a:stretch/>
        </p:blipFill>
        <p:spPr>
          <a:xfrm>
            <a:off x="4497473" y="1104687"/>
            <a:ext cx="4731976" cy="4075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0FFE-9F67-CD53-6C34-9E00C60F71CC}"/>
              </a:ext>
            </a:extLst>
          </p:cNvPr>
          <p:cNvSpPr txBox="1"/>
          <p:nvPr/>
        </p:nvSpPr>
        <p:spPr>
          <a:xfrm>
            <a:off x="9229449" y="2574670"/>
            <a:ext cx="192622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disjoint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network/model partitions</a:t>
            </a:r>
          </a:p>
        </p:txBody>
      </p:sp>
    </p:spTree>
    <p:extLst>
      <p:ext uri="{BB962C8B-B14F-4D97-AF65-F5344CB8AC3E}">
        <p14:creationId xmlns:p14="http://schemas.microsoft.com/office/powerpoint/2010/main" val="236512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BA6285-9661-9624-1268-8E5502640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Place variables and ops on devices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"/gpu:1"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(b)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"/cpu:0"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loss = </a:t>
            </a:r>
            <a:r>
              <a:rPr lang="en-US" sz="1800" b="0" dirty="0" err="1">
                <a:latin typeface="Consolas" panose="020B0609020204030204" pitchFamily="49" charset="0"/>
              </a:rPr>
              <a:t>a+b</a:t>
            </a:r>
            <a:endParaRPr lang="en-US" sz="18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Declare optimizer and parameters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opt = </a:t>
            </a:r>
            <a:r>
              <a:rPr lang="en-US" sz="1800" b="0" dirty="0" err="1">
                <a:latin typeface="Consolas" panose="020B0609020204030204" pitchFamily="49" charset="0"/>
              </a:rPr>
              <a:t>tf.train.GradientDescentOptimizer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learning_rate</a:t>
            </a:r>
            <a:r>
              <a:rPr lang="en-US" sz="1800" b="0" dirty="0">
                <a:latin typeface="Consolas" panose="020B0609020204030204" pitchFamily="49" charset="0"/>
              </a:rPr>
              <a:t>=0.1)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 = </a:t>
            </a:r>
            <a:r>
              <a:rPr lang="en-US" sz="1800" b="0" dirty="0" err="1">
                <a:latin typeface="Consolas" panose="020B0609020204030204" pitchFamily="49" charset="0"/>
              </a:rPr>
              <a:t>opt.minimize</a:t>
            </a:r>
            <a:r>
              <a:rPr lang="en-US" sz="1800" b="0" dirty="0">
                <a:latin typeface="Consolas" panose="020B0609020204030204" pitchFamily="49" charset="0"/>
              </a:rPr>
              <a:t>(loss)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Force distributed graph evaluation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ret = </a:t>
            </a:r>
            <a:r>
              <a:rPr lang="en-US" sz="1800" b="0" dirty="0" err="1">
                <a:latin typeface="Consolas" panose="020B0609020204030204" pitchFamily="49" charset="0"/>
              </a:rPr>
              <a:t>sess.run</a:t>
            </a:r>
            <a:r>
              <a:rPr lang="en-US" sz="1800" b="0" dirty="0">
                <a:latin typeface="Consolas" panose="020B0609020204030204" pitchFamily="49" charset="0"/>
              </a:rPr>
              <a:t>([loss, </a:t>
            </a: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]))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4B57-01B6-11F5-BD86-FC98D57F74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6D7B4-E6CC-12EA-30B9-B863836857A6}"/>
              </a:ext>
            </a:extLst>
          </p:cNvPr>
          <p:cNvSpPr txBox="1"/>
          <p:nvPr/>
        </p:nvSpPr>
        <p:spPr>
          <a:xfrm>
            <a:off x="6919888" y="2091708"/>
            <a:ext cx="261257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Placement of Operations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(shown via toy example)</a:t>
            </a:r>
          </a:p>
        </p:txBody>
      </p:sp>
    </p:spTree>
    <p:extLst>
      <p:ext uri="{BB962C8B-B14F-4D97-AF65-F5344CB8AC3E}">
        <p14:creationId xmlns:p14="http://schemas.microsoft.com/office/powerpoint/2010/main" val="30121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C3204E-B288-6AA6-E7A1-76818627D6B4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6AF32-2C11-D269-3ED7-59878F4E53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TF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JAX</a:t>
            </a:r>
            <a:r>
              <a:rPr lang="en-US" dirty="0"/>
              <a:t> programs (e.g., JAX </a:t>
            </a:r>
            <a:r>
              <a:rPr lang="en-US" dirty="0" err="1">
                <a:latin typeface="Consolas" panose="020B0609020204030204" pitchFamily="49" charset="0"/>
              </a:rPr>
              <a:t>pmap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Virtual device requests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device islands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MLIR</a:t>
            </a:r>
            <a:r>
              <a:rPr lang="en-US" dirty="0"/>
              <a:t> dialect, lowering to physical devices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PLAQUE</a:t>
            </a:r>
            <a:r>
              <a:rPr lang="en-US" dirty="0"/>
              <a:t> shared data-flow system w/ </a:t>
            </a:r>
            <a:r>
              <a:rPr lang="en-US" b="1" dirty="0">
                <a:solidFill>
                  <a:srgbClr val="7889FB"/>
                </a:solidFill>
              </a:rPr>
              <a:t>sharded buffer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sparse comm.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gang scheduling</a:t>
            </a:r>
          </a:p>
          <a:p>
            <a:pPr lvl="1"/>
            <a:endParaRPr lang="en-US" dirty="0"/>
          </a:p>
          <a:p>
            <a:r>
              <a:rPr lang="en-US" dirty="0"/>
              <a:t>Resource Management and Scheduling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E86E5-1933-F6D3-65B0-B39032AEB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Pathways: Asynchronous, Distributed Data Flow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2339B-3739-75B9-8453-F033C3E3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659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8F427-A3C9-8ED3-21D9-ADAAB1C10DF1}"/>
              </a:ext>
            </a:extLst>
          </p:cNvPr>
          <p:cNvSpPr txBox="1"/>
          <p:nvPr/>
        </p:nvSpPr>
        <p:spPr>
          <a:xfrm>
            <a:off x="7476209" y="336256"/>
            <a:ext cx="23714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[Paul Barham et al: Pathways: Asynchronous Distributed Dataflow for ML,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9737-BACB-2990-184B-CB860BB7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67" y="1224231"/>
            <a:ext cx="4039805" cy="257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CF13A-C531-4E0F-F8A4-BAC5FA47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62" y="3925727"/>
            <a:ext cx="10310992" cy="27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Reinforcement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Hybrid Data- and Task- Parallel Execution</a:t>
            </a:r>
          </a:p>
          <a:p>
            <a:r>
              <a:rPr lang="en-US" dirty="0"/>
              <a:t>Data-Parallel Parameter Servers</a:t>
            </a:r>
          </a:p>
          <a:p>
            <a:r>
              <a:rPr lang="en-US" dirty="0"/>
              <a:t>Nested Parallelism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3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F69E7-3D1F-228F-31D7-6C1C2815D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RL 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Closed-loop:</a:t>
            </a:r>
            <a:r>
              <a:rPr lang="en-US" dirty="0"/>
              <a:t> goal-directed learning from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Time-delayed reward:</a:t>
            </a:r>
            <a:r>
              <a:rPr lang="en-US" dirty="0"/>
              <a:t> map situations </a:t>
            </a:r>
            <a:r>
              <a:rPr lang="en-US" dirty="0">
                <a:sym typeface="Wingdings" panose="05000000000000000000" pitchFamily="2" charset="2"/>
              </a:rPr>
              <a:t> actions, max reward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No instructions:</a:t>
            </a:r>
            <a:r>
              <a:rPr lang="en-US" dirty="0">
                <a:sym typeface="Wingdings" panose="05000000000000000000" pitchFamily="2" charset="2"/>
              </a:rPr>
              <a:t>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exploitation (known actions)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vs exploration (find actions)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RL Elements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Policy: stimulus-response rules (perceived environment state  actions)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Reward Signal: scalar reward at each time step (direct vs indirect)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Value Function: long-term desirability of states (expected reward)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Model of the environment: expected behavior of environment  planning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F84CE-0579-C23C-A557-0B5EABD81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424582-F5AB-B3AF-7F68-5008524E88D8}"/>
              </a:ext>
            </a:extLst>
          </p:cNvPr>
          <p:cNvGrpSpPr/>
          <p:nvPr/>
        </p:nvGrpSpPr>
        <p:grpSpPr>
          <a:xfrm>
            <a:off x="4893669" y="2396266"/>
            <a:ext cx="4605209" cy="1545540"/>
            <a:chOff x="2270227" y="3358942"/>
            <a:chExt cx="4605209" cy="15455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4D228-33B9-78A0-7870-683E99259CAA}"/>
                </a:ext>
              </a:extLst>
            </p:cNvPr>
            <p:cNvSpPr/>
            <p:nvPr/>
          </p:nvSpPr>
          <p:spPr>
            <a:xfrm>
              <a:off x="2270227" y="3750942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Agent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DAD9AB-8C55-2624-FC32-459D13188D56}"/>
                </a:ext>
              </a:extLst>
            </p:cNvPr>
            <p:cNvSpPr/>
            <p:nvPr/>
          </p:nvSpPr>
          <p:spPr>
            <a:xfrm>
              <a:off x="5314897" y="3750943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Environment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(real/sim)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8567CBEE-05B3-B879-7D06-9FBBD771CBDB}"/>
                </a:ext>
              </a:extLst>
            </p:cNvPr>
            <p:cNvSpPr/>
            <p:nvPr/>
          </p:nvSpPr>
          <p:spPr>
            <a:xfrm>
              <a:off x="4434838" y="3728277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FFC9A3-2E43-8E34-326F-E4211443941C}"/>
                </a:ext>
              </a:extLst>
            </p:cNvPr>
            <p:cNvSpPr txBox="1"/>
            <p:nvPr/>
          </p:nvSpPr>
          <p:spPr>
            <a:xfrm>
              <a:off x="4031381" y="3358942"/>
              <a:ext cx="111170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3334E1-4C53-C8E5-1644-10901898E8FF}"/>
                </a:ext>
              </a:extLst>
            </p:cNvPr>
            <p:cNvSpPr txBox="1"/>
            <p:nvPr/>
          </p:nvSpPr>
          <p:spPr>
            <a:xfrm>
              <a:off x="3758319" y="4535150"/>
              <a:ext cx="170798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Reward/State</a:t>
              </a:r>
            </a:p>
          </p:txBody>
        </p:sp>
        <p:sp>
          <p:nvSpPr>
            <p:cNvPr id="12" name="Right Arrow 21">
              <a:extLst>
                <a:ext uri="{FF2B5EF4-FFF2-40B4-BE49-F238E27FC236}">
                  <a16:creationId xmlns:a16="http://schemas.microsoft.com/office/drawing/2014/main" id="{54C11E54-9EE5-D41D-21DC-BFCC0B1C6C56}"/>
                </a:ext>
              </a:extLst>
            </p:cNvPr>
            <p:cNvSpPr/>
            <p:nvPr/>
          </p:nvSpPr>
          <p:spPr>
            <a:xfrm rot="10800000">
              <a:off x="4424122" y="411982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30D441-3DC9-1A31-50A0-EFDA37B0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937" y="13787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F986C6-3490-E769-BC7A-97730F3380C5}"/>
              </a:ext>
            </a:extLst>
          </p:cNvPr>
          <p:cNvSpPr txBox="1"/>
          <p:nvPr/>
        </p:nvSpPr>
        <p:spPr>
          <a:xfrm>
            <a:off x="8556129" y="1318418"/>
            <a:ext cx="24331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[Richard S. Sutton, Andrew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Reinforcement Learning: An Introduction, MIT Press, 2015]</a:t>
            </a:r>
          </a:p>
        </p:txBody>
      </p:sp>
    </p:spTree>
    <p:extLst>
      <p:ext uri="{BB962C8B-B14F-4D97-AF65-F5344CB8AC3E}">
        <p14:creationId xmlns:p14="http://schemas.microsoft.com/office/powerpoint/2010/main" val="41814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DB52D-708A-A2B0-F4CB-1CA57E888B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Framework Overview</a:t>
            </a:r>
          </a:p>
          <a:p>
            <a:pPr lvl="1"/>
            <a:r>
              <a:rPr lang="en-US" dirty="0" err="1"/>
              <a:t>RLlib</a:t>
            </a:r>
            <a:r>
              <a:rPr lang="en-US" dirty="0"/>
              <a:t> on tasks/actors in Ray</a:t>
            </a:r>
          </a:p>
          <a:p>
            <a:pPr lvl="1"/>
            <a:r>
              <a:rPr lang="en-US" dirty="0"/>
              <a:t>Interleaved policy </a:t>
            </a:r>
            <a:br>
              <a:rPr lang="en-US" dirty="0"/>
            </a:br>
            <a:r>
              <a:rPr lang="en-US" dirty="0"/>
              <a:t>training, </a:t>
            </a:r>
            <a:br>
              <a:rPr lang="en-US" dirty="0"/>
            </a:br>
            <a:r>
              <a:rPr lang="en-US" dirty="0"/>
              <a:t>simulations,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Parallelization Strategies</a:t>
            </a:r>
          </a:p>
          <a:p>
            <a:pPr lvl="1"/>
            <a:r>
              <a:rPr lang="en-US" dirty="0"/>
              <a:t>Hierarchical Parallel Task Model </a:t>
            </a:r>
            <a:br>
              <a:rPr lang="en-US" dirty="0"/>
            </a:br>
            <a:r>
              <a:rPr lang="en-US" dirty="0"/>
              <a:t>(locally, centralized control)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optimizer</a:t>
            </a:r>
            <a:r>
              <a:rPr lang="en-US" dirty="0"/>
              <a:t> step methods</a:t>
            </a:r>
            <a:br>
              <a:rPr lang="en-US" dirty="0"/>
            </a:br>
            <a:r>
              <a:rPr lang="en-US" dirty="0"/>
              <a:t>(All-reduce, local multi-GPU, </a:t>
            </a:r>
            <a:br>
              <a:rPr lang="en-US" dirty="0"/>
            </a:br>
            <a:r>
              <a:rPr lang="en-US" dirty="0"/>
              <a:t>async, </a:t>
            </a:r>
            <a:r>
              <a:rPr lang="en-US" dirty="0">
                <a:solidFill>
                  <a:schemeClr val="accent1"/>
                </a:solidFill>
              </a:rPr>
              <a:t>parameter server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graph</a:t>
            </a:r>
            <a:r>
              <a:rPr lang="en-US" b="0" dirty="0"/>
              <a:t> (algorithm-specific) </a:t>
            </a:r>
            <a:br>
              <a:rPr lang="en-US" b="0" dirty="0"/>
            </a:br>
            <a:r>
              <a:rPr lang="en-US" b="0" dirty="0"/>
              <a:t>on</a:t>
            </a:r>
            <a:r>
              <a:rPr lang="en-US" dirty="0"/>
              <a:t> multiple </a:t>
            </a:r>
            <a:r>
              <a:rPr lang="en-US" b="0" dirty="0"/>
              <a:t>remote</a:t>
            </a:r>
            <a:r>
              <a:rPr lang="en-US" dirty="0"/>
              <a:t> </a:t>
            </a:r>
            <a:r>
              <a:rPr lang="en-US" b="0" dirty="0"/>
              <a:t>evaluator replicas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D7CA-7B85-054B-BC41-AEF68B0F1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RL in </a:t>
            </a:r>
            <a:r>
              <a:rPr lang="en-US" dirty="0" err="1"/>
              <a:t>RLlib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0A28A-90B7-778A-0CA2-DB2696AF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47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62B3A-78C6-475A-D5D6-A952173FD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47" y="116643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33914-7E24-7869-15EB-DC661AFDDF40}"/>
              </a:ext>
            </a:extLst>
          </p:cNvPr>
          <p:cNvSpPr txBox="1"/>
          <p:nvPr/>
        </p:nvSpPr>
        <p:spPr>
          <a:xfrm>
            <a:off x="7024745" y="336256"/>
            <a:ext cx="28235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Liang,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RLlib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Abstractions for Distributed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2B55-227A-1EAB-A5AA-1978AA607A8B}"/>
              </a:ext>
            </a:extLst>
          </p:cNvPr>
          <p:cNvSpPr txBox="1"/>
          <p:nvPr/>
        </p:nvSpPr>
        <p:spPr>
          <a:xfrm>
            <a:off x="6683101" y="1096099"/>
            <a:ext cx="31652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[Philipp Moritz, Robert Nishihara et al.: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Distributed Framework for Emerging AI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0357-1EA7-F090-6A75-29A505C24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68" y="2035623"/>
            <a:ext cx="8088435" cy="111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D9085-A18C-5D9C-2F36-69F5EE146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454" y="3848956"/>
            <a:ext cx="3766766" cy="183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11B84-5947-1DC9-5F4B-315F450A1CA6}"/>
              </a:ext>
            </a:extLst>
          </p:cNvPr>
          <p:cNvSpPr txBox="1"/>
          <p:nvPr/>
        </p:nvSpPr>
        <p:spPr>
          <a:xfrm>
            <a:off x="9592508" y="4083115"/>
            <a:ext cx="175681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Parameter Server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(task stream, wait for #updates)</a:t>
            </a:r>
          </a:p>
        </p:txBody>
      </p:sp>
      <p:sp>
        <p:nvSpPr>
          <p:cNvPr id="11" name="Right Arrow 16">
            <a:extLst>
              <a:ext uri="{FF2B5EF4-FFF2-40B4-BE49-F238E27FC236}">
                <a16:creationId xmlns:a16="http://schemas.microsoft.com/office/drawing/2014/main" id="{53D6C9DE-8F98-A377-35A5-FFEA2CA35FAF}"/>
              </a:ext>
            </a:extLst>
          </p:cNvPr>
          <p:cNvSpPr/>
          <p:nvPr/>
        </p:nvSpPr>
        <p:spPr>
          <a:xfrm>
            <a:off x="4947302" y="463985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D6EF2-F53C-BE9E-A483-97B3AA0E5B82}"/>
              </a:ext>
            </a:extLst>
          </p:cNvPr>
          <p:cNvSpPr/>
          <p:nvPr/>
        </p:nvSpPr>
        <p:spPr>
          <a:xfrm>
            <a:off x="1556981" y="2136041"/>
            <a:ext cx="2516276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B71A-4A81-8CA0-0AD0-7FFAC7C2D0B1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A0BD2-33AB-8DD8-05B9-0CE5B757134B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19CA-7E8D-22B6-89A9-8301153973BD}"/>
              </a:ext>
            </a:extLst>
          </p:cNvPr>
          <p:cNvSpPr txBox="1"/>
          <p:nvPr/>
        </p:nvSpPr>
        <p:spPr>
          <a:xfrm>
            <a:off x="7574207" y="1399795"/>
            <a:ext cx="229906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41ED-113F-B57D-5D67-86FBEFC29DD4}"/>
              </a:ext>
            </a:extLst>
          </p:cNvPr>
          <p:cNvSpPr txBox="1"/>
          <p:nvPr/>
        </p:nvSpPr>
        <p:spPr>
          <a:xfrm>
            <a:off x="1674299" y="1401471"/>
            <a:ext cx="229906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14CCE-F41D-54C3-3926-905BE27ADD0B}"/>
              </a:ext>
            </a:extLst>
          </p:cNvPr>
          <p:cNvSpPr txBox="1"/>
          <p:nvPr/>
        </p:nvSpPr>
        <p:spPr>
          <a:xfrm>
            <a:off x="4617074" y="1121795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0B3421-CF0E-4AC2-507C-6239B5C97F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Use of TPU Pods via JAX/TF XLA</a:t>
            </a:r>
          </a:p>
          <a:p>
            <a:r>
              <a:rPr lang="en-US" dirty="0"/>
              <a:t>#1 Anakin</a:t>
            </a:r>
          </a:p>
          <a:p>
            <a:pPr lvl="1"/>
            <a:r>
              <a:rPr lang="en-US" dirty="0"/>
              <a:t>Agent-environment interaction can be compiled into a single XLA program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Scalability:</a:t>
            </a:r>
            <a:r>
              <a:rPr lang="en-US" dirty="0"/>
              <a:t> replicate basic setup to larger TPU slices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8406-671C-6A52-97DC-E778B74E4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8B54A-6431-46A6-F375-55B3E672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3F326-A387-CE24-F126-6C8DDEA77758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87106-C7E4-E452-7D2A-0DD4AF4F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71" y="3061562"/>
            <a:ext cx="10115590" cy="250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5973C-BA56-04DC-4B1C-76D89DD60C59}"/>
              </a:ext>
            </a:extLst>
          </p:cNvPr>
          <p:cNvSpPr txBox="1"/>
          <p:nvPr/>
        </p:nvSpPr>
        <p:spPr>
          <a:xfrm>
            <a:off x="1577353" y="3033785"/>
            <a:ext cx="853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DAABB-C875-DA66-88AB-3E3359B8ADE2}"/>
              </a:ext>
            </a:extLst>
          </p:cNvPr>
          <p:cNvSpPr txBox="1"/>
          <p:nvPr/>
        </p:nvSpPr>
        <p:spPr>
          <a:xfrm>
            <a:off x="5455097" y="2721915"/>
            <a:ext cx="30506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TPU Core</a:t>
            </a:r>
          </a:p>
        </p:txBody>
      </p:sp>
    </p:spTree>
    <p:extLst>
      <p:ext uri="{BB962C8B-B14F-4D97-AF65-F5344CB8AC3E}">
        <p14:creationId xmlns:p14="http://schemas.microsoft.com/office/powerpoint/2010/main" val="12915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FA99E-E4DB-D075-28F5-39AA487A3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 err="1"/>
              <a:t>Sebulba</a:t>
            </a:r>
            <a:endParaRPr lang="en-US" dirty="0"/>
          </a:p>
          <a:p>
            <a:pPr lvl="1"/>
            <a:r>
              <a:rPr lang="en-US" dirty="0"/>
              <a:t>Decomposed actors </a:t>
            </a:r>
            <a:br>
              <a:rPr lang="en-US" dirty="0"/>
            </a:br>
            <a:r>
              <a:rPr lang="en-US" dirty="0"/>
              <a:t>and learners</a:t>
            </a:r>
          </a:p>
          <a:p>
            <a:pPr lvl="1"/>
            <a:r>
              <a:rPr lang="en-US" dirty="0"/>
              <a:t>Support for arbitrary </a:t>
            </a:r>
            <a:br>
              <a:rPr lang="en-US" dirty="0"/>
            </a:br>
            <a:r>
              <a:rPr lang="en-US" dirty="0"/>
              <a:t>environments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91BAC-DA4C-FFC9-E3D8-67B35F19E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6ACB5-307E-95B6-F92F-948769E3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9D1BD-D047-D4EB-8E61-24CF483914BE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9C791-F81F-4864-2C76-335FCAB9D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09" y="1522696"/>
            <a:ext cx="7520214" cy="399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7A035-5855-9339-EA9A-782A475C8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 + data/power caps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</a:t>
            </a:r>
          </a:p>
          <a:p>
            <a:pPr lvl="1"/>
            <a:r>
              <a:rPr lang="en-US" dirty="0"/>
              <a:t>Applications Characteristics</a:t>
            </a:r>
          </a:p>
          <a:p>
            <a:pPr lvl="2"/>
            <a:r>
              <a:rPr lang="en-US" dirty="0"/>
              <a:t>#1 On-device data more relevant than server-side data</a:t>
            </a:r>
          </a:p>
          <a:p>
            <a:pPr lvl="2"/>
            <a:r>
              <a:rPr lang="en-US" dirty="0"/>
              <a:t>#2 On-device data is privacy-sensitive or large</a:t>
            </a:r>
          </a:p>
          <a:p>
            <a:pPr lvl="2"/>
            <a:r>
              <a:rPr lang="en-US" dirty="0"/>
              <a:t>#3 Labels can be inferred naturally from user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Example:</a:t>
            </a:r>
            <a:r>
              <a:rPr lang="en-US" dirty="0"/>
              <a:t> Language modeling for mobile keyboards and voice recognition 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Massively distributed (data stored across many devices)</a:t>
            </a:r>
          </a:p>
          <a:p>
            <a:pPr lvl="1"/>
            <a:r>
              <a:rPr lang="en-US" dirty="0"/>
              <a:t>Limited and unreliable communication </a:t>
            </a:r>
          </a:p>
          <a:p>
            <a:pPr lvl="1"/>
            <a:r>
              <a:rPr lang="en-US" dirty="0"/>
              <a:t>Unbalanced data (skew in data size, non-IID )</a:t>
            </a:r>
          </a:p>
          <a:p>
            <a:pPr lvl="1"/>
            <a:r>
              <a:rPr lang="en-US" dirty="0"/>
              <a:t>Unreliable compute nodes / data availability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2AD29-EC0D-A1C4-805E-54C1938B45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 and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52FB0-A66D-9C3C-1769-6F6F97DC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371" y="2463371"/>
            <a:ext cx="255432" cy="51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CA628-8BC4-2758-577B-20529344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0060" y="2342792"/>
            <a:ext cx="255432" cy="5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2352-7172-C210-D2DD-CB266DA9E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591" y="2342791"/>
            <a:ext cx="255432" cy="51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B9349-8555-3AC1-3785-BA3B4D3E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87" y="1458852"/>
            <a:ext cx="457200" cy="3714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9E8195-ECC8-2562-0152-4B2E58E073BB}"/>
              </a:ext>
            </a:extLst>
          </p:cNvPr>
          <p:cNvCxnSpPr>
            <a:endCxn id="7" idx="0"/>
          </p:cNvCxnSpPr>
          <p:nvPr/>
        </p:nvCxnSpPr>
        <p:spPr>
          <a:xfrm flipH="1">
            <a:off x="8967776" y="1830327"/>
            <a:ext cx="480595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F26082-3A91-F7AA-669B-3464366F535A}"/>
              </a:ext>
            </a:extLst>
          </p:cNvPr>
          <p:cNvSpPr txBox="1"/>
          <p:nvPr/>
        </p:nvSpPr>
        <p:spPr>
          <a:xfrm>
            <a:off x="8867448" y="166416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3677DE-F306-C3BE-8032-A8F6E7B7D017}"/>
              </a:ext>
            </a:extLst>
          </p:cNvPr>
          <p:cNvCxnSpPr>
            <a:stCxn id="9" idx="2"/>
            <a:endCxn id="6" idx="0"/>
          </p:cNvCxnSpPr>
          <p:nvPr/>
        </p:nvCxnSpPr>
        <p:spPr>
          <a:xfrm>
            <a:off x="9576087" y="1830327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0B2C0-B2D9-8333-6C4D-E787C950C5BE}"/>
              </a:ext>
            </a:extLst>
          </p:cNvPr>
          <p:cNvCxnSpPr>
            <a:endCxn id="8" idx="0"/>
          </p:cNvCxnSpPr>
          <p:nvPr/>
        </p:nvCxnSpPr>
        <p:spPr>
          <a:xfrm>
            <a:off x="9753171" y="1830327"/>
            <a:ext cx="411136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08F66B-FF58-45B6-6132-F820BF0A5C9F}"/>
              </a:ext>
            </a:extLst>
          </p:cNvPr>
          <p:cNvSpPr txBox="1"/>
          <p:nvPr/>
        </p:nvSpPr>
        <p:spPr>
          <a:xfrm>
            <a:off x="9853857" y="16457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F93579-19A8-BAA0-32B9-B73EEB122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914" y="4265417"/>
            <a:ext cx="11423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54FBD8-BB9A-5D38-944A-96A295B5470A}"/>
              </a:ext>
            </a:extLst>
          </p:cNvPr>
          <p:cNvSpPr txBox="1"/>
          <p:nvPr/>
        </p:nvSpPr>
        <p:spPr>
          <a:xfrm>
            <a:off x="7713231" y="4923221"/>
            <a:ext cx="395078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[Jakub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Konečný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Federated Learning - Privacy-Preserving Collaborative Machine Learning without Centralized Training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UW Seminar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86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C5976-6CDE-A6BB-EBDE-182D481FA4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b="0" dirty="0">
                <a:latin typeface="Consolas" panose="020B0609020204030204" pitchFamily="49" charset="0"/>
              </a:rPr>
              <a:t>( !converged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1. </a:t>
            </a:r>
            <a:r>
              <a:rPr lang="en-US" b="0" dirty="0">
                <a:latin typeface="Consolas" panose="020B0609020204030204" pitchFamily="49" charset="0"/>
              </a:rPr>
              <a:t>Select random subset (e.g. 1000) 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of the (online) clients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2. </a:t>
            </a:r>
            <a:r>
              <a:rPr lang="en-US" b="0" dirty="0">
                <a:latin typeface="Consolas" panose="020B0609020204030204" pitchFamily="49" charset="0"/>
              </a:rPr>
              <a:t>In parallel, send current parameters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</a:t>
            </a:r>
            <a:r>
              <a:rPr lang="en-US" b="0" dirty="0">
                <a:latin typeface="Consolas" panose="020B0609020204030204" pitchFamily="49" charset="0"/>
              </a:rPr>
              <a:t>to those clients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2a. </a:t>
            </a:r>
            <a:r>
              <a:rPr lang="en-US" b="0" dirty="0">
                <a:latin typeface="Consolas" panose="020B0609020204030204" pitchFamily="49" charset="0"/>
              </a:rPr>
              <a:t>Receive parameters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from server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[pull]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2b. </a:t>
            </a:r>
            <a:r>
              <a:rPr lang="en-US" b="0" dirty="0">
                <a:latin typeface="Consolas" panose="020B0609020204030204" pitchFamily="49" charset="0"/>
              </a:rPr>
              <a:t>Run some number of minibatch SGD steps,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    producing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2c. Return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’-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(model averaging)</a:t>
            </a:r>
            <a:r>
              <a:rPr lang="en-US" b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[push]</a:t>
            </a:r>
            <a:endParaRPr lang="en-US" b="0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3.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t+1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data-weighted average of client updates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926A-C2ED-2DE7-9A4B-65CEC02818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Federated ML Training Algorithm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293BB-DC89-A73E-86DD-ABE48BB89D59}"/>
              </a:ext>
            </a:extLst>
          </p:cNvPr>
          <p:cNvSpPr/>
          <p:nvPr/>
        </p:nvSpPr>
        <p:spPr>
          <a:xfrm>
            <a:off x="1306521" y="2980218"/>
            <a:ext cx="6621864" cy="143691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FF311-8C5F-57A5-8753-5338A321EA9A}"/>
              </a:ext>
            </a:extLst>
          </p:cNvPr>
          <p:cNvSpPr txBox="1"/>
          <p:nvPr/>
        </p:nvSpPr>
        <p:spPr>
          <a:xfrm>
            <a:off x="6099585" y="2598383"/>
            <a:ext cx="1828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client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99F7A-5467-DF58-75ED-C5455FCE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024" y="1553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B12FE-EADE-0B17-8EDF-FF3B0B717F2E}"/>
              </a:ext>
            </a:extLst>
          </p:cNvPr>
          <p:cNvSpPr txBox="1"/>
          <p:nvPr/>
        </p:nvSpPr>
        <p:spPr>
          <a:xfrm>
            <a:off x="8014447" y="1332320"/>
            <a:ext cx="299878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McMahan, Eider Moore,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Ramage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Seth Hampson, Blaise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Agüera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Arcas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Communication-Efficient Learning of Deep Networks from Decentralized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000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28B760-DF0C-0264-08FE-E13F6BCE4A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Client Sampling </a:t>
            </a:r>
            <a:r>
              <a:rPr lang="en-US" b="0" dirty="0"/>
              <a:t>(</a:t>
            </a:r>
            <a:r>
              <a:rPr lang="en-US" dirty="0" err="1">
                <a:solidFill>
                  <a:srgbClr val="7889FB"/>
                </a:solidFill>
              </a:rPr>
              <a:t>FedAvg</a:t>
            </a:r>
            <a:r>
              <a:rPr lang="en-US" b="0" dirty="0"/>
              <a:t> w/ model averaging)</a:t>
            </a:r>
          </a:p>
          <a:p>
            <a:pPr lvl="2"/>
            <a:endParaRPr lang="en-US" sz="1200" dirty="0"/>
          </a:p>
          <a:p>
            <a:r>
              <a:rPr lang="en-US" dirty="0"/>
              <a:t>#2 Decentralized, Fault-tolerant Aggregation  </a:t>
            </a:r>
          </a:p>
          <a:p>
            <a:pPr lvl="2"/>
            <a:endParaRPr lang="en-US" sz="1200" dirty="0"/>
          </a:p>
          <a:p>
            <a:r>
              <a:rPr lang="en-US" dirty="0"/>
              <a:t>#3 Peer-to-peer Gradient and Model Exchange</a:t>
            </a:r>
          </a:p>
          <a:p>
            <a:pPr lvl="2"/>
            <a:endParaRPr lang="en-US" sz="1200" dirty="0"/>
          </a:p>
          <a:p>
            <a:r>
              <a:rPr lang="en-US" dirty="0"/>
              <a:t>#4 Meta-learning for Private Models </a:t>
            </a:r>
          </a:p>
          <a:p>
            <a:pPr lvl="2"/>
            <a:endParaRPr lang="en-US" sz="1200" dirty="0"/>
          </a:p>
          <a:p>
            <a:r>
              <a:rPr lang="en-US" dirty="0"/>
              <a:t>#5 Handling Statistical Heterogeneity </a:t>
            </a:r>
            <a:r>
              <a:rPr lang="en-US" b="0" dirty="0"/>
              <a:t>(non-IID data)</a:t>
            </a:r>
          </a:p>
          <a:p>
            <a:pPr lvl="1"/>
            <a:r>
              <a:rPr lang="en-US" dirty="0"/>
              <a:t>Reducing variance</a:t>
            </a:r>
          </a:p>
          <a:p>
            <a:pPr lvl="1"/>
            <a:r>
              <a:rPr lang="en-US" dirty="0"/>
              <a:t>Selecting relevant subsets of data</a:t>
            </a:r>
          </a:p>
          <a:p>
            <a:pPr lvl="1"/>
            <a:r>
              <a:rPr lang="en-US" dirty="0"/>
              <a:t>Tolerating partial client work</a:t>
            </a:r>
          </a:p>
          <a:p>
            <a:pPr lvl="1"/>
            <a:r>
              <a:rPr lang="en-US" dirty="0"/>
              <a:t>Partitioning clients into congruent groups</a:t>
            </a:r>
          </a:p>
          <a:p>
            <a:pPr lvl="1"/>
            <a:r>
              <a:rPr lang="en-US" dirty="0"/>
              <a:t>Adaptive Optimization (</a:t>
            </a:r>
            <a:r>
              <a:rPr lang="en-US" b="1" dirty="0" err="1">
                <a:solidFill>
                  <a:srgbClr val="7889FB"/>
                </a:solidFill>
              </a:rPr>
              <a:t>FedOpt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FedAvgM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B0579-DC92-1840-771B-B2EF5D59E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Algorithmic Parameter-Server Extensions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D6DED-3701-7833-6617-FA1AF1359504}"/>
              </a:ext>
            </a:extLst>
          </p:cNvPr>
          <p:cNvSpPr txBox="1"/>
          <p:nvPr/>
        </p:nvSpPr>
        <p:spPr>
          <a:xfrm>
            <a:off x="9006994" y="4697562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385AF-8963-D505-187C-43301E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091" y="474685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ACA4FF-64F4-8014-7E07-BB70CFC30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"/>
          <a:stretch/>
        </p:blipFill>
        <p:spPr>
          <a:xfrm>
            <a:off x="10404228" y="1370468"/>
            <a:ext cx="11385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70B468-7319-042E-DB4D-4715B0B02782}"/>
              </a:ext>
            </a:extLst>
          </p:cNvPr>
          <p:cNvSpPr txBox="1"/>
          <p:nvPr/>
        </p:nvSpPr>
        <p:spPr>
          <a:xfrm>
            <a:off x="7917628" y="2073669"/>
            <a:ext cx="36676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Kairouz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Brendan McMahan, Virginia Smith: Federated Learning Tutorial.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https://slideslive.com/38935813/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federated-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learningtutorial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62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7ECA98-2CB7-4336-F2C5-1ED250B85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68963"/>
            <a:ext cx="8690020" cy="4506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[Keith </a:t>
            </a:r>
            <a:r>
              <a:rPr lang="en-US" sz="1400" dirty="0" err="1"/>
              <a:t>Bonawitz</a:t>
            </a:r>
            <a:r>
              <a:rPr lang="en-US" sz="1400" dirty="0"/>
              <a:t>, Hubert Eichner, Wolfgang </a:t>
            </a:r>
            <a:r>
              <a:rPr lang="en-US" sz="1400" dirty="0" err="1"/>
              <a:t>Grieskamp</a:t>
            </a:r>
            <a:r>
              <a:rPr lang="en-US" sz="1400" dirty="0"/>
              <a:t>, </a:t>
            </a:r>
            <a:r>
              <a:rPr lang="en-US" sz="1400" dirty="0" err="1"/>
              <a:t>Dzmitry</a:t>
            </a:r>
            <a:r>
              <a:rPr lang="en-US" sz="1400" dirty="0"/>
              <a:t> </a:t>
            </a:r>
            <a:r>
              <a:rPr lang="en-US" sz="1400" dirty="0" err="1"/>
              <a:t>Huba</a:t>
            </a:r>
            <a:r>
              <a:rPr lang="en-US" sz="1400" dirty="0"/>
              <a:t>, Alex </a:t>
            </a:r>
            <a:r>
              <a:rPr lang="en-US" sz="1400" dirty="0" err="1"/>
              <a:t>Ingerman</a:t>
            </a:r>
            <a:r>
              <a:rPr lang="en-US" sz="1400" dirty="0"/>
              <a:t>, Vladimir Ivanov, Chloé </a:t>
            </a:r>
            <a:r>
              <a:rPr lang="en-US" sz="1400" dirty="0" err="1"/>
              <a:t>Kiddon</a:t>
            </a:r>
            <a:r>
              <a:rPr lang="en-US" sz="1400" dirty="0"/>
              <a:t>, Jakub </a:t>
            </a:r>
            <a:r>
              <a:rPr lang="en-US" sz="1400" dirty="0" err="1"/>
              <a:t>Konecný</a:t>
            </a:r>
            <a:r>
              <a:rPr lang="en-US" sz="1400" dirty="0"/>
              <a:t>, Stefano </a:t>
            </a:r>
            <a:r>
              <a:rPr lang="en-US" sz="1400" dirty="0" err="1"/>
              <a:t>Mazzocchi</a:t>
            </a:r>
            <a:r>
              <a:rPr lang="en-US" sz="1400" dirty="0"/>
              <a:t>, H. Brendan McMahan, Timon Van </a:t>
            </a:r>
            <a:r>
              <a:rPr lang="en-US" sz="1400" dirty="0" err="1"/>
              <a:t>Overveldt</a:t>
            </a:r>
            <a:r>
              <a:rPr lang="en-US" sz="1400" dirty="0"/>
              <a:t>, David </a:t>
            </a:r>
            <a:r>
              <a:rPr lang="en-US" sz="1400" dirty="0" err="1"/>
              <a:t>Petrou</a:t>
            </a:r>
            <a:r>
              <a:rPr lang="en-US" sz="1400" dirty="0"/>
              <a:t>, Daniel Ramage, Jason </a:t>
            </a:r>
            <a:r>
              <a:rPr lang="en-US" sz="1400" dirty="0" err="1"/>
              <a:t>Roselander</a:t>
            </a:r>
            <a:r>
              <a:rPr lang="en-US" sz="1400" dirty="0"/>
              <a:t>:  </a:t>
            </a:r>
            <a:r>
              <a:rPr lang="en-US" sz="1400" b="1" dirty="0">
                <a:solidFill>
                  <a:srgbClr val="7889FB"/>
                </a:solidFill>
              </a:rPr>
              <a:t>Towards Federated Learning at Scale: System Design.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MLSys</a:t>
            </a:r>
            <a:r>
              <a:rPr lang="en-US" sz="1400" b="1" dirty="0">
                <a:solidFill>
                  <a:schemeClr val="tx1"/>
                </a:solidFill>
              </a:rPr>
              <a:t> 2019</a:t>
            </a:r>
            <a:r>
              <a:rPr lang="en-US" sz="1400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E7BC6-9795-407F-0794-4907B549E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Protocol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66CC9-BC1E-AD76-F7F3-41BC71E9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024" y="1589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2DD31-3E14-B866-7B39-ADCAFF80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759" y="2368092"/>
            <a:ext cx="8431082" cy="33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1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94EED-D880-EC8A-EBCC-8EE5EF8A89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Maintain repository of </a:t>
            </a:r>
            <a:br>
              <a:rPr lang="en-US" dirty="0"/>
            </a:br>
            <a:r>
              <a:rPr lang="en-US" dirty="0"/>
              <a:t>locally collected data</a:t>
            </a:r>
          </a:p>
          <a:p>
            <a:pPr lvl="1"/>
            <a:r>
              <a:rPr lang="en-US" dirty="0"/>
              <a:t>Apps make data available</a:t>
            </a:r>
            <a:br>
              <a:rPr lang="en-US" dirty="0"/>
            </a:br>
            <a:r>
              <a:rPr lang="en-US" dirty="0"/>
              <a:t>via dedicated API</a:t>
            </a:r>
          </a:p>
          <a:p>
            <a:pPr lvl="1"/>
            <a:endParaRPr lang="en-US" dirty="0"/>
          </a:p>
          <a:p>
            <a:r>
              <a:rPr lang="en-US" dirty="0"/>
              <a:t>Configuration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Avoid negative impact </a:t>
            </a: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data usage or battery life</a:t>
            </a:r>
          </a:p>
          <a:p>
            <a:pPr lvl="1"/>
            <a:r>
              <a:rPr lang="en-US" dirty="0"/>
              <a:t>Training and evaluation tasks</a:t>
            </a:r>
          </a:p>
          <a:p>
            <a:pPr lvl="1"/>
            <a:endParaRPr lang="en-US" dirty="0"/>
          </a:p>
          <a:p>
            <a:r>
              <a:rPr lang="en-US" dirty="0"/>
              <a:t>Multi-Tenancy</a:t>
            </a:r>
          </a:p>
          <a:p>
            <a:pPr lvl="1"/>
            <a:r>
              <a:rPr lang="en-US" dirty="0"/>
              <a:t>Coordination between </a:t>
            </a:r>
            <a:r>
              <a:rPr lang="en-US" b="1" dirty="0">
                <a:solidFill>
                  <a:srgbClr val="7889FB"/>
                </a:solidFill>
              </a:rPr>
              <a:t>multiple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learning tasks</a:t>
            </a:r>
            <a:r>
              <a:rPr lang="en-US" dirty="0"/>
              <a:t> (apps and services)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5B173-A3A3-67AA-11F3-6EFD57C73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03F94-4492-BDC2-5B41-1893F911E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19" y="1301237"/>
            <a:ext cx="5015652" cy="38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A902E-47E0-CE87-FD19-51C1507AB4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Actor Programming Model</a:t>
            </a:r>
          </a:p>
          <a:p>
            <a:pPr lvl="1"/>
            <a:r>
              <a:rPr lang="en-US" dirty="0"/>
              <a:t>Comm. via message passing</a:t>
            </a:r>
          </a:p>
          <a:p>
            <a:pPr lvl="1"/>
            <a:r>
              <a:rPr lang="en-US" dirty="0"/>
              <a:t>Actors sequentially process </a:t>
            </a:r>
            <a:br>
              <a:rPr lang="en-US" dirty="0"/>
            </a:br>
            <a:r>
              <a:rPr lang="en-US" dirty="0"/>
              <a:t>stream of events/messages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Scaling w/ # actors</a:t>
            </a:r>
            <a:endParaRPr lang="en-US" sz="600" dirty="0"/>
          </a:p>
          <a:p>
            <a:r>
              <a:rPr lang="en-US" dirty="0"/>
              <a:t>Coordinators</a:t>
            </a:r>
          </a:p>
          <a:p>
            <a:pPr lvl="1"/>
            <a:r>
              <a:rPr lang="en-US" dirty="0"/>
              <a:t>Driver of overall learning algorithm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Orchestration of aggregators </a:t>
            </a:r>
            <a:br>
              <a:rPr lang="en-US" dirty="0"/>
            </a:br>
            <a:r>
              <a:rPr lang="en-US" dirty="0"/>
              <a:t>and selectors (conn handlers)</a:t>
            </a:r>
            <a:endParaRPr lang="en-US" sz="600" dirty="0"/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Pipelined selection </a:t>
            </a:r>
            <a:br>
              <a:rPr lang="en-US" dirty="0"/>
            </a:br>
            <a:r>
              <a:rPr lang="en-US" dirty="0"/>
              <a:t>and aggregation rounds</a:t>
            </a:r>
          </a:p>
          <a:p>
            <a:pPr lvl="1"/>
            <a:r>
              <a:rPr lang="en-US" dirty="0"/>
              <a:t>Fault Tolerance at aggregator/</a:t>
            </a:r>
            <a:br>
              <a:rPr lang="en-US" dirty="0"/>
            </a:br>
            <a:r>
              <a:rPr lang="en-US" dirty="0"/>
              <a:t>master aggregator levels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06A2-A292-65C4-AC80-B8627617C9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52248-1D1B-729B-9046-53DD6B4C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24" y="496461"/>
            <a:ext cx="4827210" cy="5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04B41-7E66-F653-9DA5-8D5D02DE2A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Limited Access to Data Sources</a:t>
            </a:r>
          </a:p>
          <a:p>
            <a:pPr lvl="1"/>
            <a:r>
              <a:rPr lang="en-US" dirty="0"/>
              <a:t>#1 Infeasible data consolidation (privacy, economically/technically)</a:t>
            </a:r>
          </a:p>
          <a:p>
            <a:pPr lvl="1"/>
            <a:r>
              <a:rPr lang="en-US" dirty="0"/>
              <a:t>#2 Data ownership (restricted data enrichment and consolidation)</a:t>
            </a:r>
          </a:p>
          <a:p>
            <a:pPr lvl="1"/>
            <a:endParaRPr lang="en-US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middle person B uses machine from machine </a:t>
            </a:r>
            <a:br>
              <a:rPr lang="en-US" dirty="0"/>
            </a:br>
            <a:r>
              <a:rPr lang="en-US" dirty="0"/>
              <a:t>vendor A to test customer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Unclear. </a:t>
            </a:r>
            <a:r>
              <a:rPr lang="en-US" b="1" dirty="0">
                <a:solidFill>
                  <a:srgbClr val="7889FB"/>
                </a:solidFill>
              </a:rPr>
              <a:t>Usually negotiated in bilateral contracts!</a:t>
            </a:r>
          </a:p>
          <a:p>
            <a:pPr lvl="1"/>
            <a:endParaRPr lang="en-US" dirty="0"/>
          </a:p>
          <a:p>
            <a:r>
              <a:rPr lang="en-US" dirty="0"/>
              <a:t>Note: Recent Work on Incentives</a:t>
            </a:r>
          </a:p>
          <a:p>
            <a:pPr lvl="1"/>
            <a:r>
              <a:rPr lang="en-US" dirty="0"/>
              <a:t>Payments according to value of data (e.g., improved model accuracy)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52BE6-BB76-DBFB-7CB5-7A8DE3390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Data Ownership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F70B33-97A0-501F-E662-BD16CDCC3718}"/>
              </a:ext>
            </a:extLst>
          </p:cNvPr>
          <p:cNvGrpSpPr/>
          <p:nvPr/>
        </p:nvGrpSpPr>
        <p:grpSpPr>
          <a:xfrm>
            <a:off x="6925839" y="2723758"/>
            <a:ext cx="4267205" cy="1470132"/>
            <a:chOff x="4365524" y="2583081"/>
            <a:chExt cx="4267205" cy="1470132"/>
          </a:xfrm>
        </p:grpSpPr>
        <p:pic>
          <p:nvPicPr>
            <p:cNvPr id="5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389940A9-1F4F-DBB9-610B-8D9B336FA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2583081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3D0892B3-0AD4-A1C5-8B45-477F1ACA8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89512134-79E2-4D8F-184B-904941FBF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45BF82-7D81-C378-9DEC-62B19B4CE47C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5285377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955B62-19B4-7450-0DCB-E24923370B69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6951286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4EA482-CE4B-6FFC-5B43-923F025B65DB}"/>
                </a:ext>
              </a:extLst>
            </p:cNvPr>
            <p:cNvSpPr txBox="1"/>
            <p:nvPr/>
          </p:nvSpPr>
          <p:spPr>
            <a:xfrm>
              <a:off x="4365524" y="340196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614FA9-7721-72D6-F579-559EDC28587A}"/>
                </a:ext>
              </a:extLst>
            </p:cNvPr>
            <p:cNvSpPr txBox="1"/>
            <p:nvPr/>
          </p:nvSpPr>
          <p:spPr>
            <a:xfrm>
              <a:off x="6022260" y="3406882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045D0D-3DDC-1D73-8B59-93880C1A32EE}"/>
                </a:ext>
              </a:extLst>
            </p:cNvPr>
            <p:cNvSpPr txBox="1"/>
            <p:nvPr/>
          </p:nvSpPr>
          <p:spPr>
            <a:xfrm>
              <a:off x="7688832" y="3401964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13" name="Rectangle: Folded Corner 10">
              <a:extLst>
                <a:ext uri="{FF2B5EF4-FFF2-40B4-BE49-F238E27FC236}">
                  <a16:creationId xmlns:a16="http://schemas.microsoft.com/office/drawing/2014/main" id="{546C1A9A-73CD-59B8-57C0-C14956971D9E}"/>
                </a:ext>
              </a:extLst>
            </p:cNvPr>
            <p:cNvSpPr/>
            <p:nvPr/>
          </p:nvSpPr>
          <p:spPr>
            <a:xfrm>
              <a:off x="7166539" y="3168757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3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552972" y="422095"/>
            <a:ext cx="21693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(old, current)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181C8-6A8A-46F9-E55D-333DF08CA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X %*%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Row-partitioned, federated o</a:t>
            </a:r>
            <a:endParaRPr lang="en-US" sz="1400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sz="1600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X, </a:t>
            </a:r>
            <a:r>
              <a:rPr lang="en-US" b="1" dirty="0">
                <a:solidFill>
                  <a:srgbClr val="7889FB"/>
                </a:solidFill>
              </a:rPr>
              <a:t>local o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New broadcast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handling</a:t>
            </a:r>
            <a:endParaRPr lang="en-US" sz="1400" dirty="0"/>
          </a:p>
          <a:p>
            <a:r>
              <a:rPr lang="en-US" dirty="0"/>
              <a:t>Data Preparation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[X,M] = </a:t>
            </a:r>
            <a:r>
              <a:rPr lang="en-US" sz="1600" b="1" dirty="0" err="1">
                <a:latin typeface="Consolas" panose="020B0609020204030204" pitchFamily="49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F,spec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Recoding, feature hashing, binning,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one-hot encoding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D31A3-D087-0F96-DE6B-BC87F49A1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895E6-C9BB-20C4-5B84-17F99EE53E85}"/>
              </a:ext>
            </a:extLst>
          </p:cNvPr>
          <p:cNvSpPr/>
          <p:nvPr/>
        </p:nvSpPr>
        <p:spPr>
          <a:xfrm>
            <a:off x="8139809" y="1215053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BC757-66A7-6B68-5934-61DC576CA75D}"/>
              </a:ext>
            </a:extLst>
          </p:cNvPr>
          <p:cNvSpPr/>
          <p:nvPr/>
        </p:nvSpPr>
        <p:spPr>
          <a:xfrm>
            <a:off x="8180926" y="1253150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4959A-7A90-A695-816E-8EFA1A3B65B3}"/>
              </a:ext>
            </a:extLst>
          </p:cNvPr>
          <p:cNvSpPr/>
          <p:nvPr/>
        </p:nvSpPr>
        <p:spPr>
          <a:xfrm>
            <a:off x="8180926" y="1746264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D5EE3-1964-F929-70D3-5E00E4C6DEA7}"/>
              </a:ext>
            </a:extLst>
          </p:cNvPr>
          <p:cNvSpPr/>
          <p:nvPr/>
        </p:nvSpPr>
        <p:spPr>
          <a:xfrm>
            <a:off x="9549509" y="1253150"/>
            <a:ext cx="13075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C3160-4073-E8C6-1EEC-15AB2687DB28}"/>
              </a:ext>
            </a:extLst>
          </p:cNvPr>
          <p:cNvSpPr/>
          <p:nvPr/>
        </p:nvSpPr>
        <p:spPr>
          <a:xfrm>
            <a:off x="9549509" y="1746264"/>
            <a:ext cx="13075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A93C4-CEE7-6426-A940-6D9231AEA704}"/>
              </a:ext>
            </a:extLst>
          </p:cNvPr>
          <p:cNvSpPr/>
          <p:nvPr/>
        </p:nvSpPr>
        <p:spPr>
          <a:xfrm>
            <a:off x="6130954" y="1290447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71A08-14CF-6A5F-72FC-C0ADEBE4A7ED}"/>
              </a:ext>
            </a:extLst>
          </p:cNvPr>
          <p:cNvSpPr/>
          <p:nvPr/>
        </p:nvSpPr>
        <p:spPr>
          <a:xfrm>
            <a:off x="9496169" y="1215053"/>
            <a:ext cx="232782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ECEF8DCC-9153-FE21-DA36-0F032ACAFA60}"/>
              </a:ext>
            </a:extLst>
          </p:cNvPr>
          <p:cNvSpPr/>
          <p:nvPr/>
        </p:nvSpPr>
        <p:spPr>
          <a:xfrm>
            <a:off x="9121854" y="156466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A9E312-EFA6-24D6-570C-B363CD640E6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230653" y="1489125"/>
            <a:ext cx="1738078" cy="21249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6346CC-6158-EEC0-28BC-B29C147547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230653" y="1701615"/>
            <a:ext cx="1738078" cy="25235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2FD290-210E-7D02-D6DD-E4ED2BD31ED1}"/>
              </a:ext>
            </a:extLst>
          </p:cNvPr>
          <p:cNvSpPr txBox="1"/>
          <p:nvPr/>
        </p:nvSpPr>
        <p:spPr>
          <a:xfrm>
            <a:off x="6302074" y="943402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FFD7A-44B0-93F4-8069-D382852F2D3B}"/>
              </a:ext>
            </a:extLst>
          </p:cNvPr>
          <p:cNvSpPr txBox="1"/>
          <p:nvPr/>
        </p:nvSpPr>
        <p:spPr>
          <a:xfrm>
            <a:off x="7717095" y="782616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737475-2D8F-D49E-0686-884DA202F8B8}"/>
              </a:ext>
            </a:extLst>
          </p:cNvPr>
          <p:cNvSpPr/>
          <p:nvPr/>
        </p:nvSpPr>
        <p:spPr>
          <a:xfrm>
            <a:off x="6925520" y="3002384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4AB5E-1D59-B961-3D76-185A588AE6BD}"/>
              </a:ext>
            </a:extLst>
          </p:cNvPr>
          <p:cNvSpPr/>
          <p:nvPr/>
        </p:nvSpPr>
        <p:spPr>
          <a:xfrm>
            <a:off x="6966637" y="3040481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59F65-6435-73F4-20E6-58AA81095342}"/>
              </a:ext>
            </a:extLst>
          </p:cNvPr>
          <p:cNvSpPr/>
          <p:nvPr/>
        </p:nvSpPr>
        <p:spPr>
          <a:xfrm>
            <a:off x="6966637" y="3533595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05D466-CC5A-2B38-876C-B22619CA9EEC}"/>
              </a:ext>
            </a:extLst>
          </p:cNvPr>
          <p:cNvGrpSpPr/>
          <p:nvPr/>
        </p:nvGrpSpPr>
        <p:grpSpPr>
          <a:xfrm rot="16200000">
            <a:off x="5893873" y="3488363"/>
            <a:ext cx="130753" cy="908532"/>
            <a:chOff x="8454018" y="3795252"/>
            <a:chExt cx="130753" cy="908532"/>
          </a:xfrm>
          <a:solidFill>
            <a:schemeClr val="accent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99F266-E094-4ABF-D0C5-FF113077991D}"/>
                </a:ext>
              </a:extLst>
            </p:cNvPr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5FA448-25D2-C68C-03E5-138239EEF0F2}"/>
                </a:ext>
              </a:extLst>
            </p:cNvPr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B4E35C-5034-D7BC-E1B1-F1D5227C90A3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205807" y="3741304"/>
            <a:ext cx="626201" cy="13594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539E1-B418-4530-4459-21E991CF986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5740959" y="3307214"/>
            <a:ext cx="1127249" cy="57003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1E193E-52B1-65FF-B6C5-C11A58D9CE69}"/>
              </a:ext>
            </a:extLst>
          </p:cNvPr>
          <p:cNvSpPr/>
          <p:nvPr/>
        </p:nvSpPr>
        <p:spPr>
          <a:xfrm rot="5400000">
            <a:off x="8289836" y="3501459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D6B1D6-9F9A-27E4-83B7-9DFDD594D41B}"/>
              </a:ext>
            </a:extLst>
          </p:cNvPr>
          <p:cNvSpPr/>
          <p:nvPr/>
        </p:nvSpPr>
        <p:spPr>
          <a:xfrm rot="5400000">
            <a:off x="8284919" y="3024592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9D2B5-7EBB-1CB1-5D1D-AC04D3F36344}"/>
              </a:ext>
            </a:extLst>
          </p:cNvPr>
          <p:cNvSpPr txBox="1"/>
          <p:nvPr/>
        </p:nvSpPr>
        <p:spPr>
          <a:xfrm>
            <a:off x="5491454" y="2553071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D4A476-D16E-16EE-D923-7553BCB15CE7}"/>
              </a:ext>
            </a:extLst>
          </p:cNvPr>
          <p:cNvSpPr txBox="1"/>
          <p:nvPr/>
        </p:nvSpPr>
        <p:spPr>
          <a:xfrm>
            <a:off x="7780821" y="2550284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C20904-B827-5A67-371C-EA39FCE979B2}"/>
              </a:ext>
            </a:extLst>
          </p:cNvPr>
          <p:cNvSpPr txBox="1"/>
          <p:nvPr/>
        </p:nvSpPr>
        <p:spPr>
          <a:xfrm>
            <a:off x="8995290" y="3135305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4C8B8-C32A-06D0-6490-C533AF65FE38}"/>
              </a:ext>
            </a:extLst>
          </p:cNvPr>
          <p:cNvSpPr/>
          <p:nvPr/>
        </p:nvSpPr>
        <p:spPr>
          <a:xfrm rot="5400000">
            <a:off x="9661436" y="3506375"/>
            <a:ext cx="99699" cy="8223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0507E3-CAFA-819C-10A7-3B76A64BF417}"/>
              </a:ext>
            </a:extLst>
          </p:cNvPr>
          <p:cNvCxnSpPr>
            <a:cxnSpLocks/>
            <a:stCxn id="25" idx="0"/>
          </p:cNvCxnSpPr>
          <p:nvPr/>
        </p:nvCxnSpPr>
        <p:spPr>
          <a:xfrm>
            <a:off x="8745937" y="3435761"/>
            <a:ext cx="471461" cy="34587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E7A147-E19F-2D0E-9567-824ACBB637A5}"/>
              </a:ext>
            </a:extLst>
          </p:cNvPr>
          <p:cNvCxnSpPr>
            <a:cxnSpLocks/>
            <a:stCxn id="24" idx="0"/>
          </p:cNvCxnSpPr>
          <p:nvPr/>
        </p:nvCxnSpPr>
        <p:spPr>
          <a:xfrm>
            <a:off x="8750854" y="3912628"/>
            <a:ext cx="466544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5835DDD-6198-D1FA-B510-0106AD464E0C}"/>
              </a:ext>
            </a:extLst>
          </p:cNvPr>
          <p:cNvSpPr txBox="1"/>
          <p:nvPr/>
        </p:nvSpPr>
        <p:spPr>
          <a:xfrm>
            <a:off x="8095666" y="4004452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33582F-C5DD-4131-3EFA-C6FBC2B9EFE9}"/>
              </a:ext>
            </a:extLst>
          </p:cNvPr>
          <p:cNvSpPr/>
          <p:nvPr/>
        </p:nvSpPr>
        <p:spPr>
          <a:xfrm>
            <a:off x="8169302" y="4550621"/>
            <a:ext cx="1874400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FAFE48-64C7-E90B-2BDE-E1269D9D0AF9}"/>
              </a:ext>
            </a:extLst>
          </p:cNvPr>
          <p:cNvSpPr/>
          <p:nvPr/>
        </p:nvSpPr>
        <p:spPr>
          <a:xfrm>
            <a:off x="8220251" y="4588718"/>
            <a:ext cx="178818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D B C D C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632D12-8803-42E1-FDC6-073B19CBD224}"/>
              </a:ext>
            </a:extLst>
          </p:cNvPr>
          <p:cNvSpPr/>
          <p:nvPr/>
        </p:nvSpPr>
        <p:spPr>
          <a:xfrm>
            <a:off x="8220251" y="5081832"/>
            <a:ext cx="178818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A B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E6C339-16AB-EA89-18C9-324FF8AC8F46}"/>
              </a:ext>
            </a:extLst>
          </p:cNvPr>
          <p:cNvSpPr txBox="1"/>
          <p:nvPr/>
        </p:nvSpPr>
        <p:spPr>
          <a:xfrm>
            <a:off x="6415246" y="4354086"/>
            <a:ext cx="14708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1) Build local record maps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EXEC_UDF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933B44-803E-6DF1-4F53-F323AD5DE829}"/>
              </a:ext>
            </a:extLst>
          </p:cNvPr>
          <p:cNvSpPr txBox="1"/>
          <p:nvPr/>
        </p:nvSpPr>
        <p:spPr>
          <a:xfrm>
            <a:off x="6223513" y="5175083"/>
            <a:ext cx="184169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2) Aggregate, broadcast, recode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06276A-C4AF-4B23-7516-5DC82060D15E}"/>
              </a:ext>
            </a:extLst>
          </p:cNvPr>
          <p:cNvSpPr txBox="1"/>
          <p:nvPr/>
        </p:nvSpPr>
        <p:spPr>
          <a:xfrm>
            <a:off x="5771510" y="1805652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1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 animBg="1"/>
      <p:bldP spid="17" grpId="0" animBg="1"/>
      <p:bldP spid="18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7E601-E0EE-82CD-C8F9-90282EAA7D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Quantiles</a:t>
            </a:r>
          </a:p>
          <a:p>
            <a:pPr lvl="1"/>
            <a:r>
              <a:rPr lang="en-US" dirty="0"/>
              <a:t>Key operation for </a:t>
            </a:r>
            <a:r>
              <a:rPr lang="en-US" dirty="0" err="1"/>
              <a:t>equi</a:t>
            </a:r>
            <a:r>
              <a:rPr lang="en-US" dirty="0"/>
              <a:t>-height binning, outlier removal,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requires sorting </a:t>
            </a:r>
            <a:r>
              <a:rPr lang="en-US" dirty="0">
                <a:sym typeface="Wingdings" panose="05000000000000000000" pitchFamily="2" charset="2"/>
              </a:rPr>
              <a:t> infeasible in a federated environment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Recursive </a:t>
            </a:r>
            <a:r>
              <a:rPr lang="en-US" b="1" dirty="0" err="1">
                <a:solidFill>
                  <a:srgbClr val="7889FB"/>
                </a:solidFill>
                <a:sym typeface="Wingdings" panose="05000000000000000000" pitchFamily="2" charset="2"/>
              </a:rPr>
              <a:t>equi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-width histograms</a:t>
            </a:r>
            <a:r>
              <a:rPr lang="en-US" dirty="0">
                <a:sym typeface="Wingdings" panose="05000000000000000000" pitchFamily="2" charset="2"/>
              </a:rPr>
              <a:t> (w/ 256 bins)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3E31-E906-39D8-A0F5-FB52330ED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E741C-E231-9C28-23DE-8212A13C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1644" y="403654"/>
            <a:ext cx="628406" cy="83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64E29-0482-4C64-5FD5-A9409ED9CA92}"/>
              </a:ext>
            </a:extLst>
          </p:cNvPr>
          <p:cNvSpPr/>
          <p:nvPr/>
        </p:nvSpPr>
        <p:spPr>
          <a:xfrm>
            <a:off x="2457740" y="3314000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C85021-2EA4-79C8-1775-058668E21D8C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415956" y="3873339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7766ED-12EA-F12B-90D4-CF4C8C905FB5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5420873" y="4468190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C21DC3-C721-BC2A-A2CC-2E4559973CD3}"/>
              </a:ext>
            </a:extLst>
          </p:cNvPr>
          <p:cNvSpPr txBox="1"/>
          <p:nvPr/>
        </p:nvSpPr>
        <p:spPr>
          <a:xfrm>
            <a:off x="2402264" y="2685592"/>
            <a:ext cx="9332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q=0.95 ?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(380/400)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8713F-74F2-06F1-81BE-A4B4619C9C67}"/>
              </a:ext>
            </a:extLst>
          </p:cNvPr>
          <p:cNvSpPr txBox="1"/>
          <p:nvPr/>
        </p:nvSpPr>
        <p:spPr>
          <a:xfrm>
            <a:off x="3459337" y="3564714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01ADD-4F86-9BD4-B176-BE108136BA21}"/>
              </a:ext>
            </a:extLst>
          </p:cNvPr>
          <p:cNvSpPr txBox="1"/>
          <p:nvPr/>
        </p:nvSpPr>
        <p:spPr>
          <a:xfrm>
            <a:off x="3464255" y="4700343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min=10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max=1e4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6C922-10AA-321E-FE48-BB9DBCB0FD3C}"/>
              </a:ext>
            </a:extLst>
          </p:cNvPr>
          <p:cNvSpPr txBox="1"/>
          <p:nvPr/>
        </p:nvSpPr>
        <p:spPr>
          <a:xfrm>
            <a:off x="3370743" y="2936314"/>
            <a:ext cx="93328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init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62D80-7227-160A-F265-B4B2C23EF1B2}"/>
              </a:ext>
            </a:extLst>
          </p:cNvPr>
          <p:cNvSpPr txBox="1"/>
          <p:nvPr/>
        </p:nvSpPr>
        <p:spPr>
          <a:xfrm>
            <a:off x="4673516" y="2941231"/>
            <a:ext cx="115037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H[0,10000]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4E044-29F4-586D-942C-BAA227E71E05}"/>
              </a:ext>
            </a:extLst>
          </p:cNvPr>
          <p:cNvSpPr/>
          <p:nvPr/>
        </p:nvSpPr>
        <p:spPr>
          <a:xfrm>
            <a:off x="5061996" y="3397566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20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E9AE62-6588-DAC9-1ADF-96B2CB018DDE}"/>
              </a:ext>
            </a:extLst>
          </p:cNvPr>
          <p:cNvSpPr/>
          <p:nvPr/>
        </p:nvSpPr>
        <p:spPr>
          <a:xfrm>
            <a:off x="5066913" y="4582360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90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B17C8-3091-882B-E9B4-989B5CBCC0DC}"/>
              </a:ext>
            </a:extLst>
          </p:cNvPr>
          <p:cNvSpPr/>
          <p:nvPr/>
        </p:nvSpPr>
        <p:spPr>
          <a:xfrm>
            <a:off x="2457740" y="4493864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18C69-E129-BAEF-C609-5F3E4BE65962}"/>
              </a:ext>
            </a:extLst>
          </p:cNvPr>
          <p:cNvSpPr/>
          <p:nvPr/>
        </p:nvSpPr>
        <p:spPr>
          <a:xfrm>
            <a:off x="5742708" y="3992417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175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EBE045-48E6-FCDE-8E0A-357DEC9A7320}"/>
              </a:ext>
            </a:extLst>
          </p:cNvPr>
          <p:cNvSpPr/>
          <p:nvPr/>
        </p:nvSpPr>
        <p:spPr>
          <a:xfrm>
            <a:off x="6150749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400</a:t>
            </a:r>
          </a:p>
        </p:txBody>
      </p:sp>
      <p:sp>
        <p:nvSpPr>
          <p:cNvPr id="19" name="Right Arrow 24">
            <a:extLst>
              <a:ext uri="{FF2B5EF4-FFF2-40B4-BE49-F238E27FC236}">
                <a16:creationId xmlns:a16="http://schemas.microsoft.com/office/drawing/2014/main" id="{2D383BB4-737F-A16D-7438-AE1FB1A57F6D}"/>
              </a:ext>
            </a:extLst>
          </p:cNvPr>
          <p:cNvSpPr/>
          <p:nvPr/>
        </p:nvSpPr>
        <p:spPr>
          <a:xfrm>
            <a:off x="4539196" y="429410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A75B47-F14D-A455-9A2B-6C3CA348718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652798" y="3868422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8EBC6E-25D5-732B-6A21-B17B2D2579B9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7657715" y="4463273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308D0D-BE44-386A-EC16-D749042BE66A}"/>
              </a:ext>
            </a:extLst>
          </p:cNvPr>
          <p:cNvSpPr txBox="1"/>
          <p:nvPr/>
        </p:nvSpPr>
        <p:spPr>
          <a:xfrm>
            <a:off x="6821869" y="2936314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H[7500,10000]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3013E-68A6-C747-81B8-F5C37B06B33D}"/>
              </a:ext>
            </a:extLst>
          </p:cNvPr>
          <p:cNvSpPr/>
          <p:nvPr/>
        </p:nvSpPr>
        <p:spPr>
          <a:xfrm>
            <a:off x="7298838" y="3392649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80852-7275-95C3-B40D-9374D6E52595}"/>
              </a:ext>
            </a:extLst>
          </p:cNvPr>
          <p:cNvSpPr/>
          <p:nvPr/>
        </p:nvSpPr>
        <p:spPr>
          <a:xfrm>
            <a:off x="7303755" y="4577443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39FD-99F8-AA6D-C186-2730C7EE1150}"/>
              </a:ext>
            </a:extLst>
          </p:cNvPr>
          <p:cNvSpPr/>
          <p:nvPr/>
        </p:nvSpPr>
        <p:spPr>
          <a:xfrm>
            <a:off x="7979550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4EED84-4833-936B-971E-74EC69ED4D29}"/>
              </a:ext>
            </a:extLst>
          </p:cNvPr>
          <p:cNvSpPr/>
          <p:nvPr/>
        </p:nvSpPr>
        <p:spPr>
          <a:xfrm>
            <a:off x="8387591" y="3992415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49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27" name="Right Arrow 32">
            <a:extLst>
              <a:ext uri="{FF2B5EF4-FFF2-40B4-BE49-F238E27FC236}">
                <a16:creationId xmlns:a16="http://schemas.microsoft.com/office/drawing/2014/main" id="{03BE5A67-D080-24D4-DB4B-C515C1110AF5}"/>
              </a:ext>
            </a:extLst>
          </p:cNvPr>
          <p:cNvSpPr/>
          <p:nvPr/>
        </p:nvSpPr>
        <p:spPr>
          <a:xfrm>
            <a:off x="6776038" y="42891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04E88-C64C-D8B2-6095-3D8DD5261CAB}"/>
              </a:ext>
            </a:extLst>
          </p:cNvPr>
          <p:cNvSpPr txBox="1"/>
          <p:nvPr/>
        </p:nvSpPr>
        <p:spPr>
          <a:xfrm>
            <a:off x="9068543" y="2941228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H[9750,9875]</a:t>
            </a:r>
          </a:p>
        </p:txBody>
      </p:sp>
      <p:sp>
        <p:nvSpPr>
          <p:cNvPr id="29" name="Right Arrow 42">
            <a:extLst>
              <a:ext uri="{FF2B5EF4-FFF2-40B4-BE49-F238E27FC236}">
                <a16:creationId xmlns:a16="http://schemas.microsoft.com/office/drawing/2014/main" id="{8EC9EAA5-656B-DF03-2A2F-65D1629DAA41}"/>
              </a:ext>
            </a:extLst>
          </p:cNvPr>
          <p:cNvSpPr/>
          <p:nvPr/>
        </p:nvSpPr>
        <p:spPr>
          <a:xfrm>
            <a:off x="9022712" y="429409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6D2B6-5C58-E1F7-FF85-1F98FB478B6D}"/>
              </a:ext>
            </a:extLst>
          </p:cNvPr>
          <p:cNvSpPr txBox="1"/>
          <p:nvPr/>
        </p:nvSpPr>
        <p:spPr>
          <a:xfrm>
            <a:off x="9417688" y="4054143"/>
            <a:ext cx="64892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663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C4488-90B7-EFB4-91BC-196307096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Feature Transformations</a:t>
            </a:r>
          </a:p>
          <a:p>
            <a:r>
              <a:rPr lang="en-US" dirty="0"/>
              <a:t>Federated Linear-algebra-based Data Cleaning,</a:t>
            </a:r>
            <a:br>
              <a:rPr lang="en-US" dirty="0"/>
            </a:br>
            <a:r>
              <a:rPr lang="en-US" dirty="0"/>
              <a:t>Data Preparation, and Model Debugging </a:t>
            </a:r>
            <a:r>
              <a:rPr lang="en-US" b="0" dirty="0"/>
              <a:t>(e.g., </a:t>
            </a:r>
            <a:r>
              <a:rPr lang="en-US" b="0" dirty="0">
                <a:solidFill>
                  <a:srgbClr val="7889FB"/>
                </a:solidFill>
              </a:rPr>
              <a:t>federated quantiles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Multi-tenant </a:t>
            </a:r>
            <a:br>
              <a:rPr lang="en-US" dirty="0"/>
            </a:br>
            <a:r>
              <a:rPr lang="en-US" dirty="0"/>
              <a:t>Federated Learning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Tenant Isolation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C8EC-687A-F8EF-5321-962C2621A3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Data Preparation, Learning, and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42BE7-7836-C542-89BC-B49B3A2C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6F72-71AE-997A-D55E-A9E93BA9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C04AE-7C3C-7C1A-7B4C-C67EEB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D062F-1E6D-AA82-F636-3FF3F4F6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4ED23-A580-1C9A-065E-4F49886E4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54DDD-525C-E5EA-D3CF-9BE7F63A58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6641C-0CAA-6A64-E8B3-A2B0CB144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51E-B8D1-2BAC-429F-18CC7D84D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4" y="2815171"/>
            <a:ext cx="7736601" cy="288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54988-B84B-420F-977B-97F84AD2CBA0}"/>
              </a:ext>
            </a:extLst>
          </p:cNvPr>
          <p:cNvSpPr txBox="1"/>
          <p:nvPr/>
        </p:nvSpPr>
        <p:spPr>
          <a:xfrm>
            <a:off x="1832532" y="4244921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Lineage-based Reuse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934C9-A589-3366-14D5-3336F935D87C}"/>
              </a:ext>
            </a:extLst>
          </p:cNvPr>
          <p:cNvSpPr txBox="1"/>
          <p:nvPr/>
        </p:nvSpPr>
        <p:spPr>
          <a:xfrm>
            <a:off x="1829290" y="5000436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Compression</a:t>
            </a:r>
          </a:p>
        </p:txBody>
      </p:sp>
    </p:spTree>
    <p:extLst>
      <p:ext uri="{BB962C8B-B14F-4D97-AF65-F5344CB8AC3E}">
        <p14:creationId xmlns:p14="http://schemas.microsoft.com/office/powerpoint/2010/main" val="42535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FE6417-0B8A-D748-3172-37BD892666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TFF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PS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algorithms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federated second order functions</a:t>
            </a:r>
          </a:p>
          <a:p>
            <a:pPr lvl="1"/>
            <a:r>
              <a:rPr lang="en-US" dirty="0"/>
              <a:t>Primarily for simulating federated training, no OSS federated runtime</a:t>
            </a:r>
          </a:p>
          <a:p>
            <a:pPr lvl="1"/>
            <a:endParaRPr lang="en-US" sz="1000" dirty="0"/>
          </a:p>
          <a:p>
            <a:r>
              <a:rPr lang="en-US" dirty="0"/>
              <a:t>#1 Federated PS</a:t>
            </a:r>
          </a:p>
          <a:p>
            <a:pPr lvl="1"/>
            <a:r>
              <a:rPr lang="en-US" dirty="0"/>
              <a:t>See algorithmic PS</a:t>
            </a:r>
            <a:br>
              <a:rPr lang="en-US" dirty="0"/>
            </a:br>
            <a:r>
              <a:rPr lang="en-US" dirty="0"/>
              <a:t>improvements</a:t>
            </a:r>
          </a:p>
          <a:p>
            <a:pPr lvl="1"/>
            <a:endParaRPr lang="en-US" dirty="0"/>
          </a:p>
          <a:p>
            <a:r>
              <a:rPr lang="en-US" dirty="0"/>
              <a:t>#2 Federated Analytics</a:t>
            </a:r>
          </a:p>
          <a:p>
            <a:pPr lvl="1"/>
            <a:r>
              <a:rPr lang="en-US" dirty="0"/>
              <a:t>r = t(y) %*% X </a:t>
            </a:r>
          </a:p>
          <a:p>
            <a:pPr lvl="1"/>
            <a:r>
              <a:rPr lang="en-US" dirty="0"/>
              <a:t>User-level composition</a:t>
            </a:r>
            <a:br>
              <a:rPr lang="en-US" dirty="0"/>
            </a:br>
            <a:r>
              <a:rPr lang="en-US" dirty="0"/>
              <a:t>of federated algorithms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PET primitives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(privacy-enhancing technologies)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01916-FE73-A902-28B9-66CA97883E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TensorFlow Federated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FAD49-C25A-363B-0EC8-862EB655B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38" y="1734662"/>
            <a:ext cx="659373" cy="56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A002B-D3E5-B7ED-84BD-B1D8D94B8364}"/>
              </a:ext>
            </a:extLst>
          </p:cNvPr>
          <p:cNvSpPr/>
          <p:nvPr/>
        </p:nvSpPr>
        <p:spPr>
          <a:xfrm>
            <a:off x="8516285" y="1417157"/>
            <a:ext cx="3189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https://www.tensorflow.org/federated/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76A58-2F8C-E21F-6BA3-19711F761BDA}"/>
              </a:ext>
            </a:extLst>
          </p:cNvPr>
          <p:cNvSpPr/>
          <p:nvPr/>
        </p:nvSpPr>
        <p:spPr>
          <a:xfrm>
            <a:off x="3719862" y="2613804"/>
            <a:ext cx="8299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onsolas" panose="020B0609020204030204" pitchFamily="49" charset="0"/>
              </a:rPr>
              <a:t>iterative_process</a:t>
            </a:r>
            <a:r>
              <a:rPr lang="en-US" sz="1500" dirty="0">
                <a:latin typeface="Consolas" panose="020B0609020204030204" pitchFamily="49" charset="0"/>
              </a:rPr>
              <a:t> = </a:t>
            </a:r>
            <a:r>
              <a:rPr lang="en-US" sz="1500" dirty="0" err="1">
                <a:latin typeface="Consolas" panose="020B0609020204030204" pitchFamily="49" charset="0"/>
              </a:rPr>
              <a:t>tff.learning.</a:t>
            </a:r>
            <a:r>
              <a:rPr lang="en-US" sz="1500" b="1" dirty="0" err="1">
                <a:latin typeface="Consolas" panose="020B0609020204030204" pitchFamily="49" charset="0"/>
              </a:rPr>
              <a:t>build_federated_averaging_process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model_fn</a:t>
            </a:r>
            <a:r>
              <a:rPr lang="en-US" sz="1500" dirty="0">
                <a:latin typeface="Consolas" panose="020B0609020204030204" pitchFamily="49" charset="0"/>
              </a:rPr>
              <a:t>,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function for created federated models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client_optimizer_fn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=0.02),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server_optimizer_fn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=1.0))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B5155-8D75-A38D-D855-C2692C753E1B}"/>
              </a:ext>
            </a:extLst>
          </p:cNvPr>
          <p:cNvSpPr/>
          <p:nvPr/>
        </p:nvSpPr>
        <p:spPr>
          <a:xfrm>
            <a:off x="3745259" y="3938121"/>
            <a:ext cx="5151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onsolas" panose="020B0609020204030204" pitchFamily="49" charset="0"/>
              </a:rPr>
              <a:t>X = ...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tff.type_at_clients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(tf.float32)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by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federated_broadcast</a:t>
            </a:r>
            <a:r>
              <a:rPr lang="en-US" sz="1500" dirty="0">
                <a:latin typeface="Consolas" panose="020B0609020204030204" pitchFamily="49" charset="0"/>
              </a:rPr>
              <a:t>(y)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R 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federated_sum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 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federated_map</a:t>
            </a:r>
            <a:r>
              <a:rPr lang="en-US" sz="1500" dirty="0">
                <a:latin typeface="Consolas" panose="020B0609020204030204" pitchFamily="49" charset="0"/>
              </a:rPr>
              <a:t>(X, by, </a:t>
            </a:r>
            <a:r>
              <a:rPr lang="en-US" sz="1500" dirty="0" err="1">
                <a:latin typeface="Consolas" panose="020B0609020204030204" pitchFamily="49" charset="0"/>
              </a:rPr>
              <a:t>foo_mm</a:t>
            </a:r>
            <a:r>
              <a:rPr lang="en-US" sz="1500" dirty="0">
                <a:latin typeface="Consolas" panose="020B0609020204030204" pitchFamily="49" charset="0"/>
              </a:rPr>
              <a:t>), </a:t>
            </a:r>
            <a:r>
              <a:rPr lang="en-US" sz="1500" dirty="0" err="1">
                <a:latin typeface="Consolas" panose="020B0609020204030204" pitchFamily="49" charset="0"/>
              </a:rPr>
              <a:t>foo_s</a:t>
            </a:r>
            <a:r>
              <a:rPr lang="en-US" sz="15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note: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tff.federated_secure_sum</a:t>
            </a:r>
            <a:endParaRPr lang="en-US" sz="15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07 Hybrid Execution and HW Accelerators</a:t>
            </a:r>
            <a:r>
              <a:rPr lang="en-US" dirty="0"/>
              <a:t> [Jun 08]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Caching, Partitioning, Indexing and Compression</a:t>
            </a:r>
            <a:r>
              <a:rPr lang="en-US" dirty="0"/>
              <a:t> [Jun 15]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47F72-3431-6B14-E396-06A23097A0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Mini-batch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only uses a </a:t>
            </a:r>
            <a:r>
              <a:rPr lang="en-US" b="1" dirty="0">
                <a:solidFill>
                  <a:schemeClr val="accent1"/>
                </a:solidFill>
              </a:rPr>
              <a:t>batch of rows</a:t>
            </a:r>
            <a:r>
              <a:rPr lang="en-US" dirty="0"/>
              <a:t> to make the next </a:t>
            </a:r>
            <a:br>
              <a:rPr lang="en-US" dirty="0"/>
            </a:br>
            <a:r>
              <a:rPr lang="en-US" dirty="0"/>
              <a:t>model update (in </a:t>
            </a:r>
            <a:r>
              <a:rPr lang="en-US" b="1" dirty="0">
                <a:solidFill>
                  <a:schemeClr val="accent1"/>
                </a:solidFill>
              </a:rPr>
              <a:t>epochs</a:t>
            </a:r>
            <a:r>
              <a:rPr lang="en-US" dirty="0">
                <a:solidFill>
                  <a:schemeClr val="tx1"/>
                </a:solidFill>
              </a:rPr>
              <a:t> or w/</a:t>
            </a:r>
            <a:r>
              <a:rPr lang="en-US" b="1" dirty="0">
                <a:solidFill>
                  <a:schemeClr val="accent1"/>
                </a:solidFill>
              </a:rPr>
              <a:t> sampling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large and </a:t>
            </a:r>
            <a:r>
              <a:rPr lang="en-US" b="1" dirty="0">
                <a:solidFill>
                  <a:schemeClr val="accent1"/>
                </a:solidFill>
              </a:rPr>
              <a:t>highly redundant training sets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Applies to almost all iterative</a:t>
            </a:r>
            <a:r>
              <a:rPr lang="en-US" dirty="0"/>
              <a:t>, model-based </a:t>
            </a:r>
            <a:br>
              <a:rPr lang="en-US" dirty="0"/>
            </a:br>
            <a:r>
              <a:rPr lang="en-US" dirty="0"/>
              <a:t>ML algorithms (LDA, reg., class., factor., DNN)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Stochastic Gradient Descent</a:t>
            </a:r>
            <a:r>
              <a:rPr lang="en-US" dirty="0"/>
              <a:t> (SGD)</a:t>
            </a:r>
            <a:endParaRPr lang="en-US" sz="700" dirty="0"/>
          </a:p>
          <a:p>
            <a:r>
              <a:rPr lang="en-US" dirty="0"/>
              <a:t>Statistical vs Hardware Efficiency </a:t>
            </a:r>
            <a:r>
              <a:rPr lang="en-US" b="0" dirty="0"/>
              <a:t>(batch size)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Statistical efficiency:</a:t>
            </a:r>
            <a:r>
              <a:rPr lang="en-US" dirty="0"/>
              <a:t> # accessed data points to achieve certain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Hardware efficiency:</a:t>
            </a:r>
            <a:r>
              <a:rPr lang="en-US" dirty="0"/>
              <a:t> number of independent computations to </a:t>
            </a:r>
            <a:br>
              <a:rPr lang="en-US" dirty="0"/>
            </a:br>
            <a:r>
              <a:rPr lang="en-US" dirty="0"/>
              <a:t>achieve high hardware  utilization (parallelization at different levels)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Beware higher variance / class skew for too small batches!</a:t>
            </a:r>
            <a:endParaRPr lang="en-US" sz="7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Training </a:t>
            </a:r>
            <a:r>
              <a:rPr lang="en-US" dirty="0">
                <a:solidFill>
                  <a:schemeClr val="accent1"/>
                </a:solidFill>
              </a:rPr>
              <a:t>Mini-batch</a:t>
            </a:r>
            <a:r>
              <a:rPr lang="en-US" dirty="0">
                <a:solidFill>
                  <a:schemeClr val="tx1"/>
                </a:solidFill>
              </a:rPr>
              <a:t> ML algorithms sequentially </a:t>
            </a:r>
            <a:r>
              <a:rPr lang="en-US" dirty="0">
                <a:solidFill>
                  <a:schemeClr val="accent1"/>
                </a:solidFill>
              </a:rPr>
              <a:t>is hard to scale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84ACC-089B-DA54-19F8-363076363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Mini-batch ML Algorithms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BB645-1DEF-C4EF-6077-9F142B124469}"/>
              </a:ext>
            </a:extLst>
          </p:cNvPr>
          <p:cNvSpPr/>
          <p:nvPr/>
        </p:nvSpPr>
        <p:spPr>
          <a:xfrm>
            <a:off x="7048272" y="1429817"/>
            <a:ext cx="733530" cy="2087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81F290-FAB6-BBE2-C383-1589E1547719}"/>
              </a:ext>
            </a:extLst>
          </p:cNvPr>
          <p:cNvSpPr/>
          <p:nvPr/>
        </p:nvSpPr>
        <p:spPr>
          <a:xfrm>
            <a:off x="8354557" y="1788609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D1894-CCA1-0E29-5977-74001FADFFCD}"/>
              </a:ext>
            </a:extLst>
          </p:cNvPr>
          <p:cNvSpPr/>
          <p:nvPr/>
        </p:nvSpPr>
        <p:spPr>
          <a:xfrm>
            <a:off x="8356232" y="1428543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7A3313-7E6C-88AB-1911-F196FD91AB67}"/>
              </a:ext>
            </a:extLst>
          </p:cNvPr>
          <p:cNvCxnSpPr/>
          <p:nvPr/>
        </p:nvCxnSpPr>
        <p:spPr>
          <a:xfrm>
            <a:off x="7992815" y="1579269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0B931C-D704-02DF-4C31-474A4C02E398}"/>
              </a:ext>
            </a:extLst>
          </p:cNvPr>
          <p:cNvCxnSpPr/>
          <p:nvPr/>
        </p:nvCxnSpPr>
        <p:spPr>
          <a:xfrm>
            <a:off x="7992815" y="1939335"/>
            <a:ext cx="271306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F5555-4C64-94DC-B137-D2A9628D09F7}"/>
              </a:ext>
            </a:extLst>
          </p:cNvPr>
          <p:cNvCxnSpPr/>
          <p:nvPr/>
        </p:nvCxnSpPr>
        <p:spPr>
          <a:xfrm>
            <a:off x="7883960" y="1450317"/>
            <a:ext cx="0" cy="206660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8CAF4A-3649-3D18-58D4-6217AC5D9705}"/>
              </a:ext>
            </a:extLst>
          </p:cNvPr>
          <p:cNvSpPr txBox="1"/>
          <p:nvPr/>
        </p:nvSpPr>
        <p:spPr>
          <a:xfrm>
            <a:off x="7962671" y="2502040"/>
            <a:ext cx="8541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Epoch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CE7B5-A504-66E1-0F3A-A851B941B9F0}"/>
              </a:ext>
            </a:extLst>
          </p:cNvPr>
          <p:cNvCxnSpPr/>
          <p:nvPr/>
        </p:nvCxnSpPr>
        <p:spPr>
          <a:xfrm>
            <a:off x="9160097" y="1580947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140C03-6C0B-6B06-EB9D-F164C4FD2702}"/>
              </a:ext>
            </a:extLst>
          </p:cNvPr>
          <p:cNvSpPr txBox="1"/>
          <p:nvPr/>
        </p:nvSpPr>
        <p:spPr>
          <a:xfrm>
            <a:off x="9382838" y="13916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A8E800-4AFB-2927-1E75-7EB78A8FBD65}"/>
              </a:ext>
            </a:extLst>
          </p:cNvPr>
          <p:cNvCxnSpPr/>
          <p:nvPr/>
        </p:nvCxnSpPr>
        <p:spPr>
          <a:xfrm>
            <a:off x="9171821" y="1914216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4694F8-C8B2-A627-C91B-53B9CB81E75F}"/>
              </a:ext>
            </a:extLst>
          </p:cNvPr>
          <p:cNvSpPr txBox="1"/>
          <p:nvPr/>
        </p:nvSpPr>
        <p:spPr>
          <a:xfrm>
            <a:off x="9394562" y="1724913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W’’</a:t>
            </a:r>
          </a:p>
        </p:txBody>
      </p:sp>
    </p:spTree>
    <p:extLst>
      <p:ext uri="{BB962C8B-B14F-4D97-AF65-F5344CB8AC3E}">
        <p14:creationId xmlns:p14="http://schemas.microsoft.com/office/powerpoint/2010/main" val="8985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49B115-4392-91C3-0E80-F7BC2DD08EF5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2E75-120A-0EB8-B95B-B76EFA559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Mini-batch DNN Training (</a:t>
            </a:r>
            <a:r>
              <a:rPr lang="en-US" dirty="0" err="1"/>
              <a:t>LeNet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8973C-5AE2-C01D-7BB2-17D1BA5CC3A6}"/>
              </a:ext>
            </a:extLst>
          </p:cNvPr>
          <p:cNvSpPr txBox="1"/>
          <p:nvPr/>
        </p:nvSpPr>
        <p:spPr>
          <a:xfrm>
            <a:off x="1651595" y="1251190"/>
            <a:ext cx="7094137" cy="5447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optimizer</a:t>
            </a:r>
          </a:p>
          <a:p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iters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ceil(N /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e in 1:epochs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in 1:iters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X_batch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X[((i-1)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y_batch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Y[((i-1)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1: conv1 -&gt; relu1 -&gt;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conv2 -&gt; relu2 -&gt;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3: affine3 -&gt; relu3 -&gt;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4: affine4 -&gt;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outa4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(outd3,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4:  affine4 &lt;-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douta4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dprobs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[doutd3, dW4, db4]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(douta4, outr3,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3: affine3 &lt;- relu3 &lt;-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&lt;- relu2 &lt;-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1: conv1 &lt;- relu1 &lt;-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Optimize with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[W4, vW4]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(W4, dW4,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vW4)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[b4, vb4]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(b4, db4,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F06AD3F-79B3-DE5D-5089-30F6894E9B43}"/>
              </a:ext>
            </a:extLst>
          </p:cNvPr>
          <p:cNvSpPr/>
          <p:nvPr/>
        </p:nvSpPr>
        <p:spPr>
          <a:xfrm>
            <a:off x="7429398" y="2956459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0758ED6-F87E-D48C-BFEE-BEC5F0020DD2}"/>
              </a:ext>
            </a:extLst>
          </p:cNvPr>
          <p:cNvSpPr/>
          <p:nvPr/>
        </p:nvSpPr>
        <p:spPr>
          <a:xfrm>
            <a:off x="7431073" y="4264418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EF91B76-B4A0-B48A-B665-334DBCEB14F8}"/>
              </a:ext>
            </a:extLst>
          </p:cNvPr>
          <p:cNvSpPr/>
          <p:nvPr/>
        </p:nvSpPr>
        <p:spPr>
          <a:xfrm>
            <a:off x="7432748" y="5542233"/>
            <a:ext cx="127279" cy="562708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FB0FD-FDA7-DC3D-AF49-92DC9321BFFC}"/>
              </a:ext>
            </a:extLst>
          </p:cNvPr>
          <p:cNvSpPr txBox="1"/>
          <p:nvPr/>
        </p:nvSpPr>
        <p:spPr>
          <a:xfrm>
            <a:off x="7871526" y="3157428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Forward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28F8D-9D21-F7FB-768F-BDBD31A1C412}"/>
              </a:ext>
            </a:extLst>
          </p:cNvPr>
          <p:cNvSpPr txBox="1"/>
          <p:nvPr/>
        </p:nvSpPr>
        <p:spPr>
          <a:xfrm>
            <a:off x="7873200" y="4314667"/>
            <a:ext cx="15976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Backward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Gradients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8275F-128B-DE6F-8B08-17FCA26179E3}"/>
              </a:ext>
            </a:extLst>
          </p:cNvPr>
          <p:cNvSpPr txBox="1"/>
          <p:nvPr/>
        </p:nvSpPr>
        <p:spPr>
          <a:xfrm>
            <a:off x="7864827" y="5481947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00D889-0C39-B3CF-3067-478E9F65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319" y="1294222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3F9B5B-2061-FFE2-5207-486B2B8E9EC7}"/>
              </a:ext>
            </a:extLst>
          </p:cNvPr>
          <p:cNvSpPr txBox="1"/>
          <p:nvPr/>
        </p:nvSpPr>
        <p:spPr>
          <a:xfrm>
            <a:off x="7161688" y="1137209"/>
            <a:ext cx="29864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Yann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Leon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Bottou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Yoshua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Bengio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Haffner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Gradient-Based Learning Applied to Document Recognition,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the IEEE 1998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222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9A55A-4684-4E1A-4A48-E83D3CF33E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</a:t>
            </a:r>
            <a:r>
              <a:rPr lang="en-US" dirty="0"/>
              <a:t> Workers</a:t>
            </a:r>
          </a:p>
          <a:p>
            <a:pPr lvl="1"/>
            <a:r>
              <a:rPr lang="en-US" dirty="0"/>
              <a:t>Optional Coordinator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Key Techniques</a:t>
            </a:r>
          </a:p>
          <a:p>
            <a:pPr lvl="1"/>
            <a:r>
              <a:rPr lang="en-US" dirty="0"/>
              <a:t>Data partitioning 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workers Di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disjoint, reshuffling)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Updated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synchronous, asynchronous)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Batch size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(small/large batches, hybrid methods)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886AE-C101-2947-C96D-35346ED5F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2ECE6-FD9B-894E-4685-959CD204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74" y="1213522"/>
            <a:ext cx="4955858" cy="429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D726F-FE33-0112-F2DB-D48ABB335D66}"/>
              </a:ext>
            </a:extLst>
          </p:cNvPr>
          <p:cNvSpPr txBox="1"/>
          <p:nvPr/>
        </p:nvSpPr>
        <p:spPr>
          <a:xfrm>
            <a:off x="6002770" y="1239470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F0F4E-ADBC-8ABC-DFCF-F30FAEFCE993}"/>
              </a:ext>
            </a:extLst>
          </p:cNvPr>
          <p:cNvSpPr txBox="1"/>
          <p:nvPr/>
        </p:nvSpPr>
        <p:spPr>
          <a:xfrm>
            <a:off x="6642454" y="5040613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91478-64FA-B2D9-AB42-E083A1AC7E87}"/>
              </a:ext>
            </a:extLst>
          </p:cNvPr>
          <p:cNvSpPr txBox="1"/>
          <p:nvPr/>
        </p:nvSpPr>
        <p:spPr>
          <a:xfrm>
            <a:off x="9815235" y="2460309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.. Model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ΔW .. Gradient</a:t>
            </a:r>
          </a:p>
        </p:txBody>
      </p:sp>
    </p:spTree>
    <p:extLst>
      <p:ext uri="{BB962C8B-B14F-4D97-AF65-F5344CB8AC3E}">
        <p14:creationId xmlns:p14="http://schemas.microsoft.com/office/powerpoint/2010/main" val="32657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C84E2-ABBA-E72A-7F4C-839ABDF1F5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Gen: Key/Value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Distributed key-value store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parameter exchange and synchronization</a:t>
            </a:r>
          </a:p>
          <a:p>
            <a:pPr lvl="1"/>
            <a:r>
              <a:rPr lang="en-US" dirty="0"/>
              <a:t>Relatively high overhead</a:t>
            </a:r>
            <a:endParaRPr lang="en-US" sz="700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Gen: Classic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Parameters as dense/sparse matrices</a:t>
            </a:r>
          </a:p>
          <a:p>
            <a:pPr lvl="1"/>
            <a:r>
              <a:rPr lang="en-US" dirty="0"/>
              <a:t>Different </a:t>
            </a:r>
            <a:r>
              <a:rPr lang="en-US" b="1" dirty="0">
                <a:solidFill>
                  <a:srgbClr val="7889FB"/>
                </a:solidFill>
              </a:rPr>
              <a:t>update/consistency strategies</a:t>
            </a:r>
          </a:p>
          <a:p>
            <a:pPr lvl="1"/>
            <a:r>
              <a:rPr lang="en-US" dirty="0"/>
              <a:t>Flexible configuration and fault tolerance</a:t>
            </a:r>
            <a:endParaRPr lang="en-US" sz="700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Gen: Parameter Servers w/ </a:t>
            </a:r>
            <a:br>
              <a:rPr lang="en-US" dirty="0"/>
            </a:br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data communication</a:t>
            </a:r>
          </a:p>
          <a:p>
            <a:pPr lvl="1"/>
            <a:r>
              <a:rPr lang="en-US" dirty="0"/>
              <a:t>Prefetching and range-based pull/push</a:t>
            </a:r>
          </a:p>
          <a:p>
            <a:pPr lvl="1"/>
            <a:r>
              <a:rPr lang="en-US" dirty="0"/>
              <a:t>Lossy or lossless compression w/ compensations</a:t>
            </a:r>
            <a:endParaRPr lang="en-US" sz="700" dirty="0"/>
          </a:p>
          <a:p>
            <a:r>
              <a:rPr lang="en-US" dirty="0"/>
              <a:t>Examples </a:t>
            </a:r>
          </a:p>
          <a:p>
            <a:pPr lvl="1"/>
            <a:r>
              <a:rPr lang="en-US" dirty="0"/>
              <a:t>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CNTK, </a:t>
            </a:r>
            <a:r>
              <a:rPr lang="en-US" dirty="0" err="1"/>
              <a:t>Petuum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15AAD-CAF2-6E06-61A2-EAF690F3D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History of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143CF-D367-2EA2-C5B9-992F56BD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669" y="148164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5E4E6-4105-1534-2507-FD20E01AF777}"/>
              </a:ext>
            </a:extLst>
          </p:cNvPr>
          <p:cNvSpPr txBox="1"/>
          <p:nvPr/>
        </p:nvSpPr>
        <p:spPr>
          <a:xfrm>
            <a:off x="7449440" y="1430413"/>
            <a:ext cx="27330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Shravan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Narayanamurthy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 Architecture for Parallel Topic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3E3AB-ABF0-6AC1-E841-948CBF0B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669" y="242907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3B506-811B-1283-5AD0-8CAB568126F5}"/>
              </a:ext>
            </a:extLst>
          </p:cNvPr>
          <p:cNvSpPr txBox="1"/>
          <p:nvPr/>
        </p:nvSpPr>
        <p:spPr>
          <a:xfrm>
            <a:off x="6906409" y="2479098"/>
            <a:ext cx="32943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1EF35-4716-2AB2-BB3C-5ACBC686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668" y="317142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B0B05-239C-BCAA-E0BF-A6EAA71F3050}"/>
              </a:ext>
            </a:extLst>
          </p:cNvPr>
          <p:cNvSpPr txBox="1"/>
          <p:nvPr/>
        </p:nvSpPr>
        <p:spPr>
          <a:xfrm>
            <a:off x="6698428" y="3192856"/>
            <a:ext cx="350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[Mu Li et al: Scaling Distributed Machine Learning with the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D1B84-27B5-C01D-3283-03D1E3098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667" y="41442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E9BC4-33F4-D308-DB6A-0DC92FC69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4666" y="4880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F1C64-DD3A-6A08-56A0-A65683016ACA}"/>
              </a:ext>
            </a:extLst>
          </p:cNvPr>
          <p:cNvSpPr txBox="1"/>
          <p:nvPr/>
        </p:nvSpPr>
        <p:spPr>
          <a:xfrm>
            <a:off x="6698428" y="4091441"/>
            <a:ext cx="350454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Jiang, Bin Cui, Ce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Yu: Heterogeneity-aware Distributed Parameter Servers.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731C6-F33A-E56E-B975-B7C634A4501C}"/>
              </a:ext>
            </a:extLst>
          </p:cNvPr>
          <p:cNvSpPr txBox="1"/>
          <p:nvPr/>
        </p:nvSpPr>
        <p:spPr>
          <a:xfrm>
            <a:off x="7167264" y="4838098"/>
            <a:ext cx="303536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SketchML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Distributed Machine Learning with Data Sketches.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97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5415</Words>
  <Application>Microsoft Office PowerPoint</Application>
  <PresentationFormat>Widescreen</PresentationFormat>
  <Paragraphs>717</Paragraphs>
  <Slides>47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- 06 Parameter Servers</dc:title>
  <dc:creator>Matthias Boehm</dc:creator>
  <cp:lastModifiedBy>Matthias Boehm</cp:lastModifiedBy>
  <cp:revision>216</cp:revision>
  <cp:lastPrinted>2021-03-24T16:10:50Z</cp:lastPrinted>
  <dcterms:created xsi:type="dcterms:W3CDTF">2023-02-25T13:39:16Z</dcterms:created>
  <dcterms:modified xsi:type="dcterms:W3CDTF">2023-05-31T19:01:58Z</dcterms:modified>
</cp:coreProperties>
</file>