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6"/>
  </p:notesMasterIdLst>
  <p:sldIdLst>
    <p:sldId id="359" r:id="rId3"/>
    <p:sldId id="387" r:id="rId4"/>
    <p:sldId id="409" r:id="rId5"/>
    <p:sldId id="422" r:id="rId6"/>
    <p:sldId id="388" r:id="rId7"/>
    <p:sldId id="423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24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25" r:id="rId37"/>
    <p:sldId id="453" r:id="rId38"/>
    <p:sldId id="454" r:id="rId39"/>
    <p:sldId id="455" r:id="rId40"/>
    <p:sldId id="456" r:id="rId41"/>
    <p:sldId id="457" r:id="rId42"/>
    <p:sldId id="458" r:id="rId43"/>
    <p:sldId id="380" r:id="rId44"/>
    <p:sldId id="421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Andreas Mueller </a:t>
            </a:r>
            <a:r>
              <a:rPr lang="en-US" baseline="0" dirty="0" err="1"/>
              <a:t>dabl</a:t>
            </a:r>
            <a:r>
              <a:rPr lang="en-US" baseline="0" dirty="0"/>
              <a:t>: https://github.com/dabl/dabl</a:t>
            </a:r>
          </a:p>
          <a:p>
            <a:r>
              <a:rPr lang="en-US" dirty="0"/>
              <a:t>https://www.youtube.com/watch?v=h92RMJi4mRM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Note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: semantic schema detection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http://webdatacommons.org/webtables/goldstandardV2.html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Google paper finds that on average 53% of the</a:t>
            </a:r>
            <a:r>
              <a:rPr lang="en-US" baseline="0" dirty="0"/>
              <a:t> features are categorical (per feature, on average 10.6 million unique values)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Word2vec later published</a:t>
            </a:r>
            <a:r>
              <a:rPr lang="en-US" baseline="0" dirty="0"/>
              <a:t> at </a:t>
            </a:r>
            <a:r>
              <a:rPr lang="en-US" baseline="0" dirty="0" err="1"/>
              <a:t>NeurIPS</a:t>
            </a:r>
            <a:r>
              <a:rPr lang="en-US" baseline="0" dirty="0"/>
              <a:t> 2013 (Tomas </a:t>
            </a:r>
            <a:r>
              <a:rPr lang="en-US" baseline="0" dirty="0" err="1"/>
              <a:t>Mikolov</a:t>
            </a:r>
            <a:r>
              <a:rPr lang="en-US" baseline="0" dirty="0"/>
              <a:t>, Ilya </a:t>
            </a:r>
            <a:r>
              <a:rPr lang="en-US" baseline="0" dirty="0" err="1"/>
              <a:t>Sutskever</a:t>
            </a:r>
            <a:r>
              <a:rPr lang="en-US" baseline="0" dirty="0"/>
              <a:t>, Kai Chen, Gregory S. Corrado, Jeffrey Dean: Distributed Representations of Words and Phrases and their Compositionality. </a:t>
            </a:r>
            <a:r>
              <a:rPr lang="en-US" baseline="0" dirty="0" err="1"/>
              <a:t>NeurIPS</a:t>
            </a:r>
            <a:r>
              <a:rPr lang="en-US" baseline="0" dirty="0"/>
              <a:t> 2013: 3111-3119)</a:t>
            </a:r>
          </a:p>
          <a:p>
            <a:r>
              <a:rPr lang="en-US" baseline="0" dirty="0"/>
              <a:t>BERT: transformer – bidirectional (like LSTM)</a:t>
            </a:r>
          </a:p>
          <a:p>
            <a:r>
              <a:rPr lang="en-US" baseline="0" dirty="0"/>
              <a:t>GPT: transformer – unidirectional (autoregressive)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8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Mice: multi-</a:t>
            </a:r>
            <a:r>
              <a:rPr lang="en-US" dirty="0" err="1"/>
              <a:t>variante</a:t>
            </a:r>
            <a:r>
              <a:rPr lang="en-US" dirty="0"/>
              <a:t> imputation by chained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9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Data Acquisition and Preparation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tables.github.io/" TargetMode="Externa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3_aml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sudata.com/blog/efficient-featurization-common-ngrams-via-dynamic-programmin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5.14165.pdf" TargetMode="External"/><Relationship Id="rId3" Type="http://schemas.openxmlformats.org/officeDocument/2006/relationships/image" Target="../media/image54.emf"/><Relationship Id="rId7" Type="http://schemas.openxmlformats.org/officeDocument/2006/relationships/hyperlink" Target="https://wiki.pathmind.com/word2ve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hyperlink" Target="https://github.com/dav/word2vec" TargetMode="External"/><Relationship Id="rId9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emf"/><Relationship Id="rId4" Type="http://schemas.openxmlformats.org/officeDocument/2006/relationships/image" Target="../media/image7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09 Data Acquisition and Preparation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10,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Identification of Data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296" y="159050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554234" y="1640746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7969882" y="2195468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96" y="234394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5126944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359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</p:spTree>
    <p:extLst>
      <p:ext uri="{BB962C8B-B14F-4D97-AF65-F5344CB8AC3E}">
        <p14:creationId xmlns:p14="http://schemas.microsoft.com/office/powerpoint/2010/main" val="3570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DBF76-200C-1E8A-281C-342023BD1D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Syntactic Schema Detection</a:t>
            </a:r>
          </a:p>
          <a:p>
            <a:pPr lvl="1"/>
            <a:r>
              <a:rPr lang="en-US" dirty="0"/>
              <a:t>Sample of the input dataset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Extract basic data types via rules, and regular expressions</a:t>
            </a:r>
          </a:p>
          <a:p>
            <a:pPr marL="457200" lvl="1" indent="0">
              <a:buNone/>
            </a:pP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Feature 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Numerical vs Categorical vs Ordinal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Rules and trained ML model</a:t>
            </a: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Semantic 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Extract common feature types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(e.g., location, date, rank, name)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EA50-0164-84B3-0930-1D2835BC0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E8C65-41A7-5548-1255-836A00F5B0B8}"/>
              </a:ext>
            </a:extLst>
          </p:cNvPr>
          <p:cNvSpPr txBox="1"/>
          <p:nvPr/>
        </p:nvSpPr>
        <p:spPr>
          <a:xfrm>
            <a:off x="761870" y="2394452"/>
            <a:ext cx="378150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./data/players.csv: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pid,name,pos,jnum,ncid,tid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5435,Miroslav Klose,FW,11,789,144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6909,Manuel Neuer,GK,1,163,308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A2A3D-E6E0-453E-5E3A-910AA0867F8F}"/>
              </a:ext>
            </a:extLst>
          </p:cNvPr>
          <p:cNvSpPr txBox="1"/>
          <p:nvPr/>
        </p:nvSpPr>
        <p:spPr>
          <a:xfrm>
            <a:off x="4678076" y="2299512"/>
            <a:ext cx="37815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Dataset&lt;Row&gt; ds = </a:t>
            </a:r>
            <a:r>
              <a:rPr lang="en-US" sz="1600" dirty="0" err="1">
                <a:latin typeface="Consolas" panose="020B0609020204030204" pitchFamily="49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format</a:t>
            </a:r>
            <a:r>
              <a:rPr lang="en-US" sz="1600" dirty="0">
                <a:latin typeface="Consolas" panose="020B0609020204030204" pitchFamily="49" charset="0"/>
              </a:rPr>
              <a:t>("csv")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option</a:t>
            </a:r>
            <a:r>
              <a:rPr lang="en-US" sz="1600" dirty="0">
                <a:latin typeface="Consolas" panose="020B0609020204030204" pitchFamily="49" charset="0"/>
              </a:rPr>
              <a:t>("header", </a:t>
            </a:r>
            <a:r>
              <a:rPr lang="en-US" sz="1600" b="1" dirty="0">
                <a:latin typeface="Consolas" panose="020B0609020204030204" pitchFamily="49" charset="0"/>
              </a:rPr>
              <a:t>true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inferSchema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true)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samplingRatio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0.001)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load</a:t>
            </a:r>
            <a:r>
              <a:rPr lang="en-US" sz="1600" dirty="0">
                <a:latin typeface="Consolas" panose="020B0609020204030204" pitchFamily="49" charset="0"/>
              </a:rPr>
              <a:t>("./data/players.csv");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8B2285BB-ECB0-3102-0C74-A79FD9DB16CA}"/>
              </a:ext>
            </a:extLst>
          </p:cNvPr>
          <p:cNvSpPr/>
          <p:nvPr/>
        </p:nvSpPr>
        <p:spPr>
          <a:xfrm>
            <a:off x="4217147" y="28710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5BBDE-C0ED-BC6B-776B-616132783D96}"/>
              </a:ext>
            </a:extLst>
          </p:cNvPr>
          <p:cNvSpPr/>
          <p:nvPr/>
        </p:nvSpPr>
        <p:spPr>
          <a:xfrm>
            <a:off x="8350780" y="1288079"/>
            <a:ext cx="3941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pos,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jnum,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ncid,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46D010F5-061C-6E49-19D9-DFE15D77F8D9}"/>
              </a:ext>
            </a:extLst>
          </p:cNvPr>
          <p:cNvSpPr/>
          <p:nvPr/>
        </p:nvSpPr>
        <p:spPr>
          <a:xfrm rot="19439113">
            <a:off x="7857225" y="192786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4354-71C5-373E-796C-731D8F23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125" y="407704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5F6F3-89C6-9182-E3AA-F6A1B3FFAD15}"/>
              </a:ext>
            </a:extLst>
          </p:cNvPr>
          <p:cNvSpPr txBox="1"/>
          <p:nvPr/>
        </p:nvSpPr>
        <p:spPr>
          <a:xfrm>
            <a:off x="6829518" y="4033755"/>
            <a:ext cx="42008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Shah, Jonathan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Lacanlale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Premanand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Kevin Yang,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Towards Benchmarking Feature Type Inference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F4E5C-7397-340D-8424-DF05A7D2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15" y="4908065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9AF7C4-2DBF-8963-95A2-BBE732A01C17}"/>
              </a:ext>
            </a:extLst>
          </p:cNvPr>
          <p:cNvSpPr txBox="1"/>
          <p:nvPr/>
        </p:nvSpPr>
        <p:spPr>
          <a:xfrm>
            <a:off x="7013986" y="4826086"/>
            <a:ext cx="401335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Madelon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Hulsebos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 al: Sherlock: A Deep Learning Approach to Semantic Data Type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D4D3C-22B2-C8BC-C8C3-6136AA8BF345}"/>
              </a:ext>
            </a:extLst>
          </p:cNvPr>
          <p:cNvSpPr/>
          <p:nvPr/>
        </p:nvSpPr>
        <p:spPr>
          <a:xfrm>
            <a:off x="6924259" y="5320851"/>
            <a:ext cx="4200873" cy="31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GitTables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Amsterdam)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https://gittables.github.io/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7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684B4-0234-98D7-BDAD-A7DD99BE19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Schema Matching</a:t>
            </a:r>
          </a:p>
          <a:p>
            <a:pPr lvl="1"/>
            <a:r>
              <a:rPr lang="en-US" dirty="0"/>
              <a:t>Semi-automatic mapping of schemas S1 to S2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schema correspondences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Approaches:</a:t>
            </a:r>
            <a:r>
              <a:rPr lang="en-US" dirty="0"/>
              <a:t> Schema- vs instance-based; </a:t>
            </a:r>
            <a:br>
              <a:rPr lang="en-US" dirty="0"/>
            </a:br>
            <a:r>
              <a:rPr lang="en-US" dirty="0"/>
              <a:t>element- vs structure-based; linguistic vs rules</a:t>
            </a:r>
          </a:p>
          <a:p>
            <a:pPr lvl="1"/>
            <a:r>
              <a:rPr lang="en-US" dirty="0"/>
              <a:t>One-to-one matching: stable marriage problem</a:t>
            </a:r>
          </a:p>
          <a:p>
            <a:pPr lvl="1"/>
            <a:r>
              <a:rPr lang="en-US" dirty="0"/>
              <a:t>Many-to-one matching: hospitals-residents / college-admission problems</a:t>
            </a:r>
            <a:endParaRPr lang="en-US" sz="1000" dirty="0"/>
          </a:p>
          <a:p>
            <a:r>
              <a:rPr lang="en-US" dirty="0"/>
              <a:t>Schema Mapping</a:t>
            </a:r>
          </a:p>
          <a:p>
            <a:pPr lvl="1"/>
            <a:r>
              <a:rPr lang="en-US" dirty="0"/>
              <a:t>Given two schemas and correspondences, generate transformation program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executable data transformation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complex mappings (1:N cardinality), new values, PK-FK relations and nesting, creation of duplicates, different data types, sematic preserving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9BD0-F819-25BE-60E2-63CCF58A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Integration, cont.</a:t>
            </a:r>
          </a:p>
        </p:txBody>
      </p:sp>
      <p:sp>
        <p:nvSpPr>
          <p:cNvPr id="4" name="Chevron 7">
            <a:extLst>
              <a:ext uri="{FF2B5EF4-FFF2-40B4-BE49-F238E27FC236}">
                <a16:creationId xmlns:a16="http://schemas.microsoft.com/office/drawing/2014/main" id="{AFDEA056-1C11-F517-52FF-4708D2D5847A}"/>
              </a:ext>
            </a:extLst>
          </p:cNvPr>
          <p:cNvSpPr/>
          <p:nvPr/>
        </p:nvSpPr>
        <p:spPr>
          <a:xfrm>
            <a:off x="2203902" y="1295520"/>
            <a:ext cx="173836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Detection</a:t>
            </a:r>
          </a:p>
        </p:txBody>
      </p:sp>
      <p:sp>
        <p:nvSpPr>
          <p:cNvPr id="5" name="Chevron 8">
            <a:extLst>
              <a:ext uri="{FF2B5EF4-FFF2-40B4-BE49-F238E27FC236}">
                <a16:creationId xmlns:a16="http://schemas.microsoft.com/office/drawing/2014/main" id="{8CC10462-284A-8A90-290A-DAFC43377121}"/>
              </a:ext>
            </a:extLst>
          </p:cNvPr>
          <p:cNvSpPr/>
          <p:nvPr/>
        </p:nvSpPr>
        <p:spPr>
          <a:xfrm>
            <a:off x="4608648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Matching</a:t>
            </a: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BE6BB67D-B4DB-EC60-8942-19ACB5AD5B09}"/>
              </a:ext>
            </a:extLst>
          </p:cNvPr>
          <p:cNvSpPr/>
          <p:nvPr/>
        </p:nvSpPr>
        <p:spPr>
          <a:xfrm>
            <a:off x="7003144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Mapping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76CF008C-3F6A-EDD1-B7C3-450C5D9F995A}"/>
              </a:ext>
            </a:extLst>
          </p:cNvPr>
          <p:cNvSpPr txBox="1"/>
          <p:nvPr/>
        </p:nvSpPr>
        <p:spPr>
          <a:xfrm>
            <a:off x="8657805" y="1433946"/>
            <a:ext cx="15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Consolas" panose="020B0609020204030204" pitchFamily="49" charset="0"/>
              </a:rPr>
              <a:t>INSERT INTO </a:t>
            </a:r>
            <a:r>
              <a:rPr lang="de-DE" sz="1000" dirty="0">
                <a:latin typeface="Consolas" panose="020B0609020204030204" pitchFamily="49" charset="0"/>
              </a:rPr>
              <a:t>Orders</a:t>
            </a:r>
            <a:r>
              <a:rPr lang="de-DE" sz="1000" b="1" dirty="0">
                <a:latin typeface="Consolas" panose="020B0609020204030204" pitchFamily="49" charset="0"/>
              </a:rPr>
              <a:t> 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SELECT </a:t>
            </a:r>
            <a:r>
              <a:rPr lang="de-DE" sz="1000" dirty="0">
                <a:latin typeface="Consolas" panose="020B0609020204030204" pitchFamily="49" charset="0"/>
              </a:rPr>
              <a:t>BELNR,</a:t>
            </a:r>
            <a:br>
              <a:rPr lang="de-DE" sz="1000" dirty="0">
                <a:latin typeface="Consolas" panose="020B0609020204030204" pitchFamily="49" charset="0"/>
              </a:rPr>
            </a:br>
            <a:r>
              <a:rPr lang="de-DE" sz="1000" dirty="0">
                <a:latin typeface="Consolas" panose="020B0609020204030204" pitchFamily="49" charset="0"/>
              </a:rPr>
              <a:t>    SUMME, DATUM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FROM </a:t>
            </a:r>
            <a:r>
              <a:rPr lang="de-DE" sz="1000" dirty="0">
                <a:latin typeface="Consolas" panose="020B0609020204030204" pitchFamily="49" charset="0"/>
              </a:rPr>
              <a:t>Bestellungen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8EC5A-B593-5117-DF4A-2CBE487277DD}"/>
              </a:ext>
            </a:extLst>
          </p:cNvPr>
          <p:cNvGrpSpPr/>
          <p:nvPr/>
        </p:nvGrpSpPr>
        <p:grpSpPr>
          <a:xfrm>
            <a:off x="1641194" y="1466343"/>
            <a:ext cx="545963" cy="678839"/>
            <a:chOff x="180871" y="5004080"/>
            <a:chExt cx="545963" cy="678839"/>
          </a:xfrm>
        </p:grpSpPr>
        <p:sp>
          <p:nvSpPr>
            <p:cNvPr id="9" name="Folded Corner 12">
              <a:extLst>
                <a:ext uri="{FF2B5EF4-FFF2-40B4-BE49-F238E27FC236}">
                  <a16:creationId xmlns:a16="http://schemas.microsoft.com/office/drawing/2014/main" id="{8CC7CA6C-9578-FE86-3A73-E49F67AC37F1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13">
              <a:extLst>
                <a:ext uri="{FF2B5EF4-FFF2-40B4-BE49-F238E27FC236}">
                  <a16:creationId xmlns:a16="http://schemas.microsoft.com/office/drawing/2014/main" id="{4060266A-67F2-4347-E6E6-B9AA64821669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4">
              <a:extLst>
                <a:ext uri="{FF2B5EF4-FFF2-40B4-BE49-F238E27FC236}">
                  <a16:creationId xmlns:a16="http://schemas.microsoft.com/office/drawing/2014/main" id="{677D4FF0-E89E-FDA6-0158-D994E577B019}"/>
                </a:ext>
              </a:extLst>
            </p:cNvPr>
            <p:cNvSpPr/>
            <p:nvPr/>
          </p:nvSpPr>
          <p:spPr>
            <a:xfrm>
              <a:off x="324900" y="512801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7E263-95FD-54CF-F332-277AC13FD0AE}"/>
              </a:ext>
            </a:extLst>
          </p:cNvPr>
          <p:cNvGrpSpPr/>
          <p:nvPr/>
        </p:nvGrpSpPr>
        <p:grpSpPr>
          <a:xfrm rot="10800000">
            <a:off x="4128245" y="1567739"/>
            <a:ext cx="388442" cy="125540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5E60E9-1F0A-A53B-E247-8CF4B6E54C5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1D05D3-E35F-C054-4C9D-CA7E9365CC8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1FAF1-0A2E-86DE-C46A-D1B332BA97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880348-AFAA-BF70-3D3A-5D06E08347F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0329FA-390B-40CA-86A3-371BC6F0E4DE}"/>
              </a:ext>
            </a:extLst>
          </p:cNvPr>
          <p:cNvGrpSpPr/>
          <p:nvPr/>
        </p:nvGrpSpPr>
        <p:grpSpPr>
          <a:xfrm>
            <a:off x="4083027" y="1880912"/>
            <a:ext cx="490370" cy="125540"/>
            <a:chOff x="2739093" y="5422831"/>
            <a:chExt cx="490370" cy="1255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6D14B2-ED39-09AD-115E-AC87DC1207A4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DF6302-A48E-B786-1002-A5DC04C9EA11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9FD937-57B6-C8D8-8CC0-D0A0658B5F74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C86056-AA55-8062-C53C-1134137B16BC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8B0083-0A74-CF38-23A5-2EA5784C8383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3AE6DE-7DF0-01E1-C68D-D4772F74B7F5}"/>
              </a:ext>
            </a:extLst>
          </p:cNvPr>
          <p:cNvGrpSpPr/>
          <p:nvPr/>
        </p:nvGrpSpPr>
        <p:grpSpPr>
          <a:xfrm rot="10800000">
            <a:off x="6531481" y="1569415"/>
            <a:ext cx="388442" cy="125540"/>
            <a:chOff x="5581337" y="3056661"/>
            <a:chExt cx="293277" cy="2367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2EF924-24F5-C29A-E659-AC46AADE93E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4BB3F7-3037-651C-FA28-D854A70051D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424823-C207-DABA-FD92-B5A0E4CD7A12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60791-3C6C-A674-E012-57F781E8FF6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A1B2E8-58E9-559B-A12F-AB9BC169E5BE}"/>
              </a:ext>
            </a:extLst>
          </p:cNvPr>
          <p:cNvGrpSpPr/>
          <p:nvPr/>
        </p:nvGrpSpPr>
        <p:grpSpPr>
          <a:xfrm>
            <a:off x="6486263" y="1882588"/>
            <a:ext cx="490370" cy="125540"/>
            <a:chOff x="2739093" y="5422831"/>
            <a:chExt cx="490370" cy="1255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04D5D4-D3B1-884D-6D26-A4BBB0AC5FB9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806B14-69AE-DCD2-AB22-20FD1E6FECF8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C87274-84AC-D3D0-531D-E1345DC408DB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51CAF4-0D27-20B3-3AC7-1D2C5BAF0FB6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9CB208-C529-2EE9-3A03-F613444598A1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5600AD-5783-0862-DEC8-4C4CDDE28E27}"/>
              </a:ext>
            </a:extLst>
          </p:cNvPr>
          <p:cNvCxnSpPr>
            <a:stCxn id="24" idx="1"/>
            <a:endCxn id="29" idx="3"/>
          </p:cNvCxnSpPr>
          <p:nvPr/>
        </p:nvCxnSpPr>
        <p:spPr>
          <a:xfrm flipH="1">
            <a:off x="6534638" y="1694955"/>
            <a:ext cx="45218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603AA5-098B-7792-FCBC-FAA87AA1E34F}"/>
              </a:ext>
            </a:extLst>
          </p:cNvPr>
          <p:cNvCxnSpPr>
            <a:stCxn id="27" idx="1"/>
            <a:endCxn id="31" idx="3"/>
          </p:cNvCxnSpPr>
          <p:nvPr/>
        </p:nvCxnSpPr>
        <p:spPr>
          <a:xfrm flipH="1">
            <a:off x="6728966" y="1694955"/>
            <a:ext cx="14258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F611CF-7AD4-1C96-D43D-E65244B372A3}"/>
              </a:ext>
            </a:extLst>
          </p:cNvPr>
          <p:cNvCxnSpPr>
            <a:stCxn id="26" idx="1"/>
            <a:endCxn id="30" idx="3"/>
          </p:cNvCxnSpPr>
          <p:nvPr/>
        </p:nvCxnSpPr>
        <p:spPr>
          <a:xfrm flipH="1">
            <a:off x="6631388" y="1694955"/>
            <a:ext cx="142796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1FFC94-E594-ACFF-2D3A-BFE6948FCFB3}"/>
              </a:ext>
            </a:extLst>
          </p:cNvPr>
          <p:cNvCxnSpPr>
            <a:stCxn id="33" idx="3"/>
            <a:endCxn id="25" idx="1"/>
          </p:cNvCxnSpPr>
          <p:nvPr/>
        </p:nvCxnSpPr>
        <p:spPr>
          <a:xfrm flipH="1" flipV="1">
            <a:off x="6676606" y="1694955"/>
            <a:ext cx="25165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409237C-76C2-3830-280D-3FE03C65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85" t="16016" r="2142" b="17969"/>
          <a:stretch>
            <a:fillRect/>
          </a:stretch>
        </p:blipFill>
        <p:spPr bwMode="auto">
          <a:xfrm>
            <a:off x="9418125" y="2842893"/>
            <a:ext cx="2223076" cy="1172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149A75-0CAE-590E-F0F7-206FA248BECA}"/>
              </a:ext>
            </a:extLst>
          </p:cNvPr>
          <p:cNvSpPr txBox="1"/>
          <p:nvPr/>
        </p:nvSpPr>
        <p:spPr>
          <a:xfrm>
            <a:off x="9418125" y="2556252"/>
            <a:ext cx="219070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Erhard Rahm]</a:t>
            </a:r>
          </a:p>
        </p:txBody>
      </p:sp>
    </p:spTree>
    <p:extLst>
      <p:ext uri="{BB962C8B-B14F-4D97-AF65-F5344CB8AC3E}">
        <p14:creationId xmlns:p14="http://schemas.microsoft.com/office/powerpoint/2010/main" val="3781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89487"/>
              </p:ext>
            </p:extLst>
          </p:nvPr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189"/>
              </p:ext>
            </p:extLst>
          </p:nvPr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6E82-6349-D51B-AB6F-DA8EF38C5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SS’20, cont.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 </a:t>
            </a:r>
            <a:br>
              <a:rPr lang="en-US" b="0" dirty="0"/>
            </a:br>
            <a:r>
              <a:rPr lang="en-US" b="0" dirty="0">
                <a:sym typeface="Wingdings" panose="05000000000000000000" pitchFamily="2" charset="2"/>
              </a:rPr>
              <a:t> as a great, curated dataset</a:t>
            </a:r>
            <a:endParaRPr lang="en-US" b="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Movies and Actors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Olympics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Elections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 Districts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B7E5-D257-CFD4-F785-A71F7DEC5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BB5C-740E-5352-D926-27D48A07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74" y="1225931"/>
            <a:ext cx="7017327" cy="936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AC08CA-6457-B802-1942-CDD2C1819C67}"/>
              </a:ext>
            </a:extLst>
          </p:cNvPr>
          <p:cNvSpPr/>
          <p:nvPr/>
        </p:nvSpPr>
        <p:spPr>
          <a:xfrm>
            <a:off x="7388764" y="1693998"/>
            <a:ext cx="544080" cy="294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2342C-DF71-DAB2-BFDD-9B181F0A4207}"/>
              </a:ext>
            </a:extLst>
          </p:cNvPr>
          <p:cNvSpPr txBox="1"/>
          <p:nvPr/>
        </p:nvSpPr>
        <p:spPr>
          <a:xfrm>
            <a:off x="8001828" y="1323198"/>
            <a:ext cx="33043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Wrong meta data from UC Berkeley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C7BFE-19FB-A023-3C51-5C3E8DE80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24"/>
          <a:stretch/>
        </p:blipFill>
        <p:spPr>
          <a:xfrm>
            <a:off x="4665437" y="2164857"/>
            <a:ext cx="6985337" cy="91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7B84A-A269-9563-490C-7DE252D2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859" y="3089732"/>
            <a:ext cx="6965341" cy="819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DAD1-56F4-E8FA-775E-32B645F365B8}"/>
              </a:ext>
            </a:extLst>
          </p:cNvPr>
          <p:cNvSpPr txBox="1"/>
          <p:nvPr/>
        </p:nvSpPr>
        <p:spPr>
          <a:xfrm>
            <a:off x="7104747" y="3085576"/>
            <a:ext cx="4035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Misplaced data (wrong affiliation, MIT)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3705A-3182-4C06-1622-F89351F81691}"/>
              </a:ext>
            </a:extLst>
          </p:cNvPr>
          <p:cNvSpPr/>
          <p:nvPr/>
        </p:nvSpPr>
        <p:spPr>
          <a:xfrm>
            <a:off x="5809566" y="4285289"/>
            <a:ext cx="4882609" cy="1236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Best-effort automated cleaning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ingestion into relational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 + expected results of query processing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Decentralized validation (~600 students) </a:t>
            </a:r>
          </a:p>
        </p:txBody>
      </p:sp>
    </p:spTree>
    <p:extLst>
      <p:ext uri="{BB962C8B-B14F-4D97-AF65-F5344CB8AC3E}">
        <p14:creationId xmlns:p14="http://schemas.microsoft.com/office/powerpoint/2010/main" val="1237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49D51-DEC1-D3EB-5673-BD42FB455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Data Extraction</a:t>
            </a:r>
          </a:p>
          <a:p>
            <a:pPr lvl="1"/>
            <a:r>
              <a:rPr lang="en-US" dirty="0"/>
              <a:t>Extracting structured data from un/semi-structured data</a:t>
            </a:r>
          </a:p>
          <a:p>
            <a:pPr lvl="1"/>
            <a:r>
              <a:rPr lang="en-US" dirty="0"/>
              <a:t>Rule- and ML-based extractors, combination w/ CNN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Schema Alignment</a:t>
            </a:r>
          </a:p>
          <a:p>
            <a:pPr lvl="1"/>
            <a:r>
              <a:rPr lang="en-US" dirty="0"/>
              <a:t>Schema matching for consolidating data from heterogeneous systems</a:t>
            </a:r>
          </a:p>
          <a:p>
            <a:pPr lvl="1"/>
            <a:r>
              <a:rPr lang="en-US" dirty="0"/>
              <a:t>Spatial and Temporal alignment via provenance and query processing</a:t>
            </a:r>
            <a:br>
              <a:rPr lang="en-US" dirty="0"/>
            </a:br>
            <a:r>
              <a:rPr lang="en-US" dirty="0"/>
              <a:t>(e.g., sensor readings for object along a production pipeline)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Entity Linking</a:t>
            </a:r>
          </a:p>
          <a:p>
            <a:pPr lvl="1"/>
            <a:r>
              <a:rPr lang="en-US" dirty="0"/>
              <a:t>Linking records to entities (deduplication)</a:t>
            </a:r>
          </a:p>
          <a:p>
            <a:pPr lvl="1"/>
            <a:r>
              <a:rPr lang="en-US" dirty="0"/>
              <a:t>Blocking, pairwise matching, clustering, ML, Deep ML (via entity embedding)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Data Fusion</a:t>
            </a:r>
          </a:p>
          <a:p>
            <a:pPr lvl="1"/>
            <a:r>
              <a:rPr lang="en-US" dirty="0"/>
              <a:t>Resolve conflicts, necessary in presence of erroneous data</a:t>
            </a:r>
          </a:p>
          <a:p>
            <a:pPr lvl="1"/>
            <a:r>
              <a:rPr lang="en-US" dirty="0"/>
              <a:t>Rule- and ML-based, probabilistic GM, Deep ML (RBMs, graph embeddings)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6C2CC-ABCB-BF35-8482-A719B3F44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Integration for ML and ML for 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7D39-A8E7-134C-05BF-06FC31139761}"/>
              </a:ext>
            </a:extLst>
          </p:cNvPr>
          <p:cNvSpPr txBox="1"/>
          <p:nvPr/>
        </p:nvSpPr>
        <p:spPr>
          <a:xfrm>
            <a:off x="8616392" y="1268963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EB966-087C-9002-52F6-5D6F882B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19" y="2039702"/>
            <a:ext cx="963423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123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/ss23_amls/index.htm</a:t>
            </a:r>
            <a:r>
              <a:rPr lang="en-US" dirty="0"/>
              <a:t> </a:t>
            </a: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Virtual Lectures June 22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Thu, June 22, 4pm-6pm </a:t>
            </a:r>
            <a:r>
              <a:rPr lang="en-US" dirty="0">
                <a:solidFill>
                  <a:schemeClr val="tx1"/>
                </a:solidFill>
              </a:rPr>
              <a:t>due to SIGMOD 2023 in Seattle (7am-9am PST)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Thu, June 29, 6.30pm-8.30pm </a:t>
            </a:r>
            <a:r>
              <a:rPr lang="en-US" dirty="0">
                <a:solidFill>
                  <a:schemeClr val="tx1"/>
                </a:solidFill>
              </a:rPr>
              <a:t>due to BMBF visit at BIFOLD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lecture and video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91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57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13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92C3F-64CD-9BE6-4077-A36DF59A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Transformations and </a:t>
            </a:r>
            <a:br>
              <a:rPr lang="en-US" dirty="0"/>
            </a:br>
            <a:r>
              <a:rPr lang="en-US" dirty="0"/>
              <a:t>Feature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76C4-2316-FA4E-A314-43E71602F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8C724-67F3-FBE7-935F-C4B04F0B5C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Matrix X of m observations (rows) and n features (columns)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Continuous features: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numerical values (aka scale features)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Categorical features:</a:t>
            </a:r>
            <a:r>
              <a:rPr lang="en-US" dirty="0"/>
              <a:t> non-numerical values, represent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Ordinal features:</a:t>
            </a:r>
            <a:r>
              <a:rPr lang="en-US" dirty="0"/>
              <a:t> non-numerical values, associated ranking</a:t>
            </a:r>
          </a:p>
          <a:p>
            <a:pPr lvl="1"/>
            <a:r>
              <a:rPr lang="en-US" dirty="0"/>
              <a:t>Feature space:</a:t>
            </a:r>
            <a:r>
              <a:rPr lang="en-US" dirty="0">
                <a:sym typeface="Wingdings" panose="05000000000000000000" pitchFamily="2" charset="2"/>
              </a:rPr>
              <a:t> multi-dimensional space of features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curse of dimensionality</a:t>
            </a:r>
            <a:endParaRPr lang="en-US" sz="700" dirty="0"/>
          </a:p>
          <a:p>
            <a:r>
              <a:rPr lang="en-US" dirty="0"/>
              <a:t>Feature Engineering</a:t>
            </a:r>
          </a:p>
          <a:p>
            <a:pPr lvl="1"/>
            <a:r>
              <a:rPr lang="en-US" dirty="0"/>
              <a:t>Bring multi-modal data and features into numeric representation</a:t>
            </a:r>
          </a:p>
          <a:p>
            <a:pPr lvl="1"/>
            <a:r>
              <a:rPr lang="en-US" dirty="0"/>
              <a:t>Use domain expertise to expose predictive features to ML model training</a:t>
            </a:r>
            <a:endParaRPr lang="en-US" sz="700" dirty="0"/>
          </a:p>
          <a:p>
            <a:r>
              <a:rPr lang="en-US" dirty="0"/>
              <a:t>Excursus: Representation Learning</a:t>
            </a:r>
          </a:p>
          <a:p>
            <a:pPr lvl="1"/>
            <a:r>
              <a:rPr lang="en-US" dirty="0"/>
              <a:t>Neural networks combine representation learning and model training (pros and cons: learned, repeatable)</a:t>
            </a:r>
          </a:p>
          <a:p>
            <a:pPr lvl="1"/>
            <a:r>
              <a:rPr lang="en-US" dirty="0"/>
              <a:t>Mostly homogeneous inputs (e.g., image), research on multi-modal learning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If same accuracy, prefer simple model</a:t>
            </a:r>
            <a:r>
              <a:rPr lang="en-US" dirty="0"/>
              <a:t> </a:t>
            </a:r>
            <a:r>
              <a:rPr lang="en-US" sz="1800" b="0" dirty="0"/>
              <a:t>(cheap, robust, explainable)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B228-15F4-D715-0FEF-96AE6273B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Feature Engineering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3CAB9-6372-7C96-9A15-97F239FCC8A5}"/>
              </a:ext>
            </a:extLst>
          </p:cNvPr>
          <p:cNvSpPr/>
          <p:nvPr/>
        </p:nvSpPr>
        <p:spPr>
          <a:xfrm>
            <a:off x="475493" y="5260488"/>
            <a:ext cx="8197229" cy="4404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D7096-ABA6-7F3C-756C-509094F9C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Map distinct values to integer domain (potentially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5778-B351-684D-7177-DB839DA8E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Recoding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627ED-0510-ED70-82FD-9FF52EB4A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25847"/>
              </p:ext>
            </p:extLst>
          </p:nvPr>
        </p:nvGraphicFramePr>
        <p:xfrm>
          <a:off x="2154205" y="2348739"/>
          <a:ext cx="242500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D37161-CFD1-B995-32BF-0348798DA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27976"/>
              </p:ext>
            </p:extLst>
          </p:nvPr>
        </p:nvGraphicFramePr>
        <p:xfrm>
          <a:off x="8325583" y="2350416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0CAFE6-CB27-110A-14C6-1EA66D75E2CD}"/>
              </a:ext>
            </a:extLst>
          </p:cNvPr>
          <p:cNvSpPr txBox="1"/>
          <p:nvPr/>
        </p:nvSpPr>
        <p:spPr>
          <a:xfrm>
            <a:off x="5886111" y="2867884"/>
            <a:ext cx="220058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{San Jose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New York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San Francisco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Seattle : 4,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Boston : 5,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Los Angeles : 6}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54580-3D10-543A-E455-E397B76A7CE0}"/>
              </a:ext>
            </a:extLst>
          </p:cNvPr>
          <p:cNvSpPr txBox="1"/>
          <p:nvPr/>
        </p:nvSpPr>
        <p:spPr>
          <a:xfrm>
            <a:off x="5974279" y="2433238"/>
            <a:ext cx="18488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Dictionaries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3A33B-6FB6-5C29-7447-A747B2ECE6DC}"/>
              </a:ext>
            </a:extLst>
          </p:cNvPr>
          <p:cNvSpPr txBox="1"/>
          <p:nvPr/>
        </p:nvSpPr>
        <p:spPr>
          <a:xfrm>
            <a:off x="6279668" y="4567727"/>
            <a:ext cx="128224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{CA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NY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WA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 : 4}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8D66C88E-3CD4-96DD-BBE4-1F069D2448FE}"/>
              </a:ext>
            </a:extLst>
          </p:cNvPr>
          <p:cNvSpPr/>
          <p:nvPr/>
        </p:nvSpPr>
        <p:spPr>
          <a:xfrm>
            <a:off x="5178048" y="4042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B8387-0737-440A-5116-8C04E6B196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Hash input to k buckets via hash(value) % k (often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B6E7-A0F4-80DF-153D-23B306186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Hashing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4E2C93-3C75-8E79-9D60-DEE5697C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01374"/>
              </p:ext>
            </p:extLst>
          </p:nvPr>
        </p:nvGraphicFramePr>
        <p:xfrm>
          <a:off x="2057384" y="2397442"/>
          <a:ext cx="1750111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BB9BC0-4EE4-D5FC-0FCD-E7A45A49F5C9}"/>
              </a:ext>
            </a:extLst>
          </p:cNvPr>
          <p:cNvSpPr txBox="1"/>
          <p:nvPr/>
        </p:nvSpPr>
        <p:spPr>
          <a:xfrm>
            <a:off x="5395135" y="2743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A7103-89C4-C463-484D-FA27212C01C0}"/>
              </a:ext>
            </a:extLst>
          </p:cNvPr>
          <p:cNvSpPr txBox="1"/>
          <p:nvPr/>
        </p:nvSpPr>
        <p:spPr>
          <a:xfrm>
            <a:off x="4654088" y="2762925"/>
            <a:ext cx="9420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5: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F4BF-C718-456B-DB55-3674150319EA}"/>
              </a:ext>
            </a:extLst>
          </p:cNvPr>
          <p:cNvSpPr txBox="1"/>
          <p:nvPr/>
        </p:nvSpPr>
        <p:spPr>
          <a:xfrm>
            <a:off x="5386762" y="3062872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1382994575</a:t>
            </a:r>
            <a:r>
              <a:rPr lang="en-US" sz="1600" dirty="0">
                <a:latin typeface="Consolas" panose="020B0609020204030204" pitchFamily="49" charset="0"/>
              </a:rPr>
              <a:t> % 5</a:t>
            </a:r>
            <a:r>
              <a:rPr lang="en-AT" sz="1600" dirty="0">
                <a:latin typeface="Consolas" panose="020B0609020204030204" pitchFamily="49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AT" sz="1600" dirty="0">
                <a:latin typeface="Consolas" panose="020B0609020204030204" pitchFamily="49" charset="0"/>
              </a:rPr>
              <a:t> 0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17002-CFBB-4D64-FC87-15574ED29D16}"/>
              </a:ext>
            </a:extLst>
          </p:cNvPr>
          <p:cNvSpPr txBox="1"/>
          <p:nvPr/>
        </p:nvSpPr>
        <p:spPr>
          <a:xfrm>
            <a:off x="5378389" y="3392593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255F0-B9DC-1B38-D0FE-392E23478986}"/>
              </a:ext>
            </a:extLst>
          </p:cNvPr>
          <p:cNvSpPr txBox="1"/>
          <p:nvPr/>
        </p:nvSpPr>
        <p:spPr>
          <a:xfrm>
            <a:off x="5380065" y="3735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3C08B-EA9A-D683-6AD3-F1BBBAC4EB8A}"/>
              </a:ext>
            </a:extLst>
          </p:cNvPr>
          <p:cNvSpPr txBox="1"/>
          <p:nvPr/>
        </p:nvSpPr>
        <p:spPr>
          <a:xfrm>
            <a:off x="5381741" y="406562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D36AC-2E16-9984-13B5-FED8731A4FB9}"/>
              </a:ext>
            </a:extLst>
          </p:cNvPr>
          <p:cNvSpPr txBox="1"/>
          <p:nvPr/>
        </p:nvSpPr>
        <p:spPr>
          <a:xfrm>
            <a:off x="5383415" y="439677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1995575789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4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3E019-17AB-0DD1-B303-7102B699BCC0}"/>
              </a:ext>
            </a:extLst>
          </p:cNvPr>
          <p:cNvSpPr txBox="1"/>
          <p:nvPr/>
        </p:nvSpPr>
        <p:spPr>
          <a:xfrm>
            <a:off x="5385091" y="472861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5871A-813C-7919-A9B0-F2C28F819CA8}"/>
              </a:ext>
            </a:extLst>
          </p:cNvPr>
          <p:cNvSpPr txBox="1"/>
          <p:nvPr/>
        </p:nvSpPr>
        <p:spPr>
          <a:xfrm>
            <a:off x="5376718" y="506838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-425347233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E550C-91F7-FA10-6FDA-33076B852871}"/>
              </a:ext>
            </a:extLst>
          </p:cNvPr>
          <p:cNvSpPr txBox="1"/>
          <p:nvPr/>
        </p:nvSpPr>
        <p:spPr>
          <a:xfrm>
            <a:off x="5378392" y="539811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8E5DFE-EEAA-2AB7-6D83-F4ABD7F5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18129"/>
              </p:ext>
            </p:extLst>
          </p:nvPr>
        </p:nvGraphicFramePr>
        <p:xfrm>
          <a:off x="8751275" y="2399119"/>
          <a:ext cx="783789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061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16" name="Right Arrow 18">
            <a:extLst>
              <a:ext uri="{FF2B5EF4-FFF2-40B4-BE49-F238E27FC236}">
                <a16:creationId xmlns:a16="http://schemas.microsoft.com/office/drawing/2014/main" id="{A0B7DD46-FB45-0496-3A8B-EBBC5F40BEC1}"/>
              </a:ext>
            </a:extLst>
          </p:cNvPr>
          <p:cNvSpPr/>
          <p:nvPr/>
        </p:nvSpPr>
        <p:spPr>
          <a:xfrm>
            <a:off x="4528570" y="409120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9">
            <a:extLst>
              <a:ext uri="{FF2B5EF4-FFF2-40B4-BE49-F238E27FC236}">
                <a16:creationId xmlns:a16="http://schemas.microsoft.com/office/drawing/2014/main" id="{9B19126B-64E2-7828-A29A-2770B62BF930}"/>
              </a:ext>
            </a:extLst>
          </p:cNvPr>
          <p:cNvSpPr/>
          <p:nvPr/>
        </p:nvSpPr>
        <p:spPr>
          <a:xfrm>
            <a:off x="8167754" y="408283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88DFF-E599-16C8-E6A6-57E4668A8817}"/>
              </a:ext>
            </a:extLst>
          </p:cNvPr>
          <p:cNvSpPr txBox="1"/>
          <p:nvPr/>
        </p:nvSpPr>
        <p:spPr>
          <a:xfrm>
            <a:off x="4028561" y="4943779"/>
            <a:ext cx="126609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1709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57742-EE43-52A8-8E0E-7010665687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of numerical features to integer domain (often combined w/ one-hot)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-width:</a:t>
            </a:r>
            <a:r>
              <a:rPr lang="en-US" dirty="0"/>
              <a:t> split (max-min)-range into k equal-sized buckets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-height:</a:t>
            </a:r>
            <a:r>
              <a:rPr lang="en-US" dirty="0"/>
              <a:t> compute data-driven ranges for k balanced buckets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6D06-E439-120E-DFE3-4E26EC47E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Binning </a:t>
            </a:r>
            <a:r>
              <a:rPr lang="en-US" sz="2400" dirty="0"/>
              <a:t>(see also Quantization, Binarization)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9EE194-1B05-33E3-038D-C039A8FD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88676"/>
              </p:ext>
            </p:extLst>
          </p:nvPr>
        </p:nvGraphicFramePr>
        <p:xfrm>
          <a:off x="1968488" y="2611785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928.5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1,239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1,114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87560F-FB86-9A4B-AEA5-BFFB9727E2FA}"/>
              </a:ext>
            </a:extLst>
          </p:cNvPr>
          <p:cNvSpPr txBox="1"/>
          <p:nvPr/>
        </p:nvSpPr>
        <p:spPr>
          <a:xfrm>
            <a:off x="3698502" y="3660928"/>
            <a:ext cx="167807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min = 451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max = 1,273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range = 822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4A847-018F-202E-2D6B-D01C2C639880}"/>
              </a:ext>
            </a:extLst>
          </p:cNvPr>
          <p:cNvSpPr txBox="1"/>
          <p:nvPr/>
        </p:nvSpPr>
        <p:spPr>
          <a:xfrm>
            <a:off x="5830423" y="3660927"/>
            <a:ext cx="215872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[451, 725)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[725, 999)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2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[999, 1,273]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3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474CC-87BB-A156-3856-9A1B262559C1}"/>
              </a:ext>
            </a:extLst>
          </p:cNvPr>
          <p:cNvSpPr txBox="1"/>
          <p:nvPr/>
        </p:nvSpPr>
        <p:spPr>
          <a:xfrm>
            <a:off x="5925366" y="2710737"/>
            <a:ext cx="1882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Equal-sized numerical buckets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k=3)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81F2B-D0B5-120E-E3F5-BA07C41DA23E}"/>
              </a:ext>
            </a:extLst>
          </p:cNvPr>
          <p:cNvSpPr txBox="1"/>
          <p:nvPr/>
        </p:nvSpPr>
        <p:spPr>
          <a:xfrm>
            <a:off x="5969429" y="4655716"/>
            <a:ext cx="18388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modelling small, medium, large apartments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FD2F9D-6092-538F-585D-9EAA7002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24628"/>
              </p:ext>
            </p:extLst>
          </p:nvPr>
        </p:nvGraphicFramePr>
        <p:xfrm>
          <a:off x="8635610" y="2613460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10" name="Right Arrow 10">
            <a:extLst>
              <a:ext uri="{FF2B5EF4-FFF2-40B4-BE49-F238E27FC236}">
                <a16:creationId xmlns:a16="http://schemas.microsoft.com/office/drawing/2014/main" id="{BBEE7592-D6A8-16E0-08BD-AE57E88BCFEB}"/>
              </a:ext>
            </a:extLst>
          </p:cNvPr>
          <p:cNvSpPr/>
          <p:nvPr/>
        </p:nvSpPr>
        <p:spPr>
          <a:xfrm>
            <a:off x="3394646" y="38935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E68D1A42-82A5-682C-F8A8-0C6842582F9E}"/>
              </a:ext>
            </a:extLst>
          </p:cNvPr>
          <p:cNvSpPr/>
          <p:nvPr/>
        </p:nvSpPr>
        <p:spPr>
          <a:xfrm>
            <a:off x="5496427" y="38952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8DA64086-BDE3-0C4E-0C8A-EAA076817D32}"/>
              </a:ext>
            </a:extLst>
          </p:cNvPr>
          <p:cNvSpPr/>
          <p:nvPr/>
        </p:nvSpPr>
        <p:spPr>
          <a:xfrm>
            <a:off x="8050383" y="38969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086AE-BF99-689D-41CD-4A8CD39B71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integer feature of cardinality d into sparse 0/1 vector of length d</a:t>
            </a:r>
          </a:p>
          <a:p>
            <a:pPr lvl="1"/>
            <a:r>
              <a:rPr lang="en-US" dirty="0"/>
              <a:t>Feature vectors of input features concatenated in sequence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72AA-DFFD-D446-D3AA-8925E5D15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One-hot Encoding </a:t>
            </a:r>
            <a:r>
              <a:rPr lang="en-US" sz="2400" dirty="0"/>
              <a:t>(see also Dummy Coding)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0E3D69-D981-D054-645E-280B8905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43006"/>
              </p:ext>
            </p:extLst>
          </p:nvPr>
        </p:nvGraphicFramePr>
        <p:xfrm>
          <a:off x="1876650" y="2338914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Right Arrow 5">
            <a:extLst>
              <a:ext uri="{FF2B5EF4-FFF2-40B4-BE49-F238E27FC236}">
                <a16:creationId xmlns:a16="http://schemas.microsoft.com/office/drawing/2014/main" id="{3F8F4E25-94ED-B544-4CEE-A18E2268F9BF}"/>
              </a:ext>
            </a:extLst>
          </p:cNvPr>
          <p:cNvSpPr/>
          <p:nvPr/>
        </p:nvSpPr>
        <p:spPr>
          <a:xfrm>
            <a:off x="3572444" y="396066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F00D9B-5652-3B5B-49C5-1BD5D5F35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92507"/>
              </p:ext>
            </p:extLst>
          </p:nvPr>
        </p:nvGraphicFramePr>
        <p:xfrm>
          <a:off x="4037666" y="2338914"/>
          <a:ext cx="6096000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81855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922223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7457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51345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16889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2149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01563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4168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15237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07068238"/>
                    </a:ext>
                  </a:extLst>
                </a:gridCol>
              </a:tblGrid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9420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152917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5983463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38902155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23714705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0519781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99848142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181316536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02142681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7947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E03BF-9404-D6D7-9501-09EC8F9B8D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Different encoders for different columns</a:t>
            </a:r>
          </a:p>
          <a:p>
            <a:pPr lvl="1"/>
            <a:r>
              <a:rPr lang="en-US" dirty="0"/>
              <a:t>Binning + one-hot encoding</a:t>
            </a:r>
          </a:p>
          <a:p>
            <a:pPr lvl="1"/>
            <a:r>
              <a:rPr lang="en-US" dirty="0"/>
              <a:t>Recoding + one-hot encoding</a:t>
            </a:r>
          </a:p>
          <a:p>
            <a:pPr lvl="1"/>
            <a:r>
              <a:rPr lang="en-US" dirty="0"/>
              <a:t>Feature hashing + one-hot encoding</a:t>
            </a:r>
            <a:endParaRPr lang="en-US" sz="1200" dirty="0"/>
          </a:p>
          <a:p>
            <a:r>
              <a:rPr lang="en-US" dirty="0"/>
              <a:t>Top-K Recoding/Feature Hashing</a:t>
            </a:r>
          </a:p>
          <a:p>
            <a:pPr lvl="1"/>
            <a:r>
              <a:rPr lang="en-US" dirty="0"/>
              <a:t>Recoding top-k most frequent values (no collisions in frequent values)</a:t>
            </a:r>
          </a:p>
          <a:p>
            <a:pPr lvl="1"/>
            <a:r>
              <a:rPr lang="en-US" dirty="0"/>
              <a:t>Feature Hashing for others (collisions, but bounded #)</a:t>
            </a:r>
          </a:p>
          <a:p>
            <a:pPr lvl="1"/>
            <a:r>
              <a:rPr lang="en-US" dirty="0"/>
              <a:t>“Vocabulary encoding” w/ single code for N/A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Infrequent / Unknown Values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solidFill>
                  <a:schemeClr val="accent1"/>
                </a:solidFill>
              </a:rPr>
              <a:t>sk</a:t>
            </a:r>
            <a:r>
              <a:rPr lang="en-US" b="1" dirty="0">
                <a:solidFill>
                  <a:schemeClr val="accent1"/>
                </a:solidFill>
              </a:rPr>
              <a:t>-learn</a:t>
            </a:r>
            <a:r>
              <a:rPr lang="en-US" dirty="0"/>
              <a:t> </a:t>
            </a:r>
            <a:r>
              <a:rPr lang="en-US" dirty="0" err="1"/>
              <a:t>OneHotEncoder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values below </a:t>
            </a:r>
            <a:r>
              <a:rPr lang="en-US" dirty="0" err="1">
                <a:sym typeface="Wingdings" panose="05000000000000000000" pitchFamily="2" charset="2"/>
              </a:rPr>
              <a:t>min_frequency</a:t>
            </a:r>
            <a:r>
              <a:rPr lang="en-US" dirty="0">
                <a:sym typeface="Wingdings" panose="05000000000000000000" pitchFamily="2" charset="2"/>
              </a:rPr>
              <a:t> in single category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72B7B-1585-F7F2-14F0-2E6FB9409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Hybrid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2255-096D-9A50-8805-5AA016CE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05" y="42726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F305F-3C1B-B525-AE48-A6F9D412F13D}"/>
              </a:ext>
            </a:extLst>
          </p:cNvPr>
          <p:cNvSpPr txBox="1"/>
          <p:nvPr/>
        </p:nvSpPr>
        <p:spPr>
          <a:xfrm>
            <a:off x="1889981" y="4216086"/>
            <a:ext cx="32107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 et al: Production Machine Learning Pipelines: Empirical Analysis and Optimization Opportunities,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1B8394-4064-B5C8-AE41-CC1A1BF772A4}"/>
              </a:ext>
            </a:extLst>
          </p:cNvPr>
          <p:cNvSpPr/>
          <p:nvPr/>
        </p:nvSpPr>
        <p:spPr>
          <a:xfrm>
            <a:off x="6007854" y="1349432"/>
            <a:ext cx="261257" cy="14369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CCF4F-E1C5-2392-871E-AD2C7A3790E0}"/>
              </a:ext>
            </a:extLst>
          </p:cNvPr>
          <p:cNvSpPr txBox="1"/>
          <p:nvPr/>
        </p:nvSpPr>
        <p:spPr>
          <a:xfrm>
            <a:off x="6806876" y="1578256"/>
            <a:ext cx="223073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Pipelines of Encoders and Data Preparation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9D93CD-6E5A-6F2D-96EC-5CB17E61F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2026"/>
              </p:ext>
            </p:extLst>
          </p:nvPr>
        </p:nvGraphicFramePr>
        <p:xfrm>
          <a:off x="8679684" y="2692816"/>
          <a:ext cx="2976014" cy="26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07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1488007">
                  <a:extLst>
                    <a:ext uri="{9D8B030D-6E8A-4147-A177-3AD203B41FA5}">
                      <a16:colId xmlns:a16="http://schemas.microsoft.com/office/drawing/2014/main" val="910320268"/>
                    </a:ext>
                  </a:extLst>
                </a:gridCol>
              </a:tblGrid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8,336,817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1,026,350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883,305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704,352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684,379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291,072 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162893-F61C-7CF1-F9F0-2E3DD661C8AD}"/>
              </a:ext>
            </a:extLst>
          </p:cNvPr>
          <p:cNvCxnSpPr/>
          <p:nvPr/>
        </p:nvCxnSpPr>
        <p:spPr>
          <a:xfrm>
            <a:off x="7865767" y="4009552"/>
            <a:ext cx="39842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6FCB94-CCCB-08A6-0A27-A7D8373B4D48}"/>
              </a:ext>
            </a:extLst>
          </p:cNvPr>
          <p:cNvSpPr txBox="1"/>
          <p:nvPr/>
        </p:nvSpPr>
        <p:spPr>
          <a:xfrm>
            <a:off x="7343253" y="4327745"/>
            <a:ext cx="12359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Hashing k=2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982DE-1AB4-1C42-08D9-7D072E272B57}"/>
              </a:ext>
            </a:extLst>
          </p:cNvPr>
          <p:cNvSpPr txBox="1"/>
          <p:nvPr/>
        </p:nvSpPr>
        <p:spPr>
          <a:xfrm>
            <a:off x="8226977" y="3012630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DE63B-4AD6-BD82-AF8C-5ED556B60E95}"/>
              </a:ext>
            </a:extLst>
          </p:cNvPr>
          <p:cNvSpPr txBox="1"/>
          <p:nvPr/>
        </p:nvSpPr>
        <p:spPr>
          <a:xfrm>
            <a:off x="8228653" y="3325804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DF28F-31FC-B41E-0BBE-1648968C9BCE}"/>
              </a:ext>
            </a:extLst>
          </p:cNvPr>
          <p:cNvSpPr txBox="1"/>
          <p:nvPr/>
        </p:nvSpPr>
        <p:spPr>
          <a:xfrm>
            <a:off x="8230328" y="3669121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4FF90-5C0D-C4E1-5039-250F40FFE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Intercept Computation</a:t>
            </a:r>
          </a:p>
          <a:p>
            <a:pPr lvl="1"/>
            <a:r>
              <a:rPr lang="en-US" dirty="0"/>
              <a:t>Add a column of ones to X for </a:t>
            </a:r>
            <a:br>
              <a:rPr lang="en-US" dirty="0"/>
            </a:br>
            <a:r>
              <a:rPr lang="en-US" dirty="0"/>
              <a:t>computing the intercept as a weight</a:t>
            </a:r>
          </a:p>
          <a:p>
            <a:pPr lvl="1"/>
            <a:r>
              <a:rPr lang="en-US" dirty="0"/>
              <a:t>Applies to regression and classification </a:t>
            </a:r>
          </a:p>
          <a:p>
            <a:pPr lvl="1"/>
            <a:endParaRPr lang="en-US" dirty="0"/>
          </a:p>
          <a:p>
            <a:r>
              <a:rPr lang="en-US" dirty="0"/>
              <a:t>#2 Non-Linear Relationships</a:t>
            </a:r>
          </a:p>
          <a:p>
            <a:pPr lvl="1"/>
            <a:r>
              <a:rPr lang="en-US" dirty="0"/>
              <a:t>Can be explicitly materialized as feature combinations</a:t>
            </a:r>
          </a:p>
          <a:p>
            <a:pPr lvl="1"/>
            <a:r>
              <a:rPr lang="en-US" dirty="0"/>
              <a:t>Example: Assumptions of underlying physical system</a:t>
            </a:r>
          </a:p>
          <a:p>
            <a:pPr lvl="1"/>
            <a:r>
              <a:rPr lang="en-US" dirty="0"/>
              <a:t>Arbitrary complex feature interactions:  e.g., X</a:t>
            </a:r>
            <a:r>
              <a:rPr lang="en-US" baseline="-25000" dirty="0"/>
              <a:t>1</a:t>
            </a:r>
            <a:r>
              <a:rPr lang="en-US" dirty="0"/>
              <a:t>^2 * X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Windowing</a:t>
            </a:r>
          </a:p>
          <a:p>
            <a:pPr lvl="1"/>
            <a:r>
              <a:rPr lang="en-US" dirty="0"/>
              <a:t>Tumbling or sliding window over time series</a:t>
            </a:r>
          </a:p>
          <a:p>
            <a:pPr lvl="1"/>
            <a:r>
              <a:rPr lang="en-US" dirty="0"/>
              <a:t>Compute aggregates or existence of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CBEA4-781F-E8FD-BE1E-5C5DD9055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Derived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92845-5B1E-1A4A-27D7-D8B8A75B9FAF}"/>
              </a:ext>
            </a:extLst>
          </p:cNvPr>
          <p:cNvSpPr txBox="1"/>
          <p:nvPr/>
        </p:nvSpPr>
        <p:spPr>
          <a:xfrm>
            <a:off x="7156745" y="1216160"/>
            <a:ext cx="34237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(X), 1));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444C0-3B37-562C-C2D8-26B5D2A8F034}"/>
              </a:ext>
            </a:extLst>
          </p:cNvPr>
          <p:cNvSpPr txBox="1"/>
          <p:nvPr/>
        </p:nvSpPr>
        <p:spPr>
          <a:xfrm>
            <a:off x="7155071" y="2844057"/>
            <a:ext cx="34254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y ~ b1*X1 + b2*X1^2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X^2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431344-EEE4-404D-0E3E-FDAFFEBC127B}"/>
              </a:ext>
            </a:extLst>
          </p:cNvPr>
          <p:cNvGrpSpPr/>
          <p:nvPr/>
        </p:nvGrpSpPr>
        <p:grpSpPr>
          <a:xfrm>
            <a:off x="7053655" y="4230949"/>
            <a:ext cx="3628237" cy="1345343"/>
            <a:chOff x="4718820" y="4355069"/>
            <a:chExt cx="3628237" cy="134534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9C845E-03F6-25E8-1DCA-64949D252A92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88CC7C-624C-9589-676E-1B41B0C62CFC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27">
              <a:extLst>
                <a:ext uri="{FF2B5EF4-FFF2-40B4-BE49-F238E27FC236}">
                  <a16:creationId xmlns:a16="http://schemas.microsoft.com/office/drawing/2014/main" id="{FCCDC164-9B8D-88EE-5F57-589DF691F1F2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04516A07-CBAA-BB1E-EE77-2C51C098E81B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219DEDF8-9A28-A3DE-585F-9897582DA51C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DAFC5E6A-1ADB-2EFD-7433-503D57ED8BEC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31">
              <a:extLst>
                <a:ext uri="{FF2B5EF4-FFF2-40B4-BE49-F238E27FC236}">
                  <a16:creationId xmlns:a16="http://schemas.microsoft.com/office/drawing/2014/main" id="{01B85703-7FAE-07A7-769C-AF35A2CE8F50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A710A229-DC15-820D-D4D0-3F81F2A9BD60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id="{9F2284CF-2001-EB94-1838-D2E25B7EECDF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832FE639-3559-D2A3-0933-7F94FC35878D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C1FF31-424C-B2B4-DF0E-815DACB053F4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16F7F-864A-EF54-D2CE-D755527FA1B3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BE192A-79CA-8342-4EA7-CB80F7995CB5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8152EB-E4DD-23AC-3797-3950947A3391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D7B022-825A-DE0B-CCA7-7803CC9DA6EE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F5333B-D7BA-3BE1-0019-6069DCB995D7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D38A9-0318-1127-7479-2581A8CBB2D0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07FFAF-3034-14C3-B8AF-211006EE6CAC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D59635-36EB-754A-A053-56D50196A0FD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3A901-C8D0-9F9F-F716-A7EC847645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NLP Feature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Sentence/word tokenization: </a:t>
            </a:r>
            <a:r>
              <a:rPr lang="en-US" dirty="0"/>
              <a:t>split into sentences/words (e.g., via stop words)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of Speech (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) tagging:</a:t>
            </a:r>
            <a:r>
              <a:rPr lang="en-US" dirty="0"/>
              <a:t> label words</a:t>
            </a:r>
            <a:r>
              <a:rPr lang="en-US" dirty="0">
                <a:sym typeface="Wingdings" panose="05000000000000000000" pitchFamily="2" charset="2"/>
              </a:rPr>
              <a:t> verb, noun, adjectives (syntactic)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role labeling: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label entities with their roles in actions (semantic)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Bag of Words (BOW) and N-Grams</a:t>
            </a:r>
          </a:p>
          <a:p>
            <a:pPr lvl="1"/>
            <a:r>
              <a:rPr lang="en-US" dirty="0"/>
              <a:t>Represent sentences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 (multisets)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Bi-grams:</a:t>
            </a:r>
            <a:r>
              <a:rPr lang="en-US" dirty="0"/>
              <a:t> bag-of-words for 2-sequences of words (order preserving)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N-grams:</a:t>
            </a:r>
            <a:r>
              <a:rPr lang="en-US" dirty="0"/>
              <a:t> generalization of bi-grams to arbitrary-length sequences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909B-E13C-BBA2-6C0C-3ADC063D6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F14B9-F82C-8A56-0874-319FBD3D2C99}"/>
              </a:ext>
            </a:extLst>
          </p:cNvPr>
          <p:cNvSpPr txBox="1"/>
          <p:nvPr/>
        </p:nvSpPr>
        <p:spPr>
          <a:xfrm>
            <a:off x="3980118" y="3737401"/>
            <a:ext cx="19192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B C A B E.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D E D E 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697E52-E1D7-4D2C-D086-1DDB3EB3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78002"/>
              </p:ext>
            </p:extLst>
          </p:nvPr>
        </p:nvGraphicFramePr>
        <p:xfrm>
          <a:off x="6790307" y="3310662"/>
          <a:ext cx="424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0">
                  <a:extLst>
                    <a:ext uri="{9D8B030D-6E8A-4147-A177-3AD203B41FA5}">
                      <a16:colId xmlns:a16="http://schemas.microsoft.com/office/drawing/2014/main" val="3155708166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288458140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571988088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230297701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36098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7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71739"/>
                  </a:ext>
                </a:extLst>
              </a:tr>
            </a:tbl>
          </a:graphicData>
        </a:graphic>
      </p:graphicFrame>
      <p:sp>
        <p:nvSpPr>
          <p:cNvPr id="6" name="Right Arrow 6">
            <a:extLst>
              <a:ext uri="{FF2B5EF4-FFF2-40B4-BE49-F238E27FC236}">
                <a16:creationId xmlns:a16="http://schemas.microsoft.com/office/drawing/2014/main" id="{BC63BC89-ADB9-3594-29F2-33059300F49C}"/>
              </a:ext>
            </a:extLst>
          </p:cNvPr>
          <p:cNvSpPr/>
          <p:nvPr/>
        </p:nvSpPr>
        <p:spPr>
          <a:xfrm>
            <a:off x="6087864" y="38997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452C2-2C6B-2967-C43A-F8AA5534ABC8}"/>
              </a:ext>
            </a:extLst>
          </p:cNvPr>
          <p:cNvSpPr txBox="1"/>
          <p:nvPr/>
        </p:nvSpPr>
        <p:spPr>
          <a:xfrm>
            <a:off x="8637801" y="2123513"/>
            <a:ext cx="20809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2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788E6-7085-D736-E4BF-14042EE9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N-Grams</a:t>
            </a:r>
          </a:p>
          <a:p>
            <a:pPr lvl="1"/>
            <a:r>
              <a:rPr lang="en-US" dirty="0"/>
              <a:t>Prune n-grams that appear &lt;5 times, </a:t>
            </a:r>
            <a:r>
              <a:rPr lang="en-US" dirty="0">
                <a:sym typeface="Wingdings" panose="05000000000000000000" pitchFamily="2" charset="2"/>
              </a:rPr>
              <a:t> 99.3% reduction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Lattice-based pruning </a:t>
            </a:r>
            <a:r>
              <a:rPr lang="en-US" dirty="0"/>
              <a:t>(</a:t>
            </a:r>
            <a:r>
              <a:rPr lang="en-US" dirty="0" err="1"/>
              <a:t>Apriori</a:t>
            </a:r>
            <a:r>
              <a:rPr lang="en-US" dirty="0"/>
              <a:t> monotonicity property)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Amazon Reviews Dataset</a:t>
            </a:r>
          </a:p>
          <a:p>
            <a:pPr lvl="1"/>
            <a:r>
              <a:rPr lang="en-US" dirty="0"/>
              <a:t>67% of words</a:t>
            </a:r>
            <a:br>
              <a:rPr lang="en-US" dirty="0"/>
            </a:br>
            <a:r>
              <a:rPr lang="en-US" dirty="0"/>
              <a:t>appear just 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D6EA-F01F-65FA-604B-8A98A4525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488D7-AF17-8B5F-6F81-68C5C240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" t="5783" r="8697" b="4725"/>
          <a:stretch/>
        </p:blipFill>
        <p:spPr>
          <a:xfrm>
            <a:off x="4307617" y="2306924"/>
            <a:ext cx="5005906" cy="344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D7110-84E6-9502-C615-93536233E6CA}"/>
              </a:ext>
            </a:extLst>
          </p:cNvPr>
          <p:cNvSpPr txBox="1"/>
          <p:nvPr/>
        </p:nvSpPr>
        <p:spPr>
          <a:xfrm>
            <a:off x="6885876" y="1311256"/>
            <a:ext cx="4707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[John Hallman: Efficient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Featurization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of Common N-grams via Dynamic Programming.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https://sisudata.com/blog/efficient-featurization-common-ngrams-via-dynamic-programming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2021]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98171-B594-EB2C-5EAC-5DFA751B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242" y="2035137"/>
            <a:ext cx="6477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2D6066-EF1F-F05C-48F3-BBCD4AE0E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  <a:p>
            <a:pPr lvl="1"/>
            <a:r>
              <a:rPr lang="en-US" dirty="0"/>
              <a:t>Trained (word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vector)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mappings (~ 50-300 dims)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Word2vec:</a:t>
            </a:r>
            <a:r>
              <a:rPr lang="en-US" dirty="0">
                <a:sym typeface="Wingdings" panose="05000000000000000000" pitchFamily="2" charset="2"/>
              </a:rPr>
              <a:t> continuous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bag-of-words (CBOW) or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skip-gram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Subsampling frequent words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Semantic preserving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arithmetic operations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(+ ~ * of context distributions)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Follow-up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Often pre-trained word embeddings;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fine-tuning if necessary for task/domain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Various extensions/advancements: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Sentence2Vec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Doc2Vec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Node2Vec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RoBERTa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ALBERT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StructBERT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GPT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1CE4-09D8-04B3-639C-E0885447A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545D7-B84F-3592-097A-CF224881C086}"/>
              </a:ext>
            </a:extLst>
          </p:cNvPr>
          <p:cNvSpPr txBox="1"/>
          <p:nvPr/>
        </p:nvSpPr>
        <p:spPr>
          <a:xfrm>
            <a:off x="4564821" y="3614942"/>
            <a:ext cx="37982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  <a:r>
              <a:rPr lang="en-AT" dirty="0">
                <a:latin typeface="Consolas" panose="020B0609020204030204" pitchFamily="49" charset="0"/>
              </a:rPr>
              <a:t>≈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+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431A8-EC9F-2149-5249-0583077F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62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DEBB9-6980-9F69-C21A-E512DE61A397}"/>
              </a:ext>
            </a:extLst>
          </p:cNvPr>
          <p:cNvSpPr txBox="1"/>
          <p:nvPr/>
        </p:nvSpPr>
        <p:spPr>
          <a:xfrm>
            <a:off x="5814824" y="346150"/>
            <a:ext cx="3982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Mikolov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 Chen, Greg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Efficient Estimation of Word Representations in Vector Space.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ICLR (Workshop)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7455D-F0C0-1041-F8FC-B9AAAC92E433}"/>
              </a:ext>
            </a:extLst>
          </p:cNvPr>
          <p:cNvSpPr/>
          <p:nvPr/>
        </p:nvSpPr>
        <p:spPr>
          <a:xfrm>
            <a:off x="4464337" y="148492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28115-A9C6-F547-43CE-47D7BB8FB9B6}"/>
              </a:ext>
            </a:extLst>
          </p:cNvPr>
          <p:cNvSpPr/>
          <p:nvPr/>
        </p:nvSpPr>
        <p:spPr>
          <a:xfrm>
            <a:off x="4466011" y="1898576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94D6C-04C2-1A19-FF27-CD0B94E9A636}"/>
              </a:ext>
            </a:extLst>
          </p:cNvPr>
          <p:cNvSpPr/>
          <p:nvPr/>
        </p:nvSpPr>
        <p:spPr>
          <a:xfrm>
            <a:off x="5773975" y="2302182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AE7C7-FDE1-5B93-A15D-AF7A560BE345}"/>
              </a:ext>
            </a:extLst>
          </p:cNvPr>
          <p:cNvSpPr/>
          <p:nvPr/>
        </p:nvSpPr>
        <p:spPr>
          <a:xfrm>
            <a:off x="4467688" y="269407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5311A-088B-C685-60F2-8130500ADF82}"/>
              </a:ext>
            </a:extLst>
          </p:cNvPr>
          <p:cNvSpPr/>
          <p:nvPr/>
        </p:nvSpPr>
        <p:spPr>
          <a:xfrm>
            <a:off x="4469367" y="3087628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06216-830D-6618-AF31-0619B0C49D96}"/>
              </a:ext>
            </a:extLst>
          </p:cNvPr>
          <p:cNvSpPr/>
          <p:nvPr/>
        </p:nvSpPr>
        <p:spPr>
          <a:xfrm>
            <a:off x="5099057" y="230051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A6DFB724-C41D-E8FF-3408-B50142F4E050}"/>
              </a:ext>
            </a:extLst>
          </p:cNvPr>
          <p:cNvCxnSpPr>
            <a:stCxn id="7" idx="3"/>
            <a:endCxn id="12" idx="0"/>
          </p:cNvCxnSpPr>
          <p:nvPr/>
        </p:nvCxnSpPr>
        <p:spPr bwMode="auto">
          <a:xfrm>
            <a:off x="4886366" y="1635646"/>
            <a:ext cx="423706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27">
            <a:extLst>
              <a:ext uri="{FF2B5EF4-FFF2-40B4-BE49-F238E27FC236}">
                <a16:creationId xmlns:a16="http://schemas.microsoft.com/office/drawing/2014/main" id="{25A6826F-5D46-31DE-44A8-93220A2EF1FE}"/>
              </a:ext>
            </a:extLst>
          </p:cNvPr>
          <p:cNvCxnSpPr>
            <a:stCxn id="11" idx="3"/>
            <a:endCxn id="12" idx="2"/>
          </p:cNvCxnSpPr>
          <p:nvPr/>
        </p:nvCxnSpPr>
        <p:spPr bwMode="auto">
          <a:xfrm flipV="1">
            <a:off x="4891396" y="2601960"/>
            <a:ext cx="418676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27">
            <a:extLst>
              <a:ext uri="{FF2B5EF4-FFF2-40B4-BE49-F238E27FC236}">
                <a16:creationId xmlns:a16="http://schemas.microsoft.com/office/drawing/2014/main" id="{FD877658-2AB0-6BDB-5AA4-172BDC59B9C9}"/>
              </a:ext>
            </a:extLst>
          </p:cNvPr>
          <p:cNvCxnSpPr>
            <a:stCxn id="10" idx="3"/>
            <a:endCxn id="12" idx="2"/>
          </p:cNvCxnSpPr>
          <p:nvPr/>
        </p:nvCxnSpPr>
        <p:spPr bwMode="auto">
          <a:xfrm flipV="1">
            <a:off x="4889717" y="2601960"/>
            <a:ext cx="420355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27">
            <a:extLst>
              <a:ext uri="{FF2B5EF4-FFF2-40B4-BE49-F238E27FC236}">
                <a16:creationId xmlns:a16="http://schemas.microsoft.com/office/drawing/2014/main" id="{09287FDA-639B-ADC7-1423-363776CCD7B3}"/>
              </a:ext>
            </a:extLst>
          </p:cNvPr>
          <p:cNvCxnSpPr>
            <a:stCxn id="8" idx="3"/>
            <a:endCxn id="12" idx="0"/>
          </p:cNvCxnSpPr>
          <p:nvPr/>
        </p:nvCxnSpPr>
        <p:spPr bwMode="auto">
          <a:xfrm>
            <a:off x="4888040" y="2049301"/>
            <a:ext cx="422032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27">
            <a:extLst>
              <a:ext uri="{FF2B5EF4-FFF2-40B4-BE49-F238E27FC236}">
                <a16:creationId xmlns:a16="http://schemas.microsoft.com/office/drawing/2014/main" id="{8E7A447C-349B-7FE3-4CE9-3870C3E81EA8}"/>
              </a:ext>
            </a:extLst>
          </p:cNvPr>
          <p:cNvCxnSpPr>
            <a:endCxn id="9" idx="1"/>
          </p:cNvCxnSpPr>
          <p:nvPr/>
        </p:nvCxnSpPr>
        <p:spPr bwMode="auto">
          <a:xfrm>
            <a:off x="5521086" y="2452907"/>
            <a:ext cx="252889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445A72-2D9B-7239-C867-69EC71BB4146}"/>
              </a:ext>
            </a:extLst>
          </p:cNvPr>
          <p:cNvSpPr txBox="1"/>
          <p:nvPr/>
        </p:nvSpPr>
        <p:spPr>
          <a:xfrm>
            <a:off x="5258156" y="1635646"/>
            <a:ext cx="9378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1F8E5-0049-8761-A09F-03689B0E0001}"/>
              </a:ext>
            </a:extLst>
          </p:cNvPr>
          <p:cNvSpPr/>
          <p:nvPr/>
        </p:nvSpPr>
        <p:spPr>
          <a:xfrm>
            <a:off x="8123607" y="1496644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08331-8735-ADC5-3CC8-A71B96E3E156}"/>
              </a:ext>
            </a:extLst>
          </p:cNvPr>
          <p:cNvSpPr/>
          <p:nvPr/>
        </p:nvSpPr>
        <p:spPr>
          <a:xfrm>
            <a:off x="8125281" y="1910299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ACEEE-D1D9-8678-6633-E0D9EF710D80}"/>
              </a:ext>
            </a:extLst>
          </p:cNvPr>
          <p:cNvSpPr/>
          <p:nvPr/>
        </p:nvSpPr>
        <p:spPr>
          <a:xfrm>
            <a:off x="6770428" y="2313905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7A714E-4B2B-85C3-1255-91BB61EA1E44}"/>
              </a:ext>
            </a:extLst>
          </p:cNvPr>
          <p:cNvSpPr/>
          <p:nvPr/>
        </p:nvSpPr>
        <p:spPr>
          <a:xfrm>
            <a:off x="8126958" y="270579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7C398-AE0A-4E44-5A7C-11FB218BBAAB}"/>
              </a:ext>
            </a:extLst>
          </p:cNvPr>
          <p:cNvSpPr/>
          <p:nvPr/>
        </p:nvSpPr>
        <p:spPr>
          <a:xfrm>
            <a:off x="8128637" y="309935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90450-01AC-4C08-2BC1-80D5A1809135}"/>
              </a:ext>
            </a:extLst>
          </p:cNvPr>
          <p:cNvSpPr/>
          <p:nvPr/>
        </p:nvSpPr>
        <p:spPr>
          <a:xfrm>
            <a:off x="7472141" y="231223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27">
            <a:extLst>
              <a:ext uri="{FF2B5EF4-FFF2-40B4-BE49-F238E27FC236}">
                <a16:creationId xmlns:a16="http://schemas.microsoft.com/office/drawing/2014/main" id="{575C7B38-29D7-BB24-8C88-11303F5E86CC}"/>
              </a:ext>
            </a:extLst>
          </p:cNvPr>
          <p:cNvCxnSpPr>
            <a:stCxn id="24" idx="0"/>
            <a:endCxn id="19" idx="1"/>
          </p:cNvCxnSpPr>
          <p:nvPr/>
        </p:nvCxnSpPr>
        <p:spPr bwMode="auto">
          <a:xfrm flipV="1">
            <a:off x="7683156" y="1647369"/>
            <a:ext cx="440451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27">
            <a:extLst>
              <a:ext uri="{FF2B5EF4-FFF2-40B4-BE49-F238E27FC236}">
                <a16:creationId xmlns:a16="http://schemas.microsoft.com/office/drawing/2014/main" id="{A4BBB11B-1650-A4D9-D3A4-19BF77ACF046}"/>
              </a:ext>
            </a:extLst>
          </p:cNvPr>
          <p:cNvCxnSpPr>
            <a:stCxn id="24" idx="2"/>
            <a:endCxn id="23" idx="1"/>
          </p:cNvCxnSpPr>
          <p:nvPr/>
        </p:nvCxnSpPr>
        <p:spPr bwMode="auto">
          <a:xfrm>
            <a:off x="7683156" y="2613683"/>
            <a:ext cx="445481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27">
            <a:extLst>
              <a:ext uri="{FF2B5EF4-FFF2-40B4-BE49-F238E27FC236}">
                <a16:creationId xmlns:a16="http://schemas.microsoft.com/office/drawing/2014/main" id="{FD1B0B1C-84C1-C7C0-C3B8-8FF09F119CFF}"/>
              </a:ext>
            </a:extLst>
          </p:cNvPr>
          <p:cNvCxnSpPr>
            <a:stCxn id="24" idx="2"/>
            <a:endCxn id="22" idx="1"/>
          </p:cNvCxnSpPr>
          <p:nvPr/>
        </p:nvCxnSpPr>
        <p:spPr bwMode="auto">
          <a:xfrm>
            <a:off x="7683156" y="2613683"/>
            <a:ext cx="443802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98A7215-ED99-203C-C720-FF0D223F6CC8}"/>
              </a:ext>
            </a:extLst>
          </p:cNvPr>
          <p:cNvCxnSpPr>
            <a:stCxn id="24" idx="0"/>
            <a:endCxn id="20" idx="1"/>
          </p:cNvCxnSpPr>
          <p:nvPr/>
        </p:nvCxnSpPr>
        <p:spPr bwMode="auto">
          <a:xfrm flipV="1">
            <a:off x="7683156" y="2061024"/>
            <a:ext cx="442125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27">
            <a:extLst>
              <a:ext uri="{FF2B5EF4-FFF2-40B4-BE49-F238E27FC236}">
                <a16:creationId xmlns:a16="http://schemas.microsoft.com/office/drawing/2014/main" id="{BE7C3F9F-1DAC-B5D3-AE3E-87B117B658F3}"/>
              </a:ext>
            </a:extLst>
          </p:cNvPr>
          <p:cNvCxnSpPr>
            <a:stCxn id="21" idx="3"/>
            <a:endCxn id="24" idx="1"/>
          </p:cNvCxnSpPr>
          <p:nvPr/>
        </p:nvCxnSpPr>
        <p:spPr bwMode="auto">
          <a:xfrm flipV="1">
            <a:off x="7192457" y="2462958"/>
            <a:ext cx="279684" cy="16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359DF1-2AA0-4CCF-19D0-AE2D654DAE2B}"/>
              </a:ext>
            </a:extLst>
          </p:cNvPr>
          <p:cNvSpPr txBox="1"/>
          <p:nvPr/>
        </p:nvSpPr>
        <p:spPr>
          <a:xfrm>
            <a:off x="6847465" y="1486596"/>
            <a:ext cx="937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Skip-gram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0A9AB-F94C-B4A1-7774-A56295268E96}"/>
              </a:ext>
            </a:extLst>
          </p:cNvPr>
          <p:cNvSpPr/>
          <p:nvPr/>
        </p:nvSpPr>
        <p:spPr>
          <a:xfrm>
            <a:off x="5498123" y="769159"/>
            <a:ext cx="212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github.com/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dav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/word2vec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B0DB5C-4535-71CA-FB77-77907C06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722" y="4341830"/>
            <a:ext cx="455154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5F298F-325E-F566-C1D9-EF4EDD82DEE9}"/>
              </a:ext>
            </a:extLst>
          </p:cNvPr>
          <p:cNvSpPr txBox="1"/>
          <p:nvPr/>
        </p:nvSpPr>
        <p:spPr>
          <a:xfrm>
            <a:off x="6605196" y="4481101"/>
            <a:ext cx="46791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[Jacob Devlin et al. 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Pre-training of Deep Bidirectional Transformers for Language Understanding.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NAACL-HLT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(1) 2019]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AD7393-3137-BA56-EB34-4EF39EAA3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454" y="1752448"/>
            <a:ext cx="2875433" cy="21456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99F240-738A-46B3-6E8B-544BF3603E34}"/>
              </a:ext>
            </a:extLst>
          </p:cNvPr>
          <p:cNvSpPr txBox="1"/>
          <p:nvPr/>
        </p:nvSpPr>
        <p:spPr>
          <a:xfrm>
            <a:off x="9102696" y="3955063"/>
            <a:ext cx="29880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https://wiki.pathmind.com/word2vec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7" name="Right Arrow 6">
            <a:extLst>
              <a:ext uri="{FF2B5EF4-FFF2-40B4-BE49-F238E27FC236}">
                <a16:creationId xmlns:a16="http://schemas.microsoft.com/office/drawing/2014/main" id="{57B1EC96-6275-316B-1DB2-0F3C5A588989}"/>
              </a:ext>
            </a:extLst>
          </p:cNvPr>
          <p:cNvSpPr/>
          <p:nvPr/>
        </p:nvSpPr>
        <p:spPr>
          <a:xfrm>
            <a:off x="8520030" y="379463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E7A0B1-6060-005F-DF2B-72422568898A}"/>
              </a:ext>
            </a:extLst>
          </p:cNvPr>
          <p:cNvSpPr txBox="1"/>
          <p:nvPr/>
        </p:nvSpPr>
        <p:spPr>
          <a:xfrm>
            <a:off x="7971416" y="4995474"/>
            <a:ext cx="33129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[Tom B. Brown et al: Language Models are Few-Shot Learners. (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https://arxiv.org/pdf/2005.14165.pdf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68208D-9106-C8B9-D7BE-3784C071C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7084" y="5071697"/>
            <a:ext cx="449748" cy="58189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068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7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876CE-91C0-2D67-05F4-EE1632D9CE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Transformers:</a:t>
            </a:r>
            <a:r>
              <a:rPr lang="en-US" dirty="0"/>
              <a:t> Feature transformations and learned models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Estimators:</a:t>
            </a:r>
            <a:r>
              <a:rPr lang="en-US" dirty="0"/>
              <a:t> Algorithm that can be fit to produce a transformer </a:t>
            </a:r>
          </a:p>
          <a:p>
            <a:pPr lvl="1"/>
            <a:r>
              <a:rPr lang="en-US" dirty="0"/>
              <a:t>Compose ML pipelines from chains of transformers and estimators</a:t>
            </a:r>
          </a:p>
          <a:p>
            <a:pPr lvl="3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A93F-2A86-EDDC-25C9-FBCE8A461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Spark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D0127-0A45-9738-3D6F-6315595C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88" y="396545"/>
            <a:ext cx="741075" cy="385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CBF82-79F4-49BC-E753-E2C243EC40C2}"/>
              </a:ext>
            </a:extLst>
          </p:cNvPr>
          <p:cNvSpPr txBox="1"/>
          <p:nvPr/>
        </p:nvSpPr>
        <p:spPr>
          <a:xfrm>
            <a:off x="7688962" y="5210365"/>
            <a:ext cx="25522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2.4.3/ml-pipeline.html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DB5A9-B8F3-06CE-E0DB-BF4EC80F6734}"/>
              </a:ext>
            </a:extLst>
          </p:cNvPr>
          <p:cNvSpPr txBox="1"/>
          <p:nvPr/>
        </p:nvSpPr>
        <p:spPr>
          <a:xfrm>
            <a:off x="2325898" y="2701783"/>
            <a:ext cx="6943411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define pipeline stages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tokenizer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Tokenizer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="text",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="words")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tokenizer.getOutputCol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="features")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LogisticRegression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maxIter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regParam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=0.001)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pipeline transformer via fit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pipeline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Pipeline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(stages=[tokenizer,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model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pipeline.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(training)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use of resulting ML pipeline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prediction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(test)</a:t>
            </a:r>
          </a:p>
        </p:txBody>
      </p:sp>
    </p:spTree>
    <p:extLst>
      <p:ext uri="{BB962C8B-B14F-4D97-AF65-F5344CB8AC3E}">
        <p14:creationId xmlns:p14="http://schemas.microsoft.com/office/powerpoint/2010/main" val="14533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39816-CFFC-C996-6F33-F3B3FC9E3E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7889FB"/>
                </a:solidFill>
              </a:rPr>
              <a:t>Training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2435-A295-1B32-0819-1B1993DC1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97996-5EBE-37BC-D93E-DE58F99EABB1}"/>
              </a:ext>
            </a:extLst>
          </p:cNvPr>
          <p:cNvGrpSpPr/>
          <p:nvPr/>
        </p:nvGrpSpPr>
        <p:grpSpPr>
          <a:xfrm>
            <a:off x="6063062" y="1342797"/>
            <a:ext cx="4185756" cy="1074677"/>
            <a:chOff x="4713767" y="4004406"/>
            <a:chExt cx="4185756" cy="10746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6248C2-454E-7EEB-96D3-E8BCB09FB746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DB7FB8-D7B6-F2FB-C7E9-0B73E68530D5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55285E2-5053-311E-8DF3-BF95862E0E68}"/>
              </a:ext>
            </a:extLst>
          </p:cNvPr>
          <p:cNvSpPr/>
          <p:nvPr/>
        </p:nvSpPr>
        <p:spPr>
          <a:xfrm>
            <a:off x="5984794" y="1634166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1B54D-7B00-F8F3-6953-B47F9C45B9FE}"/>
              </a:ext>
            </a:extLst>
          </p:cNvPr>
          <p:cNvSpPr/>
          <p:nvPr/>
        </p:nvSpPr>
        <p:spPr>
          <a:xfrm>
            <a:off x="9461097" y="2119216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6B476-B5BE-526F-2289-77EAB1319615}"/>
              </a:ext>
            </a:extLst>
          </p:cNvPr>
          <p:cNvSpPr/>
          <p:nvPr/>
        </p:nvSpPr>
        <p:spPr>
          <a:xfrm>
            <a:off x="8396209" y="2200021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727F1-5C15-09CF-61D6-A4030AAC4E84}"/>
              </a:ext>
            </a:extLst>
          </p:cNvPr>
          <p:cNvSpPr/>
          <p:nvPr/>
        </p:nvSpPr>
        <p:spPr>
          <a:xfrm>
            <a:off x="9701132" y="1406938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77742-7F8C-7157-9551-7232F675AF71}"/>
              </a:ext>
            </a:extLst>
          </p:cNvPr>
          <p:cNvSpPr/>
          <p:nvPr/>
        </p:nvSpPr>
        <p:spPr>
          <a:xfrm>
            <a:off x="5565694" y="1338891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DC221-FB7D-DE13-BC20-24D3C7EE35C0}"/>
              </a:ext>
            </a:extLst>
          </p:cNvPr>
          <p:cNvSpPr txBox="1"/>
          <p:nvPr/>
        </p:nvSpPr>
        <p:spPr>
          <a:xfrm>
            <a:off x="6435646" y="133889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E1BE5C-9A68-9C80-4A08-8375143216ED}"/>
              </a:ext>
            </a:extLst>
          </p:cNvPr>
          <p:cNvSpPr/>
          <p:nvPr/>
        </p:nvSpPr>
        <p:spPr>
          <a:xfrm>
            <a:off x="9121696" y="1410285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90489-EE43-8E27-1B44-DECB12B519CB}"/>
              </a:ext>
            </a:extLst>
          </p:cNvPr>
          <p:cNvSpPr/>
          <p:nvPr/>
        </p:nvSpPr>
        <p:spPr>
          <a:xfrm>
            <a:off x="7735808" y="2190226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91C42-7130-78DB-9EFA-7AE9FCEB8F20}"/>
              </a:ext>
            </a:extLst>
          </p:cNvPr>
          <p:cNvCxnSpPr>
            <a:cxnSpLocks/>
          </p:cNvCxnSpPr>
          <p:nvPr/>
        </p:nvCxnSpPr>
        <p:spPr>
          <a:xfrm>
            <a:off x="5181521" y="152939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099452-5A26-92C4-7DC8-163754476E23}"/>
              </a:ext>
            </a:extLst>
          </p:cNvPr>
          <p:cNvCxnSpPr>
            <a:cxnSpLocks/>
          </p:cNvCxnSpPr>
          <p:nvPr/>
        </p:nvCxnSpPr>
        <p:spPr>
          <a:xfrm>
            <a:off x="6143546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C09723-8014-93C8-0B47-8DEBB048D188}"/>
              </a:ext>
            </a:extLst>
          </p:cNvPr>
          <p:cNvCxnSpPr>
            <a:cxnSpLocks/>
          </p:cNvCxnSpPr>
          <p:nvPr/>
        </p:nvCxnSpPr>
        <p:spPr>
          <a:xfrm>
            <a:off x="8648621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B46023-9574-5130-2D7B-822EEBB63157}"/>
              </a:ext>
            </a:extLst>
          </p:cNvPr>
          <p:cNvCxnSpPr>
            <a:cxnSpLocks/>
          </p:cNvCxnSpPr>
          <p:nvPr/>
        </p:nvCxnSpPr>
        <p:spPr>
          <a:xfrm>
            <a:off x="8007270" y="1708224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D563E1-938D-BD8D-5465-2921C2A0F2A0}"/>
              </a:ext>
            </a:extLst>
          </p:cNvPr>
          <p:cNvCxnSpPr>
            <a:cxnSpLocks/>
          </p:cNvCxnSpPr>
          <p:nvPr/>
        </p:nvCxnSpPr>
        <p:spPr>
          <a:xfrm>
            <a:off x="9663665" y="1872291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35731-1768-E967-1376-3113D904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08" y="396545"/>
            <a:ext cx="1388669" cy="4038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4B2CDA-1454-3624-BC59-12AC8CF4C7C5}"/>
              </a:ext>
            </a:extLst>
          </p:cNvPr>
          <p:cNvSpPr txBox="1"/>
          <p:nvPr/>
        </p:nvSpPr>
        <p:spPr>
          <a:xfrm>
            <a:off x="773609" y="2744601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(“./input/FX”,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(“./input/FY”,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labels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(target=FX, spec=“{recode:[2]}”);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(target=FY, spec=“{recode:[2]}”);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(X0[,1], X0[,2], 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(Y0[,1], Y0[,2]);    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training via multi-label, multi-nominal logical regression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mlogreg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Y);</a:t>
            </a:r>
          </a:p>
        </p:txBody>
      </p:sp>
    </p:spTree>
    <p:extLst>
      <p:ext uri="{BB962C8B-B14F-4D97-AF65-F5344CB8AC3E}">
        <p14:creationId xmlns:p14="http://schemas.microsoft.com/office/powerpoint/2010/main" val="1427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15AF7-35FC-963D-D2D2-13E3E5D4D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C40D1E"/>
                </a:solidFill>
              </a:rPr>
              <a:t>Scoring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0511B-00AA-7756-31F4-9ACFE9EF6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22154-E452-8B6F-C52F-45F130E8A911}"/>
              </a:ext>
            </a:extLst>
          </p:cNvPr>
          <p:cNvSpPr/>
          <p:nvPr/>
        </p:nvSpPr>
        <p:spPr>
          <a:xfrm>
            <a:off x="6404931" y="1264530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7D767-8FD2-DB85-F9D8-6202F9120C30}"/>
              </a:ext>
            </a:extLst>
          </p:cNvPr>
          <p:cNvSpPr txBox="1"/>
          <p:nvPr/>
        </p:nvSpPr>
        <p:spPr>
          <a:xfrm>
            <a:off x="6392229" y="1672495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49839-8204-72C9-D721-0EE7FA3E9745}"/>
              </a:ext>
            </a:extLst>
          </p:cNvPr>
          <p:cNvSpPr/>
          <p:nvPr/>
        </p:nvSpPr>
        <p:spPr>
          <a:xfrm>
            <a:off x="9760582" y="574482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9491-A214-1C45-BB57-644B51CC5B70}"/>
              </a:ext>
            </a:extLst>
          </p:cNvPr>
          <p:cNvSpPr/>
          <p:nvPr/>
        </p:nvSpPr>
        <p:spPr>
          <a:xfrm>
            <a:off x="8695694" y="655287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520F6-A6EB-05CD-745E-133F6D3C0C70}"/>
              </a:ext>
            </a:extLst>
          </p:cNvPr>
          <p:cNvSpPr/>
          <p:nvPr/>
        </p:nvSpPr>
        <p:spPr>
          <a:xfrm>
            <a:off x="9762492" y="1919604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52741-6C92-F171-39C7-44750F4491E7}"/>
              </a:ext>
            </a:extLst>
          </p:cNvPr>
          <p:cNvSpPr/>
          <p:nvPr/>
        </p:nvSpPr>
        <p:spPr>
          <a:xfrm>
            <a:off x="8035293" y="64549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6A985-C577-2E1B-80AF-43F56E2042DC}"/>
              </a:ext>
            </a:extLst>
          </p:cNvPr>
          <p:cNvSpPr txBox="1"/>
          <p:nvPr/>
        </p:nvSpPr>
        <p:spPr>
          <a:xfrm>
            <a:off x="6639880" y="1340869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34CAAC-1FDF-E37F-B5B3-5A9DCA33B15D}"/>
              </a:ext>
            </a:extLst>
          </p:cNvPr>
          <p:cNvSpPr/>
          <p:nvPr/>
        </p:nvSpPr>
        <p:spPr>
          <a:xfrm>
            <a:off x="5865179" y="132768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A0DB0-C466-7BE7-822A-0B67766AF32E}"/>
              </a:ext>
            </a:extLst>
          </p:cNvPr>
          <p:cNvSpPr/>
          <p:nvPr/>
        </p:nvSpPr>
        <p:spPr>
          <a:xfrm>
            <a:off x="9221156" y="1399076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D11C6-C1E9-EBE6-7D64-E17FF02997E0}"/>
              </a:ext>
            </a:extLst>
          </p:cNvPr>
          <p:cNvCxnSpPr>
            <a:cxnSpLocks/>
          </p:cNvCxnSpPr>
          <p:nvPr/>
        </p:nvCxnSpPr>
        <p:spPr>
          <a:xfrm>
            <a:off x="6462081" y="1537232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3CC54-C4C5-5690-8661-03AE24AFDDA5}"/>
              </a:ext>
            </a:extLst>
          </p:cNvPr>
          <p:cNvCxnSpPr>
            <a:cxnSpLocks/>
          </p:cNvCxnSpPr>
          <p:nvPr/>
        </p:nvCxnSpPr>
        <p:spPr>
          <a:xfrm>
            <a:off x="8776656" y="1546757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AEF33-B543-D9A3-A95C-CDEF3C027C28}"/>
              </a:ext>
            </a:extLst>
          </p:cNvPr>
          <p:cNvCxnSpPr>
            <a:cxnSpLocks/>
          </p:cNvCxnSpPr>
          <p:nvPr/>
        </p:nvCxnSpPr>
        <p:spPr>
          <a:xfrm>
            <a:off x="8305800" y="1108607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89FAC-A20B-F836-DEEA-C31116A112BA}"/>
              </a:ext>
            </a:extLst>
          </p:cNvPr>
          <p:cNvCxnSpPr>
            <a:cxnSpLocks/>
          </p:cNvCxnSpPr>
          <p:nvPr/>
        </p:nvCxnSpPr>
        <p:spPr>
          <a:xfrm>
            <a:off x="9972042" y="1163476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E77E53-8C18-FA23-1ECB-9B4A2EFE3A82}"/>
              </a:ext>
            </a:extLst>
          </p:cNvPr>
          <p:cNvSpPr txBox="1"/>
          <p:nvPr/>
        </p:nvSpPr>
        <p:spPr>
          <a:xfrm>
            <a:off x="7087554" y="1965947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7226E-8978-05A3-34CF-F28F367D7EED}"/>
              </a:ext>
            </a:extLst>
          </p:cNvPr>
          <p:cNvSpPr/>
          <p:nvPr/>
        </p:nvSpPr>
        <p:spPr>
          <a:xfrm>
            <a:off x="5963605" y="1965857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40E37D-3D9F-A077-8E38-8B50DA2B022F}"/>
              </a:ext>
            </a:extLst>
          </p:cNvPr>
          <p:cNvCxnSpPr>
            <a:cxnSpLocks/>
          </p:cNvCxnSpPr>
          <p:nvPr/>
        </p:nvCxnSpPr>
        <p:spPr>
          <a:xfrm flipH="1">
            <a:off x="9267192" y="2165196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196CA0-1A4C-07B6-3684-158D96123BEE}"/>
              </a:ext>
            </a:extLst>
          </p:cNvPr>
          <p:cNvCxnSpPr>
            <a:cxnSpLocks/>
          </p:cNvCxnSpPr>
          <p:nvPr/>
        </p:nvCxnSpPr>
        <p:spPr>
          <a:xfrm>
            <a:off x="8902069" y="1125376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C636F5-F852-1940-B7F0-1A830A3F51D8}"/>
              </a:ext>
            </a:extLst>
          </p:cNvPr>
          <p:cNvCxnSpPr>
            <a:cxnSpLocks/>
          </p:cNvCxnSpPr>
          <p:nvPr/>
        </p:nvCxnSpPr>
        <p:spPr>
          <a:xfrm flipH="1">
            <a:off x="6490654" y="2165196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7212B4-9AD3-4840-D1BF-4BE16D7E2AF6}"/>
              </a:ext>
            </a:extLst>
          </p:cNvPr>
          <p:cNvCxnSpPr>
            <a:cxnSpLocks/>
          </p:cNvCxnSpPr>
          <p:nvPr/>
        </p:nvCxnSpPr>
        <p:spPr>
          <a:xfrm flipH="1">
            <a:off x="5481006" y="2165196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BF2EAF-14F3-072D-F16F-C859E609D001}"/>
              </a:ext>
            </a:extLst>
          </p:cNvPr>
          <p:cNvSpPr txBox="1"/>
          <p:nvPr/>
        </p:nvSpPr>
        <p:spPr>
          <a:xfrm>
            <a:off x="754148" y="2681822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 of test sentences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meta=MX);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(dX0[,1], dX0[,2], dX0[,3]);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scoring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postprocessing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(reshape, attach sentence 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(X %*% B) &gt;= theta; ...;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decode output labels: sentence id, label word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meta=MY);</a:t>
            </a:r>
          </a:p>
        </p:txBody>
      </p:sp>
    </p:spTree>
    <p:extLst>
      <p:ext uri="{BB962C8B-B14F-4D97-AF65-F5344CB8AC3E}">
        <p14:creationId xmlns:p14="http://schemas.microsoft.com/office/powerpoint/2010/main" val="37713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9EE4B-C82F-9CC7-DEDA-C959B40EF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Numeric: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pass-through, H/W binning + one-hot 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Categorical:</a:t>
            </a:r>
            <a:r>
              <a:rPr lang="en-US" dirty="0"/>
              <a:t> recoding, feature hashing + one-hot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Text/Graph embeddings</a:t>
            </a:r>
          </a:p>
          <a:p>
            <a:pPr lvl="1"/>
            <a:endParaRPr lang="en-US" dirty="0"/>
          </a:p>
          <a:p>
            <a:r>
              <a:rPr lang="en-US" dirty="0"/>
              <a:t>Parallelization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future-based task graph</a:t>
            </a:r>
          </a:p>
          <a:p>
            <a:pPr lvl="1"/>
            <a:r>
              <a:rPr lang="en-US" dirty="0"/>
              <a:t>Optimization via task graph rewrites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s.t.</a:t>
            </a:r>
            <a:r>
              <a:rPr lang="en-US" dirty="0"/>
              <a:t> mem budget)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operations and</a:t>
            </a:r>
            <a:r>
              <a:rPr lang="en-US" dirty="0">
                <a:solidFill>
                  <a:srgbClr val="7889FB"/>
                </a:solidFill>
              </a:rPr>
              <a:t>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parallelization strategies</a:t>
            </a:r>
          </a:p>
          <a:p>
            <a:pPr lvl="1"/>
            <a:endParaRPr lang="en-US" dirty="0"/>
          </a:p>
          <a:p>
            <a:r>
              <a:rPr lang="en-US" dirty="0" err="1"/>
              <a:t>FTBench</a:t>
            </a:r>
            <a:endParaRPr lang="en-US" dirty="0"/>
          </a:p>
          <a:p>
            <a:pPr lvl="1"/>
            <a:r>
              <a:rPr lang="en-US" dirty="0"/>
              <a:t>15 feature transformation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4D691-79C7-B631-0BC1-3455BC291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Parallelizing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C70BC-9D8B-58FC-7AD8-D80C0D47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81" y="385786"/>
            <a:ext cx="630822" cy="841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9856A-8132-0A62-D199-2A43CE0C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185" y="385787"/>
            <a:ext cx="635609" cy="84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91450-9812-F1D6-9463-9DD22197B370}"/>
              </a:ext>
            </a:extLst>
          </p:cNvPr>
          <p:cNvSpPr txBox="1"/>
          <p:nvPr/>
        </p:nvSpPr>
        <p:spPr>
          <a:xfrm>
            <a:off x="6170772" y="1528028"/>
            <a:ext cx="26938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dictionaries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build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sort) and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(FK-PK join) ops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9478C4-2185-5A47-B277-5EE803CF19EB}"/>
              </a:ext>
            </a:extLst>
          </p:cNvPr>
          <p:cNvSpPr/>
          <p:nvPr/>
        </p:nvSpPr>
        <p:spPr>
          <a:xfrm>
            <a:off x="5869212" y="1536726"/>
            <a:ext cx="184095" cy="92333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96091-9995-9ECA-9BD3-A5B4819E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2" y="2781609"/>
            <a:ext cx="5295063" cy="2929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62044-41C7-A0A0-DB6A-23C5AE2A5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28" y="47390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EF86C-9CC5-3AEC-7B05-BE311CD0FEE9}"/>
              </a:ext>
            </a:extLst>
          </p:cNvPr>
          <p:cNvSpPr txBox="1"/>
          <p:nvPr/>
        </p:nvSpPr>
        <p:spPr>
          <a:xfrm>
            <a:off x="5483345" y="321238"/>
            <a:ext cx="30050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Arnab </a:t>
            </a:r>
            <a:r>
              <a:rPr lang="en-US" sz="1400" dirty="0" err="1"/>
              <a:t>Phani</a:t>
            </a:r>
            <a:r>
              <a:rPr lang="en-US" sz="1400" dirty="0"/>
              <a:t>, Lukas </a:t>
            </a:r>
            <a:r>
              <a:rPr lang="en-US" sz="1400" dirty="0" err="1"/>
              <a:t>Erlbacher</a:t>
            </a:r>
            <a:r>
              <a:rPr lang="en-US" sz="1400" dirty="0"/>
              <a:t>, Matthias Boehm: UPLIFT: Parallelization Strategies for Feature Transformations in Machine Learning Workloads, </a:t>
            </a:r>
            <a:r>
              <a:rPr lang="en-US" sz="1400" b="1" dirty="0"/>
              <a:t>PVLDB 2022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49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EDB91-5740-5518-DECB-0D5FD28CD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837F-136C-577E-CE12-75B8ADBDF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7B643-2787-06E5-524B-95C27236E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Deferred Standardization</a:t>
            </a:r>
          </a:p>
          <a:p>
            <a:pPr lvl="1"/>
            <a:r>
              <a:rPr lang="en-US" dirty="0"/>
              <a:t>Avoid densifying dataset upfront by pushing </a:t>
            </a:r>
            <a:br>
              <a:rPr lang="en-US" dirty="0"/>
            </a:br>
            <a:r>
              <a:rPr lang="en-US" dirty="0"/>
              <a:t>standardization into inner loop iterations</a:t>
            </a:r>
          </a:p>
          <a:p>
            <a:pPr lvl="1"/>
            <a:r>
              <a:rPr lang="en-US" dirty="0"/>
              <a:t>Let </a:t>
            </a:r>
            <a:r>
              <a:rPr lang="en-US" b="1" dirty="0">
                <a:solidFill>
                  <a:srgbClr val="7889FB"/>
                </a:solidFill>
              </a:rPr>
              <a:t>matrix-multiplication chain optimization </a:t>
            </a:r>
            <a:r>
              <a:rPr lang="en-US" dirty="0"/>
              <a:t>+ rewrites do the rest</a:t>
            </a:r>
            <a:endParaRPr lang="en-US" sz="700" dirty="0"/>
          </a:p>
          <a:p>
            <a:r>
              <a:rPr lang="en-US" dirty="0"/>
              <a:t>Example GLM/</a:t>
            </a:r>
            <a:r>
              <a:rPr lang="en-US" dirty="0" err="1"/>
              <a:t>lmCG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44095-D218-9066-6D91-BBCC8A379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029A6-308B-8117-4A87-7DD297E91088}"/>
              </a:ext>
            </a:extLst>
          </p:cNvPr>
          <p:cNvSpPr txBox="1"/>
          <p:nvPr/>
        </p:nvSpPr>
        <p:spPr>
          <a:xfrm>
            <a:off x="9489109" y="1769363"/>
            <a:ext cx="13093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Alexandre (Sasha)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1952D-72B9-0421-C629-D8267006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31" y="1235367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033E4-4FE9-6422-3B4D-0EADA1BC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83" y="1769772"/>
            <a:ext cx="735646" cy="7356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01B1A-D791-DDB2-5838-A9E27EE49B55}"/>
              </a:ext>
            </a:extLst>
          </p:cNvPr>
          <p:cNvSpPr/>
          <p:nvPr/>
        </p:nvSpPr>
        <p:spPr>
          <a:xfrm>
            <a:off x="3897407" y="2558994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early standardized X</a:t>
            </a:r>
          </a:p>
          <a:p>
            <a:r>
              <a:rPr lang="en-US" dirty="0">
                <a:latin typeface="Consolas" panose="020B0609020204030204" pitchFamily="49" charset="0"/>
              </a:rPr>
              <a:t>q = t(X)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X %*% B;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96495EE6-973B-36CC-95E4-0CE97D557E31}"/>
              </a:ext>
            </a:extLst>
          </p:cNvPr>
          <p:cNvSpPr/>
          <p:nvPr/>
        </p:nvSpPr>
        <p:spPr>
          <a:xfrm rot="5400000">
            <a:off x="5744813" y="3347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37920-434F-39AC-F41F-346C58354364}"/>
              </a:ext>
            </a:extLst>
          </p:cNvPr>
          <p:cNvSpPr/>
          <p:nvPr/>
        </p:nvSpPr>
        <p:spPr>
          <a:xfrm>
            <a:off x="3899081" y="3773797"/>
            <a:ext cx="522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deferred standardization</a:t>
            </a:r>
          </a:p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S</a:t>
            </a:r>
            <a:r>
              <a:rPr lang="en-US" dirty="0">
                <a:latin typeface="Consolas" panose="020B0609020204030204" pitchFamily="49" charset="0"/>
              </a:rPr>
              <a:t> %*% B;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763683-03E4-0BAA-EA85-FB138DD5BD41}"/>
              </a:ext>
            </a:extLst>
          </p:cNvPr>
          <p:cNvGrpSpPr/>
          <p:nvPr/>
        </p:nvGrpSpPr>
        <p:grpSpPr>
          <a:xfrm>
            <a:off x="1501430" y="3910665"/>
            <a:ext cx="943224" cy="1547898"/>
            <a:chOff x="985939" y="3596860"/>
            <a:chExt cx="943224" cy="15478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5F03D8-96A5-8AC8-682A-33A84B11CCF7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00A514-CF3A-0189-42E9-AF0BC8E9D718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ECBAB-534A-2C08-0661-CD3374F39871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37E5A1-F82C-1A9A-5390-97F5B514647F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70DE2B-BD6F-D749-2DF9-FAFEE6A3231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643319-501D-E12D-75C0-B49E42BCEAB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192D0D-ABF1-F366-AABC-507CCFD0F6BB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7A8366-A99A-2A11-AA2D-B5D2F853A827}"/>
              </a:ext>
            </a:extLst>
          </p:cNvPr>
          <p:cNvSpPr txBox="1"/>
          <p:nvPr/>
        </p:nvSpPr>
        <p:spPr>
          <a:xfrm>
            <a:off x="1038007" y="3257972"/>
            <a:ext cx="18790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Input w/ column of ones (intercept)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76B795-8307-0A70-A2DE-67EE08FF50C3}"/>
              </a:ext>
            </a:extLst>
          </p:cNvPr>
          <p:cNvGrpSpPr/>
          <p:nvPr/>
        </p:nvGrpSpPr>
        <p:grpSpPr>
          <a:xfrm>
            <a:off x="2654025" y="5087997"/>
            <a:ext cx="1060580" cy="775858"/>
            <a:chOff x="2010718" y="5144299"/>
            <a:chExt cx="1060580" cy="7758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5AD443-1889-FB97-49F4-91FDDE2593EE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5BDE4F-A044-B967-8F12-04DE865971E2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06F73E-D88F-5770-2575-AA9C28F78A03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570EE1-24E2-29B2-A646-83BEC1D3B78E}"/>
              </a:ext>
            </a:extLst>
          </p:cNvPr>
          <p:cNvSpPr txBox="1"/>
          <p:nvPr/>
        </p:nvSpPr>
        <p:spPr>
          <a:xfrm>
            <a:off x="2144611" y="560755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CDA2-CC08-2F74-C4CF-18B601969597}"/>
              </a:ext>
            </a:extLst>
          </p:cNvPr>
          <p:cNvSpPr txBox="1"/>
          <p:nvPr/>
        </p:nvSpPr>
        <p:spPr>
          <a:xfrm>
            <a:off x="2568315" y="4735028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17FE0-EC59-BADC-7070-851800A3E3F5}"/>
              </a:ext>
            </a:extLst>
          </p:cNvPr>
          <p:cNvSpPr txBox="1"/>
          <p:nvPr/>
        </p:nvSpPr>
        <p:spPr>
          <a:xfrm>
            <a:off x="6011943" y="3169783"/>
            <a:ext cx="2713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X with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%*% 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081F0C-A341-5B8B-5C30-69AD11A1FD00}"/>
              </a:ext>
            </a:extLst>
          </p:cNvPr>
          <p:cNvSpPr/>
          <p:nvPr/>
        </p:nvSpPr>
        <p:spPr>
          <a:xfrm>
            <a:off x="3900756" y="5129157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 %*% B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))))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7" name="Right Arrow 34">
            <a:extLst>
              <a:ext uri="{FF2B5EF4-FFF2-40B4-BE49-F238E27FC236}">
                <a16:creationId xmlns:a16="http://schemas.microsoft.com/office/drawing/2014/main" id="{C04F7DF3-198B-6656-C8FF-72FED6EAADEA}"/>
              </a:ext>
            </a:extLst>
          </p:cNvPr>
          <p:cNvSpPr/>
          <p:nvPr/>
        </p:nvSpPr>
        <p:spPr>
          <a:xfrm rot="5400000">
            <a:off x="5736442" y="47380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4079614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capitalization: 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Constraints and 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E1683-1054-46AF-CD87-302E880B2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finding, integrating, cleaning datasets</a:t>
            </a:r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F6F8-CA6B-8023-7DBD-85504FF19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E9A9-F4AB-2755-F128-F7CE98E1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09" y="2388049"/>
            <a:ext cx="6402175" cy="2120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69BA2-C452-4472-05B0-5522BB059633}"/>
              </a:ext>
            </a:extLst>
          </p:cNvPr>
          <p:cNvSpPr txBox="1"/>
          <p:nvPr/>
        </p:nvSpPr>
        <p:spPr>
          <a:xfrm>
            <a:off x="8636299" y="2910275"/>
            <a:ext cx="2534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8EDB-A772-ABCF-BA01-B3474E850792}"/>
              </a:ext>
            </a:extLst>
          </p:cNvPr>
          <p:cNvSpPr/>
          <p:nvPr/>
        </p:nvSpPr>
        <p:spPr>
          <a:xfrm>
            <a:off x="4265913" y="3493504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66C03-1689-CF1B-CC4F-270DFAD6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12" y="29585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9F69C-C318-015B-F5F2-27FEF5C47A2F}"/>
              </a:ext>
            </a:extLst>
          </p:cNvPr>
          <p:cNvSpPr txBox="1"/>
          <p:nvPr/>
        </p:nvSpPr>
        <p:spPr>
          <a:xfrm>
            <a:off x="8636299" y="1551954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0CB60-C7D0-5F52-6511-39E28ED3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712" y="17180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476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339687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322919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8BD8A-8B4C-FB2F-37DB-679B297CE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endParaRPr lang="en-US" sz="700" dirty="0"/>
          </a:p>
          <a:p>
            <a:r>
              <a:rPr lang="en-US" dirty="0"/>
              <a:t>Basic Value Imputation</a:t>
            </a:r>
          </a:p>
          <a:p>
            <a:pPr lvl="1"/>
            <a:r>
              <a:rPr lang="en-US" dirty="0"/>
              <a:t>General-purpose: replace by user-specified </a:t>
            </a:r>
            <a:r>
              <a:rPr lang="en-US" b="1" dirty="0">
                <a:solidFill>
                  <a:srgbClr val="7889FB"/>
                </a:solidFill>
              </a:rPr>
              <a:t>constant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median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endParaRPr lang="en-US" sz="700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Train ML model to predict missing information</a:t>
            </a:r>
            <a:br>
              <a:rPr lang="en-US" dirty="0"/>
            </a:br>
            <a:r>
              <a:rPr lang="en-US" dirty="0"/>
              <a:t>(feature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observed/missing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Noise reduction: feature subsets + averaging </a:t>
            </a:r>
            <a:endParaRPr lang="en-US" sz="700" dirty="0"/>
          </a:p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imputation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2D6E-A614-7D8F-87E7-E7DBCAC48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C505-243C-5C42-59B5-B3EB478B7520}"/>
              </a:ext>
            </a:extLst>
          </p:cNvPr>
          <p:cNvSpPr txBox="1"/>
          <p:nvPr/>
        </p:nvSpPr>
        <p:spPr>
          <a:xfrm>
            <a:off x="6902980" y="2765752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52BE2-166E-690F-D890-9F796DF97B2F}"/>
              </a:ext>
            </a:extLst>
          </p:cNvPr>
          <p:cNvSpPr txBox="1"/>
          <p:nvPr/>
        </p:nvSpPr>
        <p:spPr>
          <a:xfrm>
            <a:off x="6914704" y="4101016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9BC612-4F6B-13A3-15C7-B8969A45D1E7}"/>
              </a:ext>
            </a:extLst>
          </p:cNvPr>
          <p:cNvGrpSpPr/>
          <p:nvPr/>
        </p:nvGrpSpPr>
        <p:grpSpPr>
          <a:xfrm>
            <a:off x="9001676" y="364665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0A6B26-15B8-3954-0142-82C262B08E6F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C2E899-C522-33B4-F4FE-91E72172BD6C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E8D43-398D-3F45-CC9F-C7F1E61310B6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EDF559-65C1-5A70-58A1-6C4C6A2AB7F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19BFF9-4B00-4563-8FF0-B4AADC8EA46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6F4D9A-83D1-5E3D-9801-8DD3186247E2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C98EC0-01B5-FFEC-0E10-C54C568E7627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71F0F-4646-DB33-FBFF-17B8EF95F95C}"/>
              </a:ext>
            </a:extLst>
          </p:cNvPr>
          <p:cNvGrpSpPr/>
          <p:nvPr/>
        </p:nvGrpSpPr>
        <p:grpSpPr>
          <a:xfrm>
            <a:off x="9552668" y="359983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E7D0A0-E5F5-8D8D-0810-0327EAA204C9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F9819-8A15-1C99-5B62-D2BF2590BEFC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60CC74-CC00-C0D1-CC2C-B332C0FFCC02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FB7D90-9D76-2259-D0E3-762039E505C1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7AB1D4-08F1-AE51-CA2A-6E06BA2E0566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F48EC0-5320-6057-1415-5F721AB0F3D1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2BA084-1753-A4B4-39E0-AE085EB010AD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5B35CC-7DDB-B8FC-4190-6F79DB662B09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239AF-808A-D427-CFC2-6FA2CCAE3518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A98DC7-11B2-5959-65B5-DEF2E08277AA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0180126C-42DA-ECE2-AD7A-2D95D5FA5140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F7AAB1-E424-C932-3E57-995F8E5E1EC1}"/>
              </a:ext>
            </a:extLst>
          </p:cNvPr>
          <p:cNvSpPr txBox="1"/>
          <p:nvPr/>
        </p:nvSpPr>
        <p:spPr>
          <a:xfrm>
            <a:off x="9897945" y="297389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2F68C-C08B-4F3D-A05D-442F05D3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834" y="512818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78B9A5-E8BD-841C-1201-1E3BDCC7CCC8}"/>
              </a:ext>
            </a:extLst>
          </p:cNvPr>
          <p:cNvSpPr txBox="1"/>
          <p:nvPr/>
        </p:nvSpPr>
        <p:spPr>
          <a:xfrm>
            <a:off x="5604583" y="5062817"/>
            <a:ext cx="32638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47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Feature Engineering</a:t>
            </a:r>
          </a:p>
          <a:p>
            <a:r>
              <a:rPr lang="en-US" dirty="0"/>
              <a:t>Data Preparation and Cleaning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Model Selection and Management </a:t>
            </a:r>
            <a:r>
              <a:rPr lang="en-US" dirty="0"/>
              <a:t>[Jun 29, </a:t>
            </a:r>
            <a:r>
              <a:rPr lang="en-US" b="1" dirty="0">
                <a:solidFill>
                  <a:srgbClr val="C40D1E"/>
                </a:solidFill>
              </a:rPr>
              <a:t>virtual only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Debugging, Fairness, </a:t>
            </a:r>
            <a:r>
              <a:rPr lang="en-US" b="1" dirty="0" err="1">
                <a:solidFill>
                  <a:srgbClr val="7889FB"/>
                </a:solidFill>
              </a:rPr>
              <a:t>Explainability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[Jul 06]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Serving Systems and Techniques</a:t>
            </a:r>
            <a:r>
              <a:rPr lang="en-US" dirty="0"/>
              <a:t> [Jul 13]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5B665-6C11-CEEE-34A9-D1C39B22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53" y="525715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B36DED-EA4A-AE06-22DA-35396A02B433}"/>
              </a:ext>
            </a:extLst>
          </p:cNvPr>
          <p:cNvSpPr txBox="1"/>
          <p:nvPr/>
        </p:nvSpPr>
        <p:spPr>
          <a:xfrm>
            <a:off x="6681678" y="402489"/>
            <a:ext cx="265276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F3F13-82CF-594E-92C6-2CF430A582D2}"/>
              </a:ext>
            </a:extLst>
          </p:cNvPr>
          <p:cNvSpPr txBox="1"/>
          <p:nvPr/>
        </p:nvSpPr>
        <p:spPr>
          <a:xfrm>
            <a:off x="6681678" y="1202036"/>
            <a:ext cx="380832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“Coming up with features is difficult, time-consuming, requires expert knowledge. "Applied machine learning" is basically feature engineering”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Andrew 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060E6-0BD7-6E78-578A-0DD0BFDCAEAF}"/>
              </a:ext>
            </a:extLst>
          </p:cNvPr>
          <p:cNvSpPr txBox="1"/>
          <p:nvPr/>
        </p:nvSpPr>
        <p:spPr>
          <a:xfrm>
            <a:off x="6681678" y="2819821"/>
            <a:ext cx="375310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Trend towards “Data-centric AI”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(since 2021/2022)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Engineering</a:t>
            </a:r>
          </a:p>
          <a:p>
            <a:r>
              <a:rPr lang="en-US" dirty="0"/>
              <a:t>Data Preparation and Cleaning</a:t>
            </a:r>
          </a:p>
          <a:p>
            <a:r>
              <a:rPr lang="en-US" dirty="0"/>
              <a:t>Data Augmentation </a:t>
            </a:r>
            <a:r>
              <a:rPr lang="en-US" b="0" dirty="0"/>
              <a:t>(next week)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002C26D-BA78-5991-A768-7E4988E37958}"/>
              </a:ext>
            </a:extLst>
          </p:cNvPr>
          <p:cNvSpPr/>
          <p:nvPr/>
        </p:nvSpPr>
        <p:spPr>
          <a:xfrm>
            <a:off x="6290268" y="1351562"/>
            <a:ext cx="150725" cy="9344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CD95D-8DE7-6968-5B7A-4171A488E979}"/>
              </a:ext>
            </a:extLst>
          </p:cNvPr>
          <p:cNvSpPr txBox="1"/>
          <p:nvPr/>
        </p:nvSpPr>
        <p:spPr>
          <a:xfrm>
            <a:off x="6878140" y="1321418"/>
            <a:ext cx="180870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“least enjoyable tasks in data science lifecycle”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CF288-6DB0-84B5-FEB7-6572C4C74321}"/>
              </a:ext>
            </a:extLst>
          </p:cNvPr>
          <p:cNvSpPr txBox="1"/>
          <p:nvPr/>
        </p:nvSpPr>
        <p:spPr>
          <a:xfrm>
            <a:off x="3541145" y="3543736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bachelor/master)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21F9B2A2-7D2B-9C6A-C1B0-D5DD3D62862D}"/>
              </a:ext>
            </a:extLst>
          </p:cNvPr>
          <p:cNvSpPr/>
          <p:nvPr/>
        </p:nvSpPr>
        <p:spPr>
          <a:xfrm rot="5400000">
            <a:off x="4618306" y="32141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Acquisition, Integration, </a:t>
            </a:r>
            <a:br>
              <a:rPr lang="en-US" dirty="0"/>
            </a:br>
            <a:r>
              <a:rPr lang="en-US" dirty="0"/>
              <a:t>and Data Validation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Data Integration for ML and </a:t>
            </a:r>
            <a:br>
              <a:rPr lang="en-US" dirty="0"/>
            </a:br>
            <a:r>
              <a:rPr lang="en-US" dirty="0"/>
              <a:t>ML for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E32D0-BCD2-9AA7-108D-D7A415769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patient data</a:t>
            </a:r>
            <a:r>
              <a:rPr lang="en-US" dirty="0"/>
              <a:t>, patient records incl. prescribed drugs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</a:t>
            </a:r>
            <a:r>
              <a:rPr lang="en-US" dirty="0"/>
              <a:t> drug APIs (active pharmaceutical ingredients) + interactions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Doctor notes</a:t>
            </a:r>
            <a:r>
              <a:rPr lang="en-US" dirty="0"/>
              <a:t> (text), diagnostic codes, outcomes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Radiology images</a:t>
            </a:r>
            <a:r>
              <a:rPr lang="en-US" dirty="0"/>
              <a:t> (e.g., MRI scans), </a:t>
            </a:r>
            <a:r>
              <a:rPr lang="en-US" b="1" dirty="0">
                <a:solidFill>
                  <a:srgbClr val="7889FB"/>
                </a:solidFill>
              </a:rPr>
              <a:t>patient videos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</a:t>
            </a:r>
            <a:r>
              <a:rPr lang="en-US" dirty="0"/>
              <a:t>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86E4-76CC-3B60-8256-F1A370100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49D9F-05C2-7186-1490-F9E7D76C1A18}"/>
              </a:ext>
            </a:extLst>
          </p:cNvPr>
          <p:cNvGrpSpPr/>
          <p:nvPr/>
        </p:nvGrpSpPr>
        <p:grpSpPr>
          <a:xfrm>
            <a:off x="8730056" y="2144562"/>
            <a:ext cx="1732530" cy="1804321"/>
            <a:chOff x="7355416" y="2660932"/>
            <a:chExt cx="1732530" cy="180432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44D899-2D56-8B15-191B-319751168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762" t="4412" b="20577"/>
            <a:stretch>
              <a:fillRect/>
            </a:stretch>
          </p:blipFill>
          <p:spPr bwMode="auto">
            <a:xfrm>
              <a:off x="7355416" y="3046200"/>
              <a:ext cx="1711014" cy="141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90033-CA74-CBA4-00E6-8A5F220BBB85}"/>
                </a:ext>
              </a:extLst>
            </p:cNvPr>
            <p:cNvSpPr txBox="1"/>
            <p:nvPr/>
          </p:nvSpPr>
          <p:spPr>
            <a:xfrm>
              <a:off x="7403384" y="2660932"/>
              <a:ext cx="168456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Albert Maier]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BC7EC-F17D-F993-8137-D567FFA08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</a:t>
            </a:r>
            <a:r>
              <a:rPr lang="en-US" sz="1700" dirty="0"/>
              <a:t>(comma separated values)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javascript</a:t>
            </a:r>
            <a:r>
              <a:rPr lang="en-US" sz="1700" dirty="0"/>
              <a:t> object notation)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CLI/API access to DBs, KV-stores, doc-stores, time series DBs,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endParaRPr lang="en-US" sz="7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(columnar file format)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  <a:endParaRPr lang="en-US" sz="700" dirty="0"/>
          </a:p>
          <a:p>
            <a:r>
              <a:rPr lang="en-US" dirty="0"/>
              <a:t>Domain-Specific Formats</a:t>
            </a:r>
          </a:p>
          <a:p>
            <a:pPr lvl="1"/>
            <a:r>
              <a:rPr lang="en-US" dirty="0"/>
              <a:t>Health care: </a:t>
            </a:r>
            <a:r>
              <a:rPr lang="en-US" b="1" dirty="0">
                <a:solidFill>
                  <a:srgbClr val="7889FB"/>
                </a:solidFill>
              </a:rPr>
              <a:t>DICOM</a:t>
            </a:r>
            <a:r>
              <a:rPr lang="en-US" dirty="0"/>
              <a:t> images, </a:t>
            </a:r>
            <a:r>
              <a:rPr lang="en-US" b="1" dirty="0">
                <a:solidFill>
                  <a:srgbClr val="7889FB"/>
                </a:solidFill>
              </a:rPr>
              <a:t>HL7</a:t>
            </a:r>
            <a:r>
              <a:rPr lang="en-US" dirty="0"/>
              <a:t> messages (health-level seven, XML)</a:t>
            </a:r>
          </a:p>
          <a:p>
            <a:pPr lvl="1"/>
            <a:r>
              <a:rPr lang="en-US" dirty="0"/>
              <a:t>Automotive: </a:t>
            </a:r>
            <a:r>
              <a:rPr lang="en-US" b="1" dirty="0">
                <a:solidFill>
                  <a:srgbClr val="7889FB"/>
                </a:solidFill>
              </a:rPr>
              <a:t>MDF</a:t>
            </a:r>
            <a:r>
              <a:rPr lang="en-US" dirty="0"/>
              <a:t> (measurements), </a:t>
            </a:r>
            <a:r>
              <a:rPr lang="en-US" b="1" dirty="0">
                <a:solidFill>
                  <a:srgbClr val="7889FB"/>
                </a:solidFill>
              </a:rPr>
              <a:t>CDF</a:t>
            </a:r>
            <a:r>
              <a:rPr lang="en-US" dirty="0"/>
              <a:t> (calibrations), </a:t>
            </a:r>
            <a:r>
              <a:rPr lang="en-US" b="1" dirty="0">
                <a:solidFill>
                  <a:srgbClr val="7889FB"/>
                </a:solidFill>
              </a:rPr>
              <a:t>ADF</a:t>
            </a:r>
            <a:r>
              <a:rPr lang="en-US" dirty="0"/>
              <a:t> (auto-lead XML)</a:t>
            </a:r>
          </a:p>
          <a:p>
            <a:pPr lvl="1"/>
            <a:r>
              <a:rPr lang="en-US" dirty="0"/>
              <a:t>Smart production: </a:t>
            </a:r>
            <a:r>
              <a:rPr lang="en-US" b="1" dirty="0">
                <a:solidFill>
                  <a:srgbClr val="7889FB"/>
                </a:solidFill>
              </a:rPr>
              <a:t>OPC</a:t>
            </a:r>
            <a:r>
              <a:rPr lang="en-US" dirty="0"/>
              <a:t> (open platform communications)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AB5AE-6CEF-E97C-B6C6-68AF2FF7A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1FA7-A28D-A7B4-EC7C-4C26826A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3" y="2400607"/>
            <a:ext cx="3011721" cy="2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468209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682523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35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261039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36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153882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37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89627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8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33" idx="2"/>
            <a:endCxn id="35" idx="0"/>
          </p:cNvCxnSpPr>
          <p:nvPr/>
        </p:nvCxnSpPr>
        <p:spPr bwMode="auto">
          <a:xfrm flipH="1">
            <a:off x="364624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33" idx="2"/>
            <a:endCxn id="34" idx="0"/>
          </p:cNvCxnSpPr>
          <p:nvPr/>
        </p:nvCxnSpPr>
        <p:spPr bwMode="auto">
          <a:xfrm>
            <a:off x="571794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35" idx="2"/>
            <a:endCxn id="37" idx="0"/>
          </p:cNvCxnSpPr>
          <p:nvPr/>
        </p:nvCxnSpPr>
        <p:spPr bwMode="auto">
          <a:xfrm>
            <a:off x="364624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35" idx="2"/>
            <a:endCxn id="36" idx="0"/>
          </p:cNvCxnSpPr>
          <p:nvPr/>
        </p:nvCxnSpPr>
        <p:spPr bwMode="auto">
          <a:xfrm flipH="1">
            <a:off x="257467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1395946" y="3559398"/>
            <a:ext cx="2357454" cy="2098297"/>
            <a:chOff x="1395946" y="3559398"/>
            <a:chExt cx="2357454" cy="2098297"/>
          </a:xfrm>
        </p:grpSpPr>
        <p:sp>
          <p:nvSpPr>
            <p:cNvPr id="42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43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44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45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46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47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3753400" y="3546128"/>
            <a:ext cx="2357454" cy="1593995"/>
            <a:chOff x="3753400" y="3546128"/>
            <a:chExt cx="2357454" cy="1593995"/>
          </a:xfrm>
        </p:grpSpPr>
        <p:sp>
          <p:nvSpPr>
            <p:cNvPr id="48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49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50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51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37" idx="2"/>
              <a:endCxn id="48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6610920" y="2588695"/>
            <a:ext cx="2500330" cy="3109661"/>
            <a:chOff x="6610920" y="2588695"/>
            <a:chExt cx="2500330" cy="3109661"/>
          </a:xfrm>
        </p:grpSpPr>
        <p:sp>
          <p:nvSpPr>
            <p:cNvPr id="52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53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54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55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56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34" idx="2"/>
              <a:endCxn id="52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5404</Words>
  <Application>Microsoft Office PowerPoint</Application>
  <PresentationFormat>Widescreen</PresentationFormat>
  <Paragraphs>1076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- 09 Data Acquisition and Preparation</dc:title>
  <dc:creator>Matthias Boehm</dc:creator>
  <cp:lastModifiedBy>Matthias Boehm</cp:lastModifiedBy>
  <cp:revision>277</cp:revision>
  <cp:lastPrinted>2021-03-24T16:10:50Z</cp:lastPrinted>
  <dcterms:created xsi:type="dcterms:W3CDTF">2023-02-25T13:39:16Z</dcterms:created>
  <dcterms:modified xsi:type="dcterms:W3CDTF">2023-06-10T13:01:02Z</dcterms:modified>
</cp:coreProperties>
</file>