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5"/>
  </p:notesMasterIdLst>
  <p:sldIdLst>
    <p:sldId id="359" r:id="rId3"/>
    <p:sldId id="510" r:id="rId4"/>
    <p:sldId id="388" r:id="rId5"/>
    <p:sldId id="475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22" r:id="rId15"/>
    <p:sldId id="485" r:id="rId16"/>
    <p:sldId id="486" r:id="rId17"/>
    <p:sldId id="487" r:id="rId18"/>
    <p:sldId id="488" r:id="rId19"/>
    <p:sldId id="489" r:id="rId20"/>
    <p:sldId id="490" r:id="rId21"/>
    <p:sldId id="491" r:id="rId22"/>
    <p:sldId id="492" r:id="rId23"/>
    <p:sldId id="493" r:id="rId24"/>
    <p:sldId id="474" r:id="rId25"/>
    <p:sldId id="494" r:id="rId26"/>
    <p:sldId id="495" r:id="rId27"/>
    <p:sldId id="496" r:id="rId28"/>
    <p:sldId id="497" r:id="rId29"/>
    <p:sldId id="498" r:id="rId30"/>
    <p:sldId id="499" r:id="rId31"/>
    <p:sldId id="500" r:id="rId32"/>
    <p:sldId id="501" r:id="rId33"/>
    <p:sldId id="514" r:id="rId34"/>
    <p:sldId id="476" r:id="rId35"/>
    <p:sldId id="502" r:id="rId36"/>
    <p:sldId id="503" r:id="rId37"/>
    <p:sldId id="504" r:id="rId38"/>
    <p:sldId id="505" r:id="rId39"/>
    <p:sldId id="506" r:id="rId40"/>
    <p:sldId id="507" r:id="rId41"/>
    <p:sldId id="508" r:id="rId42"/>
    <p:sldId id="509" r:id="rId43"/>
    <p:sldId id="421" r:id="rId4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000000"/>
    <a:srgbClr val="7889FB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5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19.05.2024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specialized formats like double-compressed CSR existing (indicator for non-zero rows)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02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05 Execution Strategies – Data- und Task-Parallel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mGGAbHqa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ss24_amls/index.htm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u.berlin/sc/entwicklungsplanung/lehrentwicklung/tag-der-lehre/alles-ki-studentisch-organisierter-tag-der-lehre-202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hyperlink" Target="https://ml.dask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hyperlink" Target="https://dask.org/" TargetMode="External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odin-project/modin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doMC/vignettes/gettingstartedMC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an.r-project.org/web/packages/doSNOW/doSNOW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hyperlink" Target="https://www.tensorflow.org/api_docs/python/tf/while_loop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julialang.org/en/v1/manual/parallel-computing/" TargetMode="External"/><Relationship Id="rId5" Type="http://schemas.openxmlformats.org/officeDocument/2006/relationships/image" Target="../media/image57.emf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9.emf"/><Relationship Id="rId2" Type="http://schemas.openxmlformats.org/officeDocument/2006/relationships/hyperlink" Target="https://pypi.org/project/sk-dist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emf"/><Relationship Id="rId5" Type="http://schemas.openxmlformats.org/officeDocument/2006/relationships/image" Target="../media/image30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05 Data- and Task-Parallel Execution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19, 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3E4C3D-BF7A-7869-A86C-37DFF45EBA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Distributed, Data-Parallel Computation</a:t>
            </a:r>
          </a:p>
          <a:p>
            <a:pPr lvl="1"/>
            <a:r>
              <a:rPr lang="en-US" dirty="0"/>
              <a:t>Parallel computation of function foo()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single instruction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</a:p>
          <a:p>
            <a:pPr lvl="1"/>
            <a:r>
              <a:rPr lang="en-US" dirty="0"/>
              <a:t>Collection X of data items (key-value pairs)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multiple data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parallelism similar to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SIMD</a:t>
            </a:r>
            <a:r>
              <a:rPr lang="en-US" dirty="0">
                <a:sym typeface="Wingdings" panose="05000000000000000000" pitchFamily="2" charset="2"/>
              </a:rPr>
              <a:t> but more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coarse-grained notion of “instruction” and “data”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SPMD</a:t>
            </a:r>
            <a:r>
              <a:rPr lang="en-US" dirty="0">
                <a:sym typeface="Wingdings" panose="05000000000000000000" pitchFamily="2" charset="2"/>
              </a:rPr>
              <a:t> (single program, multiple data)</a:t>
            </a:r>
          </a:p>
          <a:p>
            <a:pPr lvl="2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Additional Terminology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BSP:</a:t>
            </a:r>
            <a:r>
              <a:rPr lang="en-US" dirty="0">
                <a:sym typeface="Wingdings" panose="05000000000000000000" pitchFamily="2" charset="2"/>
              </a:rPr>
              <a:t> Bulk Synchronous Parallel (global barriers)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ASP:</a:t>
            </a:r>
            <a:r>
              <a:rPr lang="en-US" dirty="0">
                <a:sym typeface="Wingdings" panose="05000000000000000000" pitchFamily="2" charset="2"/>
              </a:rPr>
              <a:t> Asynchronous Parallel (no barriers, often with accuracy impact)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SSP: </a:t>
            </a:r>
            <a:r>
              <a:rPr lang="en-US" dirty="0">
                <a:sym typeface="Wingdings" panose="05000000000000000000" pitchFamily="2" charset="2"/>
              </a:rPr>
              <a:t>Stale-synchronous parallel (staleness constraint on fastest-slowest)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Other: </a:t>
            </a:r>
            <a:r>
              <a:rPr lang="en-US" dirty="0" err="1">
                <a:sym typeface="Wingdings" panose="05000000000000000000" pitchFamily="2" charset="2"/>
              </a:rPr>
              <a:t>Fork&amp;Join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Hogwild</a:t>
            </a:r>
            <a:r>
              <a:rPr lang="en-US" dirty="0">
                <a:sym typeface="Wingdings" panose="05000000000000000000" pitchFamily="2" charset="2"/>
              </a:rPr>
              <a:t>!, event-based, decentralized</a:t>
            </a:r>
          </a:p>
          <a:p>
            <a:pPr lvl="2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Beware: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data parallelism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0" dirty="0">
                <a:sym typeface="Wingdings" panose="05000000000000000000" pitchFamily="2" charset="2"/>
              </a:rPr>
              <a:t>used in very different contexts (e.g., Parameter Server)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D2AB9-BDD4-8293-5DCF-BD42AE666E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Parallelism,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BEF6C-A716-281F-26EE-C18092A7B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630" y="2391778"/>
            <a:ext cx="41552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BB5875-B074-A190-F85D-34513D117E50}"/>
              </a:ext>
            </a:extLst>
          </p:cNvPr>
          <p:cNvSpPr txBox="1"/>
          <p:nvPr/>
        </p:nvSpPr>
        <p:spPr>
          <a:xfrm>
            <a:off x="8702933" y="2347162"/>
            <a:ext cx="23066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[Frederica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Darema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SPMD Model : Past, Present and Future.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PVM/MPI 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D1B94A-E41C-C0DF-3C07-CE9B65BE6A16}"/>
              </a:ext>
            </a:extLst>
          </p:cNvPr>
          <p:cNvSpPr/>
          <p:nvPr/>
        </p:nvSpPr>
        <p:spPr>
          <a:xfrm>
            <a:off x="7513935" y="1556965"/>
            <a:ext cx="392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Y = </a:t>
            </a:r>
            <a:r>
              <a:rPr lang="en-US" sz="2400" dirty="0" err="1">
                <a:latin typeface="Consolas" panose="020B0609020204030204" pitchFamily="49" charset="0"/>
              </a:rPr>
              <a:t>X.</a:t>
            </a:r>
            <a:r>
              <a:rPr lang="en-US" sz="2400" b="1" dirty="0" err="1">
                <a:latin typeface="Consolas" panose="020B0609020204030204" pitchFamily="49" charset="0"/>
              </a:rPr>
              <a:t>map</a:t>
            </a:r>
            <a:r>
              <a:rPr lang="en-US" sz="2400" dirty="0">
                <a:latin typeface="Consolas" panose="020B0609020204030204" pitchFamily="49" charset="0"/>
              </a:rPr>
              <a:t>(x -&gt; </a:t>
            </a:r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</a:rPr>
              <a:t>foo</a:t>
            </a:r>
            <a:r>
              <a:rPr lang="en-US" sz="2400" dirty="0">
                <a:latin typeface="Consolas" panose="020B0609020204030204" pitchFamily="49" charset="0"/>
              </a:rPr>
              <a:t>(x))</a:t>
            </a:r>
          </a:p>
        </p:txBody>
      </p:sp>
    </p:spTree>
    <p:extLst>
      <p:ext uri="{BB962C8B-B14F-4D97-AF65-F5344CB8AC3E}">
        <p14:creationId xmlns:p14="http://schemas.microsoft.com/office/powerpoint/2010/main" val="24840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AC22A9-045F-74DE-F233-DDBEB3E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Resilience Problem</a:t>
            </a:r>
          </a:p>
          <a:p>
            <a:pPr lvl="1"/>
            <a:r>
              <a:rPr lang="en-US" dirty="0"/>
              <a:t>Increasing error rates </a:t>
            </a:r>
            <a:r>
              <a:rPr lang="en-US" b="1" dirty="0">
                <a:solidFill>
                  <a:schemeClr val="accent1"/>
                </a:solidFill>
              </a:rPr>
              <a:t>at scale </a:t>
            </a:r>
            <a:r>
              <a:rPr lang="en-US" dirty="0"/>
              <a:t>(soft/hard mem/disk/net errors)</a:t>
            </a:r>
          </a:p>
          <a:p>
            <a:pPr lvl="1"/>
            <a:r>
              <a:rPr lang="en-US" dirty="0"/>
              <a:t>Robustness for preemption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Need for cost-effective resilience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Fault Tolerance </a:t>
            </a:r>
            <a:r>
              <a:rPr lang="en-US" dirty="0"/>
              <a:t>in Large-Scale Computation</a:t>
            </a:r>
          </a:p>
          <a:p>
            <a:pPr lvl="1"/>
            <a:r>
              <a:rPr lang="en-US" dirty="0"/>
              <a:t>Block replication in distributed file systems</a:t>
            </a:r>
          </a:p>
          <a:p>
            <a:pPr lvl="1"/>
            <a:r>
              <a:rPr lang="en-US" dirty="0"/>
              <a:t>ECC; checksums for blocks, broadcast, shuffle</a:t>
            </a:r>
          </a:p>
          <a:p>
            <a:pPr lvl="1"/>
            <a:r>
              <a:rPr lang="en-US" dirty="0"/>
              <a:t>Checkpointing (all task outputs / on request)</a:t>
            </a:r>
          </a:p>
          <a:p>
            <a:pPr lvl="1"/>
            <a:r>
              <a:rPr lang="en-US" dirty="0"/>
              <a:t>Lineage-based </a:t>
            </a:r>
            <a:r>
              <a:rPr lang="en-US" dirty="0" err="1"/>
              <a:t>recomputation</a:t>
            </a:r>
            <a:r>
              <a:rPr lang="en-US" dirty="0"/>
              <a:t> for recovery in Spark</a:t>
            </a:r>
            <a:endParaRPr lang="en-US" sz="1000" dirty="0"/>
          </a:p>
          <a:p>
            <a:r>
              <a:rPr lang="en-US" dirty="0">
                <a:solidFill>
                  <a:srgbClr val="7889FB"/>
                </a:solidFill>
              </a:rPr>
              <a:t>ML-specific Approaches </a:t>
            </a:r>
            <a:r>
              <a:rPr lang="en-US" b="0" dirty="0"/>
              <a:t>(exploit app characteristics)</a:t>
            </a:r>
          </a:p>
          <a:p>
            <a:pPr lvl="1"/>
            <a:r>
              <a:rPr lang="en-US" dirty="0"/>
              <a:t>Estimate contribution from lost partition to avoid strugglers</a:t>
            </a:r>
          </a:p>
          <a:p>
            <a:pPr lvl="1"/>
            <a:r>
              <a:rPr lang="en-US" dirty="0"/>
              <a:t>Example: user-defined “compensation” functions</a:t>
            </a:r>
          </a:p>
          <a:p>
            <a:pPr lvl="1"/>
            <a:r>
              <a:rPr lang="en-US" dirty="0"/>
              <a:t>Model replication and checkpointing (e.g., for LLMs)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B43-B5A0-E9E8-BFD2-773C98A2F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Fault Tolerance &amp; Resilience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4EE20-1BE6-7CA4-5625-74FDE95F8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2009" y="1328021"/>
            <a:ext cx="2651991" cy="14279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4E9F75-C961-DFEE-FB31-A76A1CD816FB}"/>
              </a:ext>
            </a:extLst>
          </p:cNvPr>
          <p:cNvSpPr/>
          <p:nvPr/>
        </p:nvSpPr>
        <p:spPr>
          <a:xfrm>
            <a:off x="6197178" y="816334"/>
            <a:ext cx="4396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[Google Data Center: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https://www.youtube.com/watch?v=XZmGGAbHqa0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BB415-A333-8A10-D267-4EDE2F2EF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255" y="2952765"/>
            <a:ext cx="2668177" cy="1663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8E26CD-6530-ED44-FDFA-DDA65F95F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105" y="5000532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BE5A35-95F1-B398-4BC9-761C45AB3FBD}"/>
              </a:ext>
            </a:extLst>
          </p:cNvPr>
          <p:cNvSpPr txBox="1"/>
          <p:nvPr/>
        </p:nvSpPr>
        <p:spPr>
          <a:xfrm>
            <a:off x="6954755" y="4832949"/>
            <a:ext cx="35692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[Sebastian </a:t>
            </a:r>
            <a:r>
              <a:rPr lang="en-US" sz="1400" dirty="0" err="1"/>
              <a:t>Schelter</a:t>
            </a:r>
            <a:r>
              <a:rPr lang="en-US" sz="1400" dirty="0"/>
              <a:t>, Stephan Ewen, Kostas </a:t>
            </a:r>
            <a:r>
              <a:rPr lang="en-US" sz="1400" dirty="0" err="1"/>
              <a:t>Tzoumas</a:t>
            </a:r>
            <a:r>
              <a:rPr lang="en-US" sz="1400" dirty="0"/>
              <a:t>, Volker </a:t>
            </a:r>
            <a:r>
              <a:rPr lang="en-US" sz="1400" dirty="0" err="1"/>
              <a:t>Markl</a:t>
            </a:r>
            <a:r>
              <a:rPr lang="en-US" sz="1400" dirty="0"/>
              <a:t>: "All roads lead to Rome": optimistic recovery for distributed iterative data processing. </a:t>
            </a:r>
            <a:r>
              <a:rPr lang="en-US" sz="1400" b="1" dirty="0"/>
              <a:t>CIKM 2013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082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0695B-97CD-3983-2F2A-F03F5DD6D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Categories of Execution Strategies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2081CF-E9BE-65E3-FC1D-BBB73D2DA2AD}"/>
              </a:ext>
            </a:extLst>
          </p:cNvPr>
          <p:cNvSpPr/>
          <p:nvPr/>
        </p:nvSpPr>
        <p:spPr>
          <a:xfrm>
            <a:off x="1549998" y="3589334"/>
            <a:ext cx="8437089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07 Hybrid Execution and HW Accelerators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D6EF2-F53C-BE9E-A483-97B3AA0E5B82}"/>
              </a:ext>
            </a:extLst>
          </p:cNvPr>
          <p:cNvSpPr/>
          <p:nvPr/>
        </p:nvSpPr>
        <p:spPr>
          <a:xfrm>
            <a:off x="1556981" y="2136041"/>
            <a:ext cx="2516276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2B71A-4A81-8CA0-0AD0-7FFAC7C2D0B1}"/>
              </a:ext>
            </a:extLst>
          </p:cNvPr>
          <p:cNvSpPr/>
          <p:nvPr/>
        </p:nvSpPr>
        <p:spPr>
          <a:xfrm>
            <a:off x="4511242" y="2136041"/>
            <a:ext cx="2514600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Task-Parallel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DA0BD2-33AB-8DD8-05B9-0CE5B757134B}"/>
              </a:ext>
            </a:extLst>
          </p:cNvPr>
          <p:cNvSpPr/>
          <p:nvPr/>
        </p:nvSpPr>
        <p:spPr>
          <a:xfrm>
            <a:off x="7472403" y="2136041"/>
            <a:ext cx="2514600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06 Parameter Servers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(data, model)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219CA-7E8D-22B6-89A9-8301153973BD}"/>
              </a:ext>
            </a:extLst>
          </p:cNvPr>
          <p:cNvSpPr txBox="1"/>
          <p:nvPr/>
        </p:nvSpPr>
        <p:spPr>
          <a:xfrm>
            <a:off x="7305265" y="1399795"/>
            <a:ext cx="229906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Mini-batch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DC41ED-113F-B57D-5D67-86FBEFC29DD4}"/>
              </a:ext>
            </a:extLst>
          </p:cNvPr>
          <p:cNvSpPr txBox="1"/>
          <p:nvPr/>
        </p:nvSpPr>
        <p:spPr>
          <a:xfrm>
            <a:off x="1910967" y="1401471"/>
            <a:ext cx="229906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SIMD/SPMD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C14CCE-F41D-54C3-3926-905BE27ADD0B}"/>
              </a:ext>
            </a:extLst>
          </p:cNvPr>
          <p:cNvSpPr txBox="1"/>
          <p:nvPr/>
        </p:nvSpPr>
        <p:spPr>
          <a:xfrm>
            <a:off x="4595558" y="1121795"/>
            <a:ext cx="2299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Batch/Mini-batch, Independent Tasks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92D7-DA73-90D1-533C-19B3E098639D}"/>
              </a:ext>
            </a:extLst>
          </p:cNvPr>
          <p:cNvSpPr/>
          <p:nvPr/>
        </p:nvSpPr>
        <p:spPr>
          <a:xfrm>
            <a:off x="1558657" y="2137716"/>
            <a:ext cx="2514600" cy="108250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5B73-361E-3581-492C-C9FE2EC88A6D}"/>
              </a:ext>
            </a:extLst>
          </p:cNvPr>
          <p:cNvSpPr/>
          <p:nvPr/>
        </p:nvSpPr>
        <p:spPr>
          <a:xfrm>
            <a:off x="4511242" y="2137715"/>
            <a:ext cx="2514600" cy="108250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Task-Parallel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0EE319-FA1D-9949-179F-EE122F8E6D3C}"/>
              </a:ext>
            </a:extLst>
          </p:cNvPr>
          <p:cNvCxnSpPr/>
          <p:nvPr/>
        </p:nvCxnSpPr>
        <p:spPr>
          <a:xfrm>
            <a:off x="1551757" y="4534879"/>
            <a:ext cx="8435246" cy="1"/>
          </a:xfrm>
          <a:prstGeom prst="line">
            <a:avLst/>
          </a:prstGeom>
          <a:ln w="22225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0244C31-98D9-143A-3455-538FCBB5CBE9}"/>
              </a:ext>
            </a:extLst>
          </p:cNvPr>
          <p:cNvSpPr/>
          <p:nvPr/>
        </p:nvSpPr>
        <p:spPr>
          <a:xfrm>
            <a:off x="1551674" y="4918600"/>
            <a:ext cx="8437089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Caching, Partitioning, Indexing, and Compression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 MapReduce and Spark</a:t>
            </a:r>
            <a:br>
              <a:rPr lang="en-US" dirty="0"/>
            </a:br>
            <a:r>
              <a:rPr lang="en-US" dirty="0"/>
              <a:t>(Data-Parallel Collection Processing)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Abstractions for Fault-tolerant, </a:t>
            </a:r>
            <a:br>
              <a:rPr lang="en-US" dirty="0"/>
            </a:br>
            <a:r>
              <a:rPr lang="en-US" dirty="0"/>
              <a:t>Distributed Storage and Computation</a:t>
            </a:r>
          </a:p>
        </p:txBody>
      </p:sp>
    </p:spTree>
    <p:extLst>
      <p:ext uri="{BB962C8B-B14F-4D97-AF65-F5344CB8AC3E}">
        <p14:creationId xmlns:p14="http://schemas.microsoft.com/office/powerpoint/2010/main" val="370060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DDB70-E529-32BC-D855-8340C7C55D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Brief History</a:t>
            </a:r>
          </a:p>
          <a:p>
            <a:pPr lvl="1"/>
            <a:r>
              <a:rPr lang="en-US" dirty="0"/>
              <a:t>Google’s GFS [SOSP’03] + MapReduce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Hadoop </a:t>
            </a:r>
            <a:r>
              <a:rPr lang="en-US" dirty="0"/>
              <a:t>(2006)</a:t>
            </a:r>
          </a:p>
          <a:p>
            <a:pPr lvl="1"/>
            <a:r>
              <a:rPr lang="en-US" dirty="0"/>
              <a:t>Apache Hive (SQL), Pig (ETL), Mahout (ML), </a:t>
            </a:r>
            <a:r>
              <a:rPr lang="en-US" dirty="0" err="1"/>
              <a:t>Giraph</a:t>
            </a:r>
            <a:r>
              <a:rPr lang="en-US" dirty="0"/>
              <a:t> (Graph)</a:t>
            </a:r>
          </a:p>
          <a:p>
            <a:pPr lvl="2"/>
            <a:endParaRPr lang="en-US" sz="700" dirty="0"/>
          </a:p>
          <a:p>
            <a:r>
              <a:rPr lang="en-US" dirty="0"/>
              <a:t>Hadoop Architecture / Eco System</a:t>
            </a:r>
          </a:p>
          <a:p>
            <a:pPr lvl="1"/>
            <a:r>
              <a:rPr lang="en-US" dirty="0"/>
              <a:t>Management (Ambari)</a:t>
            </a:r>
          </a:p>
          <a:p>
            <a:pPr lvl="1"/>
            <a:r>
              <a:rPr lang="en-US" dirty="0"/>
              <a:t>Coordination / workflows</a:t>
            </a:r>
            <a:br>
              <a:rPr lang="en-US" dirty="0"/>
            </a:br>
            <a:r>
              <a:rPr lang="en-US" dirty="0"/>
              <a:t>(Zookeeper, Oozie)</a:t>
            </a:r>
          </a:p>
          <a:p>
            <a:pPr lvl="1"/>
            <a:r>
              <a:rPr lang="en-US" dirty="0"/>
              <a:t>Storage (</a:t>
            </a:r>
            <a:r>
              <a:rPr lang="en-US" b="1" dirty="0">
                <a:solidFill>
                  <a:srgbClr val="C00000"/>
                </a:solidFill>
              </a:rPr>
              <a:t>HDFS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Resources (</a:t>
            </a: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[SoCC’13]</a:t>
            </a:r>
          </a:p>
          <a:p>
            <a:pPr lvl="1"/>
            <a:r>
              <a:rPr lang="en-US" dirty="0"/>
              <a:t>Processing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/>
              <a:t>MapReduce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18354-14E0-6EB9-FB39-9A2C6C9988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Hadoop History and Architecture</a:t>
            </a:r>
          </a:p>
        </p:txBody>
      </p:sp>
      <p:pic>
        <p:nvPicPr>
          <p:cNvPr id="6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ABF7F891-DA3A-ED3E-91C9-83CC5770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0581" y="1268963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ABA4C4-1873-B2B0-BDE6-8901A09B0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512" y="146426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083F2C-DF63-0E1B-6C18-4EBE1CAE39A7}"/>
              </a:ext>
            </a:extLst>
          </p:cNvPr>
          <p:cNvSpPr txBox="1"/>
          <p:nvPr/>
        </p:nvSpPr>
        <p:spPr>
          <a:xfrm>
            <a:off x="7992932" y="1414827"/>
            <a:ext cx="288948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Dean, Sanjay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Ghemawat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MapReduce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Simplified Data Processing on Large Clusters.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97E839-97AB-2BB5-73BE-268F9605486B}"/>
              </a:ext>
            </a:extLst>
          </p:cNvPr>
          <p:cNvSpPr/>
          <p:nvPr/>
        </p:nvSpPr>
        <p:spPr>
          <a:xfrm>
            <a:off x="5761776" y="3744747"/>
            <a:ext cx="1590709" cy="1809750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CE6BC-70FA-B28C-C227-A62446E8EE9F}"/>
              </a:ext>
            </a:extLst>
          </p:cNvPr>
          <p:cNvSpPr/>
          <p:nvPr/>
        </p:nvSpPr>
        <p:spPr>
          <a:xfrm>
            <a:off x="7466752" y="2894879"/>
            <a:ext cx="1638300" cy="2669143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59D52E3A-591C-7EA2-5925-EE0CB286D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774" y="4969304"/>
            <a:ext cx="1368954" cy="49244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91440" rIns="0" bIns="9144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NameNode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F6EE0-4B02-2DFD-1330-BEC7EA1A0ABF}"/>
              </a:ext>
            </a:extLst>
          </p:cNvPr>
          <p:cNvSpPr txBox="1"/>
          <p:nvPr/>
        </p:nvSpPr>
        <p:spPr>
          <a:xfrm>
            <a:off x="5761778" y="3363747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 Node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C9A65E-94B3-1E6A-C21E-42B61F41F429}"/>
              </a:ext>
            </a:extLst>
          </p:cNvPr>
          <p:cNvSpPr txBox="1"/>
          <p:nvPr/>
        </p:nvSpPr>
        <p:spPr>
          <a:xfrm>
            <a:off x="7476278" y="2525547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Node 1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93904BA4-E28E-1883-09B7-AC54BFF8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774" y="4101041"/>
            <a:ext cx="1368954" cy="800219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91440" rIns="0" bIns="9144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Resource Manager</a:t>
            </a: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B22A37D4-1F83-FF05-FB3D-C4FF5187A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124" y="4469598"/>
            <a:ext cx="1454678" cy="615553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Node Manager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A2EAF6-CC10-B445-FAC5-5D69CDAB20D1}"/>
              </a:ext>
            </a:extLst>
          </p:cNvPr>
          <p:cNvSpPr/>
          <p:nvPr/>
        </p:nvSpPr>
        <p:spPr>
          <a:xfrm>
            <a:off x="7574173" y="3037754"/>
            <a:ext cx="683154" cy="706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018EB1-05B9-7BCA-0C9E-C398ACC5F8D2}"/>
              </a:ext>
            </a:extLst>
          </p:cNvPr>
          <p:cNvSpPr/>
          <p:nvPr/>
        </p:nvSpPr>
        <p:spPr>
          <a:xfrm>
            <a:off x="8317123" y="379237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B457EE-B467-3F76-1C55-6E3F22A285F5}"/>
              </a:ext>
            </a:extLst>
          </p:cNvPr>
          <p:cNvSpPr/>
          <p:nvPr/>
        </p:nvSpPr>
        <p:spPr>
          <a:xfrm>
            <a:off x="8317123" y="320182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0142AB-5B65-6C7D-4268-5C6719E17A33}"/>
              </a:ext>
            </a:extLst>
          </p:cNvPr>
          <p:cNvSpPr/>
          <p:nvPr/>
        </p:nvSpPr>
        <p:spPr>
          <a:xfrm>
            <a:off x="7574173" y="379237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135C85-B40E-7D97-E581-EA9C5EE54CF3}"/>
              </a:ext>
            </a:extLst>
          </p:cNvPr>
          <p:cNvSpPr/>
          <p:nvPr/>
        </p:nvSpPr>
        <p:spPr>
          <a:xfrm>
            <a:off x="9200302" y="2894879"/>
            <a:ext cx="1638300" cy="2669143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05C723-959C-54DC-408F-64084EA43409}"/>
              </a:ext>
            </a:extLst>
          </p:cNvPr>
          <p:cNvSpPr txBox="1"/>
          <p:nvPr/>
        </p:nvSpPr>
        <p:spPr>
          <a:xfrm>
            <a:off x="9209828" y="2525547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Node n</a:t>
            </a:r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E48F56E4-929A-8D35-471B-0D36E15C0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674" y="4469598"/>
            <a:ext cx="1454678" cy="615553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Node Manager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AF660F-9D23-65E9-E9DE-D9061EFF27B3}"/>
              </a:ext>
            </a:extLst>
          </p:cNvPr>
          <p:cNvSpPr/>
          <p:nvPr/>
        </p:nvSpPr>
        <p:spPr>
          <a:xfrm>
            <a:off x="10050673" y="379237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3603CD-386B-81A3-ABEB-1DED55C61345}"/>
              </a:ext>
            </a:extLst>
          </p:cNvPr>
          <p:cNvSpPr/>
          <p:nvPr/>
        </p:nvSpPr>
        <p:spPr>
          <a:xfrm>
            <a:off x="10050673" y="320182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FDDE85-BBD5-86AF-6932-B65FBF66345C}"/>
              </a:ext>
            </a:extLst>
          </p:cNvPr>
          <p:cNvSpPr/>
          <p:nvPr/>
        </p:nvSpPr>
        <p:spPr>
          <a:xfrm>
            <a:off x="9307723" y="379237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0FFEE3-31E8-7814-62FB-8ED4EA1A2D25}"/>
              </a:ext>
            </a:extLst>
          </p:cNvPr>
          <p:cNvSpPr/>
          <p:nvPr/>
        </p:nvSpPr>
        <p:spPr>
          <a:xfrm>
            <a:off x="9307723" y="3201822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98B486-E938-F8B6-1504-FFFC4F73601A}"/>
              </a:ext>
            </a:extLst>
          </p:cNvPr>
          <p:cNvSpPr/>
          <p:nvPr/>
        </p:nvSpPr>
        <p:spPr>
          <a:xfrm>
            <a:off x="4075852" y="5178882"/>
            <a:ext cx="1095375" cy="4076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Client</a:t>
            </a:r>
          </a:p>
        </p:txBody>
      </p:sp>
      <p:cxnSp>
        <p:nvCxnSpPr>
          <p:cNvPr id="28" name="AutoShape 54">
            <a:extLst>
              <a:ext uri="{FF2B5EF4-FFF2-40B4-BE49-F238E27FC236}">
                <a16:creationId xmlns:a16="http://schemas.microsoft.com/office/drawing/2014/main" id="{FA85819A-E293-D413-876B-BCCE7B6F9A24}"/>
              </a:ext>
            </a:extLst>
          </p:cNvPr>
          <p:cNvCxnSpPr>
            <a:cxnSpLocks noChangeShapeType="1"/>
            <a:stCxn id="27" idx="3"/>
            <a:endCxn id="14" idx="1"/>
          </p:cNvCxnSpPr>
          <p:nvPr/>
        </p:nvCxnSpPr>
        <p:spPr bwMode="auto">
          <a:xfrm flipV="1">
            <a:off x="5171227" y="4501151"/>
            <a:ext cx="726547" cy="88155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lg"/>
          </a:ln>
        </p:spPr>
      </p:cxnSp>
      <p:cxnSp>
        <p:nvCxnSpPr>
          <p:cNvPr id="29" name="AutoShape 54">
            <a:extLst>
              <a:ext uri="{FF2B5EF4-FFF2-40B4-BE49-F238E27FC236}">
                <a16:creationId xmlns:a16="http://schemas.microsoft.com/office/drawing/2014/main" id="{5E59A611-D726-DB2C-EAB0-F24815BAFEA0}"/>
              </a:ext>
            </a:extLst>
          </p:cNvPr>
          <p:cNvCxnSpPr>
            <a:cxnSpLocks noChangeShapeType="1"/>
            <a:stCxn id="14" idx="0"/>
            <a:endCxn id="16" idx="1"/>
          </p:cNvCxnSpPr>
          <p:nvPr/>
        </p:nvCxnSpPr>
        <p:spPr bwMode="auto">
          <a:xfrm flipV="1">
            <a:off x="6582251" y="3391251"/>
            <a:ext cx="991922" cy="70979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triangle" w="med" len="lg"/>
            <a:tailEnd type="triangle" w="med" len="lg"/>
          </a:ln>
        </p:spPr>
      </p:cxnSp>
      <p:sp>
        <p:nvSpPr>
          <p:cNvPr id="30" name="AutoShape 3">
            <a:extLst>
              <a:ext uri="{FF2B5EF4-FFF2-40B4-BE49-F238E27FC236}">
                <a16:creationId xmlns:a16="http://schemas.microsoft.com/office/drawing/2014/main" id="{D8ECBFAB-FA43-2AE4-C90C-D63DDD62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648" y="5147361"/>
            <a:ext cx="1445153" cy="3077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1" name="Rectangle: Rounded Corners 38">
            <a:extLst>
              <a:ext uri="{FF2B5EF4-FFF2-40B4-BE49-F238E27FC236}">
                <a16:creationId xmlns:a16="http://schemas.microsoft.com/office/drawing/2014/main" id="{B38E43C1-50C1-0B0F-9240-F30856DAEE22}"/>
              </a:ext>
            </a:extLst>
          </p:cNvPr>
          <p:cNvSpPr/>
          <p:nvPr/>
        </p:nvSpPr>
        <p:spPr>
          <a:xfrm>
            <a:off x="7714402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Rectangle: Rounded Corners 39">
            <a:extLst>
              <a:ext uri="{FF2B5EF4-FFF2-40B4-BE49-F238E27FC236}">
                <a16:creationId xmlns:a16="http://schemas.microsoft.com/office/drawing/2014/main" id="{89A00AF3-20C2-DBC8-5438-6E3D6992F5A6}"/>
              </a:ext>
            </a:extLst>
          </p:cNvPr>
          <p:cNvSpPr/>
          <p:nvPr/>
        </p:nvSpPr>
        <p:spPr>
          <a:xfrm>
            <a:off x="8123977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3" name="Rectangle: Rounded Corners 40">
            <a:extLst>
              <a:ext uri="{FF2B5EF4-FFF2-40B4-BE49-F238E27FC236}">
                <a16:creationId xmlns:a16="http://schemas.microsoft.com/office/drawing/2014/main" id="{A13F9C2A-40D6-1201-0875-6BC40E84BCCC}"/>
              </a:ext>
            </a:extLst>
          </p:cNvPr>
          <p:cNvSpPr/>
          <p:nvPr/>
        </p:nvSpPr>
        <p:spPr>
          <a:xfrm>
            <a:off x="8533552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4" name="AutoShape 3">
            <a:extLst>
              <a:ext uri="{FF2B5EF4-FFF2-40B4-BE49-F238E27FC236}">
                <a16:creationId xmlns:a16="http://schemas.microsoft.com/office/drawing/2014/main" id="{C77CD20B-F882-020F-3637-E0855BF9B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198" y="5147361"/>
            <a:ext cx="1445153" cy="3077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5" name="Rectangle: Rounded Corners 43">
            <a:extLst>
              <a:ext uri="{FF2B5EF4-FFF2-40B4-BE49-F238E27FC236}">
                <a16:creationId xmlns:a16="http://schemas.microsoft.com/office/drawing/2014/main" id="{6593429E-5A4B-8B4F-0D4E-2DE373DF41F8}"/>
              </a:ext>
            </a:extLst>
          </p:cNvPr>
          <p:cNvSpPr/>
          <p:nvPr/>
        </p:nvSpPr>
        <p:spPr>
          <a:xfrm>
            <a:off x="9438427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6" name="Rectangle: Rounded Corners 44">
            <a:extLst>
              <a:ext uri="{FF2B5EF4-FFF2-40B4-BE49-F238E27FC236}">
                <a16:creationId xmlns:a16="http://schemas.microsoft.com/office/drawing/2014/main" id="{BDED8337-4AD7-A090-0A8E-7A48BDE0B61B}"/>
              </a:ext>
            </a:extLst>
          </p:cNvPr>
          <p:cNvSpPr/>
          <p:nvPr/>
        </p:nvSpPr>
        <p:spPr>
          <a:xfrm>
            <a:off x="9848002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7" name="Rectangle: Rounded Corners 45">
            <a:extLst>
              <a:ext uri="{FF2B5EF4-FFF2-40B4-BE49-F238E27FC236}">
                <a16:creationId xmlns:a16="http://schemas.microsoft.com/office/drawing/2014/main" id="{6AB45B1B-13A0-7621-571C-1E8DAD64F601}"/>
              </a:ext>
            </a:extLst>
          </p:cNvPr>
          <p:cNvSpPr/>
          <p:nvPr/>
        </p:nvSpPr>
        <p:spPr>
          <a:xfrm>
            <a:off x="10257577" y="5433172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064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25533B-089F-5E8E-92C4-17FE2B612C4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CA10B9-F2D6-D7E1-5F3A-8725731445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Programming Model</a:t>
            </a:r>
          </a:p>
          <a:p>
            <a:pPr lvl="1"/>
            <a:r>
              <a:rPr lang="en-US" dirty="0"/>
              <a:t>Inspired by functional programming languages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Implicit parallelism </a:t>
            </a:r>
            <a:r>
              <a:rPr lang="en-US" dirty="0">
                <a:sym typeface="Wingdings" panose="05000000000000000000" pitchFamily="2" charset="2"/>
              </a:rPr>
              <a:t>(abstracts distributed storage and processing)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Map</a:t>
            </a:r>
            <a:r>
              <a:rPr lang="en-US" dirty="0"/>
              <a:t> function: key/value pair </a:t>
            </a:r>
            <a:r>
              <a:rPr lang="en-US" dirty="0">
                <a:sym typeface="Wingdings" panose="05000000000000000000" pitchFamily="2" charset="2"/>
              </a:rPr>
              <a:t> set of intermediate key/value pairs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Reduce</a:t>
            </a:r>
            <a:r>
              <a:rPr lang="en-US" dirty="0">
                <a:sym typeface="Wingdings" panose="05000000000000000000" pitchFamily="2" charset="2"/>
              </a:rPr>
              <a:t> function: merge all intermediate values by key </a:t>
            </a:r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510FE-B3CC-0BB5-4418-3931FF46E9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MapReduce </a:t>
            </a:r>
            <a:r>
              <a:rPr lang="en-AT" dirty="0"/>
              <a:t>–</a:t>
            </a:r>
            <a:r>
              <a:rPr lang="en-US" dirty="0"/>
              <a:t> Programming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D9F73-978F-4219-4614-9C8C87ED7708}"/>
              </a:ext>
            </a:extLst>
          </p:cNvPr>
          <p:cNvSpPr txBox="1"/>
          <p:nvPr/>
        </p:nvSpPr>
        <p:spPr>
          <a:xfrm>
            <a:off x="3633282" y="3755948"/>
            <a:ext cx="378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Long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pos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 line) {</a:t>
            </a:r>
          </a:p>
          <a:p>
            <a:r>
              <a:rPr lang="en-US" dirty="0">
                <a:latin typeface="Consolas" panose="020B0609020204030204" pitchFamily="49" charset="0"/>
              </a:rPr>
              <a:t>  parts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line.split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(“,”)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emit</a:t>
            </a:r>
            <a:r>
              <a:rPr lang="en-US" dirty="0">
                <a:latin typeface="Consolas" panose="020B0609020204030204" pitchFamily="49" charset="0"/>
              </a:rPr>
              <a:t>(parts[1], 1)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3BB60E-1C37-6BE2-5CB3-B03F88D88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35913"/>
              </p:ext>
            </p:extLst>
          </p:nvPr>
        </p:nvGraphicFramePr>
        <p:xfrm>
          <a:off x="2099757" y="3843757"/>
          <a:ext cx="1371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973926059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1492438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9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6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05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8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57305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0745E4-A4B0-9DEC-28CF-DF1A80BC8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556882"/>
              </p:ext>
            </p:extLst>
          </p:nvPr>
        </p:nvGraphicFramePr>
        <p:xfrm>
          <a:off x="5265141" y="4789997"/>
          <a:ext cx="1371599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505922063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4099544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5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5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28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90913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DD51FD9-13CD-0EE5-B73A-0016AD60225A}"/>
              </a:ext>
            </a:extLst>
          </p:cNvPr>
          <p:cNvSpPr/>
          <p:nvPr/>
        </p:nvSpPr>
        <p:spPr>
          <a:xfrm>
            <a:off x="4326927" y="3219872"/>
            <a:ext cx="6467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SELECT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Dep, count(*)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FROM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csv_files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GROUP BY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Dep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D5F7F-E9C8-CD79-A88C-F18FF31628DA}"/>
              </a:ext>
            </a:extLst>
          </p:cNvPr>
          <p:cNvSpPr txBox="1"/>
          <p:nvPr/>
        </p:nvSpPr>
        <p:spPr>
          <a:xfrm>
            <a:off x="7012979" y="4699102"/>
            <a:ext cx="3905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reduce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 dep,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Iterator&lt;</a:t>
            </a:r>
            <a:r>
              <a:rPr lang="en-US" b="1" dirty="0">
                <a:latin typeface="Consolas" panose="020B0609020204030204" pitchFamily="49" charset="0"/>
              </a:rPr>
              <a:t>Long&gt; </a:t>
            </a:r>
            <a:r>
              <a:rPr lang="en-US" dirty="0" err="1">
                <a:latin typeface="Consolas" panose="020B0609020204030204" pitchFamily="49" charset="0"/>
              </a:rPr>
              <a:t>iter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total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en-US" dirty="0" err="1">
                <a:latin typeface="Consolas" panose="020B0609020204030204" pitchFamily="49" charset="0"/>
              </a:rPr>
              <a:t>iter.sum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b="1" dirty="0">
                <a:latin typeface="Consolas" panose="020B0609020204030204" pitchFamily="49" charset="0"/>
              </a:rPr>
              <a:t>  emit</a:t>
            </a:r>
            <a:r>
              <a:rPr lang="en-US" dirty="0">
                <a:latin typeface="Consolas" panose="020B0609020204030204" pitchFamily="49" charset="0"/>
              </a:rPr>
              <a:t>(dep, total)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BC8621E-5D6F-D5E0-834A-F1B24D615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548907"/>
              </p:ext>
            </p:extLst>
          </p:nvPr>
        </p:nvGraphicFramePr>
        <p:xfrm>
          <a:off x="9675216" y="5694872"/>
          <a:ext cx="1371599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505922063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4099544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5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5547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963CBF9-603A-3DD8-6537-17AB5DE87E53}"/>
              </a:ext>
            </a:extLst>
          </p:cNvPr>
          <p:cNvSpPr txBox="1"/>
          <p:nvPr/>
        </p:nvSpPr>
        <p:spPr>
          <a:xfrm>
            <a:off x="2040175" y="5800204"/>
            <a:ext cx="14409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Collection of key/value pairs</a:t>
            </a:r>
          </a:p>
        </p:txBody>
      </p:sp>
    </p:spTree>
    <p:extLst>
      <p:ext uri="{BB962C8B-B14F-4D97-AF65-F5344CB8AC3E}">
        <p14:creationId xmlns:p14="http://schemas.microsoft.com/office/powerpoint/2010/main" val="40977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1069">
            <a:extLst>
              <a:ext uri="{FF2B5EF4-FFF2-40B4-BE49-F238E27FC236}">
                <a16:creationId xmlns:a16="http://schemas.microsoft.com/office/drawing/2014/main" id="{878AEDA3-F04A-BA35-F5B0-91B45A2235D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2175D-DCEA-616C-D882-071FE53CC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MapReduce </a:t>
            </a:r>
            <a:r>
              <a:rPr lang="en-AT" dirty="0"/>
              <a:t>–</a:t>
            </a:r>
            <a:r>
              <a:rPr lang="en-US" dirty="0"/>
              <a:t> Execution Model</a:t>
            </a:r>
          </a:p>
        </p:txBody>
      </p:sp>
      <p:sp>
        <p:nvSpPr>
          <p:cNvPr id="958" name="Rectangle: Folded Corner 3">
            <a:extLst>
              <a:ext uri="{FF2B5EF4-FFF2-40B4-BE49-F238E27FC236}">
                <a16:creationId xmlns:a16="http://schemas.microsoft.com/office/drawing/2014/main" id="{5BB0807C-4579-F63F-C159-074945E5CCB0}"/>
              </a:ext>
            </a:extLst>
          </p:cNvPr>
          <p:cNvSpPr/>
          <p:nvPr/>
        </p:nvSpPr>
        <p:spPr>
          <a:xfrm>
            <a:off x="1710088" y="246080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1</a:t>
            </a:r>
          </a:p>
        </p:txBody>
      </p:sp>
      <p:sp>
        <p:nvSpPr>
          <p:cNvPr id="959" name="TextBox 958">
            <a:extLst>
              <a:ext uri="{FF2B5EF4-FFF2-40B4-BE49-F238E27FC236}">
                <a16:creationId xmlns:a16="http://schemas.microsoft.com/office/drawing/2014/main" id="{22A7B24D-405E-C118-E339-7EB3AC560752}"/>
              </a:ext>
            </a:extLst>
          </p:cNvPr>
          <p:cNvSpPr txBox="1"/>
          <p:nvPr/>
        </p:nvSpPr>
        <p:spPr>
          <a:xfrm>
            <a:off x="1476726" y="1305663"/>
            <a:ext cx="17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Input CSV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(stored in HDFS)</a:t>
            </a:r>
          </a:p>
        </p:txBody>
      </p:sp>
      <p:sp>
        <p:nvSpPr>
          <p:cNvPr id="960" name="Rectangle: Folded Corner 5">
            <a:extLst>
              <a:ext uri="{FF2B5EF4-FFF2-40B4-BE49-F238E27FC236}">
                <a16:creationId xmlns:a16="http://schemas.microsoft.com/office/drawing/2014/main" id="{F735A79F-0153-4F04-9D5C-888E8B0106CF}"/>
              </a:ext>
            </a:extLst>
          </p:cNvPr>
          <p:cNvSpPr/>
          <p:nvPr/>
        </p:nvSpPr>
        <p:spPr>
          <a:xfrm>
            <a:off x="1710088" y="358475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2</a:t>
            </a:r>
          </a:p>
        </p:txBody>
      </p:sp>
      <p:sp>
        <p:nvSpPr>
          <p:cNvPr id="961" name="Rectangle: Folded Corner 6">
            <a:extLst>
              <a:ext uri="{FF2B5EF4-FFF2-40B4-BE49-F238E27FC236}">
                <a16:creationId xmlns:a16="http://schemas.microsoft.com/office/drawing/2014/main" id="{7834FD4D-398B-2D9C-BBF7-C99365FF3BBF}"/>
              </a:ext>
            </a:extLst>
          </p:cNvPr>
          <p:cNvSpPr/>
          <p:nvPr/>
        </p:nvSpPr>
        <p:spPr>
          <a:xfrm>
            <a:off x="1710088" y="472775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3</a:t>
            </a:r>
          </a:p>
        </p:txBody>
      </p:sp>
      <p:sp>
        <p:nvSpPr>
          <p:cNvPr id="962" name="TextBox 961">
            <a:extLst>
              <a:ext uri="{FF2B5EF4-FFF2-40B4-BE49-F238E27FC236}">
                <a16:creationId xmlns:a16="http://schemas.microsoft.com/office/drawing/2014/main" id="{0E68CCAF-A2DE-7CB2-D5D4-D867516DA555}"/>
              </a:ext>
            </a:extLst>
          </p:cNvPr>
          <p:cNvSpPr txBox="1"/>
          <p:nvPr/>
        </p:nvSpPr>
        <p:spPr>
          <a:xfrm>
            <a:off x="9272936" y="2086713"/>
            <a:ext cx="133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Output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(HDFS)</a:t>
            </a:r>
          </a:p>
        </p:txBody>
      </p:sp>
      <p:grpSp>
        <p:nvGrpSpPr>
          <p:cNvPr id="963" name="Group 962">
            <a:extLst>
              <a:ext uri="{FF2B5EF4-FFF2-40B4-BE49-F238E27FC236}">
                <a16:creationId xmlns:a16="http://schemas.microsoft.com/office/drawing/2014/main" id="{F90DB574-C0E5-7C83-8918-D92C8433BEDD}"/>
              </a:ext>
            </a:extLst>
          </p:cNvPr>
          <p:cNvGrpSpPr/>
          <p:nvPr/>
        </p:nvGrpSpPr>
        <p:grpSpPr>
          <a:xfrm>
            <a:off x="9263412" y="3108508"/>
            <a:ext cx="1076326" cy="1990725"/>
            <a:chOff x="7791449" y="3309226"/>
            <a:chExt cx="1076326" cy="1990725"/>
          </a:xfrm>
        </p:grpSpPr>
        <p:sp>
          <p:nvSpPr>
            <p:cNvPr id="964" name="Rectangle: Folded Corner 29">
              <a:extLst>
                <a:ext uri="{FF2B5EF4-FFF2-40B4-BE49-F238E27FC236}">
                  <a16:creationId xmlns:a16="http://schemas.microsoft.com/office/drawing/2014/main" id="{3D15D576-A7D7-1EE1-8FEE-A8C84E663147}"/>
                </a:ext>
              </a:extLst>
            </p:cNvPr>
            <p:cNvSpPr/>
            <p:nvPr/>
          </p:nvSpPr>
          <p:spPr>
            <a:xfrm>
              <a:off x="8134350" y="330922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1</a:t>
              </a:r>
            </a:p>
          </p:txBody>
        </p:sp>
        <p:sp>
          <p:nvSpPr>
            <p:cNvPr id="965" name="Rectangle: Folded Corner 30">
              <a:extLst>
                <a:ext uri="{FF2B5EF4-FFF2-40B4-BE49-F238E27FC236}">
                  <a16:creationId xmlns:a16="http://schemas.microsoft.com/office/drawing/2014/main" id="{4169C5ED-90F7-16F7-371B-2BD46C6F5CE8}"/>
                </a:ext>
              </a:extLst>
            </p:cNvPr>
            <p:cNvSpPr/>
            <p:nvPr/>
          </p:nvSpPr>
          <p:spPr>
            <a:xfrm>
              <a:off x="8143875" y="401407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2</a:t>
              </a:r>
            </a:p>
          </p:txBody>
        </p:sp>
        <p:sp>
          <p:nvSpPr>
            <p:cNvPr id="966" name="Rectangle: Folded Corner 31">
              <a:extLst>
                <a:ext uri="{FF2B5EF4-FFF2-40B4-BE49-F238E27FC236}">
                  <a16:creationId xmlns:a16="http://schemas.microsoft.com/office/drawing/2014/main" id="{E8B46E86-4317-76F1-3FB5-3767494B775E}"/>
                </a:ext>
              </a:extLst>
            </p:cNvPr>
            <p:cNvSpPr/>
            <p:nvPr/>
          </p:nvSpPr>
          <p:spPr>
            <a:xfrm>
              <a:off x="8143875" y="4728451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3</a:t>
              </a:r>
            </a:p>
          </p:txBody>
        </p:sp>
        <p:cxnSp>
          <p:nvCxnSpPr>
            <p:cNvPr id="967" name="AutoShape 54">
              <a:extLst>
                <a:ext uri="{FF2B5EF4-FFF2-40B4-BE49-F238E27FC236}">
                  <a16:creationId xmlns:a16="http://schemas.microsoft.com/office/drawing/2014/main" id="{2607A3C3-90C9-25FA-7C72-B105F225A934}"/>
                </a:ext>
              </a:extLst>
            </p:cNvPr>
            <p:cNvCxnSpPr>
              <a:cxnSpLocks noChangeShapeType="1"/>
              <a:stCxn id="1024" idx="3"/>
              <a:endCxn id="964" idx="1"/>
            </p:cNvCxnSpPr>
            <p:nvPr/>
          </p:nvCxnSpPr>
          <p:spPr bwMode="auto">
            <a:xfrm>
              <a:off x="7791449" y="3592000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8" name="AutoShape 54">
              <a:extLst>
                <a:ext uri="{FF2B5EF4-FFF2-40B4-BE49-F238E27FC236}">
                  <a16:creationId xmlns:a16="http://schemas.microsoft.com/office/drawing/2014/main" id="{EF967CF3-01D7-0F4E-4ADC-A5DB64B208E9}"/>
                </a:ext>
              </a:extLst>
            </p:cNvPr>
            <p:cNvCxnSpPr>
              <a:cxnSpLocks noChangeShapeType="1"/>
              <a:stCxn id="1025" idx="3"/>
              <a:endCxn id="965" idx="1"/>
            </p:cNvCxnSpPr>
            <p:nvPr/>
          </p:nvCxnSpPr>
          <p:spPr bwMode="auto">
            <a:xfrm>
              <a:off x="7791449" y="4296850"/>
              <a:ext cx="352426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9" name="AutoShape 54">
              <a:extLst>
                <a:ext uri="{FF2B5EF4-FFF2-40B4-BE49-F238E27FC236}">
                  <a16:creationId xmlns:a16="http://schemas.microsoft.com/office/drawing/2014/main" id="{43983D69-5448-7A99-7607-D981A276E5DE}"/>
                </a:ext>
              </a:extLst>
            </p:cNvPr>
            <p:cNvCxnSpPr>
              <a:cxnSpLocks noChangeShapeType="1"/>
              <a:stCxn id="1026" idx="3"/>
              <a:endCxn id="966" idx="1"/>
            </p:cNvCxnSpPr>
            <p:nvPr/>
          </p:nvCxnSpPr>
          <p:spPr bwMode="auto">
            <a:xfrm>
              <a:off x="7800974" y="5011225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970" name="Group 969">
            <a:extLst>
              <a:ext uri="{FF2B5EF4-FFF2-40B4-BE49-F238E27FC236}">
                <a16:creationId xmlns:a16="http://schemas.microsoft.com/office/drawing/2014/main" id="{C2E79BD3-9D46-5A69-88E9-568F9566D1A3}"/>
              </a:ext>
            </a:extLst>
          </p:cNvPr>
          <p:cNvGrpSpPr/>
          <p:nvPr/>
        </p:nvGrpSpPr>
        <p:grpSpPr>
          <a:xfrm>
            <a:off x="2560460" y="2399182"/>
            <a:ext cx="1035578" cy="3365325"/>
            <a:chOff x="1088497" y="2599900"/>
            <a:chExt cx="1035578" cy="3365325"/>
          </a:xfrm>
        </p:grpSpPr>
        <p:sp>
          <p:nvSpPr>
            <p:cNvPr id="971" name="AutoShape 3">
              <a:extLst>
                <a:ext uri="{FF2B5EF4-FFF2-40B4-BE49-F238E27FC236}">
                  <a16:creationId xmlns:a16="http://schemas.microsoft.com/office/drawing/2014/main" id="{14A25416-5500-FE97-E1DB-42138DBEA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2599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11</a:t>
              </a:r>
            </a:p>
          </p:txBody>
        </p:sp>
        <p:sp>
          <p:nvSpPr>
            <p:cNvPr id="972" name="AutoShape 3">
              <a:extLst>
                <a:ext uri="{FF2B5EF4-FFF2-40B4-BE49-F238E27FC236}">
                  <a16:creationId xmlns:a16="http://schemas.microsoft.com/office/drawing/2014/main" id="{4D20A99D-DCE9-5545-EE8C-503D454CB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171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12</a:t>
              </a:r>
            </a:p>
          </p:txBody>
        </p:sp>
        <p:sp>
          <p:nvSpPr>
            <p:cNvPr id="973" name="AutoShape 3">
              <a:extLst>
                <a:ext uri="{FF2B5EF4-FFF2-40B4-BE49-F238E27FC236}">
                  <a16:creationId xmlns:a16="http://schemas.microsoft.com/office/drawing/2014/main" id="{776A778D-C245-9C07-AB6E-1C79983BF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742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21</a:t>
              </a:r>
            </a:p>
          </p:txBody>
        </p:sp>
        <p:sp>
          <p:nvSpPr>
            <p:cNvPr id="974" name="AutoShape 3">
              <a:extLst>
                <a:ext uri="{FF2B5EF4-FFF2-40B4-BE49-F238E27FC236}">
                  <a16:creationId xmlns:a16="http://schemas.microsoft.com/office/drawing/2014/main" id="{375E46FA-8C97-9E9E-473C-890EA86AF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314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22</a:t>
              </a:r>
            </a:p>
          </p:txBody>
        </p:sp>
        <p:sp>
          <p:nvSpPr>
            <p:cNvPr id="975" name="AutoShape 3">
              <a:extLst>
                <a:ext uri="{FF2B5EF4-FFF2-40B4-BE49-F238E27FC236}">
                  <a16:creationId xmlns:a16="http://schemas.microsoft.com/office/drawing/2014/main" id="{203B9FBE-91AA-37DC-DA44-EAB5082C2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8763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31</a:t>
              </a:r>
            </a:p>
          </p:txBody>
        </p:sp>
        <p:sp>
          <p:nvSpPr>
            <p:cNvPr id="976" name="AutoShape 3">
              <a:extLst>
                <a:ext uri="{FF2B5EF4-FFF2-40B4-BE49-F238E27FC236}">
                  <a16:creationId xmlns:a16="http://schemas.microsoft.com/office/drawing/2014/main" id="{6F24F667-E3E5-50BF-28F4-54D4BEB1A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54478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32</a:t>
              </a:r>
            </a:p>
          </p:txBody>
        </p:sp>
      </p:grpSp>
      <p:grpSp>
        <p:nvGrpSpPr>
          <p:cNvPr id="977" name="Group 976">
            <a:extLst>
              <a:ext uri="{FF2B5EF4-FFF2-40B4-BE49-F238E27FC236}">
                <a16:creationId xmlns:a16="http://schemas.microsoft.com/office/drawing/2014/main" id="{AB33D74C-5FCC-BBB1-6917-824C46FA323E}"/>
              </a:ext>
            </a:extLst>
          </p:cNvPr>
          <p:cNvGrpSpPr/>
          <p:nvPr/>
        </p:nvGrpSpPr>
        <p:grpSpPr>
          <a:xfrm>
            <a:off x="3596038" y="1988130"/>
            <a:ext cx="3933825" cy="4573128"/>
            <a:chOff x="2124075" y="2188848"/>
            <a:chExt cx="3933825" cy="4573128"/>
          </a:xfrm>
        </p:grpSpPr>
        <p:sp>
          <p:nvSpPr>
            <p:cNvPr id="978" name="AutoShape 3">
              <a:extLst>
                <a:ext uri="{FF2B5EF4-FFF2-40B4-BE49-F238E27FC236}">
                  <a16:creationId xmlns:a16="http://schemas.microsoft.com/office/drawing/2014/main" id="{B777449E-4299-A8E6-4324-1B9D120D6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1888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79" name="AutoShape 3">
              <a:extLst>
                <a:ext uri="{FF2B5EF4-FFF2-40B4-BE49-F238E27FC236}">
                  <a16:creationId xmlns:a16="http://schemas.microsoft.com/office/drawing/2014/main" id="{FC32D404-AD73-D14C-5027-A11421C93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23332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0" name="AutoShape 3">
              <a:extLst>
                <a:ext uri="{FF2B5EF4-FFF2-40B4-BE49-F238E27FC236}">
                  <a16:creationId xmlns:a16="http://schemas.microsoft.com/office/drawing/2014/main" id="{C24F8309-D7FF-E7E1-A167-C18D11773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903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1" name="AutoShape 3">
              <a:extLst>
                <a:ext uri="{FF2B5EF4-FFF2-40B4-BE49-F238E27FC236}">
                  <a16:creationId xmlns:a16="http://schemas.microsoft.com/office/drawing/2014/main" id="{930ACDA5-9374-F6A4-FE36-1D0F14DFF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30475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2" name="AutoShape 3">
              <a:extLst>
                <a:ext uri="{FF2B5EF4-FFF2-40B4-BE49-F238E27FC236}">
                  <a16:creationId xmlns:a16="http://schemas.microsoft.com/office/drawing/2014/main" id="{96268790-F9D6-07E4-4FB2-A6E6FD8D2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3608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3" name="AutoShape 3">
              <a:extLst>
                <a:ext uri="{FF2B5EF4-FFF2-40B4-BE49-F238E27FC236}">
                  <a16:creationId xmlns:a16="http://schemas.microsoft.com/office/drawing/2014/main" id="{F8499E27-6A11-4ABC-B0CA-F30B7E6B9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37524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4" name="AutoShape 3">
              <a:extLst>
                <a:ext uri="{FF2B5EF4-FFF2-40B4-BE49-F238E27FC236}">
                  <a16:creationId xmlns:a16="http://schemas.microsoft.com/office/drawing/2014/main" id="{F0E489FF-2370-6355-57EE-C7F50D64E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4322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5" name="AutoShape 3">
              <a:extLst>
                <a:ext uri="{FF2B5EF4-FFF2-40B4-BE49-F238E27FC236}">
                  <a16:creationId xmlns:a16="http://schemas.microsoft.com/office/drawing/2014/main" id="{6EA68F32-EF7A-8B48-6999-2818A2AEB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44668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6" name="AutoShape 3">
              <a:extLst>
                <a:ext uri="{FF2B5EF4-FFF2-40B4-BE49-F238E27FC236}">
                  <a16:creationId xmlns:a16="http://schemas.microsoft.com/office/drawing/2014/main" id="{1FE5ED7D-C277-ABE2-35F6-D117C3541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50368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7" name="AutoShape 3">
              <a:extLst>
                <a:ext uri="{FF2B5EF4-FFF2-40B4-BE49-F238E27FC236}">
                  <a16:creationId xmlns:a16="http://schemas.microsoft.com/office/drawing/2014/main" id="{CF363BD9-3ED6-3AD7-79D0-3DB6372D9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51811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8" name="AutoShape 3">
              <a:extLst>
                <a:ext uri="{FF2B5EF4-FFF2-40B4-BE49-F238E27FC236}">
                  <a16:creationId xmlns:a16="http://schemas.microsoft.com/office/drawing/2014/main" id="{0941B46F-36EB-F670-90F7-17EB43C71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546" y="57416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9" name="AutoShape 3">
              <a:extLst>
                <a:ext uri="{FF2B5EF4-FFF2-40B4-BE49-F238E27FC236}">
                  <a16:creationId xmlns:a16="http://schemas.microsoft.com/office/drawing/2014/main" id="{FB37F91D-B1F6-A0DE-5E25-0EAB56EB3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510" y="58860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90" name="TextBox 989">
              <a:extLst>
                <a:ext uri="{FF2B5EF4-FFF2-40B4-BE49-F238E27FC236}">
                  <a16:creationId xmlns:a16="http://schemas.microsoft.com/office/drawing/2014/main" id="{7D81F405-A8CF-0AB0-2856-03664F811A04}"/>
                </a:ext>
              </a:extLst>
            </p:cNvPr>
            <p:cNvSpPr txBox="1"/>
            <p:nvPr/>
          </p:nvSpPr>
          <p:spPr>
            <a:xfrm>
              <a:off x="3143250" y="6392644"/>
              <a:ext cx="2914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Sort, [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Combine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], [Compress]</a:t>
              </a:r>
            </a:p>
          </p:txBody>
        </p:sp>
        <p:cxnSp>
          <p:nvCxnSpPr>
            <p:cNvPr id="991" name="AutoShape 54">
              <a:extLst>
                <a:ext uri="{FF2B5EF4-FFF2-40B4-BE49-F238E27FC236}">
                  <a16:creationId xmlns:a16="http://schemas.microsoft.com/office/drawing/2014/main" id="{FCE15791-B4CD-6D0D-7CD2-48E6CE7EFA33}"/>
                </a:ext>
              </a:extLst>
            </p:cNvPr>
            <p:cNvCxnSpPr>
              <a:cxnSpLocks noChangeShapeType="1"/>
              <a:stCxn id="971" idx="3"/>
              <a:endCxn id="978" idx="1"/>
            </p:cNvCxnSpPr>
            <p:nvPr/>
          </p:nvCxnSpPr>
          <p:spPr bwMode="auto">
            <a:xfrm flipV="1">
              <a:off x="2124075" y="2496625"/>
              <a:ext cx="488421" cy="3619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2" name="AutoShape 54">
              <a:extLst>
                <a:ext uri="{FF2B5EF4-FFF2-40B4-BE49-F238E27FC236}">
                  <a16:creationId xmlns:a16="http://schemas.microsoft.com/office/drawing/2014/main" id="{7865412C-9AFF-9E0A-D26F-30CF6E456278}"/>
                </a:ext>
              </a:extLst>
            </p:cNvPr>
            <p:cNvCxnSpPr>
              <a:cxnSpLocks noChangeShapeType="1"/>
              <a:stCxn id="972" idx="3"/>
              <a:endCxn id="980" idx="1"/>
            </p:cNvCxnSpPr>
            <p:nvPr/>
          </p:nvCxnSpPr>
          <p:spPr bwMode="auto">
            <a:xfrm flipV="1">
              <a:off x="2124075" y="3211000"/>
              <a:ext cx="488421" cy="2190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3" name="AutoShape 54">
              <a:extLst>
                <a:ext uri="{FF2B5EF4-FFF2-40B4-BE49-F238E27FC236}">
                  <a16:creationId xmlns:a16="http://schemas.microsoft.com/office/drawing/2014/main" id="{66B52BFA-B8A9-670F-2743-D3982EB87640}"/>
                </a:ext>
              </a:extLst>
            </p:cNvPr>
            <p:cNvCxnSpPr>
              <a:cxnSpLocks noChangeShapeType="1"/>
              <a:stCxn id="973" idx="3"/>
              <a:endCxn id="982" idx="1"/>
            </p:cNvCxnSpPr>
            <p:nvPr/>
          </p:nvCxnSpPr>
          <p:spPr bwMode="auto">
            <a:xfrm flipV="1">
              <a:off x="2124075" y="3915850"/>
              <a:ext cx="497946" cy="857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4" name="AutoShape 54">
              <a:extLst>
                <a:ext uri="{FF2B5EF4-FFF2-40B4-BE49-F238E27FC236}">
                  <a16:creationId xmlns:a16="http://schemas.microsoft.com/office/drawing/2014/main" id="{AADC8ECC-2C2B-6114-B5E4-4CF1F3235309}"/>
                </a:ext>
              </a:extLst>
            </p:cNvPr>
            <p:cNvCxnSpPr>
              <a:cxnSpLocks noChangeShapeType="1"/>
              <a:stCxn id="974" idx="3"/>
              <a:endCxn id="984" idx="1"/>
            </p:cNvCxnSpPr>
            <p:nvPr/>
          </p:nvCxnSpPr>
          <p:spPr bwMode="auto">
            <a:xfrm>
              <a:off x="2124075" y="4573075"/>
              <a:ext cx="497946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5" name="AutoShape 54">
              <a:extLst>
                <a:ext uri="{FF2B5EF4-FFF2-40B4-BE49-F238E27FC236}">
                  <a16:creationId xmlns:a16="http://schemas.microsoft.com/office/drawing/2014/main" id="{F2D9441D-8FF3-6F88-3799-28807F3FFA6A}"/>
                </a:ext>
              </a:extLst>
            </p:cNvPr>
            <p:cNvCxnSpPr>
              <a:cxnSpLocks noChangeShapeType="1"/>
              <a:stCxn id="975" idx="3"/>
              <a:endCxn id="986" idx="1"/>
            </p:cNvCxnSpPr>
            <p:nvPr/>
          </p:nvCxnSpPr>
          <p:spPr bwMode="auto">
            <a:xfrm>
              <a:off x="2124075" y="5135050"/>
              <a:ext cx="497946" cy="209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6" name="AutoShape 54">
              <a:extLst>
                <a:ext uri="{FF2B5EF4-FFF2-40B4-BE49-F238E27FC236}">
                  <a16:creationId xmlns:a16="http://schemas.microsoft.com/office/drawing/2014/main" id="{07B0FB68-6DC2-7C1C-E7FB-3AC7F34C1491}"/>
                </a:ext>
              </a:extLst>
            </p:cNvPr>
            <p:cNvCxnSpPr>
              <a:cxnSpLocks noChangeShapeType="1"/>
              <a:stCxn id="976" idx="3"/>
              <a:endCxn id="988" idx="1"/>
            </p:cNvCxnSpPr>
            <p:nvPr/>
          </p:nvCxnSpPr>
          <p:spPr bwMode="auto">
            <a:xfrm>
              <a:off x="2124075" y="5706550"/>
              <a:ext cx="507471" cy="3429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grpSp>
          <p:nvGrpSpPr>
            <p:cNvPr id="997" name="Group 996">
              <a:extLst>
                <a:ext uri="{FF2B5EF4-FFF2-40B4-BE49-F238E27FC236}">
                  <a16:creationId xmlns:a16="http://schemas.microsoft.com/office/drawing/2014/main" id="{CF68C6FC-0F06-6D8E-6EEA-00A3EB4375CA}"/>
                </a:ext>
              </a:extLst>
            </p:cNvPr>
            <p:cNvGrpSpPr/>
            <p:nvPr/>
          </p:nvGrpSpPr>
          <p:grpSpPr>
            <a:xfrm>
              <a:off x="4210050" y="2263054"/>
              <a:ext cx="466725" cy="432521"/>
              <a:chOff x="4210050" y="2263054"/>
              <a:chExt cx="466725" cy="432521"/>
            </a:xfrm>
          </p:grpSpPr>
          <p:sp>
            <p:nvSpPr>
              <p:cNvPr id="1018" name="Rectangle 1017">
                <a:extLst>
                  <a:ext uri="{FF2B5EF4-FFF2-40B4-BE49-F238E27FC236}">
                    <a16:creationId xmlns:a16="http://schemas.microsoft.com/office/drawing/2014/main" id="{89B33F84-F5AA-605D-BC02-0671BAE28B1A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212885B1-500C-48B4-CBBA-1DA8E7DB631F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0" name="Rectangle 1019">
                <a:extLst>
                  <a:ext uri="{FF2B5EF4-FFF2-40B4-BE49-F238E27FC236}">
                    <a16:creationId xmlns:a16="http://schemas.microsoft.com/office/drawing/2014/main" id="{7ACB1982-1841-78B2-2521-98224C946AF6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8" name="Group 997">
              <a:extLst>
                <a:ext uri="{FF2B5EF4-FFF2-40B4-BE49-F238E27FC236}">
                  <a16:creationId xmlns:a16="http://schemas.microsoft.com/office/drawing/2014/main" id="{B70C93C3-65E9-DC7C-53DC-79C68A144686}"/>
                </a:ext>
              </a:extLst>
            </p:cNvPr>
            <p:cNvGrpSpPr/>
            <p:nvPr/>
          </p:nvGrpSpPr>
          <p:grpSpPr>
            <a:xfrm>
              <a:off x="4210050" y="2977429"/>
              <a:ext cx="466725" cy="432521"/>
              <a:chOff x="4210050" y="2263054"/>
              <a:chExt cx="466725" cy="432521"/>
            </a:xfrm>
          </p:grpSpPr>
          <p:sp>
            <p:nvSpPr>
              <p:cNvPr id="1015" name="Rectangle 1014">
                <a:extLst>
                  <a:ext uri="{FF2B5EF4-FFF2-40B4-BE49-F238E27FC236}">
                    <a16:creationId xmlns:a16="http://schemas.microsoft.com/office/drawing/2014/main" id="{5B7B4D68-A3D9-00D2-FC9B-7DB56D14C4B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6" name="Rectangle 1015">
                <a:extLst>
                  <a:ext uri="{FF2B5EF4-FFF2-40B4-BE49-F238E27FC236}">
                    <a16:creationId xmlns:a16="http://schemas.microsoft.com/office/drawing/2014/main" id="{AD286DAE-BB8D-41E9-32E5-F99D6520229B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BB9B128B-A7D5-1F85-177C-E5D456EAE73B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9" name="Group 998">
              <a:extLst>
                <a:ext uri="{FF2B5EF4-FFF2-40B4-BE49-F238E27FC236}">
                  <a16:creationId xmlns:a16="http://schemas.microsoft.com/office/drawing/2014/main" id="{F9C86CE9-2955-9996-DF82-B0341096DE51}"/>
                </a:ext>
              </a:extLst>
            </p:cNvPr>
            <p:cNvGrpSpPr/>
            <p:nvPr/>
          </p:nvGrpSpPr>
          <p:grpSpPr>
            <a:xfrm>
              <a:off x="4210050" y="3663229"/>
              <a:ext cx="466725" cy="432521"/>
              <a:chOff x="4210050" y="2263054"/>
              <a:chExt cx="466725" cy="432521"/>
            </a:xfrm>
          </p:grpSpPr>
          <p:sp>
            <p:nvSpPr>
              <p:cNvPr id="1012" name="Rectangle 1011">
                <a:extLst>
                  <a:ext uri="{FF2B5EF4-FFF2-40B4-BE49-F238E27FC236}">
                    <a16:creationId xmlns:a16="http://schemas.microsoft.com/office/drawing/2014/main" id="{94511154-D558-DC18-6663-49BA9DFDA118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3" name="Rectangle 1012">
                <a:extLst>
                  <a:ext uri="{FF2B5EF4-FFF2-40B4-BE49-F238E27FC236}">
                    <a16:creationId xmlns:a16="http://schemas.microsoft.com/office/drawing/2014/main" id="{D385A831-091F-C04C-D27F-838238737418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4" name="Rectangle 1013">
                <a:extLst>
                  <a:ext uri="{FF2B5EF4-FFF2-40B4-BE49-F238E27FC236}">
                    <a16:creationId xmlns:a16="http://schemas.microsoft.com/office/drawing/2014/main" id="{3CB06CEA-2C70-0041-2AD6-578F41B6D46F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0" name="Group 999">
              <a:extLst>
                <a:ext uri="{FF2B5EF4-FFF2-40B4-BE49-F238E27FC236}">
                  <a16:creationId xmlns:a16="http://schemas.microsoft.com/office/drawing/2014/main" id="{E21EED79-A2A1-2A3B-4C88-12D50C031C0E}"/>
                </a:ext>
              </a:extLst>
            </p:cNvPr>
            <p:cNvGrpSpPr/>
            <p:nvPr/>
          </p:nvGrpSpPr>
          <p:grpSpPr>
            <a:xfrm>
              <a:off x="4210050" y="4396654"/>
              <a:ext cx="466725" cy="432521"/>
              <a:chOff x="4210050" y="2263054"/>
              <a:chExt cx="466725" cy="432521"/>
            </a:xfrm>
          </p:grpSpPr>
          <p:sp>
            <p:nvSpPr>
              <p:cNvPr id="1009" name="Rectangle 1008">
                <a:extLst>
                  <a:ext uri="{FF2B5EF4-FFF2-40B4-BE49-F238E27FC236}">
                    <a16:creationId xmlns:a16="http://schemas.microsoft.com/office/drawing/2014/main" id="{1C54BC8D-9B1D-CC56-5075-A0805A4F6706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0" name="Rectangle 1009">
                <a:extLst>
                  <a:ext uri="{FF2B5EF4-FFF2-40B4-BE49-F238E27FC236}">
                    <a16:creationId xmlns:a16="http://schemas.microsoft.com/office/drawing/2014/main" id="{1E431265-2D16-E1DD-30F5-DEA4513479A3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1" name="Rectangle 1010">
                <a:extLst>
                  <a:ext uri="{FF2B5EF4-FFF2-40B4-BE49-F238E27FC236}">
                    <a16:creationId xmlns:a16="http://schemas.microsoft.com/office/drawing/2014/main" id="{17947D78-3F75-A016-87C2-C665CF9C8492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1" name="Group 1000">
              <a:extLst>
                <a:ext uri="{FF2B5EF4-FFF2-40B4-BE49-F238E27FC236}">
                  <a16:creationId xmlns:a16="http://schemas.microsoft.com/office/drawing/2014/main" id="{DCBDE4C0-8659-7B85-FD8A-A5F646CC478E}"/>
                </a:ext>
              </a:extLst>
            </p:cNvPr>
            <p:cNvGrpSpPr/>
            <p:nvPr/>
          </p:nvGrpSpPr>
          <p:grpSpPr>
            <a:xfrm>
              <a:off x="4210050" y="5111029"/>
              <a:ext cx="466725" cy="432521"/>
              <a:chOff x="4210050" y="2263054"/>
              <a:chExt cx="466725" cy="432521"/>
            </a:xfrm>
          </p:grpSpPr>
          <p:sp>
            <p:nvSpPr>
              <p:cNvPr id="1006" name="Rectangle 1005">
                <a:extLst>
                  <a:ext uri="{FF2B5EF4-FFF2-40B4-BE49-F238E27FC236}">
                    <a16:creationId xmlns:a16="http://schemas.microsoft.com/office/drawing/2014/main" id="{FDE6D4E9-5F1D-D51A-1434-DC40B026EA63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7" name="Rectangle 1006">
                <a:extLst>
                  <a:ext uri="{FF2B5EF4-FFF2-40B4-BE49-F238E27FC236}">
                    <a16:creationId xmlns:a16="http://schemas.microsoft.com/office/drawing/2014/main" id="{86BCBE27-F77B-2A71-6F1B-EFDF66720B75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8" name="Rectangle 1007">
                <a:extLst>
                  <a:ext uri="{FF2B5EF4-FFF2-40B4-BE49-F238E27FC236}">
                    <a16:creationId xmlns:a16="http://schemas.microsoft.com/office/drawing/2014/main" id="{B697A1F5-0876-16B5-F281-94BBD3905DDF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2" name="Group 1001">
              <a:extLst>
                <a:ext uri="{FF2B5EF4-FFF2-40B4-BE49-F238E27FC236}">
                  <a16:creationId xmlns:a16="http://schemas.microsoft.com/office/drawing/2014/main" id="{C55D1516-0067-D1BB-5747-D0937431B73A}"/>
                </a:ext>
              </a:extLst>
            </p:cNvPr>
            <p:cNvGrpSpPr/>
            <p:nvPr/>
          </p:nvGrpSpPr>
          <p:grpSpPr>
            <a:xfrm>
              <a:off x="4210050" y="5834929"/>
              <a:ext cx="466725" cy="432521"/>
              <a:chOff x="4210050" y="2263054"/>
              <a:chExt cx="466725" cy="432521"/>
            </a:xfrm>
          </p:grpSpPr>
          <p:sp>
            <p:nvSpPr>
              <p:cNvPr id="1003" name="Rectangle 1002">
                <a:extLst>
                  <a:ext uri="{FF2B5EF4-FFF2-40B4-BE49-F238E27FC236}">
                    <a16:creationId xmlns:a16="http://schemas.microsoft.com/office/drawing/2014/main" id="{395C862A-314B-6A8E-BF65-4BA35EBC5F6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4" name="Rectangle 1003">
                <a:extLst>
                  <a:ext uri="{FF2B5EF4-FFF2-40B4-BE49-F238E27FC236}">
                    <a16:creationId xmlns:a16="http://schemas.microsoft.com/office/drawing/2014/main" id="{B6BEA7EC-7947-132F-9740-72D110094ACC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5" name="Rectangle 1004">
                <a:extLst>
                  <a:ext uri="{FF2B5EF4-FFF2-40B4-BE49-F238E27FC236}">
                    <a16:creationId xmlns:a16="http://schemas.microsoft.com/office/drawing/2014/main" id="{69DFBAB0-B171-B720-CAB0-B17F0DFA2A8D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1" name="TextBox 1020">
            <a:extLst>
              <a:ext uri="{FF2B5EF4-FFF2-40B4-BE49-F238E27FC236}">
                <a16:creationId xmlns:a16="http://schemas.microsoft.com/office/drawing/2014/main" id="{7811FC9F-F216-AB17-9904-247E6E02646D}"/>
              </a:ext>
            </a:extLst>
          </p:cNvPr>
          <p:cNvSpPr txBox="1"/>
          <p:nvPr/>
        </p:nvSpPr>
        <p:spPr>
          <a:xfrm>
            <a:off x="4200876" y="1305663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Map-Phase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2" name="TextBox 1021">
            <a:extLst>
              <a:ext uri="{FF2B5EF4-FFF2-40B4-BE49-F238E27FC236}">
                <a16:creationId xmlns:a16="http://schemas.microsoft.com/office/drawing/2014/main" id="{37E4E755-2C50-FBC5-1C26-5C68EE976347}"/>
              </a:ext>
            </a:extLst>
          </p:cNvPr>
          <p:cNvSpPr txBox="1"/>
          <p:nvPr/>
        </p:nvSpPr>
        <p:spPr>
          <a:xfrm>
            <a:off x="7372701" y="2086713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[Reduce-Phase]</a:t>
            </a:r>
          </a:p>
        </p:txBody>
      </p:sp>
      <p:grpSp>
        <p:nvGrpSpPr>
          <p:cNvPr id="1023" name="Group 1022">
            <a:extLst>
              <a:ext uri="{FF2B5EF4-FFF2-40B4-BE49-F238E27FC236}">
                <a16:creationId xmlns:a16="http://schemas.microsoft.com/office/drawing/2014/main" id="{05F53C8B-BF04-F795-9B21-D42C3E054489}"/>
              </a:ext>
            </a:extLst>
          </p:cNvPr>
          <p:cNvGrpSpPr/>
          <p:nvPr/>
        </p:nvGrpSpPr>
        <p:grpSpPr>
          <a:xfrm>
            <a:off x="6148738" y="2135722"/>
            <a:ext cx="3124199" cy="4025111"/>
            <a:chOff x="4676775" y="2336440"/>
            <a:chExt cx="3124199" cy="4025111"/>
          </a:xfrm>
        </p:grpSpPr>
        <p:sp>
          <p:nvSpPr>
            <p:cNvPr id="1024" name="AutoShape 3">
              <a:extLst>
                <a:ext uri="{FF2B5EF4-FFF2-40B4-BE49-F238E27FC236}">
                  <a16:creationId xmlns:a16="http://schemas.microsoft.com/office/drawing/2014/main" id="{B9F45628-8689-8C24-4F76-41A38414E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284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1025" name="AutoShape 3">
              <a:extLst>
                <a:ext uri="{FF2B5EF4-FFF2-40B4-BE49-F238E27FC236}">
                  <a16:creationId xmlns:a16="http://schemas.microsoft.com/office/drawing/2014/main" id="{A81A4929-5498-5C66-59E2-5C70F28D4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989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1026" name="AutoShape 3">
              <a:extLst>
                <a:ext uri="{FF2B5EF4-FFF2-40B4-BE49-F238E27FC236}">
                  <a16:creationId xmlns:a16="http://schemas.microsoft.com/office/drawing/2014/main" id="{C2757EF5-B54F-F633-261D-AE2FDD258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8671" y="4703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69FE47FB-40AF-96B6-8133-0C12DBAE4D8F}"/>
                </a:ext>
              </a:extLst>
            </p:cNvPr>
            <p:cNvGrpSpPr/>
            <p:nvPr/>
          </p:nvGrpSpPr>
          <p:grpSpPr>
            <a:xfrm>
              <a:off x="5743575" y="2891704"/>
              <a:ext cx="466725" cy="861146"/>
              <a:chOff x="5743575" y="2939329"/>
              <a:chExt cx="466725" cy="861146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931904AE-D26A-5C4A-3402-8DCE7C2C229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9EA7AA35-9CA6-ADCD-D7C4-CCFE8CE949BB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0D974DBA-B32B-537C-8809-05CF066D448B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4" name="Rectangle 1063">
                <a:extLst>
                  <a:ext uri="{FF2B5EF4-FFF2-40B4-BE49-F238E27FC236}">
                    <a16:creationId xmlns:a16="http://schemas.microsoft.com/office/drawing/2014/main" id="{9DDF7717-227A-407C-E5E6-7744E813B132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803426E9-F024-BAAF-6D33-ECC2667AEB5D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6" name="Rectangle 1065">
                <a:extLst>
                  <a:ext uri="{FF2B5EF4-FFF2-40B4-BE49-F238E27FC236}">
                    <a16:creationId xmlns:a16="http://schemas.microsoft.com/office/drawing/2014/main" id="{465015BD-D16F-4536-46CD-45997073DE03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EFB4E45C-C5B8-B702-AB01-73FC23A2C3B4}"/>
                </a:ext>
              </a:extLst>
            </p:cNvPr>
            <p:cNvGrpSpPr/>
            <p:nvPr/>
          </p:nvGrpSpPr>
          <p:grpSpPr>
            <a:xfrm>
              <a:off x="5743575" y="3844204"/>
              <a:ext cx="466725" cy="861146"/>
              <a:chOff x="5743575" y="2939329"/>
              <a:chExt cx="466725" cy="861146"/>
            </a:xfrm>
          </p:grpSpPr>
          <p:sp>
            <p:nvSpPr>
              <p:cNvPr id="1055" name="Rectangle 1054">
                <a:extLst>
                  <a:ext uri="{FF2B5EF4-FFF2-40B4-BE49-F238E27FC236}">
                    <a16:creationId xmlns:a16="http://schemas.microsoft.com/office/drawing/2014/main" id="{2CE6BCC9-3D9E-973B-DCFE-14FA0D0546B3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317DC20B-D154-8C64-A9F5-8F447B3F2611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3A6F60E5-C08B-4B73-88AD-120EC57F2B1C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1057">
                <a:extLst>
                  <a:ext uri="{FF2B5EF4-FFF2-40B4-BE49-F238E27FC236}">
                    <a16:creationId xmlns:a16="http://schemas.microsoft.com/office/drawing/2014/main" id="{975DA4CC-78B0-B23A-3DAA-01B542D7F7AC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E9BA40DF-9ECE-6029-D3BF-A1F05AB44DC4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EA80D34E-F31C-B4D7-A821-B6A7D7BED727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BB9D4BDB-59A3-1D67-85C4-ACF7C8EB63EC}"/>
                </a:ext>
              </a:extLst>
            </p:cNvPr>
            <p:cNvGrpSpPr/>
            <p:nvPr/>
          </p:nvGrpSpPr>
          <p:grpSpPr>
            <a:xfrm>
              <a:off x="5743575" y="4844329"/>
              <a:ext cx="466725" cy="861146"/>
              <a:chOff x="5743575" y="2939329"/>
              <a:chExt cx="466725" cy="861146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6389D8B8-43C1-24D7-7D1A-41BD38F3FE8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21BF61E5-767C-8BBB-1DD1-ECFEA60A1A1E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BDE8183D-6200-9D80-975A-5F91B04FB0A6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1051">
                <a:extLst>
                  <a:ext uri="{FF2B5EF4-FFF2-40B4-BE49-F238E27FC236}">
                    <a16:creationId xmlns:a16="http://schemas.microsoft.com/office/drawing/2014/main" id="{E0A9E3F8-6134-8569-1ADC-9B3E46655E8D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2EFA3628-8617-A5D0-235B-7BD295377871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E67655A8-2403-1CDF-1DA3-DA1BB22FEA7E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30" name="AutoShape 54">
              <a:extLst>
                <a:ext uri="{FF2B5EF4-FFF2-40B4-BE49-F238E27FC236}">
                  <a16:creationId xmlns:a16="http://schemas.microsoft.com/office/drawing/2014/main" id="{563EA3C1-F7B0-8909-39D8-9DB33A07ED13}"/>
                </a:ext>
              </a:extLst>
            </p:cNvPr>
            <p:cNvCxnSpPr>
              <a:cxnSpLocks noChangeShapeType="1"/>
              <a:stCxn id="1018" idx="3"/>
              <a:endCxn id="1061" idx="1"/>
            </p:cNvCxnSpPr>
            <p:nvPr/>
          </p:nvCxnSpPr>
          <p:spPr bwMode="auto">
            <a:xfrm>
              <a:off x="4676775" y="2336440"/>
              <a:ext cx="1066800" cy="6286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1" name="AutoShape 54">
              <a:extLst>
                <a:ext uri="{FF2B5EF4-FFF2-40B4-BE49-F238E27FC236}">
                  <a16:creationId xmlns:a16="http://schemas.microsoft.com/office/drawing/2014/main" id="{5F8DB8B3-D782-B3CA-1855-A064285BA08D}"/>
                </a:ext>
              </a:extLst>
            </p:cNvPr>
            <p:cNvCxnSpPr>
              <a:cxnSpLocks noChangeShapeType="1"/>
              <a:stCxn id="1019" idx="3"/>
              <a:endCxn id="1055" idx="1"/>
            </p:cNvCxnSpPr>
            <p:nvPr/>
          </p:nvCxnSpPr>
          <p:spPr bwMode="auto">
            <a:xfrm>
              <a:off x="4676775" y="2479315"/>
              <a:ext cx="1066800" cy="14382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2" name="AutoShape 54">
              <a:extLst>
                <a:ext uri="{FF2B5EF4-FFF2-40B4-BE49-F238E27FC236}">
                  <a16:creationId xmlns:a16="http://schemas.microsoft.com/office/drawing/2014/main" id="{E59497DD-5EFD-433D-AD4E-1F3B222F6E86}"/>
                </a:ext>
              </a:extLst>
            </p:cNvPr>
            <p:cNvCxnSpPr>
              <a:cxnSpLocks noChangeShapeType="1"/>
              <a:stCxn id="1020" idx="3"/>
              <a:endCxn id="1049" idx="1"/>
            </p:cNvCxnSpPr>
            <p:nvPr/>
          </p:nvCxnSpPr>
          <p:spPr bwMode="auto">
            <a:xfrm>
              <a:off x="4676775" y="2622190"/>
              <a:ext cx="1066800" cy="22955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3" name="AutoShape 54">
              <a:extLst>
                <a:ext uri="{FF2B5EF4-FFF2-40B4-BE49-F238E27FC236}">
                  <a16:creationId xmlns:a16="http://schemas.microsoft.com/office/drawing/2014/main" id="{DAA94BE5-D9E1-61F8-4412-C4BE4ED78887}"/>
                </a:ext>
              </a:extLst>
            </p:cNvPr>
            <p:cNvCxnSpPr>
              <a:cxnSpLocks noChangeShapeType="1"/>
              <a:stCxn id="1015" idx="3"/>
              <a:endCxn id="1062" idx="1"/>
            </p:cNvCxnSpPr>
            <p:nvPr/>
          </p:nvCxnSpPr>
          <p:spPr bwMode="auto">
            <a:xfrm>
              <a:off x="4676775" y="3050815"/>
              <a:ext cx="1066800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4" name="AutoShape 54">
              <a:extLst>
                <a:ext uri="{FF2B5EF4-FFF2-40B4-BE49-F238E27FC236}">
                  <a16:creationId xmlns:a16="http://schemas.microsoft.com/office/drawing/2014/main" id="{E825DBC9-B852-A083-E9E0-67E071DD0BED}"/>
                </a:ext>
              </a:extLst>
            </p:cNvPr>
            <p:cNvCxnSpPr>
              <a:cxnSpLocks noChangeShapeType="1"/>
              <a:stCxn id="1016" idx="3"/>
              <a:endCxn id="1056" idx="1"/>
            </p:cNvCxnSpPr>
            <p:nvPr/>
          </p:nvCxnSpPr>
          <p:spPr bwMode="auto">
            <a:xfrm>
              <a:off x="4676775" y="3193690"/>
              <a:ext cx="1066800" cy="866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5" name="AutoShape 54">
              <a:extLst>
                <a:ext uri="{FF2B5EF4-FFF2-40B4-BE49-F238E27FC236}">
                  <a16:creationId xmlns:a16="http://schemas.microsoft.com/office/drawing/2014/main" id="{EC7FCC14-8958-F4CA-6ABC-33B75CDE2930}"/>
                </a:ext>
              </a:extLst>
            </p:cNvPr>
            <p:cNvCxnSpPr>
              <a:cxnSpLocks noChangeShapeType="1"/>
              <a:stCxn id="1017" idx="3"/>
              <a:endCxn id="1050" idx="1"/>
            </p:cNvCxnSpPr>
            <p:nvPr/>
          </p:nvCxnSpPr>
          <p:spPr bwMode="auto">
            <a:xfrm>
              <a:off x="4676775" y="3336565"/>
              <a:ext cx="1066800" cy="17240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7EA81690-C378-91F2-BB15-E7D04909832D}"/>
                </a:ext>
              </a:extLst>
            </p:cNvPr>
            <p:cNvSpPr txBox="1"/>
            <p:nvPr/>
          </p:nvSpPr>
          <p:spPr>
            <a:xfrm>
              <a:off x="5544767" y="5715220"/>
              <a:ext cx="1998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Merge, [Combine]</a:t>
              </a:r>
            </a:p>
          </p:txBody>
        </p:sp>
        <p:cxnSp>
          <p:nvCxnSpPr>
            <p:cNvPr id="1037" name="AutoShape 54">
              <a:extLst>
                <a:ext uri="{FF2B5EF4-FFF2-40B4-BE49-F238E27FC236}">
                  <a16:creationId xmlns:a16="http://schemas.microsoft.com/office/drawing/2014/main" id="{046AB663-0936-18E5-AF09-83342490CB42}"/>
                </a:ext>
              </a:extLst>
            </p:cNvPr>
            <p:cNvCxnSpPr>
              <a:cxnSpLocks noChangeShapeType="1"/>
              <a:stCxn id="1012" idx="3"/>
              <a:endCxn id="1063" idx="1"/>
            </p:cNvCxnSpPr>
            <p:nvPr/>
          </p:nvCxnSpPr>
          <p:spPr bwMode="auto">
            <a:xfrm flipV="1">
              <a:off x="4676775" y="3250840"/>
              <a:ext cx="1066800" cy="485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8" name="AutoShape 54">
              <a:extLst>
                <a:ext uri="{FF2B5EF4-FFF2-40B4-BE49-F238E27FC236}">
                  <a16:creationId xmlns:a16="http://schemas.microsoft.com/office/drawing/2014/main" id="{0389C5F7-8B57-6C18-5B27-BC30EABF2E32}"/>
                </a:ext>
              </a:extLst>
            </p:cNvPr>
            <p:cNvCxnSpPr>
              <a:cxnSpLocks noChangeShapeType="1"/>
              <a:stCxn id="1013" idx="3"/>
              <a:endCxn id="1057" idx="1"/>
            </p:cNvCxnSpPr>
            <p:nvPr/>
          </p:nvCxnSpPr>
          <p:spPr bwMode="auto">
            <a:xfrm>
              <a:off x="4676775" y="3879490"/>
              <a:ext cx="1066800" cy="323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9" name="AutoShape 54">
              <a:extLst>
                <a:ext uri="{FF2B5EF4-FFF2-40B4-BE49-F238E27FC236}">
                  <a16:creationId xmlns:a16="http://schemas.microsoft.com/office/drawing/2014/main" id="{DEB5F931-8B1E-085F-EE14-4C82E6ACA51E}"/>
                </a:ext>
              </a:extLst>
            </p:cNvPr>
            <p:cNvCxnSpPr>
              <a:cxnSpLocks noChangeShapeType="1"/>
              <a:stCxn id="1014" idx="3"/>
              <a:endCxn id="1051" idx="1"/>
            </p:cNvCxnSpPr>
            <p:nvPr/>
          </p:nvCxnSpPr>
          <p:spPr bwMode="auto">
            <a:xfrm>
              <a:off x="4676775" y="4022365"/>
              <a:ext cx="1066800" cy="1181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0" name="AutoShape 54">
              <a:extLst>
                <a:ext uri="{FF2B5EF4-FFF2-40B4-BE49-F238E27FC236}">
                  <a16:creationId xmlns:a16="http://schemas.microsoft.com/office/drawing/2014/main" id="{0B2A4673-E47E-1973-4B27-0E45D63224CF}"/>
                </a:ext>
              </a:extLst>
            </p:cNvPr>
            <p:cNvCxnSpPr>
              <a:cxnSpLocks noChangeShapeType="1"/>
              <a:stCxn id="1009" idx="3"/>
              <a:endCxn id="1064" idx="1"/>
            </p:cNvCxnSpPr>
            <p:nvPr/>
          </p:nvCxnSpPr>
          <p:spPr bwMode="auto">
            <a:xfrm flipV="1">
              <a:off x="4676775" y="3393715"/>
              <a:ext cx="1066800" cy="10763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1" name="AutoShape 54">
              <a:extLst>
                <a:ext uri="{FF2B5EF4-FFF2-40B4-BE49-F238E27FC236}">
                  <a16:creationId xmlns:a16="http://schemas.microsoft.com/office/drawing/2014/main" id="{02BAA549-AE18-8258-1C0C-C96AF23C93FD}"/>
                </a:ext>
              </a:extLst>
            </p:cNvPr>
            <p:cNvCxnSpPr>
              <a:cxnSpLocks noChangeShapeType="1"/>
              <a:stCxn id="1010" idx="3"/>
              <a:endCxn id="1058" idx="1"/>
            </p:cNvCxnSpPr>
            <p:nvPr/>
          </p:nvCxnSpPr>
          <p:spPr bwMode="auto">
            <a:xfrm flipV="1">
              <a:off x="4676775" y="4346215"/>
              <a:ext cx="1066800" cy="2667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2" name="AutoShape 54">
              <a:extLst>
                <a:ext uri="{FF2B5EF4-FFF2-40B4-BE49-F238E27FC236}">
                  <a16:creationId xmlns:a16="http://schemas.microsoft.com/office/drawing/2014/main" id="{D07AA4FE-64E6-CB8B-4A13-13B8FC669B2D}"/>
                </a:ext>
              </a:extLst>
            </p:cNvPr>
            <p:cNvCxnSpPr>
              <a:cxnSpLocks noChangeShapeType="1"/>
              <a:stCxn id="1011" idx="3"/>
              <a:endCxn id="1052" idx="1"/>
            </p:cNvCxnSpPr>
            <p:nvPr/>
          </p:nvCxnSpPr>
          <p:spPr bwMode="auto">
            <a:xfrm>
              <a:off x="4676775" y="4755790"/>
              <a:ext cx="1066800" cy="590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3" name="AutoShape 54">
              <a:extLst>
                <a:ext uri="{FF2B5EF4-FFF2-40B4-BE49-F238E27FC236}">
                  <a16:creationId xmlns:a16="http://schemas.microsoft.com/office/drawing/2014/main" id="{EF9FFBB9-E2A5-0840-AAD0-9332F11B065A}"/>
                </a:ext>
              </a:extLst>
            </p:cNvPr>
            <p:cNvCxnSpPr>
              <a:cxnSpLocks noChangeShapeType="1"/>
              <a:stCxn id="1006" idx="3"/>
              <a:endCxn id="1065" idx="1"/>
            </p:cNvCxnSpPr>
            <p:nvPr/>
          </p:nvCxnSpPr>
          <p:spPr bwMode="auto">
            <a:xfrm flipV="1">
              <a:off x="4676775" y="3536590"/>
              <a:ext cx="1066800" cy="16478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4" name="AutoShape 54">
              <a:extLst>
                <a:ext uri="{FF2B5EF4-FFF2-40B4-BE49-F238E27FC236}">
                  <a16:creationId xmlns:a16="http://schemas.microsoft.com/office/drawing/2014/main" id="{357F67CF-E4F1-2AA1-F6C5-0FD9456D9EFC}"/>
                </a:ext>
              </a:extLst>
            </p:cNvPr>
            <p:cNvCxnSpPr>
              <a:cxnSpLocks noChangeShapeType="1"/>
              <a:stCxn id="1008" idx="3"/>
              <a:endCxn id="1053" idx="1"/>
            </p:cNvCxnSpPr>
            <p:nvPr/>
          </p:nvCxnSpPr>
          <p:spPr bwMode="auto">
            <a:xfrm>
              <a:off x="4676775" y="5470165"/>
              <a:ext cx="1066800" cy="190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5" name="AutoShape 54">
              <a:extLst>
                <a:ext uri="{FF2B5EF4-FFF2-40B4-BE49-F238E27FC236}">
                  <a16:creationId xmlns:a16="http://schemas.microsoft.com/office/drawing/2014/main" id="{3144DC70-6100-B057-4081-22929948B0DD}"/>
                </a:ext>
              </a:extLst>
            </p:cNvPr>
            <p:cNvCxnSpPr>
              <a:cxnSpLocks noChangeShapeType="1"/>
              <a:stCxn id="1003" idx="3"/>
              <a:endCxn id="1066" idx="1"/>
            </p:cNvCxnSpPr>
            <p:nvPr/>
          </p:nvCxnSpPr>
          <p:spPr bwMode="auto">
            <a:xfrm flipV="1">
              <a:off x="4676775" y="3679465"/>
              <a:ext cx="1066800" cy="2228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6" name="AutoShape 54">
              <a:extLst>
                <a:ext uri="{FF2B5EF4-FFF2-40B4-BE49-F238E27FC236}">
                  <a16:creationId xmlns:a16="http://schemas.microsoft.com/office/drawing/2014/main" id="{F146D46C-7563-35CF-E3FE-320B7AEE119A}"/>
                </a:ext>
              </a:extLst>
            </p:cNvPr>
            <p:cNvCxnSpPr>
              <a:cxnSpLocks noChangeShapeType="1"/>
              <a:stCxn id="1004" idx="3"/>
              <a:endCxn id="1060" idx="1"/>
            </p:cNvCxnSpPr>
            <p:nvPr/>
          </p:nvCxnSpPr>
          <p:spPr bwMode="auto">
            <a:xfrm flipV="1">
              <a:off x="4676775" y="4631965"/>
              <a:ext cx="1066800" cy="14192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7" name="AutoShape 54">
              <a:extLst>
                <a:ext uri="{FF2B5EF4-FFF2-40B4-BE49-F238E27FC236}">
                  <a16:creationId xmlns:a16="http://schemas.microsoft.com/office/drawing/2014/main" id="{09E6A476-AFD6-7684-99F3-8B766EF9B496}"/>
                </a:ext>
              </a:extLst>
            </p:cNvPr>
            <p:cNvCxnSpPr>
              <a:cxnSpLocks noChangeShapeType="1"/>
              <a:stCxn id="1007" idx="3"/>
              <a:endCxn id="1059" idx="1"/>
            </p:cNvCxnSpPr>
            <p:nvPr/>
          </p:nvCxnSpPr>
          <p:spPr bwMode="auto">
            <a:xfrm flipV="1">
              <a:off x="4676775" y="4489090"/>
              <a:ext cx="1066800" cy="838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8" name="AutoShape 54">
              <a:extLst>
                <a:ext uri="{FF2B5EF4-FFF2-40B4-BE49-F238E27FC236}">
                  <a16:creationId xmlns:a16="http://schemas.microsoft.com/office/drawing/2014/main" id="{990B3641-BC35-AC87-852A-6DB591717C88}"/>
                </a:ext>
              </a:extLst>
            </p:cNvPr>
            <p:cNvCxnSpPr>
              <a:cxnSpLocks noChangeShapeType="1"/>
              <a:stCxn id="1005" idx="3"/>
              <a:endCxn id="1054" idx="1"/>
            </p:cNvCxnSpPr>
            <p:nvPr/>
          </p:nvCxnSpPr>
          <p:spPr bwMode="auto">
            <a:xfrm flipV="1">
              <a:off x="4676775" y="5632090"/>
              <a:ext cx="1066800" cy="5619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sp>
        <p:nvSpPr>
          <p:cNvPr id="1067" name="TextBox 1066">
            <a:extLst>
              <a:ext uri="{FF2B5EF4-FFF2-40B4-BE49-F238E27FC236}">
                <a16:creationId xmlns:a16="http://schemas.microsoft.com/office/drawing/2014/main" id="{56F6548F-634F-4267-6180-1F1FF8A1D223}"/>
              </a:ext>
            </a:extLst>
          </p:cNvPr>
          <p:cNvSpPr txBox="1"/>
          <p:nvPr/>
        </p:nvSpPr>
        <p:spPr>
          <a:xfrm>
            <a:off x="6263037" y="999432"/>
            <a:ext cx="43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Data Locality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(delay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sched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., write affinity)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Reduced shuffle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(combine)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 Fault tolerance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(replication, attempts)</a:t>
            </a: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9F719C87-30C4-F5DA-5A1E-6B5EDE7C936D}"/>
              </a:ext>
            </a:extLst>
          </p:cNvPr>
          <p:cNvSpPr txBox="1"/>
          <p:nvPr/>
        </p:nvSpPr>
        <p:spPr>
          <a:xfrm>
            <a:off x="8863364" y="6191926"/>
            <a:ext cx="17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#reducers = 3</a:t>
            </a:r>
          </a:p>
        </p:txBody>
      </p:sp>
    </p:spTree>
    <p:extLst>
      <p:ext uri="{BB962C8B-B14F-4D97-AF65-F5344CB8AC3E}">
        <p14:creationId xmlns:p14="http://schemas.microsoft.com/office/powerpoint/2010/main" val="36886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" grpId="0"/>
      <p:bldP spid="1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B051C7-29CE-648E-C26E-C34D26E41D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 MapReduce</a:t>
            </a:r>
          </a:p>
          <a:p>
            <a:pPr lvl="1"/>
            <a:r>
              <a:rPr lang="en-US" dirty="0"/>
              <a:t>Large-scale &amp; fault-tolerant processing w/ UDFs and files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Flexibility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Restricted functional APIs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Implicit parallelism and fault tolerance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Criticism</a:t>
            </a:r>
            <a:r>
              <a:rPr lang="en-US" dirty="0">
                <a:sym typeface="Wingdings" panose="05000000000000000000" pitchFamily="2" charset="2"/>
              </a:rPr>
              <a:t>: #1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Performance</a:t>
            </a:r>
            <a:r>
              <a:rPr lang="en-US" dirty="0">
                <a:sym typeface="Wingdings" panose="05000000000000000000" pitchFamily="2" charset="2"/>
              </a:rPr>
              <a:t>, #2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Low-level APIs</a:t>
            </a:r>
            <a:r>
              <a:rPr lang="en-US" dirty="0">
                <a:sym typeface="Wingdings" panose="05000000000000000000" pitchFamily="2" charset="2"/>
              </a:rPr>
              <a:t>, #3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Many different systems</a:t>
            </a:r>
            <a:endParaRPr lang="en-US" sz="1200" dirty="0"/>
          </a:p>
          <a:p>
            <a:r>
              <a:rPr lang="en-US" dirty="0"/>
              <a:t>Evolution to Spark </a:t>
            </a:r>
            <a:r>
              <a:rPr lang="en-US" b="0" dirty="0"/>
              <a:t>(and </a:t>
            </a:r>
            <a:r>
              <a:rPr lang="en-US" b="0" dirty="0" err="1"/>
              <a:t>Flink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Spark [HotCloud’10] + RDDs [NSDI’12]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Spark</a:t>
            </a:r>
            <a:r>
              <a:rPr lang="en-US" dirty="0">
                <a:sym typeface="Wingdings" panose="05000000000000000000" pitchFamily="2" charset="2"/>
              </a:rPr>
              <a:t> (2014)</a:t>
            </a:r>
          </a:p>
          <a:p>
            <a:pPr lvl="1"/>
            <a:r>
              <a:rPr lang="en-US" b="1" dirty="0"/>
              <a:t>Design: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standing executors with in-memory storage</a:t>
            </a:r>
            <a:r>
              <a:rPr lang="en-US" dirty="0"/>
              <a:t>, lazy evaluation, fault-tolerance via RDD lineage</a:t>
            </a:r>
          </a:p>
          <a:p>
            <a:pPr lvl="1"/>
            <a:r>
              <a:rPr lang="en-US" b="1" dirty="0"/>
              <a:t>Performance:</a:t>
            </a:r>
            <a:r>
              <a:rPr lang="en-US" dirty="0"/>
              <a:t> In-memory storage and fast job scheduling (100ms vs 10s)</a:t>
            </a:r>
          </a:p>
          <a:p>
            <a:pPr lvl="1"/>
            <a:r>
              <a:rPr lang="en-US" b="1" dirty="0"/>
              <a:t>APIs:</a:t>
            </a:r>
            <a:r>
              <a:rPr lang="en-US" dirty="0"/>
              <a:t> Richer functional APIs and general computation DAGs, </a:t>
            </a:r>
            <a:br>
              <a:rPr lang="en-US" dirty="0"/>
            </a:br>
            <a:r>
              <a:rPr lang="en-US" dirty="0"/>
              <a:t>high-level APIs (e.g., </a:t>
            </a:r>
            <a:r>
              <a:rPr lang="en-US" dirty="0" err="1"/>
              <a:t>DataFrame</a:t>
            </a:r>
            <a:r>
              <a:rPr lang="en-US" dirty="0"/>
              <a:t>/Dataset), unified platform  </a:t>
            </a:r>
            <a:endParaRPr lang="en-US" sz="12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But many shared concepts/infrastructure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Implicit parallelism through dist. collections </a:t>
            </a:r>
            <a:r>
              <a:rPr lang="en-US" dirty="0"/>
              <a:t>(data access, fault tolerance) </a:t>
            </a:r>
          </a:p>
          <a:p>
            <a:pPr lvl="1"/>
            <a:r>
              <a:rPr lang="en-US" dirty="0"/>
              <a:t>Resource negotiators (YARN, Mesos, Kubernetes)</a:t>
            </a:r>
          </a:p>
          <a:p>
            <a:pPr lvl="1"/>
            <a:r>
              <a:rPr lang="en-US" dirty="0"/>
              <a:t>HDFS and object store connectors (e.g., Swift, S3)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B89CD-6661-A051-D075-4131F1D095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History and Architecture </a:t>
            </a:r>
          </a:p>
        </p:txBody>
      </p:sp>
      <p:pic>
        <p:nvPicPr>
          <p:cNvPr id="4" name="Picture 2" descr="http://spark.apache.org/images/spark-logo-trademark.png">
            <a:extLst>
              <a:ext uri="{FF2B5EF4-FFF2-40B4-BE49-F238E27FC236}">
                <a16:creationId xmlns:a16="http://schemas.microsoft.com/office/drawing/2014/main" id="{721C42AF-32FC-FB81-2302-317CB463C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804" y="2604757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FF464C4-B778-D22A-8B75-BD72942244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9089" t="7154" r="5217" b="63902"/>
          <a:stretch/>
        </p:blipFill>
        <p:spPr>
          <a:xfrm>
            <a:off x="10566576" y="2571303"/>
            <a:ext cx="864778" cy="4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6EDAD0-080E-98DB-B010-BD889CC92F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High-Level Architecture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language bindings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Scala, Java, Python, 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libraries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SQL, ML, Stream, Graph</a:t>
            </a:r>
          </a:p>
          <a:p>
            <a:pPr lvl="1"/>
            <a:r>
              <a:rPr lang="en-US" dirty="0"/>
              <a:t>Spark core (incl RDDs)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cluster managers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Standalone, Mesos, </a:t>
            </a: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Kubernetes</a:t>
            </a:r>
          </a:p>
          <a:p>
            <a:pPr lvl="1"/>
            <a:r>
              <a:rPr lang="en-US" dirty="0"/>
              <a:t>Different file systems/</a:t>
            </a:r>
            <a:br>
              <a:rPr lang="en-US" dirty="0"/>
            </a:br>
            <a:r>
              <a:rPr lang="en-US" dirty="0"/>
              <a:t>formats, and data sources: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HDFS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SWIFT, </a:t>
            </a:r>
            <a:r>
              <a:rPr lang="en-US" b="1" dirty="0">
                <a:solidFill>
                  <a:srgbClr val="7889FB"/>
                </a:solidFill>
              </a:rPr>
              <a:t>DBs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NoSQL</a:t>
            </a:r>
          </a:p>
          <a:p>
            <a:pPr lvl="1"/>
            <a:endParaRPr lang="en-US" dirty="0"/>
          </a:p>
          <a:p>
            <a:r>
              <a:rPr lang="en-US" dirty="0"/>
              <a:t>Focus on a </a:t>
            </a:r>
            <a:r>
              <a:rPr lang="en-US" dirty="0">
                <a:solidFill>
                  <a:schemeClr val="accent1"/>
                </a:solidFill>
              </a:rPr>
              <a:t>unified</a:t>
            </a:r>
            <a:r>
              <a:rPr lang="en-US" dirty="0"/>
              <a:t> platform </a:t>
            </a:r>
            <a:br>
              <a:rPr lang="en-US" dirty="0"/>
            </a:br>
            <a:r>
              <a:rPr lang="en-US" dirty="0"/>
              <a:t>for data-parallel computation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Apache </a:t>
            </a:r>
            <a:r>
              <a:rPr lang="en-US" dirty="0" err="1">
                <a:solidFill>
                  <a:schemeClr val="accent1"/>
                </a:solidFill>
              </a:rPr>
              <a:t>Flink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0" dirty="0"/>
              <a:t>w/ similar goals)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A5912-B1E7-DFD8-F8AF-C40F150FB4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History and Architecture, cont.</a:t>
            </a:r>
          </a:p>
        </p:txBody>
      </p:sp>
      <p:pic>
        <p:nvPicPr>
          <p:cNvPr id="4" name="Picture 3" descr="https://spark.apache.org/images/spark-stack.png">
            <a:extLst>
              <a:ext uri="{FF2B5EF4-FFF2-40B4-BE49-F238E27FC236}">
                <a16:creationId xmlns:a16="http://schemas.microsoft.com/office/drawing/2014/main" id="{CB73BB1F-2FB7-AE4A-820D-2EB168AC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56" y="1334694"/>
            <a:ext cx="4579292" cy="2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0E4F94-5850-751B-E2F8-4758C1030A05}"/>
              </a:ext>
            </a:extLst>
          </p:cNvPr>
          <p:cNvSpPr/>
          <p:nvPr/>
        </p:nvSpPr>
        <p:spPr>
          <a:xfrm>
            <a:off x="7980606" y="1025633"/>
            <a:ext cx="2180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https://spark.apache.org/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0CD21-48A6-0754-E3CF-DC70C4C4408A}"/>
              </a:ext>
            </a:extLst>
          </p:cNvPr>
          <p:cNvSpPr/>
          <p:nvPr/>
        </p:nvSpPr>
        <p:spPr>
          <a:xfrm>
            <a:off x="5463855" y="3527571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Standalone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974350-CCC6-1F1A-04CD-38BFF65FE6DF}"/>
              </a:ext>
            </a:extLst>
          </p:cNvPr>
          <p:cNvSpPr/>
          <p:nvPr/>
        </p:nvSpPr>
        <p:spPr>
          <a:xfrm>
            <a:off x="6621950" y="3527570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9D6C63-6529-122E-C88D-2931D507483B}"/>
              </a:ext>
            </a:extLst>
          </p:cNvPr>
          <p:cNvSpPr/>
          <p:nvPr/>
        </p:nvSpPr>
        <p:spPr>
          <a:xfrm>
            <a:off x="7780045" y="3527569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YARN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F3E21E-C9DD-31D7-41A7-67087AAA667F}"/>
              </a:ext>
            </a:extLst>
          </p:cNvPr>
          <p:cNvSpPr/>
          <p:nvPr/>
        </p:nvSpPr>
        <p:spPr>
          <a:xfrm>
            <a:off x="8947879" y="3527568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Kubernetes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51C525-E658-CEA0-3B14-6B0E96F29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37" y="4486511"/>
            <a:ext cx="1364789" cy="620979"/>
          </a:xfrm>
          <a:prstGeom prst="rect">
            <a:avLst/>
          </a:prstGeom>
        </p:spPr>
      </p:pic>
      <p:pic>
        <p:nvPicPr>
          <p:cNvPr id="11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FD89F1EB-2820-08DC-2153-66EB37E72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1494" y="4281687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spark.apache.org/images/spark-logo-trademark.png">
            <a:extLst>
              <a:ext uri="{FF2B5EF4-FFF2-40B4-BE49-F238E27FC236}">
                <a16:creationId xmlns:a16="http://schemas.microsoft.com/office/drawing/2014/main" id="{871E28CA-4DD0-BD7B-60DF-C890BB59B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45" y="4190519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B224A8-E4F4-1DE5-DE86-78CB8834D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54" y="4696512"/>
            <a:ext cx="1345926" cy="2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0F078A-2623-7384-9C20-8D09F55790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RDD Abstraction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Immutable</a:t>
            </a:r>
            <a:r>
              <a:rPr lang="en-US" dirty="0"/>
              <a:t>, partitioned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collections of key-value pairs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Coarse-grained</a:t>
            </a:r>
            <a:r>
              <a:rPr lang="en-US" dirty="0"/>
              <a:t> deterministic operations (transformations/actions) </a:t>
            </a:r>
          </a:p>
          <a:p>
            <a:pPr lvl="1"/>
            <a:r>
              <a:rPr lang="en-US" dirty="0"/>
              <a:t>Fault tolerance via lineage-based re-computation </a:t>
            </a:r>
          </a:p>
          <a:p>
            <a:pPr lvl="2"/>
            <a:endParaRPr lang="en-US" dirty="0"/>
          </a:p>
          <a:p>
            <a:r>
              <a:rPr lang="en-US" dirty="0"/>
              <a:t>Operations</a:t>
            </a:r>
          </a:p>
          <a:p>
            <a:pPr lvl="1"/>
            <a:r>
              <a:rPr lang="en-US" b="1" dirty="0"/>
              <a:t>Transformations:</a:t>
            </a:r>
            <a:r>
              <a:rPr lang="en-US" dirty="0"/>
              <a:t> define new RDDs</a:t>
            </a:r>
          </a:p>
          <a:p>
            <a:pPr lvl="1"/>
            <a:r>
              <a:rPr lang="en-US" b="1" dirty="0"/>
              <a:t>Actions:</a:t>
            </a:r>
            <a:r>
              <a:rPr lang="en-US" dirty="0"/>
              <a:t> return result to driver</a:t>
            </a:r>
          </a:p>
          <a:p>
            <a:pPr lvl="2"/>
            <a:endParaRPr lang="en-US" dirty="0"/>
          </a:p>
          <a:p>
            <a:r>
              <a:rPr lang="en-US" dirty="0"/>
              <a:t>Distributed Caching</a:t>
            </a:r>
          </a:p>
          <a:p>
            <a:pPr lvl="1"/>
            <a:r>
              <a:rPr lang="en-US" dirty="0"/>
              <a:t>Use fraction of worker </a:t>
            </a:r>
            <a:r>
              <a:rPr lang="en-US" b="1" dirty="0">
                <a:solidFill>
                  <a:srgbClr val="7889FB"/>
                </a:solidFill>
              </a:rPr>
              <a:t>memory for caching</a:t>
            </a:r>
          </a:p>
          <a:p>
            <a:pPr lvl="1"/>
            <a:r>
              <a:rPr lang="en-US" dirty="0"/>
              <a:t>Eviction at granularity of individual partitions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storage levels</a:t>
            </a:r>
            <a:r>
              <a:rPr lang="en-US" dirty="0"/>
              <a:t> (e.g., mem/disk x serialization x compression)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1216C-44F1-26CD-6DDC-BA01E8FEDB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Resilient Distributed Datasets (RDDs)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A32AC5-C835-52FD-A857-28C5E4141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3422"/>
              </p:ext>
            </p:extLst>
          </p:nvPr>
        </p:nvGraphicFramePr>
        <p:xfrm>
          <a:off x="6000103" y="2920033"/>
          <a:ext cx="5616443" cy="177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086">
                  <a:extLst>
                    <a:ext uri="{9D8B030D-6E8A-4147-A177-3AD203B41FA5}">
                      <a16:colId xmlns:a16="http://schemas.microsoft.com/office/drawing/2014/main" val="3401524698"/>
                    </a:ext>
                  </a:extLst>
                </a:gridCol>
                <a:gridCol w="4014357">
                  <a:extLst>
                    <a:ext uri="{9D8B030D-6E8A-4147-A177-3AD203B41FA5}">
                      <a16:colId xmlns:a16="http://schemas.microsoft.com/office/drawing/2014/main" val="770258148"/>
                    </a:ext>
                  </a:extLst>
                </a:gridCol>
              </a:tblGrid>
              <a:tr h="312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8150488"/>
                  </a:ext>
                </a:extLst>
              </a:tr>
              <a:tr h="899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Transformation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lazy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T="72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hadoopFile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textFile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flatMap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filter,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sample, join,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groupByKey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cogroup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reduceByKey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cross,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sortByKey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mapValues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19065457"/>
                  </a:ext>
                </a:extLst>
              </a:tr>
              <a:tr h="4885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</a:p>
                  </a:txBody>
                  <a:tcPr marT="72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reduce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save,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collect, 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count,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lookupKey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9485661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D7243C3-4737-5358-0374-3036DCB19567}"/>
              </a:ext>
            </a:extLst>
          </p:cNvPr>
          <p:cNvSpPr/>
          <p:nvPr/>
        </p:nvSpPr>
        <p:spPr>
          <a:xfrm>
            <a:off x="5960683" y="1348608"/>
            <a:ext cx="5616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JavaPairRDD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MatrixIndexes,MatrixBlock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&gt; </a:t>
            </a:r>
            <a:endParaRPr lang="en-US" sz="2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B58390-20CA-7C06-6293-7E696E268EED}"/>
              </a:ext>
            </a:extLst>
          </p:cNvPr>
          <p:cNvGrpSpPr/>
          <p:nvPr/>
        </p:nvGrpSpPr>
        <p:grpSpPr>
          <a:xfrm>
            <a:off x="8754200" y="4825258"/>
            <a:ext cx="1334628" cy="857838"/>
            <a:chOff x="7192653" y="1319753"/>
            <a:chExt cx="1334628" cy="8578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F9BDE4-9A05-1123-9750-511F4D4E9AE9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48E3CB-6AC4-01C1-5B9B-1903ED40965B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1A4F3DA-ECD3-2A96-E3D2-469E16FDE938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C48BE8D-F674-2C28-4BE4-B8266CC4DFCF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7323D5-C1C9-9A80-F9DD-0FE6154C9FC2}"/>
                </a:ext>
              </a:extLst>
            </p:cNvPr>
            <p:cNvSpPr txBox="1"/>
            <p:nvPr/>
          </p:nvSpPr>
          <p:spPr>
            <a:xfrm>
              <a:off x="7192653" y="131975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3D2FA3-8EFD-AE66-543D-8F69CB90534D}"/>
                </a:ext>
              </a:extLst>
            </p:cNvPr>
            <p:cNvSpPr txBox="1"/>
            <p:nvPr/>
          </p:nvSpPr>
          <p:spPr>
            <a:xfrm>
              <a:off x="7844674" y="132132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https://tu-berlin.zoom.us/j/9529634787?pwd=R1ZsN1M3SC9BOU1OcFdmem9zT202UT09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3"/>
              </a:rPr>
              <a:t>https://mboehm7.github.io/teaching/ss24_amls/index.htm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#2 Teaching Day 2024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May 27, 1pm-7pm</a:t>
            </a:r>
            <a:r>
              <a:rPr lang="en-US" dirty="0"/>
              <a:t>, in H0107-H 0112</a:t>
            </a:r>
          </a:p>
          <a:p>
            <a:pPr lvl="1"/>
            <a:r>
              <a:rPr lang="de-DE" dirty="0"/>
              <a:t>Topic: Alles KI?!, i</a:t>
            </a:r>
            <a:r>
              <a:rPr lang="en-US" dirty="0" err="1"/>
              <a:t>ncl</a:t>
            </a:r>
            <a:r>
              <a:rPr lang="en-US" dirty="0"/>
              <a:t>. current status</a:t>
            </a:r>
            <a:br>
              <a:rPr lang="en-US" dirty="0"/>
            </a:br>
            <a:r>
              <a:rPr lang="en-US" dirty="0"/>
              <a:t> “</a:t>
            </a:r>
            <a:r>
              <a:rPr lang="en-US" b="1" dirty="0" err="1">
                <a:solidFill>
                  <a:srgbClr val="7889FB"/>
                </a:solidFill>
              </a:rPr>
              <a:t>Lehrarchitektur</a:t>
            </a:r>
            <a:r>
              <a:rPr lang="en-US" dirty="0"/>
              <a:t>-Proposal”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699" y="1994179"/>
            <a:ext cx="1210387" cy="316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BD4BA-B548-EF98-C7A8-92E21EDA6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646" y="3251777"/>
            <a:ext cx="1710278" cy="2403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F1DFE0-0D84-3026-A7CD-254572DD421A}"/>
              </a:ext>
            </a:extLst>
          </p:cNvPr>
          <p:cNvSpPr txBox="1"/>
          <p:nvPr/>
        </p:nvSpPr>
        <p:spPr>
          <a:xfrm>
            <a:off x="744301" y="4970589"/>
            <a:ext cx="41847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hlinkClick r:id="rId6"/>
              </a:rPr>
              <a:t>https://www.tu.berlin/sc/entwicklungsplanung/</a:t>
            </a:r>
            <a:br>
              <a:rPr lang="en-US" sz="1400" dirty="0">
                <a:hlinkClick r:id="rId6"/>
              </a:rPr>
            </a:br>
            <a:r>
              <a:rPr lang="en-US" sz="1400" dirty="0" err="1">
                <a:hlinkClick r:id="rId6"/>
              </a:rPr>
              <a:t>lehrentwicklung</a:t>
            </a:r>
            <a:r>
              <a:rPr lang="en-US" sz="1400" dirty="0">
                <a:hlinkClick r:id="rId6"/>
              </a:rPr>
              <a:t>/tag-der-</a:t>
            </a:r>
            <a:r>
              <a:rPr lang="en-US" sz="1400" dirty="0" err="1">
                <a:hlinkClick r:id="rId6"/>
              </a:rPr>
              <a:t>lehre</a:t>
            </a:r>
            <a:r>
              <a:rPr lang="en-US" sz="1400" dirty="0">
                <a:hlinkClick r:id="rId6"/>
              </a:rPr>
              <a:t>/</a:t>
            </a:r>
            <a:br>
              <a:rPr lang="en-US" sz="1400" dirty="0">
                <a:hlinkClick r:id="rId6"/>
              </a:rPr>
            </a:br>
            <a:r>
              <a:rPr lang="en-US" sz="1400" dirty="0">
                <a:hlinkClick r:id="rId6"/>
              </a:rPr>
              <a:t>alles-ki-studentisch-organisierter-tag-der-lehre-2024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A5974B-91E0-25D8-0423-059142C95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5047" y="3251776"/>
            <a:ext cx="5130322" cy="24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C6D14-21D6-B4DA-FB6B-AACD4F4407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Lifecycle of an RDD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Note:</a:t>
            </a:r>
            <a:r>
              <a:rPr lang="en-US" dirty="0"/>
              <a:t> can’t broadcast </a:t>
            </a:r>
            <a:br>
              <a:rPr lang="en-US" dirty="0"/>
            </a:br>
            <a:r>
              <a:rPr lang="en-US" dirty="0"/>
              <a:t>an RDD directly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3A907-D266-6C2F-7C05-86877CA855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Resilient Distributed Datasets (RDDs),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DEC77-CA8F-8113-BF47-1860DF137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3" y="3677843"/>
            <a:ext cx="3759800" cy="2239883"/>
          </a:xfrm>
          <a:prstGeom prst="rect">
            <a:avLst/>
          </a:prstGeom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26E5C580-8DD3-05C2-72D7-4BAFB675BA0F}"/>
              </a:ext>
            </a:extLst>
          </p:cNvPr>
          <p:cNvSpPr/>
          <p:nvPr/>
        </p:nvSpPr>
        <p:spPr>
          <a:xfrm>
            <a:off x="7442920" y="4901827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File on DFS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88D279CF-A079-4007-5045-00058E463476}"/>
              </a:ext>
            </a:extLst>
          </p:cNvPr>
          <p:cNvSpPr/>
          <p:nvPr/>
        </p:nvSpPr>
        <p:spPr>
          <a:xfrm>
            <a:off x="7442920" y="2658727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Distributed Collection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BCD64B9-207A-7FCC-6E3E-9F2D287DB821}"/>
              </a:ext>
            </a:extLst>
          </p:cNvPr>
          <p:cNvSpPr/>
          <p:nvPr/>
        </p:nvSpPr>
        <p:spPr>
          <a:xfrm>
            <a:off x="3276230" y="2658216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Local Data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(value, collection)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4601B7-C6B3-BB24-EB48-C90EA4E55340}"/>
              </a:ext>
            </a:extLst>
          </p:cNvPr>
          <p:cNvCxnSpPr/>
          <p:nvPr/>
        </p:nvCxnSpPr>
        <p:spPr>
          <a:xfrm>
            <a:off x="5377404" y="2908917"/>
            <a:ext cx="196824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E42CC5-0D27-5C3D-A3D9-D1724F6FAC8E}"/>
              </a:ext>
            </a:extLst>
          </p:cNvPr>
          <p:cNvCxnSpPr/>
          <p:nvPr/>
        </p:nvCxnSpPr>
        <p:spPr>
          <a:xfrm flipH="1">
            <a:off x="5477933" y="3165434"/>
            <a:ext cx="196498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5D6B46C-25B8-A6AF-DF11-34A947449A68}"/>
              </a:ext>
            </a:extLst>
          </p:cNvPr>
          <p:cNvSpPr txBox="1"/>
          <p:nvPr/>
        </p:nvSpPr>
        <p:spPr>
          <a:xfrm>
            <a:off x="5174748" y="2297313"/>
            <a:ext cx="257135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parallelize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79430-5F00-7902-9081-331B6E4D0661}"/>
              </a:ext>
            </a:extLst>
          </p:cNvPr>
          <p:cNvSpPr txBox="1"/>
          <p:nvPr/>
        </p:nvSpPr>
        <p:spPr>
          <a:xfrm>
            <a:off x="5291627" y="3318149"/>
            <a:ext cx="23375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reduce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ABDA12D-F74C-7A71-F131-6813C5BEDD65}"/>
              </a:ext>
            </a:extLst>
          </p:cNvPr>
          <p:cNvSpPr/>
          <p:nvPr/>
        </p:nvSpPr>
        <p:spPr>
          <a:xfrm>
            <a:off x="8921524" y="2258401"/>
            <a:ext cx="1262657" cy="735478"/>
          </a:xfrm>
          <a:prstGeom prst="arc">
            <a:avLst>
              <a:gd name="adj1" fmla="val 10816875"/>
              <a:gd name="adj2" fmla="val 5399996"/>
            </a:avLst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C315C-7039-6C95-522C-B59FFE4626E6}"/>
              </a:ext>
            </a:extLst>
          </p:cNvPr>
          <p:cNvSpPr txBox="1"/>
          <p:nvPr/>
        </p:nvSpPr>
        <p:spPr>
          <a:xfrm>
            <a:off x="8245443" y="1124083"/>
            <a:ext cx="2571355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filter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mapValues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reduceByKey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cache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()/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persist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(…)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ACE0B5-B324-6708-548A-B7F21810FE63}"/>
              </a:ext>
            </a:extLst>
          </p:cNvPr>
          <p:cNvCxnSpPr/>
          <p:nvPr/>
        </p:nvCxnSpPr>
        <p:spPr>
          <a:xfrm flipH="1">
            <a:off x="8347599" y="3388302"/>
            <a:ext cx="2" cy="141750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E818EF-93C9-49F2-CD0F-7D01725D200E}"/>
              </a:ext>
            </a:extLst>
          </p:cNvPr>
          <p:cNvCxnSpPr/>
          <p:nvPr/>
        </p:nvCxnSpPr>
        <p:spPr>
          <a:xfrm flipH="1" flipV="1">
            <a:off x="8668602" y="3482845"/>
            <a:ext cx="1" cy="141898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496F592-F0F4-BD5A-1EBF-D449722212A1}"/>
              </a:ext>
            </a:extLst>
          </p:cNvPr>
          <p:cNvSpPr txBox="1"/>
          <p:nvPr/>
        </p:nvSpPr>
        <p:spPr>
          <a:xfrm>
            <a:off x="5750308" y="4171507"/>
            <a:ext cx="260539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saveAsObjectFile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saveAsTextFile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243F57-AC0C-198F-4CF4-25693B48DA6F}"/>
              </a:ext>
            </a:extLst>
          </p:cNvPr>
          <p:cNvSpPr txBox="1"/>
          <p:nvPr/>
        </p:nvSpPr>
        <p:spPr>
          <a:xfrm>
            <a:off x="8785336" y="3675649"/>
            <a:ext cx="189527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hadoopFile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textFile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</p:txBody>
      </p:sp>
    </p:spTree>
    <p:extLst>
      <p:ext uri="{BB962C8B-B14F-4D97-AF65-F5344CB8AC3E}">
        <p14:creationId xmlns:p14="http://schemas.microsoft.com/office/powerpoint/2010/main" val="24154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1B5B62-4C3E-A5A1-10A5-DCAF26FFE3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Spark Partitions</a:t>
            </a:r>
          </a:p>
          <a:p>
            <a:pPr lvl="1"/>
            <a:r>
              <a:rPr lang="en-US" dirty="0"/>
              <a:t>Logical key-value collections are split into </a:t>
            </a:r>
            <a:r>
              <a:rPr lang="en-US" b="1" dirty="0">
                <a:solidFill>
                  <a:schemeClr val="accent1"/>
                </a:solidFill>
              </a:rPr>
              <a:t>physical partitions</a:t>
            </a:r>
          </a:p>
          <a:p>
            <a:pPr lvl="1"/>
            <a:r>
              <a:rPr lang="en-US" dirty="0"/>
              <a:t>Partitions are granularity of </a:t>
            </a:r>
            <a:r>
              <a:rPr lang="en-US" b="1" dirty="0">
                <a:solidFill>
                  <a:srgbClr val="7889FB"/>
                </a:solidFill>
              </a:rPr>
              <a:t>tasks, I/O, shuffling, evictions</a:t>
            </a:r>
            <a:endParaRPr lang="en-US" sz="700" dirty="0"/>
          </a:p>
          <a:p>
            <a:r>
              <a:rPr lang="en-US" dirty="0"/>
              <a:t>Partitioning via Partitioners </a:t>
            </a:r>
            <a:endParaRPr lang="en-US" b="0" dirty="0"/>
          </a:p>
          <a:p>
            <a:pPr lvl="1"/>
            <a:r>
              <a:rPr lang="en-US" dirty="0"/>
              <a:t>Implicitly on every data shuffling</a:t>
            </a:r>
          </a:p>
          <a:p>
            <a:pPr lvl="1"/>
            <a:r>
              <a:rPr lang="en-US" dirty="0"/>
              <a:t>Explicitly via </a:t>
            </a:r>
            <a:r>
              <a:rPr lang="en-US" dirty="0" err="1">
                <a:latin typeface="Consolas" panose="020B0609020204030204" pitchFamily="49" charset="0"/>
              </a:rPr>
              <a:t>R.repartition</a:t>
            </a:r>
            <a:r>
              <a:rPr lang="en-US" dirty="0">
                <a:latin typeface="Consolas" panose="020B0609020204030204" pitchFamily="49" charset="0"/>
              </a:rPr>
              <a:t>(n)</a:t>
            </a:r>
            <a:endParaRPr lang="en-US" sz="700" dirty="0"/>
          </a:p>
          <a:p>
            <a:r>
              <a:rPr lang="en-US" dirty="0"/>
              <a:t>Partitioning-Preserving</a:t>
            </a:r>
          </a:p>
          <a:p>
            <a:pPr lvl="1"/>
            <a:r>
              <a:rPr lang="en-US" dirty="0"/>
              <a:t>All operations that are guaranteed to keep keys unchanged </a:t>
            </a:r>
            <a:br>
              <a:rPr lang="en-US" dirty="0"/>
            </a:br>
            <a:r>
              <a:rPr lang="en-US" dirty="0"/>
              <a:t>(e.g. </a:t>
            </a:r>
            <a:r>
              <a:rPr lang="en-US" dirty="0" err="1">
                <a:latin typeface="Consolas" panose="020B0609020204030204" pitchFamily="49" charset="0"/>
              </a:rPr>
              <a:t>mapValues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mapPartitions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w/ </a:t>
            </a:r>
            <a:r>
              <a:rPr lang="en-US" dirty="0" err="1"/>
              <a:t>preservesPart</a:t>
            </a:r>
            <a:r>
              <a:rPr lang="en-US" dirty="0"/>
              <a:t> flag)</a:t>
            </a:r>
            <a:endParaRPr lang="en-US" sz="700" dirty="0"/>
          </a:p>
          <a:p>
            <a:r>
              <a:rPr lang="en-US" dirty="0"/>
              <a:t>Partitioning-Exploiting</a:t>
            </a:r>
          </a:p>
          <a:p>
            <a:pPr lvl="1"/>
            <a:r>
              <a:rPr lang="en-US" dirty="0"/>
              <a:t>Join: </a:t>
            </a:r>
            <a:r>
              <a:rPr lang="en-US" dirty="0">
                <a:latin typeface="Consolas" panose="020B0609020204030204" pitchFamily="49" charset="0"/>
              </a:rPr>
              <a:t>R3 = R1.join(R2)</a:t>
            </a:r>
          </a:p>
          <a:p>
            <a:pPr lvl="1"/>
            <a:r>
              <a:rPr lang="en-US" dirty="0"/>
              <a:t>Lookups: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v = </a:t>
            </a:r>
            <a:r>
              <a:rPr lang="en-US" dirty="0" err="1">
                <a:latin typeface="Consolas" panose="020B0609020204030204" pitchFamily="49" charset="0"/>
              </a:rPr>
              <a:t>C.lookup</a:t>
            </a:r>
            <a:r>
              <a:rPr lang="en-US" dirty="0">
                <a:latin typeface="Consolas" panose="020B0609020204030204" pitchFamily="49" charset="0"/>
              </a:rPr>
              <a:t>(k)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9078D-1633-FE10-2A49-9C958580E2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Partitions and Implicit/Explicit Partitioning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0892A-F4CB-28AE-E963-2069D26DCD7B}"/>
              </a:ext>
            </a:extLst>
          </p:cNvPr>
          <p:cNvSpPr txBox="1"/>
          <p:nvPr/>
        </p:nvSpPr>
        <p:spPr>
          <a:xfrm>
            <a:off x="8573772" y="2337176"/>
            <a:ext cx="29743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Partitioning: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of R: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hash(k) % 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28461-ECD1-352F-EBF2-60DC686493F3}"/>
              </a:ext>
            </a:extLst>
          </p:cNvPr>
          <p:cNvSpPr txBox="1"/>
          <p:nvPr/>
        </p:nvSpPr>
        <p:spPr>
          <a:xfrm>
            <a:off x="9459970" y="1604952"/>
            <a:ext cx="11867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~128MB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2646FA-20F3-F987-A5B6-B6360BE3CD15}"/>
              </a:ext>
            </a:extLst>
          </p:cNvPr>
          <p:cNvGrpSpPr/>
          <p:nvPr/>
        </p:nvGrpSpPr>
        <p:grpSpPr>
          <a:xfrm>
            <a:off x="4847473" y="4097970"/>
            <a:ext cx="4834235" cy="1676439"/>
            <a:chOff x="4847473" y="4097970"/>
            <a:chExt cx="4834235" cy="167643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7802C7-16EB-7C8C-76A0-45A2CC527D93}"/>
                </a:ext>
              </a:extLst>
            </p:cNvPr>
            <p:cNvGrpSpPr/>
            <p:nvPr/>
          </p:nvGrpSpPr>
          <p:grpSpPr>
            <a:xfrm>
              <a:off x="4847473" y="4645643"/>
              <a:ext cx="2050373" cy="1128766"/>
              <a:chOff x="3658761" y="2553960"/>
              <a:chExt cx="2050373" cy="11287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337D31-7598-984C-5A28-EFFCEE4666C5}"/>
                  </a:ext>
                </a:extLst>
              </p:cNvPr>
              <p:cNvSpPr/>
              <p:nvPr/>
            </p:nvSpPr>
            <p:spPr>
              <a:xfrm>
                <a:off x="3665458" y="2553960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8, 1, 6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EB01AE-2EE1-DDB0-77DF-326142383E4A}"/>
                  </a:ext>
                </a:extLst>
              </p:cNvPr>
              <p:cNvSpPr/>
              <p:nvPr/>
            </p:nvSpPr>
            <p:spPr>
              <a:xfrm>
                <a:off x="3667134" y="3339407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7, 5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4A6A7AA-F97D-F07E-1E78-8B4448BE6F58}"/>
                  </a:ext>
                </a:extLst>
              </p:cNvPr>
              <p:cNvSpPr/>
              <p:nvPr/>
            </p:nvSpPr>
            <p:spPr>
              <a:xfrm>
                <a:off x="3658761" y="2939148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2, 3, 4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F69A35-DDD1-0C9A-5A96-218EF15C7EFD}"/>
                  </a:ext>
                </a:extLst>
              </p:cNvPr>
              <p:cNvSpPr/>
              <p:nvPr/>
            </p:nvSpPr>
            <p:spPr>
              <a:xfrm>
                <a:off x="4913125" y="2555635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1, 2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1E1ABB-55F8-3F7C-9C78-F40E21D285CA}"/>
                  </a:ext>
                </a:extLst>
              </p:cNvPr>
              <p:cNvSpPr/>
              <p:nvPr/>
            </p:nvSpPr>
            <p:spPr>
              <a:xfrm>
                <a:off x="4914801" y="3341082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5, 6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45B0B5-DAAE-BEF0-F86A-8008DE75C45E}"/>
                  </a:ext>
                </a:extLst>
              </p:cNvPr>
              <p:cNvSpPr/>
              <p:nvPr/>
            </p:nvSpPr>
            <p:spPr>
              <a:xfrm>
                <a:off x="4906428" y="2940823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3, 4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41363F6-2DFF-834F-EC4E-49BBC64C3F52}"/>
                  </a:ext>
                </a:extLst>
              </p:cNvPr>
              <p:cNvCxnSpPr>
                <a:stCxn id="7" idx="3"/>
                <a:endCxn id="10" idx="1"/>
              </p:cNvCxnSpPr>
              <p:nvPr/>
            </p:nvCxnSpPr>
            <p:spPr>
              <a:xfrm>
                <a:off x="4660762" y="2724782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328F065-8040-BF8C-4438-29BF538A4415}"/>
                  </a:ext>
                </a:extLst>
              </p:cNvPr>
              <p:cNvCxnSpPr>
                <a:stCxn id="7" idx="3"/>
                <a:endCxn id="12" idx="1"/>
              </p:cNvCxnSpPr>
              <p:nvPr/>
            </p:nvCxnSpPr>
            <p:spPr>
              <a:xfrm>
                <a:off x="4660762" y="2724782"/>
                <a:ext cx="245666" cy="386863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C8FEEA-7110-A021-40CF-6F8A60E07730}"/>
                  </a:ext>
                </a:extLst>
              </p:cNvPr>
              <p:cNvCxnSpPr>
                <a:stCxn id="7" idx="3"/>
                <a:endCxn id="11" idx="1"/>
              </p:cNvCxnSpPr>
              <p:nvPr/>
            </p:nvCxnSpPr>
            <p:spPr>
              <a:xfrm>
                <a:off x="4660762" y="2724782"/>
                <a:ext cx="254039" cy="787122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DB7786C-EB68-28EC-9AE0-3C1511C850E5}"/>
                  </a:ext>
                </a:extLst>
              </p:cNvPr>
              <p:cNvCxnSpPr>
                <a:stCxn id="9" idx="3"/>
                <a:endCxn id="10" idx="1"/>
              </p:cNvCxnSpPr>
              <p:nvPr/>
            </p:nvCxnSpPr>
            <p:spPr>
              <a:xfrm flipV="1">
                <a:off x="4654065" y="2726457"/>
                <a:ext cx="259060" cy="383513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10FBF9E-EEEC-6BF3-00F6-617DB8CBA5BC}"/>
                  </a:ext>
                </a:extLst>
              </p:cNvPr>
              <p:cNvCxnSpPr>
                <a:stCxn id="9" idx="3"/>
                <a:endCxn id="12" idx="1"/>
              </p:cNvCxnSpPr>
              <p:nvPr/>
            </p:nvCxnSpPr>
            <p:spPr>
              <a:xfrm>
                <a:off x="4654065" y="3109970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B7B650E-A99B-DF9A-B0E9-52AE2102375D}"/>
                  </a:ext>
                </a:extLst>
              </p:cNvPr>
              <p:cNvCxnSpPr>
                <a:stCxn id="8" idx="3"/>
                <a:endCxn id="11" idx="1"/>
              </p:cNvCxnSpPr>
              <p:nvPr/>
            </p:nvCxnSpPr>
            <p:spPr>
              <a:xfrm>
                <a:off x="4662438" y="3510229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3750704-D061-E443-36D4-80358B2E0391}"/>
                  </a:ext>
                </a:extLst>
              </p:cNvPr>
              <p:cNvCxnSpPr>
                <a:stCxn id="9" idx="3"/>
                <a:endCxn id="11" idx="1"/>
              </p:cNvCxnSpPr>
              <p:nvPr/>
            </p:nvCxnSpPr>
            <p:spPr>
              <a:xfrm>
                <a:off x="4654065" y="3109970"/>
                <a:ext cx="260736" cy="401934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76F0710-ED9C-D6B3-8014-E5407AEBF3F5}"/>
                  </a:ext>
                </a:extLst>
              </p:cNvPr>
              <p:cNvCxnSpPr>
                <a:stCxn id="8" idx="3"/>
                <a:endCxn id="10" idx="1"/>
              </p:cNvCxnSpPr>
              <p:nvPr/>
            </p:nvCxnSpPr>
            <p:spPr>
              <a:xfrm flipV="1">
                <a:off x="4662438" y="2726457"/>
                <a:ext cx="250687" cy="783772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1EE52FD-EFBF-36CA-EA5C-A0580613C5A4}"/>
                  </a:ext>
                </a:extLst>
              </p:cNvPr>
              <p:cNvCxnSpPr>
                <a:stCxn id="8" idx="3"/>
                <a:endCxn id="12" idx="1"/>
              </p:cNvCxnSpPr>
              <p:nvPr/>
            </p:nvCxnSpPr>
            <p:spPr>
              <a:xfrm flipV="1">
                <a:off x="4662438" y="3111645"/>
                <a:ext cx="243990" cy="398584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97A74C-19DE-06E6-F633-4C2A5C73140C}"/>
                </a:ext>
              </a:extLst>
            </p:cNvPr>
            <p:cNvGrpSpPr/>
            <p:nvPr/>
          </p:nvGrpSpPr>
          <p:grpSpPr>
            <a:xfrm>
              <a:off x="7631335" y="4633919"/>
              <a:ext cx="2050373" cy="1128766"/>
              <a:chOff x="6812274" y="2542236"/>
              <a:chExt cx="2050373" cy="112876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946D20B-AE76-36F0-79CC-7598538361F9}"/>
                  </a:ext>
                </a:extLst>
              </p:cNvPr>
              <p:cNvSpPr/>
              <p:nvPr/>
            </p:nvSpPr>
            <p:spPr>
              <a:xfrm>
                <a:off x="6818971" y="2542236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3, 6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A9D29E1-EE7F-0FAF-67B0-F2D6A8A18D65}"/>
                  </a:ext>
                </a:extLst>
              </p:cNvPr>
              <p:cNvSpPr/>
              <p:nvPr/>
            </p:nvSpPr>
            <p:spPr>
              <a:xfrm>
                <a:off x="6820647" y="3327683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4, 7, 1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1155124-5501-65FF-4E2F-13F408B253DF}"/>
                  </a:ext>
                </a:extLst>
              </p:cNvPr>
              <p:cNvSpPr/>
              <p:nvPr/>
            </p:nvSpPr>
            <p:spPr>
              <a:xfrm>
                <a:off x="6812274" y="2927424"/>
                <a:ext cx="995304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2, 5, 8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890DEB-D70C-C552-0038-E512C4835A11}"/>
                  </a:ext>
                </a:extLst>
              </p:cNvPr>
              <p:cNvSpPr/>
              <p:nvPr/>
            </p:nvSpPr>
            <p:spPr>
              <a:xfrm>
                <a:off x="8066638" y="2543911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6, 3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9F95EAB-6273-AFC3-4FD1-58758CBB63A7}"/>
                  </a:ext>
                </a:extLst>
              </p:cNvPr>
              <p:cNvSpPr/>
              <p:nvPr/>
            </p:nvSpPr>
            <p:spPr>
              <a:xfrm>
                <a:off x="8068314" y="3329358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4, 1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DCD8A58-F0B8-8916-8467-2F022B6BE9AA}"/>
                  </a:ext>
                </a:extLst>
              </p:cNvPr>
              <p:cNvSpPr/>
              <p:nvPr/>
            </p:nvSpPr>
            <p:spPr>
              <a:xfrm>
                <a:off x="8059941" y="2929099"/>
                <a:ext cx="794333" cy="3416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2: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5, 2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5DAAA5D-9870-55D4-0161-994E50B2BE32}"/>
                  </a:ext>
                </a:extLst>
              </p:cNvPr>
              <p:cNvCxnSpPr>
                <a:stCxn id="26" idx="1"/>
                <a:endCxn id="23" idx="3"/>
              </p:cNvCxnSpPr>
              <p:nvPr/>
            </p:nvCxnSpPr>
            <p:spPr>
              <a:xfrm flipH="1" flipV="1">
                <a:off x="7814275" y="2713058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BA16E32-975F-EC9F-EEBD-F58511D0F4B7}"/>
                  </a:ext>
                </a:extLst>
              </p:cNvPr>
              <p:cNvCxnSpPr>
                <a:stCxn id="28" idx="1"/>
                <a:endCxn id="25" idx="3"/>
              </p:cNvCxnSpPr>
              <p:nvPr/>
            </p:nvCxnSpPr>
            <p:spPr>
              <a:xfrm flipH="1" flipV="1">
                <a:off x="7807578" y="3098246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EBBEC92-D9B6-E69D-6067-885C72F159D9}"/>
                  </a:ext>
                </a:extLst>
              </p:cNvPr>
              <p:cNvCxnSpPr>
                <a:stCxn id="27" idx="1"/>
                <a:endCxn id="24" idx="3"/>
              </p:cNvCxnSpPr>
              <p:nvPr/>
            </p:nvCxnSpPr>
            <p:spPr>
              <a:xfrm flipH="1" flipV="1">
                <a:off x="7815951" y="3498505"/>
                <a:ext cx="252363" cy="1675"/>
              </a:xfrm>
              <a:prstGeom prst="line">
                <a:avLst/>
              </a:prstGeom>
              <a:ln w="19050">
                <a:solidFill>
                  <a:srgbClr val="7889FB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ight Arrow 59">
              <a:extLst>
                <a:ext uri="{FF2B5EF4-FFF2-40B4-BE49-F238E27FC236}">
                  <a16:creationId xmlns:a16="http://schemas.microsoft.com/office/drawing/2014/main" id="{97C73D63-A8C3-2C18-DEAD-5A3FF3E4EF52}"/>
                </a:ext>
              </a:extLst>
            </p:cNvPr>
            <p:cNvSpPr/>
            <p:nvPr/>
          </p:nvSpPr>
          <p:spPr>
            <a:xfrm>
              <a:off x="7129994" y="5071709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6F2573-FE4F-9590-3545-C58EC8906B0D}"/>
                </a:ext>
              </a:extLst>
            </p:cNvPr>
            <p:cNvSpPr txBox="1"/>
            <p:nvPr/>
          </p:nvSpPr>
          <p:spPr>
            <a:xfrm>
              <a:off x="6967807" y="4645643"/>
              <a:ext cx="62900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% 3</a:t>
              </a:r>
            </a:p>
          </p:txBody>
        </p:sp>
        <p:sp>
          <p:nvSpPr>
            <p:cNvPr id="34" name="Textfeld 10">
              <a:extLst>
                <a:ext uri="{FF2B5EF4-FFF2-40B4-BE49-F238E27FC236}">
                  <a16:creationId xmlns:a16="http://schemas.microsoft.com/office/drawing/2014/main" id="{DF8EE5ED-FF0B-F6E1-37DD-E837EFF54153}"/>
                </a:ext>
              </a:extLst>
            </p:cNvPr>
            <p:cNvSpPr txBox="1"/>
            <p:nvPr/>
          </p:nvSpPr>
          <p:spPr>
            <a:xfrm>
              <a:off x="5740437" y="4318819"/>
              <a:ext cx="45704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feld 10">
              <a:extLst>
                <a:ext uri="{FF2B5EF4-FFF2-40B4-BE49-F238E27FC236}">
                  <a16:creationId xmlns:a16="http://schemas.microsoft.com/office/drawing/2014/main" id="{275AE76C-8B99-89D5-C44E-5779D63B6E28}"/>
                </a:ext>
              </a:extLst>
            </p:cNvPr>
            <p:cNvSpPr txBox="1"/>
            <p:nvPr/>
          </p:nvSpPr>
          <p:spPr>
            <a:xfrm>
              <a:off x="8529040" y="4315575"/>
              <a:ext cx="45704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5DA4F8-B436-5EDE-20FF-382EA6FAB201}"/>
                </a:ext>
              </a:extLst>
            </p:cNvPr>
            <p:cNvSpPr txBox="1"/>
            <p:nvPr/>
          </p:nvSpPr>
          <p:spPr>
            <a:xfrm>
              <a:off x="7994890" y="4097970"/>
              <a:ext cx="151931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Hash partitioned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1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C2E06-7F66-55D0-8295-EA9A1ED477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Spark Lazy Evaluation, Caching, and Lineage</a:t>
            </a:r>
          </a:p>
        </p:txBody>
      </p:sp>
      <p:sp>
        <p:nvSpPr>
          <p:cNvPr id="87" name="Rounded Rectangle 88">
            <a:extLst>
              <a:ext uri="{FF2B5EF4-FFF2-40B4-BE49-F238E27FC236}">
                <a16:creationId xmlns:a16="http://schemas.microsoft.com/office/drawing/2014/main" id="{285D8CBD-34CE-0775-277D-C6E5BB532AEA}"/>
              </a:ext>
            </a:extLst>
          </p:cNvPr>
          <p:cNvSpPr/>
          <p:nvPr/>
        </p:nvSpPr>
        <p:spPr>
          <a:xfrm>
            <a:off x="553073" y="1285300"/>
            <a:ext cx="6367529" cy="4389916"/>
          </a:xfrm>
          <a:prstGeom prst="roundRect">
            <a:avLst>
              <a:gd name="adj" fmla="val 11363"/>
            </a:avLst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8" name="Rounded Rectangle 89">
            <a:extLst>
              <a:ext uri="{FF2B5EF4-FFF2-40B4-BE49-F238E27FC236}">
                <a16:creationId xmlns:a16="http://schemas.microsoft.com/office/drawing/2014/main" id="{0D4056F7-F8B0-0DFD-1D0F-5FC52BDFDB00}"/>
              </a:ext>
            </a:extLst>
          </p:cNvPr>
          <p:cNvSpPr/>
          <p:nvPr/>
        </p:nvSpPr>
        <p:spPr>
          <a:xfrm>
            <a:off x="738515" y="1449506"/>
            <a:ext cx="2058749" cy="1533395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9" name="Rounded Rectangle 90">
            <a:extLst>
              <a:ext uri="{FF2B5EF4-FFF2-40B4-BE49-F238E27FC236}">
                <a16:creationId xmlns:a16="http://schemas.microsoft.com/office/drawing/2014/main" id="{A208B247-BC5F-2C7D-DF1A-5E3E4DDD3CBB}"/>
              </a:ext>
            </a:extLst>
          </p:cNvPr>
          <p:cNvSpPr/>
          <p:nvPr/>
        </p:nvSpPr>
        <p:spPr>
          <a:xfrm>
            <a:off x="738515" y="3181199"/>
            <a:ext cx="4391569" cy="2328499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0" name="Rounded Rectangle 91">
            <a:extLst>
              <a:ext uri="{FF2B5EF4-FFF2-40B4-BE49-F238E27FC236}">
                <a16:creationId xmlns:a16="http://schemas.microsoft.com/office/drawing/2014/main" id="{881C8293-9E5A-CB6A-D060-78225C4FCDD1}"/>
              </a:ext>
            </a:extLst>
          </p:cNvPr>
          <p:cNvSpPr/>
          <p:nvPr/>
        </p:nvSpPr>
        <p:spPr>
          <a:xfrm>
            <a:off x="4074570" y="3425527"/>
            <a:ext cx="666240" cy="1697434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ounded Rectangle 92">
            <a:extLst>
              <a:ext uri="{FF2B5EF4-FFF2-40B4-BE49-F238E27FC236}">
                <a16:creationId xmlns:a16="http://schemas.microsoft.com/office/drawing/2014/main" id="{B8A93B89-9E7A-3DBA-0C64-5750881BA125}"/>
              </a:ext>
            </a:extLst>
          </p:cNvPr>
          <p:cNvSpPr/>
          <p:nvPr/>
        </p:nvSpPr>
        <p:spPr>
          <a:xfrm>
            <a:off x="4179972" y="3523640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ounded Rectangle 93">
            <a:extLst>
              <a:ext uri="{FF2B5EF4-FFF2-40B4-BE49-F238E27FC236}">
                <a16:creationId xmlns:a16="http://schemas.microsoft.com/office/drawing/2014/main" id="{B9C049EF-872E-41F6-9518-30F3759F5378}"/>
              </a:ext>
            </a:extLst>
          </p:cNvPr>
          <p:cNvSpPr/>
          <p:nvPr/>
        </p:nvSpPr>
        <p:spPr>
          <a:xfrm>
            <a:off x="4179972" y="3927315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ounded Rectangle 94">
            <a:extLst>
              <a:ext uri="{FF2B5EF4-FFF2-40B4-BE49-F238E27FC236}">
                <a16:creationId xmlns:a16="http://schemas.microsoft.com/office/drawing/2014/main" id="{B67A2411-D0FB-889F-1DDB-09E38475E6AB}"/>
              </a:ext>
            </a:extLst>
          </p:cNvPr>
          <p:cNvSpPr/>
          <p:nvPr/>
        </p:nvSpPr>
        <p:spPr>
          <a:xfrm>
            <a:off x="4179972" y="4318703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ounded Rectangle 95">
            <a:extLst>
              <a:ext uri="{FF2B5EF4-FFF2-40B4-BE49-F238E27FC236}">
                <a16:creationId xmlns:a16="http://schemas.microsoft.com/office/drawing/2014/main" id="{C49F616E-0D5E-EBD6-976E-00354C9E01ED}"/>
              </a:ext>
            </a:extLst>
          </p:cNvPr>
          <p:cNvSpPr/>
          <p:nvPr/>
        </p:nvSpPr>
        <p:spPr>
          <a:xfrm>
            <a:off x="4179972" y="4722379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ounded Rectangle 96">
            <a:extLst>
              <a:ext uri="{FF2B5EF4-FFF2-40B4-BE49-F238E27FC236}">
                <a16:creationId xmlns:a16="http://schemas.microsoft.com/office/drawing/2014/main" id="{7A44DF49-2823-7F95-24B3-79E1C71C85E9}"/>
              </a:ext>
            </a:extLst>
          </p:cNvPr>
          <p:cNvSpPr/>
          <p:nvPr/>
        </p:nvSpPr>
        <p:spPr>
          <a:xfrm>
            <a:off x="1927260" y="1567346"/>
            <a:ext cx="666240" cy="127670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ounded Rectangle 97">
            <a:extLst>
              <a:ext uri="{FF2B5EF4-FFF2-40B4-BE49-F238E27FC236}">
                <a16:creationId xmlns:a16="http://schemas.microsoft.com/office/drawing/2014/main" id="{CA4C8D7B-9EAC-86D4-AAA1-0292EBD3D25C}"/>
              </a:ext>
            </a:extLst>
          </p:cNvPr>
          <p:cNvSpPr/>
          <p:nvPr/>
        </p:nvSpPr>
        <p:spPr>
          <a:xfrm>
            <a:off x="2032661" y="1657169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Rounded Rectangle 98">
            <a:extLst>
              <a:ext uri="{FF2B5EF4-FFF2-40B4-BE49-F238E27FC236}">
                <a16:creationId xmlns:a16="http://schemas.microsoft.com/office/drawing/2014/main" id="{B8DA9DCB-07F4-6972-2837-A0346AC95166}"/>
              </a:ext>
            </a:extLst>
          </p:cNvPr>
          <p:cNvSpPr/>
          <p:nvPr/>
        </p:nvSpPr>
        <p:spPr>
          <a:xfrm>
            <a:off x="2032661" y="2060844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ounded Rectangle 99">
            <a:extLst>
              <a:ext uri="{FF2B5EF4-FFF2-40B4-BE49-F238E27FC236}">
                <a16:creationId xmlns:a16="http://schemas.microsoft.com/office/drawing/2014/main" id="{33F88731-FFF9-AA35-6B32-2BC2C3DC7897}"/>
              </a:ext>
            </a:extLst>
          </p:cNvPr>
          <p:cNvSpPr/>
          <p:nvPr/>
        </p:nvSpPr>
        <p:spPr>
          <a:xfrm>
            <a:off x="2032661" y="2444638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ounded Rectangle 100">
            <a:extLst>
              <a:ext uri="{FF2B5EF4-FFF2-40B4-BE49-F238E27FC236}">
                <a16:creationId xmlns:a16="http://schemas.microsoft.com/office/drawing/2014/main" id="{8D58957D-9034-91E8-1637-EF30C7609927}"/>
              </a:ext>
            </a:extLst>
          </p:cNvPr>
          <p:cNvSpPr/>
          <p:nvPr/>
        </p:nvSpPr>
        <p:spPr>
          <a:xfrm>
            <a:off x="4074570" y="1574101"/>
            <a:ext cx="666240" cy="1276703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ounded Rectangle 101">
            <a:extLst>
              <a:ext uri="{FF2B5EF4-FFF2-40B4-BE49-F238E27FC236}">
                <a16:creationId xmlns:a16="http://schemas.microsoft.com/office/drawing/2014/main" id="{6A45AD1E-276F-44EA-FF71-881EDBF9CC36}"/>
              </a:ext>
            </a:extLst>
          </p:cNvPr>
          <p:cNvSpPr/>
          <p:nvPr/>
        </p:nvSpPr>
        <p:spPr>
          <a:xfrm>
            <a:off x="4179972" y="1663924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1" name="Rounded Rectangle 102">
            <a:extLst>
              <a:ext uri="{FF2B5EF4-FFF2-40B4-BE49-F238E27FC236}">
                <a16:creationId xmlns:a16="http://schemas.microsoft.com/office/drawing/2014/main" id="{9C337E49-DC4A-D9F3-DEF4-BD43A3B2515F}"/>
              </a:ext>
            </a:extLst>
          </p:cNvPr>
          <p:cNvSpPr/>
          <p:nvPr/>
        </p:nvSpPr>
        <p:spPr>
          <a:xfrm>
            <a:off x="4179972" y="2067600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" name="Rounded Rectangle 103">
            <a:extLst>
              <a:ext uri="{FF2B5EF4-FFF2-40B4-BE49-F238E27FC236}">
                <a16:creationId xmlns:a16="http://schemas.microsoft.com/office/drawing/2014/main" id="{0B8FBCC7-C53C-F47D-2AA7-DA3C910E647D}"/>
              </a:ext>
            </a:extLst>
          </p:cNvPr>
          <p:cNvSpPr/>
          <p:nvPr/>
        </p:nvSpPr>
        <p:spPr>
          <a:xfrm>
            <a:off x="4179972" y="2451394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" name="Rounded Rectangle 104">
            <a:extLst>
              <a:ext uri="{FF2B5EF4-FFF2-40B4-BE49-F238E27FC236}">
                <a16:creationId xmlns:a16="http://schemas.microsoft.com/office/drawing/2014/main" id="{C2B37BCC-3CEF-9C45-F1C4-2A09F29540BD}"/>
              </a:ext>
            </a:extLst>
          </p:cNvPr>
          <p:cNvSpPr/>
          <p:nvPr/>
        </p:nvSpPr>
        <p:spPr>
          <a:xfrm>
            <a:off x="6065752" y="2624668"/>
            <a:ext cx="666240" cy="1276703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Rounded Rectangle 105">
            <a:extLst>
              <a:ext uri="{FF2B5EF4-FFF2-40B4-BE49-F238E27FC236}">
                <a16:creationId xmlns:a16="http://schemas.microsoft.com/office/drawing/2014/main" id="{4091EE7C-CF08-3676-E792-D0E8883B66A0}"/>
              </a:ext>
            </a:extLst>
          </p:cNvPr>
          <p:cNvSpPr/>
          <p:nvPr/>
        </p:nvSpPr>
        <p:spPr>
          <a:xfrm>
            <a:off x="6171155" y="2714492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ounded Rectangle 106">
            <a:extLst>
              <a:ext uri="{FF2B5EF4-FFF2-40B4-BE49-F238E27FC236}">
                <a16:creationId xmlns:a16="http://schemas.microsoft.com/office/drawing/2014/main" id="{346D7F21-D231-0181-C838-0CBBDE77E90A}"/>
              </a:ext>
            </a:extLst>
          </p:cNvPr>
          <p:cNvSpPr/>
          <p:nvPr/>
        </p:nvSpPr>
        <p:spPr>
          <a:xfrm>
            <a:off x="6171155" y="3118167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ounded Rectangle 107">
            <a:extLst>
              <a:ext uri="{FF2B5EF4-FFF2-40B4-BE49-F238E27FC236}">
                <a16:creationId xmlns:a16="http://schemas.microsoft.com/office/drawing/2014/main" id="{A727F33D-ED57-A404-C566-BD87C17D7A12}"/>
              </a:ext>
            </a:extLst>
          </p:cNvPr>
          <p:cNvSpPr/>
          <p:nvPr/>
        </p:nvSpPr>
        <p:spPr>
          <a:xfrm>
            <a:off x="6171155" y="3501960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0AC5B3A-570A-8EC1-D116-2196FD291CCD}"/>
              </a:ext>
            </a:extLst>
          </p:cNvPr>
          <p:cNvCxnSpPr>
            <a:stCxn id="100" idx="3"/>
            <a:endCxn id="104" idx="1"/>
          </p:cNvCxnSpPr>
          <p:nvPr/>
        </p:nvCxnSpPr>
        <p:spPr>
          <a:xfrm>
            <a:off x="4638011" y="1810911"/>
            <a:ext cx="1533141" cy="1050566"/>
          </a:xfrm>
          <a:prstGeom prst="straightConnector1">
            <a:avLst/>
          </a:prstGeom>
          <a:noFill/>
          <a:ln w="19050" cap="sq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19815EA-D78E-97E3-38D5-1D4F1BE38A27}"/>
              </a:ext>
            </a:extLst>
          </p:cNvPr>
          <p:cNvCxnSpPr>
            <a:stCxn id="101" idx="3"/>
            <a:endCxn id="105" idx="1"/>
          </p:cNvCxnSpPr>
          <p:nvPr/>
        </p:nvCxnSpPr>
        <p:spPr>
          <a:xfrm>
            <a:off x="4638011" y="2214586"/>
            <a:ext cx="1533141" cy="105056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94E47CC-19F6-0969-F36D-D54664B6776F}"/>
              </a:ext>
            </a:extLst>
          </p:cNvPr>
          <p:cNvCxnSpPr>
            <a:stCxn id="102" idx="3"/>
            <a:endCxn id="106" idx="1"/>
          </p:cNvCxnSpPr>
          <p:nvPr/>
        </p:nvCxnSpPr>
        <p:spPr>
          <a:xfrm>
            <a:off x="4638011" y="2598380"/>
            <a:ext cx="1533141" cy="105056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52C9108-43B1-B17D-B4CC-4A315C49FC7D}"/>
              </a:ext>
            </a:extLst>
          </p:cNvPr>
          <p:cNvCxnSpPr>
            <a:stCxn id="97" idx="3"/>
            <a:endCxn id="101" idx="1"/>
          </p:cNvCxnSpPr>
          <p:nvPr/>
        </p:nvCxnSpPr>
        <p:spPr>
          <a:xfrm>
            <a:off x="2490700" y="2207832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34683AC-1301-7B42-B8E8-355144DF0066}"/>
              </a:ext>
            </a:extLst>
          </p:cNvPr>
          <p:cNvCxnSpPr>
            <a:stCxn id="96" idx="3"/>
            <a:endCxn id="100" idx="1"/>
          </p:cNvCxnSpPr>
          <p:nvPr/>
        </p:nvCxnSpPr>
        <p:spPr>
          <a:xfrm>
            <a:off x="2490700" y="1804155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ECDADEA-2136-3FED-7D37-1ABA8508934D}"/>
              </a:ext>
            </a:extLst>
          </p:cNvPr>
          <p:cNvCxnSpPr>
            <a:stCxn id="91" idx="3"/>
            <a:endCxn id="104" idx="1"/>
          </p:cNvCxnSpPr>
          <p:nvPr/>
        </p:nvCxnSpPr>
        <p:spPr>
          <a:xfrm flipV="1">
            <a:off x="4638011" y="2861477"/>
            <a:ext cx="1533144" cy="8091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58451F4-1CB1-524E-BDF1-828F78D75DED}"/>
              </a:ext>
            </a:extLst>
          </p:cNvPr>
          <p:cNvCxnSpPr>
            <a:stCxn id="98" idx="3"/>
            <a:endCxn id="102" idx="1"/>
          </p:cNvCxnSpPr>
          <p:nvPr/>
        </p:nvCxnSpPr>
        <p:spPr>
          <a:xfrm>
            <a:off x="2490700" y="2591624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ECF4B59-F1B7-35EA-AFE9-B9CC2EA0FADF}"/>
              </a:ext>
            </a:extLst>
          </p:cNvPr>
          <p:cNvCxnSpPr>
            <a:stCxn id="93" idx="3"/>
            <a:endCxn id="104" idx="1"/>
          </p:cNvCxnSpPr>
          <p:nvPr/>
        </p:nvCxnSpPr>
        <p:spPr>
          <a:xfrm flipV="1">
            <a:off x="4638011" y="2861478"/>
            <a:ext cx="1533144" cy="160421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C1024AB-EB69-8798-2FD7-DC4242ACF391}"/>
              </a:ext>
            </a:extLst>
          </p:cNvPr>
          <p:cNvCxnSpPr>
            <a:stCxn id="91" idx="3"/>
            <a:endCxn id="105" idx="1"/>
          </p:cNvCxnSpPr>
          <p:nvPr/>
        </p:nvCxnSpPr>
        <p:spPr>
          <a:xfrm flipV="1">
            <a:off x="4638011" y="3265153"/>
            <a:ext cx="1533144" cy="40547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BB19FD9-2928-A62A-8B95-1060D806853D}"/>
              </a:ext>
            </a:extLst>
          </p:cNvPr>
          <p:cNvCxnSpPr>
            <a:stCxn id="92" idx="3"/>
            <a:endCxn id="105" idx="1"/>
          </p:cNvCxnSpPr>
          <p:nvPr/>
        </p:nvCxnSpPr>
        <p:spPr>
          <a:xfrm flipV="1">
            <a:off x="4638011" y="3265153"/>
            <a:ext cx="1533144" cy="8091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D307967-51E4-B8B1-6C5B-518E99739673}"/>
              </a:ext>
            </a:extLst>
          </p:cNvPr>
          <p:cNvCxnSpPr>
            <a:stCxn id="93" idx="3"/>
            <a:endCxn id="105" idx="1"/>
          </p:cNvCxnSpPr>
          <p:nvPr/>
        </p:nvCxnSpPr>
        <p:spPr>
          <a:xfrm flipV="1">
            <a:off x="4638011" y="3265153"/>
            <a:ext cx="1533144" cy="120053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94C2902-2C0D-303A-8A91-9D8617915A98}"/>
              </a:ext>
            </a:extLst>
          </p:cNvPr>
          <p:cNvCxnSpPr>
            <a:stCxn id="94" idx="3"/>
            <a:endCxn id="105" idx="1"/>
          </p:cNvCxnSpPr>
          <p:nvPr/>
        </p:nvCxnSpPr>
        <p:spPr>
          <a:xfrm flipV="1">
            <a:off x="4638011" y="3265153"/>
            <a:ext cx="1533144" cy="160421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9125EA9-6CB4-7D70-1842-36A45B52C8E5}"/>
              </a:ext>
            </a:extLst>
          </p:cNvPr>
          <p:cNvCxnSpPr>
            <a:stCxn id="92" idx="3"/>
            <a:endCxn id="104" idx="1"/>
          </p:cNvCxnSpPr>
          <p:nvPr/>
        </p:nvCxnSpPr>
        <p:spPr>
          <a:xfrm flipV="1">
            <a:off x="4638011" y="2861478"/>
            <a:ext cx="1533144" cy="121282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4F40DF9-F002-9D86-B85B-43246A0DE291}"/>
              </a:ext>
            </a:extLst>
          </p:cNvPr>
          <p:cNvCxnSpPr>
            <a:stCxn id="97" idx="3"/>
            <a:endCxn id="102" idx="1"/>
          </p:cNvCxnSpPr>
          <p:nvPr/>
        </p:nvCxnSpPr>
        <p:spPr>
          <a:xfrm>
            <a:off x="2490700" y="2207831"/>
            <a:ext cx="1689271" cy="39054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7ABE78A-AB4E-D8C1-F93D-84F7D6A8F5E8}"/>
              </a:ext>
            </a:extLst>
          </p:cNvPr>
          <p:cNvCxnSpPr>
            <a:stCxn id="97" idx="3"/>
            <a:endCxn id="100" idx="1"/>
          </p:cNvCxnSpPr>
          <p:nvPr/>
        </p:nvCxnSpPr>
        <p:spPr>
          <a:xfrm flipV="1">
            <a:off x="2490700" y="1810911"/>
            <a:ext cx="1689271" cy="39692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7B3E6D3-869B-0314-8368-91BA8238533E}"/>
              </a:ext>
            </a:extLst>
          </p:cNvPr>
          <p:cNvCxnSpPr>
            <a:stCxn id="98" idx="3"/>
            <a:endCxn id="101" idx="1"/>
          </p:cNvCxnSpPr>
          <p:nvPr/>
        </p:nvCxnSpPr>
        <p:spPr>
          <a:xfrm flipV="1">
            <a:off x="2490700" y="2214587"/>
            <a:ext cx="1689271" cy="3770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9D17A63-A126-0A1F-CE52-4F4BF61E5187}"/>
              </a:ext>
            </a:extLst>
          </p:cNvPr>
          <p:cNvCxnSpPr>
            <a:stCxn id="96" idx="3"/>
            <a:endCxn id="102" idx="1"/>
          </p:cNvCxnSpPr>
          <p:nvPr/>
        </p:nvCxnSpPr>
        <p:spPr>
          <a:xfrm>
            <a:off x="2490700" y="1804154"/>
            <a:ext cx="1689271" cy="79422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635D56FD-75A5-E580-091E-E48AE48B76DD}"/>
              </a:ext>
            </a:extLst>
          </p:cNvPr>
          <p:cNvCxnSpPr>
            <a:stCxn id="94" idx="3"/>
            <a:endCxn id="104" idx="1"/>
          </p:cNvCxnSpPr>
          <p:nvPr/>
        </p:nvCxnSpPr>
        <p:spPr>
          <a:xfrm flipV="1">
            <a:off x="4638011" y="2861477"/>
            <a:ext cx="1533144" cy="200788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324360F-FC10-FEF0-1751-3BF77558D8A9}"/>
              </a:ext>
            </a:extLst>
          </p:cNvPr>
          <p:cNvCxnSpPr>
            <a:stCxn id="91" idx="3"/>
            <a:endCxn id="106" idx="1"/>
          </p:cNvCxnSpPr>
          <p:nvPr/>
        </p:nvCxnSpPr>
        <p:spPr>
          <a:xfrm flipV="1">
            <a:off x="4638011" y="3648946"/>
            <a:ext cx="1533144" cy="2167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9EDBAECC-A456-3BD1-931A-0DA3854BC7D2}"/>
              </a:ext>
            </a:extLst>
          </p:cNvPr>
          <p:cNvCxnSpPr>
            <a:stCxn id="92" idx="3"/>
            <a:endCxn id="106" idx="1"/>
          </p:cNvCxnSpPr>
          <p:nvPr/>
        </p:nvCxnSpPr>
        <p:spPr>
          <a:xfrm flipV="1">
            <a:off x="4638011" y="3648945"/>
            <a:ext cx="1533144" cy="4253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9286BA6-BB44-B49E-3119-03E93E485C28}"/>
              </a:ext>
            </a:extLst>
          </p:cNvPr>
          <p:cNvCxnSpPr>
            <a:stCxn id="93" idx="3"/>
            <a:endCxn id="106" idx="1"/>
          </p:cNvCxnSpPr>
          <p:nvPr/>
        </p:nvCxnSpPr>
        <p:spPr>
          <a:xfrm flipV="1">
            <a:off x="4638011" y="3648945"/>
            <a:ext cx="1533144" cy="81674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5B78C0F-892B-BF44-29C3-DBE136C62824}"/>
              </a:ext>
            </a:extLst>
          </p:cNvPr>
          <p:cNvCxnSpPr>
            <a:stCxn id="94" idx="3"/>
            <a:endCxn id="106" idx="1"/>
          </p:cNvCxnSpPr>
          <p:nvPr/>
        </p:nvCxnSpPr>
        <p:spPr>
          <a:xfrm flipV="1">
            <a:off x="4638011" y="3648946"/>
            <a:ext cx="1533144" cy="122041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21433E21-D5AF-0291-61D8-6BC2189E0CE1}"/>
              </a:ext>
            </a:extLst>
          </p:cNvPr>
          <p:cNvSpPr txBox="1"/>
          <p:nvPr/>
        </p:nvSpPr>
        <p:spPr>
          <a:xfrm>
            <a:off x="5296645" y="4312524"/>
            <a:ext cx="94621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join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45E4AE5-C704-4890-F30E-3B09761F22A7}"/>
              </a:ext>
            </a:extLst>
          </p:cNvPr>
          <p:cNvSpPr txBox="1"/>
          <p:nvPr/>
        </p:nvSpPr>
        <p:spPr>
          <a:xfrm>
            <a:off x="3151955" y="4037806"/>
            <a:ext cx="1072857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union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7B75D9E-C2E6-4855-1F5D-1A60B5113328}"/>
              </a:ext>
            </a:extLst>
          </p:cNvPr>
          <p:cNvSpPr txBox="1"/>
          <p:nvPr/>
        </p:nvSpPr>
        <p:spPr>
          <a:xfrm>
            <a:off x="2821208" y="2607471"/>
            <a:ext cx="1326131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latin typeface="Consolas" panose="020B0609020204030204" pitchFamily="49" charset="0"/>
                <a:cs typeface="Calibri" panose="020F0502020204030204" pitchFamily="34" charset="0"/>
              </a:rPr>
              <a:t>groupBy</a:t>
            </a:r>
            <a:endParaRPr lang="en-US" b="1" kern="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DF47D83-C1AF-31C2-C2CF-A9F968C86000}"/>
              </a:ext>
            </a:extLst>
          </p:cNvPr>
          <p:cNvCxnSpPr>
            <a:stCxn id="98" idx="3"/>
            <a:endCxn id="100" idx="1"/>
          </p:cNvCxnSpPr>
          <p:nvPr/>
        </p:nvCxnSpPr>
        <p:spPr>
          <a:xfrm flipV="1">
            <a:off x="2490700" y="1810911"/>
            <a:ext cx="1689271" cy="78071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77676F4F-1E46-3D03-0957-B75C0E4D723B}"/>
              </a:ext>
            </a:extLst>
          </p:cNvPr>
          <p:cNvCxnSpPr>
            <a:stCxn id="96" idx="3"/>
            <a:endCxn id="101" idx="1"/>
          </p:cNvCxnSpPr>
          <p:nvPr/>
        </p:nvCxnSpPr>
        <p:spPr>
          <a:xfrm>
            <a:off x="2490700" y="1804155"/>
            <a:ext cx="1689271" cy="41043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85AB1FBC-1EB4-1719-CD3C-995797CEAD77}"/>
              </a:ext>
            </a:extLst>
          </p:cNvPr>
          <p:cNvSpPr txBox="1"/>
          <p:nvPr/>
        </p:nvSpPr>
        <p:spPr>
          <a:xfrm>
            <a:off x="5669951" y="5094308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3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F60ACC2-3C49-D8D7-8CBB-F6C13CA634E7}"/>
              </a:ext>
            </a:extLst>
          </p:cNvPr>
          <p:cNvSpPr txBox="1"/>
          <p:nvPr/>
        </p:nvSpPr>
        <p:spPr>
          <a:xfrm>
            <a:off x="797230" y="2529719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A31D55C-C41C-84DF-2968-AADF10272F98}"/>
              </a:ext>
            </a:extLst>
          </p:cNvPr>
          <p:cNvSpPr txBox="1"/>
          <p:nvPr/>
        </p:nvSpPr>
        <p:spPr>
          <a:xfrm>
            <a:off x="870520" y="5063243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45DB7CB-D104-2540-FC73-10913765BBE7}"/>
              </a:ext>
            </a:extLst>
          </p:cNvPr>
          <p:cNvSpPr txBox="1"/>
          <p:nvPr/>
        </p:nvSpPr>
        <p:spPr>
          <a:xfrm>
            <a:off x="1474831" y="1439534"/>
            <a:ext cx="57913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24BE715-9C17-6726-CE91-69ED64171E27}"/>
              </a:ext>
            </a:extLst>
          </p:cNvPr>
          <p:cNvSpPr txBox="1"/>
          <p:nvPr/>
        </p:nvSpPr>
        <p:spPr>
          <a:xfrm>
            <a:off x="3655298" y="1382662"/>
            <a:ext cx="569514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337ACCF-4265-DDC6-03E5-A4109CD9E228}"/>
              </a:ext>
            </a:extLst>
          </p:cNvPr>
          <p:cNvSpPr txBox="1"/>
          <p:nvPr/>
        </p:nvSpPr>
        <p:spPr>
          <a:xfrm>
            <a:off x="758505" y="3203957"/>
            <a:ext cx="56310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93831B5-463A-65B4-BBA2-F50C8F2ED27C}"/>
              </a:ext>
            </a:extLst>
          </p:cNvPr>
          <p:cNvSpPr txBox="1"/>
          <p:nvPr/>
        </p:nvSpPr>
        <p:spPr>
          <a:xfrm>
            <a:off x="2141107" y="3203956"/>
            <a:ext cx="582337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833CB2F-4CD8-9D81-1CE8-DCEA2C5D3270}"/>
              </a:ext>
            </a:extLst>
          </p:cNvPr>
          <p:cNvSpPr txBox="1"/>
          <p:nvPr/>
        </p:nvSpPr>
        <p:spPr>
          <a:xfrm>
            <a:off x="3629618" y="3204100"/>
            <a:ext cx="545468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FC95896-A765-EF87-3CC4-DD31AD88860D}"/>
              </a:ext>
            </a:extLst>
          </p:cNvPr>
          <p:cNvSpPr txBox="1"/>
          <p:nvPr/>
        </p:nvSpPr>
        <p:spPr>
          <a:xfrm>
            <a:off x="5683832" y="2224587"/>
            <a:ext cx="587146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143" name="Rounded Rectangle 144">
            <a:extLst>
              <a:ext uri="{FF2B5EF4-FFF2-40B4-BE49-F238E27FC236}">
                <a16:creationId xmlns:a16="http://schemas.microsoft.com/office/drawing/2014/main" id="{42C06544-D4AE-26AF-34D1-6BEDC53D2226}"/>
              </a:ext>
            </a:extLst>
          </p:cNvPr>
          <p:cNvSpPr/>
          <p:nvPr/>
        </p:nvSpPr>
        <p:spPr>
          <a:xfrm>
            <a:off x="2629207" y="3335090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Rounded Rectangle 145">
            <a:extLst>
              <a:ext uri="{FF2B5EF4-FFF2-40B4-BE49-F238E27FC236}">
                <a16:creationId xmlns:a16="http://schemas.microsoft.com/office/drawing/2014/main" id="{0F2E2E10-D4BC-7F61-08B6-1F2E212C0EC7}"/>
              </a:ext>
            </a:extLst>
          </p:cNvPr>
          <p:cNvSpPr/>
          <p:nvPr/>
        </p:nvSpPr>
        <p:spPr>
          <a:xfrm>
            <a:off x="2734608" y="3433203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Rounded Rectangle 146">
            <a:extLst>
              <a:ext uri="{FF2B5EF4-FFF2-40B4-BE49-F238E27FC236}">
                <a16:creationId xmlns:a16="http://schemas.microsoft.com/office/drawing/2014/main" id="{93B05EEF-DC75-CDC0-6B78-ABEFECBB7EC4}"/>
              </a:ext>
            </a:extLst>
          </p:cNvPr>
          <p:cNvSpPr/>
          <p:nvPr/>
        </p:nvSpPr>
        <p:spPr>
          <a:xfrm>
            <a:off x="2734608" y="3836878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3D7993B-4BF5-0CFB-6E6D-48A29BE3BF57}"/>
              </a:ext>
            </a:extLst>
          </p:cNvPr>
          <p:cNvCxnSpPr>
            <a:stCxn id="145" idx="3"/>
            <a:endCxn id="92" idx="1"/>
          </p:cNvCxnSpPr>
          <p:nvPr/>
        </p:nvCxnSpPr>
        <p:spPr>
          <a:xfrm>
            <a:off x="3192647" y="3983864"/>
            <a:ext cx="987325" cy="904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9720CF5-4145-22DC-EDAB-37CC16DCAACC}"/>
              </a:ext>
            </a:extLst>
          </p:cNvPr>
          <p:cNvCxnSpPr>
            <a:stCxn id="144" idx="3"/>
            <a:endCxn id="91" idx="1"/>
          </p:cNvCxnSpPr>
          <p:nvPr/>
        </p:nvCxnSpPr>
        <p:spPr>
          <a:xfrm>
            <a:off x="3192647" y="3580189"/>
            <a:ext cx="987325" cy="904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8" name="Rounded Rectangle 153">
            <a:extLst>
              <a:ext uri="{FF2B5EF4-FFF2-40B4-BE49-F238E27FC236}">
                <a16:creationId xmlns:a16="http://schemas.microsoft.com/office/drawing/2014/main" id="{8516436A-A7B7-2D24-4EF0-2D9E1C8E67FF}"/>
              </a:ext>
            </a:extLst>
          </p:cNvPr>
          <p:cNvSpPr/>
          <p:nvPr/>
        </p:nvSpPr>
        <p:spPr>
          <a:xfrm>
            <a:off x="1204637" y="3335090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Rounded Rectangle 154">
            <a:extLst>
              <a:ext uri="{FF2B5EF4-FFF2-40B4-BE49-F238E27FC236}">
                <a16:creationId xmlns:a16="http://schemas.microsoft.com/office/drawing/2014/main" id="{3FE0C7C0-18CC-A192-CF17-8F7DA2B9C082}"/>
              </a:ext>
            </a:extLst>
          </p:cNvPr>
          <p:cNvSpPr/>
          <p:nvPr/>
        </p:nvSpPr>
        <p:spPr>
          <a:xfrm>
            <a:off x="1310039" y="3433203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Rounded Rectangle 155">
            <a:extLst>
              <a:ext uri="{FF2B5EF4-FFF2-40B4-BE49-F238E27FC236}">
                <a16:creationId xmlns:a16="http://schemas.microsoft.com/office/drawing/2014/main" id="{52352697-222F-1F23-6D2C-E31C68C92AF8}"/>
              </a:ext>
            </a:extLst>
          </p:cNvPr>
          <p:cNvSpPr/>
          <p:nvPr/>
        </p:nvSpPr>
        <p:spPr>
          <a:xfrm>
            <a:off x="1310039" y="3836878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419704DC-6F38-E3CC-DDA5-EDB7CA90CBAB}"/>
              </a:ext>
            </a:extLst>
          </p:cNvPr>
          <p:cNvCxnSpPr>
            <a:stCxn id="150" idx="3"/>
            <a:endCxn id="145" idx="1"/>
          </p:cNvCxnSpPr>
          <p:nvPr/>
        </p:nvCxnSpPr>
        <p:spPr>
          <a:xfrm>
            <a:off x="1768076" y="3983863"/>
            <a:ext cx="966531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53258F0-F521-E364-7427-C4466A05192E}"/>
              </a:ext>
            </a:extLst>
          </p:cNvPr>
          <p:cNvCxnSpPr>
            <a:stCxn id="149" idx="3"/>
            <a:endCxn id="144" idx="1"/>
          </p:cNvCxnSpPr>
          <p:nvPr/>
        </p:nvCxnSpPr>
        <p:spPr>
          <a:xfrm>
            <a:off x="1768076" y="3580188"/>
            <a:ext cx="966531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4BA2EE39-9899-868A-B5B1-443BE770578F}"/>
              </a:ext>
            </a:extLst>
          </p:cNvPr>
          <p:cNvSpPr txBox="1"/>
          <p:nvPr/>
        </p:nvSpPr>
        <p:spPr>
          <a:xfrm>
            <a:off x="1833269" y="3923428"/>
            <a:ext cx="81958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map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7A86888-CC22-A349-C731-A6537BBF12E6}"/>
              </a:ext>
            </a:extLst>
          </p:cNvPr>
          <p:cNvSpPr txBox="1"/>
          <p:nvPr/>
        </p:nvSpPr>
        <p:spPr>
          <a:xfrm>
            <a:off x="5026896" y="1567346"/>
            <a:ext cx="16022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partitioning- aware</a:t>
            </a:r>
          </a:p>
        </p:txBody>
      </p:sp>
      <p:sp>
        <p:nvSpPr>
          <p:cNvPr id="155" name="Rounded Rectangle 164">
            <a:extLst>
              <a:ext uri="{FF2B5EF4-FFF2-40B4-BE49-F238E27FC236}">
                <a16:creationId xmlns:a16="http://schemas.microsoft.com/office/drawing/2014/main" id="{B8507B7A-77DD-8BCD-6223-BD533FB18DCF}"/>
              </a:ext>
            </a:extLst>
          </p:cNvPr>
          <p:cNvSpPr/>
          <p:nvPr/>
        </p:nvSpPr>
        <p:spPr>
          <a:xfrm>
            <a:off x="2620835" y="4442073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Rounded Rectangle 165">
            <a:extLst>
              <a:ext uri="{FF2B5EF4-FFF2-40B4-BE49-F238E27FC236}">
                <a16:creationId xmlns:a16="http://schemas.microsoft.com/office/drawing/2014/main" id="{D135966B-D10A-F12C-21E7-EAEB7E3C5919}"/>
              </a:ext>
            </a:extLst>
          </p:cNvPr>
          <p:cNvSpPr/>
          <p:nvPr/>
        </p:nvSpPr>
        <p:spPr>
          <a:xfrm>
            <a:off x="2726236" y="4540186"/>
            <a:ext cx="458039" cy="2939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Rounded Rectangle 166">
            <a:extLst>
              <a:ext uri="{FF2B5EF4-FFF2-40B4-BE49-F238E27FC236}">
                <a16:creationId xmlns:a16="http://schemas.microsoft.com/office/drawing/2014/main" id="{DC3DB638-9DAA-DD41-D821-1F2252393AF3}"/>
              </a:ext>
            </a:extLst>
          </p:cNvPr>
          <p:cNvSpPr/>
          <p:nvPr/>
        </p:nvSpPr>
        <p:spPr>
          <a:xfrm>
            <a:off x="2726236" y="4943861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A8F14D4C-613C-2B40-1B3D-A22515F4086E}"/>
              </a:ext>
            </a:extLst>
          </p:cNvPr>
          <p:cNvCxnSpPr>
            <a:stCxn id="157" idx="3"/>
            <a:endCxn id="94" idx="1"/>
          </p:cNvCxnSpPr>
          <p:nvPr/>
        </p:nvCxnSpPr>
        <p:spPr>
          <a:xfrm flipV="1">
            <a:off x="3184275" y="4869365"/>
            <a:ext cx="995697" cy="22148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8684B5B-A324-084B-81B5-D86542462203}"/>
              </a:ext>
            </a:extLst>
          </p:cNvPr>
          <p:cNvCxnSpPr>
            <a:stCxn id="156" idx="3"/>
            <a:endCxn id="93" idx="1"/>
          </p:cNvCxnSpPr>
          <p:nvPr/>
        </p:nvCxnSpPr>
        <p:spPr>
          <a:xfrm flipV="1">
            <a:off x="3184275" y="4465689"/>
            <a:ext cx="995697" cy="22148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F0705CD7-D71C-5A41-150A-4D8DE6A61976}"/>
              </a:ext>
            </a:extLst>
          </p:cNvPr>
          <p:cNvSpPr txBox="1"/>
          <p:nvPr/>
        </p:nvSpPr>
        <p:spPr>
          <a:xfrm>
            <a:off x="2173239" y="4391334"/>
            <a:ext cx="551880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3A03DBA-D7B8-E9BE-A5C3-EE4C5A51124B}"/>
              </a:ext>
            </a:extLst>
          </p:cNvPr>
          <p:cNvSpPr txBox="1"/>
          <p:nvPr/>
        </p:nvSpPr>
        <p:spPr>
          <a:xfrm>
            <a:off x="8485376" y="1178889"/>
            <a:ext cx="3101194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Mosharaf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Chowdhury,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Tathagata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Ankur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Dave, Justin Ma, Murphy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McCauly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J. Franklin, Scott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Shenker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Resilient Distributed Datasets: A Fault-Tolerant Abstraction for In-Memory Cluster Computing.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3335365F-F7D1-B503-047A-10BB729038BA}"/>
              </a:ext>
            </a:extLst>
          </p:cNvPr>
          <p:cNvCxnSpPr>
            <a:stCxn id="103" idx="3"/>
            <a:endCxn id="164" idx="1"/>
          </p:cNvCxnSpPr>
          <p:nvPr/>
        </p:nvCxnSpPr>
        <p:spPr>
          <a:xfrm>
            <a:off x="6731992" y="3263020"/>
            <a:ext cx="747122" cy="4459"/>
          </a:xfrm>
          <a:prstGeom prst="straightConnector1">
            <a:avLst/>
          </a:prstGeom>
          <a:noFill/>
          <a:ln w="19050" cap="sq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ECAF5C8F-7C19-EAA8-6EB2-AC3FB65445A6}"/>
              </a:ext>
            </a:extLst>
          </p:cNvPr>
          <p:cNvSpPr txBox="1"/>
          <p:nvPr/>
        </p:nvSpPr>
        <p:spPr>
          <a:xfrm>
            <a:off x="6773333" y="3311164"/>
            <a:ext cx="1199494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reduce</a:t>
            </a:r>
          </a:p>
        </p:txBody>
      </p:sp>
      <p:sp>
        <p:nvSpPr>
          <p:cNvPr id="164" name="Rounded Rectangle 180">
            <a:extLst>
              <a:ext uri="{FF2B5EF4-FFF2-40B4-BE49-F238E27FC236}">
                <a16:creationId xmlns:a16="http://schemas.microsoft.com/office/drawing/2014/main" id="{5B7159C5-A919-24DD-D663-9DADF2C8A457}"/>
              </a:ext>
            </a:extLst>
          </p:cNvPr>
          <p:cNvSpPr/>
          <p:nvPr/>
        </p:nvSpPr>
        <p:spPr>
          <a:xfrm>
            <a:off x="7479114" y="3220326"/>
            <a:ext cx="140409" cy="94306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Rounded Rectangle 182">
            <a:extLst>
              <a:ext uri="{FF2B5EF4-FFF2-40B4-BE49-F238E27FC236}">
                <a16:creationId xmlns:a16="http://schemas.microsoft.com/office/drawing/2014/main" id="{06CED820-E863-BA52-F59D-6A02E3AF280E}"/>
              </a:ext>
            </a:extLst>
          </p:cNvPr>
          <p:cNvSpPr/>
          <p:nvPr/>
        </p:nvSpPr>
        <p:spPr>
          <a:xfrm>
            <a:off x="7155963" y="5082039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14F9882-069A-0281-C583-6701803EA753}"/>
              </a:ext>
            </a:extLst>
          </p:cNvPr>
          <p:cNvSpPr txBox="1"/>
          <p:nvPr/>
        </p:nvSpPr>
        <p:spPr>
          <a:xfrm>
            <a:off x="6857373" y="5397444"/>
            <a:ext cx="10449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cached</a:t>
            </a: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05A4861E-3011-C62B-2942-D14917C38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43" y="260057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4D20794F-2589-C42D-B372-49CAC38398FB}"/>
              </a:ext>
            </a:extLst>
          </p:cNvPr>
          <p:cNvSpPr txBox="1"/>
          <p:nvPr/>
        </p:nvSpPr>
        <p:spPr>
          <a:xfrm>
            <a:off x="8254586" y="3593826"/>
            <a:ext cx="3507104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action triggers DAG compilation and evaluation</a:t>
            </a:r>
          </a:p>
          <a:p>
            <a:pPr marL="342900" indent="-342900" algn="l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compiled into job of multiple stages (3 here), demarcated by wide shuffle dependencies</a:t>
            </a:r>
          </a:p>
          <a:p>
            <a:pPr marL="342900" indent="-342900" algn="l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Lost/evicted cached partitions are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re-evaluated via partition lineage</a:t>
            </a:r>
          </a:p>
        </p:txBody>
      </p:sp>
    </p:spTree>
    <p:extLst>
      <p:ext uri="{BB962C8B-B14F-4D97-AF65-F5344CB8AC3E}">
        <p14:creationId xmlns:p14="http://schemas.microsoft.com/office/powerpoint/2010/main" val="21704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134" grpId="0"/>
      <p:bldP spid="135" grpId="0"/>
      <p:bldP spid="136" grpId="0"/>
      <p:bldP spid="1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Data-Parallel Execution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Batch ML Algorithms</a:t>
            </a:r>
          </a:p>
          <a:p>
            <a:endParaRPr lang="en-US" dirty="0"/>
          </a:p>
        </p:txBody>
      </p:sp>
      <p:pic>
        <p:nvPicPr>
          <p:cNvPr id="2" name="Graphic 87">
            <a:extLst>
              <a:ext uri="{FF2B5EF4-FFF2-40B4-BE49-F238E27FC236}">
                <a16:creationId xmlns:a16="http://schemas.microsoft.com/office/drawing/2014/main" id="{42A495A3-5FE8-5599-BCE0-99D0B62E7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3271" y="4989321"/>
            <a:ext cx="1280160" cy="308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87461A-BFBB-42A3-0337-82B1E2B44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767" y="4941414"/>
            <a:ext cx="1388669" cy="403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C3D48D-25AA-5B35-E68F-A0B817E10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3" y="4915139"/>
            <a:ext cx="741075" cy="385587"/>
          </a:xfrm>
          <a:prstGeom prst="rect">
            <a:avLst/>
          </a:prstGeom>
        </p:spPr>
      </p:pic>
      <p:pic>
        <p:nvPicPr>
          <p:cNvPr id="7" name="Picture 2" descr="Bildergebnis für dask">
            <a:extLst>
              <a:ext uri="{FF2B5EF4-FFF2-40B4-BE49-F238E27FC236}">
                <a16:creationId xmlns:a16="http://schemas.microsoft.com/office/drawing/2014/main" id="{7E37B39B-74E2-830C-866B-9A36FBD4E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4428" y="4961510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89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4663B-B9D5-B1B3-CDDB-782D15A313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Matrix Block </a:t>
            </a:r>
            <a:r>
              <a:rPr lang="en-US" b="0" dirty="0"/>
              <a:t>(m x n)</a:t>
            </a:r>
          </a:p>
          <a:p>
            <a:pPr lvl="1"/>
            <a:r>
              <a:rPr lang="en-US" dirty="0"/>
              <a:t>A.k.a. tiles/chunks, most operations defined here</a:t>
            </a:r>
          </a:p>
          <a:p>
            <a:pPr lvl="1"/>
            <a:r>
              <a:rPr lang="en-US" dirty="0"/>
              <a:t>Local matrix: single block, different representations</a:t>
            </a:r>
          </a:p>
          <a:p>
            <a:pPr lvl="1"/>
            <a:endParaRPr lang="en-US" dirty="0"/>
          </a:p>
          <a:p>
            <a:r>
              <a:rPr lang="en-US" dirty="0"/>
              <a:t>Common Block Representations</a:t>
            </a:r>
          </a:p>
          <a:p>
            <a:pPr lvl="1"/>
            <a:r>
              <a:rPr lang="en-US" dirty="0"/>
              <a:t>Dense (linearized arrays)</a:t>
            </a:r>
          </a:p>
          <a:p>
            <a:pPr lvl="1"/>
            <a:r>
              <a:rPr lang="en-US" dirty="0"/>
              <a:t>MCSR (modified CSR)</a:t>
            </a:r>
          </a:p>
          <a:p>
            <a:pPr lvl="1"/>
            <a:r>
              <a:rPr lang="en-US" dirty="0"/>
              <a:t>CSR (compressed sparse rows), CSC</a:t>
            </a:r>
          </a:p>
          <a:p>
            <a:pPr lvl="1"/>
            <a:r>
              <a:rPr lang="en-US" dirty="0"/>
              <a:t>COO (Coordinate matrix)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3CA1A-2F5A-422B-D1FF-4C731D58E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Background: Matrix Formats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DDD359-0589-AC25-DB58-30472CA80835}"/>
              </a:ext>
            </a:extLst>
          </p:cNvPr>
          <p:cNvGrpSpPr/>
          <p:nvPr/>
        </p:nvGrpSpPr>
        <p:grpSpPr>
          <a:xfrm>
            <a:off x="7956833" y="765637"/>
            <a:ext cx="1447800" cy="1673050"/>
            <a:chOff x="6848790" y="1282004"/>
            <a:chExt cx="1447800" cy="16730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112809-BF65-183E-2607-150B8873CAE4}"/>
                </a:ext>
              </a:extLst>
            </p:cNvPr>
            <p:cNvSpPr/>
            <p:nvPr/>
          </p:nvSpPr>
          <p:spPr>
            <a:xfrm>
              <a:off x="70866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A7341B-D7F6-3CFE-0A4C-48690F2D617A}"/>
                </a:ext>
              </a:extLst>
            </p:cNvPr>
            <p:cNvSpPr/>
            <p:nvPr/>
          </p:nvSpPr>
          <p:spPr>
            <a:xfrm>
              <a:off x="73914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4B1A6D-89C5-DE19-39E0-447FC68FA9A0}"/>
                </a:ext>
              </a:extLst>
            </p:cNvPr>
            <p:cNvSpPr/>
            <p:nvPr/>
          </p:nvSpPr>
          <p:spPr>
            <a:xfrm>
              <a:off x="76962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892127-15E8-F47C-6F42-96F7BB920093}"/>
                </a:ext>
              </a:extLst>
            </p:cNvPr>
            <p:cNvSpPr/>
            <p:nvPr/>
          </p:nvSpPr>
          <p:spPr>
            <a:xfrm>
              <a:off x="70866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4EA45F-EC5B-38F9-D376-1DA9A4E18D71}"/>
                </a:ext>
              </a:extLst>
            </p:cNvPr>
            <p:cNvSpPr/>
            <p:nvPr/>
          </p:nvSpPr>
          <p:spPr>
            <a:xfrm>
              <a:off x="73914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E9EC1A-E7EA-6F9A-93EF-02C0B587BBEC}"/>
                </a:ext>
              </a:extLst>
            </p:cNvPr>
            <p:cNvSpPr/>
            <p:nvPr/>
          </p:nvSpPr>
          <p:spPr>
            <a:xfrm>
              <a:off x="76962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224F59-425A-0E87-CBE8-D7D64260E502}"/>
                </a:ext>
              </a:extLst>
            </p:cNvPr>
            <p:cNvSpPr/>
            <p:nvPr/>
          </p:nvSpPr>
          <p:spPr>
            <a:xfrm>
              <a:off x="70866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EDAF65-883E-4B65-2E68-069F0A8F51D8}"/>
                </a:ext>
              </a:extLst>
            </p:cNvPr>
            <p:cNvSpPr/>
            <p:nvPr/>
          </p:nvSpPr>
          <p:spPr>
            <a:xfrm>
              <a:off x="73914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F08247-B39C-86DC-30A1-DE33A3CA86D2}"/>
                </a:ext>
              </a:extLst>
            </p:cNvPr>
            <p:cNvSpPr/>
            <p:nvPr/>
          </p:nvSpPr>
          <p:spPr>
            <a:xfrm>
              <a:off x="76962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62C924-A35F-C5E0-6D56-FC9EBFBB4E06}"/>
                </a:ext>
              </a:extLst>
            </p:cNvPr>
            <p:cNvSpPr txBox="1"/>
            <p:nvPr/>
          </p:nvSpPr>
          <p:spPr>
            <a:xfrm>
              <a:off x="6848790" y="1282004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Example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3x3 Matrix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A246A0-7D76-DFC9-F0BB-842AA700828B}"/>
              </a:ext>
            </a:extLst>
          </p:cNvPr>
          <p:cNvGrpSpPr/>
          <p:nvPr/>
        </p:nvGrpSpPr>
        <p:grpSpPr>
          <a:xfrm>
            <a:off x="7578769" y="3190824"/>
            <a:ext cx="1371600" cy="2057400"/>
            <a:chOff x="5943600" y="3793254"/>
            <a:chExt cx="1371600" cy="2057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8AC3A4-EFE8-7E66-3659-BA2E14CE9648}"/>
                </a:ext>
              </a:extLst>
            </p:cNvPr>
            <p:cNvSpPr/>
            <p:nvPr/>
          </p:nvSpPr>
          <p:spPr>
            <a:xfrm>
              <a:off x="6858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3FB791-87ED-6344-85B8-92BBF024C874}"/>
                </a:ext>
              </a:extLst>
            </p:cNvPr>
            <p:cNvSpPr/>
            <p:nvPr/>
          </p:nvSpPr>
          <p:spPr>
            <a:xfrm>
              <a:off x="6858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AB107A-C28A-84AF-76EF-824C55581BC3}"/>
                </a:ext>
              </a:extLst>
            </p:cNvPr>
            <p:cNvSpPr/>
            <p:nvPr/>
          </p:nvSpPr>
          <p:spPr>
            <a:xfrm>
              <a:off x="6858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6EF2966-39F3-2D81-FCC3-E97DFAFE247A}"/>
                </a:ext>
              </a:extLst>
            </p:cNvPr>
            <p:cNvSpPr/>
            <p:nvPr/>
          </p:nvSpPr>
          <p:spPr>
            <a:xfrm>
              <a:off x="6858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2F021D-627E-79AB-0EAD-01ED238F2E23}"/>
                </a:ext>
              </a:extLst>
            </p:cNvPr>
            <p:cNvSpPr/>
            <p:nvPr/>
          </p:nvSpPr>
          <p:spPr>
            <a:xfrm>
              <a:off x="6858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78C31C-2376-21DF-461E-091E8BC92D97}"/>
                </a:ext>
              </a:extLst>
            </p:cNvPr>
            <p:cNvSpPr/>
            <p:nvPr/>
          </p:nvSpPr>
          <p:spPr>
            <a:xfrm>
              <a:off x="6553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272A1C1-50C5-6045-2A55-6A9FB03F5A20}"/>
                </a:ext>
              </a:extLst>
            </p:cNvPr>
            <p:cNvSpPr/>
            <p:nvPr/>
          </p:nvSpPr>
          <p:spPr>
            <a:xfrm>
              <a:off x="6553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FC19A1-455D-9928-E042-2DBAB87FD637}"/>
                </a:ext>
              </a:extLst>
            </p:cNvPr>
            <p:cNvSpPr/>
            <p:nvPr/>
          </p:nvSpPr>
          <p:spPr>
            <a:xfrm>
              <a:off x="6553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2B1E57-90F0-D542-2E23-7C0B2DC908D2}"/>
                </a:ext>
              </a:extLst>
            </p:cNvPr>
            <p:cNvSpPr/>
            <p:nvPr/>
          </p:nvSpPr>
          <p:spPr>
            <a:xfrm>
              <a:off x="6553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FBA9B5C-C9B9-013B-DE36-1605D4BC5D4D}"/>
                </a:ext>
              </a:extLst>
            </p:cNvPr>
            <p:cNvSpPr/>
            <p:nvPr/>
          </p:nvSpPr>
          <p:spPr>
            <a:xfrm>
              <a:off x="6553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BF4B2E-736F-973F-0E70-0F9D62CA085E}"/>
                </a:ext>
              </a:extLst>
            </p:cNvPr>
            <p:cNvSpPr/>
            <p:nvPr/>
          </p:nvSpPr>
          <p:spPr>
            <a:xfrm>
              <a:off x="6096000" y="43266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E4D62C-752A-8C21-3DA0-40BA28ABB8A9}"/>
                </a:ext>
              </a:extLst>
            </p:cNvPr>
            <p:cNvSpPr/>
            <p:nvPr/>
          </p:nvSpPr>
          <p:spPr>
            <a:xfrm>
              <a:off x="6096000" y="4631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BAEB965-76AF-64C0-D554-A2985855B579}"/>
                </a:ext>
              </a:extLst>
            </p:cNvPr>
            <p:cNvSpPr/>
            <p:nvPr/>
          </p:nvSpPr>
          <p:spPr>
            <a:xfrm>
              <a:off x="6096000" y="4936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E024A56-DC16-6E30-AAE9-78A691668B80}"/>
                </a:ext>
              </a:extLst>
            </p:cNvPr>
            <p:cNvSpPr/>
            <p:nvPr/>
          </p:nvSpPr>
          <p:spPr>
            <a:xfrm>
              <a:off x="6096000" y="5241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B772D1B-D804-EDE1-AA19-4C7C4494F485}"/>
                </a:ext>
              </a:extLst>
            </p:cNvPr>
            <p:cNvCxnSpPr>
              <a:stCxn id="27" idx="1"/>
            </p:cNvCxnSpPr>
            <p:nvPr/>
          </p:nvCxnSpPr>
          <p:spPr>
            <a:xfrm rot="10800000">
              <a:off x="6324600" y="4783854"/>
              <a:ext cx="228600" cy="3048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D474A68-CADD-7CB5-85CB-9E87D668C35D}"/>
                </a:ext>
              </a:extLst>
            </p:cNvPr>
            <p:cNvCxnSpPr/>
            <p:nvPr/>
          </p:nvCxnSpPr>
          <p:spPr>
            <a:xfrm rot="10800000">
              <a:off x="6324600" y="4479054"/>
              <a:ext cx="228600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A7B34C3-D359-41A8-98AE-240A0C154D1F}"/>
                </a:ext>
              </a:extLst>
            </p:cNvPr>
            <p:cNvCxnSpPr>
              <a:stCxn id="29" idx="1"/>
            </p:cNvCxnSpPr>
            <p:nvPr/>
          </p:nvCxnSpPr>
          <p:spPr>
            <a:xfrm rot="10800000">
              <a:off x="6324600" y="5088654"/>
              <a:ext cx="228600" cy="6096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4D68085-3EC2-1FE7-C398-B4227F538177}"/>
                </a:ext>
              </a:extLst>
            </p:cNvPr>
            <p:cNvSpPr txBox="1"/>
            <p:nvPr/>
          </p:nvSpPr>
          <p:spPr>
            <a:xfrm>
              <a:off x="59436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CSR</a:t>
              </a: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C2B44BB-E66A-998C-F152-66C8F504C01F}"/>
              </a:ext>
            </a:extLst>
          </p:cNvPr>
          <p:cNvCxnSpPr>
            <a:cxnSpLocks/>
          </p:cNvCxnSpPr>
          <p:nvPr/>
        </p:nvCxnSpPr>
        <p:spPr>
          <a:xfrm flipH="1">
            <a:off x="6615953" y="2591087"/>
            <a:ext cx="1502490" cy="291962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2798E81-E34F-2BF1-45D9-3169EC363696}"/>
              </a:ext>
            </a:extLst>
          </p:cNvPr>
          <p:cNvCxnSpPr/>
          <p:nvPr/>
        </p:nvCxnSpPr>
        <p:spPr>
          <a:xfrm rot="10800000" flipV="1">
            <a:off x="7889843" y="2591087"/>
            <a:ext cx="533400" cy="3810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C23635-73D9-A82C-13C6-6E4744DA4DB9}"/>
              </a:ext>
            </a:extLst>
          </p:cNvPr>
          <p:cNvCxnSpPr/>
          <p:nvPr/>
        </p:nvCxnSpPr>
        <p:spPr>
          <a:xfrm rot="5400000">
            <a:off x="8385143" y="2629187"/>
            <a:ext cx="381000" cy="3048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D579363-65BF-63AD-32B0-84D45AB9DE54}"/>
              </a:ext>
            </a:extLst>
          </p:cNvPr>
          <p:cNvCxnSpPr>
            <a:cxnSpLocks/>
          </p:cNvCxnSpPr>
          <p:nvPr/>
        </p:nvCxnSpPr>
        <p:spPr>
          <a:xfrm>
            <a:off x="9032843" y="2591087"/>
            <a:ext cx="842677" cy="291962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749F86-2782-11D2-36FA-70D1F0ECE9DB}"/>
              </a:ext>
            </a:extLst>
          </p:cNvPr>
          <p:cNvGrpSpPr/>
          <p:nvPr/>
        </p:nvGrpSpPr>
        <p:grpSpPr>
          <a:xfrm>
            <a:off x="5749969" y="3190824"/>
            <a:ext cx="1371600" cy="2209800"/>
            <a:chOff x="4114800" y="3793254"/>
            <a:chExt cx="1371600" cy="22098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0934BA0-7A44-F22F-CCFA-BA073484B08E}"/>
                </a:ext>
              </a:extLst>
            </p:cNvPr>
            <p:cNvSpPr/>
            <p:nvPr/>
          </p:nvSpPr>
          <p:spPr>
            <a:xfrm>
              <a:off x="48006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05AD28-200F-E40F-9CB9-60DA0A3AF3EF}"/>
                </a:ext>
              </a:extLst>
            </p:cNvPr>
            <p:cNvSpPr/>
            <p:nvPr/>
          </p:nvSpPr>
          <p:spPr>
            <a:xfrm>
              <a:off x="51054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7FF4F3-04DE-6B71-307A-CD919715C8C4}"/>
                </a:ext>
              </a:extLst>
            </p:cNvPr>
            <p:cNvSpPr/>
            <p:nvPr/>
          </p:nvSpPr>
          <p:spPr>
            <a:xfrm>
              <a:off x="51054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D56348D-27FA-C745-279D-8FBF8DC287AC}"/>
                </a:ext>
              </a:extLst>
            </p:cNvPr>
            <p:cNvSpPr/>
            <p:nvPr/>
          </p:nvSpPr>
          <p:spPr>
            <a:xfrm>
              <a:off x="4267200" y="4250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B8DE5C7-351B-EF36-15E9-FF8B509E0199}"/>
                </a:ext>
              </a:extLst>
            </p:cNvPr>
            <p:cNvCxnSpPr/>
            <p:nvPr/>
          </p:nvCxnSpPr>
          <p:spPr>
            <a:xfrm>
              <a:off x="4419600" y="4402854"/>
              <a:ext cx="381000" cy="762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612A52-B01D-4B45-99AD-42710B25422C}"/>
                </a:ext>
              </a:extLst>
            </p:cNvPr>
            <p:cNvSpPr txBox="1"/>
            <p:nvPr/>
          </p:nvSpPr>
          <p:spPr>
            <a:xfrm>
              <a:off x="41148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MCSR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7F71515-97FE-DE5D-A791-769F0AA8DB74}"/>
                </a:ext>
              </a:extLst>
            </p:cNvPr>
            <p:cNvSpPr/>
            <p:nvPr/>
          </p:nvSpPr>
          <p:spPr>
            <a:xfrm>
              <a:off x="48006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4E2AA46-0A71-42F0-AFBD-8D6B01157963}"/>
                </a:ext>
              </a:extLst>
            </p:cNvPr>
            <p:cNvSpPr/>
            <p:nvPr/>
          </p:nvSpPr>
          <p:spPr>
            <a:xfrm>
              <a:off x="48006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4B927CE-8BC1-AF57-D597-7374FA51993D}"/>
                </a:ext>
              </a:extLst>
            </p:cNvPr>
            <p:cNvSpPr/>
            <p:nvPr/>
          </p:nvSpPr>
          <p:spPr>
            <a:xfrm>
              <a:off x="51054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32F5CCB-F59E-4776-2444-C546461B1C6A}"/>
                </a:ext>
              </a:extLst>
            </p:cNvPr>
            <p:cNvSpPr/>
            <p:nvPr/>
          </p:nvSpPr>
          <p:spPr>
            <a:xfrm>
              <a:off x="51054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76CD66-EC7A-857C-F24C-057EC9C21B72}"/>
                </a:ext>
              </a:extLst>
            </p:cNvPr>
            <p:cNvSpPr/>
            <p:nvPr/>
          </p:nvSpPr>
          <p:spPr>
            <a:xfrm>
              <a:off x="48006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1139AED-B577-41C5-F7E6-A439BD12F4FF}"/>
                </a:ext>
              </a:extLst>
            </p:cNvPr>
            <p:cNvSpPr/>
            <p:nvPr/>
          </p:nvSpPr>
          <p:spPr>
            <a:xfrm>
              <a:off x="4800600" y="5698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CD7BF46-9A75-78CF-2A3B-0FF3BDE96B37}"/>
                </a:ext>
              </a:extLst>
            </p:cNvPr>
            <p:cNvSpPr/>
            <p:nvPr/>
          </p:nvSpPr>
          <p:spPr>
            <a:xfrm>
              <a:off x="4800600" y="54696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5878D9E-A387-3BB8-2304-8348428EA2F3}"/>
                </a:ext>
              </a:extLst>
            </p:cNvPr>
            <p:cNvSpPr/>
            <p:nvPr/>
          </p:nvSpPr>
          <p:spPr>
            <a:xfrm>
              <a:off x="4267200" y="4555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62E8C64-40D1-A988-62EF-37F81F658BE7}"/>
                </a:ext>
              </a:extLst>
            </p:cNvPr>
            <p:cNvSpPr/>
            <p:nvPr/>
          </p:nvSpPr>
          <p:spPr>
            <a:xfrm>
              <a:off x="4267200" y="4860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7087673-EB64-7417-CE0C-BC3A355A5431}"/>
                </a:ext>
              </a:extLst>
            </p:cNvPr>
            <p:cNvCxnSpPr/>
            <p:nvPr/>
          </p:nvCxnSpPr>
          <p:spPr>
            <a:xfrm rot="16200000" flipH="1">
              <a:off x="4419600" y="4707654"/>
              <a:ext cx="3810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5EFA19D-2366-DB69-9114-37FD611B08E5}"/>
                </a:ext>
              </a:extLst>
            </p:cNvPr>
            <p:cNvCxnSpPr/>
            <p:nvPr/>
          </p:nvCxnSpPr>
          <p:spPr>
            <a:xfrm rot="16200000" flipH="1">
              <a:off x="4267200" y="5164854"/>
              <a:ext cx="6858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B167615-0A36-98A8-B629-B5A1105B2BD0}"/>
              </a:ext>
            </a:extLst>
          </p:cNvPr>
          <p:cNvGrpSpPr/>
          <p:nvPr/>
        </p:nvGrpSpPr>
        <p:grpSpPr>
          <a:xfrm>
            <a:off x="2075336" y="4512223"/>
            <a:ext cx="2743200" cy="1175266"/>
            <a:chOff x="838200" y="4555254"/>
            <a:chExt cx="2743200" cy="117526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0F4F5CF-F855-FFA7-AF51-AD7DA6645E95}"/>
                </a:ext>
              </a:extLst>
            </p:cNvPr>
            <p:cNvSpPr/>
            <p:nvPr/>
          </p:nvSpPr>
          <p:spPr>
            <a:xfrm>
              <a:off x="838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DE2BC5-24B5-FD7D-0A66-1F8AEFC7C4F9}"/>
                </a:ext>
              </a:extLst>
            </p:cNvPr>
            <p:cNvSpPr/>
            <p:nvPr/>
          </p:nvSpPr>
          <p:spPr>
            <a:xfrm>
              <a:off x="1143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9F8AD39-DDCA-0F42-4315-9771D7C8A4DA}"/>
                </a:ext>
              </a:extLst>
            </p:cNvPr>
            <p:cNvSpPr/>
            <p:nvPr/>
          </p:nvSpPr>
          <p:spPr>
            <a:xfrm>
              <a:off x="1447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CA459C7-56F8-46ED-F334-BE444DE093ED}"/>
                </a:ext>
              </a:extLst>
            </p:cNvPr>
            <p:cNvSpPr/>
            <p:nvPr/>
          </p:nvSpPr>
          <p:spPr>
            <a:xfrm>
              <a:off x="1752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2BCD25-5CE7-FBB4-9241-523F6D52D535}"/>
                </a:ext>
              </a:extLst>
            </p:cNvPr>
            <p:cNvSpPr/>
            <p:nvPr/>
          </p:nvSpPr>
          <p:spPr>
            <a:xfrm>
              <a:off x="20574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1D1452-2FC6-4699-C8D9-8478C1ED906A}"/>
                </a:ext>
              </a:extLst>
            </p:cNvPr>
            <p:cNvSpPr/>
            <p:nvPr/>
          </p:nvSpPr>
          <p:spPr>
            <a:xfrm>
              <a:off x="2362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9B28BB5-8357-CB15-D784-2925E14F6782}"/>
                </a:ext>
              </a:extLst>
            </p:cNvPr>
            <p:cNvSpPr/>
            <p:nvPr/>
          </p:nvSpPr>
          <p:spPr>
            <a:xfrm>
              <a:off x="2667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C33413B-22D4-9EB4-CE00-91CE19404EB2}"/>
                </a:ext>
              </a:extLst>
            </p:cNvPr>
            <p:cNvSpPr/>
            <p:nvPr/>
          </p:nvSpPr>
          <p:spPr>
            <a:xfrm>
              <a:off x="2971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E13EA58-0969-87AC-9729-E4ED1407C191}"/>
                </a:ext>
              </a:extLst>
            </p:cNvPr>
            <p:cNvSpPr/>
            <p:nvPr/>
          </p:nvSpPr>
          <p:spPr>
            <a:xfrm>
              <a:off x="3276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69D19D2-2249-976F-6BBD-90150AA0055C}"/>
                </a:ext>
              </a:extLst>
            </p:cNvPr>
            <p:cNvSpPr txBox="1"/>
            <p:nvPr/>
          </p:nvSpPr>
          <p:spPr>
            <a:xfrm>
              <a:off x="838200" y="455525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Dense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(row-major)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E25693C-FB15-BBF5-F369-68D903776EB7}"/>
                </a:ext>
              </a:extLst>
            </p:cNvPr>
            <p:cNvSpPr txBox="1"/>
            <p:nvPr/>
          </p:nvSpPr>
          <p:spPr>
            <a:xfrm>
              <a:off x="1724966" y="5361188"/>
              <a:ext cx="10224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</a:t>
              </a:r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mn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57660C5-231D-A265-4FFA-11FDEFB4C233}"/>
              </a:ext>
            </a:extLst>
          </p:cNvPr>
          <p:cNvSpPr txBox="1"/>
          <p:nvPr/>
        </p:nvSpPr>
        <p:spPr>
          <a:xfrm>
            <a:off x="6788306" y="5323142"/>
            <a:ext cx="15239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O(m +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nnz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7816CD8-4C29-EF05-2D49-96068DDD2527}"/>
              </a:ext>
            </a:extLst>
          </p:cNvPr>
          <p:cNvGrpSpPr/>
          <p:nvPr/>
        </p:nvGrpSpPr>
        <p:grpSpPr>
          <a:xfrm>
            <a:off x="10172727" y="3190824"/>
            <a:ext cx="1135454" cy="2483228"/>
            <a:chOff x="7676949" y="3793254"/>
            <a:chExt cx="1135454" cy="248322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D18E3B7-1514-497D-5C98-24EBCB0F6C77}"/>
                </a:ext>
              </a:extLst>
            </p:cNvPr>
            <p:cNvSpPr/>
            <p:nvPr/>
          </p:nvSpPr>
          <p:spPr>
            <a:xfrm>
              <a:off x="8382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60C8908-8204-0E26-93E2-5ACFA346878B}"/>
                </a:ext>
              </a:extLst>
            </p:cNvPr>
            <p:cNvSpPr/>
            <p:nvPr/>
          </p:nvSpPr>
          <p:spPr>
            <a:xfrm>
              <a:off x="8382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A75968C-935F-CAA1-52A3-C46FF7890C0D}"/>
                </a:ext>
              </a:extLst>
            </p:cNvPr>
            <p:cNvSpPr/>
            <p:nvPr/>
          </p:nvSpPr>
          <p:spPr>
            <a:xfrm>
              <a:off x="8382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625A068-3F14-3242-8BEB-92695780FD07}"/>
                </a:ext>
              </a:extLst>
            </p:cNvPr>
            <p:cNvSpPr/>
            <p:nvPr/>
          </p:nvSpPr>
          <p:spPr>
            <a:xfrm>
              <a:off x="8382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F8BD4BB-3B8D-A16A-C53A-615CE7573121}"/>
                </a:ext>
              </a:extLst>
            </p:cNvPr>
            <p:cNvSpPr/>
            <p:nvPr/>
          </p:nvSpPr>
          <p:spPr>
            <a:xfrm>
              <a:off x="8382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523AD50-42DE-0269-3561-B5E5892ADD26}"/>
                </a:ext>
              </a:extLst>
            </p:cNvPr>
            <p:cNvSpPr/>
            <p:nvPr/>
          </p:nvSpPr>
          <p:spPr>
            <a:xfrm>
              <a:off x="8077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8062482-9DE4-481B-CB05-0DAF6AA4DDF2}"/>
                </a:ext>
              </a:extLst>
            </p:cNvPr>
            <p:cNvSpPr/>
            <p:nvPr/>
          </p:nvSpPr>
          <p:spPr>
            <a:xfrm>
              <a:off x="8077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82D72CA-7997-2E57-697F-5B0A5F48B95A}"/>
                </a:ext>
              </a:extLst>
            </p:cNvPr>
            <p:cNvSpPr/>
            <p:nvPr/>
          </p:nvSpPr>
          <p:spPr>
            <a:xfrm>
              <a:off x="8077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92888FD-2757-B223-59BA-018E8E6C4759}"/>
                </a:ext>
              </a:extLst>
            </p:cNvPr>
            <p:cNvSpPr/>
            <p:nvPr/>
          </p:nvSpPr>
          <p:spPr>
            <a:xfrm>
              <a:off x="8077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49346CA-1E32-C02F-5A9F-FE06178DE300}"/>
                </a:ext>
              </a:extLst>
            </p:cNvPr>
            <p:cNvSpPr/>
            <p:nvPr/>
          </p:nvSpPr>
          <p:spPr>
            <a:xfrm>
              <a:off x="8077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996AC38-2963-6162-7E3A-BC474F412ADD}"/>
                </a:ext>
              </a:extLst>
            </p:cNvPr>
            <p:cNvSpPr txBox="1"/>
            <p:nvPr/>
          </p:nvSpPr>
          <p:spPr>
            <a:xfrm>
              <a:off x="7772400" y="3793254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COO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6799BD0-1F93-C265-638A-985F8C47BF47}"/>
                </a:ext>
              </a:extLst>
            </p:cNvPr>
            <p:cNvSpPr/>
            <p:nvPr/>
          </p:nvSpPr>
          <p:spPr>
            <a:xfrm>
              <a:off x="77724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ABD10AA-7098-2CB6-4E16-DA7569988C9B}"/>
                </a:ext>
              </a:extLst>
            </p:cNvPr>
            <p:cNvSpPr/>
            <p:nvPr/>
          </p:nvSpPr>
          <p:spPr>
            <a:xfrm>
              <a:off x="77724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DDF2F85-4690-F930-01A6-1199820CAF84}"/>
                </a:ext>
              </a:extLst>
            </p:cNvPr>
            <p:cNvSpPr/>
            <p:nvPr/>
          </p:nvSpPr>
          <p:spPr>
            <a:xfrm>
              <a:off x="77724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C66CC07-AAF8-F98C-A8E8-0ECF7A90304F}"/>
                </a:ext>
              </a:extLst>
            </p:cNvPr>
            <p:cNvSpPr/>
            <p:nvPr/>
          </p:nvSpPr>
          <p:spPr>
            <a:xfrm>
              <a:off x="77724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718AC95-A346-8372-9093-50F6B05664E9}"/>
                </a:ext>
              </a:extLst>
            </p:cNvPr>
            <p:cNvSpPr/>
            <p:nvPr/>
          </p:nvSpPr>
          <p:spPr>
            <a:xfrm>
              <a:off x="77724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0A39DE-3B67-98A5-48FF-A4977C2ECAAB}"/>
                </a:ext>
              </a:extLst>
            </p:cNvPr>
            <p:cNvSpPr txBox="1"/>
            <p:nvPr/>
          </p:nvSpPr>
          <p:spPr>
            <a:xfrm>
              <a:off x="7676949" y="5907150"/>
              <a:ext cx="113545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O(</a:t>
              </a:r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nnz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(X))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6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66B592-25D6-1188-2445-F386D1471D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Collection of “Matrix Blocks” (and keys)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 semantics </a:t>
            </a:r>
            <a:r>
              <a:rPr lang="en-US" dirty="0"/>
              <a:t>(duplicates, unordered)</a:t>
            </a:r>
          </a:p>
          <a:p>
            <a:pPr lvl="1"/>
            <a:r>
              <a:rPr lang="en-US" dirty="0"/>
              <a:t>Logical (Fixed-Size) Blocking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00B050"/>
                </a:solidFill>
              </a:rPr>
              <a:t>+ join processing / independence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- (sparsity skew)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SystemML</a:t>
            </a:r>
            <a:r>
              <a:rPr lang="en-US" dirty="0"/>
              <a:t> on Spark:</a:t>
            </a:r>
            <a:br>
              <a:rPr lang="en-US" dirty="0"/>
            </a:br>
            <a:r>
              <a:rPr lang="en-US" dirty="0" err="1">
                <a:latin typeface="Consolas" pitchFamily="49" charset="0"/>
                <a:cs typeface="Consolas" pitchFamily="49" charset="0"/>
              </a:rPr>
              <a:t>JavaPairRDD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MatrixIndexes,MatrixBlock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  <a:endParaRPr lang="en-US" dirty="0"/>
          </a:p>
          <a:p>
            <a:pPr lvl="1"/>
            <a:r>
              <a:rPr lang="en-US" dirty="0"/>
              <a:t>Blocks encoded independently (dense/sparse)</a:t>
            </a:r>
          </a:p>
          <a:p>
            <a:pPr lvl="2"/>
            <a:endParaRPr lang="en-US" sz="700" dirty="0"/>
          </a:p>
          <a:p>
            <a:r>
              <a:rPr lang="en-US" dirty="0"/>
              <a:t>Partitioning</a:t>
            </a:r>
          </a:p>
          <a:p>
            <a:pPr lvl="1"/>
            <a:r>
              <a:rPr lang="en-US" dirty="0"/>
              <a:t>Logical Partitioning </a:t>
            </a:r>
            <a:br>
              <a:rPr lang="en-US" dirty="0"/>
            </a:br>
            <a:r>
              <a:rPr lang="en-US" dirty="0"/>
              <a:t>(e.g., row-/column-wise)</a:t>
            </a:r>
          </a:p>
          <a:p>
            <a:pPr lvl="1"/>
            <a:r>
              <a:rPr lang="en-US" dirty="0"/>
              <a:t>Physical Partitioning</a:t>
            </a:r>
            <a:br>
              <a:rPr lang="en-US" dirty="0"/>
            </a:br>
            <a:r>
              <a:rPr lang="en-US" dirty="0"/>
              <a:t>(e.g., hash / grid)</a:t>
            </a:r>
          </a:p>
          <a:p>
            <a:pPr lvl="1"/>
            <a:r>
              <a:rPr lang="en-US" dirty="0"/>
              <a:t>Influences </a:t>
            </a:r>
            <a:r>
              <a:rPr lang="en-US" b="1" dirty="0">
                <a:solidFill>
                  <a:srgbClr val="7889FB"/>
                </a:solidFill>
              </a:rPr>
              <a:t>partition-local aggregation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27D35-32BC-CD32-568E-61E177BE6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Matrix Representations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C42992-3F5E-CE9A-E297-79D33535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2395" y="1372967"/>
            <a:ext cx="1447800" cy="184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CEC4217-7F9B-CCB8-C257-1BA8A6FF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7265" y="3697042"/>
            <a:ext cx="3686861" cy="189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5CFCDE-9CC3-F3C9-FD90-C42408A59B56}"/>
              </a:ext>
            </a:extLst>
          </p:cNvPr>
          <p:cNvSpPr txBox="1"/>
          <p:nvPr/>
        </p:nvSpPr>
        <p:spPr>
          <a:xfrm>
            <a:off x="6703486" y="177618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Logical Blocking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3,400x2,700 Matrix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=1,000)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B3D15-EBB5-2C49-47F0-147BE2FA9F47}"/>
              </a:ext>
            </a:extLst>
          </p:cNvPr>
          <p:cNvSpPr txBox="1"/>
          <p:nvPr/>
        </p:nvSpPr>
        <p:spPr>
          <a:xfrm>
            <a:off x="4690333" y="4431283"/>
            <a:ext cx="194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Physical Blocking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Partitioning </a:t>
            </a:r>
          </a:p>
        </p:txBody>
      </p:sp>
    </p:spTree>
    <p:extLst>
      <p:ext uri="{BB962C8B-B14F-4D97-AF65-F5344CB8AC3E}">
        <p14:creationId xmlns:p14="http://schemas.microsoft.com/office/powerpoint/2010/main" val="16690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39A50-9E30-DDB0-96D0-39A0C0802F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Block-partitioned Matrices</a:t>
            </a:r>
          </a:p>
          <a:p>
            <a:pPr lvl="1"/>
            <a:r>
              <a:rPr lang="en-US" dirty="0"/>
              <a:t>Fixed-size, square or rectangular blocks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Pros:</a:t>
            </a:r>
            <a:r>
              <a:rPr lang="en-US" dirty="0"/>
              <a:t> Input/output alignment, block-local transpose, </a:t>
            </a:r>
            <a:br>
              <a:rPr lang="en-US" dirty="0"/>
            </a:br>
            <a:r>
              <a:rPr lang="en-US" dirty="0"/>
              <a:t>amortize block overheads, bounded mem, cache-conscious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Cons:</a:t>
            </a:r>
            <a:r>
              <a:rPr lang="en-US" dirty="0"/>
              <a:t> Converting row-wise inputs (e.g., text) requires shuffle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b="0" dirty="0"/>
              <a:t>, </a:t>
            </a:r>
            <a:r>
              <a:rPr lang="en-US" b="1" dirty="0">
                <a:solidFill>
                  <a:srgbClr val="7889FB"/>
                </a:solidFill>
              </a:rPr>
              <a:t>PEGASUS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SciDB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b="0" dirty="0"/>
              <a:t>, </a:t>
            </a:r>
            <a:br>
              <a:rPr lang="en-US" b="0" dirty="0"/>
            </a:br>
            <a:r>
              <a:rPr lang="en-US" b="1" dirty="0">
                <a:solidFill>
                  <a:srgbClr val="7889FB"/>
                </a:solidFill>
              </a:rPr>
              <a:t>Distributed R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DMac</a:t>
            </a:r>
            <a:r>
              <a:rPr lang="en-US" b="0" dirty="0"/>
              <a:t>, </a:t>
            </a:r>
            <a:r>
              <a:rPr lang="en-US" b="1" dirty="0">
                <a:solidFill>
                  <a:srgbClr val="7889FB"/>
                </a:solidFill>
              </a:rPr>
              <a:t>Spark </a:t>
            </a:r>
            <a:r>
              <a:rPr lang="en-US" b="1" dirty="0" err="1">
                <a:solidFill>
                  <a:srgbClr val="7889FB"/>
                </a:solidFill>
              </a:rPr>
              <a:t>Mllib</a:t>
            </a:r>
            <a:r>
              <a:rPr lang="en-US" b="0" dirty="0"/>
              <a:t>, </a:t>
            </a:r>
            <a:r>
              <a:rPr lang="en-US" b="1" dirty="0">
                <a:solidFill>
                  <a:srgbClr val="7889FB"/>
                </a:solidFill>
              </a:rPr>
              <a:t>Gilbert</a:t>
            </a:r>
            <a:r>
              <a:rPr lang="en-US" b="0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MatFast</a:t>
            </a:r>
            <a:r>
              <a:rPr lang="en-US" b="0" dirty="0"/>
              <a:t>, and </a:t>
            </a:r>
            <a:r>
              <a:rPr lang="en-US" b="1" dirty="0" err="1">
                <a:solidFill>
                  <a:srgbClr val="7889FB"/>
                </a:solidFill>
              </a:rPr>
              <a:t>SimSQL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Row/Column-partitioned Matrices</a:t>
            </a:r>
          </a:p>
          <a:p>
            <a:pPr lvl="1"/>
            <a:r>
              <a:rPr lang="en-US" dirty="0"/>
              <a:t>Collection of row indexes and rows (or columns respectively)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Pros:</a:t>
            </a:r>
            <a:r>
              <a:rPr lang="en-US" dirty="0"/>
              <a:t> Seamless data conversion and access to entire rows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Cons: </a:t>
            </a:r>
            <a:r>
              <a:rPr lang="en-US" dirty="0">
                <a:solidFill>
                  <a:schemeClr val="tx1"/>
                </a:solidFill>
              </a:rPr>
              <a:t>Storage overhead in Java, and cache unfriendly operations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Examples: </a:t>
            </a:r>
            <a:r>
              <a:rPr lang="en-US" b="1" dirty="0">
                <a:solidFill>
                  <a:srgbClr val="7889FB"/>
                </a:solidFill>
              </a:rPr>
              <a:t>Spark </a:t>
            </a:r>
            <a:r>
              <a:rPr lang="en-US" b="1" dirty="0" err="1">
                <a:solidFill>
                  <a:srgbClr val="7889FB"/>
                </a:solidFill>
              </a:rPr>
              <a:t>MLlib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7889FB"/>
                </a:solidFill>
              </a:rPr>
              <a:t>Mahout Samsara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rgbClr val="7889FB"/>
                </a:solidFill>
              </a:rPr>
              <a:t>SimSQL</a:t>
            </a:r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#3 </a:t>
            </a:r>
            <a:r>
              <a:rPr lang="en-US" dirty="0">
                <a:solidFill>
                  <a:schemeClr val="tx1"/>
                </a:solidFill>
              </a:rPr>
              <a:t>Algorithm-specific Partitioning</a:t>
            </a:r>
          </a:p>
          <a:p>
            <a:pPr lvl="1"/>
            <a:r>
              <a:rPr lang="en-US" dirty="0"/>
              <a:t>Operation and algorithm-centric data representations (e.g., matrix </a:t>
            </a:r>
            <a:r>
              <a:rPr lang="en-US" b="1" dirty="0">
                <a:solidFill>
                  <a:srgbClr val="7889FB"/>
                </a:solidFill>
              </a:rPr>
              <a:t>inverse</a:t>
            </a:r>
            <a:r>
              <a:rPr lang="en-US" dirty="0"/>
              <a:t>, matrix </a:t>
            </a:r>
            <a:r>
              <a:rPr lang="en-US" b="1" dirty="0">
                <a:solidFill>
                  <a:srgbClr val="7889FB"/>
                </a:solidFill>
              </a:rPr>
              <a:t>factorization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6E004-0E08-AEB4-6BB2-EA7267E9FD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Matrix Representations,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187AEF-B010-7C48-099D-06964AE7B86D}"/>
              </a:ext>
            </a:extLst>
          </p:cNvPr>
          <p:cNvGrpSpPr/>
          <p:nvPr/>
        </p:nvGrpSpPr>
        <p:grpSpPr>
          <a:xfrm>
            <a:off x="8934287" y="1428403"/>
            <a:ext cx="897654" cy="1388347"/>
            <a:chOff x="7847762" y="1557494"/>
            <a:chExt cx="897654" cy="138834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F056B4-5FC9-4101-C635-7A029B1E56D7}"/>
                </a:ext>
              </a:extLst>
            </p:cNvPr>
            <p:cNvSpPr/>
            <p:nvPr/>
          </p:nvSpPr>
          <p:spPr>
            <a:xfrm>
              <a:off x="7847762" y="1557494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7A38FC-6302-4A86-23A9-6EF69FCB816F}"/>
                </a:ext>
              </a:extLst>
            </p:cNvPr>
            <p:cNvSpPr/>
            <p:nvPr/>
          </p:nvSpPr>
          <p:spPr>
            <a:xfrm>
              <a:off x="8331759" y="1557494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76DB2D-1DD7-B081-AC03-A7E2D112F8EB}"/>
                </a:ext>
              </a:extLst>
            </p:cNvPr>
            <p:cNvSpPr/>
            <p:nvPr/>
          </p:nvSpPr>
          <p:spPr>
            <a:xfrm>
              <a:off x="7849437" y="204149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DCD556-F353-1666-41D1-041A25542471}"/>
                </a:ext>
              </a:extLst>
            </p:cNvPr>
            <p:cNvSpPr/>
            <p:nvPr/>
          </p:nvSpPr>
          <p:spPr>
            <a:xfrm>
              <a:off x="8333434" y="204149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1A9313-6045-252D-8D25-D763C6D257A4}"/>
                </a:ext>
              </a:extLst>
            </p:cNvPr>
            <p:cNvSpPr/>
            <p:nvPr/>
          </p:nvSpPr>
          <p:spPr>
            <a:xfrm>
              <a:off x="7849436" y="252381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8557AE-0D98-34C9-40B1-3711900F14E6}"/>
                </a:ext>
              </a:extLst>
            </p:cNvPr>
            <p:cNvSpPr/>
            <p:nvPr/>
          </p:nvSpPr>
          <p:spPr>
            <a:xfrm>
              <a:off x="8333433" y="2523810"/>
              <a:ext cx="411982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F33FC7-F814-B121-4285-B498020A2822}"/>
              </a:ext>
            </a:extLst>
          </p:cNvPr>
          <p:cNvGrpSpPr/>
          <p:nvPr/>
        </p:nvGrpSpPr>
        <p:grpSpPr>
          <a:xfrm>
            <a:off x="8932612" y="3579372"/>
            <a:ext cx="909378" cy="1429122"/>
            <a:chOff x="7846087" y="3708463"/>
            <a:chExt cx="909378" cy="14291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34F6E4-D6AE-3AF9-FE1A-3CC3C4445F58}"/>
                </a:ext>
              </a:extLst>
            </p:cNvPr>
            <p:cNvSpPr/>
            <p:nvPr/>
          </p:nvSpPr>
          <p:spPr>
            <a:xfrm>
              <a:off x="7849437" y="3708463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0BA9D4-4A72-5FB2-C582-83A4DD69A226}"/>
                </a:ext>
              </a:extLst>
            </p:cNvPr>
            <p:cNvSpPr/>
            <p:nvPr/>
          </p:nvSpPr>
          <p:spPr>
            <a:xfrm>
              <a:off x="7847762" y="3790526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F2A5EE-BDDF-9C50-A43F-70BA4B01272C}"/>
                </a:ext>
              </a:extLst>
            </p:cNvPr>
            <p:cNvSpPr/>
            <p:nvPr/>
          </p:nvSpPr>
          <p:spPr>
            <a:xfrm>
              <a:off x="7849437" y="3871064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DC98C2-952C-13A3-3115-19A341C6BB1C}"/>
                </a:ext>
              </a:extLst>
            </p:cNvPr>
            <p:cNvSpPr/>
            <p:nvPr/>
          </p:nvSpPr>
          <p:spPr>
            <a:xfrm>
              <a:off x="7847762" y="3953127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F56C4E-8EC6-FBBB-8546-D83DD8406C2E}"/>
                </a:ext>
              </a:extLst>
            </p:cNvPr>
            <p:cNvSpPr/>
            <p:nvPr/>
          </p:nvSpPr>
          <p:spPr>
            <a:xfrm>
              <a:off x="7849437" y="4033665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5ED6F6-95AA-71D6-9DAF-3F951F791564}"/>
                </a:ext>
              </a:extLst>
            </p:cNvPr>
            <p:cNvSpPr/>
            <p:nvPr/>
          </p:nvSpPr>
          <p:spPr>
            <a:xfrm>
              <a:off x="7847762" y="4115728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0D08CB-C3DE-B837-E250-A3A7C0635150}"/>
                </a:ext>
              </a:extLst>
            </p:cNvPr>
            <p:cNvSpPr/>
            <p:nvPr/>
          </p:nvSpPr>
          <p:spPr>
            <a:xfrm>
              <a:off x="7849437" y="4196266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F087D9-74BC-C5CB-DCE9-858CAE2D0750}"/>
                </a:ext>
              </a:extLst>
            </p:cNvPr>
            <p:cNvSpPr/>
            <p:nvPr/>
          </p:nvSpPr>
          <p:spPr>
            <a:xfrm>
              <a:off x="7847762" y="4278329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3E2C40-1626-782C-1984-B7F1B8153403}"/>
                </a:ext>
              </a:extLst>
            </p:cNvPr>
            <p:cNvSpPr/>
            <p:nvPr/>
          </p:nvSpPr>
          <p:spPr>
            <a:xfrm>
              <a:off x="7849437" y="4360248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2A3C6A-D6FC-85E6-5401-69A72062CAE4}"/>
                </a:ext>
              </a:extLst>
            </p:cNvPr>
            <p:cNvSpPr/>
            <p:nvPr/>
          </p:nvSpPr>
          <p:spPr>
            <a:xfrm>
              <a:off x="7847762" y="4442311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F3169F5-0634-6CF3-F4E1-B28D34F845CB}"/>
                </a:ext>
              </a:extLst>
            </p:cNvPr>
            <p:cNvSpPr/>
            <p:nvPr/>
          </p:nvSpPr>
          <p:spPr>
            <a:xfrm>
              <a:off x="7849437" y="4522849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AF7CAE-36CF-25AB-2E85-889A3CF22EBE}"/>
                </a:ext>
              </a:extLst>
            </p:cNvPr>
            <p:cNvSpPr/>
            <p:nvPr/>
          </p:nvSpPr>
          <p:spPr>
            <a:xfrm>
              <a:off x="7847762" y="4604912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89BE61-A610-BA00-7C7F-C16366E11F02}"/>
                </a:ext>
              </a:extLst>
            </p:cNvPr>
            <p:cNvSpPr/>
            <p:nvPr/>
          </p:nvSpPr>
          <p:spPr>
            <a:xfrm>
              <a:off x="7847762" y="4684601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109806-1FF7-C5F5-B0A8-4949E647BB20}"/>
                </a:ext>
              </a:extLst>
            </p:cNvPr>
            <p:cNvSpPr/>
            <p:nvPr/>
          </p:nvSpPr>
          <p:spPr>
            <a:xfrm>
              <a:off x="7846087" y="4766664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FA399EE-27A8-1EDB-68A6-ADA5E9D8DD6B}"/>
                </a:ext>
              </a:extLst>
            </p:cNvPr>
            <p:cNvSpPr/>
            <p:nvPr/>
          </p:nvSpPr>
          <p:spPr>
            <a:xfrm>
              <a:off x="7847762" y="4847202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5DA40A-3B77-7453-6241-DADA1F5DDB7D}"/>
                </a:ext>
              </a:extLst>
            </p:cNvPr>
            <p:cNvSpPr/>
            <p:nvPr/>
          </p:nvSpPr>
          <p:spPr>
            <a:xfrm>
              <a:off x="7846087" y="4929265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4838C4-75C6-DB6C-A677-26360CC467DA}"/>
                </a:ext>
              </a:extLst>
            </p:cNvPr>
            <p:cNvSpPr/>
            <p:nvPr/>
          </p:nvSpPr>
          <p:spPr>
            <a:xfrm>
              <a:off x="7847762" y="5009803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9CB6ED-3DEF-E2E7-9009-586A4396D065}"/>
                </a:ext>
              </a:extLst>
            </p:cNvPr>
            <p:cNvSpPr/>
            <p:nvPr/>
          </p:nvSpPr>
          <p:spPr>
            <a:xfrm>
              <a:off x="7846087" y="5091866"/>
              <a:ext cx="906028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62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8AE09-3B7C-AFF8-BBCD-21089DD508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Matrix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75875-759A-1071-A19E-ECF5D0C76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22" y="2147508"/>
            <a:ext cx="2680335" cy="2166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E17EC-6F8E-6C49-7162-2C7D42EBC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106" y="2147508"/>
            <a:ext cx="2973705" cy="3393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F5D34-A854-7FEC-2849-73FCA0DE5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379" y="2147509"/>
            <a:ext cx="2146935" cy="3427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D3B0A6-E3E5-B5CE-041D-F2440A969AA6}"/>
              </a:ext>
            </a:extLst>
          </p:cNvPr>
          <p:cNvSpPr txBox="1"/>
          <p:nvPr/>
        </p:nvSpPr>
        <p:spPr>
          <a:xfrm>
            <a:off x="649276" y="1457013"/>
            <a:ext cx="25943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Elementwise Multiplication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Hadamard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Product)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4E106-3789-087C-BA17-8FF4967E9EEB}"/>
              </a:ext>
            </a:extLst>
          </p:cNvPr>
          <p:cNvSpPr txBox="1"/>
          <p:nvPr/>
        </p:nvSpPr>
        <p:spPr>
          <a:xfrm>
            <a:off x="4953965" y="1629509"/>
            <a:ext cx="23585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Transposition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1FE9A-54BA-C773-69E9-78DE14A0A96D}"/>
              </a:ext>
            </a:extLst>
          </p:cNvPr>
          <p:cNvSpPr txBox="1"/>
          <p:nvPr/>
        </p:nvSpPr>
        <p:spPr>
          <a:xfrm>
            <a:off x="8677235" y="1631523"/>
            <a:ext cx="25943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Matrix Multiplication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363DD-D37A-E975-E442-707C20DA8A52}"/>
              </a:ext>
            </a:extLst>
          </p:cNvPr>
          <p:cNvSpPr txBox="1"/>
          <p:nvPr/>
        </p:nvSpPr>
        <p:spPr>
          <a:xfrm>
            <a:off x="811084" y="4832198"/>
            <a:ext cx="22242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also with row/column vector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rhs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EDAA4-5F03-7458-B1A3-1BC6DE85D3F4}"/>
              </a:ext>
            </a:extLst>
          </p:cNvPr>
          <p:cNvSpPr txBox="1"/>
          <p:nvPr/>
        </p:nvSpPr>
        <p:spPr>
          <a:xfrm>
            <a:off x="8677235" y="2734744"/>
            <a:ext cx="11791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1:N / N:M joins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1D20DF-5047-AA79-B5BF-D58E899CDA09}"/>
              </a:ext>
            </a:extLst>
          </p:cNvPr>
          <p:cNvSpPr txBox="1"/>
          <p:nvPr/>
        </p:nvSpPr>
        <p:spPr>
          <a:xfrm>
            <a:off x="1356901" y="4372844"/>
            <a:ext cx="11791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1:1 join</a:t>
            </a:r>
          </a:p>
        </p:txBody>
      </p:sp>
    </p:spTree>
    <p:extLst>
      <p:ext uri="{BB962C8B-B14F-4D97-AF65-F5344CB8AC3E}">
        <p14:creationId xmlns:p14="http://schemas.microsoft.com/office/powerpoint/2010/main" val="33561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F66469-0E9B-F97C-5DEA-D16A6CD231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Common Selection Criteria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cluster characteristics </a:t>
            </a:r>
            <a:r>
              <a:rPr lang="en-US" dirty="0"/>
              <a:t>(e.g., data size/shape, diagonal/symmetric, memory, parallelism)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Operation and data-flow properties</a:t>
            </a:r>
            <a:r>
              <a:rPr lang="en-US" dirty="0"/>
              <a:t> (e.g., sparse-safe ops, co-partitioning, co-location, data locality)</a:t>
            </a:r>
            <a:endParaRPr lang="en-US" sz="700" dirty="0"/>
          </a:p>
          <a:p>
            <a:r>
              <a:rPr lang="en-US" dirty="0"/>
              <a:t>#0 Local Operators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mm, </a:t>
            </a:r>
            <a:r>
              <a:rPr lang="en-US" dirty="0" err="1"/>
              <a:t>tsmm</a:t>
            </a:r>
            <a:r>
              <a:rPr lang="en-US" dirty="0"/>
              <a:t>, </a:t>
            </a:r>
            <a:r>
              <a:rPr lang="en-US" dirty="0" err="1"/>
              <a:t>mmchain</a:t>
            </a:r>
            <a:r>
              <a:rPr lang="en-US" dirty="0"/>
              <a:t>; Samsara/</a:t>
            </a:r>
            <a:r>
              <a:rPr lang="en-US" dirty="0" err="1"/>
              <a:t>Mllib</a:t>
            </a:r>
            <a:r>
              <a:rPr lang="en-US" dirty="0"/>
              <a:t> local</a:t>
            </a:r>
          </a:p>
          <a:p>
            <a:r>
              <a:rPr lang="en-US" dirty="0"/>
              <a:t>#1 Special Operators </a:t>
            </a:r>
            <a:r>
              <a:rPr lang="en-US" b="0" dirty="0"/>
              <a:t>(special patterns/sparsity)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tsmm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mapmmchain</a:t>
            </a:r>
            <a:r>
              <a:rPr lang="en-US" dirty="0"/>
              <a:t>; Samsara </a:t>
            </a:r>
            <a:r>
              <a:rPr lang="en-US" dirty="0" err="1"/>
              <a:t>AtA</a:t>
            </a:r>
            <a:endParaRPr lang="en-US" dirty="0"/>
          </a:p>
          <a:p>
            <a:r>
              <a:rPr lang="en-US" dirty="0"/>
              <a:t>#2 Broadcast-Based Operators </a:t>
            </a:r>
            <a:r>
              <a:rPr lang="en-US" b="0" dirty="0"/>
              <a:t>(aka broadcast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mapmm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mapmmchain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#3 Co-Partitioning-Based Operators </a:t>
            </a:r>
            <a:r>
              <a:rPr lang="en-US" b="0" dirty="0"/>
              <a:t>(aka improved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zipmm</a:t>
            </a:r>
            <a:r>
              <a:rPr lang="en-US" dirty="0"/>
              <a:t>; Emma, Samsara </a:t>
            </a:r>
            <a:r>
              <a:rPr lang="en-US" dirty="0" err="1"/>
              <a:t>OpAtB</a:t>
            </a:r>
            <a:endParaRPr lang="en-US" dirty="0"/>
          </a:p>
          <a:p>
            <a:r>
              <a:rPr lang="en-US" dirty="0"/>
              <a:t>#4 Shuffle-Based Operators </a:t>
            </a:r>
            <a:r>
              <a:rPr lang="en-US" b="0" dirty="0"/>
              <a:t>(aka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cpmm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rmm</a:t>
            </a:r>
            <a:r>
              <a:rPr lang="en-US" dirty="0"/>
              <a:t>; Samsara </a:t>
            </a:r>
            <a:r>
              <a:rPr lang="en-US" dirty="0" err="1"/>
              <a:t>OpAB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3D2A8-B180-B8F0-C99D-78D75589FC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Operator Selection – Example Matrix Multiplication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E9EAB4-9ECB-3C29-8CB6-744D07F588F0}"/>
              </a:ext>
            </a:extLst>
          </p:cNvPr>
          <p:cNvGrpSpPr/>
          <p:nvPr/>
        </p:nvGrpSpPr>
        <p:grpSpPr>
          <a:xfrm>
            <a:off x="8842189" y="2682405"/>
            <a:ext cx="2267145" cy="1766668"/>
            <a:chOff x="4286055" y="4405531"/>
            <a:chExt cx="2267145" cy="17666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D32683-45E9-2F1D-7332-518D953D10B3}"/>
                </a:ext>
              </a:extLst>
            </p:cNvPr>
            <p:cNvSpPr/>
            <p:nvPr/>
          </p:nvSpPr>
          <p:spPr>
            <a:xfrm>
              <a:off x="4495800" y="4990306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EE7E02-B72C-2A71-FE31-BD270A5D1B31}"/>
                </a:ext>
              </a:extLst>
            </p:cNvPr>
            <p:cNvSpPr/>
            <p:nvPr/>
          </p:nvSpPr>
          <p:spPr>
            <a:xfrm>
              <a:off x="5028406" y="4495800"/>
              <a:ext cx="153194" cy="4556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A58008-44D8-7C70-F1C9-E17577117EE5}"/>
                </a:ext>
              </a:extLst>
            </p:cNvPr>
            <p:cNvSpPr/>
            <p:nvPr/>
          </p:nvSpPr>
          <p:spPr>
            <a:xfrm>
              <a:off x="5867400" y="5257799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BA0FE0-240E-2160-EF9B-5B6932E68769}"/>
                </a:ext>
              </a:extLst>
            </p:cNvPr>
            <p:cNvSpPr/>
            <p:nvPr/>
          </p:nvSpPr>
          <p:spPr>
            <a:xfrm>
              <a:off x="5027612" y="4990306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FCD860-91A4-E35A-6EDF-64C7E3382070}"/>
                </a:ext>
              </a:extLst>
            </p:cNvPr>
            <p:cNvSpPr/>
            <p:nvPr/>
          </p:nvSpPr>
          <p:spPr>
            <a:xfrm rot="16200000">
              <a:off x="5390753" y="5732858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EF0C3D-BC61-7190-C17A-3A211B17D03D}"/>
                </a:ext>
              </a:extLst>
            </p:cNvPr>
            <p:cNvSpPr/>
            <p:nvPr/>
          </p:nvSpPr>
          <p:spPr>
            <a:xfrm rot="16200000">
              <a:off x="6019800" y="5867400"/>
              <a:ext cx="152399" cy="4572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D130E4-7A33-66DE-188A-7C8336C71BEF}"/>
                </a:ext>
              </a:extLst>
            </p:cNvPr>
            <p:cNvSpPr txBox="1"/>
            <p:nvPr/>
          </p:nvSpPr>
          <p:spPr>
            <a:xfrm>
              <a:off x="4286055" y="4405531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pass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8EE954-6C73-D9A8-52FB-3FF3D588928C}"/>
                </a:ext>
              </a:extLst>
            </p:cNvPr>
            <p:cNvSpPr txBox="1"/>
            <p:nvPr/>
          </p:nvSpPr>
          <p:spPr>
            <a:xfrm>
              <a:off x="5638800" y="4682452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nd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pass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05FEB52-8459-8342-1195-5134E63F4C14}"/>
                </a:ext>
              </a:extLst>
            </p:cNvPr>
            <p:cNvCxnSpPr>
              <a:cxnSpLocks/>
            </p:cNvCxnSpPr>
            <p:nvPr/>
          </p:nvCxnSpPr>
          <p:spPr>
            <a:xfrm>
              <a:off x="5244140" y="5276453"/>
              <a:ext cx="286147" cy="66555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B2551C-C417-DB35-8346-0E8B0FD34CB9}"/>
                </a:ext>
              </a:extLst>
            </p:cNvPr>
            <p:cNvSpPr/>
            <p:nvPr/>
          </p:nvSpPr>
          <p:spPr>
            <a:xfrm>
              <a:off x="5320340" y="5257800"/>
              <a:ext cx="394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q</a:t>
              </a:r>
              <a:r>
                <a:rPr kumimoji="0" lang="en-US" sz="1600" b="0" i="0" u="none" strike="noStrike" kern="0" cap="none" spc="0" normalizeH="0" baseline="6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B22DA6E-1211-1940-9FF0-9B83774B1F7F}"/>
              </a:ext>
            </a:extLst>
          </p:cNvPr>
          <p:cNvSpPr/>
          <p:nvPr/>
        </p:nvSpPr>
        <p:spPr>
          <a:xfrm>
            <a:off x="8980990" y="238729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t(X) %*% (X%*%v)</a:t>
            </a:r>
          </a:p>
        </p:txBody>
      </p:sp>
    </p:spTree>
    <p:extLst>
      <p:ext uri="{BB962C8B-B14F-4D97-AF65-F5344CB8AC3E}">
        <p14:creationId xmlns:p14="http://schemas.microsoft.com/office/powerpoint/2010/main" val="9597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3BA65-1948-7E13-66B7-378E4649F2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Examples  </a:t>
            </a:r>
            <a:br>
              <a:rPr lang="en-US" dirty="0"/>
            </a:br>
            <a:r>
              <a:rPr lang="en-US" dirty="0"/>
              <a:t>Distributed </a:t>
            </a:r>
            <a:br>
              <a:rPr lang="en-US" dirty="0"/>
            </a:br>
            <a:r>
              <a:rPr lang="en-US" dirty="0"/>
              <a:t>MM Operators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71FC8-7085-F1D5-2E63-124E8F2577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8760255" cy="717437"/>
          </a:xfrm>
        </p:spPr>
        <p:txBody>
          <a:bodyPr/>
          <a:lstStyle/>
          <a:p>
            <a:r>
              <a:rPr lang="en-US" dirty="0"/>
              <a:t>Physical Operator Selection – Example Matrix Multiplication, cont.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B75C6C9-D2F5-538C-002A-36EEFB273B14}"/>
              </a:ext>
            </a:extLst>
          </p:cNvPr>
          <p:cNvGrpSpPr/>
          <p:nvPr/>
        </p:nvGrpSpPr>
        <p:grpSpPr>
          <a:xfrm>
            <a:off x="3385817" y="1514091"/>
            <a:ext cx="2375007" cy="3967250"/>
            <a:chOff x="954593" y="2138036"/>
            <a:chExt cx="2375007" cy="396725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8173C61-4F09-693C-CA9A-60325F2AB862}"/>
                </a:ext>
              </a:extLst>
            </p:cNvPr>
            <p:cNvSpPr/>
            <p:nvPr/>
          </p:nvSpPr>
          <p:spPr>
            <a:xfrm>
              <a:off x="1398155" y="344161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600AC13-3C21-9E90-B975-755B72F818FC}"/>
                </a:ext>
              </a:extLst>
            </p:cNvPr>
            <p:cNvSpPr/>
            <p:nvPr/>
          </p:nvSpPr>
          <p:spPr>
            <a:xfrm>
              <a:off x="1401263" y="411796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738913F-CE58-7B20-807D-7B9D7751BB41}"/>
                </a:ext>
              </a:extLst>
            </p:cNvPr>
            <p:cNvSpPr/>
            <p:nvPr/>
          </p:nvSpPr>
          <p:spPr>
            <a:xfrm>
              <a:off x="1403933" y="477747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5DA4274-57F8-1E2F-845A-97243D8CEF39}"/>
                </a:ext>
              </a:extLst>
            </p:cNvPr>
            <p:cNvSpPr/>
            <p:nvPr/>
          </p:nvSpPr>
          <p:spPr>
            <a:xfrm>
              <a:off x="2073069" y="344329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B88A1D1-A90B-F6CA-4A9E-0DFE90D824A5}"/>
                </a:ext>
              </a:extLst>
            </p:cNvPr>
            <p:cNvSpPr/>
            <p:nvPr/>
          </p:nvSpPr>
          <p:spPr>
            <a:xfrm>
              <a:off x="2076177" y="411963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47D53F-F6D4-1320-FA57-BECF05B41661}"/>
                </a:ext>
              </a:extLst>
            </p:cNvPr>
            <p:cNvSpPr/>
            <p:nvPr/>
          </p:nvSpPr>
          <p:spPr>
            <a:xfrm>
              <a:off x="2078847" y="477914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CFAC5A2-55A0-F893-D707-8583D6A22E2A}"/>
                </a:ext>
              </a:extLst>
            </p:cNvPr>
            <p:cNvSpPr/>
            <p:nvPr/>
          </p:nvSpPr>
          <p:spPr>
            <a:xfrm>
              <a:off x="1403933" y="5449954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2BBFEFF-8B53-F6E3-1F0F-F4122959AC0E}"/>
                </a:ext>
              </a:extLst>
            </p:cNvPr>
            <p:cNvSpPr/>
            <p:nvPr/>
          </p:nvSpPr>
          <p:spPr>
            <a:xfrm>
              <a:off x="2078847" y="5451629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87E4FEA-D009-4944-64D3-7DE92B75DD0E}"/>
                </a:ext>
              </a:extLst>
            </p:cNvPr>
            <p:cNvSpPr/>
            <p:nvPr/>
          </p:nvSpPr>
          <p:spPr>
            <a:xfrm>
              <a:off x="2841554" y="2138036"/>
              <a:ext cx="411004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013A43E-8D89-3727-E954-BB700651EAAF}"/>
                </a:ext>
              </a:extLst>
            </p:cNvPr>
            <p:cNvSpPr/>
            <p:nvPr/>
          </p:nvSpPr>
          <p:spPr>
            <a:xfrm>
              <a:off x="2844662" y="2794286"/>
              <a:ext cx="411004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99017B1-9ECF-7669-711D-CB497468A8F9}"/>
                </a:ext>
              </a:extLst>
            </p:cNvPr>
            <p:cNvSpPr/>
            <p:nvPr/>
          </p:nvSpPr>
          <p:spPr>
            <a:xfrm>
              <a:off x="2833181" y="3445995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444747F-3281-B7E0-24BA-5AF9A24D2922}"/>
                </a:ext>
              </a:extLst>
            </p:cNvPr>
            <p:cNvSpPr/>
            <p:nvPr/>
          </p:nvSpPr>
          <p:spPr>
            <a:xfrm>
              <a:off x="2905196" y="3497910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46B1A5B-33B3-47FA-4BE8-CAE041B2CE63}"/>
                </a:ext>
              </a:extLst>
            </p:cNvPr>
            <p:cNvSpPr/>
            <p:nvPr/>
          </p:nvSpPr>
          <p:spPr>
            <a:xfrm>
              <a:off x="2844906" y="4100813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4328CB5-63A2-9878-929D-E838260A259A}"/>
                </a:ext>
              </a:extLst>
            </p:cNvPr>
            <p:cNvSpPr/>
            <p:nvPr/>
          </p:nvSpPr>
          <p:spPr>
            <a:xfrm>
              <a:off x="2916921" y="4152728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B1A41CA-74EE-1E95-E328-74E60D5F344A}"/>
                </a:ext>
              </a:extLst>
            </p:cNvPr>
            <p:cNvSpPr/>
            <p:nvPr/>
          </p:nvSpPr>
          <p:spPr>
            <a:xfrm>
              <a:off x="2844905" y="4764002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14ACE2-7411-E3D3-C739-7F0ACE2B137C}"/>
                </a:ext>
              </a:extLst>
            </p:cNvPr>
            <p:cNvSpPr/>
            <p:nvPr/>
          </p:nvSpPr>
          <p:spPr>
            <a:xfrm>
              <a:off x="2916920" y="4815917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1CFABA9-52E5-BE0E-B57F-128024231CB2}"/>
                </a:ext>
              </a:extLst>
            </p:cNvPr>
            <p:cNvSpPr/>
            <p:nvPr/>
          </p:nvSpPr>
          <p:spPr>
            <a:xfrm>
              <a:off x="2846581" y="5459011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003B706-7C99-2BFD-3806-53060E0A0920}"/>
                </a:ext>
              </a:extLst>
            </p:cNvPr>
            <p:cNvSpPr/>
            <p:nvPr/>
          </p:nvSpPr>
          <p:spPr>
            <a:xfrm>
              <a:off x="2918596" y="5510926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2108058-491A-6CE9-060A-2671B7ED14DE}"/>
                </a:ext>
              </a:extLst>
            </p:cNvPr>
            <p:cNvSpPr txBox="1"/>
            <p:nvPr/>
          </p:nvSpPr>
          <p:spPr>
            <a:xfrm>
              <a:off x="954593" y="2361361"/>
              <a:ext cx="173836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Broadcast-based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MM (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mapmm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DF813EC-95AB-B041-52DD-16AA5DF520BB}"/>
              </a:ext>
            </a:extLst>
          </p:cNvPr>
          <p:cNvGrpSpPr/>
          <p:nvPr/>
        </p:nvGrpSpPr>
        <p:grpSpPr>
          <a:xfrm>
            <a:off x="6941066" y="1514861"/>
            <a:ext cx="4146904" cy="4027887"/>
            <a:chOff x="4240902" y="2138806"/>
            <a:chExt cx="4146904" cy="402788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CF9C7A7-7BEB-9DCD-A5BA-47F21E72A987}"/>
                </a:ext>
              </a:extLst>
            </p:cNvPr>
            <p:cNvSpPr/>
            <p:nvPr/>
          </p:nvSpPr>
          <p:spPr>
            <a:xfrm>
              <a:off x="7656666" y="546849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A6F086A-B1FD-74BC-45B3-5333789F01FE}"/>
                </a:ext>
              </a:extLst>
            </p:cNvPr>
            <p:cNvSpPr/>
            <p:nvPr/>
          </p:nvSpPr>
          <p:spPr>
            <a:xfrm>
              <a:off x="7708584" y="551036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D950579-62C0-2F36-7A0A-A8354FA4339A}"/>
                </a:ext>
              </a:extLst>
            </p:cNvPr>
            <p:cNvSpPr/>
            <p:nvPr/>
          </p:nvSpPr>
          <p:spPr>
            <a:xfrm>
              <a:off x="7750454" y="554218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F5CB751-BC0A-D30C-F34F-AFCD54454930}"/>
                </a:ext>
              </a:extLst>
            </p:cNvPr>
            <p:cNvSpPr/>
            <p:nvPr/>
          </p:nvSpPr>
          <p:spPr>
            <a:xfrm>
              <a:off x="7790647" y="557233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432E255-05C2-4170-F531-827BBFBE3BC5}"/>
                </a:ext>
              </a:extLst>
            </p:cNvPr>
            <p:cNvSpPr/>
            <p:nvPr/>
          </p:nvSpPr>
          <p:spPr>
            <a:xfrm>
              <a:off x="6971704" y="5466825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7991723-D04B-A915-B7E5-08D1BD79B5A9}"/>
                </a:ext>
              </a:extLst>
            </p:cNvPr>
            <p:cNvSpPr/>
            <p:nvPr/>
          </p:nvSpPr>
          <p:spPr>
            <a:xfrm>
              <a:off x="7023622" y="550869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8E0199B-F1B8-7E1D-3E22-52924B331E91}"/>
                </a:ext>
              </a:extLst>
            </p:cNvPr>
            <p:cNvSpPr/>
            <p:nvPr/>
          </p:nvSpPr>
          <p:spPr>
            <a:xfrm>
              <a:off x="7065492" y="554051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6418118-D191-0603-E636-9353E8AAEB59}"/>
                </a:ext>
              </a:extLst>
            </p:cNvPr>
            <p:cNvSpPr/>
            <p:nvPr/>
          </p:nvSpPr>
          <p:spPr>
            <a:xfrm>
              <a:off x="7105685" y="557065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E4BA973-0A5A-F6B2-8E96-27B68E81E7E7}"/>
                </a:ext>
              </a:extLst>
            </p:cNvPr>
            <p:cNvSpPr/>
            <p:nvPr/>
          </p:nvSpPr>
          <p:spPr>
            <a:xfrm>
              <a:off x="7644943" y="475339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2ACE61A-0D49-C056-7CE6-7F4311D0DB6E}"/>
                </a:ext>
              </a:extLst>
            </p:cNvPr>
            <p:cNvSpPr/>
            <p:nvPr/>
          </p:nvSpPr>
          <p:spPr>
            <a:xfrm>
              <a:off x="7696861" y="479526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6027FBA-FCF9-E2D6-9E6D-59501B0712D3}"/>
                </a:ext>
              </a:extLst>
            </p:cNvPr>
            <p:cNvSpPr/>
            <p:nvPr/>
          </p:nvSpPr>
          <p:spPr>
            <a:xfrm>
              <a:off x="7738731" y="482708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F1BE5EF-B806-5610-0B6C-BD588D4C2743}"/>
                </a:ext>
              </a:extLst>
            </p:cNvPr>
            <p:cNvSpPr/>
            <p:nvPr/>
          </p:nvSpPr>
          <p:spPr>
            <a:xfrm>
              <a:off x="7778924" y="485722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908C01D-0B16-0F43-8A32-040785A6A637}"/>
                </a:ext>
              </a:extLst>
            </p:cNvPr>
            <p:cNvSpPr/>
            <p:nvPr/>
          </p:nvSpPr>
          <p:spPr>
            <a:xfrm>
              <a:off x="6982673" y="2138806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6FDD3AF-77D8-6FCC-9C3F-07DC0A5AC666}"/>
                </a:ext>
              </a:extLst>
            </p:cNvPr>
            <p:cNvSpPr/>
            <p:nvPr/>
          </p:nvSpPr>
          <p:spPr>
            <a:xfrm>
              <a:off x="6985781" y="2795056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13564F3-3D05-DAB9-55D1-B4A22E9C1F72}"/>
                </a:ext>
              </a:extLst>
            </p:cNvPr>
            <p:cNvSpPr/>
            <p:nvPr/>
          </p:nvSpPr>
          <p:spPr>
            <a:xfrm>
              <a:off x="6988451" y="344451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3,1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A5786C0-49F0-E751-CA43-7A9055A95C59}"/>
                </a:ext>
              </a:extLst>
            </p:cNvPr>
            <p:cNvSpPr/>
            <p:nvPr/>
          </p:nvSpPr>
          <p:spPr>
            <a:xfrm>
              <a:off x="7657587" y="2140481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C6965F2-1810-D79C-F194-9BBD26F6B432}"/>
                </a:ext>
              </a:extLst>
            </p:cNvPr>
            <p:cNvSpPr/>
            <p:nvPr/>
          </p:nvSpPr>
          <p:spPr>
            <a:xfrm>
              <a:off x="7660695" y="2796731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4197872-7CF2-B712-447B-97AEB76200BF}"/>
                </a:ext>
              </a:extLst>
            </p:cNvPr>
            <p:cNvSpPr/>
            <p:nvPr/>
          </p:nvSpPr>
          <p:spPr>
            <a:xfrm>
              <a:off x="7663365" y="344619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3,2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BA9A108-E637-966C-6840-E84B5B296F00}"/>
                </a:ext>
              </a:extLst>
            </p:cNvPr>
            <p:cNvSpPr/>
            <p:nvPr/>
          </p:nvSpPr>
          <p:spPr>
            <a:xfrm>
              <a:off x="6988451" y="409690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4,1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CFC7C43-6E2C-F5C5-D454-7A2CD37E94AE}"/>
                </a:ext>
              </a:extLst>
            </p:cNvPr>
            <p:cNvSpPr/>
            <p:nvPr/>
          </p:nvSpPr>
          <p:spPr>
            <a:xfrm>
              <a:off x="7663365" y="409857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4,2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5D0ECD2-AE91-AAB8-1433-C369372D8586}"/>
                </a:ext>
              </a:extLst>
            </p:cNvPr>
            <p:cNvSpPr/>
            <p:nvPr/>
          </p:nvSpPr>
          <p:spPr>
            <a:xfrm>
              <a:off x="4240902" y="477257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FB9DC0C-4C93-FDF2-F1C0-EF986BF4F759}"/>
                </a:ext>
              </a:extLst>
            </p:cNvPr>
            <p:cNvSpPr/>
            <p:nvPr/>
          </p:nvSpPr>
          <p:spPr>
            <a:xfrm>
              <a:off x="4244010" y="545896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CB9D83F-3B93-4BFD-59CD-AE141E8C41CB}"/>
                </a:ext>
              </a:extLst>
            </p:cNvPr>
            <p:cNvSpPr/>
            <p:nvPr/>
          </p:nvSpPr>
          <p:spPr>
            <a:xfrm>
              <a:off x="5593400" y="477257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09BE609-8AD8-23F3-14D4-25D3173D447E}"/>
                </a:ext>
              </a:extLst>
            </p:cNvPr>
            <p:cNvSpPr/>
            <p:nvPr/>
          </p:nvSpPr>
          <p:spPr>
            <a:xfrm>
              <a:off x="4915816" y="4774248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AB2B503-F2D2-D924-2F84-88CF6367D508}"/>
                </a:ext>
              </a:extLst>
            </p:cNvPr>
            <p:cNvSpPr/>
            <p:nvPr/>
          </p:nvSpPr>
          <p:spPr>
            <a:xfrm>
              <a:off x="4918924" y="5460642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A28BC3F-7DE4-EA91-8017-23D6548D4564}"/>
                </a:ext>
              </a:extLst>
            </p:cNvPr>
            <p:cNvSpPr/>
            <p:nvPr/>
          </p:nvSpPr>
          <p:spPr>
            <a:xfrm>
              <a:off x="6268314" y="477424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6245448-56BB-7C42-1BE4-47A7B4517435}"/>
                </a:ext>
              </a:extLst>
            </p:cNvPr>
            <p:cNvSpPr/>
            <p:nvPr/>
          </p:nvSpPr>
          <p:spPr>
            <a:xfrm>
              <a:off x="5593400" y="545510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2,3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3EB96C0-C5A0-5062-D15E-41310FC5A5AB}"/>
                </a:ext>
              </a:extLst>
            </p:cNvPr>
            <p:cNvSpPr/>
            <p:nvPr/>
          </p:nvSpPr>
          <p:spPr>
            <a:xfrm>
              <a:off x="6268314" y="545677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2,4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2C58408-9984-E762-5CEB-ACE2CB30FD5B}"/>
                </a:ext>
              </a:extLst>
            </p:cNvPr>
            <p:cNvSpPr/>
            <p:nvPr/>
          </p:nvSpPr>
          <p:spPr>
            <a:xfrm>
              <a:off x="6959981" y="4751720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F8E62D4-02B4-FE93-CAA6-19CA8BD95409}"/>
                </a:ext>
              </a:extLst>
            </p:cNvPr>
            <p:cNvSpPr/>
            <p:nvPr/>
          </p:nvSpPr>
          <p:spPr>
            <a:xfrm>
              <a:off x="7011899" y="479358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D535E82-A5AE-1C53-99CC-269247ED6AE8}"/>
                </a:ext>
              </a:extLst>
            </p:cNvPr>
            <p:cNvSpPr/>
            <p:nvPr/>
          </p:nvSpPr>
          <p:spPr>
            <a:xfrm>
              <a:off x="7053769" y="482540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E291739-21F1-8C1A-BEBA-43D355F7C49F}"/>
                </a:ext>
              </a:extLst>
            </p:cNvPr>
            <p:cNvSpPr/>
            <p:nvPr/>
          </p:nvSpPr>
          <p:spPr>
            <a:xfrm>
              <a:off x="7093962" y="485555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36D2ACE-60E4-3445-9234-17EE4FD4E328}"/>
                </a:ext>
              </a:extLst>
            </p:cNvPr>
            <p:cNvSpPr txBox="1"/>
            <p:nvPr/>
          </p:nvSpPr>
          <p:spPr>
            <a:xfrm>
              <a:off x="4682100" y="2361361"/>
              <a:ext cx="173836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Shuffle-based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MM (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cpmm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8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  <a:p>
            <a:r>
              <a:rPr lang="en-US" dirty="0"/>
              <a:t>Background MapReduce and Spark</a:t>
            </a:r>
          </a:p>
          <a:p>
            <a:r>
              <a:rPr lang="en-US" dirty="0"/>
              <a:t>Data-Parallel Execution</a:t>
            </a:r>
          </a:p>
          <a:p>
            <a:r>
              <a:rPr lang="en-US" dirty="0"/>
              <a:t>Task-Parallel Execution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EDE0B34-B3B3-2E88-AEBD-7B99A8A9E4E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16D86-17C0-8A6F-1B49-A5BBDB8D0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Shuffle is major bottleneck</a:t>
            </a:r>
            <a:r>
              <a:rPr lang="en-US" dirty="0"/>
              <a:t> for ML on Spark</a:t>
            </a:r>
          </a:p>
          <a:p>
            <a:r>
              <a:rPr lang="en-US" dirty="0"/>
              <a:t>Preserve Partitioning </a:t>
            </a:r>
          </a:p>
          <a:p>
            <a:pPr lvl="1"/>
            <a:r>
              <a:rPr lang="en-US" dirty="0"/>
              <a:t>Op is partitioning-preserving if keys unchanged (guaranteed)</a:t>
            </a:r>
          </a:p>
          <a:p>
            <a:pPr lvl="1"/>
            <a:r>
              <a:rPr lang="en-US" dirty="0"/>
              <a:t>Implicit: Use restrictive APIs 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mapValues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/>
              <a:t> vs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mapToPair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Explicit: Partition computation w/ declaration of partitioning-preserving</a:t>
            </a:r>
          </a:p>
          <a:p>
            <a:r>
              <a:rPr lang="en-US" dirty="0"/>
              <a:t>Exploit Partitioning</a:t>
            </a:r>
          </a:p>
          <a:p>
            <a:pPr lvl="1"/>
            <a:r>
              <a:rPr lang="en-US" dirty="0"/>
              <a:t>Implicit: Operations based on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join</a:t>
            </a:r>
            <a:r>
              <a:rPr lang="en-US" dirty="0"/>
              <a:t>,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cogroup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Explicit: Custom operators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(e.g., </a:t>
            </a:r>
            <a:r>
              <a:rPr lang="en-US" dirty="0" err="1"/>
              <a:t>zipmm</a:t>
            </a:r>
            <a:r>
              <a:rPr lang="en-US" dirty="0"/>
              <a:t>)</a:t>
            </a:r>
            <a:endParaRPr lang="en-US" sz="700" dirty="0"/>
          </a:p>
          <a:p>
            <a:r>
              <a:rPr lang="en-US" dirty="0"/>
              <a:t>Example: Multiclass SVM</a:t>
            </a:r>
          </a:p>
          <a:p>
            <a:pPr lvl="1"/>
            <a:r>
              <a:rPr lang="en-US" dirty="0"/>
              <a:t>Vectors fit neither into </a:t>
            </a:r>
            <a:br>
              <a:rPr lang="en-US" dirty="0"/>
            </a:br>
            <a:r>
              <a:rPr lang="en-US" dirty="0"/>
              <a:t>driver nor broadcast</a:t>
            </a:r>
          </a:p>
          <a:p>
            <a:pPr lvl="1"/>
            <a:r>
              <a:rPr lang="en-US" dirty="0" err="1"/>
              <a:t>ncol</a:t>
            </a:r>
            <a:r>
              <a:rPr lang="en-US" dirty="0"/>
              <a:t>(X) ≤ </a:t>
            </a:r>
            <a:r>
              <a:rPr lang="en-US" dirty="0" err="1"/>
              <a:t>B</a:t>
            </a:r>
            <a:r>
              <a:rPr lang="en-US" baseline="-25000" dirty="0" err="1"/>
              <a:t>c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31F47-673B-1CF0-A33A-818ACF6331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Partitioning-Preserving Operations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59E09-D9FB-84C3-CA5F-BB0D16765BF6}"/>
              </a:ext>
            </a:extLst>
          </p:cNvPr>
          <p:cNvSpPr txBox="1"/>
          <p:nvPr/>
        </p:nvSpPr>
        <p:spPr>
          <a:xfrm>
            <a:off x="5218347" y="4144771"/>
            <a:ext cx="487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parfor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iter_class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in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1:num_classes) 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2 * (Y ==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iter_class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 - 1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g_old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(X) %*%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...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 continue ) 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 %*% s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... inner while loop (compute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step_sz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+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step_sz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Xd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out = 1 -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Xw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out = (out &gt; 0) * out;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g_new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t(X) %*% (out * </a:t>
            </a:r>
            <a:r>
              <a:rPr lang="en-US" sz="14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Y_local</a:t>
            </a:r>
            <a:r>
              <a:rPr lang="en-US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89EBD0-7C14-5DB3-0B63-C0023E1AC363}"/>
              </a:ext>
            </a:extLst>
          </p:cNvPr>
          <p:cNvSpPr txBox="1"/>
          <p:nvPr/>
        </p:nvSpPr>
        <p:spPr>
          <a:xfrm>
            <a:off x="8723547" y="3939984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1"/>
                </a:solidFill>
              </a:rPr>
              <a:t>repart</a:t>
            </a:r>
            <a:r>
              <a:rPr lang="en-US" sz="1600" b="1" dirty="0">
                <a:solidFill>
                  <a:schemeClr val="accent1"/>
                </a:solidFill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</a:rPr>
              <a:t>chkpt</a:t>
            </a:r>
            <a:r>
              <a:rPr lang="en-US" sz="1600" b="1" dirty="0">
                <a:solidFill>
                  <a:schemeClr val="accent1"/>
                </a:solidFill>
              </a:rPr>
              <a:t> X MEM_DISK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B9B15A-BD9A-F453-6A1A-149B61D04618}"/>
              </a:ext>
            </a:extLst>
          </p:cNvPr>
          <p:cNvCxnSpPr/>
          <p:nvPr/>
        </p:nvCxnSpPr>
        <p:spPr>
          <a:xfrm rot="10800000">
            <a:off x="8190148" y="4137812"/>
            <a:ext cx="533400" cy="1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EF9814-6521-C4AE-361A-F197F55C73E6}"/>
              </a:ext>
            </a:extLst>
          </p:cNvPr>
          <p:cNvSpPr txBox="1"/>
          <p:nvPr/>
        </p:nvSpPr>
        <p:spPr>
          <a:xfrm>
            <a:off x="8799747" y="474443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1"/>
                </a:solidFill>
              </a:rPr>
              <a:t>chkpt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y_local</a:t>
            </a:r>
            <a:r>
              <a:rPr lang="en-US" sz="1600" b="1" dirty="0">
                <a:solidFill>
                  <a:schemeClr val="accent1"/>
                </a:solidFill>
              </a:rPr>
              <a:t> MEM_DISK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E16EE-6CDC-C8B5-12CC-814301D011BA}"/>
              </a:ext>
            </a:extLst>
          </p:cNvPr>
          <p:cNvSpPr txBox="1"/>
          <p:nvPr/>
        </p:nvSpPr>
        <p:spPr>
          <a:xfrm>
            <a:off x="9942747" y="6225984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zipmm</a:t>
            </a:r>
            <a:endParaRPr lang="en-US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D2139-ED8D-47BB-43F8-1F3EA6D1E731}"/>
              </a:ext>
            </a:extLst>
          </p:cNvPr>
          <p:cNvSpPr txBox="1"/>
          <p:nvPr/>
        </p:nvSpPr>
        <p:spPr>
          <a:xfrm>
            <a:off x="8799747" y="520163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>
                <a:solidFill>
                  <a:schemeClr val="accent1"/>
                </a:solidFill>
              </a:rPr>
              <a:t>chkpt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Xd</a:t>
            </a:r>
            <a:r>
              <a:rPr lang="en-US" sz="1600" b="1" dirty="0">
                <a:solidFill>
                  <a:schemeClr val="accent1"/>
                </a:solidFill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</a:rPr>
              <a:t>Xw</a:t>
            </a:r>
            <a:r>
              <a:rPr lang="en-US" sz="1600" b="1" dirty="0">
                <a:solidFill>
                  <a:schemeClr val="accent1"/>
                </a:solidFill>
              </a:rPr>
              <a:t> MEM_DISK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C8DC15-F471-A00C-0464-3B134F3F08CA}"/>
              </a:ext>
            </a:extLst>
          </p:cNvPr>
          <p:cNvCxnSpPr/>
          <p:nvPr/>
        </p:nvCxnSpPr>
        <p:spPr>
          <a:xfrm rot="10800000">
            <a:off x="8266347" y="4928995"/>
            <a:ext cx="533400" cy="1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17C006-8E57-5A0B-EE32-7E5DB1AE0096}"/>
              </a:ext>
            </a:extLst>
          </p:cNvPr>
          <p:cNvCxnSpPr/>
          <p:nvPr/>
        </p:nvCxnSpPr>
        <p:spPr>
          <a:xfrm rot="10800000">
            <a:off x="8342547" y="5416968"/>
            <a:ext cx="533400" cy="15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368E95-2F14-A3E4-0960-1334AB0A6426}"/>
              </a:ext>
            </a:extLst>
          </p:cNvPr>
          <p:cNvGrpSpPr/>
          <p:nvPr/>
        </p:nvGrpSpPr>
        <p:grpSpPr>
          <a:xfrm>
            <a:off x="5218347" y="4168584"/>
            <a:ext cx="609600" cy="2286794"/>
            <a:chOff x="2819400" y="3962400"/>
            <a:chExt cx="609600" cy="228679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A518952-B3A8-88CE-27DE-89B3C509A774}"/>
                </a:ext>
              </a:extLst>
            </p:cNvPr>
            <p:cNvCxnSpPr/>
            <p:nvPr/>
          </p:nvCxnSpPr>
          <p:spPr>
            <a:xfrm flipV="1">
              <a:off x="3200400" y="6246811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A55D4C8-F97B-752D-E57E-DFA393FF355F}"/>
                </a:ext>
              </a:extLst>
            </p:cNvPr>
            <p:cNvCxnSpPr/>
            <p:nvPr/>
          </p:nvCxnSpPr>
          <p:spPr>
            <a:xfrm flipV="1">
              <a:off x="3200400" y="5181600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94DCBC2-5BF9-769B-E63E-8E2ECF56CAFB}"/>
                </a:ext>
              </a:extLst>
            </p:cNvPr>
            <p:cNvCxnSpPr/>
            <p:nvPr/>
          </p:nvCxnSpPr>
          <p:spPr>
            <a:xfrm rot="5400000">
              <a:off x="2667795" y="5715795"/>
              <a:ext cx="1065210" cy="158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6C45735-8F8E-7C3B-D401-E799F4CB2777}"/>
                </a:ext>
              </a:extLst>
            </p:cNvPr>
            <p:cNvCxnSpPr/>
            <p:nvPr/>
          </p:nvCxnSpPr>
          <p:spPr>
            <a:xfrm flipV="1">
              <a:off x="2819400" y="3962400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6DCC5A-3617-095A-F3ED-260AFFE3BBA1}"/>
                </a:ext>
              </a:extLst>
            </p:cNvPr>
            <p:cNvCxnSpPr/>
            <p:nvPr/>
          </p:nvCxnSpPr>
          <p:spPr>
            <a:xfrm rot="5400000">
              <a:off x="1677194" y="5105400"/>
              <a:ext cx="2285206" cy="79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BBEF477-0771-3AA2-13C0-24B0ACF988C7}"/>
                </a:ext>
              </a:extLst>
            </p:cNvPr>
            <p:cNvCxnSpPr/>
            <p:nvPr/>
          </p:nvCxnSpPr>
          <p:spPr>
            <a:xfrm flipV="1">
              <a:off x="2819400" y="5105400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FC861B5-D4A8-02F7-92C7-A0C31C47AE49}"/>
                </a:ext>
              </a:extLst>
            </p:cNvPr>
            <p:cNvCxnSpPr/>
            <p:nvPr/>
          </p:nvCxnSpPr>
          <p:spPr>
            <a:xfrm flipV="1">
              <a:off x="2819400" y="6246811"/>
              <a:ext cx="228600" cy="15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735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20E55D-852A-0393-3FA8-F338EFDDDE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Dask</a:t>
            </a:r>
            <a:endParaRPr lang="en-US" dirty="0"/>
          </a:p>
          <a:p>
            <a:pPr lvl="1"/>
            <a:r>
              <a:rPr lang="en-US" dirty="0"/>
              <a:t>Multi-threaded and distributed operations for arrays, bags, and </a:t>
            </a:r>
            <a:r>
              <a:rPr lang="en-US" dirty="0" err="1"/>
              <a:t>dataframes</a:t>
            </a:r>
            <a:endParaRPr lang="en-US" dirty="0"/>
          </a:p>
          <a:p>
            <a:pPr lvl="1"/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dask.array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:</a:t>
            </a:r>
            <a:r>
              <a:rPr lang="en-US" dirty="0"/>
              <a:t> list of </a:t>
            </a:r>
            <a:r>
              <a:rPr lang="en-US" dirty="0" err="1"/>
              <a:t>numpy</a:t>
            </a:r>
            <a:r>
              <a:rPr lang="en-US" dirty="0"/>
              <a:t> n-dim arrays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dask.dataframe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:</a:t>
            </a:r>
            <a:r>
              <a:rPr lang="en-US" dirty="0"/>
              <a:t> list of pandas data frames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dask.bag:</a:t>
            </a:r>
            <a:r>
              <a:rPr lang="en-US" dirty="0" err="1">
                <a:solidFill>
                  <a:schemeClr val="tx1"/>
                </a:solidFill>
              </a:rPr>
              <a:t>unordered</a:t>
            </a:r>
            <a:r>
              <a:rPr lang="en-US" dirty="0">
                <a:solidFill>
                  <a:schemeClr val="tx1"/>
                </a:solidFill>
              </a:rPr>
              <a:t> list of tuples (second order functions)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Local and distributed schedulers: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threads, processes, YARN, Kubernetes, containers, HPC, and cloud, GPUs</a:t>
            </a:r>
          </a:p>
          <a:p>
            <a:r>
              <a:rPr lang="en-US" dirty="0"/>
              <a:t>Execution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Lazy evaluation</a:t>
            </a:r>
          </a:p>
          <a:p>
            <a:pPr lvl="1"/>
            <a:r>
              <a:rPr lang="en-US" dirty="0"/>
              <a:t>Limitation: requires </a:t>
            </a:r>
            <a:r>
              <a:rPr lang="en-US" b="1" dirty="0">
                <a:solidFill>
                  <a:schemeClr val="accent1"/>
                </a:solidFill>
              </a:rPr>
              <a:t>static size inference</a:t>
            </a:r>
          </a:p>
          <a:p>
            <a:pPr lvl="1"/>
            <a:r>
              <a:rPr lang="en-US" dirty="0"/>
              <a:t>Triggered via </a:t>
            </a:r>
            <a:r>
              <a:rPr lang="en-US" dirty="0">
                <a:latin typeface="Consolas" panose="020B0609020204030204" pitchFamily="49" charset="0"/>
              </a:rPr>
              <a:t>compute()</a:t>
            </a:r>
          </a:p>
          <a:p>
            <a:r>
              <a:rPr lang="en-US" dirty="0"/>
              <a:t>Discussion</a:t>
            </a:r>
          </a:p>
          <a:p>
            <a:pPr lvl="1"/>
            <a:r>
              <a:rPr lang="en-US" baseline="0" dirty="0" err="1"/>
              <a:t>PySpark</a:t>
            </a:r>
            <a:r>
              <a:rPr lang="en-US" baseline="0" dirty="0"/>
              <a:t> Competition (but not out-of-core), scalable ML </a:t>
            </a:r>
            <a:br>
              <a:rPr lang="en-US" baseline="0" dirty="0"/>
            </a:br>
            <a:r>
              <a:rPr lang="en-US" baseline="0" dirty="0"/>
              <a:t>algorithms via </a:t>
            </a:r>
            <a:r>
              <a:rPr lang="en-US" baseline="0" dirty="0">
                <a:hlinkClick r:id="rId2"/>
              </a:rPr>
              <a:t>https://ml.dask.org/</a:t>
            </a:r>
            <a:r>
              <a:rPr lang="en-US" baseline="0" dirty="0"/>
              <a:t> (partnering w/ scikit-learn)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1CAD3-2F93-04C0-976F-984777184E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Dask</a:t>
            </a:r>
            <a:endParaRPr lang="en-US" dirty="0"/>
          </a:p>
        </p:txBody>
      </p:sp>
      <p:pic>
        <p:nvPicPr>
          <p:cNvPr id="4" name="Picture 2" descr="Bildergebnis für dask">
            <a:extLst>
              <a:ext uri="{FF2B5EF4-FFF2-40B4-BE49-F238E27FC236}">
                <a16:creationId xmlns:a16="http://schemas.microsoft.com/office/drawing/2014/main" id="{BEC536CA-0B7B-D53D-F972-8976C0371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0889" y="316579"/>
            <a:ext cx="779636" cy="3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5E27A7-6FD9-9C99-D5C0-6C31D57EB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991" y="42622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2D1DC-B06F-8365-883D-8C73A7BC536D}"/>
              </a:ext>
            </a:extLst>
          </p:cNvPr>
          <p:cNvSpPr txBox="1"/>
          <p:nvPr/>
        </p:nvSpPr>
        <p:spPr>
          <a:xfrm>
            <a:off x="4873214" y="319293"/>
            <a:ext cx="490698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[Matthew Rocklin: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Parallel Computation with Blocked algorithms and Task Scheduling,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Python in Science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Development Team: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Library for dynamic task scheduling, 2016,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https://dask.org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EE1DC8-B21E-3849-1C8F-49B9E12CAB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850" y="1685254"/>
            <a:ext cx="1991333" cy="1256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1F95EC-3C3D-1036-2A12-39D0F9D34E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4224" y="1685254"/>
            <a:ext cx="956977" cy="1253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876713-5729-6BB4-3E82-89CDBFD6BDB8}"/>
              </a:ext>
            </a:extLst>
          </p:cNvPr>
          <p:cNvSpPr txBox="1"/>
          <p:nvPr/>
        </p:nvSpPr>
        <p:spPr>
          <a:xfrm>
            <a:off x="7137954" y="3563522"/>
            <a:ext cx="4608704" cy="1923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dask.array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da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x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da.random.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random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(10000,10000), chunks=(1000,1000))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x +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x.T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y.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persist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cache in memory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z = y[::2, 5000:].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mean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(axis=1)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ret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z.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compute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returns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NumPy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array</a:t>
            </a:r>
          </a:p>
        </p:txBody>
      </p:sp>
    </p:spTree>
    <p:extLst>
      <p:ext uri="{BB962C8B-B14F-4D97-AF65-F5344CB8AC3E}">
        <p14:creationId xmlns:p14="http://schemas.microsoft.com/office/powerpoint/2010/main" val="400950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726E05-FAAC-1815-699E-A9D65FF06C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Modin</a:t>
            </a:r>
            <a:endParaRPr lang="en-US" dirty="0"/>
          </a:p>
          <a:p>
            <a:pPr lvl="1"/>
            <a:r>
              <a:rPr lang="en-US" b="1" dirty="0"/>
              <a:t>Goal:</a:t>
            </a:r>
            <a:r>
              <a:rPr lang="en-US" dirty="0"/>
              <a:t> Enhance </a:t>
            </a:r>
            <a:r>
              <a:rPr lang="en-US" b="1" dirty="0">
                <a:solidFill>
                  <a:srgbClr val="C40D1E"/>
                </a:solidFill>
              </a:rPr>
              <a:t>Pandas data frames</a:t>
            </a:r>
          </a:p>
          <a:p>
            <a:pPr lvl="1"/>
            <a:r>
              <a:rPr lang="en-US" dirty="0"/>
              <a:t>Convert Pandas API </a:t>
            </a:r>
            <a:br>
              <a:rPr lang="en-US" dirty="0"/>
            </a:br>
            <a:r>
              <a:rPr lang="en-US" dirty="0"/>
              <a:t>to </a:t>
            </a:r>
            <a:r>
              <a:rPr lang="en-US" b="1" dirty="0">
                <a:solidFill>
                  <a:srgbClr val="7889FB"/>
                </a:solidFill>
              </a:rPr>
              <a:t>core algebra expressions</a:t>
            </a:r>
          </a:p>
          <a:p>
            <a:pPr lvl="1"/>
            <a:r>
              <a:rPr lang="en-US" dirty="0"/>
              <a:t>Different Backends: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Ray, </a:t>
            </a:r>
            <a:r>
              <a:rPr lang="en-US" b="1" dirty="0" err="1">
                <a:solidFill>
                  <a:srgbClr val="7889FB"/>
                </a:solidFill>
              </a:rPr>
              <a:t>Dask</a:t>
            </a:r>
            <a:r>
              <a:rPr lang="en-US" b="1" dirty="0">
                <a:solidFill>
                  <a:srgbClr val="7889FB"/>
                </a:solidFill>
              </a:rPr>
              <a:t>, MPI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463B8-A282-71AF-8AD3-B4FCCA5641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Modin</a:t>
            </a:r>
            <a:r>
              <a:rPr lang="en-US" dirty="0"/>
              <a:t> (UC Berkeley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Ponder </a:t>
            </a:r>
            <a:r>
              <a:rPr lang="en-US" dirty="0">
                <a:sym typeface="Wingdings" panose="05000000000000000000" pitchFamily="2" charset="2"/>
              </a:rPr>
              <a:t> Snowflake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091D02-4D32-A974-CE06-2ED79FE77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160" y="1355027"/>
            <a:ext cx="6799508" cy="4684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8A0AC7-A0B4-9736-BC65-0DCE59AF148D}"/>
              </a:ext>
            </a:extLst>
          </p:cNvPr>
          <p:cNvSpPr txBox="1"/>
          <p:nvPr/>
        </p:nvSpPr>
        <p:spPr>
          <a:xfrm>
            <a:off x="1963264" y="5117820"/>
            <a:ext cx="21999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>
                <a:hlinkClick r:id="rId3"/>
              </a:rPr>
              <a:t>https://github.com/</a:t>
            </a:r>
            <a:br>
              <a:rPr lang="en-US" sz="1400" dirty="0">
                <a:hlinkClick r:id="rId3"/>
              </a:rPr>
            </a:br>
            <a:r>
              <a:rPr lang="en-US" sz="1400" dirty="0" err="1">
                <a:hlinkClick r:id="rId3"/>
              </a:rPr>
              <a:t>modin</a:t>
            </a:r>
            <a:r>
              <a:rPr lang="en-US" sz="1400" dirty="0">
                <a:hlinkClick r:id="rId3"/>
              </a:rPr>
              <a:t>-project/modin</a:t>
            </a:r>
            <a:r>
              <a:rPr lang="en-US" sz="1400" dirty="0"/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4E01E8-D637-DB23-D1A8-550A6781E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814" y="419189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C965DB-3C62-749E-2624-99C606613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2175" y="1167663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D29E04-58DC-3D06-0D75-951C52AE16E8}"/>
              </a:ext>
            </a:extLst>
          </p:cNvPr>
          <p:cNvSpPr txBox="1"/>
          <p:nvPr/>
        </p:nvSpPr>
        <p:spPr>
          <a:xfrm>
            <a:off x="7422776" y="333488"/>
            <a:ext cx="230630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[Devin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Petersohn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 al.: Towards Scalable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Dataframe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Systems.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PVLDB 2020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CB213-415A-095F-EB0C-CB72B5BF12D9}"/>
              </a:ext>
            </a:extLst>
          </p:cNvPr>
          <p:cNvSpPr txBox="1"/>
          <p:nvPr/>
        </p:nvSpPr>
        <p:spPr>
          <a:xfrm>
            <a:off x="6338603" y="1122661"/>
            <a:ext cx="36559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[Devin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Petersohn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et al: Flexible Rule-Based Decomposition and Metadata Independence in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Parallel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Dataframe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PVLDB 2021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6021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Task-Parallel Execution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Parallel Computation of Independent Tasks,</a:t>
            </a:r>
            <a:br>
              <a:rPr lang="en-US" dirty="0"/>
            </a:br>
            <a:r>
              <a:rPr lang="en-US" dirty="0"/>
              <a:t>Emulation of Data-Parallel Operations/Programs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81D2C4-009D-5CE9-1EA7-B2DEB1924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79" y="5114554"/>
            <a:ext cx="1388669" cy="4038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719738-E29F-7348-A08C-3AC73F792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61" y="5114554"/>
            <a:ext cx="491759" cy="381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F1C18-173B-FB46-1742-8E5D02A7B9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101" y="5047423"/>
            <a:ext cx="650360" cy="468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2974A0-F749-D77D-2C4C-1B346CCBE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16" y="5010656"/>
            <a:ext cx="659373" cy="561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1B5B1A-271F-0BAE-54C5-A12BE0E05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7" y="5086948"/>
            <a:ext cx="1140889" cy="431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C432A6-6186-7C3A-D8F8-502037F54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96" y="5133103"/>
            <a:ext cx="914434" cy="331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F9F34F-0C0C-36A4-D180-27792777CC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7" y="5058181"/>
            <a:ext cx="741075" cy="3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67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E97D3-6036-4145-7FD7-D5BB8F5363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Historic Perspective </a:t>
            </a:r>
          </a:p>
          <a:p>
            <a:pPr lvl="1"/>
            <a:r>
              <a:rPr lang="en-US" dirty="0"/>
              <a:t>Since 1980s: various parallel Fortran extensions, especially in HPC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DOALL parallel loops</a:t>
            </a:r>
            <a:r>
              <a:rPr lang="en-US" dirty="0"/>
              <a:t> (independent iterations)</a:t>
            </a:r>
          </a:p>
          <a:p>
            <a:pPr lvl="1"/>
            <a:r>
              <a:rPr lang="en-US" dirty="0"/>
              <a:t>OpenMP (since 1997,Open Multi-Processing)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Motivation: Independent Tasks in ML Workloads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Use cases: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Ensemble learning, cross validation, hyper-parameter tuning, </a:t>
            </a:r>
            <a:br>
              <a:rPr lang="en-US" dirty="0"/>
            </a:br>
            <a:r>
              <a:rPr lang="en-US" dirty="0"/>
              <a:t>complex models with disjoint/overlapping/all data per task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 #1:</a:t>
            </a:r>
            <a:r>
              <a:rPr lang="en-US" dirty="0"/>
              <a:t> Adaptation to data and cluster characteristics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Challenge #2:</a:t>
            </a:r>
            <a:r>
              <a:rPr lang="en-US" dirty="0"/>
              <a:t> Combination with data-parallelism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2372E-07CB-0F42-DA13-43B3C13B5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Task-Parallelism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3BC19-1CF9-A245-AC28-E2041C4B04BD}"/>
              </a:ext>
            </a:extLst>
          </p:cNvPr>
          <p:cNvSpPr txBox="1"/>
          <p:nvPr/>
        </p:nvSpPr>
        <p:spPr>
          <a:xfrm>
            <a:off x="6217892" y="1999379"/>
            <a:ext cx="4943789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#pragma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omp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parallel for reduction(+: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0;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N;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++)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omp_get_thread_num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(A[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+= (R[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]!=0) ? 1 : 0;   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8FFEC9-860D-3352-38B9-697DCF717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45" y="2601298"/>
            <a:ext cx="1024304" cy="3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3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B1CCCE-9765-FE44-50B1-7DEB9202A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Hybrid Parallelization Strategies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Combination of </a:t>
            </a:r>
            <a:r>
              <a:rPr lang="en-US" b="1" dirty="0">
                <a:solidFill>
                  <a:schemeClr val="accent1"/>
                </a:solidFill>
              </a:rPr>
              <a:t>data- and task-parallel</a:t>
            </a:r>
            <a:r>
              <a:rPr lang="en-US" dirty="0">
                <a:solidFill>
                  <a:schemeClr val="tx1"/>
                </a:solidFill>
              </a:rPr>
              <a:t> ops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Combination of </a:t>
            </a:r>
            <a:r>
              <a:rPr lang="en-US" b="1" dirty="0">
                <a:solidFill>
                  <a:schemeClr val="accent1"/>
                </a:solidFill>
              </a:rPr>
              <a:t>local and distributed</a:t>
            </a:r>
            <a:r>
              <a:rPr lang="en-US" dirty="0">
                <a:solidFill>
                  <a:schemeClr val="tx1"/>
                </a:solidFill>
              </a:rPr>
              <a:t> computation</a:t>
            </a:r>
          </a:p>
          <a:p>
            <a:pPr lvl="1"/>
            <a:endParaRPr lang="en-US" dirty="0"/>
          </a:p>
          <a:p>
            <a:r>
              <a:rPr lang="en-US" dirty="0"/>
              <a:t>Key Aspects</a:t>
            </a:r>
          </a:p>
          <a:p>
            <a:pPr lvl="1"/>
            <a:r>
              <a:rPr lang="en-US" dirty="0"/>
              <a:t>Dependency Analysis</a:t>
            </a:r>
          </a:p>
          <a:p>
            <a:pPr lvl="1"/>
            <a:r>
              <a:rPr lang="en-US" dirty="0"/>
              <a:t>Task partitioning</a:t>
            </a:r>
          </a:p>
          <a:p>
            <a:pPr lvl="1"/>
            <a:r>
              <a:rPr lang="en-US" dirty="0"/>
              <a:t>Data partitioning, scan sharing, rewrites</a:t>
            </a:r>
          </a:p>
          <a:p>
            <a:pPr lvl="1"/>
            <a:r>
              <a:rPr lang="en-US" dirty="0"/>
              <a:t>Execution strategies</a:t>
            </a:r>
          </a:p>
          <a:p>
            <a:pPr lvl="1"/>
            <a:r>
              <a:rPr lang="en-US" dirty="0"/>
              <a:t>Result </a:t>
            </a:r>
            <a:r>
              <a:rPr lang="en-US" dirty="0" err="1"/>
              <a:t>agg</a:t>
            </a:r>
            <a:r>
              <a:rPr lang="en-US" dirty="0"/>
              <a:t> strategies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ParFor</a:t>
            </a:r>
            <a:r>
              <a:rPr lang="en-US" b="1" dirty="0">
                <a:solidFill>
                  <a:srgbClr val="7889FB"/>
                </a:solidFill>
              </a:rPr>
              <a:t> optimizer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12BC6-5813-99AD-B35A-3D4054358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Parallel For Loops (</a:t>
            </a:r>
            <a:r>
              <a:rPr lang="en-US" dirty="0" err="1"/>
              <a:t>ParFor</a:t>
            </a:r>
            <a:r>
              <a:rPr lang="en-US" dirty="0"/>
              <a:t>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821BC-6688-B6E4-4D24-6874428AAF6E}"/>
              </a:ext>
            </a:extLst>
          </p:cNvPr>
          <p:cNvSpPr txBox="1"/>
          <p:nvPr/>
        </p:nvSpPr>
        <p:spPr>
          <a:xfrm>
            <a:off x="6596617" y="2007627"/>
            <a:ext cx="4577339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n-NO" dirty="0">
                <a:latin typeface="Consolas" panose="020B0609020204030204" pitchFamily="49" charset="0"/>
                <a:cs typeface="Consolas" panose="020B0609020204030204" pitchFamily="49" charset="0"/>
              </a:rPr>
              <a:t>reg = 10^(</a:t>
            </a:r>
            <a:r>
              <a:rPr lang="nn-NO" b="1" dirty="0">
                <a:latin typeface="Consolas" panose="020B0609020204030204" pitchFamily="49" charset="0"/>
                <a:cs typeface="Consolas" panose="020B0609020204030204" pitchFamily="49" charset="0"/>
              </a:rPr>
              <a:t>seq</a:t>
            </a:r>
            <a:r>
              <a:rPr lang="nn-NO" dirty="0">
                <a:latin typeface="Consolas" panose="020B0609020204030204" pitchFamily="49" charset="0"/>
                <a:cs typeface="Consolas" panose="020B0609020204030204" pitchFamily="49" charset="0"/>
              </a:rPr>
              <a:t>(-1,-10))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B_all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matrix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(0,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nrow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n)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parfor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1: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nrow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  B = </a:t>
            </a: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lm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(X, y, </a:t>
            </a:r>
            <a:r>
              <a:rPr lang="en-US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reg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[i,1]);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B_all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,] =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(B);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DF3DAD-2E46-6E2B-B905-365498BCC4B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6723715" y="4038952"/>
            <a:ext cx="1141142" cy="49603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EACD331-C41D-1CDA-6D6A-4FC5506166A9}"/>
              </a:ext>
            </a:extLst>
          </p:cNvPr>
          <p:cNvSpPr txBox="1"/>
          <p:nvPr/>
        </p:nvSpPr>
        <p:spPr>
          <a:xfrm>
            <a:off x="5725657" y="4534985"/>
            <a:ext cx="1996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ParFor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(multi-threaded),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local 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A061E-175F-B44B-805E-19A9539B61A6}"/>
              </a:ext>
            </a:extLst>
          </p:cNvPr>
          <p:cNvSpPr txBox="1"/>
          <p:nvPr/>
        </p:nvSpPr>
        <p:spPr>
          <a:xfrm>
            <a:off x="7573507" y="4534985"/>
            <a:ext cx="1996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Remote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ParFor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(distributed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Spark job)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1FA6E-937E-D805-AB50-E497DFAF3601}"/>
              </a:ext>
            </a:extLst>
          </p:cNvPr>
          <p:cNvSpPr txBox="1"/>
          <p:nvPr/>
        </p:nvSpPr>
        <p:spPr>
          <a:xfrm>
            <a:off x="9604098" y="4534985"/>
            <a:ext cx="1649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ParFor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concurrent distributed ops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9DF9FC-64A9-3FEF-D804-886D47402FF3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8375072" y="4038952"/>
            <a:ext cx="196493" cy="49603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378C80-3A7C-69D6-597C-3CAA38401A90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8885287" y="4038952"/>
            <a:ext cx="1543652" cy="496033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19D853-0ED3-7702-34F8-3E11E5F63078}"/>
              </a:ext>
            </a:extLst>
          </p:cNvPr>
          <p:cNvSpPr txBox="1"/>
          <p:nvPr/>
        </p:nvSpPr>
        <p:spPr>
          <a:xfrm>
            <a:off x="6565532" y="785280"/>
            <a:ext cx="328580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[M. Boehm et al.: Hybrid Parallelization Strategies for Large-Scale Machine Learning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9E17F-6947-2678-E7C8-A0734932A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985" y="840992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3A55AD-6CF7-B6D0-843B-9EAABF8DA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813" y="357908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8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8F8F80-8BB5-6FDD-E75E-32EA4DEB5C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Pairwise Pearson Correlation </a:t>
            </a:r>
          </a:p>
          <a:p>
            <a:pPr lvl="1"/>
            <a:r>
              <a:rPr lang="en-US" dirty="0"/>
              <a:t>In practice: </a:t>
            </a:r>
            <a:r>
              <a:rPr lang="en-US" dirty="0" err="1"/>
              <a:t>uni</a:t>
            </a:r>
            <a:r>
              <a:rPr lang="en-US" dirty="0"/>
              <a:t>/bivariate stats</a:t>
            </a:r>
          </a:p>
          <a:p>
            <a:pPr lvl="1"/>
            <a:r>
              <a:rPr lang="de-DE" dirty="0" err="1"/>
              <a:t>Pearson‘s</a:t>
            </a:r>
            <a:r>
              <a:rPr lang="de-DE" dirty="0"/>
              <a:t> R, </a:t>
            </a:r>
            <a:r>
              <a:rPr lang="de-DE" dirty="0" err="1"/>
              <a:t>Anova</a:t>
            </a:r>
            <a:r>
              <a:rPr lang="de-DE" dirty="0"/>
              <a:t> F, Chi-</a:t>
            </a:r>
            <a:r>
              <a:rPr lang="de-DE" dirty="0" err="1"/>
              <a:t>squared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Degree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freedom</a:t>
            </a:r>
            <a:r>
              <a:rPr lang="de-DE" dirty="0"/>
              <a:t>, P-</a:t>
            </a:r>
            <a:r>
              <a:rPr lang="de-DE" dirty="0" err="1"/>
              <a:t>value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Cramers V, Spearman, </a:t>
            </a:r>
            <a:r>
              <a:rPr lang="de-DE" dirty="0" err="1"/>
              <a:t>etc</a:t>
            </a:r>
            <a:r>
              <a:rPr lang="de-DE" dirty="0"/>
              <a:t>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4A769-02E2-F413-B79E-45E47C0A62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Additional </a:t>
            </a:r>
            <a:r>
              <a:rPr lang="en-US" dirty="0" err="1"/>
              <a:t>ParFor</a:t>
            </a:r>
            <a:r>
              <a:rPr lang="en-US" dirty="0"/>
              <a:t> Examples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96871-8F63-C535-E721-4A3EB3F189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Batch-wise CNN Scoring </a:t>
            </a:r>
            <a:endParaRPr lang="en-US" sz="1600" dirty="0"/>
          </a:p>
          <a:p>
            <a:pPr lvl="1"/>
            <a:r>
              <a:rPr lang="en-US" dirty="0"/>
              <a:t>Emulate data-parallelism</a:t>
            </a:r>
            <a:br>
              <a:rPr lang="en-US" dirty="0"/>
            </a:br>
            <a:r>
              <a:rPr lang="en-US" dirty="0"/>
              <a:t>for complex functions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2C673-F501-75C5-F587-F312F05DE25B}"/>
              </a:ext>
            </a:extLst>
          </p:cNvPr>
          <p:cNvSpPr txBox="1"/>
          <p:nvPr/>
        </p:nvSpPr>
        <p:spPr>
          <a:xfrm>
            <a:off x="6364978" y="2409805"/>
            <a:ext cx="4139921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sz="1600" dirty="0" err="1">
                <a:latin typeface="Consolas" panose="020B0609020204030204" pitchFamily="49" charset="0"/>
              </a:rPr>
              <a:t>prob</a:t>
            </a:r>
            <a:r>
              <a:rPr lang="fr-FR" sz="1600" dirty="0">
                <a:latin typeface="Consolas" panose="020B0609020204030204" pitchFamily="49" charset="0"/>
              </a:rPr>
              <a:t> = </a:t>
            </a:r>
            <a:r>
              <a:rPr lang="fr-FR" sz="1600" b="1" dirty="0">
                <a:latin typeface="Consolas" panose="020B0609020204030204" pitchFamily="49" charset="0"/>
              </a:rPr>
              <a:t>matrix</a:t>
            </a:r>
            <a:r>
              <a:rPr lang="fr-FR" sz="1600" dirty="0">
                <a:latin typeface="Consolas" panose="020B0609020204030204" pitchFamily="49" charset="0"/>
              </a:rPr>
              <a:t>(0, Ni, </a:t>
            </a:r>
            <a:r>
              <a:rPr lang="fr-FR" sz="1600" dirty="0" err="1">
                <a:latin typeface="Consolas" panose="020B0609020204030204" pitchFamily="49" charset="0"/>
              </a:rPr>
              <a:t>Nc</a:t>
            </a:r>
            <a:r>
              <a:rPr lang="fr-FR" sz="1600" dirty="0">
                <a:latin typeface="Consolas" panose="020B0609020204030204" pitchFamily="49" charset="0"/>
              </a:rPr>
              <a:t>)</a:t>
            </a:r>
          </a:p>
          <a:p>
            <a:r>
              <a:rPr lang="sv-SE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parfor</a:t>
            </a:r>
            <a:r>
              <a:rPr lang="sv-SE" sz="1600" dirty="0">
                <a:latin typeface="Consolas" panose="020B0609020204030204" pitchFamily="49" charset="0"/>
              </a:rPr>
              <a:t>( i in 1:ceil(Ni/B) 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Xb</a:t>
            </a:r>
            <a:r>
              <a:rPr lang="en-US" sz="1600" dirty="0">
                <a:latin typeface="Consolas" panose="020B0609020204030204" pitchFamily="49" charset="0"/>
              </a:rPr>
              <a:t> = X[((i-1)*B+1):</a:t>
            </a:r>
            <a:r>
              <a:rPr lang="en-US" sz="1600" b="1" dirty="0">
                <a:latin typeface="Consolas" panose="020B0609020204030204" pitchFamily="49" charset="0"/>
              </a:rPr>
              <a:t>min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B,Ni</a:t>
            </a:r>
            <a:r>
              <a:rPr lang="en-US" sz="1600" dirty="0">
                <a:latin typeface="Consolas" panose="020B0609020204030204" pitchFamily="49" charset="0"/>
              </a:rPr>
              <a:t>),];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prob</a:t>
            </a:r>
            <a:r>
              <a:rPr lang="en-US" sz="1600" dirty="0">
                <a:latin typeface="Consolas" panose="020B0609020204030204" pitchFamily="49" charset="0"/>
              </a:rPr>
              <a:t>[((i-1)*B+1):</a:t>
            </a:r>
            <a:r>
              <a:rPr lang="en-US" sz="1600" b="1" dirty="0">
                <a:latin typeface="Consolas" panose="020B0609020204030204" pitchFamily="49" charset="0"/>
              </a:rPr>
              <a:t>min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B,Ni</a:t>
            </a:r>
            <a:r>
              <a:rPr lang="en-US" sz="1600" dirty="0">
                <a:latin typeface="Consolas" panose="020B0609020204030204" pitchFamily="49" charset="0"/>
              </a:rPr>
              <a:t>),] =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...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# CNN scoring</a:t>
            </a:r>
          </a:p>
          <a:p>
            <a:r>
              <a:rPr lang="en-AT" sz="1600" dirty="0"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DC592-374D-5510-0C7B-22E76296B7E6}"/>
              </a:ext>
            </a:extLst>
          </p:cNvPr>
          <p:cNvSpPr txBox="1"/>
          <p:nvPr/>
        </p:nvSpPr>
        <p:spPr>
          <a:xfrm>
            <a:off x="5138606" y="4725098"/>
            <a:ext cx="6404349" cy="707886"/>
          </a:xfrm>
          <a:prstGeom prst="rect">
            <a:avLst/>
          </a:prstGeom>
          <a:solidFill>
            <a:srgbClr val="7889FB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T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Conceptual</a:t>
            </a:r>
            <a:r>
              <a:rPr lang="de-DE" sz="2000" b="1" dirty="0">
                <a:solidFill>
                  <a:schemeClr val="bg1"/>
                </a:solidFill>
              </a:rPr>
              <a:t> Design: </a:t>
            </a:r>
            <a:br>
              <a:rPr lang="de-DE" sz="2000" b="1" dirty="0">
                <a:solidFill>
                  <a:schemeClr val="bg1"/>
                </a:solidFill>
              </a:rPr>
            </a:br>
            <a:r>
              <a:rPr lang="de-DE" sz="2000" b="1" dirty="0">
                <a:solidFill>
                  <a:schemeClr val="bg1"/>
                </a:solidFill>
              </a:rPr>
              <a:t>      </a:t>
            </a:r>
            <a:r>
              <a:rPr lang="de-DE" sz="2000" b="1" dirty="0" err="1">
                <a:solidFill>
                  <a:schemeClr val="bg1"/>
                </a:solidFill>
              </a:rPr>
              <a:t>Coordinator</a:t>
            </a:r>
            <a:r>
              <a:rPr lang="de-DE" sz="2000" b="1" dirty="0">
                <a:solidFill>
                  <a:schemeClr val="bg1"/>
                </a:solidFill>
              </a:rPr>
              <a:t>/</a:t>
            </a:r>
            <a:r>
              <a:rPr lang="de-DE" sz="2000" b="1" dirty="0" err="1">
                <a:solidFill>
                  <a:schemeClr val="bg1"/>
                </a:solidFill>
              </a:rPr>
              <a:t>worker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(task: group of </a:t>
            </a:r>
            <a:r>
              <a:rPr lang="en-US" sz="2000" dirty="0" err="1">
                <a:solidFill>
                  <a:schemeClr val="bg1"/>
                </a:solidFill>
              </a:rPr>
              <a:t>parfor</a:t>
            </a:r>
            <a:r>
              <a:rPr lang="en-US" sz="2000" dirty="0">
                <a:solidFill>
                  <a:schemeClr val="bg1"/>
                </a:solidFill>
              </a:rPr>
              <a:t> iterations)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B03ADF-94EF-5978-BCFE-3B103D819EF4}"/>
              </a:ext>
            </a:extLst>
          </p:cNvPr>
          <p:cNvSpPr txBox="1"/>
          <p:nvPr/>
        </p:nvSpPr>
        <p:spPr>
          <a:xfrm>
            <a:off x="847660" y="3053972"/>
            <a:ext cx="3821129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D =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("./input/D");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R =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matrix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(0,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(D),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(D));</a:t>
            </a:r>
          </a:p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in 1:(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(D)-1))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X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(j in (i+1):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,j]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s-E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es-E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s-E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s-E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s-ES" sz="1600" dirty="0">
                <a:latin typeface="Consolas" panose="020B0609020204030204" pitchFamily="49" charset="0"/>
                <a:cs typeface="Courier New" panose="02070309020205020404" pitchFamily="49" charset="0"/>
              </a:rPr>
              <a:t>(Y);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R[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i,j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]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cov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(X,Y)/(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} 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(R, "./output/R");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6CFF7A-3EBE-D899-6120-3D9A04F79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813" y="357908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A6C06B-1A9B-D0AB-ADB5-C598884713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#1 Task </a:t>
            </a:r>
            <a:r>
              <a:rPr lang="de-DE" dirty="0" err="1"/>
              <a:t>Partitioning</a:t>
            </a:r>
            <a:endParaRPr lang="de-DE" dirty="0"/>
          </a:p>
          <a:p>
            <a:pPr lvl="1"/>
            <a:r>
              <a:rPr lang="de-DE" dirty="0"/>
              <a:t>Fixed-size </a:t>
            </a:r>
            <a:r>
              <a:rPr lang="de-DE" dirty="0" err="1"/>
              <a:t>schemes</a:t>
            </a:r>
            <a:r>
              <a:rPr lang="de-DE" dirty="0"/>
              <a:t>: naive (1) , </a:t>
            </a:r>
            <a:r>
              <a:rPr lang="de-DE" dirty="0" err="1"/>
              <a:t>static</a:t>
            </a:r>
            <a:r>
              <a:rPr lang="de-DE" dirty="0"/>
              <a:t> (n/k), </a:t>
            </a:r>
            <a:r>
              <a:rPr lang="de-DE" dirty="0" err="1"/>
              <a:t>fixed</a:t>
            </a:r>
            <a:r>
              <a:rPr lang="de-DE" dirty="0"/>
              <a:t> (m)</a:t>
            </a:r>
          </a:p>
          <a:p>
            <a:pPr lvl="1"/>
            <a:r>
              <a:rPr lang="de-DE" dirty="0"/>
              <a:t>Self-</a:t>
            </a:r>
            <a:r>
              <a:rPr lang="de-DE" dirty="0" err="1"/>
              <a:t>scheduling</a:t>
            </a:r>
            <a:r>
              <a:rPr lang="de-DE" dirty="0"/>
              <a:t>: e.g.,  </a:t>
            </a:r>
            <a:r>
              <a:rPr lang="de-DE" dirty="0" err="1"/>
              <a:t>guided</a:t>
            </a:r>
            <a:r>
              <a:rPr lang="de-DE" dirty="0"/>
              <a:t> </a:t>
            </a:r>
            <a:r>
              <a:rPr lang="de-DE" dirty="0" err="1"/>
              <a:t>self</a:t>
            </a:r>
            <a:r>
              <a:rPr lang="de-DE" dirty="0"/>
              <a:t> </a:t>
            </a:r>
            <a:r>
              <a:rPr lang="de-DE" dirty="0" err="1"/>
              <a:t>scheduling</a:t>
            </a:r>
            <a:r>
              <a:rPr lang="de-DE" dirty="0"/>
              <a:t>, </a:t>
            </a:r>
            <a:r>
              <a:rPr lang="de-DE" dirty="0" err="1"/>
              <a:t>factoring</a:t>
            </a:r>
            <a:endParaRPr lang="de-DE" dirty="0"/>
          </a:p>
          <a:p>
            <a:pPr lvl="1"/>
            <a:endParaRPr lang="de-DE" sz="700" dirty="0"/>
          </a:p>
          <a:p>
            <a:r>
              <a:rPr lang="de-DE" dirty="0"/>
              <a:t>#2 Data </a:t>
            </a:r>
            <a:r>
              <a:rPr lang="de-DE" dirty="0" err="1"/>
              <a:t>Partitioning</a:t>
            </a:r>
            <a:endParaRPr lang="de-DE" dirty="0"/>
          </a:p>
          <a:p>
            <a:pPr lvl="1"/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remote </a:t>
            </a:r>
            <a:r>
              <a:rPr lang="de-DE" dirty="0" err="1"/>
              <a:t>row</a:t>
            </a:r>
            <a:r>
              <a:rPr lang="de-DE" dirty="0"/>
              <a:t>/</a:t>
            </a:r>
            <a:r>
              <a:rPr lang="de-DE" dirty="0" err="1"/>
              <a:t>column</a:t>
            </a:r>
            <a:r>
              <a:rPr lang="de-DE" dirty="0"/>
              <a:t> </a:t>
            </a:r>
            <a:r>
              <a:rPr lang="de-DE" dirty="0" err="1"/>
              <a:t>partitioning</a:t>
            </a:r>
            <a:r>
              <a:rPr lang="de-DE" dirty="0"/>
              <a:t> (</a:t>
            </a:r>
            <a:r>
              <a:rPr lang="de-DE" dirty="0" err="1"/>
              <a:t>incl</a:t>
            </a:r>
            <a:r>
              <a:rPr lang="de-DE" dirty="0"/>
              <a:t> </a:t>
            </a:r>
            <a:r>
              <a:rPr lang="de-DE" dirty="0" err="1"/>
              <a:t>locality</a:t>
            </a:r>
            <a:r>
              <a:rPr lang="de-DE" dirty="0"/>
              <a:t>)</a:t>
            </a:r>
          </a:p>
          <a:p>
            <a:pPr lvl="1"/>
            <a:endParaRPr lang="de-DE" sz="700" dirty="0"/>
          </a:p>
          <a:p>
            <a:r>
              <a:rPr lang="de-DE" dirty="0"/>
              <a:t>#3 Task </a:t>
            </a:r>
            <a:r>
              <a:rPr lang="de-DE" dirty="0" err="1"/>
              <a:t>Execution</a:t>
            </a:r>
            <a:endParaRPr lang="de-DE" dirty="0"/>
          </a:p>
          <a:p>
            <a:pPr lvl="1"/>
            <a:r>
              <a:rPr lang="de-DE" dirty="0" err="1"/>
              <a:t>Local</a:t>
            </a:r>
            <a:r>
              <a:rPr lang="de-DE" dirty="0"/>
              <a:t> (multi-core) </a:t>
            </a:r>
            <a:r>
              <a:rPr lang="de-DE" dirty="0" err="1"/>
              <a:t>execution</a:t>
            </a:r>
            <a:endParaRPr lang="de-DE" dirty="0"/>
          </a:p>
          <a:p>
            <a:pPr lvl="1"/>
            <a:r>
              <a:rPr lang="de-DE" dirty="0"/>
              <a:t>Remote (MR/Spark) </a:t>
            </a:r>
            <a:r>
              <a:rPr lang="de-DE" dirty="0" err="1"/>
              <a:t>execution</a:t>
            </a:r>
            <a:r>
              <a:rPr lang="de-DE" dirty="0"/>
              <a:t> </a:t>
            </a:r>
          </a:p>
          <a:p>
            <a:pPr lvl="1"/>
            <a:endParaRPr lang="de-DE" sz="700" dirty="0"/>
          </a:p>
          <a:p>
            <a:r>
              <a:rPr lang="de-DE" dirty="0"/>
              <a:t>#4 </a:t>
            </a:r>
            <a:r>
              <a:rPr lang="de-DE" dirty="0" err="1"/>
              <a:t>Result</a:t>
            </a:r>
            <a:r>
              <a:rPr lang="de-DE" dirty="0"/>
              <a:t> Aggregation</a:t>
            </a:r>
          </a:p>
          <a:p>
            <a:pPr lvl="1"/>
            <a:r>
              <a:rPr lang="de-DE" dirty="0" err="1"/>
              <a:t>With</a:t>
            </a:r>
            <a:r>
              <a:rPr lang="de-DE" dirty="0"/>
              <a:t> and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(non-</a:t>
            </a:r>
            <a:r>
              <a:rPr lang="de-DE" dirty="0" err="1"/>
              <a:t>empty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variable)</a:t>
            </a:r>
          </a:p>
          <a:p>
            <a:pPr lvl="1"/>
            <a:r>
              <a:rPr lang="de-DE" dirty="0" err="1"/>
              <a:t>Local</a:t>
            </a:r>
            <a:r>
              <a:rPr lang="de-DE" dirty="0"/>
              <a:t> in-memory / remote MR/Spark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aggregation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EB8EE-6CA2-4FAD-B528-C49124E92A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ParFor</a:t>
            </a:r>
            <a:r>
              <a:rPr lang="en-US" dirty="0"/>
              <a:t> Execution Strategies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C6797-CDF4-9FCB-6BAF-CF0CBD47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813" y="357908"/>
            <a:ext cx="1388669" cy="403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476123-2E7A-8009-4CE5-E8E4693617D3}"/>
              </a:ext>
            </a:extLst>
          </p:cNvPr>
          <p:cNvSpPr txBox="1"/>
          <p:nvPr/>
        </p:nvSpPr>
        <p:spPr>
          <a:xfrm>
            <a:off x="7406739" y="1268963"/>
            <a:ext cx="3786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(n=101, k=4)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0F25-8B04-FA4E-0888-B987E7ABE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125" y="1692534"/>
            <a:ext cx="3759053" cy="536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DC58C-D451-3592-EC6F-69AB8CD3838A}"/>
              </a:ext>
            </a:extLst>
          </p:cNvPr>
          <p:cNvSpPr txBox="1"/>
          <p:nvPr/>
        </p:nvSpPr>
        <p:spPr>
          <a:xfrm>
            <a:off x="7459425" y="2310098"/>
            <a:ext cx="3786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(13,13,13,13, 7,7,7,7, 3,3,3,3, 2,2,2,2, 1)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F6243-8A1D-9171-C1AD-67894D719446}"/>
              </a:ext>
            </a:extLst>
          </p:cNvPr>
          <p:cNvSpPr/>
          <p:nvPr/>
        </p:nvSpPr>
        <p:spPr>
          <a:xfrm>
            <a:off x="7783574" y="3057207"/>
            <a:ext cx="3734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in 1:(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(D)-1))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X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parfor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(j in (i+1):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Y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D[ ,j]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13B134-B98B-B92F-BC11-7EECFFA57E44}"/>
              </a:ext>
            </a:extLst>
          </p:cNvPr>
          <p:cNvSpPr/>
          <p:nvPr/>
        </p:nvSpPr>
        <p:spPr>
          <a:xfrm>
            <a:off x="7783574" y="3057207"/>
            <a:ext cx="3806849" cy="1645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3F699FF-666D-D2B3-B581-343324B722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032581"/>
              </p:ext>
            </p:extLst>
          </p:nvPr>
        </p:nvGraphicFramePr>
        <p:xfrm>
          <a:off x="7211881" y="3145346"/>
          <a:ext cx="2113019" cy="218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582039" imgH="2669328" progId="Visio.Drawing.11">
                  <p:embed/>
                </p:oleObj>
              </mc:Choice>
              <mc:Fallback>
                <p:oleObj name="Visio" r:id="rId4" imgW="2582039" imgH="2669328" progId="Visio.Drawing.11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0907336-EABF-4C7C-355B-B5B26AC232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11881" y="3145346"/>
                        <a:ext cx="2113019" cy="218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DD89761-659A-AA7A-8559-E6437D126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558471"/>
              </p:ext>
            </p:extLst>
          </p:nvPr>
        </p:nvGraphicFramePr>
        <p:xfrm>
          <a:off x="9506038" y="3145346"/>
          <a:ext cx="2144456" cy="2172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2633256" imgH="2669328" progId="Visio.Drawing.11">
                  <p:embed/>
                </p:oleObj>
              </mc:Choice>
              <mc:Fallback>
                <p:oleObj name="Visio" r:id="rId6" imgW="2633256" imgH="2669328" progId="Visio.Drawing.11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B0BAE9D-FAA3-C0AC-03A4-2DBBC38BBF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06038" y="3145346"/>
                        <a:ext cx="2144456" cy="2172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7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FA2217-C631-6D35-7250-808032CBD5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Design:</a:t>
            </a:r>
            <a:r>
              <a:rPr lang="de-DE" dirty="0"/>
              <a:t> </a:t>
            </a:r>
            <a:r>
              <a:rPr lang="de-DE" dirty="0" err="1"/>
              <a:t>Runtime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top-level </a:t>
            </a:r>
            <a:r>
              <a:rPr lang="de-DE" dirty="0" err="1"/>
              <a:t>parfor</a:t>
            </a:r>
            <a:endParaRPr lang="de-DE" sz="700" dirty="0"/>
          </a:p>
          <a:p>
            <a:r>
              <a:rPr lang="de-DE" dirty="0">
                <a:solidFill>
                  <a:srgbClr val="C00000"/>
                </a:solidFill>
              </a:rPr>
              <a:t>Plan </a:t>
            </a:r>
            <a:r>
              <a:rPr lang="de-DE" dirty="0" err="1">
                <a:solidFill>
                  <a:srgbClr val="C00000"/>
                </a:solidFill>
              </a:rPr>
              <a:t>Tree</a:t>
            </a:r>
            <a:r>
              <a:rPr lang="de-DE" dirty="0">
                <a:solidFill>
                  <a:srgbClr val="C00000"/>
                </a:solidFill>
              </a:rPr>
              <a:t> P</a:t>
            </a:r>
          </a:p>
          <a:p>
            <a:pPr lvl="1"/>
            <a:r>
              <a:rPr lang="de-DE" dirty="0"/>
              <a:t>Nodes </a:t>
            </a:r>
            <a:r>
              <a:rPr lang="de-DE" i="1" dirty="0"/>
              <a:t>N</a:t>
            </a:r>
            <a:r>
              <a:rPr lang="de-DE" i="1" baseline="-25000" dirty="0"/>
              <a:t>P</a:t>
            </a:r>
          </a:p>
          <a:p>
            <a:pPr lvl="2"/>
            <a:r>
              <a:rPr lang="de-DE" dirty="0" err="1"/>
              <a:t>Exec</a:t>
            </a:r>
            <a:r>
              <a:rPr lang="de-DE" dirty="0"/>
              <a:t> type et</a:t>
            </a:r>
          </a:p>
          <a:p>
            <a:pPr lvl="2"/>
            <a:r>
              <a:rPr lang="de-DE" dirty="0" err="1"/>
              <a:t>Parallelism</a:t>
            </a:r>
            <a:r>
              <a:rPr lang="de-DE" dirty="0"/>
              <a:t> k</a:t>
            </a:r>
          </a:p>
          <a:p>
            <a:pPr lvl="2"/>
            <a:r>
              <a:rPr lang="de-DE" dirty="0"/>
              <a:t>Attributes A</a:t>
            </a:r>
          </a:p>
          <a:p>
            <a:pPr lvl="1"/>
            <a:r>
              <a:rPr lang="de-DE" dirty="0"/>
              <a:t>Height h</a:t>
            </a:r>
            <a:endParaRPr lang="de-DE" i="1" baseline="-25000" dirty="0"/>
          </a:p>
          <a:p>
            <a:pPr lvl="1"/>
            <a:r>
              <a:rPr lang="de-DE" dirty="0" err="1"/>
              <a:t>Exec</a:t>
            </a:r>
            <a:r>
              <a:rPr lang="de-DE" dirty="0"/>
              <a:t> </a:t>
            </a:r>
            <a:r>
              <a:rPr lang="de-DE" dirty="0" err="1"/>
              <a:t>contexts</a:t>
            </a:r>
            <a:r>
              <a:rPr lang="de-DE" dirty="0"/>
              <a:t> </a:t>
            </a:r>
            <a:r>
              <a:rPr lang="de-DE" i="1" dirty="0"/>
              <a:t>EC</a:t>
            </a:r>
            <a:r>
              <a:rPr lang="de-DE" i="1" baseline="-25000" dirty="0"/>
              <a:t>P</a:t>
            </a:r>
          </a:p>
          <a:p>
            <a:pPr lvl="1"/>
            <a:endParaRPr lang="de-DE" sz="700" i="1" dirty="0"/>
          </a:p>
          <a:p>
            <a:r>
              <a:rPr lang="de-DE" dirty="0"/>
              <a:t>Plan </a:t>
            </a:r>
            <a:r>
              <a:rPr lang="de-DE" dirty="0" err="1"/>
              <a:t>Tree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>
                <a:solidFill>
                  <a:srgbClr val="C00000"/>
                </a:solidFill>
              </a:rPr>
              <a:t>Optimization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Objective</a:t>
            </a:r>
            <a:r>
              <a:rPr lang="de-DE" dirty="0">
                <a:solidFill>
                  <a:srgbClr val="C00000"/>
                </a:solidFill>
              </a:rPr>
              <a:t> </a:t>
            </a:r>
          </a:p>
          <a:p>
            <a:pPr lvl="1"/>
            <a:endParaRPr lang="de-DE" sz="700" dirty="0"/>
          </a:p>
          <a:p>
            <a:r>
              <a:rPr lang="de-DE" dirty="0" err="1">
                <a:solidFill>
                  <a:srgbClr val="7889FB"/>
                </a:solidFill>
              </a:rPr>
              <a:t>Heuristic</a:t>
            </a:r>
            <a:r>
              <a:rPr lang="de-DE" dirty="0">
                <a:solidFill>
                  <a:srgbClr val="7889FB"/>
                </a:solidFill>
              </a:rPr>
              <a:t> </a:t>
            </a:r>
            <a:r>
              <a:rPr lang="de-DE" dirty="0" err="1">
                <a:solidFill>
                  <a:srgbClr val="7889FB"/>
                </a:solidFill>
              </a:rPr>
              <a:t>optimizer</a:t>
            </a:r>
            <a:r>
              <a:rPr lang="de-DE" dirty="0">
                <a:solidFill>
                  <a:srgbClr val="7889FB"/>
                </a:solidFill>
              </a:rPr>
              <a:t> </a:t>
            </a:r>
            <a:r>
              <a:rPr lang="de-DE" dirty="0"/>
              <a:t>w/ </a:t>
            </a:r>
            <a:r>
              <a:rPr lang="de-DE" dirty="0" err="1"/>
              <a:t>transformation-based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pPr lvl="1"/>
            <a:r>
              <a:rPr lang="de-DE" dirty="0" err="1"/>
              <a:t>Cost</a:t>
            </a:r>
            <a:r>
              <a:rPr lang="de-DE" dirty="0"/>
              <a:t> and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estimates</a:t>
            </a:r>
            <a:r>
              <a:rPr lang="de-DE" dirty="0"/>
              <a:t> w/ plan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 </a:t>
            </a:r>
            <a:r>
              <a:rPr lang="de-DE" dirty="0" err="1"/>
              <a:t>statistics</a:t>
            </a:r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C9BDB-4C71-2BA5-4A1F-22419CE6D7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ParFor</a:t>
            </a:r>
            <a:r>
              <a:rPr lang="en-US" dirty="0"/>
              <a:t> Optimizer Framework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B28AA-199F-687B-0672-5374A549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813" y="357908"/>
            <a:ext cx="1388669" cy="403871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D97295B-C6FB-A32A-7F97-B78BB26B1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801934"/>
              </p:ext>
            </p:extLst>
          </p:nvPr>
        </p:nvGraphicFramePr>
        <p:xfrm>
          <a:off x="5079047" y="1746727"/>
          <a:ext cx="5281613" cy="234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282071" imgH="2345328" progId="Visio.Drawing.11">
                  <p:embed/>
                </p:oleObj>
              </mc:Choice>
              <mc:Fallback>
                <p:oleObj name="Visio" r:id="rId3" imgW="5282071" imgH="2345328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9047" y="1746727"/>
                        <a:ext cx="5281613" cy="234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FF281DF-6072-D75C-9584-EF38500C6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97156"/>
              </p:ext>
            </p:extLst>
          </p:nvPr>
        </p:nvGraphicFramePr>
        <p:xfrm>
          <a:off x="5079048" y="1746727"/>
          <a:ext cx="5281612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5282071" imgH="2345328" progId="Visio.Drawing.11">
                  <p:embed/>
                </p:oleObj>
              </mc:Choice>
              <mc:Fallback>
                <p:oleObj name="Visio" r:id="rId5" imgW="5282071" imgH="2345328" progId="Visio.Drawing.11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048" y="1746727"/>
                        <a:ext cx="5281612" cy="234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06">
            <a:extLst>
              <a:ext uri="{FF2B5EF4-FFF2-40B4-BE49-F238E27FC236}">
                <a16:creationId xmlns:a16="http://schemas.microsoft.com/office/drawing/2014/main" id="{55271A1B-35CC-1AFE-6678-25940324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65" y="4255410"/>
            <a:ext cx="6058316" cy="68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97920-8ED2-5E20-6F28-B348485F64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Multi-Threading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doMC</a:t>
            </a:r>
            <a:r>
              <a:rPr lang="en-US" dirty="0"/>
              <a:t> as multi-threaded foreach backend</a:t>
            </a:r>
          </a:p>
          <a:p>
            <a:pPr lvl="1"/>
            <a:r>
              <a:rPr lang="en-US" dirty="0"/>
              <a:t>Foreach w/ parallel (%</a:t>
            </a:r>
            <a:r>
              <a:rPr lang="en-US" dirty="0" err="1"/>
              <a:t>dopar</a:t>
            </a:r>
            <a:r>
              <a:rPr lang="en-US" dirty="0"/>
              <a:t>%) </a:t>
            </a:r>
            <a:br>
              <a:rPr lang="en-US" dirty="0"/>
            </a:br>
            <a:r>
              <a:rPr lang="en-US" dirty="0"/>
              <a:t>or sequential (%do%) execution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2001A-0A13-E747-30C8-D78D531D97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Task-Parallelism in 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5EDA41-AED9-C337-0B26-50E3959F39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doSNOW</a:t>
            </a:r>
            <a:r>
              <a:rPr lang="en-US" dirty="0"/>
              <a:t> as distributed foreach backend</a:t>
            </a:r>
          </a:p>
          <a:p>
            <a:pPr lvl="1"/>
            <a:r>
              <a:rPr lang="en-US" dirty="0"/>
              <a:t>MPI/SOCK as comm methods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76573-DB1C-18B7-0103-DAA3212D6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52" y="365126"/>
            <a:ext cx="491759" cy="381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0F4AC8-92E1-428A-C390-63ECB827C5AF}"/>
              </a:ext>
            </a:extLst>
          </p:cNvPr>
          <p:cNvSpPr txBox="1"/>
          <p:nvPr/>
        </p:nvSpPr>
        <p:spPr>
          <a:xfrm>
            <a:off x="786213" y="2588103"/>
            <a:ext cx="4343647" cy="31547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library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doMC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registerDoMC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(32)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R &lt;-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foreach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=1:(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(D)-1), </a:t>
            </a:r>
            <a:b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       .combine=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rbind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dopar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X = D[,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];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matrix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(0, 1,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(j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(i+1):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ncol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(D)) 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Y = D[,j];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(Y)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[1,j] = </a:t>
            </a:r>
            <a:r>
              <a:rPr lang="en-US" sz="16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cov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(X,Y)/(</a:t>
            </a:r>
            <a:r>
              <a:rPr lang="es-E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sX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}  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Ri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AE8E2-DC7F-457A-60AB-0A9C515B3A04}"/>
              </a:ext>
            </a:extLst>
          </p:cNvPr>
          <p:cNvSpPr txBox="1"/>
          <p:nvPr/>
        </p:nvSpPr>
        <p:spPr>
          <a:xfrm>
            <a:off x="6331414" y="2574849"/>
            <a:ext cx="4343647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library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doSNOW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clust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makeCluster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b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c(“192.168.0.1”, “192.168.0.2”, </a:t>
            </a:r>
            <a:b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 “192.168.0.3”), type=“SOCK”);</a:t>
            </a:r>
          </a:p>
          <a:p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registerDoSNOW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clust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...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dopar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...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stopCluster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clust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B1133-F1AB-212F-61DD-999EA70E288A}"/>
              </a:ext>
            </a:extLst>
          </p:cNvPr>
          <p:cNvSpPr txBox="1"/>
          <p:nvPr/>
        </p:nvSpPr>
        <p:spPr>
          <a:xfrm>
            <a:off x="1904950" y="5439683"/>
            <a:ext cx="322491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https://cran.r-project.org/web/packages/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doMC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/vignettes/gettingstartedMC.pdf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FAB39-FB95-E02D-B759-30ECA63DC87A}"/>
              </a:ext>
            </a:extLst>
          </p:cNvPr>
          <p:cNvSpPr txBox="1"/>
          <p:nvPr/>
        </p:nvSpPr>
        <p:spPr>
          <a:xfrm>
            <a:off x="7278024" y="5026515"/>
            <a:ext cx="325566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https://cran.r-project.org/web/packages/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doSNOW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/doSNOW.pdf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8922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2FC96-ADDD-F48E-8E6F-F1DB05E1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E6C82-E3CD-1803-089D-A26578D879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49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5110B0-30E1-7A5D-815D-BB83D1309C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MATLAB</a:t>
            </a:r>
          </a:p>
          <a:p>
            <a:pPr lvl="1"/>
            <a:r>
              <a:rPr lang="en-US" dirty="0" err="1"/>
              <a:t>Parfor</a:t>
            </a:r>
            <a:r>
              <a:rPr lang="en-US" dirty="0"/>
              <a:t> loops for </a:t>
            </a:r>
            <a:br>
              <a:rPr lang="en-US" dirty="0"/>
            </a:br>
            <a:r>
              <a:rPr lang="en-US" dirty="0"/>
              <a:t>multi-process &amp;</a:t>
            </a:r>
            <a:br>
              <a:rPr lang="en-US" dirty="0"/>
            </a:br>
            <a:r>
              <a:rPr lang="en-US" dirty="0"/>
              <a:t>distributed loops</a:t>
            </a:r>
          </a:p>
          <a:p>
            <a:pPr lvl="1"/>
            <a:r>
              <a:rPr lang="en-US" dirty="0"/>
              <a:t>Use-defined par</a:t>
            </a:r>
            <a:endParaRPr lang="en-US" sz="1000" dirty="0"/>
          </a:p>
          <a:p>
            <a:r>
              <a:rPr lang="en-US" dirty="0"/>
              <a:t>Julia</a:t>
            </a:r>
          </a:p>
          <a:p>
            <a:pPr lvl="1"/>
            <a:r>
              <a:rPr lang="en-US" dirty="0"/>
              <a:t>Dedicated macros: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@threads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@distributed</a:t>
            </a:r>
          </a:p>
          <a:p>
            <a:r>
              <a:rPr lang="en-US" dirty="0"/>
              <a:t>TensorFlow</a:t>
            </a:r>
          </a:p>
          <a:p>
            <a:pPr lvl="1"/>
            <a:r>
              <a:rPr lang="en-US" dirty="0"/>
              <a:t>User-defined parallel iterations</a:t>
            </a:r>
          </a:p>
          <a:p>
            <a:pPr lvl="1"/>
            <a:r>
              <a:rPr lang="en-US" dirty="0"/>
              <a:t>Responsible for correct results or </a:t>
            </a:r>
            <a:br>
              <a:rPr lang="en-US" dirty="0"/>
            </a:br>
            <a:r>
              <a:rPr lang="en-US" dirty="0"/>
              <a:t>acceptable approximate results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67C61-1DBC-4E25-8867-CA3611E13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Task-Parallelism in Other Systems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36C1C29-8986-6D53-A962-7308E217C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397" y="4342383"/>
            <a:ext cx="42510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tf.while_loop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cond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 body,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loop_vars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Consolas" panose="020B0609020204030204" pitchFamily="49" charset="0"/>
              </a:rPr>
              <a:t> 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parallel_iterations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=10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swap_memory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=False,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Consolas" panose="020B0609020204030204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maximum_iterations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=None, ...)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261103-8E2B-8FBA-420C-67277832E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741" y="4238233"/>
            <a:ext cx="659373" cy="561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6A2E74-5F3A-87C0-0CF4-7452F1F158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5754" y="3039391"/>
            <a:ext cx="650360" cy="468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C54580-3A89-D038-E202-696CADC6B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85" y="1307090"/>
            <a:ext cx="1140889" cy="4314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92779C-B7F0-C64C-9646-1CF5560B3CA0}"/>
              </a:ext>
            </a:extLst>
          </p:cNvPr>
          <p:cNvSpPr txBox="1"/>
          <p:nvPr/>
        </p:nvSpPr>
        <p:spPr>
          <a:xfrm>
            <a:off x="8068235" y="1724782"/>
            <a:ext cx="297584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[Gaurav Sharma, Jos Martin: MATLAB®: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Language for Parallel Computing. Int.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Journal on Parallel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E059A3-1A11-94BB-6CD1-B166F71E5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7306" y="1776705"/>
            <a:ext cx="42427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966980-5608-FC92-1D17-DFD761E81C4E}"/>
              </a:ext>
            </a:extLst>
          </p:cNvPr>
          <p:cNvSpPr txBox="1"/>
          <p:nvPr/>
        </p:nvSpPr>
        <p:spPr>
          <a:xfrm>
            <a:off x="5047341" y="1213563"/>
            <a:ext cx="2512088" cy="17081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matlabpool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32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c = pi; z = 0;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r =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rand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(1,10)</a:t>
            </a:r>
          </a:p>
          <a:p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parfor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1 : 10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z = z+1;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reduction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b(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 = r(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sliced</a:t>
            </a:r>
          </a:p>
          <a:p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9A569-E141-2C9C-D8E4-13EDB8E0AD0A}"/>
              </a:ext>
            </a:extLst>
          </p:cNvPr>
          <p:cNvSpPr txBox="1"/>
          <p:nvPr/>
        </p:nvSpPr>
        <p:spPr>
          <a:xfrm>
            <a:off x="5058163" y="3067519"/>
            <a:ext cx="3325823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a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zeros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(1000)</a:t>
            </a:r>
          </a:p>
          <a:p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@threads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1:1000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a[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rand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(r[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()])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B56276-0BE3-4036-8151-B69A8A4954E4}"/>
              </a:ext>
            </a:extLst>
          </p:cNvPr>
          <p:cNvSpPr txBox="1"/>
          <p:nvPr/>
        </p:nvSpPr>
        <p:spPr>
          <a:xfrm>
            <a:off x="9050475" y="3463117"/>
            <a:ext cx="259072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https://docs.julialang.org/en/v1/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manual/parallel-computing/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10EA6E-34DC-3C88-8C3A-23C91699804C}"/>
              </a:ext>
            </a:extLst>
          </p:cNvPr>
          <p:cNvSpPr txBox="1"/>
          <p:nvPr/>
        </p:nvSpPr>
        <p:spPr>
          <a:xfrm>
            <a:off x="9051510" y="4772472"/>
            <a:ext cx="259072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https://www.tensorflow.org/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api_docs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/python/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tf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while_loop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4814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937E183-00E6-972B-1FBE-2D015013B27A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sk-dist </a:t>
                </a:r>
                <a:r>
                  <a:rPr lang="en-US" b="0" dirty="0"/>
                  <a:t>[</a:t>
                </a:r>
                <a:r>
                  <a:rPr lang="en-US" b="0" dirty="0">
                    <a:hlinkClick r:id="rId2"/>
                  </a:rPr>
                  <a:t>https://pypi.org/project/sk-dist/</a:t>
                </a:r>
                <a:r>
                  <a:rPr lang="en-US" b="0" dirty="0"/>
                  <a:t>]</a:t>
                </a:r>
              </a:p>
              <a:p>
                <a:pPr lvl="1"/>
                <a:r>
                  <a:rPr lang="en-US" dirty="0"/>
                  <a:t>Distributed training of local </a:t>
                </a:r>
                <a:r>
                  <a:rPr lang="en-US" dirty="0" err="1"/>
                  <a:t>scikit</a:t>
                </a:r>
                <a:r>
                  <a:rPr lang="en-US" dirty="0"/>
                  <a:t>-learn models (via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PySpark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Grid Search</a:t>
                </a:r>
                <a:r>
                  <a:rPr lang="en-US" dirty="0"/>
                  <a:t> / </a:t>
                </a:r>
                <a:r>
                  <a:rPr lang="en-US" b="1" dirty="0">
                    <a:solidFill>
                      <a:srgbClr val="7889FB"/>
                    </a:solidFill>
                  </a:rPr>
                  <a:t>Cross Validation</a:t>
                </a:r>
                <a:r>
                  <a:rPr lang="en-US" dirty="0"/>
                  <a:t> (hyper-parameter optimization)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Multi-class Training</a:t>
                </a:r>
                <a:r>
                  <a:rPr lang="en-US" dirty="0"/>
                  <a:t> (one-against the rest)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Tree Ensembles</a:t>
                </a:r>
                <a:r>
                  <a:rPr lang="en-US" dirty="0"/>
                  <a:t> (many decision trees)</a:t>
                </a:r>
                <a:endParaRPr lang="en-US" sz="1200" dirty="0"/>
              </a:p>
              <a:p>
                <a:r>
                  <a:rPr lang="en-US" dirty="0"/>
                  <a:t>Model Hopper Parallelism (MOP)</a:t>
                </a:r>
              </a:p>
              <a:p>
                <a:pPr lvl="1"/>
                <a:r>
                  <a:rPr lang="en-US" dirty="0"/>
                  <a:t>Given a dataset D, p workers, and several NN configurations S </a:t>
                </a:r>
              </a:p>
              <a:p>
                <a:pPr lvl="1"/>
                <a:r>
                  <a:rPr lang="en-US" dirty="0"/>
                  <a:t>Partition D into worker-local partitions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p</a:t>
                </a:r>
                <a:endParaRPr lang="en-US" baseline="-25000" dirty="0"/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Schedule tasks for sub-epochs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on p</a:t>
                </a:r>
                <a:br>
                  <a:rPr lang="en-US" dirty="0"/>
                </a:br>
                <a:r>
                  <a:rPr lang="en-US" dirty="0"/>
                  <a:t>without moving the partitioned data</a:t>
                </a:r>
              </a:p>
              <a:p>
                <a:pPr lvl="1"/>
                <a:r>
                  <a:rPr lang="en-US" dirty="0"/>
                  <a:t>Checkpointing of models between tasks</a:t>
                </a:r>
                <a:endParaRPr lang="en-US" sz="1200" dirty="0"/>
              </a:p>
              <a:p>
                <a:r>
                  <a:rPr lang="en-US" dirty="0"/>
                  <a:t>Reinforcement Learning Frameworks</a:t>
                </a:r>
              </a:p>
              <a:p>
                <a:r>
                  <a:rPr lang="en-US" dirty="0"/>
                  <a:t>Future-based Task Graphs (Ray, Pathways, </a:t>
                </a:r>
                <a:r>
                  <a:rPr lang="en-US" b="0" dirty="0"/>
                  <a:t>UPLIFT</a:t>
                </a:r>
                <a:r>
                  <a:rPr lang="en-US" dirty="0"/>
                  <a:t>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937E183-00E6-972B-1FBE-2D015013B2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B4A91-0321-B537-12B4-1A46BE5DA2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Task-Parallelism in Other Systems, cont.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A8175-9ADA-9D48-CAEC-6E9F027AE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53" y="1327456"/>
            <a:ext cx="914434" cy="331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917DD-0206-68EC-5607-16F5404B4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47" y="1562302"/>
            <a:ext cx="741075" cy="385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66319B-B6F4-FDB0-12C4-486E6DA63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111" y="318166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91A21E-F28E-4D78-564B-15D3AFF1D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5709" y="3970869"/>
            <a:ext cx="4971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422FCF-F4E6-AB6D-1592-16AEFD630E22}"/>
              </a:ext>
            </a:extLst>
          </p:cNvPr>
          <p:cNvSpPr txBox="1"/>
          <p:nvPr/>
        </p:nvSpPr>
        <p:spPr>
          <a:xfrm>
            <a:off x="7638994" y="3018095"/>
            <a:ext cx="327549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Supun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Nakandala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Yuhao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Cerebro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Efficient and Reproducible Model Selection on Deep Learning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DEEM@SIGMOD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5DA68-4BC4-6457-DD6A-C90641AC03C9}"/>
              </a:ext>
            </a:extLst>
          </p:cNvPr>
          <p:cNvSpPr txBox="1"/>
          <p:nvPr/>
        </p:nvSpPr>
        <p:spPr>
          <a:xfrm>
            <a:off x="7336715" y="3921933"/>
            <a:ext cx="357776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Supun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Nakandala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Yuhao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Cerebro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Data System for Optimized Deep Learning Model Selection.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DB2A680-5BCF-C49E-85B9-41ED9D2EF5F6}"/>
              </a:ext>
            </a:extLst>
          </p:cNvPr>
          <p:cNvSpPr/>
          <p:nvPr/>
        </p:nvSpPr>
        <p:spPr>
          <a:xfrm>
            <a:off x="6387955" y="4980008"/>
            <a:ext cx="211015" cy="633047"/>
          </a:xfrm>
          <a:prstGeom prst="rightBrac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0903F-E9D1-A7D1-6026-B2664EBF1066}"/>
              </a:ext>
            </a:extLst>
          </p:cNvPr>
          <p:cNvSpPr txBox="1"/>
          <p:nvPr/>
        </p:nvSpPr>
        <p:spPr>
          <a:xfrm>
            <a:off x="6809987" y="4949864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of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Lecture</a:t>
            </a:r>
          </a:p>
        </p:txBody>
      </p:sp>
    </p:spTree>
    <p:extLst>
      <p:ext uri="{BB962C8B-B14F-4D97-AF65-F5344CB8AC3E}">
        <p14:creationId xmlns:p14="http://schemas.microsoft.com/office/powerpoint/2010/main" val="12725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Categories of </a:t>
            </a:r>
            <a:r>
              <a:rPr lang="en-US" dirty="0">
                <a:solidFill>
                  <a:schemeClr val="accent1"/>
                </a:solidFill>
              </a:rPr>
              <a:t>Execution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Data-parallel execution</a:t>
            </a:r>
            <a:r>
              <a:rPr lang="en-US" dirty="0"/>
              <a:t> for batch ML algorithms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Task-parallel execution</a:t>
            </a:r>
            <a:r>
              <a:rPr lang="en-US" dirty="0"/>
              <a:t> for custom parallelization of independent tasks</a:t>
            </a:r>
          </a:p>
          <a:p>
            <a:pPr lvl="1"/>
            <a:r>
              <a:rPr lang="en-US" dirty="0"/>
              <a:t>Parameter servers (data-parallel vs model-parallel) for mini-batch ML algorithms</a:t>
            </a:r>
          </a:p>
          <a:p>
            <a:pPr lvl="1"/>
            <a:endParaRPr lang="en-US" sz="1200" dirty="0"/>
          </a:p>
          <a:p>
            <a:r>
              <a:rPr lang="en-US" dirty="0"/>
              <a:t>#1 Different strategies (and systems) for different ML workloads </a:t>
            </a: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Specialization &amp; abstraction</a:t>
            </a:r>
            <a:endParaRPr lang="en-US" sz="700" dirty="0"/>
          </a:p>
          <a:p>
            <a:r>
              <a:rPr lang="en-US" dirty="0"/>
              <a:t>#2 Awareness of underlying execution frameworks</a:t>
            </a:r>
            <a:endParaRPr lang="en-US" sz="700" dirty="0"/>
          </a:p>
          <a:p>
            <a:r>
              <a:rPr lang="en-US" dirty="0"/>
              <a:t>#3 Awareness of effective compilation and runtime techniques</a:t>
            </a:r>
          </a:p>
          <a:p>
            <a:pPr lvl="1"/>
            <a:endParaRPr lang="en-US" sz="1200" dirty="0"/>
          </a:p>
          <a:p>
            <a:r>
              <a:rPr lang="en-US" dirty="0"/>
              <a:t>Next Lectures </a:t>
            </a:r>
            <a:endParaRPr lang="en-US" b="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06 Parameter Servers </a:t>
            </a:r>
            <a:r>
              <a:rPr lang="en-US" dirty="0"/>
              <a:t>[May 30]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07 Hybrid Execution and HW Accelerators</a:t>
            </a:r>
            <a:r>
              <a:rPr lang="en-US" dirty="0"/>
              <a:t> [Jun 06]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08 Caching, Partitioning, Indexing, and Compression</a:t>
            </a:r>
            <a:r>
              <a:rPr lang="en-US" dirty="0"/>
              <a:t> [Jun 13, </a:t>
            </a:r>
            <a:r>
              <a:rPr lang="en-US" b="1" dirty="0">
                <a:solidFill>
                  <a:srgbClr val="C40D1E"/>
                </a:solidFill>
              </a:rPr>
              <a:t>virtual only</a:t>
            </a:r>
            <a:r>
              <a:rPr lang="en-US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09A4491-FE99-F8EC-9E4F-155CBA6C5C8B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Problem: Given a continuous,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find optimal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1" i="1" smtClean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000" dirty="0"/>
              </a:p>
              <a:p>
                <a:r>
                  <a:rPr lang="en-US" dirty="0"/>
                  <a:t>#1 Gradient Methods (1</a:t>
                </a:r>
                <a:r>
                  <a:rPr lang="en-US" baseline="30000" dirty="0"/>
                  <a:t>st</a:t>
                </a:r>
                <a:r>
                  <a:rPr lang="en-US" dirty="0"/>
                  <a:t> order)</a:t>
                </a:r>
              </a:p>
              <a:p>
                <a:pPr lvl="1"/>
                <a:r>
                  <a:rPr lang="en-US" dirty="0"/>
                  <a:t>Pick a starting point, compute gradient, descent in </a:t>
                </a:r>
                <a:br>
                  <a:rPr lang="en-US" dirty="0"/>
                </a:br>
                <a:r>
                  <a:rPr lang="en-US" dirty="0"/>
                  <a:t>opposite direction of gradient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000" dirty="0"/>
              </a:p>
              <a:p>
                <a:r>
                  <a:rPr lang="en-US" dirty="0"/>
                  <a:t>#2 Newton’s Method (2</a:t>
                </a:r>
                <a:r>
                  <a:rPr lang="en-US" baseline="30000" dirty="0"/>
                  <a:t>nd</a:t>
                </a:r>
                <a:r>
                  <a:rPr lang="en-US" dirty="0"/>
                  <a:t> order)</a:t>
                </a:r>
              </a:p>
              <a:p>
                <a:pPr lvl="1"/>
                <a:r>
                  <a:rPr lang="en-US" dirty="0"/>
                  <a:t>Pick a starting point, compute gradient, </a:t>
                </a:r>
                <a:br>
                  <a:rPr lang="en-US" dirty="0"/>
                </a:br>
                <a:r>
                  <a:rPr lang="en-US" dirty="0"/>
                  <a:t>descend to where derivative = 0 (via 2</a:t>
                </a:r>
                <a:r>
                  <a:rPr lang="en-US" baseline="30000" dirty="0"/>
                  <a:t>nd</a:t>
                </a:r>
                <a:r>
                  <a:rPr lang="en-US" dirty="0"/>
                  <a:t> derivate)</a:t>
                </a:r>
              </a:p>
              <a:p>
                <a:pPr lvl="1"/>
                <a:r>
                  <a:rPr lang="en-US" dirty="0"/>
                  <a:t>Jacobian/Hessian matrices for multi-dimensional</a:t>
                </a:r>
                <a:endParaRPr lang="en-US" sz="1000" dirty="0"/>
              </a:p>
              <a:p>
                <a:r>
                  <a:rPr lang="en-US" dirty="0"/>
                  <a:t>#3 Quasi-Newton Methods</a:t>
                </a:r>
              </a:p>
              <a:p>
                <a:pPr lvl="1"/>
                <a:r>
                  <a:rPr lang="en-US" dirty="0"/>
                  <a:t>Incremental approximation of Hessian</a:t>
                </a:r>
              </a:p>
              <a:p>
                <a:pPr lvl="1"/>
                <a:r>
                  <a:rPr lang="en-US" dirty="0"/>
                  <a:t>Algorithms: BFGS, L-BFGS, Conjugate Gradient (CG)</a:t>
                </a:r>
              </a:p>
              <a:p>
                <a:pPr lvl="1"/>
                <a:r>
                  <a:rPr lang="en-US" b="1" dirty="0"/>
                  <a:t>Example:</a:t>
                </a:r>
                <a:r>
                  <a:rPr lang="en-US" dirty="0"/>
                  <a:t> L-BFGS-B, AR(2), MSE, N=100</a:t>
                </a:r>
                <a:br>
                  <a:rPr lang="en-US" dirty="0"/>
                </a:br>
                <a:r>
                  <a:rPr lang="en-US" dirty="0"/>
                  <a:t>EnBW energy-demand time series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09A4491-FE99-F8EC-9E4F-155CBA6C5C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 b="-6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1CE0F-C6E0-063C-A404-C5473F24F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Optimization Methods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2E0F155-48BA-13E2-061B-4C2FDC6A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5853" r="7624" b="7820"/>
          <a:stretch>
            <a:fillRect/>
          </a:stretch>
        </p:blipFill>
        <p:spPr bwMode="auto">
          <a:xfrm>
            <a:off x="6943845" y="3794316"/>
            <a:ext cx="2366957" cy="19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C4F4619-DD95-3FA1-447B-009BFDF5AF8C}"/>
              </a:ext>
            </a:extLst>
          </p:cNvPr>
          <p:cNvGrpSpPr/>
          <p:nvPr/>
        </p:nvGrpSpPr>
        <p:grpSpPr>
          <a:xfrm>
            <a:off x="7495684" y="1927870"/>
            <a:ext cx="2261149" cy="1460028"/>
            <a:chOff x="6430675" y="2260880"/>
            <a:chExt cx="2261149" cy="14600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267DFA-F4C0-D99E-A88D-15310FC208BA}"/>
                </a:ext>
              </a:extLst>
            </p:cNvPr>
            <p:cNvGrpSpPr/>
            <p:nvPr/>
          </p:nvGrpSpPr>
          <p:grpSpPr>
            <a:xfrm>
              <a:off x="6909560" y="2260880"/>
              <a:ext cx="1782264" cy="1090697"/>
              <a:chOff x="6575288" y="2356856"/>
              <a:chExt cx="2506842" cy="1666965"/>
            </a:xfrm>
          </p:grpSpPr>
          <p:cxnSp>
            <p:nvCxnSpPr>
              <p:cNvPr id="11" name="Gerade Verbindung mit Pfeil 77">
                <a:extLst>
                  <a:ext uri="{FF2B5EF4-FFF2-40B4-BE49-F238E27FC236}">
                    <a16:creationId xmlns:a16="http://schemas.microsoft.com/office/drawing/2014/main" id="{A6537E60-6ADC-5065-BD74-4E277FCF855E}"/>
                  </a:ext>
                </a:extLst>
              </p:cNvPr>
              <p:cNvCxnSpPr/>
              <p:nvPr/>
            </p:nvCxnSpPr>
            <p:spPr>
              <a:xfrm flipV="1">
                <a:off x="6583673" y="4019828"/>
                <a:ext cx="2498457" cy="319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mit Pfeil 78">
                <a:extLst>
                  <a:ext uri="{FF2B5EF4-FFF2-40B4-BE49-F238E27FC236}">
                    <a16:creationId xmlns:a16="http://schemas.microsoft.com/office/drawing/2014/main" id="{97A90853-F6E6-83F4-0CD9-D1B7A16DD1CF}"/>
                  </a:ext>
                </a:extLst>
              </p:cNvPr>
              <p:cNvCxnSpPr/>
              <p:nvPr/>
            </p:nvCxnSpPr>
            <p:spPr>
              <a:xfrm flipH="1" flipV="1">
                <a:off x="6575288" y="2356856"/>
                <a:ext cx="7590" cy="1666965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Ellipse 111">
                <a:extLst>
                  <a:ext uri="{FF2B5EF4-FFF2-40B4-BE49-F238E27FC236}">
                    <a16:creationId xmlns:a16="http://schemas.microsoft.com/office/drawing/2014/main" id="{6D181125-A14F-33DF-7047-FD4FDFA90152}"/>
                  </a:ext>
                </a:extLst>
              </p:cNvPr>
              <p:cNvSpPr/>
              <p:nvPr/>
            </p:nvSpPr>
            <p:spPr>
              <a:xfrm>
                <a:off x="7884368" y="3227741"/>
                <a:ext cx="288032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Ellipse 112">
                <a:extLst>
                  <a:ext uri="{FF2B5EF4-FFF2-40B4-BE49-F238E27FC236}">
                    <a16:creationId xmlns:a16="http://schemas.microsoft.com/office/drawing/2014/main" id="{7DE25836-3830-AA9D-448A-1B54F93C244D}"/>
                  </a:ext>
                </a:extLst>
              </p:cNvPr>
              <p:cNvSpPr/>
              <p:nvPr/>
            </p:nvSpPr>
            <p:spPr>
              <a:xfrm>
                <a:off x="7596336" y="3083725"/>
                <a:ext cx="728464" cy="36004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Ellipse 113">
                <a:extLst>
                  <a:ext uri="{FF2B5EF4-FFF2-40B4-BE49-F238E27FC236}">
                    <a16:creationId xmlns:a16="http://schemas.microsoft.com/office/drawing/2014/main" id="{85EF6ADD-5BFD-5E35-B580-327D55C713D0}"/>
                  </a:ext>
                </a:extLst>
              </p:cNvPr>
              <p:cNvSpPr/>
              <p:nvPr/>
            </p:nvSpPr>
            <p:spPr>
              <a:xfrm>
                <a:off x="7092280" y="2867701"/>
                <a:ext cx="1440160" cy="72846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Ellipse 114">
                <a:extLst>
                  <a:ext uri="{FF2B5EF4-FFF2-40B4-BE49-F238E27FC236}">
                    <a16:creationId xmlns:a16="http://schemas.microsoft.com/office/drawing/2014/main" id="{587DE59F-5D2A-C18C-DA21-80FE871EA83E}"/>
                  </a:ext>
                </a:extLst>
              </p:cNvPr>
              <p:cNvSpPr/>
              <p:nvPr/>
            </p:nvSpPr>
            <p:spPr>
              <a:xfrm>
                <a:off x="6948264" y="2715301"/>
                <a:ext cx="1728192" cy="101649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Ellipse 115">
                <a:extLst>
                  <a:ext uri="{FF2B5EF4-FFF2-40B4-BE49-F238E27FC236}">
                    <a16:creationId xmlns:a16="http://schemas.microsoft.com/office/drawing/2014/main" id="{F66564E6-9B39-7138-2E25-B3D6D27F1BAB}"/>
                  </a:ext>
                </a:extLst>
              </p:cNvPr>
              <p:cNvSpPr/>
              <p:nvPr/>
            </p:nvSpPr>
            <p:spPr>
              <a:xfrm>
                <a:off x="6804248" y="2579669"/>
                <a:ext cx="1944216" cy="1296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Ellipse 116">
                <a:extLst>
                  <a:ext uri="{FF2B5EF4-FFF2-40B4-BE49-F238E27FC236}">
                    <a16:creationId xmlns:a16="http://schemas.microsoft.com/office/drawing/2014/main" id="{A6AF84CE-970C-E76D-681B-C43112C8ED13}"/>
                  </a:ext>
                </a:extLst>
              </p:cNvPr>
              <p:cNvSpPr/>
              <p:nvPr/>
            </p:nvSpPr>
            <p:spPr>
              <a:xfrm>
                <a:off x="6660232" y="2507661"/>
                <a:ext cx="2232248" cy="15121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Ellipse 117">
                <a:extLst>
                  <a:ext uri="{FF2B5EF4-FFF2-40B4-BE49-F238E27FC236}">
                    <a16:creationId xmlns:a16="http://schemas.microsoft.com/office/drawing/2014/main" id="{4920195D-29D0-C3EB-CBC8-406068EBC9C7}"/>
                  </a:ext>
                </a:extLst>
              </p:cNvPr>
              <p:cNvSpPr/>
              <p:nvPr/>
            </p:nvSpPr>
            <p:spPr>
              <a:xfrm>
                <a:off x="7308304" y="3011717"/>
                <a:ext cx="1160512" cy="50405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noFill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0" name="Gerade Verbindung mit Pfeil 119">
                <a:extLst>
                  <a:ext uri="{FF2B5EF4-FFF2-40B4-BE49-F238E27FC236}">
                    <a16:creationId xmlns:a16="http://schemas.microsoft.com/office/drawing/2014/main" id="{54441633-2250-760B-AB16-F0EB2D3967F9}"/>
                  </a:ext>
                </a:extLst>
              </p:cNvPr>
              <p:cNvCxnSpPr/>
              <p:nvPr/>
            </p:nvCxnSpPr>
            <p:spPr>
              <a:xfrm rot="16200000" flipH="1">
                <a:off x="7631546" y="2687681"/>
                <a:ext cx="360040" cy="1588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135">
                <a:extLst>
                  <a:ext uri="{FF2B5EF4-FFF2-40B4-BE49-F238E27FC236}">
                    <a16:creationId xmlns:a16="http://schemas.microsoft.com/office/drawing/2014/main" id="{585A7EC4-8E01-792D-3395-78273D9ABCB9}"/>
                  </a:ext>
                </a:extLst>
              </p:cNvPr>
              <p:cNvCxnSpPr>
                <a:stCxn id="15" idx="0"/>
              </p:cNvCxnSpPr>
              <p:nvPr/>
            </p:nvCxnSpPr>
            <p:spPr>
              <a:xfrm>
                <a:off x="7812361" y="2867700"/>
                <a:ext cx="8383" cy="144018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mit Pfeil 137">
                <a:extLst>
                  <a:ext uri="{FF2B5EF4-FFF2-40B4-BE49-F238E27FC236}">
                    <a16:creationId xmlns:a16="http://schemas.microsoft.com/office/drawing/2014/main" id="{4DAB7F3D-F98E-363A-D7FD-16A3F1A8CE53}"/>
                  </a:ext>
                </a:extLst>
              </p:cNvPr>
              <p:cNvCxnSpPr/>
              <p:nvPr/>
            </p:nvCxnSpPr>
            <p:spPr>
              <a:xfrm rot="16200000" flipH="1">
                <a:off x="7791060" y="3049817"/>
                <a:ext cx="144016" cy="67815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C6E05F-2837-5298-B793-2B745A7D7F11}"/>
                </a:ext>
              </a:extLst>
            </p:cNvPr>
            <p:cNvSpPr/>
            <p:nvPr/>
          </p:nvSpPr>
          <p:spPr>
            <a:xfrm>
              <a:off x="6430675" y="2596278"/>
              <a:ext cx="3979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dirty="0"/>
                <a:t>θ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7EE118-0562-D693-9BDB-E15B7461BE24}"/>
                </a:ext>
              </a:extLst>
            </p:cNvPr>
            <p:cNvSpPr/>
            <p:nvPr/>
          </p:nvSpPr>
          <p:spPr>
            <a:xfrm>
              <a:off x="7525926" y="3351576"/>
              <a:ext cx="51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dirty="0"/>
                <a:t>θ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12A73F-B543-D207-89D9-4CF505C7BDCD}"/>
              </a:ext>
            </a:extLst>
          </p:cNvPr>
          <p:cNvGrpSpPr/>
          <p:nvPr/>
        </p:nvGrpSpPr>
        <p:grpSpPr>
          <a:xfrm>
            <a:off x="10088593" y="3118953"/>
            <a:ext cx="1776743" cy="1315721"/>
            <a:chOff x="6915083" y="3409411"/>
            <a:chExt cx="1776743" cy="131572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301948D-6761-89A4-547B-A0B66625CE12}"/>
                </a:ext>
              </a:extLst>
            </p:cNvPr>
            <p:cNvGrpSpPr/>
            <p:nvPr/>
          </p:nvGrpSpPr>
          <p:grpSpPr>
            <a:xfrm>
              <a:off x="6915083" y="3409411"/>
              <a:ext cx="1776743" cy="992067"/>
              <a:chOff x="6534241" y="3726610"/>
              <a:chExt cx="2406973" cy="1627796"/>
            </a:xfrm>
          </p:grpSpPr>
          <p:cxnSp>
            <p:nvCxnSpPr>
              <p:cNvPr id="26" name="Gerade Verbindung mit Pfeil 11">
                <a:extLst>
                  <a:ext uri="{FF2B5EF4-FFF2-40B4-BE49-F238E27FC236}">
                    <a16:creationId xmlns:a16="http://schemas.microsoft.com/office/drawing/2014/main" id="{068C8E05-9836-A28A-5335-6C3FBB679EE8}"/>
                  </a:ext>
                </a:extLst>
              </p:cNvPr>
              <p:cNvCxnSpPr/>
              <p:nvPr/>
            </p:nvCxnSpPr>
            <p:spPr>
              <a:xfrm flipV="1">
                <a:off x="6534241" y="3726610"/>
                <a:ext cx="795" cy="155977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61">
                <a:extLst>
                  <a:ext uri="{FF2B5EF4-FFF2-40B4-BE49-F238E27FC236}">
                    <a16:creationId xmlns:a16="http://schemas.microsoft.com/office/drawing/2014/main" id="{6CF9A54E-E59E-BCFD-51C6-C465108266F9}"/>
                  </a:ext>
                </a:extLst>
              </p:cNvPr>
              <p:cNvCxnSpPr/>
              <p:nvPr/>
            </p:nvCxnSpPr>
            <p:spPr>
              <a:xfrm rot="5400000" flipH="1" flipV="1">
                <a:off x="6588224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56">
                <a:extLst>
                  <a:ext uri="{FF2B5EF4-FFF2-40B4-BE49-F238E27FC236}">
                    <a16:creationId xmlns:a16="http://schemas.microsoft.com/office/drawing/2014/main" id="{6C21C893-1639-19FE-5FE3-8F7D64DB3186}"/>
                  </a:ext>
                </a:extLst>
              </p:cNvPr>
              <p:cNvCxnSpPr/>
              <p:nvPr/>
            </p:nvCxnSpPr>
            <p:spPr>
              <a:xfrm flipV="1">
                <a:off x="6660232" y="4706334"/>
                <a:ext cx="1224136" cy="648072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68">
                <a:extLst>
                  <a:ext uri="{FF2B5EF4-FFF2-40B4-BE49-F238E27FC236}">
                    <a16:creationId xmlns:a16="http://schemas.microsoft.com/office/drawing/2014/main" id="{D7FC9600-AF33-0DAC-CFE6-6A27FC753B5F}"/>
                  </a:ext>
                </a:extLst>
              </p:cNvPr>
              <p:cNvCxnSpPr/>
              <p:nvPr/>
            </p:nvCxnSpPr>
            <p:spPr>
              <a:xfrm rot="16200000" flipH="1">
                <a:off x="6808441" y="4926550"/>
                <a:ext cx="432047" cy="42366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10">
                <a:extLst>
                  <a:ext uri="{FF2B5EF4-FFF2-40B4-BE49-F238E27FC236}">
                    <a16:creationId xmlns:a16="http://schemas.microsoft.com/office/drawing/2014/main" id="{02BC8BE2-E587-055D-ADE9-D6A31BA31FE7}"/>
                  </a:ext>
                </a:extLst>
              </p:cNvPr>
              <p:cNvCxnSpPr/>
              <p:nvPr/>
            </p:nvCxnSpPr>
            <p:spPr>
              <a:xfrm flipV="1">
                <a:off x="6535034" y="5274014"/>
                <a:ext cx="2406180" cy="1157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20">
                <a:extLst>
                  <a:ext uri="{FF2B5EF4-FFF2-40B4-BE49-F238E27FC236}">
                    <a16:creationId xmlns:a16="http://schemas.microsoft.com/office/drawing/2014/main" id="{C006F572-BDC7-7E04-C147-2297CC22B2C5}"/>
                  </a:ext>
                </a:extLst>
              </p:cNvPr>
              <p:cNvCxnSpPr/>
              <p:nvPr/>
            </p:nvCxnSpPr>
            <p:spPr>
              <a:xfrm>
                <a:off x="7020272" y="5138382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Freihandform 48">
                <a:extLst>
                  <a:ext uri="{FF2B5EF4-FFF2-40B4-BE49-F238E27FC236}">
                    <a16:creationId xmlns:a16="http://schemas.microsoft.com/office/drawing/2014/main" id="{9E53F3D9-9BF7-298C-0B40-E8D30B9A028E}"/>
                  </a:ext>
                </a:extLst>
              </p:cNvPr>
              <p:cNvSpPr/>
              <p:nvPr/>
            </p:nvSpPr>
            <p:spPr>
              <a:xfrm>
                <a:off x="6642847" y="3960685"/>
                <a:ext cx="2151529" cy="1313329"/>
              </a:xfrm>
              <a:custGeom>
                <a:avLst/>
                <a:gdLst>
                  <a:gd name="connsiteX0" fmla="*/ 0 w 2151529"/>
                  <a:gd name="connsiteY0" fmla="*/ 0 h 1313329"/>
                  <a:gd name="connsiteX1" fmla="*/ 367553 w 2151529"/>
                  <a:gd name="connsiteY1" fmla="*/ 1174376 h 1313329"/>
                  <a:gd name="connsiteX2" fmla="*/ 1093694 w 2151529"/>
                  <a:gd name="connsiteY2" fmla="*/ 833717 h 1313329"/>
                  <a:gd name="connsiteX3" fmla="*/ 1748118 w 2151529"/>
                  <a:gd name="connsiteY3" fmla="*/ 708211 h 1313329"/>
                  <a:gd name="connsiteX4" fmla="*/ 2151529 w 2151529"/>
                  <a:gd name="connsiteY4" fmla="*/ 304800 h 1313329"/>
                  <a:gd name="connsiteX5" fmla="*/ 2151529 w 2151529"/>
                  <a:gd name="connsiteY5" fmla="*/ 304800 h 1313329"/>
                  <a:gd name="connsiteX6" fmla="*/ 2151529 w 2151529"/>
                  <a:gd name="connsiteY6" fmla="*/ 304800 h 1313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1529" h="1313329">
                    <a:moveTo>
                      <a:pt x="0" y="0"/>
                    </a:moveTo>
                    <a:cubicBezTo>
                      <a:pt x="92635" y="517711"/>
                      <a:pt x="185271" y="1035423"/>
                      <a:pt x="367553" y="1174376"/>
                    </a:cubicBezTo>
                    <a:cubicBezTo>
                      <a:pt x="549835" y="1313329"/>
                      <a:pt x="863600" y="911411"/>
                      <a:pt x="1093694" y="833717"/>
                    </a:cubicBezTo>
                    <a:cubicBezTo>
                      <a:pt x="1323788" y="756023"/>
                      <a:pt x="1571812" y="796364"/>
                      <a:pt x="1748118" y="708211"/>
                    </a:cubicBezTo>
                    <a:cubicBezTo>
                      <a:pt x="1924424" y="620058"/>
                      <a:pt x="2151529" y="304800"/>
                      <a:pt x="2151529" y="304800"/>
                    </a:cubicBezTo>
                    <a:lnTo>
                      <a:pt x="2151529" y="304800"/>
                    </a:lnTo>
                    <a:lnTo>
                      <a:pt x="2151529" y="304800"/>
                    </a:lnTo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 Verbindung 50">
                <a:extLst>
                  <a:ext uri="{FF2B5EF4-FFF2-40B4-BE49-F238E27FC236}">
                    <a16:creationId xmlns:a16="http://schemas.microsoft.com/office/drawing/2014/main" id="{E4F65760-5BA1-F0A1-513B-4C994635DBF5}"/>
                  </a:ext>
                </a:extLst>
              </p:cNvPr>
              <p:cNvCxnSpPr/>
              <p:nvPr/>
            </p:nvCxnSpPr>
            <p:spPr>
              <a:xfrm flipV="1">
                <a:off x="7596336" y="4418302"/>
                <a:ext cx="1152128" cy="9361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52">
                <a:extLst>
                  <a:ext uri="{FF2B5EF4-FFF2-40B4-BE49-F238E27FC236}">
                    <a16:creationId xmlns:a16="http://schemas.microsoft.com/office/drawing/2014/main" id="{CF2DCC70-A623-C05F-61BF-7A20C339DF69}"/>
                  </a:ext>
                </a:extLst>
              </p:cNvPr>
              <p:cNvCxnSpPr/>
              <p:nvPr/>
            </p:nvCxnSpPr>
            <p:spPr>
              <a:xfrm rot="5400000" flipH="1" flipV="1">
                <a:off x="8028384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55">
                <a:extLst>
                  <a:ext uri="{FF2B5EF4-FFF2-40B4-BE49-F238E27FC236}">
                    <a16:creationId xmlns:a16="http://schemas.microsoft.com/office/drawing/2014/main" id="{3A135984-4E94-E3FA-F546-8D4411E1AD62}"/>
                  </a:ext>
                </a:extLst>
              </p:cNvPr>
              <p:cNvCxnSpPr/>
              <p:nvPr/>
            </p:nvCxnSpPr>
            <p:spPr>
              <a:xfrm rot="5400000" flipH="1" flipV="1">
                <a:off x="7236296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65">
                <a:extLst>
                  <a:ext uri="{FF2B5EF4-FFF2-40B4-BE49-F238E27FC236}">
                    <a16:creationId xmlns:a16="http://schemas.microsoft.com/office/drawing/2014/main" id="{A7780587-3705-19E5-EA5F-CAA3E6153182}"/>
                  </a:ext>
                </a:extLst>
              </p:cNvPr>
              <p:cNvCxnSpPr/>
              <p:nvPr/>
            </p:nvCxnSpPr>
            <p:spPr>
              <a:xfrm>
                <a:off x="7666756" y="4850350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66">
                <a:extLst>
                  <a:ext uri="{FF2B5EF4-FFF2-40B4-BE49-F238E27FC236}">
                    <a16:creationId xmlns:a16="http://schemas.microsoft.com/office/drawing/2014/main" id="{BDE2A2CD-6130-314E-53F1-567F32190FE6}"/>
                  </a:ext>
                </a:extLst>
              </p:cNvPr>
              <p:cNvCxnSpPr/>
              <p:nvPr/>
            </p:nvCxnSpPr>
            <p:spPr>
              <a:xfrm>
                <a:off x="8460432" y="4634326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71">
                <a:extLst>
                  <a:ext uri="{FF2B5EF4-FFF2-40B4-BE49-F238E27FC236}">
                    <a16:creationId xmlns:a16="http://schemas.microsoft.com/office/drawing/2014/main" id="{57E95415-4607-F5D5-DDEC-6CA3FF0F22EE}"/>
                  </a:ext>
                </a:extLst>
              </p:cNvPr>
              <p:cNvCxnSpPr/>
              <p:nvPr/>
            </p:nvCxnSpPr>
            <p:spPr>
              <a:xfrm rot="5400000" flipH="1" flipV="1">
                <a:off x="6740624" y="4850350"/>
                <a:ext cx="86409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72">
                <a:extLst>
                  <a:ext uri="{FF2B5EF4-FFF2-40B4-BE49-F238E27FC236}">
                    <a16:creationId xmlns:a16="http://schemas.microsoft.com/office/drawing/2014/main" id="{FEED1E1D-9D5D-5892-427D-C567880159D1}"/>
                  </a:ext>
                </a:extLst>
              </p:cNvPr>
              <p:cNvCxnSpPr/>
              <p:nvPr/>
            </p:nvCxnSpPr>
            <p:spPr>
              <a:xfrm>
                <a:off x="7162700" y="5138382"/>
                <a:ext cx="1588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feld 73">
                <a:extLst>
                  <a:ext uri="{FF2B5EF4-FFF2-40B4-BE49-F238E27FC236}">
                    <a16:creationId xmlns:a16="http://schemas.microsoft.com/office/drawing/2014/main" id="{C831C3B2-4B43-6EE6-2063-C7F9C06F2B58}"/>
                  </a:ext>
                </a:extLst>
              </p:cNvPr>
              <p:cNvSpPr txBox="1"/>
              <p:nvPr/>
            </p:nvSpPr>
            <p:spPr>
              <a:xfrm>
                <a:off x="8184821" y="4069295"/>
                <a:ext cx="479214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41" name="Textfeld 74">
                <a:extLst>
                  <a:ext uri="{FF2B5EF4-FFF2-40B4-BE49-F238E27FC236}">
                    <a16:creationId xmlns:a16="http://schemas.microsoft.com/office/drawing/2014/main" id="{E25D8682-7951-CB62-49DB-178AA550037F}"/>
                  </a:ext>
                </a:extLst>
              </p:cNvPr>
              <p:cNvSpPr txBox="1"/>
              <p:nvPr/>
            </p:nvSpPr>
            <p:spPr>
              <a:xfrm>
                <a:off x="7392733" y="4058263"/>
                <a:ext cx="479214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42" name="Textfeld 75">
                <a:extLst>
                  <a:ext uri="{FF2B5EF4-FFF2-40B4-BE49-F238E27FC236}">
                    <a16:creationId xmlns:a16="http://schemas.microsoft.com/office/drawing/2014/main" id="{D240BB2E-66E9-CE53-C438-EDACC5415FC3}"/>
                  </a:ext>
                </a:extLst>
              </p:cNvPr>
              <p:cNvSpPr txBox="1"/>
              <p:nvPr/>
            </p:nvSpPr>
            <p:spPr>
              <a:xfrm>
                <a:off x="6766444" y="4058263"/>
                <a:ext cx="435649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3" name="Textfeld 76">
                <a:extLst>
                  <a:ext uri="{FF2B5EF4-FFF2-40B4-BE49-F238E27FC236}">
                    <a16:creationId xmlns:a16="http://schemas.microsoft.com/office/drawing/2014/main" id="{CD9BBB9A-EA5B-75AF-0FBB-597FC61F839C}"/>
                  </a:ext>
                </a:extLst>
              </p:cNvPr>
              <p:cNvSpPr txBox="1"/>
              <p:nvPr/>
            </p:nvSpPr>
            <p:spPr>
              <a:xfrm>
                <a:off x="6982467" y="4058263"/>
                <a:ext cx="435649" cy="454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de-DE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D571F1-9EF5-0F5B-1787-12E44CF936E3}"/>
                </a:ext>
              </a:extLst>
            </p:cNvPr>
            <p:cNvSpPr/>
            <p:nvPr/>
          </p:nvSpPr>
          <p:spPr>
            <a:xfrm>
              <a:off x="7520846" y="4355800"/>
              <a:ext cx="5127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dirty="0"/>
                <a:t>θ</a:t>
              </a:r>
              <a:r>
                <a:rPr lang="en-US" baseline="-250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42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CB3C1B-23B0-47FE-7774-1C3C2E504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Batch ML Algorithms</a:t>
            </a:r>
          </a:p>
          <a:p>
            <a:pPr lvl="1"/>
            <a:r>
              <a:rPr lang="en-US" dirty="0"/>
              <a:t>Iterative ML algorithms, where each iteration</a:t>
            </a:r>
            <a:br>
              <a:rPr lang="en-US" dirty="0"/>
            </a:br>
            <a:r>
              <a:rPr lang="en-US" dirty="0"/>
              <a:t>uses the </a:t>
            </a:r>
            <a:r>
              <a:rPr lang="en-US" b="1" dirty="0">
                <a:solidFill>
                  <a:schemeClr val="accent1"/>
                </a:solidFill>
              </a:rPr>
              <a:t>entire dataset</a:t>
            </a:r>
            <a:r>
              <a:rPr lang="en-US" dirty="0"/>
              <a:t> to compute gradients </a:t>
            </a:r>
            <a:r>
              <a:rPr lang="el-GR" dirty="0"/>
              <a:t>Δ</a:t>
            </a:r>
            <a:r>
              <a:rPr lang="en-US" dirty="0"/>
              <a:t>W</a:t>
            </a:r>
          </a:p>
          <a:p>
            <a:pPr lvl="1"/>
            <a:r>
              <a:rPr lang="en-US" dirty="0"/>
              <a:t>For (pseudo-)</a:t>
            </a:r>
            <a:r>
              <a:rPr lang="en-US" b="1" dirty="0">
                <a:solidFill>
                  <a:srgbClr val="7889FB"/>
                </a:solidFill>
              </a:rPr>
              <a:t>second-order methods</a:t>
            </a:r>
            <a:r>
              <a:rPr lang="en-US" dirty="0"/>
              <a:t>, many features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Dedicated optimizers</a:t>
            </a:r>
            <a:r>
              <a:rPr lang="en-US" dirty="0"/>
              <a:t> for traditional ML algorithms </a:t>
            </a:r>
          </a:p>
          <a:p>
            <a:pPr lvl="1"/>
            <a:endParaRPr lang="en-US" dirty="0"/>
          </a:p>
          <a:p>
            <a:r>
              <a:rPr lang="en-US" dirty="0"/>
              <a:t>Mini-batch ML Algorithms</a:t>
            </a:r>
          </a:p>
          <a:p>
            <a:pPr lvl="1"/>
            <a:r>
              <a:rPr lang="en-US" dirty="0"/>
              <a:t>Iterative ML algorithms, where each iteration</a:t>
            </a:r>
            <a:br>
              <a:rPr lang="en-US" dirty="0"/>
            </a:br>
            <a:r>
              <a:rPr lang="en-US" dirty="0"/>
              <a:t>only uses a </a:t>
            </a:r>
            <a:r>
              <a:rPr lang="en-US" b="1" dirty="0">
                <a:solidFill>
                  <a:schemeClr val="accent1"/>
                </a:solidFill>
              </a:rPr>
              <a:t>batch of rows</a:t>
            </a:r>
            <a:r>
              <a:rPr lang="en-US" dirty="0"/>
              <a:t> to make the </a:t>
            </a:r>
            <a:br>
              <a:rPr lang="en-US" dirty="0"/>
            </a:br>
            <a:r>
              <a:rPr lang="en-US" dirty="0"/>
              <a:t>next model update (in </a:t>
            </a:r>
            <a:r>
              <a:rPr lang="en-US" b="1" dirty="0">
                <a:solidFill>
                  <a:schemeClr val="accent1"/>
                </a:solidFill>
              </a:rPr>
              <a:t>epochs</a:t>
            </a:r>
            <a:r>
              <a:rPr lang="en-US" dirty="0">
                <a:solidFill>
                  <a:schemeClr val="tx1"/>
                </a:solidFill>
              </a:rPr>
              <a:t> or w/</a:t>
            </a:r>
            <a:r>
              <a:rPr lang="en-US" b="1" dirty="0">
                <a:solidFill>
                  <a:schemeClr val="accent1"/>
                </a:solidFill>
              </a:rPr>
              <a:t> sampling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large and </a:t>
            </a:r>
            <a:r>
              <a:rPr lang="en-US" b="1" dirty="0">
                <a:solidFill>
                  <a:schemeClr val="accent1"/>
                </a:solidFill>
              </a:rPr>
              <a:t>highly redundant training sets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Applies to almost all iterative</a:t>
            </a:r>
            <a:r>
              <a:rPr lang="en-US" dirty="0"/>
              <a:t>, model-based </a:t>
            </a:r>
            <a:br>
              <a:rPr lang="en-US" dirty="0"/>
            </a:br>
            <a:r>
              <a:rPr lang="en-US" dirty="0"/>
              <a:t>ML algorithms (LDA, reg., class., factor., DNN)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Stochastic Gradient Descent</a:t>
            </a:r>
            <a:r>
              <a:rPr lang="en-US" dirty="0"/>
              <a:t> (SGD)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F37F5-37ED-26EA-0C07-23C05CF5B8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Batch/Mini-batch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FB0C9E-347F-957E-6DC5-2DE586F81CEF}"/>
              </a:ext>
            </a:extLst>
          </p:cNvPr>
          <p:cNvGrpSpPr/>
          <p:nvPr/>
        </p:nvGrpSpPr>
        <p:grpSpPr>
          <a:xfrm>
            <a:off x="7857934" y="3397174"/>
            <a:ext cx="2865457" cy="2125280"/>
            <a:chOff x="6179739" y="3612327"/>
            <a:chExt cx="2865457" cy="21252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CEA71D-56E9-2275-AB85-7E9BEE8A1D01}"/>
                </a:ext>
              </a:extLst>
            </p:cNvPr>
            <p:cNvSpPr/>
            <p:nvPr/>
          </p:nvSpPr>
          <p:spPr>
            <a:xfrm>
              <a:off x="6179739" y="3650500"/>
              <a:ext cx="733530" cy="20871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15F899-6154-1E9D-57F3-AAE51FA33002}"/>
                </a:ext>
              </a:extLst>
            </p:cNvPr>
            <p:cNvSpPr/>
            <p:nvPr/>
          </p:nvSpPr>
          <p:spPr>
            <a:xfrm>
              <a:off x="7486024" y="4009292"/>
              <a:ext cx="723480" cy="301451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4F14DB-1A13-B939-8DB0-99EA8C62A2E2}"/>
                </a:ext>
              </a:extLst>
            </p:cNvPr>
            <p:cNvSpPr/>
            <p:nvPr/>
          </p:nvSpPr>
          <p:spPr>
            <a:xfrm>
              <a:off x="7487699" y="3649226"/>
              <a:ext cx="723480" cy="301451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A757272-5616-73DD-201B-CC8C866CEA3A}"/>
                </a:ext>
              </a:extLst>
            </p:cNvPr>
            <p:cNvCxnSpPr/>
            <p:nvPr/>
          </p:nvCxnSpPr>
          <p:spPr>
            <a:xfrm>
              <a:off x="7124282" y="3799952"/>
              <a:ext cx="27298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4479E54-F7C3-F439-253B-C4B5B43DB8EE}"/>
                </a:ext>
              </a:extLst>
            </p:cNvPr>
            <p:cNvCxnSpPr/>
            <p:nvPr/>
          </p:nvCxnSpPr>
          <p:spPr>
            <a:xfrm>
              <a:off x="7124282" y="4160018"/>
              <a:ext cx="271306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B30E063-F52A-A302-1918-27F0DF8537D2}"/>
                </a:ext>
              </a:extLst>
            </p:cNvPr>
            <p:cNvCxnSpPr/>
            <p:nvPr/>
          </p:nvCxnSpPr>
          <p:spPr>
            <a:xfrm>
              <a:off x="7015427" y="3671000"/>
              <a:ext cx="0" cy="206660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4A436A-0169-606F-69AA-96098E8A99E5}"/>
                </a:ext>
              </a:extLst>
            </p:cNvPr>
            <p:cNvSpPr txBox="1"/>
            <p:nvPr/>
          </p:nvSpPr>
          <p:spPr>
            <a:xfrm>
              <a:off x="7094138" y="4722723"/>
              <a:ext cx="85411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Epoch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E8A3F9E-3681-B592-0B6B-CE8183097D4C}"/>
                </a:ext>
              </a:extLst>
            </p:cNvPr>
            <p:cNvCxnSpPr/>
            <p:nvPr/>
          </p:nvCxnSpPr>
          <p:spPr>
            <a:xfrm>
              <a:off x="8291564" y="3801630"/>
              <a:ext cx="27298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EE81F7-345A-99D2-76CE-92F495C81CD0}"/>
                </a:ext>
              </a:extLst>
            </p:cNvPr>
            <p:cNvSpPr txBox="1"/>
            <p:nvPr/>
          </p:nvSpPr>
          <p:spPr>
            <a:xfrm>
              <a:off x="8514305" y="3612327"/>
              <a:ext cx="5191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W’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C8481EB-D7B4-26BE-22D6-E109059216A9}"/>
                </a:ext>
              </a:extLst>
            </p:cNvPr>
            <p:cNvCxnSpPr/>
            <p:nvPr/>
          </p:nvCxnSpPr>
          <p:spPr>
            <a:xfrm>
              <a:off x="8303288" y="4134899"/>
              <a:ext cx="272981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2D1FD0-46B1-4C7C-3028-033C2917F585}"/>
                </a:ext>
              </a:extLst>
            </p:cNvPr>
            <p:cNvSpPr txBox="1"/>
            <p:nvPr/>
          </p:nvSpPr>
          <p:spPr>
            <a:xfrm>
              <a:off x="8526029" y="3945596"/>
              <a:ext cx="51916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W’’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3BDE830-2289-82C5-EC5D-2C333ECD4086}"/>
              </a:ext>
            </a:extLst>
          </p:cNvPr>
          <p:cNvSpPr/>
          <p:nvPr/>
        </p:nvSpPr>
        <p:spPr>
          <a:xfrm>
            <a:off x="8402217" y="1447450"/>
            <a:ext cx="733530" cy="11060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CFC90A-9B62-3A0A-7D57-D90716246CFD}"/>
              </a:ext>
            </a:extLst>
          </p:cNvPr>
          <p:cNvCxnSpPr/>
          <p:nvPr/>
        </p:nvCxnSpPr>
        <p:spPr>
          <a:xfrm>
            <a:off x="9338389" y="2251720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89B20CE-9619-0CA1-90D7-66EDB2E9AAC4}"/>
              </a:ext>
            </a:extLst>
          </p:cNvPr>
          <p:cNvSpPr txBox="1"/>
          <p:nvPr/>
        </p:nvSpPr>
        <p:spPr>
          <a:xfrm>
            <a:off x="9561130" y="2062417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W’</a:t>
            </a:r>
          </a:p>
        </p:txBody>
      </p:sp>
    </p:spTree>
    <p:extLst>
      <p:ext uri="{BB962C8B-B14F-4D97-AF65-F5344CB8AC3E}">
        <p14:creationId xmlns:p14="http://schemas.microsoft.com/office/powerpoint/2010/main" val="19937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C131B9-A578-7B27-9623-354CDD2A5C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Files and Objects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File:</a:t>
            </a:r>
            <a:r>
              <a:rPr lang="en-US" dirty="0"/>
              <a:t> Arbitrarily large sequential data in specific file format (CSV, binary,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binary large object, with certain meta data</a:t>
            </a:r>
          </a:p>
          <a:p>
            <a:pPr lvl="1"/>
            <a:endParaRPr lang="en-US" sz="1200" dirty="0"/>
          </a:p>
          <a:p>
            <a:r>
              <a:rPr lang="en-US" dirty="0"/>
              <a:t>#2 Distributed Collections</a:t>
            </a:r>
          </a:p>
          <a:p>
            <a:pPr lvl="1"/>
            <a:r>
              <a:rPr lang="en-US" dirty="0"/>
              <a:t>Logical multi-set (</a:t>
            </a:r>
            <a:r>
              <a:rPr lang="en-US" b="1" dirty="0">
                <a:solidFill>
                  <a:schemeClr val="accent1"/>
                </a:solidFill>
              </a:rPr>
              <a:t>bag</a:t>
            </a:r>
            <a:r>
              <a:rPr lang="en-US" dirty="0"/>
              <a:t>) of </a:t>
            </a:r>
            <a:r>
              <a:rPr lang="en-US" b="1" dirty="0">
                <a:solidFill>
                  <a:srgbClr val="7889FB"/>
                </a:solidFill>
              </a:rPr>
              <a:t>key-value pairs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unsorted collection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Different physical representations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Easy distribution</a:t>
            </a:r>
            <a:r>
              <a:rPr lang="en-US" dirty="0"/>
              <a:t> of pairs</a:t>
            </a:r>
            <a:br>
              <a:rPr lang="en-US" dirty="0"/>
            </a:br>
            <a:r>
              <a:rPr lang="en-US" dirty="0"/>
              <a:t>via horizontal partitioning</a:t>
            </a:r>
            <a:br>
              <a:rPr lang="en-US" dirty="0"/>
            </a:br>
            <a:r>
              <a:rPr lang="en-US" dirty="0"/>
              <a:t>(aka shards, partitions)</a:t>
            </a:r>
          </a:p>
          <a:p>
            <a:pPr lvl="1"/>
            <a:r>
              <a:rPr lang="en-US" dirty="0"/>
              <a:t>Can be created from single file,</a:t>
            </a:r>
            <a:br>
              <a:rPr lang="en-US" dirty="0"/>
            </a:br>
            <a:r>
              <a:rPr lang="en-US" dirty="0"/>
              <a:t>or directory of files (unsorted)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198D4-C060-6DD5-1AEB-340028656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Central Data Abstractions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A9BB32-655F-543D-B2E3-461B6515F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84080"/>
              </p:ext>
            </p:extLst>
          </p:nvPr>
        </p:nvGraphicFramePr>
        <p:xfrm>
          <a:off x="6945628" y="2126839"/>
          <a:ext cx="2832053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68">
                  <a:extLst>
                    <a:ext uri="{9D8B030D-6E8A-4147-A177-3AD203B41FA5}">
                      <a16:colId xmlns:a16="http://schemas.microsoft.com/office/drawing/2014/main" val="604872030"/>
                    </a:ext>
                  </a:extLst>
                </a:gridCol>
                <a:gridCol w="1840685">
                  <a:extLst>
                    <a:ext uri="{9D8B030D-6E8A-4147-A177-3AD203B41FA5}">
                      <a16:colId xmlns:a16="http://schemas.microsoft.com/office/drawing/2014/main" val="2054570774"/>
                    </a:ext>
                  </a:extLst>
                </a:gridCol>
              </a:tblGrid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445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7068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178890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110133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604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869225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Foxtrot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91820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7843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6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5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695C2-7033-4640-A5F5-A090373BE1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Flynn’s Classification</a:t>
            </a:r>
          </a:p>
          <a:p>
            <a:pPr lvl="1"/>
            <a:r>
              <a:rPr lang="en-US" dirty="0"/>
              <a:t>SISD, SIMD</a:t>
            </a:r>
          </a:p>
          <a:p>
            <a:pPr lvl="1"/>
            <a:r>
              <a:rPr lang="en-US" dirty="0"/>
              <a:t>(MISD), MIMD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Example: SIMD Processing</a:t>
            </a:r>
          </a:p>
          <a:p>
            <a:pPr lvl="1"/>
            <a:r>
              <a:rPr lang="en-US" dirty="0"/>
              <a:t>Streaming SIMD Extensions (SSE)</a:t>
            </a:r>
          </a:p>
          <a:p>
            <a:pPr lvl="1"/>
            <a:r>
              <a:rPr lang="en-US" dirty="0"/>
              <a:t>Process the same operation on multiple elements </a:t>
            </a:r>
            <a:br>
              <a:rPr lang="en-US" dirty="0"/>
            </a:br>
            <a:r>
              <a:rPr lang="en-US" dirty="0"/>
              <a:t>at a time (</a:t>
            </a:r>
            <a:r>
              <a:rPr lang="en-US" b="1" dirty="0">
                <a:solidFill>
                  <a:schemeClr val="accent1"/>
                </a:solidFill>
              </a:rPr>
              <a:t>packed</a:t>
            </a:r>
            <a:r>
              <a:rPr lang="en-US" dirty="0"/>
              <a:t> vs scalar SSE instructions)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parallelism </a:t>
            </a:r>
            <a:r>
              <a:rPr lang="en-US" dirty="0"/>
              <a:t>(aka: instruction-level parallelism)</a:t>
            </a:r>
          </a:p>
          <a:p>
            <a:pPr lvl="1"/>
            <a:r>
              <a:rPr lang="en-US" dirty="0"/>
              <a:t>Example: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VFMADD132PD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966E7-3ACE-6195-3D5C-ED2D311BEA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Parallelism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E4CAE-FF9D-D21F-52C4-EA92C8FA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13" y="2328630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359D7-75B5-8FC4-97EB-E97123820AF4}"/>
              </a:ext>
            </a:extLst>
          </p:cNvPr>
          <p:cNvSpPr txBox="1"/>
          <p:nvPr/>
        </p:nvSpPr>
        <p:spPr>
          <a:xfrm>
            <a:off x="1670068" y="2289078"/>
            <a:ext cx="23411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Flynn, Kevin W. Rudd: Parallel Architectures.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28(1)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C46EA-ED47-01C9-ED6C-6C74CC9333F9}"/>
              </a:ext>
            </a:extLst>
          </p:cNvPr>
          <p:cNvSpPr/>
          <p:nvPr/>
        </p:nvSpPr>
        <p:spPr>
          <a:xfrm>
            <a:off x="6745965" y="1120725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SISD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-core)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909DA-FEA1-9E73-1B2F-0430545AEFC5}"/>
              </a:ext>
            </a:extLst>
          </p:cNvPr>
          <p:cNvSpPr/>
          <p:nvPr/>
        </p:nvSpPr>
        <p:spPr>
          <a:xfrm>
            <a:off x="8425607" y="1120725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SIMD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(vector)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19363-3D53-BAB1-CAC4-6A5249F1FC1C}"/>
              </a:ext>
            </a:extLst>
          </p:cNvPr>
          <p:cNvSpPr/>
          <p:nvPr/>
        </p:nvSpPr>
        <p:spPr>
          <a:xfrm>
            <a:off x="6745965" y="2265347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MISD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(pipelining)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B889D-0F80-192A-A5E9-27034AAC4B2E}"/>
              </a:ext>
            </a:extLst>
          </p:cNvPr>
          <p:cNvSpPr/>
          <p:nvPr/>
        </p:nvSpPr>
        <p:spPr>
          <a:xfrm>
            <a:off x="8425607" y="2264628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(multi-core)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BECD5-4DCB-70E9-F204-F14C0A9A56C9}"/>
              </a:ext>
            </a:extLst>
          </p:cNvPr>
          <p:cNvSpPr txBox="1"/>
          <p:nvPr/>
        </p:nvSpPr>
        <p:spPr>
          <a:xfrm>
            <a:off x="6940518" y="644988"/>
            <a:ext cx="11381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Single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49544-F325-B46F-5E8B-8F08052C407F}"/>
              </a:ext>
            </a:extLst>
          </p:cNvPr>
          <p:cNvSpPr txBox="1"/>
          <p:nvPr/>
        </p:nvSpPr>
        <p:spPr>
          <a:xfrm>
            <a:off x="8500656" y="644988"/>
            <a:ext cx="13771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0C3832-32B0-8242-19E0-52E478ACD2DE}"/>
              </a:ext>
            </a:extLst>
          </p:cNvPr>
          <p:cNvSpPr txBox="1"/>
          <p:nvPr/>
        </p:nvSpPr>
        <p:spPr>
          <a:xfrm>
            <a:off x="5455429" y="1264975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Single Instruction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226D51-80E0-0003-D791-8C9518BA2229}"/>
              </a:ext>
            </a:extLst>
          </p:cNvPr>
          <p:cNvSpPr txBox="1"/>
          <p:nvPr/>
        </p:nvSpPr>
        <p:spPr>
          <a:xfrm>
            <a:off x="5455429" y="2437573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Instruction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18690E-AFA1-FA99-0AED-42588F638A21}"/>
              </a:ext>
            </a:extLst>
          </p:cNvPr>
          <p:cNvSpPr txBox="1"/>
          <p:nvPr/>
        </p:nvSpPr>
        <p:spPr>
          <a:xfrm>
            <a:off x="6518180" y="3486742"/>
            <a:ext cx="354208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2009 Nehalem: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(2xFP64)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2012 Sandy Bridge: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(4xFP64)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Skylake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512b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(8xFP64)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18FE0C-E6E6-DEF4-EE00-9DEA60D3EAFE}"/>
              </a:ext>
            </a:extLst>
          </p:cNvPr>
          <p:cNvGrpSpPr/>
          <p:nvPr/>
        </p:nvGrpSpPr>
        <p:grpSpPr>
          <a:xfrm>
            <a:off x="6437092" y="4589714"/>
            <a:ext cx="3793295" cy="1129886"/>
            <a:chOff x="5124658" y="2794439"/>
            <a:chExt cx="3793295" cy="11298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DD65D2-2DD3-4860-BEF9-9A40E64048EB}"/>
                </a:ext>
              </a:extLst>
            </p:cNvPr>
            <p:cNvSpPr/>
            <p:nvPr/>
          </p:nvSpPr>
          <p:spPr>
            <a:xfrm>
              <a:off x="5840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890575-C9EB-E90B-498E-F774B12F4615}"/>
                </a:ext>
              </a:extLst>
            </p:cNvPr>
            <p:cNvSpPr/>
            <p:nvPr/>
          </p:nvSpPr>
          <p:spPr>
            <a:xfrm>
              <a:off x="6145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360481-0B4F-91E4-1FBD-9503E41EF004}"/>
                </a:ext>
              </a:extLst>
            </p:cNvPr>
            <p:cNvSpPr/>
            <p:nvPr/>
          </p:nvSpPr>
          <p:spPr>
            <a:xfrm>
              <a:off x="6450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83CA6D-A6A3-3809-B275-3BF53D600F1B}"/>
                </a:ext>
              </a:extLst>
            </p:cNvPr>
            <p:cNvSpPr/>
            <p:nvPr/>
          </p:nvSpPr>
          <p:spPr>
            <a:xfrm>
              <a:off x="67550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DD789D-BF10-EFBA-CB63-5A06D3F92EEB}"/>
                </a:ext>
              </a:extLst>
            </p:cNvPr>
            <p:cNvSpPr/>
            <p:nvPr/>
          </p:nvSpPr>
          <p:spPr>
            <a:xfrm>
              <a:off x="70598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EE28514-AEB0-707C-08F8-9371264FFA3E}"/>
                </a:ext>
              </a:extLst>
            </p:cNvPr>
            <p:cNvSpPr/>
            <p:nvPr/>
          </p:nvSpPr>
          <p:spPr>
            <a:xfrm>
              <a:off x="7364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1AC2E4-12B0-3EDD-4734-1A981403BC78}"/>
                </a:ext>
              </a:extLst>
            </p:cNvPr>
            <p:cNvSpPr/>
            <p:nvPr/>
          </p:nvSpPr>
          <p:spPr>
            <a:xfrm>
              <a:off x="7669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4D5152B-3F03-0D23-54AE-78804908BAB8}"/>
                </a:ext>
              </a:extLst>
            </p:cNvPr>
            <p:cNvSpPr/>
            <p:nvPr/>
          </p:nvSpPr>
          <p:spPr>
            <a:xfrm>
              <a:off x="7974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6968458-00FD-9527-D1BA-08C7F535A390}"/>
                </a:ext>
              </a:extLst>
            </p:cNvPr>
            <p:cNvSpPr/>
            <p:nvPr/>
          </p:nvSpPr>
          <p:spPr>
            <a:xfrm>
              <a:off x="5842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5B76B4-06B5-10B5-1EDC-0D4F27333F38}"/>
                </a:ext>
              </a:extLst>
            </p:cNvPr>
            <p:cNvSpPr/>
            <p:nvPr/>
          </p:nvSpPr>
          <p:spPr>
            <a:xfrm>
              <a:off x="6147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0B6E1A4-5A56-177A-BEC9-76F59DC7C0B5}"/>
                </a:ext>
              </a:extLst>
            </p:cNvPr>
            <p:cNvSpPr/>
            <p:nvPr/>
          </p:nvSpPr>
          <p:spPr>
            <a:xfrm>
              <a:off x="6451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7D9CE6-A82F-507D-5BA2-64B90E714AF8}"/>
                </a:ext>
              </a:extLst>
            </p:cNvPr>
            <p:cNvSpPr/>
            <p:nvPr/>
          </p:nvSpPr>
          <p:spPr>
            <a:xfrm>
              <a:off x="67566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6A68D8-AA9A-FD58-6984-7E37B64A29A1}"/>
                </a:ext>
              </a:extLst>
            </p:cNvPr>
            <p:cNvSpPr/>
            <p:nvPr/>
          </p:nvSpPr>
          <p:spPr>
            <a:xfrm>
              <a:off x="70614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ADE888-C7D2-FA24-D86D-3BA0DFE4522C}"/>
                </a:ext>
              </a:extLst>
            </p:cNvPr>
            <p:cNvSpPr/>
            <p:nvPr/>
          </p:nvSpPr>
          <p:spPr>
            <a:xfrm>
              <a:off x="7366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FF0F27-086A-E292-1DCE-FEFB83E144BE}"/>
                </a:ext>
              </a:extLst>
            </p:cNvPr>
            <p:cNvSpPr/>
            <p:nvPr/>
          </p:nvSpPr>
          <p:spPr>
            <a:xfrm>
              <a:off x="7671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9CDBC92-1CA9-1548-E9AE-82EFA7CEC8E9}"/>
                </a:ext>
              </a:extLst>
            </p:cNvPr>
            <p:cNvSpPr/>
            <p:nvPr/>
          </p:nvSpPr>
          <p:spPr>
            <a:xfrm>
              <a:off x="7975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EDADDA-DAD2-C718-3AFE-99243C2553CB}"/>
                </a:ext>
              </a:extLst>
            </p:cNvPr>
            <p:cNvSpPr/>
            <p:nvPr/>
          </p:nvSpPr>
          <p:spPr>
            <a:xfrm>
              <a:off x="5843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164EAA4-6D87-B734-CA91-9BDE9944728C}"/>
                </a:ext>
              </a:extLst>
            </p:cNvPr>
            <p:cNvSpPr/>
            <p:nvPr/>
          </p:nvSpPr>
          <p:spPr>
            <a:xfrm>
              <a:off x="6148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48A093-486A-A9B4-FB55-BCA5C8B846D6}"/>
                </a:ext>
              </a:extLst>
            </p:cNvPr>
            <p:cNvSpPr/>
            <p:nvPr/>
          </p:nvSpPr>
          <p:spPr>
            <a:xfrm>
              <a:off x="6453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409917-8620-ACD8-EBEC-80FD1198BABF}"/>
                </a:ext>
              </a:extLst>
            </p:cNvPr>
            <p:cNvSpPr/>
            <p:nvPr/>
          </p:nvSpPr>
          <p:spPr>
            <a:xfrm>
              <a:off x="67583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14DB3F-2857-14C9-EB47-25CC187D8F30}"/>
                </a:ext>
              </a:extLst>
            </p:cNvPr>
            <p:cNvSpPr/>
            <p:nvPr/>
          </p:nvSpPr>
          <p:spPr>
            <a:xfrm>
              <a:off x="70631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3EDBE1F-1ED3-4678-F0B0-12822553B255}"/>
                </a:ext>
              </a:extLst>
            </p:cNvPr>
            <p:cNvSpPr/>
            <p:nvPr/>
          </p:nvSpPr>
          <p:spPr>
            <a:xfrm>
              <a:off x="7367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62CCECD-F063-E569-B40C-BA25608A8419}"/>
                </a:ext>
              </a:extLst>
            </p:cNvPr>
            <p:cNvSpPr/>
            <p:nvPr/>
          </p:nvSpPr>
          <p:spPr>
            <a:xfrm>
              <a:off x="7672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FC737B6-47C0-179D-D8D2-9B417E590A78}"/>
                </a:ext>
              </a:extLst>
            </p:cNvPr>
            <p:cNvSpPr/>
            <p:nvPr/>
          </p:nvSpPr>
          <p:spPr>
            <a:xfrm>
              <a:off x="7977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827887-C9C4-345F-7B47-D7419614F04D}"/>
                </a:ext>
              </a:extLst>
            </p:cNvPr>
            <p:cNvSpPr txBox="1"/>
            <p:nvPr/>
          </p:nvSpPr>
          <p:spPr>
            <a:xfrm>
              <a:off x="5436157" y="307937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BDB514-8E9C-2023-A1EE-36FFF4EB857D}"/>
                </a:ext>
              </a:extLst>
            </p:cNvPr>
            <p:cNvSpPr txBox="1"/>
            <p:nvPr/>
          </p:nvSpPr>
          <p:spPr>
            <a:xfrm>
              <a:off x="5437832" y="333225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227CF7C-1187-3DB9-136F-36299AAA0FEC}"/>
                </a:ext>
              </a:extLst>
            </p:cNvPr>
            <p:cNvSpPr txBox="1"/>
            <p:nvPr/>
          </p:nvSpPr>
          <p:spPr>
            <a:xfrm>
              <a:off x="5429459" y="3554993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BE7FBC-B7B1-299A-4B1F-890441396FE7}"/>
                </a:ext>
              </a:extLst>
            </p:cNvPr>
            <p:cNvSpPr/>
            <p:nvPr/>
          </p:nvSpPr>
          <p:spPr>
            <a:xfrm>
              <a:off x="5124658" y="2794439"/>
              <a:ext cx="37932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c = </a:t>
              </a:r>
              <a:r>
                <a:rPr lang="en-US" b="1" dirty="0">
                  <a:latin typeface="Consolas" panose="020B0609020204030204" pitchFamily="49" charset="0"/>
                </a:rPr>
                <a:t>_mm512_fmadd_pd</a:t>
              </a:r>
              <a:r>
                <a:rPr lang="en-US" dirty="0">
                  <a:latin typeface="Consolas" panose="020B0609020204030204" pitchFamily="49" charset="0"/>
                </a:rPr>
                <a:t>(a, b);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66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90DF50-4C0B-11D2-278B-611D484CC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Scale-up Node (DM cluster)</a:t>
            </a:r>
          </a:p>
          <a:p>
            <a:pPr lvl="1"/>
            <a:r>
              <a:rPr lang="en-US" dirty="0"/>
              <a:t>Peak := 2 Sockets * 28 Cores * 2.2 GHz * 2 FMA units * 16 FP32 slots (AVX512) * 2 (FMA)</a:t>
            </a:r>
            <a:br>
              <a:rPr lang="en-US" dirty="0"/>
            </a:br>
            <a:r>
              <a:rPr lang="en-US" dirty="0"/>
              <a:t>          = </a:t>
            </a:r>
            <a:r>
              <a:rPr lang="en-US" b="1" dirty="0">
                <a:solidFill>
                  <a:schemeClr val="accent1"/>
                </a:solidFill>
              </a:rPr>
              <a:t>7.7 TFLOP/s</a:t>
            </a:r>
            <a:r>
              <a:rPr lang="en-US" dirty="0"/>
              <a:t> (FP32)  =  </a:t>
            </a:r>
            <a:r>
              <a:rPr lang="en-US" b="1" dirty="0">
                <a:solidFill>
                  <a:srgbClr val="7889FB"/>
                </a:solidFill>
              </a:rPr>
              <a:t>3.85 TFLOP/s</a:t>
            </a:r>
            <a:r>
              <a:rPr lang="en-US" dirty="0"/>
              <a:t> (FP64)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E14DF-7555-7BCF-AB69-C860E0A615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Peak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F0942-5A85-5815-12F8-17F977C35B6E}"/>
              </a:ext>
            </a:extLst>
          </p:cNvPr>
          <p:cNvSpPr txBox="1"/>
          <p:nvPr/>
        </p:nvSpPr>
        <p:spPr>
          <a:xfrm>
            <a:off x="9706515" y="2364110"/>
            <a:ext cx="200967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matmult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BLAS (Intel MKL):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2.23 TFLOP/s (FP64)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1821B-AED6-5203-8371-89CB6895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27" y="2367702"/>
            <a:ext cx="8227771" cy="3415672"/>
          </a:xfrm>
          <a:prstGeom prst="rect">
            <a:avLst/>
          </a:prstGeom>
        </p:spPr>
      </p:pic>
      <p:sp>
        <p:nvSpPr>
          <p:cNvPr id="7" name="Left Arrow 7">
            <a:extLst>
              <a:ext uri="{FF2B5EF4-FFF2-40B4-BE49-F238E27FC236}">
                <a16:creationId xmlns:a16="http://schemas.microsoft.com/office/drawing/2014/main" id="{3C56FAB2-ABEA-5D6C-A134-096CA776D2F5}"/>
              </a:ext>
            </a:extLst>
          </p:cNvPr>
          <p:cNvSpPr/>
          <p:nvPr/>
        </p:nvSpPr>
        <p:spPr>
          <a:xfrm>
            <a:off x="7925073" y="3589534"/>
            <a:ext cx="401934" cy="291402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11">
            <a:extLst>
              <a:ext uri="{FF2B5EF4-FFF2-40B4-BE49-F238E27FC236}">
                <a16:creationId xmlns:a16="http://schemas.microsoft.com/office/drawing/2014/main" id="{F742C1C8-B164-DE77-1252-59EF22BD825B}"/>
              </a:ext>
            </a:extLst>
          </p:cNvPr>
          <p:cNvSpPr/>
          <p:nvPr/>
        </p:nvSpPr>
        <p:spPr>
          <a:xfrm>
            <a:off x="7946847" y="4907538"/>
            <a:ext cx="401934" cy="291402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4958</Words>
  <Application>Microsoft Office PowerPoint</Application>
  <PresentationFormat>Widescreen</PresentationFormat>
  <Paragraphs>803</Paragraphs>
  <Slides>42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- 05 Execution Strategies</dc:title>
  <dc:creator>Matthias Boehm</dc:creator>
  <cp:lastModifiedBy>Matthias Boehm</cp:lastModifiedBy>
  <cp:revision>193</cp:revision>
  <cp:lastPrinted>2021-03-24T16:10:50Z</cp:lastPrinted>
  <dcterms:created xsi:type="dcterms:W3CDTF">2023-02-25T13:39:16Z</dcterms:created>
  <dcterms:modified xsi:type="dcterms:W3CDTF">2024-05-19T17:09:06Z</dcterms:modified>
</cp:coreProperties>
</file>