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0"/>
  </p:notesMasterIdLst>
  <p:sldIdLst>
    <p:sldId id="359" r:id="rId3"/>
    <p:sldId id="387" r:id="rId4"/>
    <p:sldId id="409" r:id="rId5"/>
    <p:sldId id="388" r:id="rId6"/>
    <p:sldId id="423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373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24" r:id="rId29"/>
    <p:sldId id="446" r:id="rId30"/>
    <p:sldId id="447" r:id="rId31"/>
    <p:sldId id="448" r:id="rId32"/>
    <p:sldId id="449" r:id="rId33"/>
    <p:sldId id="450" r:id="rId34"/>
    <p:sldId id="451" r:id="rId35"/>
    <p:sldId id="453" r:id="rId36"/>
    <p:sldId id="452" r:id="rId37"/>
    <p:sldId id="454" r:id="rId38"/>
    <p:sldId id="42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04.07.2024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KL Divergence .. </a:t>
            </a:r>
            <a:r>
              <a:rPr lang="en-US" dirty="0" err="1"/>
              <a:t>Kullback</a:t>
            </a:r>
            <a:r>
              <a:rPr lang="en-US" dirty="0"/>
              <a:t> </a:t>
            </a:r>
            <a:r>
              <a:rPr lang="en-US" dirty="0" err="1"/>
              <a:t>Leibler</a:t>
            </a:r>
            <a:r>
              <a:rPr lang="en-US" dirty="0"/>
              <a:t> Divergence (relative</a:t>
            </a:r>
            <a:r>
              <a:rPr lang="en-US" baseline="0" dirty="0"/>
              <a:t> entropy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40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searches through a large number of slices, some slices might appear problematic by chance (i.e., multiple comparisons problem [20]).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controls such a risk by applying a marginal false discovery rate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mFDR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) controlling procedure called \alpha-investing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080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965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390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core contribution: new weighting kernel to estimate shapely values using dense/sparse linear regression (LIME parameters</a:t>
            </a:r>
            <a:r>
              <a:rPr lang="en-US" baseline="0" dirty="0"/>
              <a:t> forced to one valid solution by Shapley axioms local accuracy / consistency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311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583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Amazon:</a:t>
            </a:r>
            <a:r>
              <a:rPr lang="en-US" baseline="0" dirty="0"/>
              <a:t> validation on Spark</a:t>
            </a:r>
            <a:endParaRPr lang="en-US" dirty="0"/>
          </a:p>
          <a:p>
            <a:r>
              <a:rPr lang="en-US" dirty="0"/>
              <a:t>TFDV: descriptive</a:t>
            </a:r>
            <a:r>
              <a:rPr lang="en-US" baseline="0" dirty="0"/>
              <a:t> statistics on BEAM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Einblick</a:t>
            </a:r>
            <a:r>
              <a:rPr lang="en-US" dirty="0"/>
              <a:t> AI startup $6M funding in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 include feature clocks ref once published + other gradient based debugging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69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</a:t>
            </a:r>
            <a:r>
              <a:rPr lang="en-US" baseline="0" dirty="0"/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Confusion matrices (values in %) of the original labels the final labels (refined by majority voting) vs. the votes cast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bythe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label validation crew for the polygons of the evaluation cities selected in Tables II and III: (a) original labels polygon-wise assessment, (b) original labels pixel-wise, (c) final labels polygon-wise, and (d) final labels pixel-wise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Unfortunately, not many European cities contain LCZ class 7 (light-weight low-rise), which mostly describes informal settlements (e.g., slums). Therefore, we included the polygons of class 7 for an additional 9 cities that are representative of the 9 major non-European geographical regions of the world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189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Deconvolutional network (</a:t>
            </a:r>
            <a:r>
              <a:rPr lang="en-US" dirty="0" err="1"/>
              <a:t>deconvnet</a:t>
            </a:r>
            <a:r>
              <a:rPr lang="en-US" dirty="0"/>
              <a:t>):</a:t>
            </a:r>
            <a:r>
              <a:rPr lang="en-US" baseline="0" dirty="0"/>
              <a:t> map feature activity in intermediate layers back to the input pixel space;</a:t>
            </a:r>
          </a:p>
          <a:p>
            <a:r>
              <a:rPr lang="en-US" baseline="0" dirty="0"/>
              <a:t>Reveals: that text in care more important, owner faces dominate dog bread classification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20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Saliency map: each pixels unique quality -&gt; impact on score</a:t>
            </a:r>
            <a:r>
              <a:rPr lang="en-US" baseline="0" dirty="0"/>
              <a:t> for this class and input image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0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Husky</a:t>
            </a:r>
            <a:r>
              <a:rPr lang="en-US" baseline="0" dirty="0"/>
              <a:t> classification: # persons believing ‘snow as a potential feature’</a:t>
            </a:r>
            <a:endParaRPr lang="en-US" dirty="0"/>
          </a:p>
          <a:p>
            <a:r>
              <a:rPr lang="en-US" dirty="0"/>
              <a:t>FV: fisher vectors, user study with and without explanation by occlusion</a:t>
            </a:r>
          </a:p>
          <a:p>
            <a:r>
              <a:rPr lang="en-US" dirty="0"/>
              <a:t>Racial bias</a:t>
            </a:r>
            <a:r>
              <a:rPr lang="en-US" baseline="0" dirty="0"/>
              <a:t>; white 86$ Home Depot before armed robbery and attempted armed robbery (low risk) vs similar price range, but black </a:t>
            </a:r>
            <a:r>
              <a:rPr lang="en-US" baseline="0" dirty="0">
                <a:sym typeface="Wingdings" panose="05000000000000000000" pitchFamily="2" charset="2"/>
              </a:rPr>
              <a:t>(high risk); example person 3x arrests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90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2024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11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 Model Debugging, Fairness, and </a:t>
            </a:r>
            <a:r>
              <a:rPr lang="en-US" sz="1400" b="1" dirty="0" err="1">
                <a:solidFill>
                  <a:schemeClr val="bg1"/>
                </a:solidFill>
                <a:cs typeface="Arial" panose="020B0604020202020204" pitchFamily="34" charset="0"/>
              </a:rPr>
              <a:t>Explainability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92RMJi4mRM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mueller.github.io/dabl/dev/auto_examples/plot/plot_adult.htm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5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ropublica.org/article/machine-bias-risk-assessments-in-criminal-sentencing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emf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NULL"/><Relationship Id="rId4" Type="http://schemas.openxmlformats.org/officeDocument/2006/relationships/image" Target="../media/image47.jpe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s://isis.tu-berlin.de/mod/assign/view.php?id=1845463" TargetMode="External"/><Relationship Id="rId4" Type="http://schemas.openxmlformats.org/officeDocument/2006/relationships/hyperlink" Target="https://mboehm7.github.io/teaching/ss23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ainml-tutorial.github.io/neurips20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ptum.ai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hyperlink" Target="https://shap.readthedocs.io/en/latest/index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B-c8tIgchu0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09/SP.2016.42" TargetMode="External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hyperlink" Target="https://www.static.tu.berlin/fileadmin/www/10000000/Arbeiten/Wichtige_Dokumente/Diversity_Strategy_TU_Berlin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digital-strategy.ec.europa.eu/en/policies/regulatory-framework-ai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ataresponsibly.github.io/courses/spring20/" TargetMode="External"/><Relationship Id="rId4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em-workshop.org/videos/2020/8_dreves.mp4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nlml.github.io/in-raw-numpy/in-raw-numpy-t-sne/" TargetMode="External"/><Relationship Id="rId5" Type="http://schemas.openxmlformats.org/officeDocument/2006/relationships/image" Target="../media/image16.emf"/><Relationship Id="rId4" Type="http://schemas.openxmlformats.org/officeDocument/2006/relationships/hyperlink" Target="https://twitter.com/tim_kraska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tum.ub.tum.de/1454690" TargetMode="External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11 Model Debugging, Fairness, and </a:t>
            </a:r>
            <a:r>
              <a:rPr lang="en-US" sz="4100" b="1" dirty="0" err="1">
                <a:solidFill>
                  <a:schemeClr val="bg1"/>
                </a:solidFill>
                <a:cs typeface="Arial" panose="020B0604020202020204" pitchFamily="34" charset="0"/>
              </a:rPr>
              <a:t>Explainability</a:t>
            </a:r>
            <a:endParaRPr lang="en-US" sz="41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Jul 04, 2024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CD9C5-34D3-8A6A-F810-6934180C9D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Generalized Confusion Matrices</a:t>
            </a:r>
          </a:p>
          <a:p>
            <a:pPr lvl="1"/>
            <a:r>
              <a:rPr lang="en-US" dirty="0"/>
              <a:t>Hierarchical, Multi-label Data</a:t>
            </a:r>
          </a:p>
          <a:p>
            <a:pPr lvl="1"/>
            <a:r>
              <a:rPr lang="en-US" dirty="0"/>
              <a:t>Transform multi-label data: </a:t>
            </a:r>
            <a:r>
              <a:rPr lang="en-US" b="1" dirty="0">
                <a:solidFill>
                  <a:srgbClr val="7889FB"/>
                </a:solidFill>
              </a:rPr>
              <a:t>conditioning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marginalization</a:t>
            </a:r>
            <a:r>
              <a:rPr lang="en-US" dirty="0"/>
              <a:t> (aggregation), and </a:t>
            </a:r>
            <a:r>
              <a:rPr lang="en-US" b="1" dirty="0">
                <a:solidFill>
                  <a:srgbClr val="7889FB"/>
                </a:solidFill>
              </a:rPr>
              <a:t>nesting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56E18-9327-414A-CB36-840A9F6342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Confusion Matrices, cont.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12424-0FEB-F2C8-622B-E7666059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06" y="2383664"/>
            <a:ext cx="9753691" cy="3331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34326D-3D58-A460-D782-42E82990F3B6}"/>
              </a:ext>
            </a:extLst>
          </p:cNvPr>
          <p:cNvSpPr txBox="1"/>
          <p:nvPr/>
        </p:nvSpPr>
        <p:spPr>
          <a:xfrm>
            <a:off x="6004357" y="355111"/>
            <a:ext cx="37882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Görtler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Generalizing Confusion Matrix Visualization to Hierarchical and Multi-Output Labels.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CHI 2022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1/25 best papers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08EAF-EEEC-9D6F-DE71-3DF6E443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028" y="40626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708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9B834-C63C-4718-1516-68FB88D98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 err="1"/>
              <a:t>dabl.plot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51C3C-275E-09E0-E8C6-4C8508EFED14}"/>
              </a:ext>
            </a:extLst>
          </p:cNvPr>
          <p:cNvSpPr txBox="1"/>
          <p:nvPr/>
        </p:nvSpPr>
        <p:spPr>
          <a:xfrm>
            <a:off x="577957" y="1221160"/>
            <a:ext cx="5557664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  <a:latin typeface="Consolas" panose="020B0609020204030204" pitchFamily="49" charset="0"/>
              </a:rPr>
              <a:t># adult dataset (&gt;50K vs &lt;=50K income)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data = </a:t>
            </a:r>
            <a:r>
              <a:rPr lang="en-US" sz="2000" dirty="0" err="1">
                <a:latin typeface="Consolas" panose="020B0609020204030204" pitchFamily="49" charset="0"/>
              </a:rPr>
              <a:t>pd.</a:t>
            </a:r>
            <a:r>
              <a:rPr lang="en-US" sz="2000" b="1" dirty="0" err="1">
                <a:latin typeface="Consolas" panose="020B0609020204030204" pitchFamily="49" charset="0"/>
              </a:rPr>
              <a:t>read_csv</a:t>
            </a:r>
            <a:r>
              <a:rPr lang="en-US" sz="2000" dirty="0">
                <a:latin typeface="Consolas" panose="020B0609020204030204" pitchFamily="49" charset="0"/>
              </a:rPr>
              <a:t>("adult.csv")</a:t>
            </a:r>
          </a:p>
          <a:p>
            <a:pPr marL="0" indent="0">
              <a:buNone/>
            </a:pPr>
            <a:r>
              <a:rPr lang="en-US" sz="2000" b="1" dirty="0">
                <a:latin typeface="Consolas" panose="020B0609020204030204" pitchFamily="49" charset="0"/>
              </a:rPr>
              <a:t>plot</a:t>
            </a:r>
            <a:r>
              <a:rPr lang="en-US" sz="2000" dirty="0">
                <a:latin typeface="Consolas" panose="020B0609020204030204" pitchFamily="49" charset="0"/>
              </a:rPr>
              <a:t>(data, "income")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82539-19B4-83BB-687E-DBD29CE9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37" y="1714057"/>
            <a:ext cx="2848135" cy="2848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D2400-0AE2-ACFE-949D-42281B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10" y="4430799"/>
            <a:ext cx="2595847" cy="1297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A61F9-1CFD-CCE1-3C4A-1B2498000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71" y="1688267"/>
            <a:ext cx="2563832" cy="1922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47AAE-96A8-D06F-7AE6-86D8A3A77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7" y="2364934"/>
            <a:ext cx="5817996" cy="290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A7D44-7E3C-A6CC-8D41-F1EACAE68A40}"/>
              </a:ext>
            </a:extLst>
          </p:cNvPr>
          <p:cNvSpPr txBox="1"/>
          <p:nvPr/>
        </p:nvSpPr>
        <p:spPr>
          <a:xfrm>
            <a:off x="4976062" y="5431426"/>
            <a:ext cx="1376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(mosaic plots)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454889-C0F7-1570-B04C-D93470D3B022}"/>
              </a:ext>
            </a:extLst>
          </p:cNvPr>
          <p:cNvSpPr/>
          <p:nvPr/>
        </p:nvSpPr>
        <p:spPr>
          <a:xfrm>
            <a:off x="712628" y="5400572"/>
            <a:ext cx="4298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https://amueller.github.io/dabl/dev/auto_examples/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plot/plot_adult.html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BF86C-2506-A74D-3D86-A70E439FC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2797" y="394650"/>
            <a:ext cx="97724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BC59DD-7808-50F3-68B5-400DD268F239}"/>
              </a:ext>
            </a:extLst>
          </p:cNvPr>
          <p:cNvSpPr txBox="1"/>
          <p:nvPr/>
        </p:nvSpPr>
        <p:spPr>
          <a:xfrm>
            <a:off x="5450701" y="304218"/>
            <a:ext cx="39590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[Andreas Mueller: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– Taking the edge off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data science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Data Umbrella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https://www.youtube.com/watch?v=h92RMJi4mRM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655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05C853-D3E9-3B9B-B3DD-D3C210D880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Overfitting / Imbalance</a:t>
            </a:r>
          </a:p>
          <a:p>
            <a:pPr lvl="1"/>
            <a:r>
              <a:rPr lang="en-US" dirty="0"/>
              <a:t>Compare train and test performance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Algorithm-specific techniques:</a:t>
            </a:r>
            <a:r>
              <a:rPr lang="en-US" dirty="0"/>
              <a:t> regularization, pruning, loss, </a:t>
            </a:r>
            <a:r>
              <a:rPr lang="en-US" dirty="0" err="1"/>
              <a:t>etc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Data Leakage</a:t>
            </a:r>
          </a:p>
          <a:p>
            <a:pPr lvl="1"/>
            <a:r>
              <a:rPr lang="en-US" dirty="0"/>
              <a:t>Example: time-shifted external time series data (e.g., weather)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Compare performance train/test vs production setting</a:t>
            </a:r>
            <a:endParaRPr lang="en-US" sz="700" dirty="0"/>
          </a:p>
          <a:p>
            <a:r>
              <a:rPr lang="en-US" dirty="0"/>
              <a:t>Covariance Shift </a:t>
            </a:r>
            <a:r>
              <a:rPr lang="en-US" b="0" dirty="0"/>
              <a:t>(features)</a:t>
            </a:r>
          </a:p>
          <a:p>
            <a:pPr lvl="1"/>
            <a:r>
              <a:rPr lang="en-US" dirty="0"/>
              <a:t>Distribution of features in training/test data different from production data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out-of-domain prediction, sample selection bias</a:t>
            </a:r>
          </a:p>
          <a:p>
            <a:pPr lvl="1"/>
            <a:r>
              <a:rPr lang="en-US" dirty="0"/>
              <a:t>Examples: NLP, speech recognition, face/age recognition</a:t>
            </a:r>
            <a:endParaRPr lang="en-US" sz="700" dirty="0"/>
          </a:p>
          <a:p>
            <a:r>
              <a:rPr lang="en-US" dirty="0"/>
              <a:t>Concept Drift </a:t>
            </a:r>
            <a:r>
              <a:rPr lang="en-US" b="0" dirty="0"/>
              <a:t>(features </a:t>
            </a:r>
            <a:r>
              <a:rPr lang="en-US" b="0" dirty="0">
                <a:sym typeface="Wingdings" panose="05000000000000000000" pitchFamily="2" charset="2"/>
              </a:rPr>
              <a:t> labels</a:t>
            </a:r>
            <a:r>
              <a:rPr lang="en-US" b="0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Gradual change of statistical properties</a:t>
            </a:r>
            <a:r>
              <a:rPr lang="en-US" dirty="0">
                <a:solidFill>
                  <a:schemeClr val="tx1"/>
                </a:solidFill>
              </a:rPr>
              <a:t> / dependencies (features-labels)</a:t>
            </a:r>
          </a:p>
          <a:p>
            <a:pPr lvl="1"/>
            <a:r>
              <a:rPr lang="en-US" dirty="0"/>
              <a:t>Requires re-training, parametric approaches for deciding when to retrain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8A9F4-E35B-1872-8091-4DE4B8534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Understanding Other Basic Issues</a:t>
            </a:r>
          </a:p>
        </p:txBody>
      </p:sp>
    </p:spTree>
    <p:extLst>
      <p:ext uri="{BB962C8B-B14F-4D97-AF65-F5344CB8AC3E}">
        <p14:creationId xmlns:p14="http://schemas.microsoft.com/office/powerpoint/2010/main" val="6626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6A3A88-AE6F-FCFC-C021-67886EE379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Occlusion Explanations</a:t>
            </a:r>
          </a:p>
          <a:p>
            <a:pPr lvl="1"/>
            <a:r>
              <a:rPr lang="en-US" dirty="0"/>
              <a:t>Slide gray square over inputs</a:t>
            </a:r>
          </a:p>
          <a:p>
            <a:pPr lvl="1"/>
            <a:r>
              <a:rPr lang="en-US" dirty="0"/>
              <a:t>Measure how feature maps</a:t>
            </a:r>
            <a:br>
              <a:rPr lang="en-US" dirty="0"/>
            </a:br>
            <a:r>
              <a:rPr lang="en-US" dirty="0"/>
              <a:t>and classifier output changes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Incremental Computation</a:t>
            </a:r>
            <a:br>
              <a:rPr lang="en-US" dirty="0"/>
            </a:br>
            <a:r>
              <a:rPr lang="en-US" dirty="0"/>
              <a:t>of Occlusion Explanations</a:t>
            </a:r>
          </a:p>
          <a:p>
            <a:pPr lvl="1"/>
            <a:r>
              <a:rPr lang="en-US" dirty="0"/>
              <a:t>View CNN as white-box operator </a:t>
            </a:r>
            <a:br>
              <a:rPr lang="en-US" dirty="0"/>
            </a:br>
            <a:r>
              <a:rPr lang="en-US" dirty="0"/>
              <a:t>graph and operators as views</a:t>
            </a:r>
          </a:p>
          <a:p>
            <a:pPr lvl="1"/>
            <a:r>
              <a:rPr lang="en-US" dirty="0"/>
              <a:t>Materialize intermediate tensors </a:t>
            </a:r>
            <a:br>
              <a:rPr lang="en-US" dirty="0"/>
            </a:br>
            <a:r>
              <a:rPr lang="en-US" dirty="0"/>
              <a:t>and apply </a:t>
            </a:r>
            <a:r>
              <a:rPr lang="en-US" b="1" dirty="0">
                <a:solidFill>
                  <a:srgbClr val="7889FB"/>
                </a:solidFill>
              </a:rPr>
              <a:t>incremental view maintenance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AF48C-3CC0-AB0B-C46F-A63CB466F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Occlusion-Based Explanations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073BA-F584-9B1D-6AF5-6B30B212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491" y="396545"/>
            <a:ext cx="4967548" cy="3719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781A7-2231-A89B-2234-675287993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240" y="472953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0A19A-0B17-B7C6-4C3E-DD52E9099B68}"/>
              </a:ext>
            </a:extLst>
          </p:cNvPr>
          <p:cNvSpPr txBox="1"/>
          <p:nvPr/>
        </p:nvSpPr>
        <p:spPr>
          <a:xfrm>
            <a:off x="6239434" y="4598913"/>
            <a:ext cx="45569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Nakandala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Kumar,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Yannis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Papakonstantinou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Incremental and Approximate Inference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forFaster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Occlusion-based Deep CNN Explanations,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183A3-5FF2-36C0-1861-C865BF8E93E5}"/>
              </a:ext>
            </a:extLst>
          </p:cNvPr>
          <p:cNvSpPr txBox="1"/>
          <p:nvPr/>
        </p:nvSpPr>
        <p:spPr>
          <a:xfrm>
            <a:off x="7721632" y="5309850"/>
            <a:ext cx="309213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2020 Research Highlight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863C5-CB09-11A7-FEA3-C257201A6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18" y="2687963"/>
            <a:ext cx="4257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6A5F72-4DC7-368A-A0BD-EAA197B1A633}"/>
              </a:ext>
            </a:extLst>
          </p:cNvPr>
          <p:cNvSpPr txBox="1"/>
          <p:nvPr/>
        </p:nvSpPr>
        <p:spPr>
          <a:xfrm>
            <a:off x="1527351" y="2623951"/>
            <a:ext cx="283668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Zeiler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Fergus: Visualizing and Understanding Convolutional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472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53E537-806E-6D1F-A650-88643132F8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Saliency Map</a:t>
            </a:r>
          </a:p>
          <a:p>
            <a:pPr lvl="1"/>
            <a:r>
              <a:rPr lang="en-US" dirty="0"/>
              <a:t>Given input image and specific class</a:t>
            </a:r>
          </a:p>
          <a:p>
            <a:pPr lvl="1"/>
            <a:r>
              <a:rPr lang="en-US" dirty="0"/>
              <a:t>Compute saliency map of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class derivatives </a:t>
            </a:r>
            <a:r>
              <a:rPr lang="en-US" b="1" dirty="0" err="1">
                <a:solidFill>
                  <a:srgbClr val="7889FB"/>
                </a:solidFill>
              </a:rPr>
              <a:t>wrt</a:t>
            </a:r>
            <a:r>
              <a:rPr lang="en-US" b="1" dirty="0">
                <a:solidFill>
                  <a:srgbClr val="7889FB"/>
                </a:solidFill>
              </a:rPr>
              <a:t> input image </a:t>
            </a:r>
          </a:p>
          <a:p>
            <a:pPr lvl="1"/>
            <a:r>
              <a:rPr lang="en-US" dirty="0"/>
              <a:t>Approximated w/ a linear function</a:t>
            </a:r>
            <a:br>
              <a:rPr lang="en-US" dirty="0"/>
            </a:br>
            <a:r>
              <a:rPr lang="en-US" dirty="0"/>
              <a:t>(Taylor expansion)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Unsupervised </a:t>
            </a:r>
            <a:br>
              <a:rPr lang="en-US" dirty="0"/>
            </a:br>
            <a:r>
              <a:rPr lang="en-US" dirty="0"/>
              <a:t>Image Segmentation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499EF-8CAB-4F7F-68FA-A2628032AB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Saliency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98469-2012-39DC-A0A5-DCCE141B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23" y="1307537"/>
            <a:ext cx="5833048" cy="258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9D68B-6EC1-A09B-7125-0AA20B72C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626" y="4205744"/>
            <a:ext cx="6754441" cy="1259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C7B68-36AD-2E1E-6335-8BBAACA28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144" y="43532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06B56E-D14C-F04D-B284-E819ACF2EB6F}"/>
              </a:ext>
            </a:extLst>
          </p:cNvPr>
          <p:cNvSpPr txBox="1"/>
          <p:nvPr/>
        </p:nvSpPr>
        <p:spPr>
          <a:xfrm>
            <a:off x="5199611" y="388973"/>
            <a:ext cx="456195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Vedaldi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Deep Inside Convolutional Networks: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Visualising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Image Classification Models and Saliency Maps.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Workshop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896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D01AC9-6A0D-A03C-6E5B-68CFF8C7DC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Wolf Detection based on </a:t>
            </a:r>
            <a:r>
              <a:rPr lang="en-US" dirty="0">
                <a:solidFill>
                  <a:schemeClr val="accent1"/>
                </a:solidFill>
              </a:rPr>
              <a:t>snow cover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Horse Detection based on </a:t>
            </a:r>
            <a:r>
              <a:rPr lang="en-US" dirty="0">
                <a:solidFill>
                  <a:schemeClr val="accent1"/>
                </a:solidFill>
              </a:rPr>
              <a:t>image watermarks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Layer-wise relevance propagation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Race-biased</a:t>
            </a:r>
            <a:r>
              <a:rPr lang="en-US" dirty="0"/>
              <a:t> Jail Risk </a:t>
            </a:r>
            <a:br>
              <a:rPr lang="en-US" dirty="0"/>
            </a:br>
            <a:r>
              <a:rPr lang="en-US" dirty="0"/>
              <a:t>Assessment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A0437-1DDB-4E2B-AED0-E8250FA95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Model Anomalies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F7AC6-1F64-6A11-2BC6-7D2018CF9989}"/>
              </a:ext>
            </a:extLst>
          </p:cNvPr>
          <p:cNvSpPr txBox="1"/>
          <p:nvPr/>
        </p:nvSpPr>
        <p:spPr>
          <a:xfrm>
            <a:off x="6692061" y="355190"/>
            <a:ext cx="344382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“silent but severe problems”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853D7-3AAE-A5B6-43F3-978B7CADB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75" y="331201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BBB58-DE09-30C6-5535-C67B7147D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53" y="2380149"/>
            <a:ext cx="3906915" cy="1944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6ADD3-374C-C129-9325-491EE7D5DF27}"/>
              </a:ext>
            </a:extLst>
          </p:cNvPr>
          <p:cNvSpPr txBox="1"/>
          <p:nvPr/>
        </p:nvSpPr>
        <p:spPr>
          <a:xfrm>
            <a:off x="1688123" y="3252673"/>
            <a:ext cx="286378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Lapuschkin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Analyzing Classifiers: Fisher Vectors and Deep Neural Networks,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C1B4B-E84C-1808-8292-ECFE28D43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932" y="4456779"/>
            <a:ext cx="2346332" cy="1206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63943-60C4-8845-1DF1-1939BE029547}"/>
              </a:ext>
            </a:extLst>
          </p:cNvPr>
          <p:cNvSpPr txBox="1"/>
          <p:nvPr/>
        </p:nvSpPr>
        <p:spPr>
          <a:xfrm>
            <a:off x="1034979" y="4947435"/>
            <a:ext cx="447151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Angwin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Machine Bias – There’s software used across the country to predict future criminals. And it’s biased against blacks,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https://www.propublica.org/article/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machine-bias-risk-assessments-in-criminal-sentencing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C0799-82A5-0A0E-7EC2-2DD9488BA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612" y="901584"/>
            <a:ext cx="2676363" cy="140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31D3C-27AA-8AB2-B484-78778E263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272" y="167300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72343C-FBB9-3D8E-E1DF-FAEC1CF5D095}"/>
              </a:ext>
            </a:extLst>
          </p:cNvPr>
          <p:cNvSpPr txBox="1"/>
          <p:nvPr/>
        </p:nvSpPr>
        <p:spPr>
          <a:xfrm>
            <a:off x="1688123" y="1612719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CD7F49-87DB-76E2-BA6D-3FCE068B02E2}"/>
              </a:ext>
            </a:extLst>
          </p:cNvPr>
          <p:cNvSpPr txBox="1"/>
          <p:nvPr/>
        </p:nvSpPr>
        <p:spPr>
          <a:xfrm>
            <a:off x="8445301" y="1110977"/>
            <a:ext cx="86913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12/27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25/27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B393AB-1818-1B74-B434-CEE271D4A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310" y="4593427"/>
            <a:ext cx="2002569" cy="284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D6C6E2-3CBD-634D-0B24-2D6B442B5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6710" y="4689765"/>
            <a:ext cx="1273465" cy="10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0B7785-BDC2-0F21-CFEF-494BB3B8A5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Generate </a:t>
            </a:r>
            <a:r>
              <a:rPr lang="en-US" b="1" dirty="0">
                <a:solidFill>
                  <a:srgbClr val="7889FB"/>
                </a:solidFill>
              </a:rPr>
              <a:t>succinct decision rules</a:t>
            </a:r>
            <a:r>
              <a:rPr lang="en-US" dirty="0"/>
              <a:t> from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Decision tree rules </a:t>
            </a:r>
            <a:br>
              <a:rPr lang="en-US" dirty="0"/>
            </a:br>
            <a:r>
              <a:rPr lang="en-US" dirty="0"/>
              <a:t>do not overlap by def</a:t>
            </a:r>
          </a:p>
          <a:p>
            <a:pPr lvl="1"/>
            <a:r>
              <a:rPr lang="en-US" dirty="0"/>
              <a:t>Example athlete’s exercise log:</a:t>
            </a:r>
            <a:br>
              <a:rPr lang="en-US" dirty="0"/>
            </a:br>
            <a:r>
              <a:rPr lang="en-US" dirty="0"/>
              <a:t>“Goal met”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/>
              <a:t> 7 vs 7</a:t>
            </a:r>
          </a:p>
          <a:p>
            <a:pPr lvl="2"/>
            <a:endParaRPr lang="en-US" sz="1200" dirty="0"/>
          </a:p>
          <a:p>
            <a:r>
              <a:rPr lang="en-US" dirty="0"/>
              <a:t>Explanation Tables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smallest explanation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table subject to max KL divergence threshold</a:t>
            </a:r>
          </a:p>
          <a:p>
            <a:pPr lvl="1"/>
            <a:r>
              <a:rPr lang="en-US" dirty="0"/>
              <a:t>Greedy and sampling algorithms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081D3-C3E0-9C22-F0F8-0021B4169E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Explanation 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69760-E2EA-A669-7186-DB624FD8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497" y="393777"/>
            <a:ext cx="4334400" cy="3408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B7676-E060-068F-6B19-62C5D25F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545" y="4378276"/>
            <a:ext cx="4334400" cy="1254500"/>
          </a:xfrm>
          <a:prstGeom prst="rect">
            <a:avLst/>
          </a:prstGeom>
        </p:spPr>
      </p:pic>
      <p:sp>
        <p:nvSpPr>
          <p:cNvPr id="6" name="Right Arrow 6">
            <a:extLst>
              <a:ext uri="{FF2B5EF4-FFF2-40B4-BE49-F238E27FC236}">
                <a16:creationId xmlns:a16="http://schemas.microsoft.com/office/drawing/2014/main" id="{B7C16702-8C30-D523-0B13-E98F67BA52FD}"/>
              </a:ext>
            </a:extLst>
          </p:cNvPr>
          <p:cNvSpPr/>
          <p:nvPr/>
        </p:nvSpPr>
        <p:spPr>
          <a:xfrm rot="5400000">
            <a:off x="7940486" y="389848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DDB86-44CA-B6AB-512C-173A4BFD3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775" y="4932227"/>
            <a:ext cx="497900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166588-9017-5207-5EF9-B955B0EE1245}"/>
              </a:ext>
            </a:extLst>
          </p:cNvPr>
          <p:cNvSpPr txBox="1"/>
          <p:nvPr/>
        </p:nvSpPr>
        <p:spPr>
          <a:xfrm>
            <a:off x="1707540" y="4775214"/>
            <a:ext cx="304615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[Kareem 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Gebaly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Parag Agrawal, Lukasz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Golab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Flip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Srivastava: Interpretable and Informative Explanations of Outcomes.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AFE48-F6A5-77C9-7A8F-E6C858744072}"/>
              </a:ext>
            </a:extLst>
          </p:cNvPr>
          <p:cNvSpPr/>
          <p:nvPr/>
        </p:nvSpPr>
        <p:spPr>
          <a:xfrm>
            <a:off x="8078645" y="4881467"/>
            <a:ext cx="1454051" cy="71670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75D92-16C4-6642-5479-FE29EA047F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dirty="0"/>
              <a:t>Data slice: S</a:t>
            </a:r>
            <a:r>
              <a:rPr lang="en-US" baseline="30000" dirty="0"/>
              <a:t>DG</a:t>
            </a:r>
            <a:r>
              <a:rPr lang="en-US" dirty="0"/>
              <a:t> :=  D=PhD AND G=female (subsets of features)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top-k data slices where model performs worse </a:t>
            </a:r>
            <a:r>
              <a:rPr lang="en-US" dirty="0"/>
              <a:t>than average</a:t>
            </a:r>
          </a:p>
          <a:p>
            <a:pPr lvl="1"/>
            <a:r>
              <a:rPr lang="en-US" b="1" dirty="0"/>
              <a:t>Ordering by</a:t>
            </a:r>
          </a:p>
          <a:p>
            <a:pPr lvl="2"/>
            <a:r>
              <a:rPr lang="en-US" dirty="0"/>
              <a:t>I</a:t>
            </a:r>
            <a:r>
              <a:rPr lang="en-US" b="0" dirty="0"/>
              <a:t>ncreasing number of literals, </a:t>
            </a:r>
          </a:p>
          <a:p>
            <a:pPr lvl="2"/>
            <a:r>
              <a:rPr lang="en-US" dirty="0"/>
              <a:t>D</a:t>
            </a:r>
            <a:r>
              <a:rPr lang="en-US" b="0" dirty="0"/>
              <a:t>ecreasing slice size, </a:t>
            </a:r>
            <a:br>
              <a:rPr lang="en-US" b="0" dirty="0"/>
            </a:br>
            <a:r>
              <a:rPr lang="en-US" b="0" dirty="0"/>
              <a:t>and decreasing effect size (</a:t>
            </a:r>
            <a:r>
              <a:rPr lang="en-US" dirty="0"/>
              <a:t>difference 𝑆 vs ¬𝑆</a:t>
            </a:r>
            <a:r>
              <a:rPr lang="en-US" b="0" dirty="0"/>
              <a:t>)</a:t>
            </a:r>
          </a:p>
          <a:p>
            <a:pPr lvl="1"/>
            <a:r>
              <a:rPr lang="en-US" b="1" dirty="0"/>
              <a:t>Subject to:</a:t>
            </a:r>
            <a:r>
              <a:rPr lang="en-US" b="0" dirty="0"/>
              <a:t> minimum effect size threshold 𝑇, statistical significance (</a:t>
            </a:r>
            <a:r>
              <a:rPr lang="en-US" dirty="0"/>
              <a:t>Welch’s t-test</a:t>
            </a:r>
            <a:r>
              <a:rPr lang="en-US" b="0" dirty="0"/>
              <a:t>),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/>
              <a:t>a dominance constraint (no coarser slice satisfies 1 and 2) via</a:t>
            </a:r>
          </a:p>
          <a:p>
            <a:r>
              <a:rPr lang="en-US" dirty="0"/>
              <a:t>Existing Algorithms</a:t>
            </a:r>
          </a:p>
          <a:p>
            <a:pPr lvl="1"/>
            <a:r>
              <a:rPr lang="en-US" dirty="0"/>
              <a:t>Preparation: Binning + One-Hot Encoding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Clustering </a:t>
            </a:r>
            <a:r>
              <a:rPr lang="en-US" dirty="0">
                <a:sym typeface="Wingdings" panose="05000000000000000000" pitchFamily="2" charset="2"/>
              </a:rPr>
              <a:t> slices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Decision tree training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Lattice search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heuristic, level-wise termination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4D773-7937-2369-ED5E-5F88C5CCCD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SliceFinder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B9E9B-040E-D580-BC8B-CD6B71FDF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433" y="4089893"/>
            <a:ext cx="4818682" cy="1595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3B11A-ECAE-B5A8-84DD-BBB74C41BD27}"/>
              </a:ext>
            </a:extLst>
          </p:cNvPr>
          <p:cNvSpPr txBox="1"/>
          <p:nvPr/>
        </p:nvSpPr>
        <p:spPr>
          <a:xfrm>
            <a:off x="6948376" y="2293991"/>
            <a:ext cx="383879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largest error vs find large slices”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CAAA1-49F7-0E6E-0CDB-43CF67894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422" y="40604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9B029-70EF-6EA4-F01A-56A3C731D305}"/>
              </a:ext>
            </a:extLst>
          </p:cNvPr>
          <p:cNvSpPr txBox="1"/>
          <p:nvPr/>
        </p:nvSpPr>
        <p:spPr>
          <a:xfrm>
            <a:off x="4808668" y="329917"/>
            <a:ext cx="504971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Yeounoh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Chung,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Automated Data Slicing for Model Validation: A Big Data - AI Integration Approach.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ICDE2019/TKDE2020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0919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824C-6A19-A6AD-232C-A3A9DEABB671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833DA-A930-C393-E1C3-40FCAB60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65701C6-5E30-BF63-284B-94622606E5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5876" y="1203520"/>
            <a:ext cx="69532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80703-9FDB-EF37-49C7-9E6D62D03D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12C42-8C5A-1DEA-5943-C5F10B10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81" y="2309615"/>
            <a:ext cx="3850114" cy="2252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54133-933A-8F02-D88A-AC6FBDB98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64" y="2309615"/>
            <a:ext cx="2713059" cy="2252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3F402C-F215-417C-CE1F-8103B3B2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729" y="2316565"/>
            <a:ext cx="3762718" cy="219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66B064-BD04-A108-29C7-865C22AF1A55}"/>
              </a:ext>
            </a:extLst>
          </p:cNvPr>
          <p:cNvSpPr txBox="1"/>
          <p:nvPr/>
        </p:nvSpPr>
        <p:spPr>
          <a:xfrm>
            <a:off x="3297771" y="4780979"/>
            <a:ext cx="252688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Pruning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(#evaluated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close to #valid)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5044E4-0CA4-13C3-DBDA-7AD93BCD9D4E}"/>
              </a:ext>
            </a:extLst>
          </p:cNvPr>
          <p:cNvSpPr txBox="1"/>
          <p:nvPr/>
        </p:nvSpPr>
        <p:spPr>
          <a:xfrm>
            <a:off x="8983126" y="4767141"/>
            <a:ext cx="212266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Performance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until termination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level 12)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446A4-8AE8-C5AC-EFF3-5BAE1C1A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695" y="43339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4EF47E-402F-A3A2-2254-05432E998F9C}"/>
              </a:ext>
            </a:extLst>
          </p:cNvPr>
          <p:cNvSpPr txBox="1"/>
          <p:nvPr/>
        </p:nvSpPr>
        <p:spPr>
          <a:xfrm>
            <a:off x="6118058" y="380062"/>
            <a:ext cx="36402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[Svetlana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Sagadeeva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Fast, Linear-Algebra-based Slice Finding for ML Model Debugging,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96E96F-73AA-FB6C-690B-ED1CC59CF89D}"/>
              </a:ext>
            </a:extLst>
          </p:cNvPr>
          <p:cNvSpPr txBox="1"/>
          <p:nvPr/>
        </p:nvSpPr>
        <p:spPr>
          <a:xfrm>
            <a:off x="3453203" y="1742739"/>
            <a:ext cx="217304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Salary 2x2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BC37BE-F959-7AF4-F0D5-5FC856A6ECBB}"/>
              </a:ext>
            </a:extLst>
          </p:cNvPr>
          <p:cNvSpPr txBox="1"/>
          <p:nvPr/>
        </p:nvSpPr>
        <p:spPr>
          <a:xfrm>
            <a:off x="8930622" y="1744531"/>
            <a:ext cx="217304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3061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</a:t>
            </a:r>
            <a:r>
              <a:rPr lang="en-US" b="1" dirty="0">
                <a:hlinkClick r:id="rId4"/>
              </a:rPr>
              <a:t>teaching</a:t>
            </a:r>
            <a:r>
              <a:rPr lang="en-US" dirty="0">
                <a:hlinkClick r:id="rId4"/>
              </a:rPr>
              <a:t>/ss23_amls/index.htm</a:t>
            </a:r>
            <a:r>
              <a:rPr lang="en-US" dirty="0"/>
              <a:t> </a:t>
            </a:r>
          </a:p>
          <a:p>
            <a:pPr lvl="3"/>
            <a:endParaRPr lang="en-US" b="1" dirty="0">
              <a:solidFill>
                <a:srgbClr val="7889FB"/>
              </a:solidFill>
            </a:endParaRPr>
          </a:p>
          <a:p>
            <a:r>
              <a:rPr lang="en-US" dirty="0"/>
              <a:t>#2 Project/Exercise Submission</a:t>
            </a:r>
          </a:p>
          <a:p>
            <a:pPr lvl="1"/>
            <a:r>
              <a:rPr lang="en-US" dirty="0"/>
              <a:t>Submission Deadline: </a:t>
            </a:r>
            <a:r>
              <a:rPr lang="en-US" b="1" dirty="0">
                <a:solidFill>
                  <a:srgbClr val="7889FB"/>
                </a:solidFill>
              </a:rPr>
              <a:t>Jul 08, 11.59pm</a:t>
            </a:r>
            <a:r>
              <a:rPr lang="en-US" dirty="0"/>
              <a:t>, exercise: fine to use libraries/tools; even without registration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rgbClr val="C40D1E"/>
                </a:solidFill>
              </a:rPr>
              <a:t>in case of illness:</a:t>
            </a:r>
            <a:r>
              <a:rPr lang="en-US" dirty="0"/>
              <a:t> we extend by up to 2 weeks – request at least few days upfront)</a:t>
            </a:r>
          </a:p>
          <a:p>
            <a:pPr lvl="1"/>
            <a:r>
              <a:rPr lang="en-US" dirty="0">
                <a:hlinkClick r:id="rId5"/>
              </a:rPr>
              <a:t>https://isis.tu-berlin.de/mod/assign/view.php?id=1845463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Up to </a:t>
            </a:r>
            <a:r>
              <a:rPr lang="en-US" b="1" dirty="0">
                <a:solidFill>
                  <a:srgbClr val="C40D1E"/>
                </a:solidFill>
              </a:rPr>
              <a:t>5 extra points</a:t>
            </a:r>
            <a:r>
              <a:rPr lang="en-US" dirty="0"/>
              <a:t> in exam</a:t>
            </a:r>
          </a:p>
          <a:p>
            <a:pPr lvl="2"/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527" y="235284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0C483B-471F-72D6-3779-24176EEBA5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Root cause of unfairness: </a:t>
            </a:r>
            <a:r>
              <a:rPr lang="en-US" b="1" dirty="0">
                <a:solidFill>
                  <a:schemeClr val="accent1"/>
                </a:solidFill>
              </a:rPr>
              <a:t>bias in training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Selective Data Acquisition</a:t>
            </a:r>
            <a:r>
              <a:rPr lang="en-US" dirty="0"/>
              <a:t> for model accuracy and fairness</a:t>
            </a:r>
          </a:p>
          <a:p>
            <a:pPr lvl="1"/>
            <a:r>
              <a:rPr lang="en-US" dirty="0"/>
              <a:t>Different slices w/ different learning curves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Learning curve fitting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Problem </a:t>
            </a:r>
            <a:br>
              <a:rPr lang="en-US" dirty="0"/>
            </a:br>
            <a:r>
              <a:rPr lang="en-US" dirty="0"/>
              <a:t>Formulation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C71FB-B2A5-8231-EE63-D2A66C1CA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Slice Tuner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E2203-0736-45CF-9CE6-71E69541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31" y="4080485"/>
            <a:ext cx="5856601" cy="158260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E02552AF-AF5F-EC88-ABF6-8A39AEFB8708}"/>
              </a:ext>
            </a:extLst>
          </p:cNvPr>
          <p:cNvSpPr/>
          <p:nvPr/>
        </p:nvSpPr>
        <p:spPr>
          <a:xfrm rot="16200000">
            <a:off x="4731584" y="3039703"/>
            <a:ext cx="226031" cy="208156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89AB2BD-722E-00C4-D487-8107711583EF}"/>
              </a:ext>
            </a:extLst>
          </p:cNvPr>
          <p:cNvSpPr/>
          <p:nvPr/>
        </p:nvSpPr>
        <p:spPr>
          <a:xfrm rot="16200000">
            <a:off x="7541773" y="2614325"/>
            <a:ext cx="234405" cy="2923945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694C4-B1BA-F29D-D892-C61A974719DC}"/>
              </a:ext>
            </a:extLst>
          </p:cNvPr>
          <p:cNvSpPr txBox="1"/>
          <p:nvPr/>
        </p:nvSpPr>
        <p:spPr>
          <a:xfrm>
            <a:off x="3182374" y="3492089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total loss of slices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D2D97-8DAE-D32F-29A7-6D5C12D8C0C8}"/>
              </a:ext>
            </a:extLst>
          </p:cNvPr>
          <p:cNvSpPr txBox="1"/>
          <p:nvPr/>
        </p:nvSpPr>
        <p:spPr>
          <a:xfrm>
            <a:off x="6620587" y="3493765"/>
            <a:ext cx="307324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Penalize underperforming slices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C89A7-44FF-6547-2FC2-577A46964A7A}"/>
              </a:ext>
            </a:extLst>
          </p:cNvPr>
          <p:cNvSpPr txBox="1"/>
          <p:nvPr/>
        </p:nvSpPr>
        <p:spPr>
          <a:xfrm>
            <a:off x="7894136" y="5024694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of acquisition costs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89AABC-8372-B2F2-D52F-BDC49E2BB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97" y="397500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AEEF6F-D656-25F4-D191-CDE93686BDCA}"/>
              </a:ext>
            </a:extLst>
          </p:cNvPr>
          <p:cNvSpPr txBox="1"/>
          <p:nvPr/>
        </p:nvSpPr>
        <p:spPr>
          <a:xfrm>
            <a:off x="5854173" y="327164"/>
            <a:ext cx="39188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Slice Tuner: A Selective Data Acquisition Framework for Accurate and Fair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92A70E-39E4-4104-D27F-27567F531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523" y="1147959"/>
            <a:ext cx="3047648" cy="2228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FB1BB9-3C07-4621-CC01-F3E4FDF01D9C}"/>
              </a:ext>
            </a:extLst>
          </p:cNvPr>
          <p:cNvSpPr txBox="1"/>
          <p:nvPr/>
        </p:nvSpPr>
        <p:spPr>
          <a:xfrm>
            <a:off x="1886295" y="4517495"/>
            <a:ext cx="152110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Convex optimization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9382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558E62-72B8-D1E2-72E3-F2247E6D76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ML models might fail in complex ways that are not captured in loss function</a:t>
            </a:r>
          </a:p>
          <a:p>
            <a:pPr lvl="1"/>
            <a:r>
              <a:rPr lang="en-US" dirty="0"/>
              <a:t>Inspired by assertions in SW dev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Model assertions via Python rules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Assertion Use Cases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#1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Runtime monitoring</a:t>
            </a:r>
            <a:r>
              <a:rPr lang="en-US" dirty="0">
                <a:sym typeface="Wingdings" panose="05000000000000000000" pitchFamily="2" charset="2"/>
              </a:rPr>
              <a:t> (collect statistics on incorrect behavior)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Corrective Action</a:t>
            </a:r>
            <a:r>
              <a:rPr lang="en-US" dirty="0">
                <a:sym typeface="Wingdings" panose="05000000000000000000" pitchFamily="2" charset="2"/>
              </a:rPr>
              <a:t> (trigger corrections at runtime)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but how in retrospect?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#3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Active Learning</a:t>
            </a:r>
            <a:r>
              <a:rPr lang="en-US" dirty="0">
                <a:sym typeface="Wingdings" panose="05000000000000000000" pitchFamily="2" charset="2"/>
              </a:rPr>
              <a:t> (decide which difficult data points to give to user)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#4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Weak supervision</a:t>
            </a:r>
            <a:r>
              <a:rPr lang="en-US" dirty="0">
                <a:sym typeface="Wingdings" panose="05000000000000000000" pitchFamily="2" charset="2"/>
              </a:rPr>
              <a:t> (propose alternative labels and use for retraining)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3CCA6-920B-8FFD-851A-248841E2FE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Assertions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0C034-90EC-7BAA-BBCA-7E84CB6D8F36}"/>
              </a:ext>
            </a:extLst>
          </p:cNvPr>
          <p:cNvSpPr txBox="1"/>
          <p:nvPr/>
        </p:nvSpPr>
        <p:spPr>
          <a:xfrm>
            <a:off x="1145264" y="2508589"/>
            <a:ext cx="170856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Flickering of object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59BBE-40AA-153F-E9BF-3C45F51C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9" y="2381051"/>
            <a:ext cx="7341136" cy="16577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0ACAC-8BD0-3751-8EA8-77FA83AFC58F}"/>
              </a:ext>
            </a:extLst>
          </p:cNvPr>
          <p:cNvSpPr/>
          <p:nvPr/>
        </p:nvSpPr>
        <p:spPr>
          <a:xfrm>
            <a:off x="6369053" y="2766871"/>
            <a:ext cx="1139784" cy="76510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A488C-6B85-366D-6965-45062F5B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8146" y="413636"/>
            <a:ext cx="50663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248C01-9A2A-3B85-7876-F8ED434697D4}"/>
              </a:ext>
            </a:extLst>
          </p:cNvPr>
          <p:cNvSpPr txBox="1"/>
          <p:nvPr/>
        </p:nvSpPr>
        <p:spPr>
          <a:xfrm>
            <a:off x="5777329" y="361435"/>
            <a:ext cx="396909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[Daniel Kang, Deepti Raghavan, 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Bailis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Model Assertions for Debugging Machine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Workshop ML Systems,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17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A36CA3-C462-2EEA-E479-E2252DF402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ease.ml/ci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11AB-1F9D-5886-34E0-8C74D014AC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Continuous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DDC8C-1C79-D37A-F1C0-8139D0F7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315" y="394379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C8D6E-601C-8022-C641-E63BAFB0C588}"/>
              </a:ext>
            </a:extLst>
          </p:cNvPr>
          <p:cNvSpPr txBox="1"/>
          <p:nvPr/>
        </p:nvSpPr>
        <p:spPr>
          <a:xfrm>
            <a:off x="5545508" y="243653"/>
            <a:ext cx="426050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[Cedric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Renggli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Karlaš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Bolin Ding, Feng Liu,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Schawinski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Continuous Integration of Machine Learning Models with ease.ml/ci: Towards a Rigorous Yet Practical Treatment,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CCD77-6F27-CA0C-459E-3B2C8B803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23" y="1568693"/>
            <a:ext cx="8938342" cy="40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87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7F26BA-0284-96BC-D0DE-1FDAA9E384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Explain predictions via inputs for </a:t>
            </a:r>
            <a:r>
              <a:rPr lang="en-US" b="1" dirty="0">
                <a:solidFill>
                  <a:srgbClr val="7889FB"/>
                </a:solidFill>
              </a:rPr>
              <a:t>model understanding</a:t>
            </a:r>
            <a:r>
              <a:rPr lang="en-US" dirty="0"/>
              <a:t> &amp; </a:t>
            </a:r>
            <a:r>
              <a:rPr lang="en-US" b="1" dirty="0">
                <a:solidFill>
                  <a:srgbClr val="7889FB"/>
                </a:solidFill>
              </a:rPr>
              <a:t>transparency</a:t>
            </a:r>
          </a:p>
          <a:p>
            <a:pPr lvl="1"/>
            <a:r>
              <a:rPr lang="en-US" dirty="0"/>
              <a:t>Utilize model debugging and other tools</a:t>
            </a:r>
          </a:p>
          <a:p>
            <a:pPr lvl="1"/>
            <a:endParaRPr lang="en-US" sz="1200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Interpretable Models</a:t>
            </a:r>
          </a:p>
          <a:p>
            <a:pPr lvl="1"/>
            <a:r>
              <a:rPr lang="en-US" dirty="0"/>
              <a:t>Linear models, tree-based models, rule-based models</a:t>
            </a:r>
          </a:p>
          <a:p>
            <a:pPr lvl="1"/>
            <a:r>
              <a:rPr lang="en-US" dirty="0"/>
              <a:t>Weights and decision rules</a:t>
            </a:r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Post-hoc Explanations</a:t>
            </a:r>
          </a:p>
          <a:p>
            <a:pPr lvl="1"/>
            <a:r>
              <a:rPr lang="en-US" dirty="0"/>
              <a:t>Complex deep neural networks or very large models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black box models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Build simple models for explaining </a:t>
            </a:r>
            <a:r>
              <a:rPr lang="en-US" b="1" dirty="0">
                <a:solidFill>
                  <a:srgbClr val="7889FB"/>
                </a:solidFill>
              </a:rPr>
              <a:t>any</a:t>
            </a:r>
            <a:r>
              <a:rPr lang="en-US" dirty="0"/>
              <a:t> complex models</a:t>
            </a:r>
            <a:endParaRPr lang="en-US" sz="1200" dirty="0"/>
          </a:p>
          <a:p>
            <a:r>
              <a:rPr lang="en-US" dirty="0"/>
              <a:t>Types of Explanations</a:t>
            </a:r>
          </a:p>
          <a:p>
            <a:pPr lvl="1"/>
            <a:r>
              <a:rPr lang="en-US" dirty="0"/>
              <a:t>Model parameters, example predictions, summarization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Most important features</a:t>
            </a:r>
            <a:r>
              <a:rPr lang="en-US" dirty="0"/>
              <a:t>/data, how to flip model predictions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FB134-1718-9C63-B67C-EBA81CD5E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0B595-6C7A-E04F-A362-D026CB128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939" y="396545"/>
            <a:ext cx="97411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E848A-C44A-C3CC-6D00-2BC67AC8C587}"/>
              </a:ext>
            </a:extLst>
          </p:cNvPr>
          <p:cNvSpPr txBox="1"/>
          <p:nvPr/>
        </p:nvSpPr>
        <p:spPr>
          <a:xfrm>
            <a:off x="5176556" y="276690"/>
            <a:ext cx="42002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Lakkaraju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Julius Adebayo, Sameer Singh: Explaining Machine Learning Predictions: State-of-the-art, Challenges, and Opportunities,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Tutorial,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https://explainml-tutorial.github.io/neurips20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0C1DF-CB7F-16B6-C46C-144AB936A28D}"/>
              </a:ext>
            </a:extLst>
          </p:cNvPr>
          <p:cNvSpPr/>
          <p:nvPr/>
        </p:nvSpPr>
        <p:spPr>
          <a:xfrm>
            <a:off x="7954967" y="2715567"/>
            <a:ext cx="2512088" cy="7134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Prefer simpler models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if accuracy sufficient!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3851A-1DBB-3DFF-93D6-D0B0D0DC0954}"/>
              </a:ext>
            </a:extLst>
          </p:cNvPr>
          <p:cNvSpPr txBox="1"/>
          <p:nvPr/>
        </p:nvSpPr>
        <p:spPr>
          <a:xfrm>
            <a:off x="7703755" y="2275906"/>
            <a:ext cx="29341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Interpretability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 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Accuracy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898C5-B89C-18DD-8E82-62D86808289B}"/>
              </a:ext>
            </a:extLst>
          </p:cNvPr>
          <p:cNvSpPr txBox="1"/>
          <p:nvPr/>
        </p:nvSpPr>
        <p:spPr>
          <a:xfrm>
            <a:off x="8356859" y="4249684"/>
            <a:ext cx="20398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Multi-modal Interpretability: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https://captum.ai/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5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DDA83-DE91-B5A6-243F-7D61493FB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LIME Overview</a:t>
            </a:r>
          </a:p>
          <a:p>
            <a:pPr lvl="1"/>
            <a:r>
              <a:rPr lang="en-US" dirty="0"/>
              <a:t>Model agnostic explanations</a:t>
            </a:r>
          </a:p>
          <a:p>
            <a:pPr lvl="1"/>
            <a:r>
              <a:rPr lang="en-US" dirty="0"/>
              <a:t>Identify important dimension and </a:t>
            </a:r>
            <a:br>
              <a:rPr lang="en-US" dirty="0"/>
            </a:br>
            <a:r>
              <a:rPr lang="en-US" dirty="0"/>
              <a:t>present their relative importance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perturbations</a:t>
            </a:r>
            <a:r>
              <a:rPr lang="en-US" dirty="0"/>
              <a:t> of prediction input</a:t>
            </a:r>
            <a:br>
              <a:rPr lang="en-US" dirty="0"/>
            </a:br>
            <a:r>
              <a:rPr lang="en-US" dirty="0"/>
              <a:t>(e.g., hide parts of image, attribute values)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Locally weighted regression</a:t>
            </a:r>
          </a:p>
          <a:p>
            <a:pPr lvl="1"/>
            <a:endParaRPr lang="en-US" dirty="0"/>
          </a:p>
          <a:p>
            <a:r>
              <a:rPr lang="en-US" dirty="0"/>
              <a:t>LIME Objective</a:t>
            </a:r>
          </a:p>
          <a:p>
            <a:pPr lvl="1"/>
            <a:r>
              <a:rPr lang="en-US" dirty="0"/>
              <a:t>Various hyper-parameters</a:t>
            </a:r>
          </a:p>
          <a:p>
            <a:pPr lvl="1"/>
            <a:r>
              <a:rPr lang="en-US" dirty="0"/>
              <a:t>Heuristics / </a:t>
            </a:r>
            <a:br>
              <a:rPr lang="en-US" dirty="0"/>
            </a:br>
            <a:r>
              <a:rPr lang="en-US" dirty="0"/>
              <a:t>HP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CD3C8-ACFE-AE0E-A62C-C63194AAE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LIME: Sparse, Linear Explanations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F487E-F8D9-DA43-2BC2-D10D72B4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573" y="1483772"/>
            <a:ext cx="3238399" cy="169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4EA2B-85ED-4041-C547-42FC4A00B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081" y="39654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7E220-30EA-48D3-C235-7E418B73E08F}"/>
              </a:ext>
            </a:extLst>
          </p:cNvPr>
          <p:cNvSpPr txBox="1"/>
          <p:nvPr/>
        </p:nvSpPr>
        <p:spPr>
          <a:xfrm>
            <a:off x="6075976" y="334125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AE8EA-885E-6AF9-8657-37A832559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26" y="4223690"/>
            <a:ext cx="5134201" cy="73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16B059-C562-4F1B-90B3-706E22CAA04A}"/>
              </a:ext>
            </a:extLst>
          </p:cNvPr>
          <p:cNvSpPr txBox="1"/>
          <p:nvPr/>
        </p:nvSpPr>
        <p:spPr>
          <a:xfrm>
            <a:off x="6822888" y="3785618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EEDE7-1C86-D17B-4AC8-10B20E62B71F}"/>
              </a:ext>
            </a:extLst>
          </p:cNvPr>
          <p:cNvSpPr txBox="1"/>
          <p:nvPr/>
        </p:nvSpPr>
        <p:spPr>
          <a:xfrm>
            <a:off x="7899736" y="4958394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Kernel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2AA12-0A48-8A94-4A9D-6ABDF781D18C}"/>
              </a:ext>
            </a:extLst>
          </p:cNvPr>
          <p:cNvSpPr txBox="1"/>
          <p:nvPr/>
        </p:nvSpPr>
        <p:spPr>
          <a:xfrm>
            <a:off x="5941988" y="4960069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Models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94286-AF2B-1536-359F-71E25096E45E}"/>
              </a:ext>
            </a:extLst>
          </p:cNvPr>
          <p:cNvCxnSpPr/>
          <p:nvPr/>
        </p:nvCxnSpPr>
        <p:spPr>
          <a:xfrm>
            <a:off x="7669709" y="4087068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D098A5-B3C9-2D7F-1FC5-8744D38393D5}"/>
              </a:ext>
            </a:extLst>
          </p:cNvPr>
          <p:cNvSpPr txBox="1"/>
          <p:nvPr/>
        </p:nvSpPr>
        <p:spPr>
          <a:xfrm>
            <a:off x="8864382" y="3787294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Regularizer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6198BE-A335-826C-5CD8-83CC048EDA8E}"/>
              </a:ext>
            </a:extLst>
          </p:cNvPr>
          <p:cNvCxnSpPr/>
          <p:nvPr/>
        </p:nvCxnSpPr>
        <p:spPr>
          <a:xfrm>
            <a:off x="9711203" y="4088744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B0EF85-70EA-51EB-68C3-F3445F9DFEFA}"/>
              </a:ext>
            </a:extLst>
          </p:cNvPr>
          <p:cNvCxnSpPr/>
          <p:nvPr/>
        </p:nvCxnSpPr>
        <p:spPr>
          <a:xfrm flipV="1">
            <a:off x="8656120" y="4681595"/>
            <a:ext cx="0" cy="29977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9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0F4058-BBFC-802D-2E0C-50BBFCE84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SHAP Overview</a:t>
            </a:r>
          </a:p>
          <a:p>
            <a:pPr lvl="1"/>
            <a:r>
              <a:rPr lang="en-US" dirty="0"/>
              <a:t>Additive feature importance (local accuracy) := </a:t>
            </a:r>
            <a:r>
              <a:rPr lang="en-US" b="1" dirty="0">
                <a:solidFill>
                  <a:srgbClr val="7889FB"/>
                </a:solidFill>
              </a:rPr>
              <a:t>sum of feature contributions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Unification</a:t>
            </a:r>
            <a:r>
              <a:rPr lang="en-US" dirty="0"/>
              <a:t> of </a:t>
            </a:r>
            <a:r>
              <a:rPr lang="en-US" dirty="0">
                <a:solidFill>
                  <a:schemeClr val="accent1"/>
                </a:solidFill>
              </a:rPr>
              <a:t>LIME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Shapley </a:t>
            </a:r>
            <a:r>
              <a:rPr lang="en-US" dirty="0">
                <a:solidFill>
                  <a:schemeClr val="tx1"/>
                </a:solidFill>
              </a:rPr>
              <a:t>sampling/regression values</a:t>
            </a:r>
            <a:r>
              <a:rPr lang="en-US" dirty="0"/>
              <a:t>, </a:t>
            </a:r>
            <a:r>
              <a:rPr lang="en-US" dirty="0">
                <a:solidFill>
                  <a:srgbClr val="C40D1E"/>
                </a:solidFill>
              </a:rPr>
              <a:t>QII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DeepLIFT</a:t>
            </a:r>
            <a:r>
              <a:rPr lang="en-US" dirty="0"/>
              <a:t>, layer-wise relevance propagation, tree interpreter</a:t>
            </a:r>
          </a:p>
          <a:p>
            <a:pPr lvl="1"/>
            <a:r>
              <a:rPr lang="en-US" dirty="0"/>
              <a:t>Estimate Shapley values using </a:t>
            </a:r>
            <a:r>
              <a:rPr lang="en-US" b="1" dirty="0">
                <a:solidFill>
                  <a:srgbClr val="7889FB"/>
                </a:solidFill>
              </a:rPr>
              <a:t>linear regression </a:t>
            </a:r>
            <a:r>
              <a:rPr lang="en-US" dirty="0"/>
              <a:t> </a:t>
            </a:r>
          </a:p>
          <a:p>
            <a:pPr lvl="2"/>
            <a:endParaRPr lang="en-US" sz="1000" dirty="0"/>
          </a:p>
          <a:p>
            <a:r>
              <a:rPr lang="en-US" dirty="0"/>
              <a:t>SHAP Tooling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289D7-7086-65E0-A039-354D31A9F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F3AC9-D1AC-7FD2-BDF7-4AAD96E3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659" y="43720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A13AC-2551-D3B9-63B9-9385BDD531D4}"/>
              </a:ext>
            </a:extLst>
          </p:cNvPr>
          <p:cNvSpPr txBox="1"/>
          <p:nvPr/>
        </p:nvSpPr>
        <p:spPr>
          <a:xfrm>
            <a:off x="7220746" y="371377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E189D1-5AE7-2C32-D7DA-A17FC0477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130" y="3158863"/>
            <a:ext cx="7381413" cy="2066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C62C4-E594-B36B-A9DC-E796AD5459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556" y="3151454"/>
            <a:ext cx="586560" cy="6500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9911AF-43B1-31D2-51E4-4C05B45349C8}"/>
              </a:ext>
            </a:extLst>
          </p:cNvPr>
          <p:cNvSpPr txBox="1"/>
          <p:nvPr/>
        </p:nvSpPr>
        <p:spPr>
          <a:xfrm>
            <a:off x="9559192" y="1308697"/>
            <a:ext cx="2066750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Lundberg: Explainable AI for Science and Medicine,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https://www.youtube.com/watch?v=B-c8tIgchu0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85D8F6-C524-B043-0A0B-A8AE8C8AB84A}"/>
              </a:ext>
            </a:extLst>
          </p:cNvPr>
          <p:cNvSpPr txBox="1"/>
          <p:nvPr/>
        </p:nvSpPr>
        <p:spPr>
          <a:xfrm>
            <a:off x="2634125" y="5331033"/>
            <a:ext cx="39872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https://shap.readthedocs.io/en/latest/index.html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B0D600-F7AF-25D8-BA63-F122D9550EBC}"/>
              </a:ext>
            </a:extLst>
          </p:cNvPr>
          <p:cNvSpPr txBox="1"/>
          <p:nvPr/>
        </p:nvSpPr>
        <p:spPr>
          <a:xfrm>
            <a:off x="4901686" y="4906258"/>
            <a:ext cx="15310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Output)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BB0D64-E9E5-36CE-B401-66B4F22933CC}"/>
              </a:ext>
            </a:extLst>
          </p:cNvPr>
          <p:cNvSpPr txBox="1"/>
          <p:nvPr/>
        </p:nvSpPr>
        <p:spPr>
          <a:xfrm>
            <a:off x="7280451" y="5282537"/>
            <a:ext cx="283087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40036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7A3E6-A425-17FA-3995-148BF33251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0B61E-16BC-D7FB-79B7-3CCBC8BC2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659" y="43720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71A3F-84A9-E747-EEB8-76EA0764449C}"/>
              </a:ext>
            </a:extLst>
          </p:cNvPr>
          <p:cNvSpPr txBox="1"/>
          <p:nvPr/>
        </p:nvSpPr>
        <p:spPr>
          <a:xfrm>
            <a:off x="7220746" y="371377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08225-A82E-1667-8123-87B91A99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88" y="1314876"/>
            <a:ext cx="10401991" cy="3322864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ABA9D15-14D2-CCD0-8A38-0682525C04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268963"/>
            <a:ext cx="11075143" cy="450668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Other Shapely-related Work:</a:t>
            </a:r>
          </a:p>
          <a:p>
            <a:pPr lvl="1"/>
            <a:r>
              <a:rPr lang="en-US" dirty="0"/>
              <a:t>Quantitative Input Influence (QII)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9E44E-3752-E33E-5A2A-B6E927C88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59" y="5071021"/>
            <a:ext cx="4964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A9D1EC-418E-D05E-7A27-88558C7C2D8A}"/>
              </a:ext>
            </a:extLst>
          </p:cNvPr>
          <p:cNvSpPr txBox="1"/>
          <p:nvPr/>
        </p:nvSpPr>
        <p:spPr>
          <a:xfrm>
            <a:off x="5238971" y="4995716"/>
            <a:ext cx="52497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[Anupam Datta,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Shayak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Sen, Yair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Zick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Algorithmic Transparency via Quantitative Input Influence: Theory and Experiments with Learning Systems.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SSP 2016,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https://doi.org/10.1109/SP.2016.42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44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96B04-00C7-4FA4-6751-E5C95F8AA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Bias &amp; 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DDF3F-64F4-3D54-192B-3BA1327A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Focus on Applications, Fairness, Ethics, Responsibility </a:t>
            </a:r>
            <a:br>
              <a:rPr lang="en-US" dirty="0"/>
            </a:br>
            <a:r>
              <a:rPr lang="en-US" dirty="0"/>
              <a:t>Fairness Metrics and Constraints</a:t>
            </a:r>
          </a:p>
          <a:p>
            <a:r>
              <a:rPr lang="en-US" dirty="0"/>
              <a:t>Employs Model Debugging &amp; </a:t>
            </a:r>
            <a:r>
              <a:rPr lang="en-US" dirty="0" err="1"/>
              <a:t>Explainability</a:t>
            </a:r>
            <a:r>
              <a:rPr lang="en-US" dirty="0"/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3026544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6CEBA-CF76-1B60-655F-66C71F9706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Selection Bias:</a:t>
            </a:r>
            <a:r>
              <a:rPr lang="en-US" dirty="0"/>
              <a:t> Differences in study participation, data availability, and measurement effort</a:t>
            </a:r>
          </a:p>
          <a:p>
            <a:pPr lvl="1"/>
            <a:r>
              <a:rPr lang="en-US" dirty="0"/>
              <a:t>Test environment, project team, cultural context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 context</a:t>
            </a:r>
            <a:endParaRPr lang="en-US" sz="1200" dirty="0"/>
          </a:p>
          <a:p>
            <a:r>
              <a:rPr lang="en-US" dirty="0"/>
              <a:t>Data Collection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Bias:</a:t>
            </a:r>
            <a:r>
              <a:rPr lang="en-US" dirty="0"/>
              <a:t> collected data not representative of application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Observer Bias</a:t>
            </a:r>
            <a:r>
              <a:rPr lang="en-US" dirty="0"/>
              <a:t> / </a:t>
            </a:r>
            <a:r>
              <a:rPr lang="en-US" b="1" dirty="0">
                <a:solidFill>
                  <a:schemeClr val="accent1"/>
                </a:solidFill>
              </a:rPr>
              <a:t>Confirmation Bias:</a:t>
            </a:r>
            <a:r>
              <a:rPr lang="en-US" dirty="0"/>
              <a:t> subjective judgment leaks </a:t>
            </a:r>
            <a:br>
              <a:rPr lang="en-US" dirty="0"/>
            </a:br>
            <a:r>
              <a:rPr lang="en-US" dirty="0"/>
              <a:t>into measurement and analysis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transparency and critical feedback</a:t>
            </a:r>
            <a:endParaRPr lang="en-US" sz="1200" dirty="0"/>
          </a:p>
          <a:p>
            <a:r>
              <a:rPr lang="en-US" dirty="0"/>
              <a:t>Training Dataset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Data Bias:</a:t>
            </a:r>
            <a:r>
              <a:rPr lang="en-US" dirty="0"/>
              <a:t> e.g., not missing at random (NMAR) values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Feature Selection Bias:</a:t>
            </a:r>
            <a:r>
              <a:rPr lang="en-US" dirty="0"/>
              <a:t> manual or automatic during data preparation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09C41-0DA5-D898-0D5C-885616DA8C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Sources of Bias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8F8AE-4978-2BD2-1261-51EB16A0F558}"/>
              </a:ext>
            </a:extLst>
          </p:cNvPr>
          <p:cNvSpPr/>
          <p:nvPr/>
        </p:nvSpPr>
        <p:spPr>
          <a:xfrm>
            <a:off x="550799" y="5049117"/>
            <a:ext cx="7686989" cy="43207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Design ML Systems &amp; applications w/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awareness of potential bias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9D1E-08BE-9718-F88D-2F300339E2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DLR Earth Observation Use Case, cont.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0AE31-E433-9727-1422-865A68D1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058" y="447306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E2F7B-E080-C316-79D5-A3DBC0446399}"/>
              </a:ext>
            </a:extLst>
          </p:cNvPr>
          <p:cNvSpPr txBox="1"/>
          <p:nvPr/>
        </p:nvSpPr>
        <p:spPr>
          <a:xfrm>
            <a:off x="7351375" y="300669"/>
            <a:ext cx="243009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CB1D7-9734-7E60-3B60-DB233943D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371"/>
          <a:stretch/>
        </p:blipFill>
        <p:spPr>
          <a:xfrm>
            <a:off x="1810413" y="1116267"/>
            <a:ext cx="4729649" cy="31286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78E9B4-0F4D-723E-6E24-01223E65A0C3}"/>
              </a:ext>
            </a:extLst>
          </p:cNvPr>
          <p:cNvSpPr/>
          <p:nvPr/>
        </p:nvSpPr>
        <p:spPr>
          <a:xfrm>
            <a:off x="1736950" y="1854369"/>
            <a:ext cx="4803112" cy="244077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1D59B-DC36-FA66-13CD-97502FC5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74"/>
          <a:stretch/>
        </p:blipFill>
        <p:spPr>
          <a:xfrm>
            <a:off x="1812088" y="4435817"/>
            <a:ext cx="4729649" cy="1391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A2F388-48D1-B4F9-48FB-3C5C2905DA71}"/>
              </a:ext>
            </a:extLst>
          </p:cNvPr>
          <p:cNvSpPr/>
          <p:nvPr/>
        </p:nvSpPr>
        <p:spPr>
          <a:xfrm>
            <a:off x="1738625" y="4395626"/>
            <a:ext cx="4803112" cy="1421764"/>
          </a:xfrm>
          <a:prstGeom prst="rect">
            <a:avLst/>
          </a:prstGeom>
          <a:noFill/>
          <a:ln w="2540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C6387-B55C-F77B-D90F-E5324A316759}"/>
              </a:ext>
            </a:extLst>
          </p:cNvPr>
          <p:cNvSpPr txBox="1"/>
          <p:nvPr/>
        </p:nvSpPr>
        <p:spPr>
          <a:xfrm>
            <a:off x="7002284" y="2697454"/>
            <a:ext cx="247189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Biased Data Collection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4FCCD-168F-32FD-BE31-838B24681956}"/>
              </a:ext>
            </a:extLst>
          </p:cNvPr>
          <p:cNvSpPr txBox="1"/>
          <p:nvPr/>
        </p:nvSpPr>
        <p:spPr>
          <a:xfrm>
            <a:off x="7003959" y="4628416"/>
            <a:ext cx="247189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 and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Conscious Bias Mitigation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 Bias?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6BFFC-C4D7-7BF1-199F-3546AB168C95}"/>
              </a:ext>
            </a:extLst>
          </p:cNvPr>
          <p:cNvSpPr/>
          <p:nvPr/>
        </p:nvSpPr>
        <p:spPr>
          <a:xfrm>
            <a:off x="5473263" y="1132862"/>
            <a:ext cx="1068474" cy="31051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cxnSpLocks/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AECFE-34E3-F609-3B99-23FA8B9EC128}"/>
              </a:ext>
            </a:extLst>
          </p:cNvPr>
          <p:cNvSpPr txBox="1"/>
          <p:nvPr/>
        </p:nvSpPr>
        <p:spPr>
          <a:xfrm>
            <a:off x="8118003" y="362317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E474E-7205-1B35-A7B6-B4E815C2F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Fairness</a:t>
            </a:r>
          </a:p>
          <a:p>
            <a:pPr lvl="1"/>
            <a:r>
              <a:rPr lang="en-US" dirty="0"/>
              <a:t>Validate and ensure fairness with regard to sensitive features (unbiased)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7889FB"/>
                </a:solidFill>
              </a:rPr>
              <a:t>occlusion and saliency maps </a:t>
            </a:r>
            <a:r>
              <a:rPr lang="en-US" dirty="0"/>
              <a:t>to characterize and compare groups</a:t>
            </a:r>
          </a:p>
          <a:p>
            <a:r>
              <a:rPr lang="en-US" dirty="0"/>
              <a:t>Enforcing Fairness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F70146"/>
                </a:solidFill>
              </a:rPr>
              <a:t>constraints</a:t>
            </a:r>
            <a:r>
              <a:rPr lang="en-US" dirty="0"/>
              <a:t> to enforce certain properties (e.g., monotonicity, smoothness)</a:t>
            </a:r>
          </a:p>
          <a:p>
            <a:pPr lvl="1"/>
            <a:r>
              <a:rPr lang="en-US" b="1" dirty="0"/>
              <a:t>Example: </a:t>
            </a:r>
            <a:br>
              <a:rPr lang="en-US" b="1" dirty="0"/>
            </a:br>
            <a:r>
              <a:rPr lang="en-US" dirty="0"/>
              <a:t>late payment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credit score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CEA55-0AA9-8B42-96FE-EAF51C0391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Debugging Bias and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8C2AE-DD95-0991-C0AD-2863579C0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3"/>
          <a:stretch/>
        </p:blipFill>
        <p:spPr>
          <a:xfrm>
            <a:off x="4099727" y="3066665"/>
            <a:ext cx="6595722" cy="2522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A19183-82CE-E287-9412-CE84654FF764}"/>
              </a:ext>
            </a:extLst>
          </p:cNvPr>
          <p:cNvSpPr txBox="1"/>
          <p:nvPr/>
        </p:nvSpPr>
        <p:spPr>
          <a:xfrm>
            <a:off x="2576042" y="4874629"/>
            <a:ext cx="14268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[Maya Gupta: How Do We Make AI Fair?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862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E70336-7637-5E3E-926A-637A469E68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Statistical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Equal probability outcome</a:t>
            </a:r>
            <a:r>
              <a:rPr lang="en-US" dirty="0"/>
              <a:t> across groups </a:t>
            </a:r>
            <a:endParaRPr lang="en-US" sz="1200" dirty="0"/>
          </a:p>
          <a:p>
            <a:r>
              <a:rPr lang="en-US" dirty="0"/>
              <a:t>#2 False Positive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y=0</a:t>
            </a:r>
            <a:endParaRPr lang="en-US" sz="1200" dirty="0"/>
          </a:p>
          <a:p>
            <a:r>
              <a:rPr lang="en-US" dirty="0"/>
              <a:t>#3 False Negative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y=1</a:t>
            </a:r>
            <a:endParaRPr lang="en-US" sz="1200" dirty="0"/>
          </a:p>
          <a:p>
            <a:r>
              <a:rPr lang="en-US" dirty="0"/>
              <a:t>#4 False Omission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h=0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1EB18-EAEC-75A2-B4FE-D17A7110D8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Fairness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EAA71-B0C7-7CA4-7A81-ED7EF20E69EE}"/>
                  </a:ext>
                </a:extLst>
              </p:cNvPr>
              <p:cNvSpPr txBox="1"/>
              <p:nvPr/>
            </p:nvSpPr>
            <p:spPr>
              <a:xfrm>
                <a:off x="7672292" y="1393881"/>
                <a:ext cx="277610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EAA71-B0C7-7CA4-7A81-ED7EF20E6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292" y="1393881"/>
                <a:ext cx="2776101" cy="690958"/>
              </a:xfrm>
              <a:prstGeom prst="rect">
                <a:avLst/>
              </a:prstGeom>
              <a:blipFill>
                <a:blip r:embed="rId2"/>
                <a:stretch>
                  <a:fillRect l="-1099" r="-2198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E1DDEA-7082-A5B5-B258-48858557E53F}"/>
                  </a:ext>
                </a:extLst>
              </p:cNvPr>
              <p:cNvSpPr txBox="1"/>
              <p:nvPr/>
            </p:nvSpPr>
            <p:spPr>
              <a:xfrm>
                <a:off x="7685098" y="2416115"/>
                <a:ext cx="4040737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E1DDEA-7082-A5B5-B258-48858557E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098" y="2416115"/>
                <a:ext cx="4040737" cy="690958"/>
              </a:xfrm>
              <a:prstGeom prst="rect">
                <a:avLst/>
              </a:prstGeom>
              <a:blipFill>
                <a:blip r:embed="rId3"/>
                <a:stretch>
                  <a:fillRect l="-905" r="-165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08FBCF-5468-0CE8-CF0C-81FC0FC09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774" y="413880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0F50C8-9AEC-04E4-3A87-054F05472410}"/>
              </a:ext>
            </a:extLst>
          </p:cNvPr>
          <p:cNvSpPr txBox="1"/>
          <p:nvPr/>
        </p:nvSpPr>
        <p:spPr>
          <a:xfrm>
            <a:off x="6911375" y="369346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: 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74B91D-E999-3E4C-AA7D-4C04AE52337C}"/>
                  </a:ext>
                </a:extLst>
              </p:cNvPr>
              <p:cNvSpPr txBox="1"/>
              <p:nvPr/>
            </p:nvSpPr>
            <p:spPr>
              <a:xfrm>
                <a:off x="7556004" y="4510806"/>
                <a:ext cx="4286355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74B91D-E999-3E4C-AA7D-4C04AE523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004" y="4510806"/>
                <a:ext cx="4286355" cy="690958"/>
              </a:xfrm>
              <a:prstGeom prst="rect">
                <a:avLst/>
              </a:prstGeom>
              <a:blipFill>
                <a:blip r:embed="rId5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485A15-5C11-CF05-B67C-C297FAF2E1B9}"/>
                  </a:ext>
                </a:extLst>
              </p:cNvPr>
              <p:cNvSpPr txBox="1"/>
              <p:nvPr/>
            </p:nvSpPr>
            <p:spPr>
              <a:xfrm>
                <a:off x="7622225" y="3437161"/>
                <a:ext cx="4168154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485A15-5C11-CF05-B67C-C297FAF2E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225" y="3437161"/>
                <a:ext cx="4168154" cy="690958"/>
              </a:xfrm>
              <a:prstGeom prst="rect">
                <a:avLst/>
              </a:prstGeom>
              <a:blipFill>
                <a:blip r:embed="rId6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FC0FED2-BAF5-DF0F-12DD-EDE4BAAE5FC0}"/>
              </a:ext>
            </a:extLst>
          </p:cNvPr>
          <p:cNvSpPr txBox="1"/>
          <p:nvPr/>
        </p:nvSpPr>
        <p:spPr>
          <a:xfrm>
            <a:off x="6373833" y="2818534"/>
            <a:ext cx="121585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#2+#3 Equalized Odds</a:t>
            </a:r>
          </a:p>
        </p:txBody>
      </p:sp>
    </p:spTree>
    <p:extLst>
      <p:ext uri="{BB962C8B-B14F-4D97-AF65-F5344CB8AC3E}">
        <p14:creationId xmlns:p14="http://schemas.microsoft.com/office/powerpoint/2010/main" val="22820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BF9800-A142-9D2B-8B58-EA84A9CCD3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#5 False Discovery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h=1</a:t>
            </a:r>
          </a:p>
          <a:p>
            <a:pPr lvl="1"/>
            <a:r>
              <a:rPr lang="en-US" b="1" dirty="0"/>
              <a:t>#4+#5 Predictive Parity</a:t>
            </a:r>
          </a:p>
          <a:p>
            <a:pPr lvl="1"/>
            <a:endParaRPr lang="en-US" dirty="0"/>
          </a:p>
          <a:p>
            <a:r>
              <a:rPr lang="en-US" dirty="0"/>
              <a:t>#6 Misclassification Rate Parity</a:t>
            </a:r>
          </a:p>
          <a:p>
            <a:pPr lvl="1"/>
            <a:r>
              <a:rPr lang="en-US" dirty="0"/>
              <a:t>Equal misclassification rate across groups</a:t>
            </a:r>
          </a:p>
          <a:p>
            <a:pPr lvl="1"/>
            <a:endParaRPr lang="en-US" dirty="0"/>
          </a:p>
          <a:p>
            <a:r>
              <a:rPr lang="en-US" dirty="0"/>
              <a:t>Others</a:t>
            </a:r>
          </a:p>
          <a:p>
            <a:pPr lvl="1"/>
            <a:r>
              <a:rPr lang="en-US" dirty="0"/>
              <a:t>Individual fairness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relationship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differential privacy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Causal 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B0FCB-F4B9-5BA3-BE10-639DFBA168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Fairness Constraints, cont.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CD4FE-52EC-6CA0-332A-29061C44B5E4}"/>
                  </a:ext>
                </a:extLst>
              </p:cNvPr>
              <p:cNvSpPr txBox="1"/>
              <p:nvPr/>
            </p:nvSpPr>
            <p:spPr>
              <a:xfrm>
                <a:off x="6699080" y="1457515"/>
                <a:ext cx="4298815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CD4FE-52EC-6CA0-332A-29061C44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80" y="1457515"/>
                <a:ext cx="4298815" cy="690958"/>
              </a:xfrm>
              <a:prstGeom prst="rect">
                <a:avLst/>
              </a:prstGeom>
              <a:blipFill>
                <a:blip r:embed="rId2"/>
                <a:stretch>
                  <a:fillRect b="-4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DE0A4-1044-5108-C216-6B4419437ADA}"/>
                  </a:ext>
                </a:extLst>
              </p:cNvPr>
              <p:cNvSpPr txBox="1"/>
              <p:nvPr/>
            </p:nvSpPr>
            <p:spPr>
              <a:xfrm>
                <a:off x="6788237" y="2852484"/>
                <a:ext cx="285767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DE0A4-1044-5108-C216-6B4419437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237" y="2852484"/>
                <a:ext cx="2857671" cy="690958"/>
              </a:xfrm>
              <a:prstGeom prst="rect">
                <a:avLst/>
              </a:prstGeom>
              <a:blipFill>
                <a:blip r:embed="rId3"/>
                <a:stretch>
                  <a:fillRect r="-1068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FD4B985-66E8-BFDF-EDA4-6F4392EF4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875" y="4318384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834853-BF89-EAE1-2C89-814733E4AE50}"/>
              </a:ext>
            </a:extLst>
          </p:cNvPr>
          <p:cNvSpPr txBox="1"/>
          <p:nvPr/>
        </p:nvSpPr>
        <p:spPr>
          <a:xfrm>
            <a:off x="7046259" y="4251165"/>
            <a:ext cx="312682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[Cynthia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Dwork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Moritz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Hardt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Toniann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Pitassi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Omer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Reingold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Zemel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Fairness through awareness.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ITCS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1551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605843-25B9-9E28-4AF2-24CB6E3A16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b="0" dirty="0"/>
              <a:t>A </a:t>
            </a:r>
            <a:r>
              <a:rPr lang="en-US" b="1" dirty="0">
                <a:solidFill>
                  <a:schemeClr val="accent1"/>
                </a:solidFill>
              </a:rPr>
              <a:t>fairness specification</a:t>
            </a:r>
            <a:r>
              <a:rPr lang="en-US" b="0" dirty="0"/>
              <a:t> is given by a triplet (g, f, 𝜀) and induces </a:t>
            </a:r>
            <a:br>
              <a:rPr lang="en-US" b="0" dirty="0"/>
            </a:br>
            <a:r>
              <a:rPr lang="en-US" b="0" dirty="0"/>
              <a:t>(|g(D)|choose 2)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fairness constraints</a:t>
            </a:r>
            <a:r>
              <a:rPr lang="en-US" b="0" dirty="0"/>
              <a:t> on pairs of groups</a:t>
            </a:r>
          </a:p>
          <a:p>
            <a:pPr lvl="1"/>
            <a:r>
              <a:rPr lang="en-US" b="0" dirty="0"/>
              <a:t>A fairness spec is satisfied by a classifier ℎ on 𝐷 </a:t>
            </a:r>
            <a:r>
              <a:rPr lang="en-US" b="0" dirty="0" err="1"/>
              <a:t>iff</a:t>
            </a:r>
            <a:r>
              <a:rPr lang="en-US" b="0" dirty="0"/>
              <a:t> all induced </a:t>
            </a:r>
            <a:br>
              <a:rPr lang="en-US" b="0" dirty="0"/>
            </a:br>
            <a:r>
              <a:rPr lang="en-US" b="0" dirty="0"/>
              <a:t>fairness constraints are satisfied, i.e., ∀</a:t>
            </a:r>
            <a:r>
              <a:rPr lang="en-US" b="0" dirty="0" err="1"/>
              <a:t>gi</a:t>
            </a:r>
            <a:r>
              <a:rPr lang="en-US" dirty="0" err="1"/>
              <a:t>,</a:t>
            </a:r>
            <a:r>
              <a:rPr lang="en-US" b="0" dirty="0" err="1"/>
              <a:t>gj</a:t>
            </a:r>
            <a:r>
              <a:rPr lang="en-US" b="0" dirty="0"/>
              <a:t> ∈ g(D), |f(</a:t>
            </a:r>
            <a:r>
              <a:rPr lang="en-US" b="0" dirty="0" err="1"/>
              <a:t>h,gi</a:t>
            </a:r>
            <a:r>
              <a:rPr lang="en-US" b="0" dirty="0"/>
              <a:t>)−f(</a:t>
            </a:r>
            <a:r>
              <a:rPr lang="en-US" b="0" dirty="0" err="1"/>
              <a:t>h,gj</a:t>
            </a:r>
            <a:r>
              <a:rPr lang="en-US" b="0" dirty="0"/>
              <a:t>)| ≤ 𝜀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Unconstrained optimization problem</a:t>
            </a:r>
            <a:endParaRPr lang="en-US" sz="1000" b="1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Results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Adult dataset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Model-agnostic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Similar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Accuracy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D760E-E93D-3C5C-ECFE-09A36A24F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Ensuring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ACDDD-9DA1-0688-77FD-E29CFC973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03" y="413880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978571-D81D-E435-D87F-7CF0A51AD008}"/>
              </a:ext>
            </a:extLst>
          </p:cNvPr>
          <p:cNvSpPr txBox="1"/>
          <p:nvPr/>
        </p:nvSpPr>
        <p:spPr>
          <a:xfrm>
            <a:off x="6935204" y="369346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485A9-555C-1027-3BDA-5FE54A07E59E}"/>
              </a:ext>
            </a:extLst>
          </p:cNvPr>
          <p:cNvSpPr txBox="1"/>
          <p:nvPr/>
        </p:nvSpPr>
        <p:spPr>
          <a:xfrm>
            <a:off x="8024956" y="2347613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s.t.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fairness</a:t>
            </a:r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07B934FE-0976-5732-3B7B-7B8FF93A503C}"/>
              </a:ext>
            </a:extLst>
          </p:cNvPr>
          <p:cNvSpPr/>
          <p:nvPr/>
        </p:nvSpPr>
        <p:spPr>
          <a:xfrm>
            <a:off x="9802814" y="251034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9BC29-FE30-92D2-6FFA-527B62C57789}"/>
              </a:ext>
            </a:extLst>
          </p:cNvPr>
          <p:cNvSpPr txBox="1"/>
          <p:nvPr/>
        </p:nvSpPr>
        <p:spPr>
          <a:xfrm>
            <a:off x="10215042" y="2349287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fairness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969CB-EBAD-5BAD-E10C-1282E887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183" y="3234759"/>
            <a:ext cx="6348081" cy="25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2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F1FFB1-8ACB-11E3-49CC-AB6F634A9D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Excursus: Diversity Strategy TU Berlin</a:t>
            </a:r>
          </a:p>
          <a:p>
            <a:pPr lvl="1"/>
            <a:r>
              <a:rPr lang="en-US" dirty="0"/>
              <a:t>“diversity at TU Berlin is understood in terms of </a:t>
            </a:r>
            <a:r>
              <a:rPr lang="en-US" b="1" dirty="0">
                <a:solidFill>
                  <a:srgbClr val="7889FB"/>
                </a:solidFill>
              </a:rPr>
              <a:t>commitment,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opportunity and potential</a:t>
            </a:r>
            <a:r>
              <a:rPr lang="en-US" dirty="0"/>
              <a:t> […]; attributions which are often associated </a:t>
            </a:r>
            <a:br>
              <a:rPr lang="en-US" dirty="0"/>
            </a:br>
            <a:r>
              <a:rPr lang="en-US" dirty="0"/>
              <a:t>with discrimination such as age, disability and chronic illness, ethnic origin, </a:t>
            </a:r>
            <a:br>
              <a:rPr lang="en-US" dirty="0"/>
            </a:br>
            <a:r>
              <a:rPr lang="en-US" dirty="0"/>
              <a:t>gender, social background, sexual orientation as well as religion and political or other opinion.”</a:t>
            </a:r>
          </a:p>
          <a:p>
            <a:pPr lvl="1"/>
            <a:r>
              <a:rPr lang="en-US" dirty="0"/>
              <a:t>Such features </a:t>
            </a:r>
            <a:r>
              <a:rPr lang="en-US" b="1" dirty="0">
                <a:solidFill>
                  <a:srgbClr val="C40D1E"/>
                </a:solidFill>
              </a:rPr>
              <a:t>should not be used for hiring decisions</a:t>
            </a:r>
            <a:r>
              <a:rPr lang="en-US" dirty="0"/>
              <a:t>, but needed for group fairness</a:t>
            </a:r>
          </a:p>
          <a:p>
            <a:pPr lvl="2"/>
            <a:endParaRPr lang="en-US" sz="1000" dirty="0"/>
          </a:p>
          <a:p>
            <a:r>
              <a:rPr lang="en-US" dirty="0" err="1"/>
              <a:t>FairExp</a:t>
            </a:r>
            <a:r>
              <a:rPr lang="en-US" dirty="0"/>
              <a:t> (</a:t>
            </a:r>
            <a:r>
              <a:rPr lang="en-US" dirty="0" err="1"/>
              <a:t>FAIRness</a:t>
            </a:r>
            <a:r>
              <a:rPr lang="en-US" dirty="0"/>
              <a:t> </a:t>
            </a:r>
            <a:r>
              <a:rPr lang="en-US" dirty="0" err="1"/>
              <a:t>EXPlorer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Problem: </a:t>
            </a:r>
            <a:r>
              <a:rPr lang="en-US" b="1" dirty="0">
                <a:solidFill>
                  <a:srgbClr val="C40D1E"/>
                </a:solidFill>
              </a:rPr>
              <a:t>Sensitive features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features correlated to them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Dropping features</a:t>
            </a:r>
            <a:r>
              <a:rPr lang="en-US" dirty="0"/>
              <a:t> or introducing </a:t>
            </a:r>
            <a:br>
              <a:rPr lang="en-US" dirty="0"/>
            </a:br>
            <a:r>
              <a:rPr lang="en-US" dirty="0"/>
              <a:t>new tuples loses too much accuracy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Feature Construction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+, *, 1/, −1*, log, one-hot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Feature Set Exploration</a:t>
            </a:r>
            <a:r>
              <a:rPr lang="en-US" dirty="0"/>
              <a:t>/</a:t>
            </a:r>
            <a:r>
              <a:rPr lang="en-US" b="1" dirty="0">
                <a:solidFill>
                  <a:srgbClr val="7889FB"/>
                </a:solidFill>
              </a:rPr>
              <a:t>Selection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51967-2B8C-AFA4-B2B7-3CD6A42D8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Fairness-aware Feature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66056-07C5-09EE-1797-B593A5D2E182}"/>
              </a:ext>
            </a:extLst>
          </p:cNvPr>
          <p:cNvSpPr txBox="1"/>
          <p:nvPr/>
        </p:nvSpPr>
        <p:spPr>
          <a:xfrm>
            <a:off x="7315200" y="1265028"/>
            <a:ext cx="4216998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https://www.static.tu.berlin/fileadmin/www/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10000000/Arbeiten/Wichtige_Dokumente/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Diversity_Strategy_TU_Berlin.pdf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315E5-04B1-109A-72CF-7F9D05F62EB5}"/>
              </a:ext>
            </a:extLst>
          </p:cNvPr>
          <p:cNvSpPr txBox="1"/>
          <p:nvPr/>
        </p:nvSpPr>
        <p:spPr>
          <a:xfrm>
            <a:off x="9216791" y="3308645"/>
            <a:ext cx="210121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[Ricardo Salazar, Felix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Neutatz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Automated Feature Engineering for Algorithmic Fairness.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701EE-33CF-8D76-674C-5976CE21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9386" y="357338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2B0708-8EB6-8C0E-D3B8-6ECA16DAD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213" y="3395246"/>
            <a:ext cx="4309019" cy="24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D1FB0-23B1-054A-8B20-AF6E86D89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EU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9102D-AE61-BB52-61A3-6A96F7E25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80" y="1513296"/>
            <a:ext cx="8187164" cy="37327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44FA2B-9370-9E0F-6EB8-FF29CAABFC57}"/>
              </a:ext>
            </a:extLst>
          </p:cNvPr>
          <p:cNvSpPr/>
          <p:nvPr/>
        </p:nvSpPr>
        <p:spPr>
          <a:xfrm>
            <a:off x="1097630" y="4030215"/>
            <a:ext cx="7583749" cy="59285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EBF6A-12B9-0F42-E893-3DB0E49C6178}"/>
              </a:ext>
            </a:extLst>
          </p:cNvPr>
          <p:cNvSpPr txBox="1"/>
          <p:nvPr/>
        </p:nvSpPr>
        <p:spPr>
          <a:xfrm>
            <a:off x="8824745" y="3970083"/>
            <a:ext cx="3101869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preferred option is option 3+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 regulatory framework for high-risk AI systems only, with the possibility for […] non-high-risk AI systems to follow a code of conduct.”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C2357-7286-344F-E618-1D866C9F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432" y="447947"/>
            <a:ext cx="45525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112EA-B1D3-7D52-F51D-794A87179660}"/>
              </a:ext>
            </a:extLst>
          </p:cNvPr>
          <p:cNvSpPr txBox="1"/>
          <p:nvPr/>
        </p:nvSpPr>
        <p:spPr>
          <a:xfrm>
            <a:off x="5965410" y="290933"/>
            <a:ext cx="381837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[European Commission: LAYING DOWN HARMONISED RULES ON ARTIFICIAL INTELLIGENCE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(ARTIFICIAL INTELLIGENCE ACT) AND AMENDING CERTAIN UNION LEGISLATIVE ACTS,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60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D7364-D99D-5702-9D73-F56099D503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Dec/2023 European Parliament and the Council of the EU reached an agreement</a:t>
            </a:r>
          </a:p>
          <a:p>
            <a:r>
              <a:rPr lang="en-US" dirty="0"/>
              <a:t>Currently, text formally created; </a:t>
            </a:r>
            <a:r>
              <a:rPr lang="en-US" dirty="0">
                <a:solidFill>
                  <a:srgbClr val="C40D1E"/>
                </a:solidFill>
              </a:rPr>
              <a:t>applicable 2 years after publication</a:t>
            </a:r>
          </a:p>
          <a:p>
            <a:pPr lvl="1"/>
            <a:endParaRPr lang="en-US" dirty="0"/>
          </a:p>
          <a:p>
            <a:r>
              <a:rPr lang="en-US" dirty="0"/>
              <a:t>High-risk AI systems will be subject to strict obligations before they can be put on the market: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adequate risk assessment and mitigation systems</a:t>
            </a:r>
            <a:r>
              <a:rPr lang="en-US" dirty="0"/>
              <a:t>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high quality of the datasets</a:t>
            </a:r>
            <a:r>
              <a:rPr lang="en-US" dirty="0"/>
              <a:t> feeding the system to </a:t>
            </a:r>
            <a:br>
              <a:rPr lang="en-US" dirty="0"/>
            </a:br>
            <a:r>
              <a:rPr lang="en-US" dirty="0" err="1"/>
              <a:t>minimise</a:t>
            </a:r>
            <a:r>
              <a:rPr lang="en-US" dirty="0"/>
              <a:t> risks and discriminatory outcomes;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logging of activity to ensure traceability</a:t>
            </a:r>
            <a:r>
              <a:rPr lang="en-US" dirty="0"/>
              <a:t> of results;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detailed documentation</a:t>
            </a:r>
            <a:r>
              <a:rPr lang="en-US" dirty="0"/>
              <a:t> providing all information </a:t>
            </a:r>
            <a:br>
              <a:rPr lang="en-US" dirty="0"/>
            </a:br>
            <a:r>
              <a:rPr lang="en-US" dirty="0"/>
              <a:t>necessary on the system and its purpose for authorities </a:t>
            </a:r>
            <a:br>
              <a:rPr lang="en-US" dirty="0"/>
            </a:br>
            <a:r>
              <a:rPr lang="en-US" dirty="0"/>
              <a:t>to assess its compliance;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clear and adequate information to the deployer</a:t>
            </a:r>
            <a:r>
              <a:rPr lang="en-US" dirty="0"/>
              <a:t>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appropriate human oversight</a:t>
            </a:r>
            <a:r>
              <a:rPr lang="en-US" dirty="0"/>
              <a:t> measures to </a:t>
            </a:r>
            <a:r>
              <a:rPr lang="en-US" dirty="0" err="1"/>
              <a:t>minimise</a:t>
            </a:r>
            <a:r>
              <a:rPr lang="en-US" dirty="0"/>
              <a:t> risk;</a:t>
            </a:r>
          </a:p>
          <a:p>
            <a:pPr lvl="1"/>
            <a:r>
              <a:rPr lang="en-US" dirty="0"/>
              <a:t>high level of </a:t>
            </a:r>
            <a:r>
              <a:rPr lang="en-US" b="1" dirty="0">
                <a:solidFill>
                  <a:srgbClr val="7889FB"/>
                </a:solidFill>
              </a:rPr>
              <a:t>robustness, security and accuracy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00BF5-746D-BF72-8695-52CA1BAEDC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396545"/>
            <a:ext cx="9814506" cy="717437"/>
          </a:xfrm>
        </p:spPr>
        <p:txBody>
          <a:bodyPr/>
          <a:lstStyle/>
          <a:p>
            <a:r>
              <a:rPr lang="en-US" dirty="0"/>
              <a:t>Excursus: EU Policy, cont. </a:t>
            </a:r>
            <a:r>
              <a:rPr lang="en-US" dirty="0">
                <a:sym typeface="Wingdings" panose="05000000000000000000" pitchFamily="2" charset="2"/>
              </a:rPr>
              <a:t> AI Act</a:t>
            </a:r>
            <a:endParaRPr lang="en-US" dirty="0"/>
          </a:p>
          <a:p>
            <a:r>
              <a:rPr lang="en-US" sz="1800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US" sz="1800" dirty="0">
                <a:solidFill>
                  <a:srgbClr val="C30D1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https://digital-strategy.ec.europa.eu/en/policies/regulatory-framework-ai</a:t>
            </a:r>
            <a:r>
              <a:rPr lang="en-US" sz="1800" dirty="0">
                <a:solidFill>
                  <a:srgbClr val="000000"/>
                </a:solidFill>
              </a:rPr>
              <a:t>, last update Jun 24, 2024]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4F96A-624C-E256-495A-338EC0DB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953" y="3021832"/>
            <a:ext cx="4469953" cy="24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8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B)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Serving Systems and Techniques</a:t>
            </a:r>
            <a:r>
              <a:rPr lang="en-US" dirty="0"/>
              <a:t> [Jul 11]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[Jul 11]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1</a:t>
            </a:r>
            <a:r>
              <a:rPr lang="en-US" b="1" baseline="30000" dirty="0">
                <a:solidFill>
                  <a:srgbClr val="C40D1E"/>
                </a:solidFill>
              </a:rPr>
              <a:t>st</a:t>
            </a:r>
            <a:r>
              <a:rPr lang="en-US" b="1" dirty="0">
                <a:solidFill>
                  <a:srgbClr val="C40D1E"/>
                </a:solidFill>
              </a:rPr>
              <a:t> Exam</a:t>
            </a:r>
            <a:r>
              <a:rPr lang="en-US" dirty="0"/>
              <a:t> [Jul 18]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57ABB-702F-1B22-879D-762084D1C3C5}"/>
              </a:ext>
            </a:extLst>
          </p:cNvPr>
          <p:cNvSpPr txBox="1"/>
          <p:nvPr/>
        </p:nvSpPr>
        <p:spPr>
          <a:xfrm>
            <a:off x="8272630" y="2163502"/>
            <a:ext cx="3127401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 line: </a:t>
            </a: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will learn that many of the problems are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socio-technical</a:t>
            </a: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cannot be “solved” </a:t>
            </a:r>
            <a:b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technology alone.”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0C4CA-905A-5FC4-5515-E700FC9B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27" y="401537"/>
            <a:ext cx="867426" cy="86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4D2131-3E7B-7648-B4F0-BA7DBF933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417" y="1446686"/>
            <a:ext cx="733524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07B54-A925-77D9-CE29-66DDD01BE102}"/>
              </a:ext>
            </a:extLst>
          </p:cNvPr>
          <p:cNvSpPr txBox="1"/>
          <p:nvPr/>
        </p:nvSpPr>
        <p:spPr>
          <a:xfrm>
            <a:off x="7673163" y="1273118"/>
            <a:ext cx="312740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Stoyanovich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Responsible Data Science,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https://dataresponsibly.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github.io/courses/spring20/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Similar to Software Testing </a:t>
            </a:r>
          </a:p>
          <a:p>
            <a:r>
              <a:rPr lang="en-US" dirty="0"/>
              <a:t>Focus on Benchmarks, Assessment, Monitoring, </a:t>
            </a:r>
            <a:br>
              <a:rPr lang="en-US" dirty="0"/>
            </a:br>
            <a:r>
              <a:rPr lang="en-US" dirty="0"/>
              <a:t>Model Improvements, Model Understanding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D6280-E52B-AAA1-CEBF-68431D8A93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Sanity checks on </a:t>
            </a:r>
            <a:r>
              <a:rPr lang="en-US" dirty="0">
                <a:solidFill>
                  <a:schemeClr val="accent1"/>
                </a:solidFill>
              </a:rPr>
              <a:t>expected</a:t>
            </a:r>
            <a:r>
              <a:rPr lang="en-US" dirty="0"/>
              <a:t> shape </a:t>
            </a:r>
            <a:r>
              <a:rPr lang="en-US" dirty="0">
                <a:solidFill>
                  <a:srgbClr val="7889FB"/>
                </a:solidFill>
              </a:rPr>
              <a:t>before training first model</a:t>
            </a:r>
          </a:p>
          <a:p>
            <a:r>
              <a:rPr lang="en-US" dirty="0"/>
              <a:t>Check a feature’s min, max, and most common value</a:t>
            </a:r>
          </a:p>
          <a:p>
            <a:pPr lvl="1"/>
            <a:r>
              <a:rPr lang="en-US" b="0" dirty="0"/>
              <a:t>Ex: Latitude values must be within the range [-90, 90] or [-π/2, π/2]</a:t>
            </a:r>
          </a:p>
          <a:p>
            <a:r>
              <a:rPr lang="en-US" dirty="0"/>
              <a:t>The histograms of continuous or categorical values are as expected</a:t>
            </a:r>
          </a:p>
          <a:p>
            <a:pPr lvl="1"/>
            <a:r>
              <a:rPr lang="en-US" b="0" dirty="0"/>
              <a:t>Ex: There are similar numbers of positive and negative labels</a:t>
            </a:r>
          </a:p>
          <a:p>
            <a:r>
              <a:rPr lang="en-US" dirty="0"/>
              <a:t>Whether a feature is present in enough examples</a:t>
            </a:r>
          </a:p>
          <a:p>
            <a:pPr lvl="1"/>
            <a:r>
              <a:rPr lang="en-US" b="0" dirty="0"/>
              <a:t>Ex: Country code must be in at least 70% of the examples</a:t>
            </a:r>
          </a:p>
          <a:p>
            <a:r>
              <a:rPr lang="en-US" dirty="0"/>
              <a:t>Whether a feature has the right number of values (i.e., cardinality)</a:t>
            </a:r>
          </a:p>
          <a:p>
            <a:pPr lvl="1"/>
            <a:r>
              <a:rPr lang="en-US" b="0" dirty="0"/>
              <a:t>Ex: There cannot be more than one age of a person</a:t>
            </a:r>
          </a:p>
          <a:p>
            <a:pPr lvl="2"/>
            <a:endParaRPr lang="en-US" sz="1000" dirty="0"/>
          </a:p>
          <a:p>
            <a:r>
              <a:rPr lang="en-US" dirty="0"/>
              <a:t>Other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E22E-AE23-A53A-51EF-23F58F8E9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Data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3B1FE-CDF9-3AB1-B90F-C7AA21B6C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113" y="1335657"/>
            <a:ext cx="964674" cy="54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5DEF74-64B7-6AB8-0352-B0FB67C42E05}"/>
              </a:ext>
            </a:extLst>
          </p:cNvPr>
          <p:cNvSpPr txBox="1"/>
          <p:nvPr/>
        </p:nvSpPr>
        <p:spPr>
          <a:xfrm>
            <a:off x="7816492" y="1245850"/>
            <a:ext cx="27163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Data Management Challenges in Production Machine Learning. Tutorial,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49340-9329-AFF2-5A16-CD44E0AAAC68}"/>
              </a:ext>
            </a:extLst>
          </p:cNvPr>
          <p:cNvSpPr txBox="1"/>
          <p:nvPr/>
        </p:nvSpPr>
        <p:spPr>
          <a:xfrm>
            <a:off x="10508325" y="1885182"/>
            <a:ext cx="123825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E4871-5E9C-8B04-7234-720F09FED8BE}"/>
              </a:ext>
            </a:extLst>
          </p:cNvPr>
          <p:cNvSpPr txBox="1"/>
          <p:nvPr/>
        </p:nvSpPr>
        <p:spPr>
          <a:xfrm>
            <a:off x="2680529" y="5472466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Amazon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FE6F70-4D11-1D6E-E3FC-EFC8E4BB8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944" y="483794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3EAC4E-46A2-B465-41C5-2A79D155669B}"/>
              </a:ext>
            </a:extLst>
          </p:cNvPr>
          <p:cNvSpPr txBox="1"/>
          <p:nvPr/>
        </p:nvSpPr>
        <p:spPr>
          <a:xfrm>
            <a:off x="1535014" y="4761320"/>
            <a:ext cx="25264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Schelter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Automating Large-Scale Data Quality Verification.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CCDDB9-6D64-58B8-772F-12E063C85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012" y="4837947"/>
            <a:ext cx="969264" cy="546688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4A30F6-5DA9-EC7B-6B42-9F7DF791CD61}"/>
              </a:ext>
            </a:extLst>
          </p:cNvPr>
          <p:cNvSpPr txBox="1"/>
          <p:nvPr/>
        </p:nvSpPr>
        <p:spPr>
          <a:xfrm>
            <a:off x="4861014" y="4765986"/>
            <a:ext cx="292676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[Mike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Dreves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From Data to Models and Back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2020, 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http://deem-workshop.org/videos/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2020/8_dreves.mp4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9CD3A-629F-D4FE-FA59-E22B348578FF}"/>
              </a:ext>
            </a:extLst>
          </p:cNvPr>
          <p:cNvSpPr txBox="1"/>
          <p:nvPr/>
        </p:nvSpPr>
        <p:spPr>
          <a:xfrm>
            <a:off x="6862325" y="5474142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05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08CDB-5D0F-7713-F368-6D8C9BA452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Understanding via Visualization</a:t>
            </a:r>
          </a:p>
          <a:p>
            <a:pPr lvl="1"/>
            <a:r>
              <a:rPr lang="en-US" dirty="0"/>
              <a:t>Plotting of predictions / interactions</a:t>
            </a:r>
          </a:p>
          <a:p>
            <a:pPr lvl="1"/>
            <a:r>
              <a:rPr lang="en-US" dirty="0"/>
              <a:t>Combination with dimensionality reduction into 2D: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Autoencoder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PCA</a:t>
            </a:r>
            <a:r>
              <a:rPr lang="en-US" dirty="0"/>
              <a:t> (principal component analysis)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t-SNE</a:t>
            </a:r>
            <a:r>
              <a:rPr lang="en-US" dirty="0"/>
              <a:t> (T-distributed Stochastic Neighbor Embedding)</a:t>
            </a:r>
          </a:p>
          <a:p>
            <a:pPr lvl="2"/>
            <a:r>
              <a:rPr lang="en-US" b="1" dirty="0">
                <a:solidFill>
                  <a:srgbClr val="C40D1E"/>
                </a:solidFill>
              </a:rPr>
              <a:t>Feature clocks </a:t>
            </a:r>
            <a:r>
              <a:rPr lang="en-US" dirty="0"/>
              <a:t>(regression from high to low dim space)</a:t>
            </a:r>
          </a:p>
          <a:p>
            <a:pPr lvl="1"/>
            <a:r>
              <a:rPr lang="en-US" dirty="0"/>
              <a:t>Input, intermediate, and output layers of DNNs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Gradient summaries</a:t>
            </a:r>
            <a:r>
              <a:rPr lang="en-US" dirty="0"/>
              <a:t> throughout training</a:t>
            </a:r>
          </a:p>
          <a:p>
            <a:pPr lvl="2"/>
            <a:endParaRPr lang="en-US" sz="10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Validation, </a:t>
            </a:r>
            <a:r>
              <a:rPr lang="en-US" dirty="0" err="1">
                <a:solidFill>
                  <a:schemeClr val="accent1"/>
                </a:solidFill>
              </a:rPr>
              <a:t>Explainability</a:t>
            </a:r>
            <a:r>
              <a:rPr lang="en-US" dirty="0">
                <a:solidFill>
                  <a:schemeClr val="accent1"/>
                </a:solidFill>
              </a:rPr>
              <a:t>, Fairness </a:t>
            </a:r>
            <a:r>
              <a:rPr lang="en-US" dirty="0"/>
              <a:t>via Constraints</a:t>
            </a:r>
          </a:p>
          <a:p>
            <a:pPr lvl="1"/>
            <a:r>
              <a:rPr lang="en-US" dirty="0"/>
              <a:t>Establish assertions and thresholds for automatic validation and alerts </a:t>
            </a:r>
            <a:br>
              <a:rPr lang="en-US" dirty="0"/>
            </a:br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accuracy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bias</a:t>
            </a:r>
            <a:r>
              <a:rPr lang="en-US" dirty="0"/>
              <a:t>, and other metrics  </a:t>
            </a:r>
          </a:p>
          <a:p>
            <a:pPr lvl="1"/>
            <a:r>
              <a:rPr lang="en-US" dirty="0"/>
              <a:t>Generate succinct representations (e.g., rules) as </a:t>
            </a:r>
            <a:r>
              <a:rPr lang="en-US" b="1" dirty="0">
                <a:solidFill>
                  <a:srgbClr val="7889FB"/>
                </a:solidFill>
              </a:rPr>
              <a:t>explanation</a:t>
            </a:r>
          </a:p>
          <a:p>
            <a:pPr lvl="1"/>
            <a:r>
              <a:rPr lang="en-US" dirty="0"/>
              <a:t>Impose constraints like monotonicity for ensuring </a:t>
            </a:r>
            <a:r>
              <a:rPr lang="en-US" b="1" dirty="0">
                <a:solidFill>
                  <a:srgbClr val="7889FB"/>
                </a:solidFill>
              </a:rPr>
              <a:t>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4942-7A74-A6BA-718D-63D7D6B698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 Debugging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C651E-4B73-899B-C2B9-DF478057A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531" y="1311256"/>
            <a:ext cx="1960946" cy="1512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42C60-41C1-5F40-99A4-B0770FC62008}"/>
              </a:ext>
            </a:extLst>
          </p:cNvPr>
          <p:cNvSpPr txBox="1"/>
          <p:nvPr/>
        </p:nvSpPr>
        <p:spPr>
          <a:xfrm>
            <a:off x="7288131" y="914399"/>
            <a:ext cx="270300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twitter.com/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tim_kraska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46DB7-0260-2C8F-1BA6-7DCC83B37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3838" y="189645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14A73-8B8D-0837-78B6-E398C96B6A6D}"/>
              </a:ext>
            </a:extLst>
          </p:cNvPr>
          <p:cNvSpPr txBox="1"/>
          <p:nvPr/>
        </p:nvSpPr>
        <p:spPr>
          <a:xfrm>
            <a:off x="9295911" y="1235116"/>
            <a:ext cx="18360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[Andrew Crotty et al: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Vizdom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Interactive Analytics through Pen and Touch.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PVLDB 2015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9372BB-7CEB-8F09-5017-0C6A8EDEC40A}"/>
              </a:ext>
            </a:extLst>
          </p:cNvPr>
          <p:cNvSpPr txBox="1"/>
          <p:nvPr/>
        </p:nvSpPr>
        <p:spPr>
          <a:xfrm>
            <a:off x="8803543" y="3577217"/>
            <a:ext cx="245179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nlml.github.io/in-raw-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-t-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25615-9D72-2560-901B-A59598A83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717" y="2371265"/>
            <a:ext cx="1410591" cy="12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F919BF-B1D4-0D61-C4FF-033A55E7D0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Regression Statistics</a:t>
            </a:r>
          </a:p>
          <a:p>
            <a:pPr lvl="1"/>
            <a:r>
              <a:rPr lang="en-US" dirty="0"/>
              <a:t>Average response and </a:t>
            </a:r>
            <a:r>
              <a:rPr lang="en-US" dirty="0" err="1"/>
              <a:t>stddev</a:t>
            </a:r>
            <a:r>
              <a:rPr lang="en-US" dirty="0"/>
              <a:t>, average residuals </a:t>
            </a:r>
            <a:r>
              <a:rPr lang="en-US" dirty="0" err="1"/>
              <a:t>stddev</a:t>
            </a:r>
            <a:r>
              <a:rPr lang="en-US" dirty="0"/>
              <a:t> residuals</a:t>
            </a:r>
          </a:p>
          <a:p>
            <a:pPr lvl="1"/>
            <a:r>
              <a:rPr lang="en-US" dirty="0"/>
              <a:t>R2 (</a:t>
            </a:r>
            <a:r>
              <a:rPr lang="en-US" dirty="0" err="1"/>
              <a:t>coeff</a:t>
            </a:r>
            <a:r>
              <a:rPr lang="en-US" dirty="0"/>
              <a:t> of determination) with and without bias, </a:t>
            </a:r>
            <a:r>
              <a:rPr lang="en-US" dirty="0" err="1"/>
              <a:t>etc</a:t>
            </a:r>
            <a:endParaRPr lang="en-US" dirty="0"/>
          </a:p>
          <a:p>
            <a:pPr lvl="2"/>
            <a:endParaRPr lang="en-US" sz="1200" dirty="0"/>
          </a:p>
          <a:p>
            <a:r>
              <a:rPr lang="en-US" dirty="0"/>
              <a:t>Classification Statistics</a:t>
            </a:r>
          </a:p>
          <a:p>
            <a:pPr lvl="1"/>
            <a:r>
              <a:rPr lang="en-US" dirty="0"/>
              <a:t>Classical: recall, precision, F1-score,</a:t>
            </a:r>
            <a:br>
              <a:rPr lang="en-US" dirty="0"/>
            </a:br>
            <a:r>
              <a:rPr lang="en-US" dirty="0"/>
              <a:t>Area under the ROC Curve (AUC)</a:t>
            </a:r>
          </a:p>
          <a:p>
            <a:pPr lvl="1"/>
            <a:r>
              <a:rPr lang="en-US" dirty="0"/>
              <a:t>Visual: </a:t>
            </a:r>
            <a:r>
              <a:rPr lang="en-US" b="1" dirty="0">
                <a:solidFill>
                  <a:srgbClr val="7889FB"/>
                </a:solidFill>
              </a:rPr>
              <a:t>confusion matrix</a:t>
            </a:r>
            <a:br>
              <a:rPr lang="en-US" dirty="0"/>
            </a:br>
            <a:r>
              <a:rPr lang="en-US" dirty="0"/>
              <a:t>(correct vs predicated classes)</a:t>
            </a:r>
            <a:br>
              <a:rPr lang="en-US" dirty="0"/>
            </a:b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understand performance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err="1">
                <a:sym typeface="Wingdings" panose="05000000000000000000" pitchFamily="2" charset="2"/>
              </a:rPr>
              <a:t>wrt</a:t>
            </a:r>
            <a:r>
              <a:rPr lang="en-US" dirty="0">
                <a:sym typeface="Wingdings" panose="05000000000000000000" pitchFamily="2" charset="2"/>
              </a:rPr>
              <a:t> individual classes</a:t>
            </a:r>
            <a:endParaRPr lang="en-US" dirty="0"/>
          </a:p>
          <a:p>
            <a:pPr lvl="1"/>
            <a:r>
              <a:rPr lang="en-US" dirty="0"/>
              <a:t>Example </a:t>
            </a:r>
            <a:r>
              <a:rPr lang="en-US" dirty="0" err="1"/>
              <a:t>Mnist</a:t>
            </a:r>
            <a:endParaRPr lang="en-US" dirty="0"/>
          </a:p>
          <a:p>
            <a:pPr lvl="1"/>
            <a:r>
              <a:rPr lang="en-US" dirty="0"/>
              <a:t>Mispredictions might</a:t>
            </a:r>
            <a:br>
              <a:rPr lang="en-US" dirty="0"/>
            </a:br>
            <a:r>
              <a:rPr lang="en-US" dirty="0"/>
              <a:t>also be visualized via</a:t>
            </a:r>
            <a:br>
              <a:rPr lang="en-US" dirty="0"/>
            </a:br>
            <a:r>
              <a:rPr lang="en-US" dirty="0"/>
              <a:t>dimensionality reduction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43260-E9ED-14DB-85E6-77C5BE6DAE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Model-Specific Statistics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B140F9-5B72-0BEF-59B1-ADE94A7D1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323028"/>
              </p:ext>
            </p:extLst>
          </p:nvPr>
        </p:nvGraphicFramePr>
        <p:xfrm>
          <a:off x="6038467" y="2639682"/>
          <a:ext cx="374528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2611727202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62080288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3105332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904379389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140184301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64652753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692067848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89225046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345292191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583881607"/>
                    </a:ext>
                  </a:extLst>
                </a:gridCol>
              </a:tblGrid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24959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585773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16023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269976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8882948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500163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927660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4706793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10385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5111888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05316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B5C4FC4-F59D-EDF5-97F2-A9EAD9E3C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24215"/>
              </p:ext>
            </p:extLst>
          </p:nvPr>
        </p:nvGraphicFramePr>
        <p:xfrm>
          <a:off x="5663410" y="2914004"/>
          <a:ext cx="374528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3291118758"/>
                    </a:ext>
                  </a:extLst>
                </a:gridCol>
              </a:tblGrid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55601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4663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60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03595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2061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322796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1349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6904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009664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871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9590A15-37C2-34B9-78A4-1C8367D6A2C1}"/>
              </a:ext>
            </a:extLst>
          </p:cNvPr>
          <p:cNvSpPr txBox="1"/>
          <p:nvPr/>
        </p:nvSpPr>
        <p:spPr>
          <a:xfrm>
            <a:off x="4716640" y="4046175"/>
            <a:ext cx="8340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correct label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B919B-B0E9-B030-A0F8-7ECFFD9EC03F}"/>
              </a:ext>
            </a:extLst>
          </p:cNvPr>
          <p:cNvSpPr txBox="1"/>
          <p:nvPr/>
        </p:nvSpPr>
        <p:spPr>
          <a:xfrm>
            <a:off x="7129921" y="2302639"/>
            <a:ext cx="15613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predicted label</a:t>
            </a:r>
          </a:p>
        </p:txBody>
      </p:sp>
    </p:spTree>
    <p:extLst>
      <p:ext uri="{BB962C8B-B14F-4D97-AF65-F5344CB8AC3E}">
        <p14:creationId xmlns:p14="http://schemas.microsoft.com/office/powerpoint/2010/main" val="221770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8E90F-C651-2EB0-7603-8B5950C949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and ML Pipelines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(15 experts, 400K instances,</a:t>
            </a:r>
            <a:br>
              <a:rPr lang="en-US" dirty="0"/>
            </a:br>
            <a:r>
              <a:rPr lang="en-US" dirty="0"/>
              <a:t>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ResNet18,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Label Creation/ Validation</a:t>
            </a:r>
          </a:p>
          <a:p>
            <a:pPr lvl="1"/>
            <a:r>
              <a:rPr lang="en-US" dirty="0"/>
              <a:t>Team learning</a:t>
            </a:r>
          </a:p>
          <a:p>
            <a:pPr lvl="1"/>
            <a:r>
              <a:rPr lang="en-US" dirty="0"/>
              <a:t>Labeling w/ checks</a:t>
            </a:r>
          </a:p>
          <a:p>
            <a:pPr lvl="1"/>
            <a:r>
              <a:rPr lang="en-US" dirty="0"/>
              <a:t>Label validation</a:t>
            </a:r>
          </a:p>
          <a:p>
            <a:pPr lvl="1"/>
            <a:r>
              <a:rPr lang="en-US" dirty="0"/>
              <a:t>Quantitative validation w/ 10 </a:t>
            </a:r>
            <a:br>
              <a:rPr lang="en-US" dirty="0"/>
            </a:br>
            <a:r>
              <a:rPr lang="en-US" dirty="0"/>
              <a:t>expert votes on correctness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695A-9B6C-22DE-4421-4D8CB729E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DLR Earth Observation Use Case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44DF7-879A-DA08-E09D-6F7C96942B87}"/>
              </a:ext>
            </a:extLst>
          </p:cNvPr>
          <p:cNvSpPr/>
          <p:nvPr/>
        </p:nvSpPr>
        <p:spPr>
          <a:xfrm>
            <a:off x="5745827" y="1266794"/>
            <a:ext cx="310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[So2Sat LC42 Dataset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https://mediatum.ub.tum.de/1454690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60949-F737-A9D9-204C-8CE4FAB9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733" y="425788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D932A-50B6-C7DD-753D-E73ACA05B6C5}"/>
              </a:ext>
            </a:extLst>
          </p:cNvPr>
          <p:cNvSpPr txBox="1"/>
          <p:nvPr/>
        </p:nvSpPr>
        <p:spPr>
          <a:xfrm>
            <a:off x="6785714" y="349489"/>
            <a:ext cx="31435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EBE36-8C98-2D38-411C-6FB92A24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775" y="1336390"/>
            <a:ext cx="2823622" cy="2492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FA93D-4EBC-0336-A695-08AD8DEC0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332" y="2127329"/>
            <a:ext cx="2855679" cy="1246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2D325-B723-3E74-8CDB-FCC954637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212" y="3986268"/>
            <a:ext cx="6757909" cy="15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4109</Words>
  <Application>Microsoft Office PowerPoint</Application>
  <PresentationFormat>Widescreen</PresentationFormat>
  <Paragraphs>493</Paragraphs>
  <Slides>37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- 11 Model Debugging, Fairness, and Explainability</dc:title>
  <dc:creator>Matthias Boehm</dc:creator>
  <cp:lastModifiedBy>Matthias Boehm</cp:lastModifiedBy>
  <cp:revision>385</cp:revision>
  <cp:lastPrinted>2021-03-24T16:10:50Z</cp:lastPrinted>
  <dcterms:created xsi:type="dcterms:W3CDTF">2023-02-25T13:39:16Z</dcterms:created>
  <dcterms:modified xsi:type="dcterms:W3CDTF">2024-07-04T14:06:08Z</dcterms:modified>
</cp:coreProperties>
</file>