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17"/>
  </p:notesMasterIdLst>
  <p:sldIdLst>
    <p:sldId id="359" r:id="rId3"/>
    <p:sldId id="422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1234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12.07.2024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Q: how many rows and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43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AMLS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12b</a:t>
            </a:r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 Q&amp;A and Exam Preparation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Architecture of ML Systems (AMLS)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12b Q&amp;A and Exam Preparation </a:t>
            </a:r>
            <a:r>
              <a:rPr lang="en-US" sz="3400" b="1" dirty="0">
                <a:solidFill>
                  <a:schemeClr val="bg1"/>
                </a:solidFill>
                <a:cs typeface="Arial" panose="020B0604020202020204" pitchFamily="34" charset="0"/>
              </a:rPr>
              <a:t>[continues 5.45pm]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 1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0860F9-6E7F-1713-18AF-405265B5AC35}"/>
              </a:ext>
            </a:extLst>
          </p:cNvPr>
          <p:cNvSpPr txBox="1"/>
          <p:nvPr/>
        </p:nvSpPr>
        <p:spPr>
          <a:xfrm>
            <a:off x="550801" y="365758"/>
            <a:ext cx="2213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</a:rPr>
              <a:t>No Lecture Materials or Mobile Devices</a:t>
            </a:r>
          </a:p>
          <a:p>
            <a:pPr algn="ctr"/>
            <a:endParaRPr lang="en-US" b="1" dirty="0">
              <a:solidFill>
                <a:srgbClr val="C40D1E"/>
              </a:solidFill>
            </a:endParaRPr>
          </a:p>
          <a:p>
            <a:pPr algn="ctr"/>
            <a:r>
              <a:rPr lang="en-US" b="1" dirty="0">
                <a:solidFill>
                  <a:srgbClr val="C40D1E"/>
                </a:solidFill>
              </a:rPr>
              <a:t>90min, 100 points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DC3D10-CDD2-E459-0C04-2BE2A668B9C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5a: Describe the purpose of the rewrite </a:t>
            </a:r>
            <a:r>
              <a:rPr lang="en-US" dirty="0">
                <a:solidFill>
                  <a:srgbClr val="7889FB"/>
                </a:solidFill>
              </a:rPr>
              <a:t>common subexpression elimination (CSE)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sketch an algorithm to perform CSE on a directed acyclic graph (DAG) of operators. [5/100 points]</a:t>
            </a:r>
          </a:p>
          <a:p>
            <a:pPr lvl="1"/>
            <a:r>
              <a:rPr lang="en-US" dirty="0"/>
              <a:t>Convert tree/graph of operators with redundant </a:t>
            </a:r>
            <a:br>
              <a:rPr lang="en-US" dirty="0"/>
            </a:br>
            <a:r>
              <a:rPr lang="en-US" dirty="0"/>
              <a:t>common subexpressions into redundancy-free operator graph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1:</a:t>
            </a:r>
            <a:r>
              <a:rPr lang="en-US" dirty="0"/>
              <a:t> Collect and </a:t>
            </a:r>
            <a:r>
              <a:rPr lang="en-US" b="1" dirty="0">
                <a:solidFill>
                  <a:srgbClr val="7889FB"/>
                </a:solidFill>
              </a:rPr>
              <a:t>replace leaf nodes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(variable reads and literals)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Step 2:</a:t>
            </a:r>
            <a:r>
              <a:rPr lang="en-US" dirty="0"/>
              <a:t> recursively </a:t>
            </a:r>
            <a:r>
              <a:rPr lang="en-US" b="1" dirty="0">
                <a:solidFill>
                  <a:srgbClr val="7889FB"/>
                </a:solidFill>
              </a:rPr>
              <a:t>remove CSEs bottom-up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starting at the leaves by merging nodes with </a:t>
            </a:r>
            <a:br>
              <a:rPr lang="en-US" dirty="0"/>
            </a:br>
            <a:r>
              <a:rPr lang="en-US" dirty="0"/>
              <a:t>same inputs (</a:t>
            </a:r>
            <a:r>
              <a:rPr lang="en-US" b="1" dirty="0">
                <a:solidFill>
                  <a:schemeClr val="accent1"/>
                </a:solidFill>
              </a:rPr>
              <a:t>beware non-determinism</a:t>
            </a:r>
            <a:r>
              <a:rPr lang="en-US" dirty="0"/>
              <a:t>)</a:t>
            </a:r>
          </a:p>
          <a:p>
            <a:r>
              <a:rPr lang="en-US" dirty="0"/>
              <a:t>Task 5b: Explain the concept of </a:t>
            </a:r>
            <a:r>
              <a:rPr lang="en-US" dirty="0">
                <a:solidFill>
                  <a:srgbClr val="7889FB"/>
                </a:solidFill>
              </a:rPr>
              <a:t>operator fusion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how it can </a:t>
            </a:r>
            <a:r>
              <a:rPr lang="en-US" dirty="0">
                <a:solidFill>
                  <a:srgbClr val="7889FB"/>
                </a:solidFill>
              </a:rPr>
              <a:t>improve runtime performance</a:t>
            </a:r>
            <a:r>
              <a:rPr lang="en-US" dirty="0"/>
              <a:t> [3/100 points]</a:t>
            </a:r>
          </a:p>
          <a:p>
            <a:pPr lvl="1"/>
            <a:r>
              <a:rPr lang="en-US" dirty="0"/>
              <a:t>Merge sequence or sub-DAG of data-dependent operators into a single operator</a:t>
            </a:r>
          </a:p>
          <a:p>
            <a:pPr lvl="1"/>
            <a:r>
              <a:rPr lang="en-US" b="1" dirty="0"/>
              <a:t>Performance Improvements: </a:t>
            </a:r>
            <a:r>
              <a:rPr lang="en-US" b="1" dirty="0">
                <a:solidFill>
                  <a:srgbClr val="C40D1E"/>
                </a:solidFill>
              </a:rPr>
              <a:t>avoid unnecessary allocation</a:t>
            </a:r>
            <a:r>
              <a:rPr lang="en-US" dirty="0"/>
              <a:t>, reduced write/read </a:t>
            </a:r>
            <a:r>
              <a:rPr lang="en-US" b="1" dirty="0">
                <a:solidFill>
                  <a:srgbClr val="C40D1E"/>
                </a:solidFill>
              </a:rPr>
              <a:t>memory bandwidth</a:t>
            </a:r>
            <a:r>
              <a:rPr lang="en-US" dirty="0"/>
              <a:t> requirements / cache locality, </a:t>
            </a:r>
            <a:r>
              <a:rPr lang="en-US" b="1" dirty="0">
                <a:solidFill>
                  <a:srgbClr val="C40D1E"/>
                </a:solidFill>
              </a:rPr>
              <a:t>additional specialization</a:t>
            </a:r>
            <a:r>
              <a:rPr lang="en-US" dirty="0"/>
              <a:t> (e.g., data types, dimensions)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97B55-578B-4E8D-44C7-1D8572434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5 Compilation Techniques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E175D6-622A-B52A-6B31-D3E5C8C83880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F708F-0A1C-295D-7AF3-86366757196F}"/>
                </a:ext>
              </a:extLst>
            </p:cNvPr>
            <p:cNvSpPr/>
            <p:nvPr/>
          </p:nvSpPr>
          <p:spPr>
            <a:xfrm>
              <a:off x="8122950" y="445399"/>
              <a:ext cx="138988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76/100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2DCCEE-24A7-1983-0011-F27FD93E10B8}"/>
                </a:ext>
              </a:extLst>
            </p:cNvPr>
            <p:cNvSpPr/>
            <p:nvPr/>
          </p:nvSpPr>
          <p:spPr>
            <a:xfrm>
              <a:off x="9512838" y="438244"/>
              <a:ext cx="43891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F0FD35E-ED9E-8ED2-940C-4EB3AAEEB314}"/>
              </a:ext>
            </a:extLst>
          </p:cNvPr>
          <p:cNvGrpSpPr/>
          <p:nvPr/>
        </p:nvGrpSpPr>
        <p:grpSpPr>
          <a:xfrm>
            <a:off x="7088542" y="2046012"/>
            <a:ext cx="2829201" cy="2339579"/>
            <a:chOff x="123940" y="3644211"/>
            <a:chExt cx="2829201" cy="2339579"/>
          </a:xfrm>
        </p:grpSpPr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944A3C0E-A532-2E75-CB98-C0CCAB844EB3}"/>
                </a:ext>
              </a:extLst>
            </p:cNvPr>
            <p:cNvSpPr/>
            <p:nvPr/>
          </p:nvSpPr>
          <p:spPr>
            <a:xfrm>
              <a:off x="123940" y="464569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E4B41C23-842C-5FAB-8E30-5E58AAE1E9C2}"/>
                </a:ext>
              </a:extLst>
            </p:cNvPr>
            <p:cNvSpPr/>
            <p:nvPr/>
          </p:nvSpPr>
          <p:spPr>
            <a:xfrm>
              <a:off x="447163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-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2BAEAD-E252-58D1-BF47-55ED07429743}"/>
                </a:ext>
              </a:extLst>
            </p:cNvPr>
            <p:cNvCxnSpPr>
              <a:stCxn id="9" idx="0"/>
              <a:endCxn id="10" idx="2"/>
            </p:cNvCxnSpPr>
            <p:nvPr/>
          </p:nvCxnSpPr>
          <p:spPr>
            <a:xfrm flipV="1">
              <a:off x="378498" y="4526790"/>
              <a:ext cx="323223" cy="118903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9BF56D-E2B5-94D8-237F-F955E1E67345}"/>
                </a:ext>
              </a:extLst>
            </p:cNvPr>
            <p:cNvCxnSpPr>
              <a:stCxn id="19" idx="0"/>
              <a:endCxn id="10" idx="2"/>
            </p:cNvCxnSpPr>
            <p:nvPr/>
          </p:nvCxnSpPr>
          <p:spPr>
            <a:xfrm flipH="1" flipV="1">
              <a:off x="701721" y="4526790"/>
              <a:ext cx="304512" cy="138165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70BAAD9-F1EC-533C-AA04-CA9C19337F53}"/>
                </a:ext>
              </a:extLst>
            </p:cNvPr>
            <p:cNvCxnSpPr>
              <a:stCxn id="10" idx="0"/>
              <a:endCxn id="14" idx="2"/>
            </p:cNvCxnSpPr>
            <p:nvPr/>
          </p:nvCxnSpPr>
          <p:spPr>
            <a:xfrm flipV="1">
              <a:off x="701721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4" name="Rounded Rectangle 31">
              <a:extLst>
                <a:ext uri="{FF2B5EF4-FFF2-40B4-BE49-F238E27FC236}">
                  <a16:creationId xmlns:a16="http://schemas.microsoft.com/office/drawing/2014/main" id="{91B07F0A-5A58-85E9-FE2C-610B20D8A30E}"/>
                </a:ext>
              </a:extLst>
            </p:cNvPr>
            <p:cNvSpPr/>
            <p:nvPr/>
          </p:nvSpPr>
          <p:spPr>
            <a:xfrm>
              <a:off x="448837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R1</a:t>
              </a:r>
            </a:p>
          </p:txBody>
        </p:sp>
        <p:sp>
          <p:nvSpPr>
            <p:cNvPr id="15" name="Rounded Rectangle 157">
              <a:extLst>
                <a:ext uri="{FF2B5EF4-FFF2-40B4-BE49-F238E27FC236}">
                  <a16:creationId xmlns:a16="http://schemas.microsoft.com/office/drawing/2014/main" id="{A32C8004-BBF7-DF4F-772E-AB888BC18E98}"/>
                </a:ext>
              </a:extLst>
            </p:cNvPr>
            <p:cNvSpPr/>
            <p:nvPr/>
          </p:nvSpPr>
          <p:spPr>
            <a:xfrm>
              <a:off x="535898" y="5650518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6" name="Rounded Rectangle 158">
              <a:extLst>
                <a:ext uri="{FF2B5EF4-FFF2-40B4-BE49-F238E27FC236}">
                  <a16:creationId xmlns:a16="http://schemas.microsoft.com/office/drawing/2014/main" id="{0E9059A4-CBA8-1AF8-7201-4B64AB92BE15}"/>
                </a:ext>
              </a:extLst>
            </p:cNvPr>
            <p:cNvSpPr/>
            <p:nvPr/>
          </p:nvSpPr>
          <p:spPr>
            <a:xfrm>
              <a:off x="1090237" y="5652194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00FD408-21AF-F89A-193A-C07FDF499C95}"/>
                </a:ext>
              </a:extLst>
            </p:cNvPr>
            <p:cNvCxnSpPr>
              <a:stCxn id="15" idx="0"/>
              <a:endCxn id="20" idx="2"/>
            </p:cNvCxnSpPr>
            <p:nvPr/>
          </p:nvCxnSpPr>
          <p:spPr>
            <a:xfrm flipV="1">
              <a:off x="716769" y="5531617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089812-0DCA-A567-C1C0-F55137AAD6AC}"/>
                </a:ext>
              </a:extLst>
            </p:cNvPr>
            <p:cNvCxnSpPr>
              <a:stCxn id="16" idx="0"/>
              <a:endCxn id="20" idx="2"/>
            </p:cNvCxnSpPr>
            <p:nvPr/>
          </p:nvCxnSpPr>
          <p:spPr>
            <a:xfrm flipH="1" flipV="1">
              <a:off x="1003096" y="5531617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19" name="Rounded Rectangle 161">
              <a:extLst>
                <a:ext uri="{FF2B5EF4-FFF2-40B4-BE49-F238E27FC236}">
                  <a16:creationId xmlns:a16="http://schemas.microsoft.com/office/drawing/2014/main" id="{092DC29A-4996-F737-41B2-067A0F1D8E3C}"/>
                </a:ext>
              </a:extLst>
            </p:cNvPr>
            <p:cNvSpPr/>
            <p:nvPr/>
          </p:nvSpPr>
          <p:spPr>
            <a:xfrm>
              <a:off x="698217" y="4664955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20" name="Rounded Rectangle 162">
              <a:extLst>
                <a:ext uri="{FF2B5EF4-FFF2-40B4-BE49-F238E27FC236}">
                  <a16:creationId xmlns:a16="http://schemas.microsoft.com/office/drawing/2014/main" id="{ACCBC330-415C-AC23-5B54-0CE22883E67B}"/>
                </a:ext>
              </a:extLst>
            </p:cNvPr>
            <p:cNvSpPr/>
            <p:nvPr/>
          </p:nvSpPr>
          <p:spPr>
            <a:xfrm>
              <a:off x="748538" y="520002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28554B6-E5CF-83E0-5859-1EF4C3A244E5}"/>
                </a:ext>
              </a:extLst>
            </p:cNvPr>
            <p:cNvCxnSpPr>
              <a:stCxn id="20" idx="0"/>
              <a:endCxn id="19" idx="2"/>
            </p:cNvCxnSpPr>
            <p:nvPr/>
          </p:nvCxnSpPr>
          <p:spPr>
            <a:xfrm flipV="1">
              <a:off x="1003096" y="4996551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22" name="Rounded Rectangle 165">
              <a:extLst>
                <a:ext uri="{FF2B5EF4-FFF2-40B4-BE49-F238E27FC236}">
                  <a16:creationId xmlns:a16="http://schemas.microsoft.com/office/drawing/2014/main" id="{0544F432-AE5D-A8C7-AAF4-D05A30AB76B9}"/>
                </a:ext>
              </a:extLst>
            </p:cNvPr>
            <p:cNvSpPr/>
            <p:nvPr/>
          </p:nvSpPr>
          <p:spPr>
            <a:xfrm>
              <a:off x="1516983" y="5647170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3" name="Rounded Rectangle 166">
              <a:extLst>
                <a:ext uri="{FF2B5EF4-FFF2-40B4-BE49-F238E27FC236}">
                  <a16:creationId xmlns:a16="http://schemas.microsoft.com/office/drawing/2014/main" id="{05BF0A39-8B8D-262F-174D-2B1F37BB7A7D}"/>
                </a:ext>
              </a:extLst>
            </p:cNvPr>
            <p:cNvSpPr/>
            <p:nvPr/>
          </p:nvSpPr>
          <p:spPr>
            <a:xfrm>
              <a:off x="2071322" y="5648846"/>
              <a:ext cx="36174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B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8982709-ED22-1C54-0148-608BAC2EC95E}"/>
                </a:ext>
              </a:extLst>
            </p:cNvPr>
            <p:cNvCxnSpPr>
              <a:stCxn id="22" idx="0"/>
              <a:endCxn id="33" idx="2"/>
            </p:cNvCxnSpPr>
            <p:nvPr/>
          </p:nvCxnSpPr>
          <p:spPr>
            <a:xfrm flipV="1">
              <a:off x="1697854" y="5528269"/>
              <a:ext cx="286327" cy="118901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D08349D-72DB-C93A-0707-C6F14733CA25}"/>
                </a:ext>
              </a:extLst>
            </p:cNvPr>
            <p:cNvCxnSpPr>
              <a:stCxn id="23" idx="0"/>
              <a:endCxn id="33" idx="2"/>
            </p:cNvCxnSpPr>
            <p:nvPr/>
          </p:nvCxnSpPr>
          <p:spPr>
            <a:xfrm flipH="1" flipV="1">
              <a:off x="1984181" y="5528269"/>
              <a:ext cx="268012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26" name="Rounded Rectangle 169">
              <a:extLst>
                <a:ext uri="{FF2B5EF4-FFF2-40B4-BE49-F238E27FC236}">
                  <a16:creationId xmlns:a16="http://schemas.microsoft.com/office/drawing/2014/main" id="{1D7FED69-5D87-9D2A-94C4-3F365163DDDD}"/>
                </a:ext>
              </a:extLst>
            </p:cNvPr>
            <p:cNvSpPr/>
            <p:nvPr/>
          </p:nvSpPr>
          <p:spPr>
            <a:xfrm>
              <a:off x="2094768" y="4195194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27" name="Rounded Rectangle 170">
              <a:extLst>
                <a:ext uri="{FF2B5EF4-FFF2-40B4-BE49-F238E27FC236}">
                  <a16:creationId xmlns:a16="http://schemas.microsoft.com/office/drawing/2014/main" id="{FC0508CF-E03B-E64C-A15A-7665A7A4FBA4}"/>
                </a:ext>
              </a:extLst>
            </p:cNvPr>
            <p:cNvSpPr/>
            <p:nvPr/>
          </p:nvSpPr>
          <p:spPr>
            <a:xfrm>
              <a:off x="2207744" y="4647367"/>
              <a:ext cx="745397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rand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03E1865-5D98-ACBC-DF0F-5D8D3DF9035D}"/>
                </a:ext>
              </a:extLst>
            </p:cNvPr>
            <p:cNvCxnSpPr>
              <a:stCxn id="32" idx="0"/>
              <a:endCxn id="26" idx="2"/>
            </p:cNvCxnSpPr>
            <p:nvPr/>
          </p:nvCxnSpPr>
          <p:spPr>
            <a:xfrm flipV="1">
              <a:off x="1987318" y="4526790"/>
              <a:ext cx="362008" cy="13481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B823E02-2011-ECBF-DDE8-92BDD8B593F6}"/>
                </a:ext>
              </a:extLst>
            </p:cNvPr>
            <p:cNvCxnSpPr>
              <a:stCxn id="27" idx="0"/>
              <a:endCxn id="26" idx="2"/>
            </p:cNvCxnSpPr>
            <p:nvPr/>
          </p:nvCxnSpPr>
          <p:spPr>
            <a:xfrm flipH="1" flipV="1">
              <a:off x="2349326" y="4526790"/>
              <a:ext cx="231117" cy="12057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BA2BA73-679A-4030-DAA0-708CFA451584}"/>
                </a:ext>
              </a:extLst>
            </p:cNvPr>
            <p:cNvCxnSpPr>
              <a:stCxn id="26" idx="0"/>
              <a:endCxn id="31" idx="2"/>
            </p:cNvCxnSpPr>
            <p:nvPr/>
          </p:nvCxnSpPr>
          <p:spPr>
            <a:xfrm flipV="1">
              <a:off x="2349326" y="3975807"/>
              <a:ext cx="1674" cy="219387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  <p:sp>
          <p:nvSpPr>
            <p:cNvPr id="31" name="Rounded Rectangle 174">
              <a:extLst>
                <a:ext uri="{FF2B5EF4-FFF2-40B4-BE49-F238E27FC236}">
                  <a16:creationId xmlns:a16="http://schemas.microsoft.com/office/drawing/2014/main" id="{3280A48A-E61A-3A72-85AC-3C88B4C716F2}"/>
                </a:ext>
              </a:extLst>
            </p:cNvPr>
            <p:cNvSpPr/>
            <p:nvPr/>
          </p:nvSpPr>
          <p:spPr>
            <a:xfrm>
              <a:off x="2096442" y="3644211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R2</a:t>
              </a:r>
            </a:p>
          </p:txBody>
        </p:sp>
        <p:sp>
          <p:nvSpPr>
            <p:cNvPr id="32" name="Rounded Rectangle 175">
              <a:extLst>
                <a:ext uri="{FF2B5EF4-FFF2-40B4-BE49-F238E27FC236}">
                  <a16:creationId xmlns:a16="http://schemas.microsoft.com/office/drawing/2014/main" id="{7AF12BD4-C455-DA09-0F2B-650836348965}"/>
                </a:ext>
              </a:extLst>
            </p:cNvPr>
            <p:cNvSpPr/>
            <p:nvPr/>
          </p:nvSpPr>
          <p:spPr>
            <a:xfrm>
              <a:off x="1679302" y="4661607"/>
              <a:ext cx="616031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abs</a:t>
              </a:r>
            </a:p>
          </p:txBody>
        </p:sp>
        <p:sp>
          <p:nvSpPr>
            <p:cNvPr id="33" name="Rounded Rectangle 176">
              <a:extLst>
                <a:ext uri="{FF2B5EF4-FFF2-40B4-BE49-F238E27FC236}">
                  <a16:creationId xmlns:a16="http://schemas.microsoft.com/office/drawing/2014/main" id="{26FEFB61-38DD-E11B-51D1-0CC9A4D806B7}"/>
                </a:ext>
              </a:extLst>
            </p:cNvPr>
            <p:cNvSpPr/>
            <p:nvPr/>
          </p:nvSpPr>
          <p:spPr>
            <a:xfrm>
              <a:off x="1729623" y="5196673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*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76D43E7-37D8-B3B5-9940-079587923BA2}"/>
                </a:ext>
              </a:extLst>
            </p:cNvPr>
            <p:cNvCxnSpPr>
              <a:stCxn id="33" idx="0"/>
              <a:endCxn id="32" idx="2"/>
            </p:cNvCxnSpPr>
            <p:nvPr/>
          </p:nvCxnSpPr>
          <p:spPr>
            <a:xfrm flipV="1">
              <a:off x="1984181" y="4993203"/>
              <a:ext cx="3137" cy="203470"/>
            </a:xfrm>
            <a:prstGeom prst="line">
              <a:avLst/>
            </a:prstGeom>
            <a:noFill/>
            <a:ln w="19050" cap="flat" cmpd="sng" algn="ctr">
              <a:solidFill>
                <a:srgbClr val="0F0F0F"/>
              </a:solidFill>
              <a:prstDash val="solid"/>
              <a:miter lim="800000"/>
              <a:tailEnd type="triangle" w="med" len="lg"/>
            </a:ln>
            <a:effectLst/>
          </p:spPr>
        </p:cxnSp>
      </p:grpSp>
      <p:sp>
        <p:nvSpPr>
          <p:cNvPr id="60" name="Right Arrow 212">
            <a:extLst>
              <a:ext uri="{FF2B5EF4-FFF2-40B4-BE49-F238E27FC236}">
                <a16:creationId xmlns:a16="http://schemas.microsoft.com/office/drawing/2014/main" id="{7809A3F4-98B5-652D-052C-965F192499F7}"/>
              </a:ext>
            </a:extLst>
          </p:cNvPr>
          <p:cNvSpPr/>
          <p:nvPr/>
        </p:nvSpPr>
        <p:spPr>
          <a:xfrm>
            <a:off x="9917810" y="2315721"/>
            <a:ext cx="321547" cy="356460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12F809-5AAD-C746-9ED5-F8BC563B2173}"/>
              </a:ext>
            </a:extLst>
          </p:cNvPr>
          <p:cNvGrpSpPr/>
          <p:nvPr/>
        </p:nvGrpSpPr>
        <p:grpSpPr>
          <a:xfrm>
            <a:off x="10059116" y="2048654"/>
            <a:ext cx="1894707" cy="2324507"/>
            <a:chOff x="6919981" y="3717900"/>
            <a:chExt cx="1894707" cy="2324507"/>
          </a:xfrm>
        </p:grpSpPr>
        <p:sp>
          <p:nvSpPr>
            <p:cNvPr id="62" name="Rounded Rectangle 213">
              <a:extLst>
                <a:ext uri="{FF2B5EF4-FFF2-40B4-BE49-F238E27FC236}">
                  <a16:creationId xmlns:a16="http://schemas.microsoft.com/office/drawing/2014/main" id="{9111B078-36CF-45E7-7DA7-CCC089932E0E}"/>
                </a:ext>
              </a:extLst>
            </p:cNvPr>
            <p:cNvSpPr/>
            <p:nvPr/>
          </p:nvSpPr>
          <p:spPr>
            <a:xfrm>
              <a:off x="6919981" y="4719382"/>
              <a:ext cx="509116" cy="331596"/>
            </a:xfrm>
            <a:prstGeom prst="roundRect">
              <a:avLst/>
            </a:prstGeom>
            <a:noFill/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F0F0F"/>
                  </a:solidFill>
                  <a:effectLst/>
                  <a:uLnTx/>
                  <a:uFillTx/>
                  <a:latin typeface="Consolas" panose="020B0609020204030204" pitchFamily="49" charset="0"/>
                  <a:ea typeface="+mn-ea"/>
                  <a:cs typeface="+mn-cs"/>
                </a:rPr>
                <a:t>7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E1C0CBA-919F-0D66-E666-B5735A423766}"/>
                </a:ext>
              </a:extLst>
            </p:cNvPr>
            <p:cNvGrpSpPr/>
            <p:nvPr/>
          </p:nvGrpSpPr>
          <p:grpSpPr>
            <a:xfrm>
              <a:off x="7184587" y="3717900"/>
              <a:ext cx="1630101" cy="2324507"/>
              <a:chOff x="7124299" y="3657611"/>
              <a:chExt cx="1630101" cy="2324507"/>
            </a:xfrm>
          </p:grpSpPr>
          <p:sp>
            <p:nvSpPr>
              <p:cNvPr id="64" name="Rounded Rectangle 214">
                <a:extLst>
                  <a:ext uri="{FF2B5EF4-FFF2-40B4-BE49-F238E27FC236}">
                    <a16:creationId xmlns:a16="http://schemas.microsoft.com/office/drawing/2014/main" id="{F5122E64-FB0D-4FFF-3445-9B5FDADD46BC}"/>
                  </a:ext>
                </a:extLst>
              </p:cNvPr>
              <p:cNvSpPr/>
              <p:nvPr/>
            </p:nvSpPr>
            <p:spPr>
              <a:xfrm>
                <a:off x="7182916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-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1C7CBE3-31D8-0516-EC47-4007AA99285C}"/>
                  </a:ext>
                </a:extLst>
              </p:cNvPr>
              <p:cNvCxnSpPr>
                <a:stCxn id="62" idx="0"/>
                <a:endCxn id="64" idx="2"/>
              </p:cNvCxnSpPr>
              <p:nvPr/>
            </p:nvCxnSpPr>
            <p:spPr>
              <a:xfrm flipV="1">
                <a:off x="7124299" y="4540190"/>
                <a:ext cx="313175" cy="11890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7A94A74E-E0D7-A279-95C7-CDFA43FF7D96}"/>
                  </a:ext>
                </a:extLst>
              </p:cNvPr>
              <p:cNvCxnSpPr>
                <a:stCxn id="79" idx="0"/>
                <a:endCxn id="64" idx="2"/>
              </p:cNvCxnSpPr>
              <p:nvPr/>
            </p:nvCxnSpPr>
            <p:spPr>
              <a:xfrm flipH="1" flipV="1">
                <a:off x="7437474" y="4540190"/>
                <a:ext cx="370261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9124A26-BEFE-ED4E-116C-D4D296853567}"/>
                  </a:ext>
                </a:extLst>
              </p:cNvPr>
              <p:cNvCxnSpPr>
                <a:stCxn id="64" idx="0"/>
                <a:endCxn id="68" idx="2"/>
              </p:cNvCxnSpPr>
              <p:nvPr/>
            </p:nvCxnSpPr>
            <p:spPr>
              <a:xfrm flipV="1">
                <a:off x="7437474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68" name="Rounded Rectangle 218">
                <a:extLst>
                  <a:ext uri="{FF2B5EF4-FFF2-40B4-BE49-F238E27FC236}">
                    <a16:creationId xmlns:a16="http://schemas.microsoft.com/office/drawing/2014/main" id="{B723BBFB-A98E-E694-7E5D-31B11BD6E2D0}"/>
                  </a:ext>
                </a:extLst>
              </p:cNvPr>
              <p:cNvSpPr/>
              <p:nvPr/>
            </p:nvSpPr>
            <p:spPr>
              <a:xfrm>
                <a:off x="7184590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R1</a:t>
                </a:r>
              </a:p>
            </p:txBody>
          </p:sp>
          <p:sp>
            <p:nvSpPr>
              <p:cNvPr id="69" name="Rounded Rectangle 226">
                <a:extLst>
                  <a:ext uri="{FF2B5EF4-FFF2-40B4-BE49-F238E27FC236}">
                    <a16:creationId xmlns:a16="http://schemas.microsoft.com/office/drawing/2014/main" id="{BA756F7C-FFC3-5C1F-2842-D010764B775D}"/>
                  </a:ext>
                </a:extLst>
              </p:cNvPr>
              <p:cNvSpPr/>
              <p:nvPr/>
            </p:nvSpPr>
            <p:spPr>
              <a:xfrm>
                <a:off x="7896027" y="4208594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+</a:t>
                </a:r>
              </a:p>
            </p:txBody>
          </p:sp>
          <p:sp>
            <p:nvSpPr>
              <p:cNvPr id="70" name="Rounded Rectangle 227">
                <a:extLst>
                  <a:ext uri="{FF2B5EF4-FFF2-40B4-BE49-F238E27FC236}">
                    <a16:creationId xmlns:a16="http://schemas.microsoft.com/office/drawing/2014/main" id="{B8EE33C1-EF43-49BC-82DE-C6C8F24853AF}"/>
                  </a:ext>
                </a:extLst>
              </p:cNvPr>
              <p:cNvSpPr/>
              <p:nvPr/>
            </p:nvSpPr>
            <p:spPr>
              <a:xfrm>
                <a:off x="8009003" y="4660767"/>
                <a:ext cx="745397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7889FB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rand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413959EF-5829-A830-1519-A24D00F2938E}"/>
                  </a:ext>
                </a:extLst>
              </p:cNvPr>
              <p:cNvCxnSpPr>
                <a:stCxn id="79" idx="0"/>
                <a:endCxn id="69" idx="2"/>
              </p:cNvCxnSpPr>
              <p:nvPr/>
            </p:nvCxnSpPr>
            <p:spPr>
              <a:xfrm flipV="1">
                <a:off x="7807735" y="4540190"/>
                <a:ext cx="342850" cy="123093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0B38CBE5-EED7-7538-6BC6-1A16A42C9202}"/>
                  </a:ext>
                </a:extLst>
              </p:cNvPr>
              <p:cNvCxnSpPr>
                <a:stCxn id="70" idx="0"/>
                <a:endCxn id="69" idx="2"/>
              </p:cNvCxnSpPr>
              <p:nvPr/>
            </p:nvCxnSpPr>
            <p:spPr>
              <a:xfrm flipH="1" flipV="1">
                <a:off x="8150585" y="4540190"/>
                <a:ext cx="231117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18B67469-3C3C-34FF-1F1D-52E77862DBB3}"/>
                  </a:ext>
                </a:extLst>
              </p:cNvPr>
              <p:cNvCxnSpPr>
                <a:stCxn id="69" idx="0"/>
                <a:endCxn id="74" idx="2"/>
              </p:cNvCxnSpPr>
              <p:nvPr/>
            </p:nvCxnSpPr>
            <p:spPr>
              <a:xfrm flipV="1">
                <a:off x="8150585" y="3989207"/>
                <a:ext cx="1674" cy="21938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74" name="Rounded Rectangle 231">
                <a:extLst>
                  <a:ext uri="{FF2B5EF4-FFF2-40B4-BE49-F238E27FC236}">
                    <a16:creationId xmlns:a16="http://schemas.microsoft.com/office/drawing/2014/main" id="{B281F17B-C397-EE12-10A1-EA473D048377}"/>
                  </a:ext>
                </a:extLst>
              </p:cNvPr>
              <p:cNvSpPr/>
              <p:nvPr/>
            </p:nvSpPr>
            <p:spPr>
              <a:xfrm>
                <a:off x="7897701" y="3657611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F0F0F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R2</a:t>
                </a:r>
              </a:p>
            </p:txBody>
          </p:sp>
          <p:sp>
            <p:nvSpPr>
              <p:cNvPr id="75" name="Rounded Rectangle 237">
                <a:extLst>
                  <a:ext uri="{FF2B5EF4-FFF2-40B4-BE49-F238E27FC236}">
                    <a16:creationId xmlns:a16="http://schemas.microsoft.com/office/drawing/2014/main" id="{99E31B6D-150D-FAFD-C110-7F034330333D}"/>
                  </a:ext>
                </a:extLst>
              </p:cNvPr>
              <p:cNvSpPr/>
              <p:nvPr/>
            </p:nvSpPr>
            <p:spPr>
              <a:xfrm>
                <a:off x="7337400" y="5648846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</a:t>
                </a:r>
              </a:p>
            </p:txBody>
          </p:sp>
          <p:sp>
            <p:nvSpPr>
              <p:cNvPr id="76" name="Rounded Rectangle 238">
                <a:extLst>
                  <a:ext uri="{FF2B5EF4-FFF2-40B4-BE49-F238E27FC236}">
                    <a16:creationId xmlns:a16="http://schemas.microsoft.com/office/drawing/2014/main" id="{CFD3A2C3-4BD2-50B5-D42E-8CEA43D2F07C}"/>
                  </a:ext>
                </a:extLst>
              </p:cNvPr>
              <p:cNvSpPr/>
              <p:nvPr/>
            </p:nvSpPr>
            <p:spPr>
              <a:xfrm>
                <a:off x="7891739" y="5650522"/>
                <a:ext cx="36174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B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0233423-F1F4-6573-68B3-2444F7B4424E}"/>
                  </a:ext>
                </a:extLst>
              </p:cNvPr>
              <p:cNvCxnSpPr>
                <a:stCxn id="75" idx="0"/>
                <a:endCxn id="80" idx="2"/>
              </p:cNvCxnSpPr>
              <p:nvPr/>
            </p:nvCxnSpPr>
            <p:spPr>
              <a:xfrm flipV="1">
                <a:off x="7518271" y="5529945"/>
                <a:ext cx="286327" cy="118901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297FE92-6104-A62D-8A76-54D0CBBF4189}"/>
                  </a:ext>
                </a:extLst>
              </p:cNvPr>
              <p:cNvCxnSpPr>
                <a:stCxn id="76" idx="0"/>
                <a:endCxn id="80" idx="2"/>
              </p:cNvCxnSpPr>
              <p:nvPr/>
            </p:nvCxnSpPr>
            <p:spPr>
              <a:xfrm flipH="1" flipV="1">
                <a:off x="7804598" y="5529945"/>
                <a:ext cx="268012" cy="120577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  <p:sp>
            <p:nvSpPr>
              <p:cNvPr id="79" name="Rounded Rectangle 241">
                <a:extLst>
                  <a:ext uri="{FF2B5EF4-FFF2-40B4-BE49-F238E27FC236}">
                    <a16:creationId xmlns:a16="http://schemas.microsoft.com/office/drawing/2014/main" id="{EF668C9E-121E-E0EB-71DB-808FB1863D39}"/>
                  </a:ext>
                </a:extLst>
              </p:cNvPr>
              <p:cNvSpPr/>
              <p:nvPr/>
            </p:nvSpPr>
            <p:spPr>
              <a:xfrm>
                <a:off x="7499719" y="4663283"/>
                <a:ext cx="616031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abs</a:t>
                </a:r>
              </a:p>
            </p:txBody>
          </p:sp>
          <p:sp>
            <p:nvSpPr>
              <p:cNvPr id="80" name="Rounded Rectangle 242">
                <a:extLst>
                  <a:ext uri="{FF2B5EF4-FFF2-40B4-BE49-F238E27FC236}">
                    <a16:creationId xmlns:a16="http://schemas.microsoft.com/office/drawing/2014/main" id="{04A76CD8-FBB8-A84C-A21B-EC559CE976AE}"/>
                  </a:ext>
                </a:extLst>
              </p:cNvPr>
              <p:cNvSpPr/>
              <p:nvPr/>
            </p:nvSpPr>
            <p:spPr>
              <a:xfrm>
                <a:off x="7550040" y="5198349"/>
                <a:ext cx="509116" cy="331596"/>
              </a:xfrm>
              <a:prstGeom prst="roundRect">
                <a:avLst/>
              </a:prstGeom>
              <a:noFill/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40D1E"/>
                    </a:solidFill>
                    <a:effectLst/>
                    <a:uLnTx/>
                    <a:uFillTx/>
                    <a:latin typeface="Consolas" panose="020B0609020204030204" pitchFamily="49" charset="0"/>
                    <a:ea typeface="+mn-ea"/>
                    <a:cs typeface="+mn-cs"/>
                  </a:rPr>
                  <a:t>*</a:t>
                </a:r>
              </a:p>
            </p:txBody>
          </p: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CDFCED7-1D37-2D37-37D8-8B94D6BDA3EE}"/>
                  </a:ext>
                </a:extLst>
              </p:cNvPr>
              <p:cNvCxnSpPr>
                <a:stCxn id="80" idx="0"/>
                <a:endCxn id="79" idx="2"/>
              </p:cNvCxnSpPr>
              <p:nvPr/>
            </p:nvCxnSpPr>
            <p:spPr>
              <a:xfrm flipV="1">
                <a:off x="7804598" y="4994879"/>
                <a:ext cx="3137" cy="203470"/>
              </a:xfrm>
              <a:prstGeom prst="line">
                <a:avLst/>
              </a:prstGeom>
              <a:noFill/>
              <a:ln w="19050" cap="flat" cmpd="sng" algn="ctr">
                <a:solidFill>
                  <a:srgbClr val="0F0F0F"/>
                </a:solidFill>
                <a:prstDash val="solid"/>
                <a:miter lim="800000"/>
                <a:tailEnd type="triangle" w="med" len="lg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2062121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7EA2DE0-1EA6-78AF-5B66-05300885A3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5c: Assume an example chain of matrix multiplications (A B C D E), describe the </a:t>
            </a:r>
            <a:br>
              <a:rPr lang="en-US" dirty="0"/>
            </a:br>
            <a:r>
              <a:rPr lang="en-US" dirty="0"/>
              <a:t>problem of </a:t>
            </a:r>
            <a:r>
              <a:rPr lang="en-US" dirty="0">
                <a:solidFill>
                  <a:srgbClr val="7889FB"/>
                </a:solidFill>
              </a:rPr>
              <a:t>matrix multiplication chain optimization</a:t>
            </a:r>
            <a:r>
              <a:rPr lang="en-US" dirty="0"/>
              <a:t>, and a </a:t>
            </a:r>
            <a:r>
              <a:rPr lang="en-US" dirty="0">
                <a:solidFill>
                  <a:srgbClr val="7889FB"/>
                </a:solidFill>
              </a:rPr>
              <a:t>dynamic programming algorithm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for solving it efficiently [7/100 points]</a:t>
            </a:r>
          </a:p>
          <a:p>
            <a:endParaRPr lang="en-US" dirty="0"/>
          </a:p>
          <a:p>
            <a:r>
              <a:rPr lang="en-US" dirty="0"/>
              <a:t>Matrix Multiplication is </a:t>
            </a:r>
            <a:r>
              <a:rPr lang="en-US" dirty="0">
                <a:solidFill>
                  <a:srgbClr val="C40D1E"/>
                </a:solidFill>
              </a:rPr>
              <a:t>associative</a:t>
            </a:r>
            <a:r>
              <a:rPr lang="en-US" dirty="0"/>
              <a:t>, </a:t>
            </a:r>
            <a:r>
              <a:rPr lang="en-US" dirty="0" err="1"/>
              <a:t>mmchain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opt aims to find </a:t>
            </a:r>
            <a:r>
              <a:rPr lang="en-US" dirty="0">
                <a:solidFill>
                  <a:srgbClr val="C40D1E"/>
                </a:solidFill>
              </a:rPr>
              <a:t>optimal </a:t>
            </a:r>
            <a:r>
              <a:rPr lang="en-US" dirty="0" err="1">
                <a:solidFill>
                  <a:srgbClr val="C40D1E"/>
                </a:solidFill>
              </a:rPr>
              <a:t>parenthesization</a:t>
            </a:r>
            <a:endParaRPr lang="en-US" dirty="0">
              <a:solidFill>
                <a:srgbClr val="C40D1E"/>
              </a:solidFill>
            </a:endParaRPr>
          </a:p>
          <a:p>
            <a:r>
              <a:rPr lang="en-US" dirty="0">
                <a:solidFill>
                  <a:srgbClr val="7889FB"/>
                </a:solidFill>
              </a:rPr>
              <a:t>Dynamic programming</a:t>
            </a:r>
            <a:r>
              <a:rPr lang="en-US" dirty="0"/>
              <a:t> applies because </a:t>
            </a:r>
            <a:br>
              <a:rPr lang="en-US" dirty="0"/>
            </a:br>
            <a:r>
              <a:rPr lang="en-US" dirty="0"/>
              <a:t>(1) </a:t>
            </a:r>
            <a:r>
              <a:rPr lang="en-US" dirty="0">
                <a:solidFill>
                  <a:srgbClr val="C40D1E"/>
                </a:solidFill>
              </a:rPr>
              <a:t>optimal substructure</a:t>
            </a:r>
            <a:r>
              <a:rPr lang="en-US" dirty="0"/>
              <a:t>, and </a:t>
            </a:r>
            <a:br>
              <a:rPr lang="en-US" dirty="0"/>
            </a:br>
            <a:r>
              <a:rPr lang="en-US" dirty="0"/>
              <a:t>(2) </a:t>
            </a:r>
            <a:r>
              <a:rPr lang="en-US" dirty="0">
                <a:solidFill>
                  <a:srgbClr val="C40D1E"/>
                </a:solidFill>
              </a:rPr>
              <a:t>overlapping subproblems</a:t>
            </a:r>
          </a:p>
          <a:p>
            <a:r>
              <a:rPr lang="en-US" dirty="0">
                <a:solidFill>
                  <a:srgbClr val="7889FB"/>
                </a:solidFill>
              </a:rPr>
              <a:t>Bottom-up</a:t>
            </a:r>
            <a:r>
              <a:rPr lang="en-US" dirty="0"/>
              <a:t> sub-chain optimization </a:t>
            </a:r>
            <a:br>
              <a:rPr lang="en-US" dirty="0"/>
            </a:br>
            <a:r>
              <a:rPr lang="en-US" dirty="0"/>
              <a:t>via </a:t>
            </a:r>
            <a:r>
              <a:rPr lang="en-US" dirty="0">
                <a:solidFill>
                  <a:srgbClr val="C40D1E"/>
                </a:solidFill>
              </a:rPr>
              <a:t>composition from solved subproblems</a:t>
            </a:r>
          </a:p>
          <a:p>
            <a:r>
              <a:rPr lang="en-US" dirty="0">
                <a:solidFill>
                  <a:srgbClr val="7889FB"/>
                </a:solidFill>
              </a:rPr>
              <a:t>Top-down</a:t>
            </a:r>
            <a:r>
              <a:rPr lang="en-US" dirty="0"/>
              <a:t> read-out of optimal split matrix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FBD47-9592-8532-786C-0CF1625166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5 Compilation Techniques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3F4E9E-632A-2B45-E2BF-31CD6B8CD5EC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79570FE-1F81-4B02-6927-73F99798F1D7}"/>
                </a:ext>
              </a:extLst>
            </p:cNvPr>
            <p:cNvSpPr/>
            <p:nvPr/>
          </p:nvSpPr>
          <p:spPr>
            <a:xfrm>
              <a:off x="8122950" y="445399"/>
              <a:ext cx="1517904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83/100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52F99C-ACC9-8936-E986-80405E4B1463}"/>
                </a:ext>
              </a:extLst>
            </p:cNvPr>
            <p:cNvSpPr/>
            <p:nvPr/>
          </p:nvSpPr>
          <p:spPr>
            <a:xfrm>
              <a:off x="9640854" y="438244"/>
              <a:ext cx="310896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F514AF0-B6C2-3E4B-6A12-64BEA37897DB}"/>
              </a:ext>
            </a:extLst>
          </p:cNvPr>
          <p:cNvGrpSpPr/>
          <p:nvPr/>
        </p:nvGrpSpPr>
        <p:grpSpPr>
          <a:xfrm>
            <a:off x="6096000" y="2110768"/>
            <a:ext cx="5410200" cy="4439245"/>
            <a:chOff x="6096000" y="2110768"/>
            <a:chExt cx="5410200" cy="4439245"/>
          </a:xfrm>
        </p:grpSpPr>
        <p:grpSp>
          <p:nvGrpSpPr>
            <p:cNvPr id="47" name="Group 28">
              <a:extLst>
                <a:ext uri="{FF2B5EF4-FFF2-40B4-BE49-F238E27FC236}">
                  <a16:creationId xmlns:a16="http://schemas.microsoft.com/office/drawing/2014/main" id="{69A6E430-1AF5-53B1-72DE-138C142AF0F1}"/>
                </a:ext>
              </a:extLst>
            </p:cNvPr>
            <p:cNvGrpSpPr/>
            <p:nvPr/>
          </p:nvGrpSpPr>
          <p:grpSpPr>
            <a:xfrm rot="18894723">
              <a:off x="7008917" y="2940044"/>
              <a:ext cx="3583790" cy="3636148"/>
              <a:chOff x="1600200" y="3733799"/>
              <a:chExt cx="3429000" cy="342900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2077DD9-18DF-957B-D90B-1E104F26FFEE}"/>
                  </a:ext>
                </a:extLst>
              </p:cNvPr>
              <p:cNvSpPr/>
              <p:nvPr/>
            </p:nvSpPr>
            <p:spPr>
              <a:xfrm>
                <a:off x="1600200" y="37338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5710E22-6B9E-ADC5-2A82-A5F780D139B7}"/>
                  </a:ext>
                </a:extLst>
              </p:cNvPr>
              <p:cNvSpPr/>
              <p:nvPr/>
            </p:nvSpPr>
            <p:spPr>
              <a:xfrm>
                <a:off x="2286000" y="3733799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27C5730-D993-3A98-4FB1-F6380B240654}"/>
                  </a:ext>
                </a:extLst>
              </p:cNvPr>
              <p:cNvSpPr/>
              <p:nvPr/>
            </p:nvSpPr>
            <p:spPr>
              <a:xfrm>
                <a:off x="2971800" y="37338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31BB01E-91E9-31F0-75E2-87517015D0A3}"/>
                  </a:ext>
                </a:extLst>
              </p:cNvPr>
              <p:cNvSpPr/>
              <p:nvPr/>
            </p:nvSpPr>
            <p:spPr>
              <a:xfrm>
                <a:off x="3657600" y="37338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919327A-DF35-68EC-8800-45217EFA011D}"/>
                  </a:ext>
                </a:extLst>
              </p:cNvPr>
              <p:cNvSpPr/>
              <p:nvPr/>
            </p:nvSpPr>
            <p:spPr>
              <a:xfrm>
                <a:off x="4343400" y="37338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2C25042-8F1C-3C78-5C34-DA8FDAF475F0}"/>
                  </a:ext>
                </a:extLst>
              </p:cNvPr>
              <p:cNvSpPr/>
              <p:nvPr/>
            </p:nvSpPr>
            <p:spPr>
              <a:xfrm>
                <a:off x="2286000" y="44196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7108B2D-C5B7-E64A-F8A0-2EE9D7F94AC8}"/>
                  </a:ext>
                </a:extLst>
              </p:cNvPr>
              <p:cNvSpPr/>
              <p:nvPr/>
            </p:nvSpPr>
            <p:spPr>
              <a:xfrm>
                <a:off x="2971800" y="44196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5F44DB2B-D25F-5533-25C9-A075DC9739E4}"/>
                  </a:ext>
                </a:extLst>
              </p:cNvPr>
              <p:cNvSpPr/>
              <p:nvPr/>
            </p:nvSpPr>
            <p:spPr>
              <a:xfrm>
                <a:off x="3657600" y="44196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1B7959B-679D-2D68-A6DC-884060CCD632}"/>
                  </a:ext>
                </a:extLst>
              </p:cNvPr>
              <p:cNvSpPr/>
              <p:nvPr/>
            </p:nvSpPr>
            <p:spPr>
              <a:xfrm>
                <a:off x="4343400" y="44196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D5A4335-1D91-17E3-247E-6FABDB97E190}"/>
                  </a:ext>
                </a:extLst>
              </p:cNvPr>
              <p:cNvSpPr/>
              <p:nvPr/>
            </p:nvSpPr>
            <p:spPr>
              <a:xfrm>
                <a:off x="2971800" y="51054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EB31272-F942-4B5A-F2C1-F6DF37B87FCF}"/>
                  </a:ext>
                </a:extLst>
              </p:cNvPr>
              <p:cNvSpPr/>
              <p:nvPr/>
            </p:nvSpPr>
            <p:spPr>
              <a:xfrm>
                <a:off x="3657600" y="51054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36FEB4C-4AD1-DF05-64BF-2B49151018C8}"/>
                  </a:ext>
                </a:extLst>
              </p:cNvPr>
              <p:cNvSpPr/>
              <p:nvPr/>
            </p:nvSpPr>
            <p:spPr>
              <a:xfrm>
                <a:off x="4343400" y="51054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4A6E6B78-1128-3B86-D250-753E3E050751}"/>
                  </a:ext>
                </a:extLst>
              </p:cNvPr>
              <p:cNvSpPr/>
              <p:nvPr/>
            </p:nvSpPr>
            <p:spPr>
              <a:xfrm>
                <a:off x="3657600" y="57912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03194F7-7B89-735D-EC3A-1FDC6B399918}"/>
                  </a:ext>
                </a:extLst>
              </p:cNvPr>
              <p:cNvSpPr/>
              <p:nvPr/>
            </p:nvSpPr>
            <p:spPr>
              <a:xfrm>
                <a:off x="4343400" y="57912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027DEA-DD30-EED6-617C-20AE4932B055}"/>
                  </a:ext>
                </a:extLst>
              </p:cNvPr>
              <p:cNvSpPr/>
              <p:nvPr/>
            </p:nvSpPr>
            <p:spPr>
              <a:xfrm>
                <a:off x="4343400" y="6477000"/>
                <a:ext cx="685800" cy="685800"/>
              </a:xfrm>
              <a:prstGeom prst="rect">
                <a:avLst/>
              </a:prstGeom>
              <a:solidFill>
                <a:srgbClr val="7889FB"/>
              </a:solidFill>
              <a:ln w="25400" cap="flat" cmpd="sng" algn="ctr">
                <a:solidFill>
                  <a:srgbClr val="7889FB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83">
              <a:extLst>
                <a:ext uri="{FF2B5EF4-FFF2-40B4-BE49-F238E27FC236}">
                  <a16:creationId xmlns:a16="http://schemas.microsoft.com/office/drawing/2014/main" id="{ABEB6251-7E60-B646-B64A-2AC41B56CB7E}"/>
                </a:ext>
              </a:extLst>
            </p:cNvPr>
            <p:cNvGrpSpPr/>
            <p:nvPr/>
          </p:nvGrpSpPr>
          <p:grpSpPr>
            <a:xfrm>
              <a:off x="6324600" y="5405818"/>
              <a:ext cx="4953000" cy="369332"/>
              <a:chOff x="457200" y="6019800"/>
              <a:chExt cx="4953000" cy="36933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F9D105C-B12D-6941-8B4F-2ADBA097F4F6}"/>
                  </a:ext>
                </a:extLst>
              </p:cNvPr>
              <p:cNvSpPr txBox="1"/>
              <p:nvPr/>
            </p:nvSpPr>
            <p:spPr>
              <a:xfrm>
                <a:off x="457200" y="6019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Calibri" panose="020F0502020204030204" pitchFamily="34" charset="0"/>
                  </a:rPr>
                  <a:t>M1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D448E99-20E8-0434-D736-397A3895771F}"/>
                  </a:ext>
                </a:extLst>
              </p:cNvPr>
              <p:cNvSpPr txBox="1"/>
              <p:nvPr/>
            </p:nvSpPr>
            <p:spPr>
              <a:xfrm>
                <a:off x="1524000" y="6019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Calibri" panose="020F0502020204030204" pitchFamily="34" charset="0"/>
                  </a:rPr>
                  <a:t>M2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A9F4200-A3EB-E58A-4568-92A177DAAC07}"/>
                  </a:ext>
                </a:extLst>
              </p:cNvPr>
              <p:cNvSpPr txBox="1"/>
              <p:nvPr/>
            </p:nvSpPr>
            <p:spPr>
              <a:xfrm>
                <a:off x="2514600" y="6019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Calibri" panose="020F0502020204030204" pitchFamily="34" charset="0"/>
                  </a:rPr>
                  <a:t>M3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918B1BF-710B-2A57-0DD9-E82A1603846C}"/>
                  </a:ext>
                </a:extLst>
              </p:cNvPr>
              <p:cNvSpPr txBox="1"/>
              <p:nvPr/>
            </p:nvSpPr>
            <p:spPr>
              <a:xfrm>
                <a:off x="3505200" y="6019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Calibri" panose="020F0502020204030204" pitchFamily="34" charset="0"/>
                  </a:rPr>
                  <a:t>M4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CFCB6C-67E3-D3ED-8D98-E89B2F0CC708}"/>
                  </a:ext>
                </a:extLst>
              </p:cNvPr>
              <p:cNvSpPr txBox="1"/>
              <p:nvPr/>
            </p:nvSpPr>
            <p:spPr>
              <a:xfrm>
                <a:off x="4572000" y="6019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Calibri" panose="020F0502020204030204" pitchFamily="34" charset="0"/>
                  </a:rPr>
                  <a:t>M5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A6AFBFE0-4AFB-4410-685F-882E0DD1F79D}"/>
                </a:ext>
              </a:extLst>
            </p:cNvPr>
            <p:cNvSpPr txBox="1"/>
            <p:nvPr/>
          </p:nvSpPr>
          <p:spPr>
            <a:xfrm>
              <a:off x="6324600" y="2343476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Cost matrix m</a:t>
              </a:r>
            </a:p>
          </p:txBody>
        </p:sp>
        <p:grpSp>
          <p:nvGrpSpPr>
            <p:cNvPr id="70" name="Group 98">
              <a:extLst>
                <a:ext uri="{FF2B5EF4-FFF2-40B4-BE49-F238E27FC236}">
                  <a16:creationId xmlns:a16="http://schemas.microsoft.com/office/drawing/2014/main" id="{660D1ABA-A9AF-8984-2F61-DB6BA6AEC513}"/>
                </a:ext>
              </a:extLst>
            </p:cNvPr>
            <p:cNvGrpSpPr/>
            <p:nvPr/>
          </p:nvGrpSpPr>
          <p:grpSpPr>
            <a:xfrm>
              <a:off x="6400800" y="4579286"/>
              <a:ext cx="4781350" cy="369332"/>
              <a:chOff x="533400" y="5193268"/>
              <a:chExt cx="4781350" cy="369332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5C4C5B3-3A17-357D-6971-B291BBA3300D}"/>
                  </a:ext>
                </a:extLst>
              </p:cNvPr>
              <p:cNvSpPr txBox="1"/>
              <p:nvPr/>
            </p:nvSpPr>
            <p:spPr>
              <a:xfrm>
                <a:off x="533400" y="5193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C3E3799-6A77-3262-2837-68E437BBA3AF}"/>
                  </a:ext>
                </a:extLst>
              </p:cNvPr>
              <p:cNvSpPr txBox="1"/>
              <p:nvPr/>
            </p:nvSpPr>
            <p:spPr>
              <a:xfrm>
                <a:off x="1571325" y="5193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C3AFC780-1375-891E-FF09-9F7B01DCF928}"/>
                  </a:ext>
                </a:extLst>
              </p:cNvPr>
              <p:cNvSpPr txBox="1"/>
              <p:nvPr/>
            </p:nvSpPr>
            <p:spPr>
              <a:xfrm>
                <a:off x="2590800" y="5193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3744B42-AC31-3E7C-7C41-B931B284EA0E}"/>
                  </a:ext>
                </a:extLst>
              </p:cNvPr>
              <p:cNvSpPr txBox="1"/>
              <p:nvPr/>
            </p:nvSpPr>
            <p:spPr>
              <a:xfrm>
                <a:off x="3600650" y="5193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AA739B-C754-33A4-568C-536C7D40A844}"/>
                  </a:ext>
                </a:extLst>
              </p:cNvPr>
              <p:cNvSpPr txBox="1"/>
              <p:nvPr/>
            </p:nvSpPr>
            <p:spPr>
              <a:xfrm>
                <a:off x="4628950" y="51932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012B71B-8B03-F0FF-1E7C-4440D1229779}"/>
                </a:ext>
              </a:extLst>
            </p:cNvPr>
            <p:cNvSpPr txBox="1"/>
            <p:nvPr/>
          </p:nvSpPr>
          <p:spPr>
            <a:xfrm>
              <a:off x="6096000" y="41104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0C29934-0D9B-0E21-3BBE-C74906950F0F}"/>
                </a:ext>
              </a:extLst>
            </p:cNvPr>
            <p:cNvSpPr txBox="1"/>
            <p:nvPr/>
          </p:nvSpPr>
          <p:spPr>
            <a:xfrm>
              <a:off x="6619775" y="358708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AF9347E-D0CE-B363-805D-E96C201547E6}"/>
                </a:ext>
              </a:extLst>
            </p:cNvPr>
            <p:cNvSpPr txBox="1"/>
            <p:nvPr/>
          </p:nvSpPr>
          <p:spPr>
            <a:xfrm>
              <a:off x="7143550" y="30821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3D907F8-F016-289C-C9D4-AD121A2D1B6B}"/>
                </a:ext>
              </a:extLst>
            </p:cNvPr>
            <p:cNvSpPr txBox="1"/>
            <p:nvPr/>
          </p:nvSpPr>
          <p:spPr>
            <a:xfrm>
              <a:off x="7620000" y="259808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7100A49-F886-4B7F-032C-A7F82A148D30}"/>
                </a:ext>
              </a:extLst>
            </p:cNvPr>
            <p:cNvSpPr txBox="1"/>
            <p:nvPr/>
          </p:nvSpPr>
          <p:spPr>
            <a:xfrm>
              <a:off x="8124525" y="211076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DE402A5-5085-8062-958E-095268ED5002}"/>
                </a:ext>
              </a:extLst>
            </p:cNvPr>
            <p:cNvSpPr txBox="1"/>
            <p:nvPr/>
          </p:nvSpPr>
          <p:spPr>
            <a:xfrm>
              <a:off x="8886525" y="2112011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E065EB-F179-64E6-6E6C-28545CF21AC2}"/>
                </a:ext>
              </a:extLst>
            </p:cNvPr>
            <p:cNvSpPr txBox="1"/>
            <p:nvPr/>
          </p:nvSpPr>
          <p:spPr>
            <a:xfrm>
              <a:off x="9410300" y="261529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8FAEDC1-7E50-51A2-EA10-E6F55C57F010}"/>
                </a:ext>
              </a:extLst>
            </p:cNvPr>
            <p:cNvSpPr txBox="1"/>
            <p:nvPr/>
          </p:nvSpPr>
          <p:spPr>
            <a:xfrm>
              <a:off x="9944500" y="313148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1423FBD-A910-5E86-8047-F1C299AC569E}"/>
                </a:ext>
              </a:extLst>
            </p:cNvPr>
            <p:cNvSpPr txBox="1"/>
            <p:nvPr/>
          </p:nvSpPr>
          <p:spPr>
            <a:xfrm>
              <a:off x="10458650" y="3615518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814B686-8199-3EE8-020B-D01B732FBD24}"/>
                </a:ext>
              </a:extLst>
            </p:cNvPr>
            <p:cNvSpPr txBox="1"/>
            <p:nvPr/>
          </p:nvSpPr>
          <p:spPr>
            <a:xfrm>
              <a:off x="10972800" y="4198286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2920D86-4833-8735-6A40-6C664EA16BBC}"/>
                </a:ext>
              </a:extLst>
            </p:cNvPr>
            <p:cNvSpPr txBox="1"/>
            <p:nvPr/>
          </p:nvSpPr>
          <p:spPr>
            <a:xfrm>
              <a:off x="6705600" y="282668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j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F0888B5-9FD8-8D5E-3A1D-2EFDCF1572EA}"/>
                </a:ext>
              </a:extLst>
            </p:cNvPr>
            <p:cNvSpPr txBox="1"/>
            <p:nvPr/>
          </p:nvSpPr>
          <p:spPr>
            <a:xfrm>
              <a:off x="10210800" y="282668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000000"/>
                  </a:solidFill>
                  <a:ea typeface="ＭＳ Ｐゴシック" charset="0"/>
                  <a:cs typeface="Calibri" panose="020F0502020204030204" pitchFamily="34" charset="0"/>
                </a:rPr>
                <a:t>i</a:t>
              </a:r>
              <a:endPara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CEE22E79-697C-3502-F21B-D6F315406A83}"/>
                </a:ext>
              </a:extLst>
            </p:cNvPr>
            <p:cNvGrpSpPr/>
            <p:nvPr/>
          </p:nvGrpSpPr>
          <p:grpSpPr>
            <a:xfrm>
              <a:off x="6934200" y="4034218"/>
              <a:ext cx="3733800" cy="381000"/>
              <a:chOff x="1066800" y="4648200"/>
              <a:chExt cx="3733800" cy="381000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FBC4CE91-4A47-503C-A9E9-21B82D5A9029}"/>
                  </a:ext>
                </a:extLst>
              </p:cNvPr>
              <p:cNvSpPr txBox="1"/>
              <p:nvPr/>
            </p:nvSpPr>
            <p:spPr>
              <a:xfrm>
                <a:off x="1066800" y="46598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350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710AF11-FE22-57D2-7693-EBF214475414}"/>
                  </a:ext>
                </a:extLst>
              </p:cNvPr>
              <p:cNvSpPr txBox="1"/>
              <p:nvPr/>
            </p:nvSpPr>
            <p:spPr>
              <a:xfrm>
                <a:off x="2057400" y="4648200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35</a:t>
                </a: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C04B5A0-AD17-896A-0465-E0F1A701F954}"/>
                  </a:ext>
                </a:extLst>
              </p:cNvPr>
              <p:cNvSpPr txBox="1"/>
              <p:nvPr/>
            </p:nvSpPr>
            <p:spPr>
              <a:xfrm>
                <a:off x="3124200" y="46598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15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69B30DD-0920-ACDC-E0F9-6BBCD0D5FA07}"/>
                  </a:ext>
                </a:extLst>
              </p:cNvPr>
              <p:cNvSpPr txBox="1"/>
              <p:nvPr/>
            </p:nvSpPr>
            <p:spPr>
              <a:xfrm>
                <a:off x="4114800" y="4659868"/>
                <a:ext cx="6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FFFFFF"/>
                    </a:solidFill>
                    <a:ea typeface="ＭＳ Ｐゴシック" charset="0"/>
                    <a:cs typeface="Calibri" panose="020F0502020204030204" pitchFamily="34" charset="0"/>
                  </a:rPr>
                  <a:t>27</a:t>
                </a:r>
              </a:p>
            </p:txBody>
          </p: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4926EC4-BA40-3126-FDC9-9FC1BAEB4734}"/>
                </a:ext>
              </a:extLst>
            </p:cNvPr>
            <p:cNvSpPr txBox="1"/>
            <p:nvPr/>
          </p:nvSpPr>
          <p:spPr>
            <a:xfrm>
              <a:off x="7444450" y="351248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B99485A2-8DE2-8A13-E998-FC57694535E3}"/>
                </a:ext>
              </a:extLst>
            </p:cNvPr>
            <p:cNvSpPr txBox="1"/>
            <p:nvPr/>
          </p:nvSpPr>
          <p:spPr>
            <a:xfrm>
              <a:off x="8458200" y="351248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56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969950D-0F91-E211-B5B5-D7E647DA54D1}"/>
                </a:ext>
              </a:extLst>
            </p:cNvPr>
            <p:cNvSpPr txBox="1"/>
            <p:nvPr/>
          </p:nvSpPr>
          <p:spPr>
            <a:xfrm>
              <a:off x="9478700" y="351248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72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126CEE30-C3AE-EED5-43D4-55BA2C12C62B}"/>
                </a:ext>
              </a:extLst>
            </p:cNvPr>
            <p:cNvSpPr txBox="1"/>
            <p:nvPr/>
          </p:nvSpPr>
          <p:spPr>
            <a:xfrm>
              <a:off x="7924800" y="304361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135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7AD2C3D-6561-5BFF-1645-02F2F2AA5131}"/>
                </a:ext>
              </a:extLst>
            </p:cNvPr>
            <p:cNvSpPr txBox="1"/>
            <p:nvPr/>
          </p:nvSpPr>
          <p:spPr>
            <a:xfrm>
              <a:off x="8991600" y="3043618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125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3FB741E-2642-26B1-1C31-87B992170C79}"/>
                </a:ext>
              </a:extLst>
            </p:cNvPr>
            <p:cNvSpPr txBox="1"/>
            <p:nvPr/>
          </p:nvSpPr>
          <p:spPr>
            <a:xfrm>
              <a:off x="8458200" y="2521886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  <a:ea typeface="ＭＳ Ｐゴシック" charset="0"/>
                  <a:cs typeface="Calibri" panose="020F0502020204030204" pitchFamily="34" charset="0"/>
                </a:rPr>
                <a:t>222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F52BBA4B-1897-A70C-3047-34BAAED16381}"/>
                </a:ext>
              </a:extLst>
            </p:cNvPr>
            <p:cNvSpPr/>
            <p:nvPr/>
          </p:nvSpPr>
          <p:spPr>
            <a:xfrm rot="18894723">
              <a:off x="6400552" y="4379283"/>
              <a:ext cx="716758" cy="727229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E817695-49AE-6F97-1B7C-ED8811C45E31}"/>
                </a:ext>
              </a:extLst>
            </p:cNvPr>
            <p:cNvSpPr/>
            <p:nvPr/>
          </p:nvSpPr>
          <p:spPr>
            <a:xfrm rot="18894723">
              <a:off x="7924553" y="3876324"/>
              <a:ext cx="716758" cy="727229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020478B-BD72-F50E-D348-0E5BF50E4EDE}"/>
                </a:ext>
              </a:extLst>
            </p:cNvPr>
            <p:cNvSpPr/>
            <p:nvPr/>
          </p:nvSpPr>
          <p:spPr>
            <a:xfrm rot="18894723">
              <a:off x="6913114" y="3866699"/>
              <a:ext cx="716758" cy="727229"/>
            </a:xfrm>
            <a:prstGeom prst="rect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39B6844-BE1F-507C-9EFA-3D92512D151F}"/>
                </a:ext>
              </a:extLst>
            </p:cNvPr>
            <p:cNvSpPr/>
            <p:nvPr/>
          </p:nvSpPr>
          <p:spPr>
            <a:xfrm rot="18894723">
              <a:off x="8446739" y="4390474"/>
              <a:ext cx="716758" cy="727229"/>
            </a:xfrm>
            <a:prstGeom prst="rect">
              <a:avLst/>
            </a:prstGeom>
            <a:noFill/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>
                <a:solidFill>
                  <a:srgbClr val="FFFFFF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860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E391E37-685B-61D6-DF3A-B07FE465265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6EE3D5-1936-B65F-9809-C27F89ACFC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6a: Describe </a:t>
            </a:r>
            <a:r>
              <a:rPr lang="en-US" dirty="0">
                <a:solidFill>
                  <a:srgbClr val="7889FB"/>
                </a:solidFill>
              </a:rPr>
              <a:t>min-max quantization</a:t>
            </a:r>
            <a:r>
              <a:rPr lang="en-US" dirty="0"/>
              <a:t> of an FP64 (floating point) representation into UINT8 (integer). </a:t>
            </a:r>
            <a:br>
              <a:rPr lang="en-US" dirty="0"/>
            </a:br>
            <a:r>
              <a:rPr lang="en-US" dirty="0"/>
              <a:t>Why does such an encoding </a:t>
            </a:r>
            <a:r>
              <a:rPr lang="en-US" dirty="0">
                <a:solidFill>
                  <a:srgbClr val="7889FB"/>
                </a:solidFill>
              </a:rPr>
              <a:t>increasing training and/or inference performance</a:t>
            </a:r>
            <a:r>
              <a:rPr lang="en-US" dirty="0"/>
              <a:t>? [8/100 points]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C40D1E"/>
                </a:solidFill>
              </a:rPr>
              <a:t>Determine min/max range </a:t>
            </a:r>
            <a:r>
              <a:rPr lang="en-US" dirty="0"/>
              <a:t>of matrix</a:t>
            </a:r>
          </a:p>
          <a:p>
            <a:r>
              <a:rPr lang="en-US" dirty="0">
                <a:solidFill>
                  <a:srgbClr val="C40D1E"/>
                </a:solidFill>
              </a:rPr>
              <a:t>Split range into 2^8 = 256 buckets/bins</a:t>
            </a:r>
          </a:p>
          <a:p>
            <a:r>
              <a:rPr lang="en-US" dirty="0">
                <a:solidFill>
                  <a:srgbClr val="C40D1E"/>
                </a:solidFill>
              </a:rPr>
              <a:t>Encode FP64 values in a bin via </a:t>
            </a:r>
            <a:r>
              <a:rPr lang="en-US" dirty="0" err="1">
                <a:solidFill>
                  <a:srgbClr val="C40D1E"/>
                </a:solidFill>
              </a:rPr>
              <a:t>binID</a:t>
            </a:r>
            <a:r>
              <a:rPr lang="en-US" dirty="0"/>
              <a:t> (lossy, but order-preserving)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40D1E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</a:rPr>
              <a:t>Performance Improvements</a:t>
            </a:r>
          </a:p>
          <a:p>
            <a:pPr lvl="1"/>
            <a:r>
              <a:rPr lang="en-US" dirty="0"/>
              <a:t>(1) Reduced memory bandwidth requirements</a:t>
            </a:r>
          </a:p>
          <a:p>
            <a:pPr lvl="1"/>
            <a:r>
              <a:rPr lang="en-US" dirty="0"/>
              <a:t>(2) Increased instruction parallelism (e.g., AVX512: 8 FP64 </a:t>
            </a:r>
            <a:r>
              <a:rPr lang="en-US" dirty="0">
                <a:sym typeface="Wingdings" panose="05000000000000000000" pitchFamily="2" charset="2"/>
              </a:rPr>
              <a:t> 64 UINT8 ops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(3</a:t>
            </a:r>
            <a:r>
              <a:rPr lang="en-US"/>
              <a:t>) Reduced energy </a:t>
            </a:r>
            <a:r>
              <a:rPr lang="en-US" dirty="0"/>
              <a:t>consumption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E8024B-A357-948A-F014-CBDC31798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6 Data Access Optimizations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35E7BF6-4EED-09CA-9D3D-081C70803395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787393-14E1-B5DC-CDB4-00EB05BD9E2E}"/>
                </a:ext>
              </a:extLst>
            </p:cNvPr>
            <p:cNvSpPr/>
            <p:nvPr/>
          </p:nvSpPr>
          <p:spPr>
            <a:xfrm>
              <a:off x="8122950" y="445399"/>
              <a:ext cx="166420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91/100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6CDE0A-922A-164F-4D6A-72DB9F70D32B}"/>
                </a:ext>
              </a:extLst>
            </p:cNvPr>
            <p:cNvSpPr/>
            <p:nvPr/>
          </p:nvSpPr>
          <p:spPr>
            <a:xfrm>
              <a:off x="9787158" y="438244"/>
              <a:ext cx="16459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CEBF023-6DAB-E08C-1DF3-E27DDD4D9B7E}"/>
              </a:ext>
            </a:extLst>
          </p:cNvPr>
          <p:cNvSpPr/>
          <p:nvPr/>
        </p:nvSpPr>
        <p:spPr>
          <a:xfrm>
            <a:off x="795557" y="2117406"/>
            <a:ext cx="2340864" cy="418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FP64</a:t>
            </a:r>
          </a:p>
        </p:txBody>
      </p:sp>
      <p:sp>
        <p:nvSpPr>
          <p:cNvPr id="8" name="Right Arrow 8">
            <a:extLst>
              <a:ext uri="{FF2B5EF4-FFF2-40B4-BE49-F238E27FC236}">
                <a16:creationId xmlns:a16="http://schemas.microsoft.com/office/drawing/2014/main" id="{B8FE2E5F-4706-26ED-EF4F-286A55ACD2BB}"/>
              </a:ext>
            </a:extLst>
          </p:cNvPr>
          <p:cNvSpPr/>
          <p:nvPr/>
        </p:nvSpPr>
        <p:spPr>
          <a:xfrm>
            <a:off x="3381179" y="2166454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1BAE91-8F37-1A40-4F14-7015DED559DE}"/>
              </a:ext>
            </a:extLst>
          </p:cNvPr>
          <p:cNvSpPr/>
          <p:nvPr/>
        </p:nvSpPr>
        <p:spPr>
          <a:xfrm>
            <a:off x="3952166" y="2120640"/>
            <a:ext cx="292608" cy="4189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BC8111-4F6D-7602-DF27-46E084414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80" y="2540335"/>
            <a:ext cx="5518394" cy="1131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8C21A7-58B9-4AE5-84EC-DAB54B2023AC}"/>
              </a:ext>
            </a:extLst>
          </p:cNvPr>
          <p:cNvSpPr txBox="1"/>
          <p:nvPr/>
        </p:nvSpPr>
        <p:spPr>
          <a:xfrm>
            <a:off x="6519134" y="2274032"/>
            <a:ext cx="3969571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Min/Max Quantization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641A6F-2C8D-9AEE-E7BF-185A39D79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587" y="4192263"/>
            <a:ext cx="1997732" cy="256693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43A8BB-AFC0-C61F-455E-3DA4A324E971}"/>
              </a:ext>
            </a:extLst>
          </p:cNvPr>
          <p:cNvSpPr txBox="1"/>
          <p:nvPr/>
        </p:nvSpPr>
        <p:spPr>
          <a:xfrm>
            <a:off x="5941888" y="6029778"/>
            <a:ext cx="355907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[Jonathan Ragan-Kelly: The Future of Fast Code: Giving Hardware What It Wants,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PLDI 2024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Keynote (inspired by Bill Dally on 14nm)]</a:t>
            </a:r>
          </a:p>
        </p:txBody>
      </p:sp>
    </p:spTree>
    <p:extLst>
      <p:ext uri="{BB962C8B-B14F-4D97-AF65-F5344CB8AC3E}">
        <p14:creationId xmlns:p14="http://schemas.microsoft.com/office/powerpoint/2010/main" val="9049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D7E2FB-F10E-2461-4EDC-17A07B115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7a: Consider a deployed model M in a cloud serving </a:t>
            </a:r>
            <a:br>
              <a:rPr lang="en-US" dirty="0"/>
            </a:br>
            <a:r>
              <a:rPr lang="en-US" dirty="0"/>
              <a:t>environment and assume 1000s of clients. Explain three </a:t>
            </a:r>
            <a:br>
              <a:rPr lang="en-US" dirty="0"/>
            </a:br>
            <a:r>
              <a:rPr lang="en-US" dirty="0"/>
              <a:t>strategies for </a:t>
            </a:r>
            <a:r>
              <a:rPr lang="en-US" dirty="0">
                <a:solidFill>
                  <a:srgbClr val="7889FB"/>
                </a:solidFill>
              </a:rPr>
              <a:t>improving model scoring throughput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the serving site. [9/100 points]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C40D1E"/>
                </a:solidFill>
              </a:rPr>
              <a:t>Reuse of input-prediction pairs</a:t>
            </a:r>
            <a:r>
              <a:rPr lang="en-US" dirty="0"/>
              <a:t> (fewer model invocations)</a:t>
            </a:r>
          </a:p>
          <a:p>
            <a:r>
              <a:rPr lang="en-US" dirty="0">
                <a:solidFill>
                  <a:srgbClr val="C40D1E"/>
                </a:solidFill>
              </a:rPr>
              <a:t>Batching of client requests / vectorization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(fewer kernel launches, utilize compute better, less sync barriers)</a:t>
            </a:r>
          </a:p>
          <a:p>
            <a:r>
              <a:rPr lang="en-US" dirty="0">
                <a:solidFill>
                  <a:srgbClr val="C40D1E"/>
                </a:solidFill>
              </a:rPr>
              <a:t>Quantization of input data</a:t>
            </a:r>
            <a:r>
              <a:rPr lang="en-US" dirty="0"/>
              <a:t> (data transfer to serving systems, instruction parallelism)</a:t>
            </a:r>
          </a:p>
          <a:p>
            <a:r>
              <a:rPr lang="en-US" dirty="0">
                <a:solidFill>
                  <a:srgbClr val="C40D1E"/>
                </a:solidFill>
              </a:rPr>
              <a:t>Inference Program Compilation</a:t>
            </a:r>
          </a:p>
          <a:p>
            <a:r>
              <a:rPr lang="en-US" dirty="0">
                <a:solidFill>
                  <a:srgbClr val="C40D1E"/>
                </a:solidFill>
              </a:rPr>
              <a:t>Specialized, Smaller Models</a:t>
            </a:r>
            <a:r>
              <a:rPr lang="en-US" dirty="0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C9455-9E30-62DD-D767-C78B5F89D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7 Model Deployment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E51F93-B40A-1347-CD88-5347F9BF7781}"/>
              </a:ext>
            </a:extLst>
          </p:cNvPr>
          <p:cNvSpPr/>
          <p:nvPr/>
        </p:nvSpPr>
        <p:spPr>
          <a:xfrm>
            <a:off x="8671589" y="380028"/>
            <a:ext cx="1828800" cy="418963"/>
          </a:xfrm>
          <a:prstGeom prst="rect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100/100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FAFAEF-1A0D-1B74-2EBF-ED9977EEEFB5}"/>
              </a:ext>
            </a:extLst>
          </p:cNvPr>
          <p:cNvSpPr/>
          <p:nvPr/>
        </p:nvSpPr>
        <p:spPr>
          <a:xfrm>
            <a:off x="10268526" y="1438720"/>
            <a:ext cx="701393" cy="398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40DE30-DADB-D47D-4DFF-012787272451}"/>
              </a:ext>
            </a:extLst>
          </p:cNvPr>
          <p:cNvSpPr/>
          <p:nvPr/>
        </p:nvSpPr>
        <p:spPr>
          <a:xfrm>
            <a:off x="9597248" y="1890847"/>
            <a:ext cx="2043953" cy="575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Serving System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19B7277-37EF-16BA-C1ED-9A7D54CA1490}"/>
              </a:ext>
            </a:extLst>
          </p:cNvPr>
          <p:cNvGrpSpPr/>
          <p:nvPr/>
        </p:nvGrpSpPr>
        <p:grpSpPr>
          <a:xfrm>
            <a:off x="8563086" y="1700248"/>
            <a:ext cx="906861" cy="733290"/>
            <a:chOff x="7972844" y="1700248"/>
            <a:chExt cx="1497104" cy="73329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3E21F48-3394-F777-FD3E-683E89DA992C}"/>
                </a:ext>
              </a:extLst>
            </p:cNvPr>
            <p:cNvCxnSpPr>
              <a:cxnSpLocks/>
            </p:cNvCxnSpPr>
            <p:nvPr/>
          </p:nvCxnSpPr>
          <p:spPr>
            <a:xfrm>
              <a:off x="8355373" y="1700248"/>
              <a:ext cx="1112784" cy="27430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9759B24-311B-AB57-9EAB-65EC3624BF09}"/>
                </a:ext>
              </a:extLst>
            </p:cNvPr>
            <p:cNvCxnSpPr>
              <a:cxnSpLocks/>
            </p:cNvCxnSpPr>
            <p:nvPr/>
          </p:nvCxnSpPr>
          <p:spPr>
            <a:xfrm>
              <a:off x="8357164" y="1820374"/>
              <a:ext cx="1112784" cy="27430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21EED25-A760-76DF-747B-4623487ACC2D}"/>
                </a:ext>
              </a:extLst>
            </p:cNvPr>
            <p:cNvCxnSpPr>
              <a:cxnSpLocks/>
            </p:cNvCxnSpPr>
            <p:nvPr/>
          </p:nvCxnSpPr>
          <p:spPr>
            <a:xfrm>
              <a:off x="8348199" y="1940500"/>
              <a:ext cx="1112784" cy="27430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3410202-AFC8-744B-DB99-4F16610561DF}"/>
                </a:ext>
              </a:extLst>
            </p:cNvPr>
            <p:cNvCxnSpPr>
              <a:cxnSpLocks/>
            </p:cNvCxnSpPr>
            <p:nvPr/>
          </p:nvCxnSpPr>
          <p:spPr>
            <a:xfrm>
              <a:off x="8339234" y="2049868"/>
              <a:ext cx="1112784" cy="274302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F6B62B-F2C5-DDBD-D7AA-FC346E2CA1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72844" y="2427497"/>
              <a:ext cx="1479174" cy="604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68423A-0299-F78E-07E2-2363B455FDCD}"/>
              </a:ext>
            </a:extLst>
          </p:cNvPr>
          <p:cNvSpPr txBox="1"/>
          <p:nvPr/>
        </p:nvSpPr>
        <p:spPr>
          <a:xfrm>
            <a:off x="7752942" y="1546298"/>
            <a:ext cx="111278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 requests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1AFB2C-D471-846B-75FB-662629A1851E}"/>
              </a:ext>
            </a:extLst>
          </p:cNvPr>
          <p:cNvSpPr txBox="1"/>
          <p:nvPr/>
        </p:nvSpPr>
        <p:spPr>
          <a:xfrm>
            <a:off x="7294579" y="2214802"/>
            <a:ext cx="111278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87AF82-485F-ABD0-17C3-6F04EDE11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248" y="2538714"/>
            <a:ext cx="641169" cy="3980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F1ED99-F84B-1522-66DF-1D9FC191E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639" y="2533185"/>
            <a:ext cx="641169" cy="39802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94A8E3B-7280-8B53-2F4F-100A0AD6A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0030" y="2520211"/>
            <a:ext cx="641169" cy="3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4E7D9-0ABF-359C-5EB8-F47C32B199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Final Questions &amp; Answering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AC978-F070-385E-C273-A7A5863B03B0}"/>
              </a:ext>
            </a:extLst>
          </p:cNvPr>
          <p:cNvSpPr txBox="1"/>
          <p:nvPr/>
        </p:nvSpPr>
        <p:spPr>
          <a:xfrm>
            <a:off x="3227295" y="1559859"/>
            <a:ext cx="5658522" cy="33239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0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 </a:t>
            </a:r>
            <a:br>
              <a:rPr lang="en-US" sz="70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br>
              <a:rPr lang="en-US" sz="70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0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92975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01D73C7-CF8F-668E-EE89-8E9E1A704336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8BB552-FC3D-72B3-06E7-46B2449A8D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1a: Describe the overall </a:t>
            </a:r>
            <a:r>
              <a:rPr lang="en-US" dirty="0">
                <a:solidFill>
                  <a:srgbClr val="7889FB"/>
                </a:solidFill>
              </a:rPr>
              <a:t>system architecture of data-parallel parameter servers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explain its components and interaction among these components [10/100 points]</a:t>
            </a:r>
          </a:p>
          <a:p>
            <a:pPr lvl="1"/>
            <a:endParaRPr lang="en-US" dirty="0"/>
          </a:p>
          <a:p>
            <a:r>
              <a:rPr lang="en-US" dirty="0"/>
              <a:t>System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</a:t>
            </a:r>
            <a:r>
              <a:rPr lang="en-US" dirty="0"/>
              <a:t> Parameter Servers w/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</a:t>
            </a:r>
            <a:r>
              <a:rPr lang="en-US" dirty="0"/>
              <a:t> Workers w/ data partitions</a:t>
            </a:r>
          </a:p>
          <a:p>
            <a:pPr lvl="1"/>
            <a:r>
              <a:rPr lang="en-US" dirty="0"/>
              <a:t>Optional Coordinator</a:t>
            </a:r>
          </a:p>
          <a:p>
            <a:r>
              <a:rPr lang="en-US" dirty="0"/>
              <a:t>Interactions</a:t>
            </a:r>
          </a:p>
          <a:p>
            <a:pPr lvl="1"/>
            <a:r>
              <a:rPr lang="en-US" dirty="0"/>
              <a:t>Workers </a:t>
            </a:r>
            <a:r>
              <a:rPr lang="en-US" b="1" dirty="0">
                <a:solidFill>
                  <a:srgbClr val="7889FB"/>
                </a:solidFill>
              </a:rPr>
              <a:t>pull</a:t>
            </a:r>
            <a:r>
              <a:rPr lang="en-US" dirty="0"/>
              <a:t> model from parameter servers,</a:t>
            </a:r>
            <a:br>
              <a:rPr lang="en-US" dirty="0"/>
            </a:br>
            <a:r>
              <a:rPr lang="en-US" dirty="0"/>
              <a:t>slice a mini-batch of data, run a forward and</a:t>
            </a:r>
            <a:br>
              <a:rPr lang="en-US" dirty="0"/>
            </a:br>
            <a:r>
              <a:rPr lang="en-US" dirty="0"/>
              <a:t>backward pass to compute gradients,</a:t>
            </a:r>
            <a:br>
              <a:rPr lang="en-US" dirty="0"/>
            </a:br>
            <a:r>
              <a:rPr lang="en-US" dirty="0"/>
              <a:t>which are </a:t>
            </a:r>
            <a:r>
              <a:rPr lang="en-US" b="1" dirty="0">
                <a:solidFill>
                  <a:srgbClr val="7889FB"/>
                </a:solidFill>
              </a:rPr>
              <a:t>pushed</a:t>
            </a:r>
            <a:r>
              <a:rPr lang="en-US" dirty="0"/>
              <a:t> back to parameter serves</a:t>
            </a:r>
          </a:p>
          <a:p>
            <a:pPr lvl="1"/>
            <a:r>
              <a:rPr lang="en-US" dirty="0"/>
              <a:t>Parameter servers wait for gradients,</a:t>
            </a:r>
            <a:br>
              <a:rPr lang="en-US" dirty="0"/>
            </a:br>
            <a:r>
              <a:rPr lang="en-US" b="1" dirty="0">
                <a:solidFill>
                  <a:srgbClr val="C40D1E"/>
                </a:solidFill>
              </a:rPr>
              <a:t>aggregate</a:t>
            </a:r>
            <a:r>
              <a:rPr lang="en-US" dirty="0"/>
              <a:t> the gradients/models, and</a:t>
            </a:r>
            <a:br>
              <a:rPr lang="en-US" dirty="0"/>
            </a:br>
            <a:r>
              <a:rPr lang="en-US" dirty="0"/>
              <a:t>perform a </a:t>
            </a:r>
            <a:r>
              <a:rPr lang="en-US" b="1" dirty="0">
                <a:solidFill>
                  <a:srgbClr val="C40D1E"/>
                </a:solidFill>
              </a:rPr>
              <a:t>global model update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03973-0B2B-88C3-44AF-83536DC6A0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1 Parameter Servers </a:t>
            </a:r>
            <a:r>
              <a:rPr lang="en-US" sz="1800" dirty="0"/>
              <a:t>[question appeared in every exam]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8F3F9B-FB44-C6E4-69B4-B28CFAC39E2E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896C98D-2903-2657-502C-3C3502096513}"/>
                </a:ext>
              </a:extLst>
            </p:cNvPr>
            <p:cNvSpPr/>
            <p:nvPr/>
          </p:nvSpPr>
          <p:spPr>
            <a:xfrm>
              <a:off x="8122950" y="445399"/>
              <a:ext cx="182880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CFA57BD-212E-27B4-5839-C2A5A1CF6923}"/>
                </a:ext>
              </a:extLst>
            </p:cNvPr>
            <p:cNvSpPr/>
            <p:nvPr/>
          </p:nvSpPr>
          <p:spPr>
            <a:xfrm>
              <a:off x="8305830" y="438244"/>
              <a:ext cx="1645920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10/100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DD77452-8D37-2C43-3B95-4DFDB2215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631" y="2232384"/>
            <a:ext cx="4955858" cy="4295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03E840-234D-652B-3E61-481E83637A5B}"/>
              </a:ext>
            </a:extLst>
          </p:cNvPr>
          <p:cNvSpPr txBox="1"/>
          <p:nvPr/>
        </p:nvSpPr>
        <p:spPr>
          <a:xfrm>
            <a:off x="6694927" y="2258332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7639EE-25A7-8783-99BE-1C8128190DD3}"/>
              </a:ext>
            </a:extLst>
          </p:cNvPr>
          <p:cNvSpPr txBox="1"/>
          <p:nvPr/>
        </p:nvSpPr>
        <p:spPr>
          <a:xfrm>
            <a:off x="7334611" y="6059475"/>
            <a:ext cx="6832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1005D3-D2D4-A1F0-084B-E06AF319C684}"/>
              </a:ext>
            </a:extLst>
          </p:cNvPr>
          <p:cNvSpPr txBox="1"/>
          <p:nvPr/>
        </p:nvSpPr>
        <p:spPr>
          <a:xfrm>
            <a:off x="10507392" y="3479171"/>
            <a:ext cx="14268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 .. Model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ΔW .. Gradient</a:t>
            </a:r>
          </a:p>
        </p:txBody>
      </p:sp>
    </p:spTree>
    <p:extLst>
      <p:ext uri="{BB962C8B-B14F-4D97-AF65-F5344CB8AC3E}">
        <p14:creationId xmlns:p14="http://schemas.microsoft.com/office/powerpoint/2010/main" val="183363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166987-3929-5B94-63A2-7060257015D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1b: Describe </a:t>
            </a:r>
            <a:r>
              <a:rPr lang="en-US" dirty="0">
                <a:solidFill>
                  <a:srgbClr val="7889FB"/>
                </a:solidFill>
              </a:rPr>
              <a:t>synchronous (BSP) and asynchronous (ASP) update strategies</a:t>
            </a:r>
            <a:r>
              <a:rPr lang="en-US" dirty="0"/>
              <a:t> in </a:t>
            </a:r>
            <a:br>
              <a:rPr lang="en-US" dirty="0"/>
            </a:br>
            <a:r>
              <a:rPr lang="en-US" dirty="0"/>
              <a:t>data-parallel parameter servers and name their advantages and disadvantages. [6/100 points]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DEC46A-847C-B730-4B39-C2AAA36AF4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Task 1 Parameter Servers, cont.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40D1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[question appeared in every exam]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A3E8BF-65EF-4DF5-F161-5FB313D9BB42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C05AD4C-29F8-9EFF-A755-6CF57AAEE437}"/>
                </a:ext>
              </a:extLst>
            </p:cNvPr>
            <p:cNvSpPr/>
            <p:nvPr/>
          </p:nvSpPr>
          <p:spPr>
            <a:xfrm>
              <a:off x="8122950" y="445399"/>
              <a:ext cx="29260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142FC3-2DC1-C450-E4CE-528A8C2D8EAE}"/>
                </a:ext>
              </a:extLst>
            </p:cNvPr>
            <p:cNvSpPr/>
            <p:nvPr/>
          </p:nvSpPr>
          <p:spPr>
            <a:xfrm>
              <a:off x="8415558" y="438244"/>
              <a:ext cx="153619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16/100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974BF7-49F3-2D06-346C-B4BE8459F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00915"/>
              </p:ext>
            </p:extLst>
          </p:nvPr>
        </p:nvGraphicFramePr>
        <p:xfrm>
          <a:off x="1430770" y="2365586"/>
          <a:ext cx="8912112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704">
                  <a:extLst>
                    <a:ext uri="{9D8B030D-6E8A-4147-A177-3AD203B41FA5}">
                      <a16:colId xmlns:a16="http://schemas.microsoft.com/office/drawing/2014/main" val="1811060727"/>
                    </a:ext>
                  </a:extLst>
                </a:gridCol>
                <a:gridCol w="2970704">
                  <a:extLst>
                    <a:ext uri="{9D8B030D-6E8A-4147-A177-3AD203B41FA5}">
                      <a16:colId xmlns:a16="http://schemas.microsoft.com/office/drawing/2014/main" val="1353786952"/>
                    </a:ext>
                  </a:extLst>
                </a:gridCol>
                <a:gridCol w="2970704">
                  <a:extLst>
                    <a:ext uri="{9D8B030D-6E8A-4147-A177-3AD203B41FA5}">
                      <a16:colId xmlns:a16="http://schemas.microsoft.com/office/drawing/2014/main" val="275893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Synchronous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13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9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Advantages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86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Disadvantages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2705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73162DE-B287-FB41-324C-D3665031C6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749119"/>
              </p:ext>
            </p:extLst>
          </p:nvPr>
        </p:nvGraphicFramePr>
        <p:xfrm>
          <a:off x="1432561" y="2378133"/>
          <a:ext cx="8912112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704">
                  <a:extLst>
                    <a:ext uri="{9D8B030D-6E8A-4147-A177-3AD203B41FA5}">
                      <a16:colId xmlns:a16="http://schemas.microsoft.com/office/drawing/2014/main" val="1811060727"/>
                    </a:ext>
                  </a:extLst>
                </a:gridCol>
                <a:gridCol w="2970704">
                  <a:extLst>
                    <a:ext uri="{9D8B030D-6E8A-4147-A177-3AD203B41FA5}">
                      <a16:colId xmlns:a16="http://schemas.microsoft.com/office/drawing/2014/main" val="1353786952"/>
                    </a:ext>
                  </a:extLst>
                </a:gridCol>
                <a:gridCol w="2970704">
                  <a:extLst>
                    <a:ext uri="{9D8B030D-6E8A-4147-A177-3AD203B41FA5}">
                      <a16:colId xmlns:a16="http://schemas.microsoft.com/office/drawing/2014/main" val="27589339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Synchronous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Asynchronous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213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Per-batch or -n-batches synchronization barrier (wait for all workers before update)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Every pushed gradient updates the model, workers obtain model immediately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093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Advantages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Consistent learning</a:t>
                      </a:r>
                      <a:r>
                        <a:rPr lang="en-US" dirty="0"/>
                        <a:t> process and model updates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 waiting</a:t>
                      </a:r>
                      <a:r>
                        <a:rPr lang="en-US" dirty="0"/>
                        <a:t> for stragglers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868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Disadvantages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Workers wait </a:t>
                      </a:r>
                      <a:r>
                        <a:rPr lang="en-US" dirty="0"/>
                        <a:t>for slowest worker (repeatedly)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Workers use stale models, </a:t>
                      </a:r>
                      <a:r>
                        <a:rPr lang="en-US" b="1" dirty="0"/>
                        <a:t>potential divergence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27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18ED3-D314-13C8-782C-EBC1639298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2a: Given the raw input data below, </a:t>
            </a:r>
            <a:r>
              <a:rPr lang="en-US" dirty="0">
                <a:solidFill>
                  <a:srgbClr val="7889FB"/>
                </a:solidFill>
              </a:rPr>
              <a:t>apply recoding and one-hot encoding</a:t>
            </a:r>
            <a:r>
              <a:rPr lang="en-US" dirty="0"/>
              <a:t> to all categorical columns, and </a:t>
            </a:r>
            <a:r>
              <a:rPr lang="en-US" dirty="0">
                <a:solidFill>
                  <a:srgbClr val="7889FB"/>
                </a:solidFill>
              </a:rPr>
              <a:t>binning</a:t>
            </a:r>
            <a:r>
              <a:rPr lang="en-US" dirty="0"/>
              <a:t> with 3 </a:t>
            </a:r>
            <a:r>
              <a:rPr lang="en-US" dirty="0" err="1"/>
              <a:t>equi</a:t>
            </a:r>
            <a:r>
              <a:rPr lang="en-US" dirty="0"/>
              <a:t>-width bins to all numerical columns. [10/100 points]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832FA-7195-AD17-36CA-0BE6F98CDA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 Data Preparation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2EC06C-915F-6798-E798-E9EAA43A00B6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7963D15-9496-FCB0-4BA0-B951399F51C5}"/>
                </a:ext>
              </a:extLst>
            </p:cNvPr>
            <p:cNvSpPr/>
            <p:nvPr/>
          </p:nvSpPr>
          <p:spPr>
            <a:xfrm>
              <a:off x="8122950" y="445399"/>
              <a:ext cx="47548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F4E1F84-E5D4-66CC-EB14-58DD2E0392CC}"/>
                </a:ext>
              </a:extLst>
            </p:cNvPr>
            <p:cNvSpPr/>
            <p:nvPr/>
          </p:nvSpPr>
          <p:spPr>
            <a:xfrm>
              <a:off x="8598438" y="438244"/>
              <a:ext cx="135331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26/100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64BE4B-781C-95D9-08DF-C2C99049A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12049"/>
              </p:ext>
            </p:extLst>
          </p:nvPr>
        </p:nvGraphicFramePr>
        <p:xfrm>
          <a:off x="773357" y="2002288"/>
          <a:ext cx="342212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708">
                  <a:extLst>
                    <a:ext uri="{9D8B030D-6E8A-4147-A177-3AD203B41FA5}">
                      <a16:colId xmlns:a16="http://schemas.microsoft.com/office/drawing/2014/main" val="2709393201"/>
                    </a:ext>
                  </a:extLst>
                </a:gridCol>
                <a:gridCol w="1140708">
                  <a:extLst>
                    <a:ext uri="{9D8B030D-6E8A-4147-A177-3AD203B41FA5}">
                      <a16:colId xmlns:a16="http://schemas.microsoft.com/office/drawing/2014/main" val="2435374912"/>
                    </a:ext>
                  </a:extLst>
                </a:gridCol>
                <a:gridCol w="1140708">
                  <a:extLst>
                    <a:ext uri="{9D8B030D-6E8A-4147-A177-3AD203B41FA5}">
                      <a16:colId xmlns:a16="http://schemas.microsoft.com/office/drawing/2014/main" val="3286505697"/>
                    </a:ext>
                  </a:extLst>
                </a:gridCol>
              </a:tblGrid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7230977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876695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922326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666533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720600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743729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45558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760093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66725"/>
                  </a:ext>
                </a:extLst>
              </a:tr>
              <a:tr h="31405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490173"/>
                  </a:ext>
                </a:extLst>
              </a:tr>
            </a:tbl>
          </a:graphicData>
        </a:graphic>
      </p:graphicFrame>
      <p:sp>
        <p:nvSpPr>
          <p:cNvPr id="8" name="Right Arrow 8">
            <a:extLst>
              <a:ext uri="{FF2B5EF4-FFF2-40B4-BE49-F238E27FC236}">
                <a16:creationId xmlns:a16="http://schemas.microsoft.com/office/drawing/2014/main" id="{E1CFD8C6-DC88-7EE8-6704-8DBD25478407}"/>
              </a:ext>
            </a:extLst>
          </p:cNvPr>
          <p:cNvSpPr/>
          <p:nvPr/>
        </p:nvSpPr>
        <p:spPr>
          <a:xfrm>
            <a:off x="4453815" y="369939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C4363F7-3E93-94C7-B027-5576A4E27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92305"/>
              </p:ext>
            </p:extLst>
          </p:nvPr>
        </p:nvGraphicFramePr>
        <p:xfrm>
          <a:off x="4845333" y="2002288"/>
          <a:ext cx="71494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3680">
                  <a:extLst>
                    <a:ext uri="{9D8B030D-6E8A-4147-A177-3AD203B41FA5}">
                      <a16:colId xmlns:a16="http://schemas.microsoft.com/office/drawing/2014/main" val="648625564"/>
                    </a:ext>
                  </a:extLst>
                </a:gridCol>
                <a:gridCol w="893680">
                  <a:extLst>
                    <a:ext uri="{9D8B030D-6E8A-4147-A177-3AD203B41FA5}">
                      <a16:colId xmlns:a16="http://schemas.microsoft.com/office/drawing/2014/main" val="1968831161"/>
                    </a:ext>
                  </a:extLst>
                </a:gridCol>
                <a:gridCol w="893680">
                  <a:extLst>
                    <a:ext uri="{9D8B030D-6E8A-4147-A177-3AD203B41FA5}">
                      <a16:colId xmlns:a16="http://schemas.microsoft.com/office/drawing/2014/main" val="3815827037"/>
                    </a:ext>
                  </a:extLst>
                </a:gridCol>
                <a:gridCol w="893680">
                  <a:extLst>
                    <a:ext uri="{9D8B030D-6E8A-4147-A177-3AD203B41FA5}">
                      <a16:colId xmlns:a16="http://schemas.microsoft.com/office/drawing/2014/main" val="3053722200"/>
                    </a:ext>
                  </a:extLst>
                </a:gridCol>
                <a:gridCol w="893680">
                  <a:extLst>
                    <a:ext uri="{9D8B030D-6E8A-4147-A177-3AD203B41FA5}">
                      <a16:colId xmlns:a16="http://schemas.microsoft.com/office/drawing/2014/main" val="1196096225"/>
                    </a:ext>
                  </a:extLst>
                </a:gridCol>
                <a:gridCol w="893680">
                  <a:extLst>
                    <a:ext uri="{9D8B030D-6E8A-4147-A177-3AD203B41FA5}">
                      <a16:colId xmlns:a16="http://schemas.microsoft.com/office/drawing/2014/main" val="1664950906"/>
                    </a:ext>
                  </a:extLst>
                </a:gridCol>
                <a:gridCol w="893680">
                  <a:extLst>
                    <a:ext uri="{9D8B030D-6E8A-4147-A177-3AD203B41FA5}">
                      <a16:colId xmlns:a16="http://schemas.microsoft.com/office/drawing/2014/main" val="262814203"/>
                    </a:ext>
                  </a:extLst>
                </a:gridCol>
                <a:gridCol w="893680">
                  <a:extLst>
                    <a:ext uri="{9D8B030D-6E8A-4147-A177-3AD203B41FA5}">
                      <a16:colId xmlns:a16="http://schemas.microsoft.com/office/drawing/2014/main" val="1091702234"/>
                    </a:ext>
                  </a:extLst>
                </a:gridCol>
              </a:tblGrid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AMed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CXL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461579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840802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022357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7521468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17760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40723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607483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929758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326248"/>
                  </a:ext>
                </a:extLst>
              </a:tr>
              <a:tr h="34407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0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17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4A77FB-1798-9464-3590-5153D82635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2b: What is </a:t>
            </a:r>
            <a:r>
              <a:rPr lang="en-US" dirty="0">
                <a:solidFill>
                  <a:srgbClr val="7889FB"/>
                </a:solidFill>
              </a:rPr>
              <a:t>feature hashing</a:t>
            </a:r>
            <a:r>
              <a:rPr lang="en-US" dirty="0"/>
              <a:t> and what is its advantage over recoding? [3/100 points]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Hash values</a:t>
            </a:r>
            <a:r>
              <a:rPr lang="en-US" dirty="0"/>
              <a:t> and compute modulo with </a:t>
            </a:r>
            <a:r>
              <a:rPr lang="en-US" b="1" dirty="0">
                <a:solidFill>
                  <a:srgbClr val="C40D1E"/>
                </a:solidFill>
              </a:rPr>
              <a:t>user-provided k</a:t>
            </a:r>
          </a:p>
          <a:p>
            <a:pPr lvl="1"/>
            <a:r>
              <a:rPr lang="en-US" dirty="0"/>
              <a:t>Reduces the number of distinct items, and thus columns in one-hot-encoded representation</a:t>
            </a:r>
          </a:p>
          <a:p>
            <a:pPr lvl="1"/>
            <a:endParaRPr lang="en-US" dirty="0"/>
          </a:p>
          <a:p>
            <a:r>
              <a:rPr lang="en-US" dirty="0"/>
              <a:t>Task 2c: Describe the text encodings </a:t>
            </a:r>
            <a:r>
              <a:rPr lang="en-US" dirty="0">
                <a:solidFill>
                  <a:srgbClr val="7889FB"/>
                </a:solidFill>
              </a:rPr>
              <a:t>bag-of-word</a:t>
            </a:r>
            <a:r>
              <a:rPr lang="en-US" dirty="0"/>
              <a:t> and </a:t>
            </a:r>
            <a:r>
              <a:rPr lang="en-US" dirty="0">
                <a:solidFill>
                  <a:srgbClr val="7889FB"/>
                </a:solidFill>
              </a:rPr>
              <a:t>word-embeddings</a:t>
            </a:r>
            <a:r>
              <a:rPr lang="en-US" dirty="0"/>
              <a:t>. [6/100 points]</a:t>
            </a:r>
          </a:p>
          <a:p>
            <a:pPr lvl="1"/>
            <a:r>
              <a:rPr lang="en-US" b="1" dirty="0"/>
              <a:t>Bag-of-word: </a:t>
            </a:r>
            <a:r>
              <a:rPr lang="en-US" dirty="0"/>
              <a:t>encode sentence as a </a:t>
            </a:r>
            <a:r>
              <a:rPr lang="en-US" b="1" dirty="0">
                <a:solidFill>
                  <a:srgbClr val="C40D1E"/>
                </a:solidFill>
              </a:rPr>
              <a:t>vector of token counts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(how often every distinct token appeared in the sentence)</a:t>
            </a:r>
          </a:p>
          <a:p>
            <a:pPr lvl="1"/>
            <a:r>
              <a:rPr lang="en-US" b="1" dirty="0"/>
              <a:t>Word Embedding:</a:t>
            </a:r>
            <a:r>
              <a:rPr lang="en-US" dirty="0"/>
              <a:t> continuous bag-of-words, </a:t>
            </a:r>
            <a:br>
              <a:rPr lang="en-US" dirty="0"/>
            </a:br>
            <a:r>
              <a:rPr lang="en-US" dirty="0"/>
              <a:t>learned numerical vectors for </a:t>
            </a:r>
            <a:r>
              <a:rPr lang="en-US" b="1" dirty="0">
                <a:solidFill>
                  <a:srgbClr val="C40D1E"/>
                </a:solidFill>
              </a:rPr>
              <a:t>predicting the context words</a:t>
            </a:r>
            <a:r>
              <a:rPr lang="en-US" dirty="0"/>
              <a:t> from a word or a word from its context</a:t>
            </a:r>
          </a:p>
          <a:p>
            <a:pPr lvl="1"/>
            <a:endParaRPr lang="en-US" dirty="0"/>
          </a:p>
          <a:p>
            <a:r>
              <a:rPr lang="en-US" dirty="0"/>
              <a:t>Task 2d: What is </a:t>
            </a:r>
            <a:r>
              <a:rPr lang="en-US" dirty="0">
                <a:solidFill>
                  <a:srgbClr val="7889FB"/>
                </a:solidFill>
              </a:rPr>
              <a:t>data augmentation</a:t>
            </a:r>
            <a:r>
              <a:rPr lang="en-US" dirty="0"/>
              <a:t> and name 2 concrete techniques. [3/100 points]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Synthetically generate</a:t>
            </a:r>
            <a:r>
              <a:rPr lang="en-US" dirty="0"/>
              <a:t> labeled examples from small real labeled dataset through transformations </a:t>
            </a:r>
          </a:p>
          <a:p>
            <a:pPr lvl="1"/>
            <a:r>
              <a:rPr lang="en-US" b="1" dirty="0"/>
              <a:t>Examples: </a:t>
            </a:r>
            <a:r>
              <a:rPr lang="en-US" dirty="0"/>
              <a:t>rotations, reflections, shearing, noise modulation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77F81-831D-BD2B-7E47-A809C3F00F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2 Data Preparation, cont.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F03850-2B7C-CE16-5DA0-5C563AEC9D6C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AD2B98-ADAE-F94A-DA3A-84A4F61DBDC4}"/>
                </a:ext>
              </a:extLst>
            </p:cNvPr>
            <p:cNvSpPr/>
            <p:nvPr/>
          </p:nvSpPr>
          <p:spPr>
            <a:xfrm>
              <a:off x="8122950" y="445399"/>
              <a:ext cx="694944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713655-9C4C-05B7-F54E-53E30A320863}"/>
                </a:ext>
              </a:extLst>
            </p:cNvPr>
            <p:cNvSpPr/>
            <p:nvPr/>
          </p:nvSpPr>
          <p:spPr>
            <a:xfrm>
              <a:off x="8817894" y="438244"/>
              <a:ext cx="1133856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38/100</a:t>
              </a:r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9857462-D3FD-C241-EB95-F08D4C277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92940"/>
              </p:ext>
            </p:extLst>
          </p:nvPr>
        </p:nvGraphicFramePr>
        <p:xfrm>
          <a:off x="7199097" y="2982854"/>
          <a:ext cx="4241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00">
                  <a:extLst>
                    <a:ext uri="{9D8B030D-6E8A-4147-A177-3AD203B41FA5}">
                      <a16:colId xmlns:a16="http://schemas.microsoft.com/office/drawing/2014/main" val="3155708166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288458140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571988088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3230297701"/>
                    </a:ext>
                  </a:extLst>
                </a:gridCol>
                <a:gridCol w="848200">
                  <a:extLst>
                    <a:ext uri="{9D8B030D-6E8A-4147-A177-3AD203B41FA5}">
                      <a16:colId xmlns:a16="http://schemas.microsoft.com/office/drawing/2014/main" val="1360987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679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5857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846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F3F058-8ED6-E4BA-7BD7-0A674F8B39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3a: Describe the task of </a:t>
            </a:r>
            <a:r>
              <a:rPr lang="en-US" dirty="0">
                <a:solidFill>
                  <a:srgbClr val="7889FB"/>
                </a:solidFill>
              </a:rPr>
              <a:t>hyper-parameter tuning</a:t>
            </a:r>
            <a:r>
              <a:rPr lang="en-US" dirty="0"/>
              <a:t> by example of </a:t>
            </a:r>
            <a:r>
              <a:rPr lang="en-US" dirty="0" err="1">
                <a:solidFill>
                  <a:srgbClr val="7889FB"/>
                </a:solidFill>
              </a:rPr>
              <a:t>GridSearch</a:t>
            </a:r>
            <a:r>
              <a:rPr lang="en-US" dirty="0"/>
              <a:t>. Assume three hyper-parameters with 10 discretized values each, how many models do we need to train? [8/100 points] </a:t>
            </a:r>
          </a:p>
          <a:p>
            <a:endParaRPr lang="en-US" dirty="0"/>
          </a:p>
          <a:p>
            <a:r>
              <a:rPr lang="en-US" dirty="0"/>
              <a:t>Hyper Parameter Tuning</a:t>
            </a:r>
          </a:p>
          <a:p>
            <a:pPr lvl="1"/>
            <a:r>
              <a:rPr lang="en-US" dirty="0"/>
              <a:t>Given a model and dataset, </a:t>
            </a:r>
            <a:r>
              <a:rPr lang="en-US" b="1" dirty="0">
                <a:solidFill>
                  <a:srgbClr val="C40D1E"/>
                </a:solidFill>
              </a:rPr>
              <a:t>find best hyper parameter values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(e.g., learning rate, regularization, kernel parameters, tree params) </a:t>
            </a:r>
            <a:br>
              <a:rPr lang="en-US" dirty="0"/>
            </a:br>
            <a:r>
              <a:rPr lang="en-US" dirty="0"/>
              <a:t>by training the model and evaluating it on the validation set.</a:t>
            </a:r>
          </a:p>
          <a:p>
            <a:r>
              <a:rPr lang="en-US" dirty="0"/>
              <a:t>Grid Search </a:t>
            </a:r>
          </a:p>
          <a:p>
            <a:pPr lvl="1"/>
            <a:r>
              <a:rPr lang="en-US" dirty="0"/>
              <a:t>Discretize continuous parameters (linearly or exponentially)</a:t>
            </a:r>
          </a:p>
          <a:p>
            <a:pPr lvl="1"/>
            <a:r>
              <a:rPr lang="en-US" dirty="0"/>
              <a:t>Every hyper-parameter is a dimension of a hyper-cube</a:t>
            </a:r>
          </a:p>
          <a:p>
            <a:pPr lvl="1"/>
            <a:r>
              <a:rPr lang="en-US" dirty="0"/>
              <a:t>For all combinations, train and evaluate the model</a:t>
            </a:r>
          </a:p>
          <a:p>
            <a:r>
              <a:rPr lang="en-US" dirty="0"/>
              <a:t>Example: </a:t>
            </a:r>
            <a:r>
              <a:rPr lang="en-US" dirty="0">
                <a:solidFill>
                  <a:srgbClr val="C40D1E"/>
                </a:solidFill>
              </a:rPr>
              <a:t>10^3 = 1000 trained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E12D-5D3A-80EE-6934-3E3908B3C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 Model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CB823D-1963-C95A-6982-CF2934030CBE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80C3AE-1B3B-9C26-EC96-45F94312173F}"/>
                </a:ext>
              </a:extLst>
            </p:cNvPr>
            <p:cNvSpPr/>
            <p:nvPr/>
          </p:nvSpPr>
          <p:spPr>
            <a:xfrm>
              <a:off x="8122950" y="445399"/>
              <a:ext cx="84124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0BE2AE9-F75F-7661-4135-776B03FDF68D}"/>
                </a:ext>
              </a:extLst>
            </p:cNvPr>
            <p:cNvSpPr/>
            <p:nvPr/>
          </p:nvSpPr>
          <p:spPr>
            <a:xfrm>
              <a:off x="8964198" y="438244"/>
              <a:ext cx="98755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46/100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BDEB63-0033-B641-E28D-C1BA6E4DF514}"/>
              </a:ext>
            </a:extLst>
          </p:cNvPr>
          <p:cNvGrpSpPr/>
          <p:nvPr/>
        </p:nvGrpSpPr>
        <p:grpSpPr>
          <a:xfrm>
            <a:off x="7981442" y="3185819"/>
            <a:ext cx="3062790" cy="2438652"/>
            <a:chOff x="3999251" y="3308864"/>
            <a:chExt cx="3062790" cy="2438652"/>
          </a:xfrm>
        </p:grpSpPr>
        <p:cxnSp>
          <p:nvCxnSpPr>
            <p:cNvPr id="8" name="Gerade Verbindung mit Pfeil 4">
              <a:extLst>
                <a:ext uri="{FF2B5EF4-FFF2-40B4-BE49-F238E27FC236}">
                  <a16:creationId xmlns:a16="http://schemas.microsoft.com/office/drawing/2014/main" id="{2A351AC0-A540-14FF-F002-2B28A74BAF8C}"/>
                </a:ext>
              </a:extLst>
            </p:cNvPr>
            <p:cNvCxnSpPr/>
            <p:nvPr/>
          </p:nvCxnSpPr>
          <p:spPr>
            <a:xfrm>
              <a:off x="4704595" y="5165458"/>
              <a:ext cx="2357446" cy="79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5">
              <a:extLst>
                <a:ext uri="{FF2B5EF4-FFF2-40B4-BE49-F238E27FC236}">
                  <a16:creationId xmlns:a16="http://schemas.microsoft.com/office/drawing/2014/main" id="{EB2B0DEA-AAFD-BAD4-68FB-B57D75B28072}"/>
                </a:ext>
              </a:extLst>
            </p:cNvPr>
            <p:cNvCxnSpPr/>
            <p:nvPr/>
          </p:nvCxnSpPr>
          <p:spPr>
            <a:xfrm rot="5400000" flipH="1" flipV="1">
              <a:off x="3775500" y="4237165"/>
              <a:ext cx="1857388" cy="7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8">
              <a:extLst>
                <a:ext uri="{FF2B5EF4-FFF2-40B4-BE49-F238E27FC236}">
                  <a16:creationId xmlns:a16="http://schemas.microsoft.com/office/drawing/2014/main" id="{863D9A82-EF35-A456-7298-69BD2F863DA7}"/>
                </a:ext>
              </a:extLst>
            </p:cNvPr>
            <p:cNvCxnSpPr/>
            <p:nvPr/>
          </p:nvCxnSpPr>
          <p:spPr>
            <a:xfrm>
              <a:off x="4704587" y="4809062"/>
              <a:ext cx="2000264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9">
              <a:extLst>
                <a:ext uri="{FF2B5EF4-FFF2-40B4-BE49-F238E27FC236}">
                  <a16:creationId xmlns:a16="http://schemas.microsoft.com/office/drawing/2014/main" id="{0212B853-518B-0866-1700-F8773203EF6F}"/>
                </a:ext>
              </a:extLst>
            </p:cNvPr>
            <p:cNvCxnSpPr/>
            <p:nvPr/>
          </p:nvCxnSpPr>
          <p:spPr>
            <a:xfrm>
              <a:off x="4704587" y="4451872"/>
              <a:ext cx="2000264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0">
              <a:extLst>
                <a:ext uri="{FF2B5EF4-FFF2-40B4-BE49-F238E27FC236}">
                  <a16:creationId xmlns:a16="http://schemas.microsoft.com/office/drawing/2014/main" id="{483FE85B-8BC3-D7C8-5F6F-7FC59A4317C3}"/>
                </a:ext>
              </a:extLst>
            </p:cNvPr>
            <p:cNvCxnSpPr/>
            <p:nvPr/>
          </p:nvCxnSpPr>
          <p:spPr>
            <a:xfrm>
              <a:off x="4704587" y="4094682"/>
              <a:ext cx="2000264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1">
              <a:extLst>
                <a:ext uri="{FF2B5EF4-FFF2-40B4-BE49-F238E27FC236}">
                  <a16:creationId xmlns:a16="http://schemas.microsoft.com/office/drawing/2014/main" id="{8803E2EF-9213-6B2E-C665-F0DE1AD11767}"/>
                </a:ext>
              </a:extLst>
            </p:cNvPr>
            <p:cNvCxnSpPr/>
            <p:nvPr/>
          </p:nvCxnSpPr>
          <p:spPr>
            <a:xfrm>
              <a:off x="4704587" y="3735904"/>
              <a:ext cx="2000264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2">
              <a:extLst>
                <a:ext uri="{FF2B5EF4-FFF2-40B4-BE49-F238E27FC236}">
                  <a16:creationId xmlns:a16="http://schemas.microsoft.com/office/drawing/2014/main" id="{E3C7AF9E-3817-2D9B-2261-7BAEC885259C}"/>
                </a:ext>
              </a:extLst>
            </p:cNvPr>
            <p:cNvCxnSpPr/>
            <p:nvPr/>
          </p:nvCxnSpPr>
          <p:spPr>
            <a:xfrm rot="5400000" flipH="1" flipV="1">
              <a:off x="5026058" y="4986863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3">
              <a:extLst>
                <a:ext uri="{FF2B5EF4-FFF2-40B4-BE49-F238E27FC236}">
                  <a16:creationId xmlns:a16="http://schemas.microsoft.com/office/drawing/2014/main" id="{1DBDB112-70B1-BAA1-888E-17F426FE895C}"/>
                </a:ext>
              </a:extLst>
            </p:cNvPr>
            <p:cNvCxnSpPr/>
            <p:nvPr/>
          </p:nvCxnSpPr>
          <p:spPr>
            <a:xfrm rot="5400000" flipH="1" flipV="1">
              <a:off x="4527580" y="498606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>
              <a:extLst>
                <a:ext uri="{FF2B5EF4-FFF2-40B4-BE49-F238E27FC236}">
                  <a16:creationId xmlns:a16="http://schemas.microsoft.com/office/drawing/2014/main" id="{131FF668-E06C-4561-4B38-D3FFE82712BF}"/>
                </a:ext>
              </a:extLst>
            </p:cNvPr>
            <p:cNvCxnSpPr/>
            <p:nvPr/>
          </p:nvCxnSpPr>
          <p:spPr>
            <a:xfrm rot="5400000" flipH="1" flipV="1">
              <a:off x="5526124" y="498606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5">
              <a:extLst>
                <a:ext uri="{FF2B5EF4-FFF2-40B4-BE49-F238E27FC236}">
                  <a16:creationId xmlns:a16="http://schemas.microsoft.com/office/drawing/2014/main" id="{B31270CB-71B8-3E40-554F-FF2271A9BEE3}"/>
                </a:ext>
              </a:extLst>
            </p:cNvPr>
            <p:cNvCxnSpPr/>
            <p:nvPr/>
          </p:nvCxnSpPr>
          <p:spPr>
            <a:xfrm rot="5400000" flipH="1" flipV="1">
              <a:off x="6027778" y="498606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6">
              <a:extLst>
                <a:ext uri="{FF2B5EF4-FFF2-40B4-BE49-F238E27FC236}">
                  <a16:creationId xmlns:a16="http://schemas.microsoft.com/office/drawing/2014/main" id="{ACD36591-07C2-B742-20AC-E94F95C8E40D}"/>
                </a:ext>
              </a:extLst>
            </p:cNvPr>
            <p:cNvCxnSpPr/>
            <p:nvPr/>
          </p:nvCxnSpPr>
          <p:spPr>
            <a:xfrm rot="5400000" flipH="1" flipV="1">
              <a:off x="6527844" y="498606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7">
              <a:extLst>
                <a:ext uri="{FF2B5EF4-FFF2-40B4-BE49-F238E27FC236}">
                  <a16:creationId xmlns:a16="http://schemas.microsoft.com/office/drawing/2014/main" id="{481EC4B3-1E6F-728E-AE3C-0975778EAAE3}"/>
                </a:ext>
              </a:extLst>
            </p:cNvPr>
            <p:cNvCxnSpPr/>
            <p:nvPr/>
          </p:nvCxnSpPr>
          <p:spPr>
            <a:xfrm rot="5400000" flipH="1" flipV="1">
              <a:off x="5027646" y="462887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8">
              <a:extLst>
                <a:ext uri="{FF2B5EF4-FFF2-40B4-BE49-F238E27FC236}">
                  <a16:creationId xmlns:a16="http://schemas.microsoft.com/office/drawing/2014/main" id="{1490DEFB-4F25-19AC-FAD9-456148087C11}"/>
                </a:ext>
              </a:extLst>
            </p:cNvPr>
            <p:cNvCxnSpPr/>
            <p:nvPr/>
          </p:nvCxnSpPr>
          <p:spPr>
            <a:xfrm rot="5400000" flipH="1" flipV="1">
              <a:off x="5027646" y="4273277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9">
              <a:extLst>
                <a:ext uri="{FF2B5EF4-FFF2-40B4-BE49-F238E27FC236}">
                  <a16:creationId xmlns:a16="http://schemas.microsoft.com/office/drawing/2014/main" id="{9EF24C0E-9688-0778-9EAB-949645638D63}"/>
                </a:ext>
              </a:extLst>
            </p:cNvPr>
            <p:cNvCxnSpPr/>
            <p:nvPr/>
          </p:nvCxnSpPr>
          <p:spPr>
            <a:xfrm rot="5400000" flipH="1" flipV="1">
              <a:off x="5027646" y="3916087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0">
              <a:extLst>
                <a:ext uri="{FF2B5EF4-FFF2-40B4-BE49-F238E27FC236}">
                  <a16:creationId xmlns:a16="http://schemas.microsoft.com/office/drawing/2014/main" id="{5846C09B-F4C0-6AC4-BE53-22C0A661DEA9}"/>
                </a:ext>
              </a:extLst>
            </p:cNvPr>
            <p:cNvCxnSpPr/>
            <p:nvPr/>
          </p:nvCxnSpPr>
          <p:spPr>
            <a:xfrm rot="5400000" flipH="1" flipV="1">
              <a:off x="5526124" y="462887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1">
              <a:extLst>
                <a:ext uri="{FF2B5EF4-FFF2-40B4-BE49-F238E27FC236}">
                  <a16:creationId xmlns:a16="http://schemas.microsoft.com/office/drawing/2014/main" id="{80A14FF1-3C2A-0429-1491-ED35A65EF3EC}"/>
                </a:ext>
              </a:extLst>
            </p:cNvPr>
            <p:cNvCxnSpPr/>
            <p:nvPr/>
          </p:nvCxnSpPr>
          <p:spPr>
            <a:xfrm rot="5400000" flipH="1" flipV="1">
              <a:off x="5526124" y="427168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2">
              <a:extLst>
                <a:ext uri="{FF2B5EF4-FFF2-40B4-BE49-F238E27FC236}">
                  <a16:creationId xmlns:a16="http://schemas.microsoft.com/office/drawing/2014/main" id="{21C577CB-B4B5-1D71-7547-17BA9CD67BCF}"/>
                </a:ext>
              </a:extLst>
            </p:cNvPr>
            <p:cNvCxnSpPr/>
            <p:nvPr/>
          </p:nvCxnSpPr>
          <p:spPr>
            <a:xfrm rot="5400000" flipH="1" flipV="1">
              <a:off x="5527712" y="391449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3">
              <a:extLst>
                <a:ext uri="{FF2B5EF4-FFF2-40B4-BE49-F238E27FC236}">
                  <a16:creationId xmlns:a16="http://schemas.microsoft.com/office/drawing/2014/main" id="{44A6B51F-F93C-8C62-C6C4-435E0F518C85}"/>
                </a:ext>
              </a:extLst>
            </p:cNvPr>
            <p:cNvCxnSpPr/>
            <p:nvPr/>
          </p:nvCxnSpPr>
          <p:spPr>
            <a:xfrm rot="5400000" flipH="1" flipV="1">
              <a:off x="6026190" y="462887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4">
              <a:extLst>
                <a:ext uri="{FF2B5EF4-FFF2-40B4-BE49-F238E27FC236}">
                  <a16:creationId xmlns:a16="http://schemas.microsoft.com/office/drawing/2014/main" id="{6B95C12B-0549-09A3-49AA-D90733765100}"/>
                </a:ext>
              </a:extLst>
            </p:cNvPr>
            <p:cNvCxnSpPr/>
            <p:nvPr/>
          </p:nvCxnSpPr>
          <p:spPr>
            <a:xfrm rot="5400000" flipH="1" flipV="1">
              <a:off x="6026190" y="4273277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5">
              <a:extLst>
                <a:ext uri="{FF2B5EF4-FFF2-40B4-BE49-F238E27FC236}">
                  <a16:creationId xmlns:a16="http://schemas.microsoft.com/office/drawing/2014/main" id="{EAB5F114-5E0F-8721-079B-5674276B1584}"/>
                </a:ext>
              </a:extLst>
            </p:cNvPr>
            <p:cNvCxnSpPr/>
            <p:nvPr/>
          </p:nvCxnSpPr>
          <p:spPr>
            <a:xfrm rot="5400000" flipH="1" flipV="1">
              <a:off x="6027778" y="3916087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6">
              <a:extLst>
                <a:ext uri="{FF2B5EF4-FFF2-40B4-BE49-F238E27FC236}">
                  <a16:creationId xmlns:a16="http://schemas.microsoft.com/office/drawing/2014/main" id="{A886C054-BFDF-642F-595F-751D9FD63286}"/>
                </a:ext>
              </a:extLst>
            </p:cNvPr>
            <p:cNvCxnSpPr/>
            <p:nvPr/>
          </p:nvCxnSpPr>
          <p:spPr>
            <a:xfrm rot="5400000" flipH="1" flipV="1">
              <a:off x="6526256" y="3914499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7">
              <a:extLst>
                <a:ext uri="{FF2B5EF4-FFF2-40B4-BE49-F238E27FC236}">
                  <a16:creationId xmlns:a16="http://schemas.microsoft.com/office/drawing/2014/main" id="{C4EBC312-F138-E7BC-5591-5AB6E01A5229}"/>
                </a:ext>
              </a:extLst>
            </p:cNvPr>
            <p:cNvCxnSpPr/>
            <p:nvPr/>
          </p:nvCxnSpPr>
          <p:spPr>
            <a:xfrm rot="5400000" flipH="1" flipV="1">
              <a:off x="6527844" y="4273277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8">
              <a:extLst>
                <a:ext uri="{FF2B5EF4-FFF2-40B4-BE49-F238E27FC236}">
                  <a16:creationId xmlns:a16="http://schemas.microsoft.com/office/drawing/2014/main" id="{5F4532D9-5D10-24E1-14D9-A49AB14C1BA7}"/>
                </a:ext>
              </a:extLst>
            </p:cNvPr>
            <p:cNvCxnSpPr/>
            <p:nvPr/>
          </p:nvCxnSpPr>
          <p:spPr>
            <a:xfrm rot="5400000" flipH="1" flipV="1">
              <a:off x="6527844" y="4630467"/>
              <a:ext cx="355602" cy="1588"/>
            </a:xfrm>
            <a:prstGeom prst="line">
              <a:avLst/>
            </a:prstGeom>
            <a:ln w="19050">
              <a:solidFill>
                <a:srgbClr val="7889FB"/>
              </a:solidFill>
              <a:headEnd type="oval" w="lg" len="lg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29">
              <a:extLst>
                <a:ext uri="{FF2B5EF4-FFF2-40B4-BE49-F238E27FC236}">
                  <a16:creationId xmlns:a16="http://schemas.microsoft.com/office/drawing/2014/main" id="{0C9809D7-F25F-83BD-4EDD-E97425C6BD15}"/>
                </a:ext>
              </a:extLst>
            </p:cNvPr>
            <p:cNvSpPr txBox="1"/>
            <p:nvPr/>
          </p:nvSpPr>
          <p:spPr>
            <a:xfrm>
              <a:off x="4133083" y="52969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2" name="Textfeld 30">
              <a:extLst>
                <a:ext uri="{FF2B5EF4-FFF2-40B4-BE49-F238E27FC236}">
                  <a16:creationId xmlns:a16="http://schemas.microsoft.com/office/drawing/2014/main" id="{73D590B5-3D0B-31D3-95D3-3CC22434C418}"/>
                </a:ext>
              </a:extLst>
            </p:cNvPr>
            <p:cNvSpPr txBox="1"/>
            <p:nvPr/>
          </p:nvSpPr>
          <p:spPr>
            <a:xfrm>
              <a:off x="4133083" y="3523178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3" name="Textfeld 31">
              <a:extLst>
                <a:ext uri="{FF2B5EF4-FFF2-40B4-BE49-F238E27FC236}">
                  <a16:creationId xmlns:a16="http://schemas.microsoft.com/office/drawing/2014/main" id="{32CF3CE9-8053-3373-AEC4-1D814BF39339}"/>
                </a:ext>
              </a:extLst>
            </p:cNvPr>
            <p:cNvSpPr txBox="1"/>
            <p:nvPr/>
          </p:nvSpPr>
          <p:spPr>
            <a:xfrm>
              <a:off x="6490537" y="5296986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4" name="Rechteck 32">
              <a:extLst>
                <a:ext uri="{FF2B5EF4-FFF2-40B4-BE49-F238E27FC236}">
                  <a16:creationId xmlns:a16="http://schemas.microsoft.com/office/drawing/2014/main" id="{8B55EADF-D74C-F0EB-A0B0-2EE529704B08}"/>
                </a:ext>
              </a:extLst>
            </p:cNvPr>
            <p:cNvSpPr/>
            <p:nvPr/>
          </p:nvSpPr>
          <p:spPr>
            <a:xfrm>
              <a:off x="6061909" y="4666186"/>
              <a:ext cx="285752" cy="28575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26E327-A082-B8F9-8EEF-7D441D52AEA1}"/>
                </a:ext>
              </a:extLst>
            </p:cNvPr>
            <p:cNvSpPr txBox="1"/>
            <p:nvPr/>
          </p:nvSpPr>
          <p:spPr>
            <a:xfrm>
              <a:off x="5520412" y="5378184"/>
              <a:ext cx="371789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α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76F361-6DE1-DF8F-FD14-CACF58913E7B}"/>
                </a:ext>
              </a:extLst>
            </p:cNvPr>
            <p:cNvSpPr txBox="1"/>
            <p:nvPr/>
          </p:nvSpPr>
          <p:spPr>
            <a:xfrm>
              <a:off x="3999251" y="4262435"/>
              <a:ext cx="51246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dirty="0">
                  <a:latin typeface="Calibri" panose="020F0502020204030204" pitchFamily="34" charset="0"/>
                  <a:cs typeface="Calibri" panose="020F0502020204030204" pitchFamily="34" charset="0"/>
                </a:rPr>
                <a:t>β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1905BD-DA67-705D-0456-3DF45DFC8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3b: Explain </a:t>
            </a:r>
            <a:r>
              <a:rPr lang="en-US" dirty="0">
                <a:solidFill>
                  <a:srgbClr val="7889FB"/>
                </a:solidFill>
              </a:rPr>
              <a:t>Bayesian Optimization </a:t>
            </a:r>
            <a:r>
              <a:rPr lang="en-US" dirty="0"/>
              <a:t>as a more directed search strategy, </a:t>
            </a:r>
            <a:br>
              <a:rPr lang="en-US" dirty="0"/>
            </a:br>
            <a:r>
              <a:rPr lang="en-US" dirty="0"/>
              <a:t>and how it balances exploitation and exploration? [5/100 points]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solidFill>
                  <a:srgbClr val="C40D1E"/>
                </a:solidFill>
              </a:rPr>
              <a:t>lightweight ML</a:t>
            </a:r>
            <a:r>
              <a:rPr lang="en-US" b="1" dirty="0"/>
              <a:t> </a:t>
            </a:r>
            <a:r>
              <a:rPr lang="en-US" dirty="0"/>
              <a:t>models like Gaussian Processes </a:t>
            </a:r>
            <a:br>
              <a:rPr lang="en-US" dirty="0"/>
            </a:br>
            <a:r>
              <a:rPr lang="en-US" dirty="0"/>
              <a:t>to find next points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Acquisition function</a:t>
            </a:r>
            <a:r>
              <a:rPr lang="en-US" dirty="0"/>
              <a:t> to balance exploitation (expected mean)</a:t>
            </a:r>
            <a:br>
              <a:rPr lang="en-US" dirty="0"/>
            </a:br>
            <a:r>
              <a:rPr lang="en-US" dirty="0"/>
              <a:t>and exploration (uncertainty, expected variance)</a:t>
            </a:r>
          </a:p>
          <a:p>
            <a:pPr lvl="1"/>
            <a:endParaRPr lang="en-US" dirty="0"/>
          </a:p>
          <a:p>
            <a:r>
              <a:rPr lang="en-US" dirty="0"/>
              <a:t>Task 3c: Describe the problem of </a:t>
            </a:r>
            <a:r>
              <a:rPr lang="en-US" dirty="0">
                <a:solidFill>
                  <a:srgbClr val="7889FB"/>
                </a:solidFill>
              </a:rPr>
              <a:t>neural architecture search</a:t>
            </a:r>
            <a:r>
              <a:rPr lang="en-US" dirty="0"/>
              <a:t>, and how to deal with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multiple optimization objectives</a:t>
            </a:r>
            <a:r>
              <a:rPr lang="en-US" dirty="0"/>
              <a:t> (e.g., accuracy and runtime). [5/100 points]</a:t>
            </a:r>
          </a:p>
          <a:p>
            <a:pPr lvl="1"/>
            <a:r>
              <a:rPr lang="en-US" dirty="0"/>
              <a:t>Automatically compose neural network architectures from building blocks</a:t>
            </a:r>
          </a:p>
          <a:p>
            <a:pPr lvl="1"/>
            <a:r>
              <a:rPr lang="en-US" b="1" dirty="0"/>
              <a:t>Search strategies:</a:t>
            </a:r>
            <a:r>
              <a:rPr lang="en-US" dirty="0"/>
              <a:t> </a:t>
            </a:r>
            <a:r>
              <a:rPr lang="en-US" b="1" dirty="0">
                <a:solidFill>
                  <a:srgbClr val="C40D1E"/>
                </a:solidFill>
              </a:rPr>
              <a:t>evolutionary algorithms</a:t>
            </a:r>
            <a:r>
              <a:rPr lang="en-US" dirty="0"/>
              <a:t> and </a:t>
            </a:r>
            <a:r>
              <a:rPr lang="en-US" dirty="0" err="1"/>
              <a:t>bayesian</a:t>
            </a:r>
            <a:r>
              <a:rPr lang="en-US" dirty="0"/>
              <a:t> optimization</a:t>
            </a:r>
          </a:p>
          <a:p>
            <a:pPr lvl="1"/>
            <a:r>
              <a:rPr lang="en-US" b="1" dirty="0"/>
              <a:t>Multi-objective optimization: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(1) </a:t>
            </a:r>
            <a:r>
              <a:rPr lang="en-US" b="1" dirty="0">
                <a:solidFill>
                  <a:srgbClr val="C40D1E"/>
                </a:solidFill>
              </a:rPr>
              <a:t>linearization</a:t>
            </a:r>
            <a:r>
              <a:rPr lang="en-US" dirty="0"/>
              <a:t>, (2) </a:t>
            </a:r>
            <a:r>
              <a:rPr lang="en-US" b="1" dirty="0">
                <a:solidFill>
                  <a:srgbClr val="C40D1E"/>
                </a:solidFill>
              </a:rPr>
              <a:t>pareto front to user</a:t>
            </a:r>
            <a:r>
              <a:rPr lang="en-US" dirty="0"/>
              <a:t>, (3) </a:t>
            </a:r>
            <a:r>
              <a:rPr lang="en-US" b="1" dirty="0">
                <a:solidFill>
                  <a:srgbClr val="C40D1E"/>
                </a:solidFill>
              </a:rPr>
              <a:t>primary objective w/ constraints</a:t>
            </a:r>
            <a:r>
              <a:rPr lang="en-US" dirty="0"/>
              <a:t> on other dims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EB918-CA41-6D89-A3D7-D714438CF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3 Model Selection, cont.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121075F-D874-1D4E-EF23-941D98C5315A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8A0EB4-96A5-858A-12A5-8035C2E1AF52}"/>
                </a:ext>
              </a:extLst>
            </p:cNvPr>
            <p:cNvSpPr/>
            <p:nvPr/>
          </p:nvSpPr>
          <p:spPr>
            <a:xfrm>
              <a:off x="8122950" y="445399"/>
              <a:ext cx="1024128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56/100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B055ABD-5DDC-B20A-B371-C74EE64DC9E5}"/>
                </a:ext>
              </a:extLst>
            </p:cNvPr>
            <p:cNvSpPr/>
            <p:nvPr/>
          </p:nvSpPr>
          <p:spPr>
            <a:xfrm>
              <a:off x="9147078" y="438244"/>
              <a:ext cx="804672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31478B2-DBF0-BF80-994C-91B1D8C6A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154"/>
          <a:stretch/>
        </p:blipFill>
        <p:spPr>
          <a:xfrm>
            <a:off x="8867775" y="1244809"/>
            <a:ext cx="2918453" cy="19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729064-8BB4-ABB5-2177-BD6F86ED044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4a: Describe </a:t>
            </a:r>
            <a:r>
              <a:rPr lang="en-US" dirty="0">
                <a:solidFill>
                  <a:srgbClr val="7889FB"/>
                </a:solidFill>
              </a:rPr>
              <a:t>sources of bias</a:t>
            </a:r>
            <a:r>
              <a:rPr lang="en-US" dirty="0"/>
              <a:t> in machine learning and name examples how to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ensure fairness</a:t>
            </a:r>
            <a:r>
              <a:rPr lang="en-US" dirty="0"/>
              <a:t> when building ML models with examples. [4/100 points]</a:t>
            </a:r>
          </a:p>
          <a:p>
            <a:pPr lvl="1"/>
            <a:r>
              <a:rPr lang="en-US" b="1" dirty="0"/>
              <a:t>Sources:</a:t>
            </a:r>
            <a:r>
              <a:rPr lang="en-US" dirty="0"/>
              <a:t> selection bias, sample bias, data bias (e.g., NMAR), confirmation bias</a:t>
            </a:r>
          </a:p>
          <a:p>
            <a:pPr lvl="1"/>
            <a:r>
              <a:rPr lang="en-US" b="1" dirty="0"/>
              <a:t>Fairness constraints:</a:t>
            </a:r>
            <a:r>
              <a:rPr lang="en-US" dirty="0"/>
              <a:t> monotonicity, group fairness constraints </a:t>
            </a:r>
          </a:p>
          <a:p>
            <a:pPr lvl="1"/>
            <a:endParaRPr lang="en-US" dirty="0"/>
          </a:p>
          <a:p>
            <a:r>
              <a:rPr lang="en-US" dirty="0"/>
              <a:t>Task 4b: Explain the concept of a </a:t>
            </a:r>
            <a:r>
              <a:rPr lang="en-US" dirty="0">
                <a:solidFill>
                  <a:srgbClr val="7889FB"/>
                </a:solidFill>
              </a:rPr>
              <a:t>confusion matrix 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/>
              <a:t>and describe it in detail. [4/100 points]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Matrix of correct versus predicted labels</a:t>
            </a:r>
          </a:p>
          <a:p>
            <a:pPr lvl="1"/>
            <a:r>
              <a:rPr lang="en-US" dirty="0"/>
              <a:t>Cells contain counts or relative frequencies</a:t>
            </a:r>
            <a:br>
              <a:rPr lang="en-US" dirty="0"/>
            </a:br>
            <a:r>
              <a:rPr lang="en-US" dirty="0"/>
              <a:t>of correct/predicted pair occurrences</a:t>
            </a:r>
          </a:p>
          <a:p>
            <a:pPr lvl="1"/>
            <a:r>
              <a:rPr lang="en-US" dirty="0"/>
              <a:t>Enables understanding which classes are</a:t>
            </a:r>
            <a:br>
              <a:rPr lang="en-US" dirty="0"/>
            </a:br>
            <a:r>
              <a:rPr lang="en-US" dirty="0"/>
              <a:t>“confused” with each other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7AF05-41E1-B176-E007-ACC62E2031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4 Model Debugging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266ED7-DFB4-3242-17F5-B3B4EAD0CF5B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DA890EE-9DDA-CCF4-CB72-C957CB038DB3}"/>
                </a:ext>
              </a:extLst>
            </p:cNvPr>
            <p:cNvSpPr/>
            <p:nvPr/>
          </p:nvSpPr>
          <p:spPr>
            <a:xfrm>
              <a:off x="8122950" y="445399"/>
              <a:ext cx="1170432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64/100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8A315A-8ED0-87BE-2785-A3EEDD0299EB}"/>
                </a:ext>
              </a:extLst>
            </p:cNvPr>
            <p:cNvSpPr/>
            <p:nvPr/>
          </p:nvSpPr>
          <p:spPr>
            <a:xfrm>
              <a:off x="9293382" y="438244"/>
              <a:ext cx="658368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0AC7B1F-DD2C-A6F9-6D92-566DB65A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817" y="2668593"/>
            <a:ext cx="3871544" cy="26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1F218E-A82E-F66C-8997-D087538060B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Task 4c: Explain the concept of </a:t>
            </a:r>
            <a:r>
              <a:rPr lang="en-US" dirty="0">
                <a:solidFill>
                  <a:srgbClr val="7889FB"/>
                </a:solidFill>
              </a:rPr>
              <a:t>occlusion-based explanations</a:t>
            </a:r>
            <a:r>
              <a:rPr lang="en-US" dirty="0"/>
              <a:t> by example of classifying </a:t>
            </a:r>
            <a:br>
              <a:rPr lang="en-US" dirty="0"/>
            </a:br>
            <a:r>
              <a:rPr lang="en-US" dirty="0"/>
              <a:t>below hand-written digit as a seven [4/100].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FCF8A-9471-76D9-7889-15AF923A47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Task 4 Model Debugging,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53869-2352-73E2-8096-AA838022D7D8}"/>
              </a:ext>
            </a:extLst>
          </p:cNvPr>
          <p:cNvGrpSpPr/>
          <p:nvPr/>
        </p:nvGrpSpPr>
        <p:grpSpPr>
          <a:xfrm>
            <a:off x="8671589" y="372873"/>
            <a:ext cx="1828800" cy="426118"/>
            <a:chOff x="8122950" y="438244"/>
            <a:chExt cx="1828800" cy="4261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FA84B4-C4F6-9DEE-A3F6-56748B97F35D}"/>
                </a:ext>
              </a:extLst>
            </p:cNvPr>
            <p:cNvSpPr/>
            <p:nvPr/>
          </p:nvSpPr>
          <p:spPr>
            <a:xfrm>
              <a:off x="8122950" y="445399"/>
              <a:ext cx="1243584" cy="418963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68/100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0341FA-C99D-BC1A-E3C8-6A2B2A2C4BD8}"/>
                </a:ext>
              </a:extLst>
            </p:cNvPr>
            <p:cNvSpPr/>
            <p:nvPr/>
          </p:nvSpPr>
          <p:spPr>
            <a:xfrm>
              <a:off x="9366534" y="438244"/>
              <a:ext cx="585216" cy="4189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381B52C-E4EC-9D0F-F942-A0902E645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" y="2096274"/>
            <a:ext cx="3556116" cy="3514279"/>
          </a:xfrm>
          <a:prstGeom prst="rect">
            <a:avLst/>
          </a:prstGeom>
        </p:spPr>
      </p:pic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3C9C819-832E-EDF2-4AD9-F161DD55DF4B}"/>
              </a:ext>
            </a:extLst>
          </p:cNvPr>
          <p:cNvSpPr txBox="1">
            <a:spLocks/>
          </p:cNvSpPr>
          <p:nvPr/>
        </p:nvSpPr>
        <p:spPr>
          <a:xfrm>
            <a:off x="4682475" y="2183981"/>
            <a:ext cx="5554346" cy="1908518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40D1E"/>
                </a:solidFill>
              </a:rPr>
              <a:t>Slide black/gray square over input image</a:t>
            </a:r>
          </a:p>
          <a:p>
            <a:r>
              <a:rPr lang="en-US" dirty="0">
                <a:solidFill>
                  <a:srgbClr val="C40D1E"/>
                </a:solidFill>
              </a:rPr>
              <a:t>Measure</a:t>
            </a:r>
            <a:r>
              <a:rPr lang="en-US" dirty="0"/>
              <a:t> how feature maps (layer activation)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>
                <a:solidFill>
                  <a:srgbClr val="C40D1E"/>
                </a:solidFill>
              </a:rPr>
              <a:t>classifier output change</a:t>
            </a:r>
          </a:p>
          <a:p>
            <a:r>
              <a:rPr lang="en-US" dirty="0">
                <a:solidFill>
                  <a:srgbClr val="C40D1E"/>
                </a:solidFill>
              </a:rPr>
              <a:t>Show a heat map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these changes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B6EF8-7C12-AA5E-DE47-232A5A00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929" y="3058350"/>
            <a:ext cx="3392903" cy="254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1599</Words>
  <Application>Microsoft Office PowerPoint</Application>
  <PresentationFormat>Widescreen</PresentationFormat>
  <Paragraphs>332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AMLS - 12 Model Deployment and Serving</dc:title>
  <dc:creator>Matthias Boehm</dc:creator>
  <cp:lastModifiedBy>Matthias Boehm</cp:lastModifiedBy>
  <cp:revision>433</cp:revision>
  <cp:lastPrinted>2021-03-24T16:10:50Z</cp:lastPrinted>
  <dcterms:created xsi:type="dcterms:W3CDTF">2023-02-25T13:39:16Z</dcterms:created>
  <dcterms:modified xsi:type="dcterms:W3CDTF">2024-07-12T10:49:48Z</dcterms:modified>
</cp:coreProperties>
</file>