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27"/>
  </p:notesMasterIdLst>
  <p:sldIdLst>
    <p:sldId id="359" r:id="rId3"/>
    <p:sldId id="354" r:id="rId4"/>
    <p:sldId id="388" r:id="rId5"/>
    <p:sldId id="423" r:id="rId6"/>
    <p:sldId id="463" r:id="rId7"/>
    <p:sldId id="464" r:id="rId8"/>
    <p:sldId id="462" r:id="rId9"/>
    <p:sldId id="451" r:id="rId10"/>
    <p:sldId id="455" r:id="rId11"/>
    <p:sldId id="456" r:id="rId12"/>
    <p:sldId id="466" r:id="rId13"/>
    <p:sldId id="449" r:id="rId14"/>
    <p:sldId id="465" r:id="rId15"/>
    <p:sldId id="467" r:id="rId16"/>
    <p:sldId id="468" r:id="rId17"/>
    <p:sldId id="470" r:id="rId18"/>
    <p:sldId id="471" r:id="rId19"/>
    <p:sldId id="472" r:id="rId20"/>
    <p:sldId id="473" r:id="rId21"/>
    <p:sldId id="474" r:id="rId22"/>
    <p:sldId id="450" r:id="rId23"/>
    <p:sldId id="452" r:id="rId24"/>
    <p:sldId id="453" r:id="rId25"/>
    <p:sldId id="421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01 Kickoff and Introduction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w.raw-lab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boehm7.github.io/teaching/ss24_ppds/index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5c5cbed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c5cbed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01 Kickoff and Introduction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15,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024-1AFE-8E04-8DE3-00E63023F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810BB-06AD-D902-76AF-BC8C8114D979}"/>
              </a:ext>
            </a:extLst>
          </p:cNvPr>
          <p:cNvSpPr txBox="1"/>
          <p:nvPr/>
        </p:nvSpPr>
        <p:spPr>
          <a:xfrm>
            <a:off x="467052" y="983566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Query: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SELECT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L_Price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Lineitem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O_Odate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C_Msegment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GROUP BY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D96C5-70DB-9163-8DF1-90D7784960C4}"/>
              </a:ext>
            </a:extLst>
          </p:cNvPr>
          <p:cNvSpPr txBox="1"/>
          <p:nvPr/>
        </p:nvSpPr>
        <p:spPr>
          <a:xfrm>
            <a:off x="5375384" y="573000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E9FA-C1D6-C19A-F9A6-EC3B40848026}"/>
              </a:ext>
            </a:extLst>
          </p:cNvPr>
          <p:cNvSpPr txBox="1"/>
          <p:nvPr/>
        </p:nvSpPr>
        <p:spPr>
          <a:xfrm>
            <a:off x="7775919" y="590544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7AEDA-7AB3-D593-891E-B4F4725FB72A}"/>
              </a:ext>
            </a:extLst>
          </p:cNvPr>
          <p:cNvCxnSpPr>
            <a:cxnSpLocks/>
          </p:cNvCxnSpPr>
          <p:nvPr/>
        </p:nvCxnSpPr>
        <p:spPr>
          <a:xfrm>
            <a:off x="3892542" y="1331815"/>
            <a:ext cx="4705184" cy="5911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5DFD96-4976-0813-7360-074C4D4FBDB8}"/>
              </a:ext>
            </a:extLst>
          </p:cNvPr>
          <p:cNvSpPr txBox="1"/>
          <p:nvPr/>
        </p:nvSpPr>
        <p:spPr>
          <a:xfrm>
            <a:off x="7983412" y="1731820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B3ECC-D989-33A3-C211-0BEB5168EF1D}"/>
              </a:ext>
            </a:extLst>
          </p:cNvPr>
          <p:cNvGrpSpPr/>
          <p:nvPr/>
        </p:nvGrpSpPr>
        <p:grpSpPr>
          <a:xfrm>
            <a:off x="9282745" y="2600535"/>
            <a:ext cx="2175125" cy="2955434"/>
            <a:chOff x="6953952" y="3223968"/>
            <a:chExt cx="2175125" cy="2955434"/>
          </a:xfrm>
        </p:grpSpPr>
        <p:sp>
          <p:nvSpPr>
            <p:cNvPr id="10" name="Textfeld 45">
              <a:extLst>
                <a:ext uri="{FF2B5EF4-FFF2-40B4-BE49-F238E27FC236}">
                  <a16:creationId xmlns:a16="http://schemas.microsoft.com/office/drawing/2014/main" id="{FD4328F2-69B8-01A5-BB99-79A866F45593}"/>
                </a:ext>
              </a:extLst>
            </p:cNvPr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50">
              <a:extLst>
                <a:ext uri="{FF2B5EF4-FFF2-40B4-BE49-F238E27FC236}">
                  <a16:creationId xmlns:a16="http://schemas.microsoft.com/office/drawing/2014/main" id="{BD0F9A6E-BECB-7F9E-9091-10CF80B6AD9A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45">
              <a:extLst>
                <a:ext uri="{FF2B5EF4-FFF2-40B4-BE49-F238E27FC236}">
                  <a16:creationId xmlns:a16="http://schemas.microsoft.com/office/drawing/2014/main" id="{CA1A7217-13E4-1701-B09C-A7AC75A2E0D3}"/>
                </a:ext>
              </a:extLst>
            </p:cNvPr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50">
              <a:extLst>
                <a:ext uri="{FF2B5EF4-FFF2-40B4-BE49-F238E27FC236}">
                  <a16:creationId xmlns:a16="http://schemas.microsoft.com/office/drawing/2014/main" id="{B642B543-9F6A-8AA4-7CCF-CBD24318DC5F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5">
              <a:extLst>
                <a:ext uri="{FF2B5EF4-FFF2-40B4-BE49-F238E27FC236}">
                  <a16:creationId xmlns:a16="http://schemas.microsoft.com/office/drawing/2014/main" id="{4FEC8913-09DA-1A08-696A-AF4B0929FA37}"/>
                </a:ext>
              </a:extLst>
            </p:cNvPr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Textfeld 45">
              <a:extLst>
                <a:ext uri="{FF2B5EF4-FFF2-40B4-BE49-F238E27FC236}">
                  <a16:creationId xmlns:a16="http://schemas.microsoft.com/office/drawing/2014/main" id="{3C3D5248-3658-0D67-D171-AE7E26DECC42}"/>
                </a:ext>
              </a:extLst>
            </p:cNvPr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50">
              <a:extLst>
                <a:ext uri="{FF2B5EF4-FFF2-40B4-BE49-F238E27FC236}">
                  <a16:creationId xmlns:a16="http://schemas.microsoft.com/office/drawing/2014/main" id="{5E8DA6EB-E030-4001-7033-DC676CE3AD14}"/>
                </a:ext>
              </a:extLst>
            </p:cNvPr>
            <p:cNvCxnSpPr>
              <a:stCxn id="15" idx="0"/>
              <a:endCxn id="12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0">
              <a:extLst>
                <a:ext uri="{FF2B5EF4-FFF2-40B4-BE49-F238E27FC236}">
                  <a16:creationId xmlns:a16="http://schemas.microsoft.com/office/drawing/2014/main" id="{B109F571-5108-D884-CD65-5853A87B0EDA}"/>
                </a:ext>
              </a:extLst>
            </p:cNvPr>
            <p:cNvCxnSpPr>
              <a:stCxn id="14" idx="0"/>
              <a:endCxn id="15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45">
              <a:extLst>
                <a:ext uri="{FF2B5EF4-FFF2-40B4-BE49-F238E27FC236}">
                  <a16:creationId xmlns:a16="http://schemas.microsoft.com/office/drawing/2014/main" id="{D8729813-5E26-E556-2F64-B392C267BB8E}"/>
                </a:ext>
              </a:extLst>
            </p:cNvPr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50">
              <a:extLst>
                <a:ext uri="{FF2B5EF4-FFF2-40B4-BE49-F238E27FC236}">
                  <a16:creationId xmlns:a16="http://schemas.microsoft.com/office/drawing/2014/main" id="{8708EF08-69DF-2510-AA2D-E62E1F25BB9B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45">
              <a:extLst>
                <a:ext uri="{FF2B5EF4-FFF2-40B4-BE49-F238E27FC236}">
                  <a16:creationId xmlns:a16="http://schemas.microsoft.com/office/drawing/2014/main" id="{487185DC-4970-5722-981B-624300447C94}"/>
                </a:ext>
              </a:extLst>
            </p:cNvPr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" name="Gerade Verbindung 50">
              <a:extLst>
                <a:ext uri="{FF2B5EF4-FFF2-40B4-BE49-F238E27FC236}">
                  <a16:creationId xmlns:a16="http://schemas.microsoft.com/office/drawing/2014/main" id="{20C9ED00-886C-44F7-5F4B-8053913B6FCA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952AB-E4C1-3FA6-9FEE-C8ADFF504554}"/>
                </a:ext>
              </a:extLst>
            </p:cNvPr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97930-2A14-59AF-168D-20F7FA757F7F}"/>
                </a:ext>
              </a:extLst>
            </p:cNvPr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8DCF5-6FD5-B4F3-756E-9DF6A8401A8A}"/>
                </a:ext>
              </a:extLst>
            </p:cNvPr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25" name="Textfeld 45">
              <a:extLst>
                <a:ext uri="{FF2B5EF4-FFF2-40B4-BE49-F238E27FC236}">
                  <a16:creationId xmlns:a16="http://schemas.microsoft.com/office/drawing/2014/main" id="{34A645B9-BB9A-E79E-D195-50AAD9D9FD53}"/>
                </a:ext>
              </a:extLst>
            </p:cNvPr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Gerade Verbindung 50">
              <a:extLst>
                <a:ext uri="{FF2B5EF4-FFF2-40B4-BE49-F238E27FC236}">
                  <a16:creationId xmlns:a16="http://schemas.microsoft.com/office/drawing/2014/main" id="{A955AB4D-02BC-712D-2577-908B2377B44B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45">
              <a:extLst>
                <a:ext uri="{FF2B5EF4-FFF2-40B4-BE49-F238E27FC236}">
                  <a16:creationId xmlns:a16="http://schemas.microsoft.com/office/drawing/2014/main" id="{64F421BA-709E-9BAC-41BC-99600FC01BD2}"/>
                </a:ext>
              </a:extLst>
            </p:cNvPr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50">
              <a:extLst>
                <a:ext uri="{FF2B5EF4-FFF2-40B4-BE49-F238E27FC236}">
                  <a16:creationId xmlns:a16="http://schemas.microsoft.com/office/drawing/2014/main" id="{0D0E3359-D7DC-7D5A-4C92-2E0B9BD5743C}"/>
                </a:ext>
              </a:extLst>
            </p:cNvPr>
            <p:cNvCxnSpPr>
              <a:stCxn id="27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51014-4D3C-3819-DDA9-3F708C551996}"/>
              </a:ext>
            </a:extLst>
          </p:cNvPr>
          <p:cNvGrpSpPr/>
          <p:nvPr/>
        </p:nvGrpSpPr>
        <p:grpSpPr>
          <a:xfrm>
            <a:off x="9329880" y="2138619"/>
            <a:ext cx="1809775" cy="3742450"/>
            <a:chOff x="6878537" y="2931733"/>
            <a:chExt cx="1809775" cy="3742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AFE230-FDA0-4E87-2922-2F730025BB09}"/>
                </a:ext>
              </a:extLst>
            </p:cNvPr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B2841-6D67-04E5-E591-FE9156A17326}"/>
                </a:ext>
              </a:extLst>
            </p:cNvPr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6164A0-AC9F-BCAC-14AD-2917C2ECB695}"/>
                </a:ext>
              </a:extLst>
            </p:cNvPr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976DD9-7EE2-71F4-0F96-2D82A290E3CC}"/>
                </a:ext>
              </a:extLst>
            </p:cNvPr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5C8FA9-14B2-6155-1EA3-0E7B3751F411}"/>
                </a:ext>
              </a:extLst>
            </p:cNvPr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2DEBF-7A65-4D41-0465-49435594E825}"/>
                </a:ext>
              </a:extLst>
            </p:cNvPr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C7B814-008C-E9C7-73AF-D9B567B5E89A}"/>
              </a:ext>
            </a:extLst>
          </p:cNvPr>
          <p:cNvGrpSpPr/>
          <p:nvPr/>
        </p:nvGrpSpPr>
        <p:grpSpPr>
          <a:xfrm>
            <a:off x="7951138" y="2856850"/>
            <a:ext cx="1575738" cy="2444815"/>
            <a:chOff x="4730792" y="3451782"/>
            <a:chExt cx="1575738" cy="2444815"/>
          </a:xfrm>
        </p:grpSpPr>
        <p:sp>
          <p:nvSpPr>
            <p:cNvPr id="37" name="Textfeld 45">
              <a:extLst>
                <a:ext uri="{FF2B5EF4-FFF2-40B4-BE49-F238E27FC236}">
                  <a16:creationId xmlns:a16="http://schemas.microsoft.com/office/drawing/2014/main" id="{E7C5903C-9C5C-B7A6-EDE8-5C03A991C876}"/>
                </a:ext>
              </a:extLst>
            </p:cNvPr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1B3FDEE8-04A0-FE57-91D2-0EE333DA0D95}"/>
                </a:ext>
              </a:extLst>
            </p:cNvPr>
            <p:cNvCxnSpPr>
              <a:stCxn id="37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50">
              <a:extLst>
                <a:ext uri="{FF2B5EF4-FFF2-40B4-BE49-F238E27FC236}">
                  <a16:creationId xmlns:a16="http://schemas.microsoft.com/office/drawing/2014/main" id="{509EF76F-B6EC-C3FF-2B3E-1E97683A6521}"/>
                </a:ext>
              </a:extLst>
            </p:cNvPr>
            <p:cNvCxnSpPr>
              <a:stCxn id="40" idx="0"/>
              <a:endCxn id="37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45">
              <a:extLst>
                <a:ext uri="{FF2B5EF4-FFF2-40B4-BE49-F238E27FC236}">
                  <a16:creationId xmlns:a16="http://schemas.microsoft.com/office/drawing/2014/main" id="{B14EBC94-6F63-9D1D-6B1E-A101CD6A20C7}"/>
                </a:ext>
              </a:extLst>
            </p:cNvPr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0">
              <a:extLst>
                <a:ext uri="{FF2B5EF4-FFF2-40B4-BE49-F238E27FC236}">
                  <a16:creationId xmlns:a16="http://schemas.microsoft.com/office/drawing/2014/main" id="{8AF0B8FD-DD6A-60E3-0D92-D2A38A5F3F15}"/>
                </a:ext>
              </a:extLst>
            </p:cNvPr>
            <p:cNvCxnSpPr>
              <a:stCxn id="45" idx="0"/>
              <a:endCxn id="52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5">
              <a:extLst>
                <a:ext uri="{FF2B5EF4-FFF2-40B4-BE49-F238E27FC236}">
                  <a16:creationId xmlns:a16="http://schemas.microsoft.com/office/drawing/2014/main" id="{28EDA485-F297-DE8D-038D-72F9006E540B}"/>
                </a:ext>
              </a:extLst>
            </p:cNvPr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3" name="Gerade Verbindung 50">
              <a:extLst>
                <a:ext uri="{FF2B5EF4-FFF2-40B4-BE49-F238E27FC236}">
                  <a16:creationId xmlns:a16="http://schemas.microsoft.com/office/drawing/2014/main" id="{C7D2B977-5797-BF6A-9AFE-A1C9C26B7DE4}"/>
                </a:ext>
              </a:extLst>
            </p:cNvPr>
            <p:cNvCxnSpPr>
              <a:stCxn id="42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50">
              <a:extLst>
                <a:ext uri="{FF2B5EF4-FFF2-40B4-BE49-F238E27FC236}">
                  <a16:creationId xmlns:a16="http://schemas.microsoft.com/office/drawing/2014/main" id="{8321045F-8000-40BE-E78C-B603ECFC8C65}"/>
                </a:ext>
              </a:extLst>
            </p:cNvPr>
            <p:cNvCxnSpPr>
              <a:stCxn id="48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5">
              <a:extLst>
                <a:ext uri="{FF2B5EF4-FFF2-40B4-BE49-F238E27FC236}">
                  <a16:creationId xmlns:a16="http://schemas.microsoft.com/office/drawing/2014/main" id="{75C48B2C-9461-3219-2E00-CD6DAEBFAEF4}"/>
                </a:ext>
              </a:extLst>
            </p:cNvPr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5B4B300-C37E-D2D6-6021-0D77A96DFE4A}"/>
                </a:ext>
              </a:extLst>
            </p:cNvPr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Gerade Verbindung 50">
              <a:extLst>
                <a:ext uri="{FF2B5EF4-FFF2-40B4-BE49-F238E27FC236}">
                  <a16:creationId xmlns:a16="http://schemas.microsoft.com/office/drawing/2014/main" id="{FE0957F7-6AE6-7A28-DAF9-B0C2D62E3728}"/>
                </a:ext>
              </a:extLst>
            </p:cNvPr>
            <p:cNvCxnSpPr>
              <a:stCxn id="46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5">
              <a:extLst>
                <a:ext uri="{FF2B5EF4-FFF2-40B4-BE49-F238E27FC236}">
                  <a16:creationId xmlns:a16="http://schemas.microsoft.com/office/drawing/2014/main" id="{1FC8FA83-FA50-5D93-98BF-B86FDC922D10}"/>
                </a:ext>
              </a:extLst>
            </p:cNvPr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Textfeld 45">
              <a:extLst>
                <a:ext uri="{FF2B5EF4-FFF2-40B4-BE49-F238E27FC236}">
                  <a16:creationId xmlns:a16="http://schemas.microsoft.com/office/drawing/2014/main" id="{BAA765F6-185A-FCAB-4295-BAB190997F24}"/>
                </a:ext>
              </a:extLst>
            </p:cNvPr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50">
              <a:extLst>
                <a:ext uri="{FF2B5EF4-FFF2-40B4-BE49-F238E27FC236}">
                  <a16:creationId xmlns:a16="http://schemas.microsoft.com/office/drawing/2014/main" id="{D73B49A9-984E-E967-5C3E-00A3DD3BD6B3}"/>
                </a:ext>
              </a:extLst>
            </p:cNvPr>
            <p:cNvCxnSpPr>
              <a:stCxn id="49" idx="0"/>
              <a:endCxn id="48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B04704E8-4400-98D4-AEF0-66405205CF3B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45">
              <a:extLst>
                <a:ext uri="{FF2B5EF4-FFF2-40B4-BE49-F238E27FC236}">
                  <a16:creationId xmlns:a16="http://schemas.microsoft.com/office/drawing/2014/main" id="{6E25A656-78FF-1110-2B86-00B22D4D653C}"/>
                </a:ext>
              </a:extLst>
            </p:cNvPr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B58F8D-CA44-EEDA-7676-0839FB4450A5}"/>
              </a:ext>
            </a:extLst>
          </p:cNvPr>
          <p:cNvSpPr txBox="1"/>
          <p:nvPr/>
        </p:nvSpPr>
        <p:spPr>
          <a:xfrm>
            <a:off x="8065370" y="2214064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D934D-8F9B-06D9-C300-2A50C7F5F178}"/>
              </a:ext>
            </a:extLst>
          </p:cNvPr>
          <p:cNvGrpSpPr/>
          <p:nvPr/>
        </p:nvGrpSpPr>
        <p:grpSpPr>
          <a:xfrm>
            <a:off x="6510413" y="2858421"/>
            <a:ext cx="1581415" cy="2446384"/>
            <a:chOff x="3733123" y="3453351"/>
            <a:chExt cx="1581415" cy="2446384"/>
          </a:xfrm>
        </p:grpSpPr>
        <p:sp>
          <p:nvSpPr>
            <p:cNvPr id="55" name="Textfeld 45">
              <a:extLst>
                <a:ext uri="{FF2B5EF4-FFF2-40B4-BE49-F238E27FC236}">
                  <a16:creationId xmlns:a16="http://schemas.microsoft.com/office/drawing/2014/main" id="{A047F3D8-488C-8110-11EB-B49366DD35BC}"/>
                </a:ext>
              </a:extLst>
            </p:cNvPr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6" name="Gerade Verbindung 50">
              <a:extLst>
                <a:ext uri="{FF2B5EF4-FFF2-40B4-BE49-F238E27FC236}">
                  <a16:creationId xmlns:a16="http://schemas.microsoft.com/office/drawing/2014/main" id="{62B0749D-865D-BE93-3FAE-35FE53BD549C}"/>
                </a:ext>
              </a:extLst>
            </p:cNvPr>
            <p:cNvCxnSpPr>
              <a:stCxn id="55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0">
              <a:extLst>
                <a:ext uri="{FF2B5EF4-FFF2-40B4-BE49-F238E27FC236}">
                  <a16:creationId xmlns:a16="http://schemas.microsoft.com/office/drawing/2014/main" id="{805477A8-51F2-4491-F2D5-62DB7F9DBAD2}"/>
                </a:ext>
              </a:extLst>
            </p:cNvPr>
            <p:cNvCxnSpPr>
              <a:stCxn id="58" idx="0"/>
              <a:endCxn id="55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45">
              <a:extLst>
                <a:ext uri="{FF2B5EF4-FFF2-40B4-BE49-F238E27FC236}">
                  <a16:creationId xmlns:a16="http://schemas.microsoft.com/office/drawing/2014/main" id="{F10C5DF9-3B39-ACCF-2EDD-34ED0D2555E2}"/>
                </a:ext>
              </a:extLst>
            </p:cNvPr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9" name="Textfeld 45">
              <a:extLst>
                <a:ext uri="{FF2B5EF4-FFF2-40B4-BE49-F238E27FC236}">
                  <a16:creationId xmlns:a16="http://schemas.microsoft.com/office/drawing/2014/main" id="{522DE8D9-2852-DE53-C1D3-AD9D8D8A0AC9}"/>
                </a:ext>
              </a:extLst>
            </p:cNvPr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0" name="Gerade Verbindung 50">
              <a:extLst>
                <a:ext uri="{FF2B5EF4-FFF2-40B4-BE49-F238E27FC236}">
                  <a16:creationId xmlns:a16="http://schemas.microsoft.com/office/drawing/2014/main" id="{83E07BBB-9D14-3CDB-75DD-2253E266B1C1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50">
              <a:extLst>
                <a:ext uri="{FF2B5EF4-FFF2-40B4-BE49-F238E27FC236}">
                  <a16:creationId xmlns:a16="http://schemas.microsoft.com/office/drawing/2014/main" id="{6FBCF2F4-363B-F7C6-EA70-DA6FEC0151D9}"/>
                </a:ext>
              </a:extLst>
            </p:cNvPr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0">
              <a:extLst>
                <a:ext uri="{FF2B5EF4-FFF2-40B4-BE49-F238E27FC236}">
                  <a16:creationId xmlns:a16="http://schemas.microsoft.com/office/drawing/2014/main" id="{943D5AE3-573A-9FA1-4A83-D898254D1048}"/>
                </a:ext>
              </a:extLst>
            </p:cNvPr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0">
              <a:extLst>
                <a:ext uri="{FF2B5EF4-FFF2-40B4-BE49-F238E27FC236}">
                  <a16:creationId xmlns:a16="http://schemas.microsoft.com/office/drawing/2014/main" id="{9EBEEEC4-DB90-03CD-43A5-FA3BDF678CD4}"/>
                </a:ext>
              </a:extLst>
            </p:cNvPr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45">
              <a:extLst>
                <a:ext uri="{FF2B5EF4-FFF2-40B4-BE49-F238E27FC236}">
                  <a16:creationId xmlns:a16="http://schemas.microsoft.com/office/drawing/2014/main" id="{61B285D5-31B4-00B7-BA3C-D56BC5F0ED95}"/>
                </a:ext>
              </a:extLst>
            </p:cNvPr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5" name="Gerade Verbindung 50">
              <a:extLst>
                <a:ext uri="{FF2B5EF4-FFF2-40B4-BE49-F238E27FC236}">
                  <a16:creationId xmlns:a16="http://schemas.microsoft.com/office/drawing/2014/main" id="{586D9527-940B-1B6B-0207-CF0AE8DE5A8F}"/>
                </a:ext>
              </a:extLst>
            </p:cNvPr>
            <p:cNvCxnSpPr>
              <a:stCxn id="66" idx="0"/>
              <a:endCxn id="67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45">
              <a:extLst>
                <a:ext uri="{FF2B5EF4-FFF2-40B4-BE49-F238E27FC236}">
                  <a16:creationId xmlns:a16="http://schemas.microsoft.com/office/drawing/2014/main" id="{60A8FA0C-1A0F-A099-4DA3-49215EA8824F}"/>
                </a:ext>
              </a:extLst>
            </p:cNvPr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7" name="Textfeld 45">
              <a:extLst>
                <a:ext uri="{FF2B5EF4-FFF2-40B4-BE49-F238E27FC236}">
                  <a16:creationId xmlns:a16="http://schemas.microsoft.com/office/drawing/2014/main" id="{5B246C28-C624-1E5B-1EB8-A70BCA784E00}"/>
                </a:ext>
              </a:extLst>
            </p:cNvPr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Gerade Verbindung 50">
              <a:extLst>
                <a:ext uri="{FF2B5EF4-FFF2-40B4-BE49-F238E27FC236}">
                  <a16:creationId xmlns:a16="http://schemas.microsoft.com/office/drawing/2014/main" id="{19B6E072-7714-3177-F59B-FCE19ADE04AA}"/>
                </a:ext>
              </a:extLst>
            </p:cNvPr>
            <p:cNvCxnSpPr>
              <a:stCxn id="69" idx="0"/>
              <a:endCxn id="70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45">
              <a:extLst>
                <a:ext uri="{FF2B5EF4-FFF2-40B4-BE49-F238E27FC236}">
                  <a16:creationId xmlns:a16="http://schemas.microsoft.com/office/drawing/2014/main" id="{377830D2-34B4-71E8-A165-5419EFD598FB}"/>
                </a:ext>
              </a:extLst>
            </p:cNvPr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0" name="Textfeld 45">
              <a:extLst>
                <a:ext uri="{FF2B5EF4-FFF2-40B4-BE49-F238E27FC236}">
                  <a16:creationId xmlns:a16="http://schemas.microsoft.com/office/drawing/2014/main" id="{3F192D4F-5B37-DA25-E903-37A13B0DE502}"/>
                </a:ext>
              </a:extLst>
            </p:cNvPr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0CE050E-0361-DBB0-8330-419AD06C82F1}"/>
              </a:ext>
            </a:extLst>
          </p:cNvPr>
          <p:cNvSpPr txBox="1"/>
          <p:nvPr/>
        </p:nvSpPr>
        <p:spPr>
          <a:xfrm>
            <a:off x="6615213" y="2396506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4ACA52-ACCD-6DE0-938A-0AB6A1E53936}"/>
              </a:ext>
            </a:extLst>
          </p:cNvPr>
          <p:cNvSpPr txBox="1"/>
          <p:nvPr/>
        </p:nvSpPr>
        <p:spPr>
          <a:xfrm>
            <a:off x="2580485" y="2868249"/>
            <a:ext cx="13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16930F-2926-4CD2-8A78-F8A802FFF027}"/>
              </a:ext>
            </a:extLst>
          </p:cNvPr>
          <p:cNvSpPr txBox="1"/>
          <p:nvPr/>
        </p:nvSpPr>
        <p:spPr>
          <a:xfrm>
            <a:off x="4828807" y="5409127"/>
            <a:ext cx="32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27BC87-FDAB-C2E5-0EF4-4E936D1E8C1F}"/>
              </a:ext>
            </a:extLst>
          </p:cNvPr>
          <p:cNvGrpSpPr/>
          <p:nvPr/>
        </p:nvGrpSpPr>
        <p:grpSpPr>
          <a:xfrm>
            <a:off x="2482144" y="2950189"/>
            <a:ext cx="2775117" cy="2899456"/>
            <a:chOff x="485600" y="3714980"/>
            <a:chExt cx="2775117" cy="2899456"/>
          </a:xfrm>
        </p:grpSpPr>
        <p:cxnSp>
          <p:nvCxnSpPr>
            <p:cNvPr id="75" name="Gerade Verbindung 50">
              <a:extLst>
                <a:ext uri="{FF2B5EF4-FFF2-40B4-BE49-F238E27FC236}">
                  <a16:creationId xmlns:a16="http://schemas.microsoft.com/office/drawing/2014/main" id="{18683C52-0519-BD68-6FB4-4CE208CD6DF9}"/>
                </a:ext>
              </a:extLst>
            </p:cNvPr>
            <p:cNvCxnSpPr>
              <a:stCxn id="76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45">
              <a:extLst>
                <a:ext uri="{FF2B5EF4-FFF2-40B4-BE49-F238E27FC236}">
                  <a16:creationId xmlns:a16="http://schemas.microsoft.com/office/drawing/2014/main" id="{0E0E0243-13CE-E5FD-937B-20970F9A3E16}"/>
                </a:ext>
              </a:extLst>
            </p:cNvPr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Textfeld 45">
              <a:extLst>
                <a:ext uri="{FF2B5EF4-FFF2-40B4-BE49-F238E27FC236}">
                  <a16:creationId xmlns:a16="http://schemas.microsoft.com/office/drawing/2014/main" id="{761D27FF-D558-CDF4-6CE2-3092AB3CE84A}"/>
                </a:ext>
              </a:extLst>
            </p:cNvPr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8" name="Gerade Verbindung 50">
              <a:extLst>
                <a:ext uri="{FF2B5EF4-FFF2-40B4-BE49-F238E27FC236}">
                  <a16:creationId xmlns:a16="http://schemas.microsoft.com/office/drawing/2014/main" id="{84D93E48-5914-C7E1-A77F-F013716A3A1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50">
              <a:extLst>
                <a:ext uri="{FF2B5EF4-FFF2-40B4-BE49-F238E27FC236}">
                  <a16:creationId xmlns:a16="http://schemas.microsoft.com/office/drawing/2014/main" id="{A3ECB030-2CE8-DE02-DCCB-7FF159168048}"/>
                </a:ext>
              </a:extLst>
            </p:cNvPr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50">
              <a:extLst>
                <a:ext uri="{FF2B5EF4-FFF2-40B4-BE49-F238E27FC236}">
                  <a16:creationId xmlns:a16="http://schemas.microsoft.com/office/drawing/2014/main" id="{58D10CB0-99E8-A3CC-3204-D3B6B987B569}"/>
                </a:ext>
              </a:extLst>
            </p:cNvPr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50">
              <a:extLst>
                <a:ext uri="{FF2B5EF4-FFF2-40B4-BE49-F238E27FC236}">
                  <a16:creationId xmlns:a16="http://schemas.microsoft.com/office/drawing/2014/main" id="{207E35D8-CB9E-5C9A-F303-9A8308DF985D}"/>
                </a:ext>
              </a:extLst>
            </p:cNvPr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45">
              <a:extLst>
                <a:ext uri="{FF2B5EF4-FFF2-40B4-BE49-F238E27FC236}">
                  <a16:creationId xmlns:a16="http://schemas.microsoft.com/office/drawing/2014/main" id="{9370BAEF-DED2-0FBD-3A61-2356A8CC0C70}"/>
                </a:ext>
              </a:extLst>
            </p:cNvPr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3" name="Textfeld 45">
              <a:extLst>
                <a:ext uri="{FF2B5EF4-FFF2-40B4-BE49-F238E27FC236}">
                  <a16:creationId xmlns:a16="http://schemas.microsoft.com/office/drawing/2014/main" id="{291C5360-DCBE-A40F-3DE6-6FF538A15179}"/>
                </a:ext>
              </a:extLst>
            </p:cNvPr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84" name="Gerade Verbindung 50">
              <a:extLst>
                <a:ext uri="{FF2B5EF4-FFF2-40B4-BE49-F238E27FC236}">
                  <a16:creationId xmlns:a16="http://schemas.microsoft.com/office/drawing/2014/main" id="{A1E38474-A8BF-09E8-1A20-3B19600AE57C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45">
              <a:extLst>
                <a:ext uri="{FF2B5EF4-FFF2-40B4-BE49-F238E27FC236}">
                  <a16:creationId xmlns:a16="http://schemas.microsoft.com/office/drawing/2014/main" id="{7AC10616-BE1F-95F5-B181-D1BEA8777121}"/>
                </a:ext>
              </a:extLst>
            </p:cNvPr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Textfeld 45">
              <a:extLst>
                <a:ext uri="{FF2B5EF4-FFF2-40B4-BE49-F238E27FC236}">
                  <a16:creationId xmlns:a16="http://schemas.microsoft.com/office/drawing/2014/main" id="{32B7D97D-CCF3-87D2-CB40-5A889A7840B2}"/>
                </a:ext>
              </a:extLst>
            </p:cNvPr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8C1D65CC-0574-FFAA-F9DB-F2344149DA2D}"/>
                </a:ext>
              </a:extLst>
            </p:cNvPr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BF6BF83-D629-F5FF-1DB1-5C095002F653}"/>
              </a:ext>
            </a:extLst>
          </p:cNvPr>
          <p:cNvSpPr txBox="1"/>
          <p:nvPr/>
        </p:nvSpPr>
        <p:spPr>
          <a:xfrm>
            <a:off x="1046037" y="3696846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C53A5D-B24A-61E1-8472-4911103E26B4}"/>
              </a:ext>
            </a:extLst>
          </p:cNvPr>
          <p:cNvSpPr/>
          <p:nvPr/>
        </p:nvSpPr>
        <p:spPr>
          <a:xfrm>
            <a:off x="1146862" y="1785920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A243EC5-CAE6-26B1-025E-0A8C548D59A4}"/>
              </a:ext>
            </a:extLst>
          </p:cNvPr>
          <p:cNvSpPr/>
          <p:nvPr/>
        </p:nvSpPr>
        <p:spPr>
          <a:xfrm>
            <a:off x="461062" y="2519345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8A8DD9-EE6F-ADCE-DC34-782157CF4DB0}"/>
              </a:ext>
            </a:extLst>
          </p:cNvPr>
          <p:cNvCxnSpPr/>
          <p:nvPr/>
        </p:nvCxnSpPr>
        <p:spPr>
          <a:xfrm flipH="1">
            <a:off x="5407689" y="3479587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3" grpId="0"/>
      <p:bldP spid="71" grpId="0"/>
      <p:bldP spid="72" grpId="0"/>
      <p:bldP spid="73" grpId="0"/>
      <p:bldP spid="88" grpId="0"/>
      <p:bldP spid="8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– Iterator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#1 Query Processing on Raw Data </a:t>
            </a:r>
          </a:p>
          <a:p>
            <a:r>
              <a:rPr lang="en-US" dirty="0"/>
              <a:t>(DAMS)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92D61-2F8D-5CF0-BEC2-E777B82ED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Prof. Dr. Matthias Boehm</a:t>
            </a:r>
          </a:p>
          <a:p>
            <a:pPr lvl="1"/>
            <a:r>
              <a:rPr lang="en-US" b="1" dirty="0"/>
              <a:t>Teaching Assistants:</a:t>
            </a:r>
            <a:r>
              <a:rPr lang="en-US" dirty="0"/>
              <a:t> Christina </a:t>
            </a:r>
            <a:r>
              <a:rPr lang="en-US" dirty="0" err="1"/>
              <a:t>Dionysio</a:t>
            </a:r>
            <a:r>
              <a:rPr lang="en-US" dirty="0"/>
              <a:t>, David Justen</a:t>
            </a:r>
          </a:p>
          <a:p>
            <a:pPr lvl="2"/>
            <a:endParaRPr lang="en-US" sz="1200" dirty="0"/>
          </a:p>
          <a:p>
            <a:r>
              <a:rPr lang="en-US" dirty="0"/>
              <a:t>Next Dates/Lectures</a:t>
            </a:r>
          </a:p>
          <a:p>
            <a:pPr lvl="1"/>
            <a:r>
              <a:rPr lang="en-US" dirty="0"/>
              <a:t>Apr 22: Course Selection; team preferences, otherwise assignment </a:t>
            </a:r>
          </a:p>
          <a:p>
            <a:pPr lvl="1"/>
            <a:r>
              <a:rPr lang="en-US" dirty="0"/>
              <a:t>Apr 29: </a:t>
            </a:r>
            <a:r>
              <a:rPr lang="en-US" b="1" dirty="0">
                <a:solidFill>
                  <a:srgbClr val="7889FB"/>
                </a:solidFill>
              </a:rPr>
              <a:t>Background Relational Algebra</a:t>
            </a:r>
          </a:p>
          <a:p>
            <a:pPr lvl="1"/>
            <a:r>
              <a:rPr lang="en-US" dirty="0"/>
              <a:t>May 13: </a:t>
            </a:r>
            <a:r>
              <a:rPr lang="en-US" b="1" dirty="0">
                <a:solidFill>
                  <a:srgbClr val="7889FB"/>
                </a:solidFill>
              </a:rPr>
              <a:t>Background Query Processing</a:t>
            </a:r>
          </a:p>
          <a:p>
            <a:pPr lvl="1"/>
            <a:r>
              <a:rPr lang="en-US" dirty="0"/>
              <a:t>May 27: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endParaRPr lang="en-US" dirty="0"/>
          </a:p>
          <a:p>
            <a:pPr lvl="1"/>
            <a:r>
              <a:rPr lang="en-US" dirty="0"/>
              <a:t>Jun 10: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Jul 01:</a:t>
            </a:r>
            <a:r>
              <a:rPr lang="en-US" dirty="0"/>
              <a:t> Project submissions (</a:t>
            </a:r>
            <a:r>
              <a:rPr lang="en-US" b="1" dirty="0">
                <a:solidFill>
                  <a:srgbClr val="C40D1E"/>
                </a:solidFill>
              </a:rPr>
              <a:t>performance target:</a:t>
            </a:r>
            <a:r>
              <a:rPr lang="en-US" dirty="0"/>
              <a:t> 4x faster than reference implementation)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Jul 08:</a:t>
            </a:r>
            <a:r>
              <a:rPr lang="en-US" dirty="0"/>
              <a:t> Project presentations (10min per team, mandatory attendance)</a:t>
            </a:r>
          </a:p>
          <a:p>
            <a:pPr lvl="2"/>
            <a:endParaRPr lang="en-US" sz="1200" dirty="0"/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Setup your own private </a:t>
            </a:r>
            <a:r>
              <a:rPr lang="en-US" dirty="0" err="1"/>
              <a:t>Github</a:t>
            </a:r>
            <a:r>
              <a:rPr lang="en-US" dirty="0"/>
              <a:t>/Gitlab repository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A3DC-BEE2-7121-79DE-959439FD34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Course Logistics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545A0-DC38-F585-1E8D-539947D1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2" y="1206559"/>
            <a:ext cx="1276105" cy="1276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3501EF-F5B7-99CB-42E4-2AB9764EB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220" y="1206559"/>
            <a:ext cx="934112" cy="1276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3C748-6E42-90D8-DE4D-F05C36402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790" y="1206559"/>
            <a:ext cx="1466906" cy="127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B73FD-BD7B-4B2B-7465-9453FA1A1C89}"/>
              </a:ext>
            </a:extLst>
          </p:cNvPr>
          <p:cNvSpPr txBox="1"/>
          <p:nvPr/>
        </p:nvSpPr>
        <p:spPr>
          <a:xfrm>
            <a:off x="8008548" y="2562696"/>
            <a:ext cx="269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Each teams gets a mentor</a:t>
            </a:r>
          </a:p>
          <a:p>
            <a:pPr algn="ctr"/>
            <a:r>
              <a:rPr lang="en-US" dirty="0"/>
              <a:t>Q&amp;A sessions on demand</a:t>
            </a:r>
          </a:p>
        </p:txBody>
      </p:sp>
    </p:spTree>
    <p:extLst>
      <p:ext uri="{BB962C8B-B14F-4D97-AF65-F5344CB8AC3E}">
        <p14:creationId xmlns:p14="http://schemas.microsoft.com/office/powerpoint/2010/main" val="28803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09C93-9D40-5637-7C8B-16388FE21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DBMS for Exploratory Data Analysis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Define a schema</a:t>
            </a:r>
            <a:r>
              <a:rPr lang="en-US" dirty="0"/>
              <a:t> for the data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Load the data</a:t>
            </a:r>
          </a:p>
          <a:p>
            <a:pPr lvl="1"/>
            <a:r>
              <a:rPr lang="en-US" b="1" dirty="0"/>
              <a:t>#3: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Tune the system</a:t>
            </a:r>
            <a:r>
              <a:rPr lang="en-US" dirty="0"/>
              <a:t> for the expected workload </a:t>
            </a:r>
          </a:p>
          <a:p>
            <a:pPr lvl="2"/>
            <a:endParaRPr lang="en-US" sz="1200" dirty="0"/>
          </a:p>
          <a:p>
            <a:r>
              <a:rPr lang="en-US" dirty="0"/>
              <a:t>Vision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Initial System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Lots of Follow-up Work</a:t>
            </a:r>
          </a:p>
          <a:p>
            <a:pPr lvl="1"/>
            <a:r>
              <a:rPr lang="en-US" dirty="0"/>
              <a:t>Heterogeneous data sources</a:t>
            </a:r>
          </a:p>
          <a:p>
            <a:pPr lvl="1"/>
            <a:r>
              <a:rPr lang="en-US" dirty="0"/>
              <a:t>RAW Labs – The </a:t>
            </a:r>
            <a:r>
              <a:rPr lang="en-US" dirty="0" err="1"/>
              <a:t>NoDB</a:t>
            </a:r>
            <a:r>
              <a:rPr lang="en-US" dirty="0"/>
              <a:t> Company: </a:t>
            </a:r>
            <a:br>
              <a:rPr lang="en-US" dirty="0"/>
            </a:br>
            <a:r>
              <a:rPr lang="en-US" dirty="0">
                <a:hlinkClick r:id="rId2"/>
              </a:rPr>
              <a:t>https://www.raw-labs.com/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8182-F6EE-59B9-A004-6C853B8A8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Motivation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A90D8-FBD5-614D-FD1E-1CC2A80E2653}"/>
              </a:ext>
            </a:extLst>
          </p:cNvPr>
          <p:cNvSpPr txBox="1"/>
          <p:nvPr/>
        </p:nvSpPr>
        <p:spPr>
          <a:xfrm>
            <a:off x="7460726" y="1652429"/>
            <a:ext cx="2317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DB, or Not to DB”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C6B47-DCAF-E695-210B-97AD8748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19" y="2788920"/>
            <a:ext cx="455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6840A-5E81-C67A-4295-6E63EA45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041" y="371420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040E7-3893-7EF6-BAC0-9269CA440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319" y="463948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148A1-03AD-2EDF-D901-E6F26D717E61}"/>
              </a:ext>
            </a:extLst>
          </p:cNvPr>
          <p:cNvSpPr txBox="1"/>
          <p:nvPr/>
        </p:nvSpPr>
        <p:spPr>
          <a:xfrm>
            <a:off x="5633862" y="2678390"/>
            <a:ext cx="434088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Ioannis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Alagiannis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Ryan Johnson, Anastasia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my Data Files. Here are my Queries. Where are my Results?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CIDR 2011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C9D40-3985-19B9-A8DF-1FD72486460E}"/>
              </a:ext>
            </a:extLst>
          </p:cNvPr>
          <p:cNvSpPr txBox="1"/>
          <p:nvPr/>
        </p:nvSpPr>
        <p:spPr>
          <a:xfrm>
            <a:off x="5635536" y="3604513"/>
            <a:ext cx="434088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Ioannis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Alagiannis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Renata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Borovica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Miguel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Branco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Efficient Query Execution on Raw Data Files.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43757-A06A-B596-1B2C-44400DB9ED49}"/>
              </a:ext>
            </a:extLst>
          </p:cNvPr>
          <p:cNvSpPr txBox="1"/>
          <p:nvPr/>
        </p:nvSpPr>
        <p:spPr>
          <a:xfrm>
            <a:off x="5633862" y="4547893"/>
            <a:ext cx="434088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[Manos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Karpathiotakis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Ioannis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Alagiannis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Fast Queries Over Heterogeneous Data Through Engine Customization.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PVLDB 9(12), 2016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DA675-1B62-AF86-1C63-91657B4DB702}"/>
              </a:ext>
            </a:extLst>
          </p:cNvPr>
          <p:cNvSpPr txBox="1"/>
          <p:nvPr/>
        </p:nvSpPr>
        <p:spPr>
          <a:xfrm>
            <a:off x="10176733" y="3520564"/>
            <a:ext cx="16997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SIGMOD’22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Test-of-Time Award</a:t>
            </a:r>
          </a:p>
        </p:txBody>
      </p:sp>
    </p:spTree>
    <p:extLst>
      <p:ext uri="{BB962C8B-B14F-4D97-AF65-F5344CB8AC3E}">
        <p14:creationId xmlns:p14="http://schemas.microsoft.com/office/powerpoint/2010/main" val="10567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BC2955-1A15-ABC1-0BA0-B40D90C48F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Initial Experiments </a:t>
            </a:r>
          </a:p>
          <a:p>
            <a:pPr lvl="1"/>
            <a:r>
              <a:rPr lang="en-US" dirty="0"/>
              <a:t>DBMS: </a:t>
            </a:r>
            <a:r>
              <a:rPr lang="en-US" dirty="0" err="1"/>
              <a:t>MonetDB</a:t>
            </a:r>
            <a:endParaRPr lang="en-US" dirty="0"/>
          </a:p>
          <a:p>
            <a:pPr lvl="1"/>
            <a:r>
              <a:rPr lang="en-US" dirty="0"/>
              <a:t>Tables w/ 4 int columns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Vision: </a:t>
            </a:r>
            <a:r>
              <a:rPr lang="en-US" b="0" dirty="0">
                <a:sym typeface="Wingdings" panose="05000000000000000000" pitchFamily="2" charset="2"/>
              </a:rPr>
              <a:t>H</a:t>
            </a:r>
            <a:r>
              <a:rPr lang="en-US" b="0" dirty="0"/>
              <a:t>ybrid system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8BD9D-880C-F051-1423-D8BC493A9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Vision and Goals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8DE15-7487-4D52-F814-0DAC45A5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02" y="2143145"/>
            <a:ext cx="8047035" cy="3099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0FD7B0-211C-F932-91D5-8E36E7DBFD7A}"/>
              </a:ext>
            </a:extLst>
          </p:cNvPr>
          <p:cNvSpPr/>
          <p:nvPr/>
        </p:nvSpPr>
        <p:spPr>
          <a:xfrm>
            <a:off x="4699416" y="1232468"/>
            <a:ext cx="571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sum(a1), min(a4), max(a3),</a:t>
            </a:r>
            <a:r>
              <a:rPr lang="en-US" sz="1600" dirty="0" err="1">
                <a:latin typeface="Consolas" panose="020B0609020204030204" pitchFamily="49" charset="0"/>
              </a:rPr>
              <a:t>avg</a:t>
            </a:r>
            <a:r>
              <a:rPr lang="en-US" sz="1600" dirty="0">
                <a:latin typeface="Consolas" panose="020B0609020204030204" pitchFamily="49" charset="0"/>
              </a:rPr>
              <a:t>(a2)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a1&gt;v1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a1&lt;v2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a2&gt;v3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a2&lt;v4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566C6-BCCC-18DA-D2BA-CF4A27E66019}"/>
              </a:ext>
            </a:extLst>
          </p:cNvPr>
          <p:cNvSpPr txBox="1"/>
          <p:nvPr/>
        </p:nvSpPr>
        <p:spPr>
          <a:xfrm>
            <a:off x="4862290" y="2701559"/>
            <a:ext cx="15598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Load/Ingest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E21F3-522A-36F8-84FD-01CD28D92E76}"/>
              </a:ext>
            </a:extLst>
          </p:cNvPr>
          <p:cNvSpPr txBox="1"/>
          <p:nvPr/>
        </p:nvSpPr>
        <p:spPr>
          <a:xfrm>
            <a:off x="8790615" y="2703351"/>
            <a:ext cx="15598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9B3DC-3CFB-5975-16A4-D2F7DEC37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1" y="3402221"/>
            <a:ext cx="2917988" cy="24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314DE-0A83-1384-5A85-DAB022F619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Principles of</a:t>
            </a:r>
            <a:br>
              <a:rPr lang="en-US" dirty="0"/>
            </a:br>
            <a:r>
              <a:rPr lang="en-US" dirty="0" err="1"/>
              <a:t>NoDB</a:t>
            </a:r>
            <a:r>
              <a:rPr lang="en-US" dirty="0"/>
              <a:t> Philosophy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Directions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Minimizing the cost of raw data access (</a:t>
            </a:r>
            <a:r>
              <a:rPr lang="en-US" b="1" dirty="0">
                <a:solidFill>
                  <a:srgbClr val="7889FB"/>
                </a:solidFill>
              </a:rPr>
              <a:t>special data structures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Selectively eliminating raw data access (</a:t>
            </a:r>
            <a:r>
              <a:rPr lang="en-US" b="1" dirty="0">
                <a:solidFill>
                  <a:srgbClr val="7889FB"/>
                </a:solidFill>
              </a:rPr>
              <a:t>caching</a:t>
            </a:r>
            <a:r>
              <a:rPr lang="en-US" dirty="0"/>
              <a:t>, scheduled raw access)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19170-11B1-8C2D-CE92-329A4EF4F7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The </a:t>
            </a:r>
            <a:r>
              <a:rPr lang="en-US" dirty="0" err="1"/>
              <a:t>NoDB</a:t>
            </a:r>
            <a:r>
              <a:rPr lang="en-US" dirty="0"/>
              <a:t> Philosophy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11F4C-7FFD-BA87-AF7A-18E1CD4F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22" y="1333511"/>
            <a:ext cx="7218126" cy="29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478400-73C5-EC1D-EA86-238314A296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Parsing and Tokenization</a:t>
            </a:r>
          </a:p>
          <a:p>
            <a:pPr lvl="1"/>
            <a:r>
              <a:rPr lang="en-US" dirty="0"/>
              <a:t>Needed when accessing raw data</a:t>
            </a:r>
          </a:p>
          <a:p>
            <a:pPr lvl="1"/>
            <a:r>
              <a:rPr lang="en-US" dirty="0"/>
              <a:t>Parsing: identify row boundaries (\n) </a:t>
            </a:r>
            <a:r>
              <a:rPr lang="en-US" dirty="0">
                <a:sym typeface="Wingdings" panose="05000000000000000000" pitchFamily="2" charset="2"/>
              </a:rPr>
              <a:t> tuple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Tokenization: identify tuple attributes (delimiter), and convert strings to types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#1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Selective Tokenization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query needs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attribute, stop tokenization at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no I/O reduction, reduced tokenization effort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Selective Parsing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query needs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attribute, convert only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Defer parsing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 if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8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attribute are used in conjunctive filters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Selective Tuple Formation</a:t>
            </a:r>
          </a:p>
          <a:p>
            <a:pPr lvl="1"/>
            <a:r>
              <a:rPr lang="en-US" dirty="0"/>
              <a:t>Tuple construction after selections (only qualifying) tuples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B00E5-3090-1A6C-BD5A-1F5C4E1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Efficient CSV Parsing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F8ABB-D5FB-F790-55F8-9E8A5A350DEA}"/>
              </a:ext>
            </a:extLst>
          </p:cNvPr>
          <p:cNvSpPr txBox="1"/>
          <p:nvPr/>
        </p:nvSpPr>
        <p:spPr>
          <a:xfrm>
            <a:off x="9371675" y="1512456"/>
            <a:ext cx="20096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non-quoted tokens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338E2-2548-9AFE-A326-7F0D50568C90}"/>
              </a:ext>
            </a:extLst>
          </p:cNvPr>
          <p:cNvSpPr txBox="1"/>
          <p:nvPr/>
        </p:nvSpPr>
        <p:spPr>
          <a:xfrm>
            <a:off x="9285370" y="3325672"/>
            <a:ext cx="218228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PostgreSQL, any physical op can act as projection / selection</a:t>
            </a:r>
          </a:p>
        </p:txBody>
      </p:sp>
    </p:spTree>
    <p:extLst>
      <p:ext uri="{BB962C8B-B14F-4D97-AF65-F5344CB8AC3E}">
        <p14:creationId xmlns:p14="http://schemas.microsoft.com/office/powerpoint/2010/main" val="11952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8DA3F-0D70-5E13-2624-C5B4BFCDA6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Positional Map</a:t>
            </a:r>
          </a:p>
          <a:p>
            <a:pPr lvl="1"/>
            <a:r>
              <a:rPr lang="en-US" dirty="0"/>
              <a:t>Store metadata on structure of CSV files </a:t>
            </a:r>
            <a:br>
              <a:rPr lang="en-US" dirty="0"/>
            </a:br>
            <a:r>
              <a:rPr lang="en-US" dirty="0"/>
              <a:t>to navigate and retrieve raw data faster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Learn as much as possible from </a:t>
            </a:r>
            <a:br>
              <a:rPr lang="en-US" dirty="0"/>
            </a:br>
            <a:r>
              <a:rPr lang="en-US" dirty="0"/>
              <a:t>data already touched by other queries</a:t>
            </a:r>
          </a:p>
          <a:p>
            <a:pPr lvl="1"/>
            <a:r>
              <a:rPr lang="en-US" dirty="0"/>
              <a:t>Example: Pos of 4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attributes</a:t>
            </a:r>
          </a:p>
          <a:p>
            <a:pPr lvl="1"/>
            <a:r>
              <a:rPr lang="en-US" dirty="0"/>
              <a:t>Allows direct or “close” access </a:t>
            </a:r>
          </a:p>
          <a:p>
            <a:pPr lvl="2"/>
            <a:endParaRPr lang="en-US" sz="700" dirty="0"/>
          </a:p>
          <a:p>
            <a:r>
              <a:rPr lang="en-US" dirty="0"/>
              <a:t>Similar to Database Cracking</a:t>
            </a:r>
          </a:p>
          <a:p>
            <a:pPr lvl="1"/>
            <a:r>
              <a:rPr lang="en-US" dirty="0"/>
              <a:t>Q1 accesses a4 and a6; Q2 accesses a4 and a9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13525-6D03-F1EC-5B31-E79B919F0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Efficient CSV Parsing, cont.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87406-610D-26C5-92F9-850A4F41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98" y="1021506"/>
            <a:ext cx="4204888" cy="2591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ECF2C-AEF8-900F-9229-5B9A10AA7C6B}"/>
              </a:ext>
            </a:extLst>
          </p:cNvPr>
          <p:cNvSpPr txBox="1"/>
          <p:nvPr/>
        </p:nvSpPr>
        <p:spPr>
          <a:xfrm>
            <a:off x="8515923" y="3715975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049EB-499E-0C0E-FEB3-A9EE9D3B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366" y="3743126"/>
            <a:ext cx="51327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BA6DD-64AC-1AED-5B55-3CC1E02AC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46" y="4449936"/>
            <a:ext cx="5627077" cy="1259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31106-D2B4-D7A2-24E1-B2B66E4F665A}"/>
              </a:ext>
            </a:extLst>
          </p:cNvPr>
          <p:cNvSpPr txBox="1"/>
          <p:nvPr/>
        </p:nvSpPr>
        <p:spPr>
          <a:xfrm>
            <a:off x="8107150" y="4620582"/>
            <a:ext cx="18863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Positional Map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larger than original data</a:t>
            </a:r>
          </a:p>
        </p:txBody>
      </p:sp>
    </p:spTree>
    <p:extLst>
      <p:ext uri="{BB962C8B-B14F-4D97-AF65-F5344CB8AC3E}">
        <p14:creationId xmlns:p14="http://schemas.microsoft.com/office/powerpoint/2010/main" val="32236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354B2-B12C-A2BF-6727-E8E94724E6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7.5M rows x 150 columns, 9 queries with different selectivity</a:t>
            </a:r>
          </a:p>
          <a:p>
            <a:pPr lvl="1"/>
            <a:r>
              <a:rPr lang="en-US" dirty="0"/>
              <a:t>Q1: 100% rows/cols, Q2-5: decrease rows by 20%, Q6-9: decrease cols by 20%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experiments: </a:t>
            </a:r>
            <a:r>
              <a:rPr lang="en-US" b="0" dirty="0"/>
              <a:t>TPC-H, FITS format, Stats Impact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752B-2AE0-910D-9124-5B3581802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Processing on Raw Data – End-to-end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D595D-FF0B-9BE0-CA05-B3608668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0"/>
          <a:stretch/>
        </p:blipFill>
        <p:spPr>
          <a:xfrm>
            <a:off x="1183461" y="2355924"/>
            <a:ext cx="8956874" cy="29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13C5CE-83A0-B44C-9181-4118DEE6BC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09/2022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University professor for Big Data Engineering (DAMS)</a:t>
            </a:r>
          </a:p>
          <a:p>
            <a:pPr lvl="5"/>
            <a:endParaRPr lang="en-US" sz="700" dirty="0"/>
          </a:p>
          <a:p>
            <a:r>
              <a:rPr lang="en-US" dirty="0"/>
              <a:t>2018-2022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 + research area manager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 </a:t>
            </a:r>
            <a:r>
              <a:rPr lang="en-US" dirty="0">
                <a:solidFill>
                  <a:schemeClr val="tx1"/>
                </a:solidFill>
              </a:rPr>
              <a:t>(DAMS),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&amp; DAPHNE</a:t>
            </a:r>
          </a:p>
          <a:p>
            <a:pPr lvl="5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/>
              <a:t>2012-2018 IBM Research – Almaden</a:t>
            </a:r>
            <a:r>
              <a:rPr lang="en-US" b="0" dirty="0"/>
              <a:t>, CA,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5"/>
            <a:endParaRPr lang="en-US" sz="700" dirty="0"/>
          </a:p>
          <a:p>
            <a:r>
              <a:rPr lang="en-US" dirty="0"/>
              <a:t>2007-2011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Time series forecasting / in-memory indexing &amp; query processing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About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D0C0-8A92-24C8-BDC8-C61851E0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7" y="3526759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FD4D6-3879-1DCD-4BE3-5F9682E2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78" y="4576195"/>
            <a:ext cx="1962723" cy="56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B32D7-B892-10D8-86C1-BB689602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8" y="2000483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197A1-C91C-34D8-E9A5-3DD79203F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333"/>
          <a:stretch/>
        </p:blipFill>
        <p:spPr>
          <a:xfrm>
            <a:off x="8732430" y="2835639"/>
            <a:ext cx="956140" cy="40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83CE3-01F6-780F-3636-084480F58442}"/>
              </a:ext>
            </a:extLst>
          </p:cNvPr>
          <p:cNvSpPr txBox="1"/>
          <p:nvPr/>
        </p:nvSpPr>
        <p:spPr>
          <a:xfrm>
            <a:off x="8477096" y="5150805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E16B02-1556-CCA6-471A-D2296184F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7225" y="1225295"/>
            <a:ext cx="1850956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FC232-1727-84F1-E595-67184FDD0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Provided </a:t>
            </a:r>
            <a:r>
              <a:rPr lang="en-US" b="1" dirty="0">
                <a:solidFill>
                  <a:srgbClr val="C40D1E"/>
                </a:solidFill>
              </a:rPr>
              <a:t>C++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 APIs</a:t>
            </a:r>
          </a:p>
          <a:p>
            <a:pPr lvl="1"/>
            <a:r>
              <a:rPr lang="en-US" dirty="0"/>
              <a:t>Includes </a:t>
            </a:r>
            <a:r>
              <a:rPr lang="en-US" b="1" dirty="0">
                <a:solidFill>
                  <a:srgbClr val="7889FB"/>
                </a:solidFill>
              </a:rPr>
              <a:t>basic tests and benchmark</a:t>
            </a:r>
          </a:p>
          <a:p>
            <a:pPr lvl="1"/>
            <a:r>
              <a:rPr lang="en-US" dirty="0"/>
              <a:t>Other language perfectly fine</a:t>
            </a:r>
          </a:p>
          <a:p>
            <a:pPr lvl="1"/>
            <a:endParaRPr lang="en-US" dirty="0"/>
          </a:p>
          <a:p>
            <a:r>
              <a:rPr lang="en-US" dirty="0"/>
              <a:t>Reference Implementation in </a:t>
            </a:r>
            <a:r>
              <a:rPr lang="en-US" dirty="0">
                <a:solidFill>
                  <a:srgbClr val="C40D1E"/>
                </a:solidFill>
              </a:rPr>
              <a:t>C++</a:t>
            </a:r>
          </a:p>
          <a:p>
            <a:pPr lvl="1"/>
            <a:endParaRPr lang="en-US" dirty="0"/>
          </a:p>
          <a:p>
            <a:r>
              <a:rPr lang="en-US" dirty="0"/>
              <a:t>Task Description for unclear Submission Details </a:t>
            </a:r>
          </a:p>
          <a:p>
            <a:pPr lvl="1"/>
            <a:r>
              <a:rPr lang="en-US" dirty="0"/>
              <a:t>Published: Apr 13</a:t>
            </a:r>
          </a:p>
          <a:p>
            <a:pPr lvl="2"/>
            <a:endParaRPr lang="en-US" sz="1200" dirty="0"/>
          </a:p>
          <a:p>
            <a:r>
              <a:rPr lang="en-US" dirty="0"/>
              <a:t>Test System</a:t>
            </a:r>
          </a:p>
          <a:p>
            <a:pPr lvl="1"/>
            <a:r>
              <a:rPr lang="en-US" b="1" dirty="0"/>
              <a:t>HW:</a:t>
            </a:r>
            <a:r>
              <a:rPr lang="en-US" dirty="0"/>
              <a:t> Two Intel Xeon Gold 6338 CPUs@2.2-3.2 GHz </a:t>
            </a:r>
            <a:br>
              <a:rPr lang="en-US" dirty="0"/>
            </a:br>
            <a:r>
              <a:rPr lang="en-US" dirty="0"/>
              <a:t>(64 physical/128 virtual cores), 1 TB DDR4 RAM, 16x SATA SSDs (in RAID-0), 2x A40 GPUs.</a:t>
            </a:r>
          </a:p>
          <a:p>
            <a:pPr lvl="1"/>
            <a:r>
              <a:rPr lang="en-US" b="1" dirty="0"/>
              <a:t>OS:</a:t>
            </a:r>
            <a:r>
              <a:rPr lang="en-US" dirty="0"/>
              <a:t> Ubuntu 20.04, </a:t>
            </a:r>
            <a:r>
              <a:rPr lang="en-US" b="1" dirty="0"/>
              <a:t>C/C++ Compiler: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/g++ 11, </a:t>
            </a:r>
            <a:r>
              <a:rPr lang="en-US" b="1" dirty="0"/>
              <a:t>Java-11:</a:t>
            </a:r>
            <a:r>
              <a:rPr lang="en-US" dirty="0"/>
              <a:t> </a:t>
            </a:r>
            <a:r>
              <a:rPr lang="en-US" dirty="0" err="1"/>
              <a:t>Openjdk</a:t>
            </a:r>
            <a:r>
              <a:rPr lang="en-US" dirty="0"/>
              <a:t> 11.0.20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A67B-ABAB-A23B-9870-0CD2F9F82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API, Reference Implementation, and Task Description</a:t>
            </a:r>
          </a:p>
          <a:p>
            <a:r>
              <a:rPr lang="en-US" sz="1800" dirty="0">
                <a:hlinkClick r:id="rId2"/>
              </a:rPr>
              <a:t>[https://mboehm7.github.io/teaching/ss24_ppds/index.htm</a:t>
            </a:r>
            <a:r>
              <a:rPr lang="en-US" sz="1800" dirty="0"/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2B13D-EA9A-5C8B-3A27-ACD30FF2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467" y="1356610"/>
            <a:ext cx="3310395" cy="179961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6A663-EC68-6180-4ED5-8BECAD3EE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64" y="1356610"/>
            <a:ext cx="3118006" cy="35192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5AEAD-4258-49A9-7B01-783260346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133" y="3683837"/>
            <a:ext cx="845477" cy="119201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496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#2 Efficient Duplicate Detection </a:t>
            </a:r>
            <a:br>
              <a:rPr lang="en-US" dirty="0"/>
            </a:br>
            <a:r>
              <a:rPr lang="en-US" dirty="0"/>
              <a:t>(D2IP)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Selection/Enrolment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66C-8B94-2E39-60B2-5C43D1B60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Query Processing on Raw Data (DAMS)</a:t>
            </a:r>
          </a:p>
          <a:p>
            <a:pPr lvl="1"/>
            <a:r>
              <a:rPr lang="en-US" dirty="0"/>
              <a:t>Capacity: 36+/48</a:t>
            </a:r>
          </a:p>
          <a:p>
            <a:r>
              <a:rPr lang="en-US" dirty="0"/>
              <a:t>#2 Efficient Duplicate Detection (D2IP)</a:t>
            </a:r>
          </a:p>
          <a:p>
            <a:pPr lvl="1"/>
            <a:r>
              <a:rPr lang="en-US" dirty="0"/>
              <a:t>Capacity: 12/48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5470-C1EC-F550-C99E-F7BD1305B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Your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3AC6-707B-EFEF-9D99-0C5267D2FC24}"/>
              </a:ext>
            </a:extLst>
          </p:cNvPr>
          <p:cNvSpPr txBox="1"/>
          <p:nvPr/>
        </p:nvSpPr>
        <p:spPr>
          <a:xfrm>
            <a:off x="1590249" y="3439172"/>
            <a:ext cx="91531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2"/>
              </a:rPr>
              <a:t>https://tinyurl.com/5c5cbedm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93353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Query Processing on Raw Data (DAMS)</a:t>
            </a:r>
          </a:p>
          <a:p>
            <a:r>
              <a:rPr lang="en-US" dirty="0"/>
              <a:t>#2 Efficient Duplicate Detection (D2IP)</a:t>
            </a:r>
          </a:p>
          <a:p>
            <a:r>
              <a:rPr lang="en-US" dirty="0">
                <a:solidFill>
                  <a:srgbClr val="C40D1E"/>
                </a:solidFill>
              </a:rPr>
              <a:t>Course Selection/Enrolment</a:t>
            </a:r>
            <a:r>
              <a:rPr lang="en-US" dirty="0"/>
              <a:t> by </a:t>
            </a:r>
            <a:r>
              <a:rPr lang="en-US" dirty="0">
                <a:solidFill>
                  <a:srgbClr val="7889FB"/>
                </a:solidFill>
              </a:rPr>
              <a:t>Apr 22 EOD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C77C5-D4C8-83B2-131A-598991BBF13D}"/>
              </a:ext>
            </a:extLst>
          </p:cNvPr>
          <p:cNvSpPr txBox="1"/>
          <p:nvPr/>
        </p:nvSpPr>
        <p:spPr>
          <a:xfrm>
            <a:off x="1590249" y="4030843"/>
            <a:ext cx="91531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3"/>
              </a:rPr>
              <a:t>https://tinyurl.com/5c5cbedm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Query Processing on Raw Data (DAMS)</a:t>
            </a:r>
          </a:p>
          <a:p>
            <a:r>
              <a:rPr lang="en-US" dirty="0"/>
              <a:t>#2 Efficient Duplicate Detection (D2IP)</a:t>
            </a:r>
          </a:p>
          <a:p>
            <a:r>
              <a:rPr lang="en-US" dirty="0">
                <a:solidFill>
                  <a:schemeClr val="tx1"/>
                </a:solidFill>
              </a:rPr>
              <a:t>Course</a:t>
            </a:r>
            <a:r>
              <a:rPr lang="en-US" dirty="0">
                <a:solidFill>
                  <a:srgbClr val="C40D1E"/>
                </a:solidFill>
              </a:rPr>
              <a:t> Selection/Enrolment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624EC-7EA9-F406-396B-ACBF61BBB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 </a:t>
            </a:r>
            <a:r>
              <a:rPr lang="en-US" dirty="0"/>
              <a:t>(German if preferred)</a:t>
            </a:r>
          </a:p>
          <a:p>
            <a:pPr lvl="1"/>
            <a:r>
              <a:rPr lang="en-US" dirty="0"/>
              <a:t>Communication and presentations: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  <a:endParaRPr lang="en-US" sz="4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Offline </a:t>
            </a:r>
            <a:r>
              <a:rPr lang="en-US" b="1" dirty="0">
                <a:solidFill>
                  <a:srgbClr val="C40D1E"/>
                </a:solidFill>
              </a:rPr>
              <a:t>Q&amp;A in forum</a:t>
            </a:r>
            <a:r>
              <a:rPr lang="en-US" dirty="0"/>
              <a:t>, answered by teaching assistants</a:t>
            </a:r>
          </a:p>
          <a:p>
            <a:pPr lvl="1"/>
            <a:endParaRPr lang="en-US" dirty="0"/>
          </a:p>
          <a:p>
            <a:r>
              <a:rPr lang="en-US" dirty="0"/>
              <a:t>Course Format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6 ECTS</a:t>
            </a:r>
            <a:r>
              <a:rPr lang="en-US" dirty="0"/>
              <a:t> (4 SWS) bachelor computer science / information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Every-other-week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Mon 4.15pm </a:t>
            </a:r>
            <a:r>
              <a:rPr lang="en-US" b="1" dirty="0">
                <a:solidFill>
                  <a:srgbClr val="7889FB"/>
                </a:solidFill>
              </a:rPr>
              <a:t>sharp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Basic programming skills in languages such as </a:t>
            </a:r>
            <a:r>
              <a:rPr lang="en-US" b="1" dirty="0">
                <a:solidFill>
                  <a:srgbClr val="7889FB"/>
                </a:solidFill>
              </a:rPr>
              <a:t>C, C++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, Rust,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Basic understanding of data management SQL / RA (or willingness to fill gaps)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868FB-98CE-85A2-2F03-D621431A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Course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738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B4DB3-DB4F-1097-7889-58DFC60F8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Apply basic programming skills</a:t>
            </a:r>
            <a:r>
              <a:rPr lang="en-US" dirty="0"/>
              <a:t> to more complex problem (in self-organized team work)</a:t>
            </a:r>
          </a:p>
          <a:p>
            <a:pPr lvl="1"/>
            <a:r>
              <a:rPr lang="en-US" dirty="0"/>
              <a:t>Technical focus on data management and data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Holistic programming projects: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prototyping, design, versioning, tests, experiments, benchmarks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Grading: Pass/Fail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Implementation</a:t>
            </a:r>
            <a:r>
              <a:rPr lang="en-US" dirty="0"/>
              <a:t> (project source code) [</a:t>
            </a:r>
            <a:r>
              <a:rPr lang="en-US" b="1" dirty="0">
                <a:solidFill>
                  <a:srgbClr val="C40D1E"/>
                </a:solidFill>
              </a:rPr>
              <a:t>45%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Component and Functional Tests</a:t>
            </a:r>
            <a:r>
              <a:rPr lang="en-US" dirty="0"/>
              <a:t> (test source code) [</a:t>
            </a:r>
            <a:r>
              <a:rPr lang="en-US" b="1" dirty="0">
                <a:solidFill>
                  <a:srgbClr val="C40D1E"/>
                </a:solidFill>
              </a:rPr>
              <a:t>10%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Runtime Experiments</a:t>
            </a:r>
            <a:r>
              <a:rPr lang="en-US" dirty="0"/>
              <a:t> (achieve performance target)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Documentation</a:t>
            </a:r>
            <a:r>
              <a:rPr lang="en-US" dirty="0"/>
              <a:t> (design document up to 5 pages / code documentation)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Result Presentation</a:t>
            </a:r>
            <a:r>
              <a:rPr lang="en-US" dirty="0"/>
              <a:t> (10min talk)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Academic Honesty / No Plagiarism</a:t>
            </a:r>
            <a:r>
              <a:rPr lang="en-US" b="0" dirty="0"/>
              <a:t> (incl LLMs like ChatGPT)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C7FA-1190-351C-05E1-BEAA4F017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Goals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AEA38-F0CA-9CBF-39B7-BB1EFECD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4" y="5011741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D0A5-2901-B014-01B3-21815810D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Query Processing on Raw Data</a:t>
            </a:r>
          </a:p>
          <a:p>
            <a:pPr lvl="1"/>
            <a:r>
              <a:rPr lang="en-US" dirty="0"/>
              <a:t>Capacity: 36+/48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DAMS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Broad technical focus</a:t>
            </a:r>
          </a:p>
          <a:p>
            <a:pPr lvl="1"/>
            <a:r>
              <a:rPr lang="en-US" dirty="0"/>
              <a:t>Lectures every-other-week in </a:t>
            </a:r>
            <a:r>
              <a:rPr lang="en-US" b="1" dirty="0">
                <a:solidFill>
                  <a:srgbClr val="C40D1E"/>
                </a:solidFill>
              </a:rPr>
              <a:t>H 0111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Admitted Students:</a:t>
            </a:r>
          </a:p>
          <a:p>
            <a:pPr lvl="1"/>
            <a:r>
              <a:rPr lang="en-US" dirty="0"/>
              <a:t>28 + ~5 via email + 73 on ISIS (incl duplicates)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Total registrations: up to 48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12 teams, 4 students each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3D69-12B2-D132-6BC0-99512EBDD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Sub-Course Offerings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835FF-D1CA-D5F8-8B07-F7DA12952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#2 Efficient Duplicate Detection</a:t>
            </a:r>
          </a:p>
          <a:p>
            <a:pPr lvl="1"/>
            <a:r>
              <a:rPr lang="en-US" dirty="0"/>
              <a:t>Capacity: 12/48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D2IP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entity resolution</a:t>
            </a:r>
          </a:p>
          <a:p>
            <a:pPr lvl="1"/>
            <a:r>
              <a:rPr lang="en-US" dirty="0"/>
              <a:t>Lectures in </a:t>
            </a:r>
            <a:r>
              <a:rPr lang="en-US" b="1" dirty="0">
                <a:solidFill>
                  <a:srgbClr val="C40D1E"/>
                </a:solidFill>
              </a:rPr>
              <a:t>TEL-12?</a:t>
            </a:r>
            <a:r>
              <a:rPr lang="en-US" dirty="0"/>
              <a:t> seminar room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Data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4F7D-DBA5-E5F7-DF65-FE1C10E53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1970/1980s </a:t>
            </a:r>
            <a:br>
              <a:rPr lang="en-US" dirty="0"/>
            </a:br>
            <a:r>
              <a:rPr lang="en-US" dirty="0"/>
              <a:t>Relational Database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A49D5F-5E05-5316-0E02-30743E104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23" y="1680274"/>
            <a:ext cx="1982430" cy="161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E9604-FF0E-0D1D-C17E-33A58B81B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291" y="4369490"/>
            <a:ext cx="1286256" cy="1414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99C-C00E-1DA0-CD85-A00BDFA5B9E0}"/>
              </a:ext>
            </a:extLst>
          </p:cNvPr>
          <p:cNvSpPr/>
          <p:nvPr/>
        </p:nvSpPr>
        <p:spPr>
          <a:xfrm>
            <a:off x="6003546" y="4268185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6EFA9-7515-F95B-4D21-5ADDE25B2F88}"/>
              </a:ext>
            </a:extLst>
          </p:cNvPr>
          <p:cNvSpPr txBox="1"/>
          <p:nvPr/>
        </p:nvSpPr>
        <p:spPr>
          <a:xfrm>
            <a:off x="4653407" y="3833042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55DA7-B81A-B1F8-16F8-DF27B2B8888C}"/>
              </a:ext>
            </a:extLst>
          </p:cNvPr>
          <p:cNvSpPr txBox="1"/>
          <p:nvPr/>
        </p:nvSpPr>
        <p:spPr>
          <a:xfrm>
            <a:off x="4020397" y="1303484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2297C-BCFE-764D-64FE-4C99E21CFAF8}"/>
              </a:ext>
            </a:extLst>
          </p:cNvPr>
          <p:cNvSpPr txBox="1"/>
          <p:nvPr/>
        </p:nvSpPr>
        <p:spPr>
          <a:xfrm>
            <a:off x="2995835" y="2043512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29CEB-87D3-6DA0-0D8A-B7EA7F5920B6}"/>
              </a:ext>
            </a:extLst>
          </p:cNvPr>
          <p:cNvSpPr txBox="1"/>
          <p:nvPr/>
        </p:nvSpPr>
        <p:spPr>
          <a:xfrm>
            <a:off x="6534622" y="202512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D09F48-4397-A4ED-9449-FB2BF2BBEF94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4447858" y="1672816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D4138E-38CA-A5AA-992D-738A0153F5CA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H="1" flipV="1">
            <a:off x="4447858" y="2966842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88ACDA-CEB7-489F-1873-A6207C801D71}"/>
              </a:ext>
            </a:extLst>
          </p:cNvPr>
          <p:cNvSpPr txBox="1"/>
          <p:nvPr/>
        </p:nvSpPr>
        <p:spPr>
          <a:xfrm>
            <a:off x="7241010" y="4978715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68A24A-2BE3-29C5-3D65-D5243096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156" y="4402281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D353CA-308B-C7A5-BD80-85822C4AB5E5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7504288" y="848843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23B283-8FEF-34B4-FBEA-03EDFA3D12FF}"/>
              </a:ext>
            </a:extLst>
          </p:cNvPr>
          <p:cNvSpPr txBox="1"/>
          <p:nvPr/>
        </p:nvSpPr>
        <p:spPr>
          <a:xfrm>
            <a:off x="3083053" y="3253045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FFE5C9F-67E4-3D9B-5845-7040C3D3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6" y="1558294"/>
            <a:ext cx="2008370" cy="16127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4EF0CA-04A4-777B-E55A-CFB08F02FD21}"/>
              </a:ext>
            </a:extLst>
          </p:cNvPr>
          <p:cNvSpPr txBox="1"/>
          <p:nvPr/>
        </p:nvSpPr>
        <p:spPr>
          <a:xfrm>
            <a:off x="6907916" y="1085066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581AC-C382-BD32-FB1D-A5F2EBC14742}"/>
              </a:ext>
            </a:extLst>
          </p:cNvPr>
          <p:cNvSpPr txBox="1"/>
          <p:nvPr/>
        </p:nvSpPr>
        <p:spPr>
          <a:xfrm>
            <a:off x="6327607" y="1768567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75168E-7519-2B08-F78A-963F0977F7B3}"/>
              </a:ext>
            </a:extLst>
          </p:cNvPr>
          <p:cNvCxnSpPr>
            <a:stCxn id="25" idx="0"/>
            <a:endCxn id="24" idx="2"/>
          </p:cNvCxnSpPr>
          <p:nvPr/>
        </p:nvCxnSpPr>
        <p:spPr>
          <a:xfrm flipH="1" flipV="1">
            <a:off x="7505802" y="1454398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5D9DE-0BF7-2A23-96FA-BE40751E2171}"/>
              </a:ext>
            </a:extLst>
          </p:cNvPr>
          <p:cNvCxnSpPr>
            <a:stCxn id="13" idx="0"/>
            <a:endCxn id="25" idx="2"/>
          </p:cNvCxnSpPr>
          <p:nvPr/>
        </p:nvCxnSpPr>
        <p:spPr>
          <a:xfrm flipV="1">
            <a:off x="6006153" y="2968896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8369D9-43AC-B4C0-8501-DBA3BA699B0B}"/>
              </a:ext>
            </a:extLst>
          </p:cNvPr>
          <p:cNvSpPr txBox="1"/>
          <p:nvPr/>
        </p:nvSpPr>
        <p:spPr>
          <a:xfrm>
            <a:off x="6840422" y="3248576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3C1201-750D-959E-14F9-AEF8EEA4CC5D}"/>
              </a:ext>
            </a:extLst>
          </p:cNvPr>
          <p:cNvSpPr/>
          <p:nvPr/>
        </p:nvSpPr>
        <p:spPr>
          <a:xfrm>
            <a:off x="1645492" y="4413696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9170F8-326E-0450-B127-3A5BE86F0191}"/>
              </a:ext>
            </a:extLst>
          </p:cNvPr>
          <p:cNvSpPr txBox="1"/>
          <p:nvPr/>
        </p:nvSpPr>
        <p:spPr>
          <a:xfrm>
            <a:off x="8687328" y="213682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0394E-0647-4F0A-9F7F-8267EA906A30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881063" y="1269732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F89624-0552-C9E1-2E28-2C243D1B1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57402"/>
              </p:ext>
            </p:extLst>
          </p:nvPr>
        </p:nvGraphicFramePr>
        <p:xfrm>
          <a:off x="5669139" y="2718092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1821</Words>
  <Application>Microsoft Office PowerPoint</Application>
  <PresentationFormat>Widescreen</PresentationFormat>
  <Paragraphs>333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444</cp:revision>
  <cp:lastPrinted>2021-03-24T16:10:50Z</cp:lastPrinted>
  <dcterms:created xsi:type="dcterms:W3CDTF">2023-02-25T13:39:16Z</dcterms:created>
  <dcterms:modified xsi:type="dcterms:W3CDTF">2024-04-15T17:55:37Z</dcterms:modified>
</cp:coreProperties>
</file>