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7"/>
  </p:notesMasterIdLst>
  <p:sldIdLst>
    <p:sldId id="359" r:id="rId3"/>
    <p:sldId id="387" r:id="rId4"/>
    <p:sldId id="467" r:id="rId5"/>
    <p:sldId id="468" r:id="rId6"/>
    <p:sldId id="388" r:id="rId7"/>
    <p:sldId id="469" r:id="rId8"/>
    <p:sldId id="470" r:id="rId9"/>
    <p:sldId id="423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49" r:id="rId25"/>
    <p:sldId id="485" r:id="rId26"/>
    <p:sldId id="486" r:id="rId27"/>
    <p:sldId id="487" r:id="rId28"/>
    <p:sldId id="488" r:id="rId29"/>
    <p:sldId id="489" r:id="rId30"/>
    <p:sldId id="452" r:id="rId31"/>
    <p:sldId id="466" r:id="rId32"/>
    <p:sldId id="490" r:id="rId33"/>
    <p:sldId id="491" r:id="rId34"/>
    <p:sldId id="492" r:id="rId35"/>
    <p:sldId id="42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 VASA-1 Microsoft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(32): 1 Daniel Abadi, 2 Anastasia </a:t>
            </a:r>
            <a:r>
              <a:rPr lang="en-US" dirty="0" err="1"/>
              <a:t>Ailamaki</a:t>
            </a:r>
            <a:r>
              <a:rPr lang="en-US" dirty="0"/>
              <a:t>, 3 David Andersen, 4 Peter </a:t>
            </a:r>
            <a:r>
              <a:rPr lang="en-US" dirty="0" err="1"/>
              <a:t>Bailis</a:t>
            </a:r>
            <a:r>
              <a:rPr lang="en-US" dirty="0"/>
              <a:t>, 5 Magdalena </a:t>
            </a:r>
            <a:r>
              <a:rPr lang="en-US" dirty="0" err="1"/>
              <a:t>Balazinska</a:t>
            </a:r>
            <a:r>
              <a:rPr lang="en-US" dirty="0"/>
              <a:t>, 6 Phil Bernstein, 7 Peter </a:t>
            </a:r>
            <a:r>
              <a:rPr lang="en-US" dirty="0" err="1"/>
              <a:t>Boncz</a:t>
            </a:r>
            <a:r>
              <a:rPr lang="en-US" dirty="0"/>
              <a:t>, 8</a:t>
            </a:r>
            <a:r>
              <a:rPr lang="en-US" baseline="0" dirty="0"/>
              <a:t> </a:t>
            </a:r>
            <a:r>
              <a:rPr lang="en-US" dirty="0" err="1"/>
              <a:t>Surajit</a:t>
            </a:r>
            <a:r>
              <a:rPr lang="en-US" dirty="0"/>
              <a:t> Chaudhuri, 9 Alvin Cheung, 10 </a:t>
            </a:r>
            <a:r>
              <a:rPr lang="en-US" dirty="0" err="1"/>
              <a:t>Anhai</a:t>
            </a:r>
            <a:r>
              <a:rPr lang="en-US" dirty="0"/>
              <a:t> Doan, 11 Luna Dong, 12 Mike Franklin, 13 Juliana Freire, 14 Alon Halevy, 15 Joe Hellerstein, 16 Stratos </a:t>
            </a:r>
            <a:r>
              <a:rPr lang="en-US" dirty="0" err="1"/>
              <a:t>Idreos</a:t>
            </a:r>
            <a:r>
              <a:rPr lang="en-US" dirty="0"/>
              <a:t>, 17 Donald </a:t>
            </a:r>
            <a:r>
              <a:rPr lang="en-US" dirty="0" err="1"/>
              <a:t>Kossman</a:t>
            </a:r>
            <a:r>
              <a:rPr lang="en-US" dirty="0"/>
              <a:t>, 18 Tim </a:t>
            </a:r>
            <a:r>
              <a:rPr lang="en-US" dirty="0" err="1"/>
              <a:t>Kraska</a:t>
            </a:r>
            <a:r>
              <a:rPr lang="en-US" dirty="0"/>
              <a:t>, 19 </a:t>
            </a:r>
            <a:r>
              <a:rPr lang="en-US" dirty="0" err="1"/>
              <a:t>Sailesh</a:t>
            </a:r>
            <a:r>
              <a:rPr lang="en-US" dirty="0"/>
              <a:t> Krishnamurthy, 20 Volker </a:t>
            </a:r>
            <a:r>
              <a:rPr lang="en-US" dirty="0" err="1"/>
              <a:t>Markl</a:t>
            </a:r>
            <a:r>
              <a:rPr lang="en-US" dirty="0"/>
              <a:t>, 21 Sergey </a:t>
            </a:r>
            <a:r>
              <a:rPr lang="en-US" dirty="0" err="1"/>
              <a:t>Melnik</a:t>
            </a:r>
            <a:r>
              <a:rPr lang="en-US" dirty="0"/>
              <a:t>, 22 Tova Milo, 23 C. Mohan, 24 Thomas Neumann, 25 </a:t>
            </a:r>
            <a:r>
              <a:rPr lang="en-US" dirty="0" err="1"/>
              <a:t>Beng</a:t>
            </a:r>
            <a:r>
              <a:rPr lang="en-US" dirty="0"/>
              <a:t> Chin Ooi, 26 Fatma </a:t>
            </a:r>
            <a:r>
              <a:rPr lang="en-US" dirty="0" err="1"/>
              <a:t>Ozcan</a:t>
            </a:r>
            <a:r>
              <a:rPr lang="en-US" dirty="0"/>
              <a:t>, 27 Jignesh Patel, 28 Andy </a:t>
            </a:r>
            <a:r>
              <a:rPr lang="en-US" dirty="0" err="1"/>
              <a:t>Pavlo</a:t>
            </a:r>
            <a:r>
              <a:rPr lang="en-US" dirty="0"/>
              <a:t>, 29 Raghu Ramakrishnan, 30 Christopher Re, 31 Mike </a:t>
            </a:r>
            <a:r>
              <a:rPr lang="en-US" dirty="0" err="1"/>
              <a:t>Stonebraker</a:t>
            </a:r>
            <a:r>
              <a:rPr lang="en-US" dirty="0"/>
              <a:t>, and 32</a:t>
            </a:r>
            <a:r>
              <a:rPr lang="en-US" baseline="0" dirty="0"/>
              <a:t> </a:t>
            </a:r>
            <a:r>
              <a:rPr lang="en-US" dirty="0"/>
              <a:t>Dan Suciu.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37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Ease of</a:t>
            </a:r>
            <a:r>
              <a:rPr lang="en-US" baseline="0" dirty="0"/>
              <a:t> augmentation -&gt; functions at various places whereas in RA cast as relational mappings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71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TABLE Locale (</a:t>
            </a:r>
          </a:p>
          <a:p>
            <a:r>
              <a:rPr lang="en-US" dirty="0"/>
              <a:t>  LID INTEGER PRIMARY KEY,</a:t>
            </a:r>
          </a:p>
          <a:p>
            <a:r>
              <a:rPr lang="en-US" dirty="0"/>
              <a:t>  Location VARCHAR(256)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CREATE TABLE Participant (</a:t>
            </a:r>
          </a:p>
          <a:p>
            <a:r>
              <a:rPr lang="en-US" dirty="0"/>
              <a:t>  PID INTEGER PRIMARY KEY,</a:t>
            </a:r>
          </a:p>
          <a:p>
            <a:r>
              <a:rPr lang="en-US" dirty="0"/>
              <a:t>  </a:t>
            </a:r>
            <a:r>
              <a:rPr lang="en-US" dirty="0" err="1"/>
              <a:t>Firstname</a:t>
            </a:r>
            <a:r>
              <a:rPr lang="en-US" dirty="0"/>
              <a:t> VARCHAR(128),</a:t>
            </a:r>
          </a:p>
          <a:p>
            <a:r>
              <a:rPr lang="en-US" dirty="0"/>
              <a:t>  </a:t>
            </a:r>
            <a:r>
              <a:rPr lang="en-US" dirty="0" err="1"/>
              <a:t>Lastname</a:t>
            </a:r>
            <a:r>
              <a:rPr lang="en-US" dirty="0"/>
              <a:t> VARCHAR(128),</a:t>
            </a:r>
          </a:p>
          <a:p>
            <a:r>
              <a:rPr lang="en-US" dirty="0"/>
              <a:t>  Affiliation VARCHAR(256),</a:t>
            </a:r>
          </a:p>
          <a:p>
            <a:r>
              <a:rPr lang="en-US" dirty="0"/>
              <a:t>  LID INTEGER REFERENCES Locale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INTO Locale VALUES(1, 'Lausanne, SUI'),(2, 'Amsterdam, NLD'),(3, 'Seattle, USA'),(4, 'Stanford, USA'),(5, 'New York, USA'),(6, 'Berkley, USA'),(7, 'Cambridge, USA'),(8, 'Berlin, GER'),(9, 'Tel Aviv, ISR'),(10, 'San Jose, USA'),(11, 'Munich, GER');</a:t>
            </a:r>
          </a:p>
          <a:p>
            <a:endParaRPr lang="en-US" dirty="0"/>
          </a:p>
          <a:p>
            <a:r>
              <a:rPr lang="en-US" dirty="0"/>
              <a:t>INSERT</a:t>
            </a:r>
            <a:r>
              <a:rPr lang="en-US" baseline="0" dirty="0"/>
              <a:t> INTO Participant VALUES</a:t>
            </a:r>
            <a:r>
              <a:rPr lang="en-US" dirty="0"/>
              <a:t>(102, 'Anastasia', '</a:t>
            </a:r>
            <a:r>
              <a:rPr lang="en-US" dirty="0" err="1"/>
              <a:t>Ailamaki</a:t>
            </a:r>
            <a:r>
              <a:rPr lang="en-US" dirty="0"/>
              <a:t>', 'EPFL', 1),(104, 'Peter', '</a:t>
            </a:r>
            <a:r>
              <a:rPr lang="en-US" dirty="0" err="1"/>
              <a:t>Bailis</a:t>
            </a:r>
            <a:r>
              <a:rPr lang="en-US" dirty="0"/>
              <a:t>', 'Stanford', NULL),(105, 'Magdalena', '</a:t>
            </a:r>
            <a:r>
              <a:rPr lang="en-US" dirty="0" err="1"/>
              <a:t>Balazinska</a:t>
            </a:r>
            <a:r>
              <a:rPr lang="en-US" dirty="0"/>
              <a:t>', 'U Washington', 3),(107, 'Peter', '</a:t>
            </a:r>
            <a:r>
              <a:rPr lang="en-US" dirty="0" err="1"/>
              <a:t>Boncz</a:t>
            </a:r>
            <a:r>
              <a:rPr lang="en-US" dirty="0"/>
              <a:t>', 'CWI', 2),(108, '</a:t>
            </a:r>
            <a:r>
              <a:rPr lang="en-US" dirty="0" err="1"/>
              <a:t>Surajit</a:t>
            </a:r>
            <a:r>
              <a:rPr lang="en-US" dirty="0"/>
              <a:t>', 'Chaudhuri', 'MS Research', 3),(111, 'Luna', 'Dong', 'Amazon', 3),(113, 'Juliana', 'Freire', 'NYU', 5),(115, 'Joe', 'Hellerstein', 'UC Berkley', 6),(116, 'Stratos', '</a:t>
            </a:r>
            <a:r>
              <a:rPr lang="en-US" dirty="0" err="1"/>
              <a:t>Idreos</a:t>
            </a:r>
            <a:r>
              <a:rPr lang="en-US" dirty="0"/>
              <a:t>', 'Harvard', 7),(117, 'Donald', '</a:t>
            </a:r>
            <a:r>
              <a:rPr lang="en-US" dirty="0" err="1"/>
              <a:t>Kossman</a:t>
            </a:r>
            <a:r>
              <a:rPr lang="en-US" dirty="0"/>
              <a:t>', 'MS Research', NULL),</a:t>
            </a:r>
            <a:r>
              <a:rPr lang="en-US" baseline="0" dirty="0"/>
              <a:t> </a:t>
            </a:r>
            <a:r>
              <a:rPr lang="en-US" dirty="0"/>
              <a:t>(118, 'Tim', '</a:t>
            </a:r>
            <a:r>
              <a:rPr lang="en-US" dirty="0" err="1"/>
              <a:t>Kraska</a:t>
            </a:r>
            <a:r>
              <a:rPr lang="en-US" dirty="0"/>
              <a:t>', 'MIT', 7),</a:t>
            </a:r>
            <a:r>
              <a:rPr lang="en-US" baseline="0" dirty="0"/>
              <a:t> </a:t>
            </a:r>
            <a:r>
              <a:rPr lang="en-US" dirty="0"/>
              <a:t>(120, 'Volker', '</a:t>
            </a:r>
            <a:r>
              <a:rPr lang="en-US" dirty="0" err="1"/>
              <a:t>Markl</a:t>
            </a:r>
            <a:r>
              <a:rPr lang="en-US" dirty="0"/>
              <a:t>', 'TU Berlin', 8),</a:t>
            </a:r>
            <a:r>
              <a:rPr lang="en-US" baseline="0" dirty="0"/>
              <a:t> </a:t>
            </a:r>
            <a:r>
              <a:rPr lang="en-US" dirty="0"/>
              <a:t>(122, 'Tova', 'Milo', 'Tel Aviv University', 9),</a:t>
            </a:r>
            <a:r>
              <a:rPr lang="en-US" baseline="0" dirty="0"/>
              <a:t> </a:t>
            </a:r>
            <a:r>
              <a:rPr lang="en-US" dirty="0"/>
              <a:t>(123, 'C.', 'Mohan', 'IBM Research', 10),</a:t>
            </a:r>
            <a:r>
              <a:rPr lang="en-US" baseline="0" dirty="0"/>
              <a:t> </a:t>
            </a:r>
            <a:r>
              <a:rPr lang="en-US" dirty="0"/>
              <a:t>(124, 'Thomas', 'Neumann', 'TU Munich', 11),</a:t>
            </a:r>
            <a:r>
              <a:rPr lang="en-US" baseline="0" dirty="0"/>
              <a:t> </a:t>
            </a:r>
            <a:r>
              <a:rPr lang="en-US" dirty="0"/>
              <a:t>(126, 'Fatma', '</a:t>
            </a:r>
            <a:r>
              <a:rPr lang="en-US" dirty="0" err="1"/>
              <a:t>Ozcan</a:t>
            </a:r>
            <a:r>
              <a:rPr lang="en-US" dirty="0"/>
              <a:t>', 'IBM Research', 10),</a:t>
            </a:r>
            <a:r>
              <a:rPr lang="en-US" baseline="0" dirty="0"/>
              <a:t> </a:t>
            </a:r>
            <a:r>
              <a:rPr lang="en-US" dirty="0"/>
              <a:t>(130, 'Christopher', </a:t>
            </a:r>
            <a:r>
              <a:rPr lang="en-US" dirty="0" err="1"/>
              <a:t>'Re</a:t>
            </a:r>
            <a:r>
              <a:rPr lang="en-US" dirty="0"/>
              <a:t>', 'Stanford', 4);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09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Background Relational Algebra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u-berlin.zoom.us/j/9529634787?pwd=R1ZsN1M3SC9BOU1OcFdmem9zT202UT09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mailto:matthias.boehm@tu-berlin.de" TargetMode="External"/><Relationship Id="rId4" Type="http://schemas.openxmlformats.org/officeDocument/2006/relationships/hyperlink" Target="https://mboehm7.github.io/teaching/ss24_ppd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jones.org/System_R/SQL_Reunion_95/sqlr95-System.html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GUDVeSQSI&amp;list=PLSE8ODhjZXjZO802SjzqBFFlkuKglgbZD&amp;t=1s" TargetMode="External"/><Relationship Id="rId2" Type="http://schemas.openxmlformats.org/officeDocument/2006/relationships/hyperlink" Target="https://www.youtube.com/redirect?event=video_description&amp;redir_token=QUFFLUhqbjhaQWszaGNIVklITnpOME9OSV9OM0Mwa2p6QXxBQ3Jtc0ttUGJDdGthMHh1cTZ6UnNHdm9rYVF5OGxvVVdoUktmcnZOSGdsUjdlN1lTNHZBNEYwQjNVZW9wMGUxRlliS1daYzNodGpIbG10R2NubzZ0RFRjaFFwZHBWNm5aV0toQWpYMklET0xMd3RCeVV6TFN4bw&amp;q=https://stonebraker70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g"/><Relationship Id="rId19" Type="http://schemas.openxmlformats.org/officeDocument/2006/relationships/image" Target="../media/image27.jpe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Background Relational Algebra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27,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382A4-623E-16D2-91DE-F8B5308E95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  <a:p>
            <a:pPr lvl="1"/>
            <a:r>
              <a:rPr lang="en-US" dirty="0"/>
              <a:t>Relational algebra introduced with </a:t>
            </a:r>
            <a:r>
              <a:rPr lang="en-US" b="1" dirty="0">
                <a:solidFill>
                  <a:srgbClr val="7889FB"/>
                </a:solidFill>
              </a:rPr>
              <a:t>set semantics </a:t>
            </a:r>
            <a:r>
              <a:rPr lang="en-US" dirty="0">
                <a:solidFill>
                  <a:schemeClr val="tx1"/>
                </a:solidFill>
              </a:rPr>
              <a:t>(no duplicates)</a:t>
            </a:r>
          </a:p>
          <a:p>
            <a:pPr lvl="1"/>
            <a:r>
              <a:rPr lang="en-US" dirty="0"/>
              <a:t>SQL with </a:t>
            </a:r>
            <a:r>
              <a:rPr lang="en-US" b="1" dirty="0">
                <a:solidFill>
                  <a:srgbClr val="7889FB"/>
                </a:solidFill>
              </a:rPr>
              <a:t>bag semantics</a:t>
            </a:r>
            <a:r>
              <a:rPr lang="en-US" dirty="0"/>
              <a:t> (more flexibility and performance)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Codd’72:</a:t>
            </a:r>
            <a:r>
              <a:rPr lang="en-US" dirty="0"/>
              <a:t> </a:t>
            </a:r>
            <a:r>
              <a:rPr lang="en-US" i="1" dirty="0"/>
              <a:t>In a practical environment it would need to be augmented by a </a:t>
            </a:r>
            <a:br>
              <a:rPr lang="en-US" i="1" dirty="0"/>
            </a:br>
            <a:r>
              <a:rPr lang="en-US" i="1" dirty="0"/>
              <a:t>counting and summing capability, together with [</a:t>
            </a:r>
            <a:r>
              <a:rPr lang="en-AT" i="1" dirty="0"/>
              <a:t>…</a:t>
            </a:r>
            <a:r>
              <a:rPr lang="en-US" i="1" dirty="0"/>
              <a:t>] library functions [</a:t>
            </a:r>
            <a:r>
              <a:rPr lang="en-AT" i="1" dirty="0"/>
              <a:t>…</a:t>
            </a:r>
            <a:r>
              <a:rPr lang="en-US" i="1" dirty="0"/>
              <a:t>].</a:t>
            </a:r>
          </a:p>
          <a:p>
            <a:pPr lvl="2"/>
            <a:endParaRPr lang="en-US" sz="1200" dirty="0"/>
          </a:p>
          <a:p>
            <a:r>
              <a:rPr lang="en-US" dirty="0"/>
              <a:t>Additional Operations (Ext)</a:t>
            </a:r>
          </a:p>
          <a:p>
            <a:pPr lvl="1"/>
            <a:r>
              <a:rPr lang="en-US" dirty="0"/>
              <a:t>Duplicate elimination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dirty="0"/>
              <a:t>Grouping </a:t>
            </a:r>
            <a:r>
              <a:rPr lang="el-GR" b="1" dirty="0">
                <a:solidFill>
                  <a:schemeClr val="accent1"/>
                </a:solidFill>
              </a:rPr>
              <a:t>γ</a:t>
            </a:r>
            <a:r>
              <a:rPr lang="en-US" b="1" baseline="-25000" dirty="0" err="1">
                <a:solidFill>
                  <a:schemeClr val="accent1"/>
                </a:solidFill>
              </a:rPr>
              <a:t>A,f</a:t>
            </a:r>
            <a:r>
              <a:rPr lang="en-US" b="1" baseline="-25000" dirty="0">
                <a:solidFill>
                  <a:schemeClr val="accent1"/>
                </a:solidFill>
              </a:rPr>
              <a:t>(B)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</a:p>
          <a:p>
            <a:pPr lvl="1"/>
            <a:r>
              <a:rPr lang="en-US" dirty="0"/>
              <a:t>Sorting </a:t>
            </a:r>
            <a:r>
              <a:rPr lang="el-GR" b="1" dirty="0">
                <a:solidFill>
                  <a:schemeClr val="accent1"/>
                </a:solidFill>
              </a:rPr>
              <a:t>τ</a:t>
            </a:r>
            <a:r>
              <a:rPr lang="en-US" b="1" baseline="-25000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Bag</a:t>
            </a:r>
            <a:r>
              <a:rPr lang="en-US" dirty="0"/>
              <a:t> (aka Multiset) Terminology</a:t>
            </a:r>
          </a:p>
          <a:p>
            <a:pPr lvl="1"/>
            <a:r>
              <a:rPr lang="en-US" dirty="0"/>
              <a:t>Multiplicity: # occurrences of an instance</a:t>
            </a:r>
          </a:p>
          <a:p>
            <a:pPr lvl="1"/>
            <a:r>
              <a:rPr lang="en-US" dirty="0"/>
              <a:t>Cardinality: # tuples (i.e., # instances weighted by multiplicity)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1B40F-BB9D-BB4F-9196-2FC660D6D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DEDE13-59AF-637B-72FE-8AFB0BF21259}"/>
              </a:ext>
            </a:extLst>
          </p:cNvPr>
          <p:cNvGrpSpPr/>
          <p:nvPr/>
        </p:nvGrpSpPr>
        <p:grpSpPr>
          <a:xfrm>
            <a:off x="6283841" y="3525343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0B1297-8F01-CD3D-08F6-380945EA88CF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B70407-8BCB-3CE5-F4D3-BEA398C2D900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DB39AE-96FE-8432-95A5-9D968C65B2B9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sp>
        <p:nvSpPr>
          <p:cNvPr id="8" name="Right Arrow 8">
            <a:extLst>
              <a:ext uri="{FF2B5EF4-FFF2-40B4-BE49-F238E27FC236}">
                <a16:creationId xmlns:a16="http://schemas.microsoft.com/office/drawing/2014/main" id="{2040432A-FFE5-E5E3-F8A4-8205F42D2404}"/>
              </a:ext>
            </a:extLst>
          </p:cNvPr>
          <p:cNvSpPr/>
          <p:nvPr/>
        </p:nvSpPr>
        <p:spPr>
          <a:xfrm>
            <a:off x="5643506" y="358709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A7C1CC-24EC-2FC7-0736-F0EC15112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46233"/>
              </p:ext>
            </p:extLst>
          </p:nvPr>
        </p:nvGraphicFramePr>
        <p:xfrm>
          <a:off x="8680256" y="4436222"/>
          <a:ext cx="8291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EF129B-6875-8FF3-95B7-832D03447D7A}"/>
              </a:ext>
            </a:extLst>
          </p:cNvPr>
          <p:cNvSpPr txBox="1"/>
          <p:nvPr/>
        </p:nvSpPr>
        <p:spPr>
          <a:xfrm>
            <a:off x="8725863" y="1475768"/>
            <a:ext cx="90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Set&lt;T&gt;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C1AFF-C7AE-1B4A-6B3D-80647F45FBBE}"/>
              </a:ext>
            </a:extLst>
          </p:cNvPr>
          <p:cNvSpPr txBox="1"/>
          <p:nvPr/>
        </p:nvSpPr>
        <p:spPr>
          <a:xfrm>
            <a:off x="8727539" y="1798988"/>
            <a:ext cx="90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Bag&lt;T&gt;</a:t>
            </a:r>
          </a:p>
        </p:txBody>
      </p:sp>
    </p:spTree>
    <p:extLst>
      <p:ext uri="{BB962C8B-B14F-4D97-AF65-F5344CB8AC3E}">
        <p14:creationId xmlns:p14="http://schemas.microsoft.com/office/powerpoint/2010/main" val="27337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83547-AC40-CE78-DFC6-14620C4568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S := {(</a:t>
            </a:r>
            <a:r>
              <a:rPr lang="de-DE" sz="2000" b="1" dirty="0" err="1">
                <a:solidFill>
                  <a:schemeClr val="accent1"/>
                </a:solidFill>
                <a:sym typeface="Symbol"/>
              </a:rPr>
              <a:t>r,s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) | r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R, s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Set of all pairs of inputs (equivalent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4D24-016B-C78D-3ED0-A0F755090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90AD7F-5888-08D2-6083-CF29F29C2714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8BBBA1-6E45-5661-19AA-BF147EE67F23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ED3904-2A7D-C978-4B87-C2C5E0823428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3860F4-14B7-AD3B-0BA0-091B0E5C12B8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C4A3E1-3455-97C3-5910-91B7112AE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35027"/>
              </p:ext>
            </p:extLst>
          </p:nvPr>
        </p:nvGraphicFramePr>
        <p:xfrm>
          <a:off x="8135521" y="1899708"/>
          <a:ext cx="2135317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85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628632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</a:tblGrid>
              <a:tr h="19247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60156A-01AF-1CB6-3238-27F17DBD4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8202"/>
              </p:ext>
            </p:extLst>
          </p:nvPr>
        </p:nvGraphicFramePr>
        <p:xfrm>
          <a:off x="2290180" y="2181061"/>
          <a:ext cx="5101764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47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49126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209041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2633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25299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8C8916-10C0-CB64-8156-1FF7A6B85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54556"/>
              </p:ext>
            </p:extLst>
          </p:nvPr>
        </p:nvGraphicFramePr>
        <p:xfrm>
          <a:off x="2301905" y="3619657"/>
          <a:ext cx="7401157" cy="214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77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12466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542611">
                  <a:extLst>
                    <a:ext uri="{9D8B030D-6E8A-4147-A177-3AD203B41FA5}">
                      <a16:colId xmlns:a16="http://schemas.microsoft.com/office/drawing/2014/main" val="4057292995"/>
                    </a:ext>
                  </a:extLst>
                </a:gridCol>
                <a:gridCol w="1788604">
                  <a:extLst>
                    <a:ext uri="{9D8B030D-6E8A-4147-A177-3AD203B41FA5}">
                      <a16:colId xmlns:a16="http://schemas.microsoft.com/office/drawing/2014/main" val="15334769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43853313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6973799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26567798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21421879"/>
                  </a:ext>
                </a:extLst>
              </a:tr>
            </a:tbl>
          </a:graphicData>
        </a:graphic>
      </p:graphicFrame>
      <p:sp>
        <p:nvSpPr>
          <p:cNvPr id="11" name="Right Arrow 12">
            <a:extLst>
              <a:ext uri="{FF2B5EF4-FFF2-40B4-BE49-F238E27FC236}">
                <a16:creationId xmlns:a16="http://schemas.microsoft.com/office/drawing/2014/main" id="{8A100A2F-A6C5-80FA-C084-B339B93B875C}"/>
              </a:ext>
            </a:extLst>
          </p:cNvPr>
          <p:cNvSpPr/>
          <p:nvPr/>
        </p:nvSpPr>
        <p:spPr>
          <a:xfrm rot="5400000">
            <a:off x="7602959" y="321090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8FC30A-F548-C140-DDF4-EE2DCC0851A9}"/>
              </a:ext>
            </a:extLst>
          </p:cNvPr>
          <p:cNvSpPr/>
          <p:nvPr/>
        </p:nvSpPr>
        <p:spPr>
          <a:xfrm>
            <a:off x="7590467" y="2659861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87944-C9BF-D7CC-A7CF-A1548ECBCDCE}"/>
              </a:ext>
            </a:extLst>
          </p:cNvPr>
          <p:cNvSpPr txBox="1"/>
          <p:nvPr/>
        </p:nvSpPr>
        <p:spPr>
          <a:xfrm>
            <a:off x="8416875" y="1559350"/>
            <a:ext cx="1607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SF Bay Area</a:t>
            </a:r>
          </a:p>
        </p:txBody>
      </p:sp>
    </p:spTree>
    <p:extLst>
      <p:ext uri="{BB962C8B-B14F-4D97-AF65-F5344CB8AC3E}">
        <p14:creationId xmlns:p14="http://schemas.microsoft.com/office/powerpoint/2010/main" val="34821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C665F-BFCC-33FC-811E-CA5802AE2C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S := {x |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 </a:t>
            </a:r>
            <a:r>
              <a:rPr lang="en-US" sz="2000" b="1" dirty="0">
                <a:solidFill>
                  <a:schemeClr val="accent1"/>
                </a:solidFill>
              </a:rPr>
              <a:t>∨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set union with duplicate elimination (idempotent: </a:t>
            </a:r>
            <a:r>
              <a:rPr lang="de-DE" b="1" dirty="0">
                <a:solidFill>
                  <a:schemeClr val="accent1"/>
                </a:solidFill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S = 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bag union </a:t>
            </a:r>
            <a:r>
              <a:rPr lang="en-US" dirty="0">
                <a:sym typeface="Wingdings" panose="05000000000000000000" pitchFamily="2" charset="2"/>
              </a:rPr>
              <a:t>(commutative but not idempotent)</a:t>
            </a:r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Example w/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set</a:t>
            </a:r>
            <a:r>
              <a:rPr lang="en-US" dirty="0"/>
              <a:t> semantics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989B1-8D8A-FA06-8802-305D20E3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2616CF-B639-6659-219A-90059B1D7E03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7016AB-1687-1602-CD8B-A38C143A7F3B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DD43ED-DCC5-23C8-0198-FA0272A46ECB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C53CC6-9A9A-140D-D548-F16681E7AA04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6035AB-C136-130B-71DA-F17D988E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34125"/>
              </p:ext>
            </p:extLst>
          </p:nvPr>
        </p:nvGraphicFramePr>
        <p:xfrm>
          <a:off x="2432489" y="4073728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3C0AE7-F179-1D83-38D0-1DB0735F4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56856"/>
              </p:ext>
            </p:extLst>
          </p:nvPr>
        </p:nvGraphicFramePr>
        <p:xfrm>
          <a:off x="2432489" y="2417065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2881D5-6375-11FC-9FF5-52058D188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14714"/>
              </p:ext>
            </p:extLst>
          </p:nvPr>
        </p:nvGraphicFramePr>
        <p:xfrm>
          <a:off x="7108972" y="2738608"/>
          <a:ext cx="4265486" cy="24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6757120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6660183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943591086"/>
                  </a:ext>
                </a:extLst>
              </a:tr>
            </a:tbl>
          </a:graphicData>
        </a:graphic>
      </p:graphicFrame>
      <p:sp>
        <p:nvSpPr>
          <p:cNvPr id="11" name="Right Arrow 11">
            <a:extLst>
              <a:ext uri="{FF2B5EF4-FFF2-40B4-BE49-F238E27FC236}">
                <a16:creationId xmlns:a16="http://schemas.microsoft.com/office/drawing/2014/main" id="{4FC1CB35-8DB9-2349-8F3C-BF5A5960E91E}"/>
              </a:ext>
            </a:extLst>
          </p:cNvPr>
          <p:cNvSpPr/>
          <p:nvPr/>
        </p:nvSpPr>
        <p:spPr>
          <a:xfrm>
            <a:off x="6752748" y="383110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A71C5-A4F6-9858-46AA-206818D0B024}"/>
              </a:ext>
            </a:extLst>
          </p:cNvPr>
          <p:cNvSpPr txBox="1"/>
          <p:nvPr/>
        </p:nvSpPr>
        <p:spPr>
          <a:xfrm>
            <a:off x="8092562" y="5212748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D1363-2300-B8AC-AEF6-C22A3A5F5B88}"/>
              </a:ext>
            </a:extLst>
          </p:cNvPr>
          <p:cNvSpPr txBox="1"/>
          <p:nvPr/>
        </p:nvSpPr>
        <p:spPr>
          <a:xfrm>
            <a:off x="9098057" y="2000032"/>
            <a:ext cx="23695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Union (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has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 semantics (</a:t>
            </a:r>
            <a:r>
              <a:rPr lang="en-US" b="1" dirty="0">
                <a:solidFill>
                  <a:schemeClr val="accent1"/>
                </a:solidFill>
              </a:rPr>
              <a:t>∨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5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D604C5-892A-ACFC-001E-9AD033591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R–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S := {x |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 </a:t>
            </a:r>
            <a:r>
              <a:rPr lang="en-US" sz="2000" b="1" dirty="0">
                <a:solidFill>
                  <a:schemeClr val="accent1"/>
                </a:solidFill>
              </a:rPr>
              <a:t>∧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x </a:t>
            </a:r>
            <a:r>
              <a:rPr lang="en-US" sz="2000" b="1" dirty="0">
                <a:solidFill>
                  <a:schemeClr val="accent1"/>
                </a:solidFill>
                <a:sym typeface="Symbol"/>
              </a:rPr>
              <a:t>∉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 </a:t>
            </a:r>
            <a:r>
              <a:rPr lang="de-DE" sz="2000" dirty="0">
                <a:solidFill>
                  <a:schemeClr val="tx1"/>
                </a:solidFill>
                <a:sym typeface="Symbol"/>
              </a:rPr>
              <a:t>(</a:t>
            </a:r>
            <a:r>
              <a:rPr lang="de-DE" sz="2000" dirty="0" err="1">
                <a:solidFill>
                  <a:schemeClr val="tx1"/>
                </a:solidFill>
                <a:sym typeface="Symbol"/>
              </a:rPr>
              <a:t>sometimes</a:t>
            </a:r>
            <a:r>
              <a:rPr lang="de-DE" sz="2000" dirty="0">
                <a:solidFill>
                  <a:schemeClr val="tx1"/>
                </a:solidFill>
                <a:sym typeface="Symbol"/>
              </a:rPr>
              <a:t> \)</a:t>
            </a: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set difference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element multiplicity of R minus multiplicity min(R,S)</a:t>
            </a:r>
          </a:p>
          <a:p>
            <a:pPr lvl="2"/>
            <a:endParaRPr lang="en-US" sz="700" dirty="0"/>
          </a:p>
          <a:p>
            <a:r>
              <a:rPr lang="en-US" dirty="0"/>
              <a:t>Example w/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bag</a:t>
            </a:r>
            <a:r>
              <a:rPr lang="en-US" dirty="0"/>
              <a:t> semantics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031E9-69FF-85F7-F42F-DE05116AA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Difference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96CF6A-CEB8-296D-F0E5-FC42023CF213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7FD6B0-8EBF-74AC-8DEB-FB6216613240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F52EB3-92D3-E76D-0069-2136A1F776A3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47036B-4D60-C05D-B9DD-063B020A331F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B34DE9-8454-F92C-F7E6-FF8535F4B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26348"/>
              </p:ext>
            </p:extLst>
          </p:nvPr>
        </p:nvGraphicFramePr>
        <p:xfrm>
          <a:off x="2835631" y="2473753"/>
          <a:ext cx="2004018" cy="302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9412120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40237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4710473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155938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AB91576-D5CD-5104-D2DD-63A394A0E705}"/>
              </a:ext>
            </a:extLst>
          </p:cNvPr>
          <p:cNvSpPr/>
          <p:nvPr/>
        </p:nvSpPr>
        <p:spPr>
          <a:xfrm>
            <a:off x="5143377" y="367455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Arrow 12">
            <a:extLst>
              <a:ext uri="{FF2B5EF4-FFF2-40B4-BE49-F238E27FC236}">
                <a16:creationId xmlns:a16="http://schemas.microsoft.com/office/drawing/2014/main" id="{943EA3F6-DDA7-87B0-CB84-1BC8AC7C691D}"/>
              </a:ext>
            </a:extLst>
          </p:cNvPr>
          <p:cNvSpPr/>
          <p:nvPr/>
        </p:nvSpPr>
        <p:spPr>
          <a:xfrm>
            <a:off x="8068883" y="372715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975DE51-F315-6C23-DAC6-B4C21BFBE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80200"/>
              </p:ext>
            </p:extLst>
          </p:nvPr>
        </p:nvGraphicFramePr>
        <p:xfrm>
          <a:off x="8678190" y="3267569"/>
          <a:ext cx="2004018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3AA5A45-57D6-8E2D-89CC-AEA152E4F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26740"/>
              </p:ext>
            </p:extLst>
          </p:nvPr>
        </p:nvGraphicFramePr>
        <p:xfrm>
          <a:off x="5736715" y="2589189"/>
          <a:ext cx="2044408" cy="273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08">
                  <a:extLst>
                    <a:ext uri="{9D8B030D-6E8A-4147-A177-3AD203B41FA5}">
                      <a16:colId xmlns:a16="http://schemas.microsoft.com/office/drawing/2014/main" val="22174308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5500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11759365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1699439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18484318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583211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22444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4691972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6810833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687511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7CC0ED4-C786-71D6-6275-D5F23522721A}"/>
              </a:ext>
            </a:extLst>
          </p:cNvPr>
          <p:cNvSpPr txBox="1"/>
          <p:nvPr/>
        </p:nvSpPr>
        <p:spPr>
          <a:xfrm>
            <a:off x="8548044" y="4984691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</p:spTree>
    <p:extLst>
      <p:ext uri="{BB962C8B-B14F-4D97-AF65-F5344CB8AC3E}">
        <p14:creationId xmlns:p14="http://schemas.microsoft.com/office/powerpoint/2010/main" val="39302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A51375-B63E-228F-5732-8A295EB4A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Projection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12000" dirty="0">
                <a:solidFill>
                  <a:schemeClr val="accent1"/>
                </a:solidFill>
              </a:rPr>
              <a:t>i</a:t>
            </a:r>
            <a:r>
              <a:rPr lang="de-DE" baseline="-25000" dirty="0">
                <a:solidFill>
                  <a:schemeClr val="accent1"/>
                </a:solidFill>
              </a:rPr>
              <a:t>1</a:t>
            </a:r>
            <a:r>
              <a:rPr lang="de-DE" dirty="0">
                <a:solidFill>
                  <a:schemeClr val="accent1"/>
                </a:solidFill>
              </a:rPr>
              <a:t>, ..., </a:t>
            </a:r>
            <a:r>
              <a:rPr lang="de-DE" baseline="-12000" dirty="0">
                <a:solidFill>
                  <a:schemeClr val="accent1"/>
                </a:solidFill>
              </a:rPr>
              <a:t>i</a:t>
            </a:r>
            <a:r>
              <a:rPr lang="de-DE" baseline="-25000" dirty="0">
                <a:solidFill>
                  <a:schemeClr val="accent1"/>
                </a:solidFill>
              </a:rPr>
              <a:t>m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selection of attributes with duplicate elimination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selection of attributes</a:t>
            </a:r>
          </a:p>
          <a:p>
            <a:pPr lvl="2"/>
            <a:endParaRPr lang="en-US" sz="700" dirty="0"/>
          </a:p>
          <a:p>
            <a:r>
              <a:rPr lang="en-US" dirty="0"/>
              <a:t>Extended Projection</a:t>
            </a:r>
          </a:p>
          <a:p>
            <a:pPr lvl="1"/>
            <a:r>
              <a:rPr lang="en-US" dirty="0"/>
              <a:t>Arithmetic expressions: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25000" dirty="0">
                <a:solidFill>
                  <a:schemeClr val="accent1"/>
                </a:solidFill>
              </a:rPr>
              <a:t>A,A*B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Duplicate occurrences: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25000" dirty="0">
                <a:solidFill>
                  <a:schemeClr val="accent1"/>
                </a:solidFill>
              </a:rPr>
              <a:t>A,A,B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2"/>
            <a:endParaRPr lang="en-US" sz="700" dirty="0"/>
          </a:p>
          <a:p>
            <a:r>
              <a:rPr lang="de-DE" dirty="0" err="1"/>
              <a:t>Selection</a:t>
            </a:r>
            <a:r>
              <a:rPr lang="de-DE" dirty="0"/>
              <a:t> (</a:t>
            </a:r>
            <a:r>
              <a:rPr lang="de-DE" dirty="0" err="1"/>
              <a:t>restriction</a:t>
            </a:r>
            <a:r>
              <a:rPr lang="de-DE" dirty="0"/>
              <a:t>)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F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dirty="0"/>
              <a:t>Selection of tuples satisfying the predicate F (equivalent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Affiliation=‘IBM Research‘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3026-5C3C-14B4-E7BE-67A7C3309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Projection and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4846EF-69E8-E600-85B4-B17DFEE20CA7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B9F124-DED1-288A-8843-26DD74F3DDFB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DF54B0-6FE9-E429-0E83-C1DBE4D37DA0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DC5FA-C0DB-232C-5DC2-CB8F182FA492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B7FA07-3419-43AD-8949-FC401A84E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38347"/>
              </p:ext>
            </p:extLst>
          </p:nvPr>
        </p:nvGraphicFramePr>
        <p:xfrm>
          <a:off x="1241499" y="4652953"/>
          <a:ext cx="5797900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470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26631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347718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89042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96976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Mohan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Ozcan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1DF96B-C1CF-B62A-1A55-992E3DA16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08680"/>
              </p:ext>
            </p:extLst>
          </p:nvPr>
        </p:nvGraphicFramePr>
        <p:xfrm>
          <a:off x="8118891" y="1219265"/>
          <a:ext cx="2004018" cy="45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31647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9412120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40237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4710473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155938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832316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68247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3425126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8B88EC-4D5C-09EE-F657-5F3AF89DBF11}"/>
              </a:ext>
            </a:extLst>
          </p:cNvPr>
          <p:cNvSpPr txBox="1"/>
          <p:nvPr/>
        </p:nvSpPr>
        <p:spPr>
          <a:xfrm>
            <a:off x="6538402" y="1189120"/>
            <a:ext cx="14871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aseline="-1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set semantics</a:t>
            </a:r>
          </a:p>
        </p:txBody>
      </p:sp>
    </p:spTree>
    <p:extLst>
      <p:ext uri="{BB962C8B-B14F-4D97-AF65-F5344CB8AC3E}">
        <p14:creationId xmlns:p14="http://schemas.microsoft.com/office/powerpoint/2010/main" val="1991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199F6-AA9C-0E13-467B-C80007C90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Composition</a:t>
            </a:r>
            <a:r>
              <a:rPr lang="en-US" dirty="0"/>
              <a:t> of Complex Queries</a:t>
            </a:r>
          </a:p>
          <a:p>
            <a:pPr lvl="1"/>
            <a:r>
              <a:rPr lang="en-US" dirty="0"/>
              <a:t>Relational algebra expressions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data flow graph (tree)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Leaf nodes represent base relations; root node represents result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  <a:endParaRPr lang="de-DE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B2E20-FAFF-1EDE-7CF2-E83AA177A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573E4-2E27-7DD1-D064-6C06B3E35F4D}"/>
              </a:ext>
            </a:extLst>
          </p:cNvPr>
          <p:cNvSpPr txBox="1"/>
          <p:nvPr/>
        </p:nvSpPr>
        <p:spPr>
          <a:xfrm>
            <a:off x="4634636" y="5282256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Participant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1F74F-6A81-AE11-7DE3-ED7C2A704359}"/>
              </a:ext>
            </a:extLst>
          </p:cNvPr>
          <p:cNvSpPr txBox="1"/>
          <p:nvPr/>
        </p:nvSpPr>
        <p:spPr>
          <a:xfrm>
            <a:off x="6123475" y="5273883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CA81A-DFB9-ECA0-C3F8-5B3AD9B6FDDA}"/>
              </a:ext>
            </a:extLst>
          </p:cNvPr>
          <p:cNvSpPr/>
          <p:nvPr/>
        </p:nvSpPr>
        <p:spPr>
          <a:xfrm>
            <a:off x="6086916" y="4577588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sym typeface="Symbol"/>
              </a:rPr>
              <a:t></a:t>
            </a:r>
            <a:endParaRPr lang="en-US" b="1" dirty="0">
              <a:latin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C688A-6D78-8B75-31B6-40297C46BFF9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V="1">
            <a:off x="5523915" y="4946920"/>
            <a:ext cx="718653" cy="3353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301EB4-47A3-EBCC-DC89-B75ECFFE8DF5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H="1" flipV="1">
            <a:off x="6242568" y="4946920"/>
            <a:ext cx="770186" cy="3269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946E9A-C025-5D3E-0703-7F2C1B1EB7B5}"/>
              </a:ext>
            </a:extLst>
          </p:cNvPr>
          <p:cNvSpPr/>
          <p:nvPr/>
        </p:nvSpPr>
        <p:spPr>
          <a:xfrm>
            <a:off x="5365227" y="3858077"/>
            <a:ext cx="17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="1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420C9E-14A2-02F6-B854-258A550435A3}"/>
              </a:ext>
            </a:extLst>
          </p:cNvPr>
          <p:cNvCxnSpPr>
            <a:stCxn id="9" idx="2"/>
            <a:endCxn id="6" idx="0"/>
          </p:cNvCxnSpPr>
          <p:nvPr/>
        </p:nvCxnSpPr>
        <p:spPr>
          <a:xfrm>
            <a:off x="6240902" y="4227409"/>
            <a:ext cx="1666" cy="35017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303CD1C-59B1-1A46-FBF3-175559D3183C}"/>
              </a:ext>
            </a:extLst>
          </p:cNvPr>
          <p:cNvSpPr/>
          <p:nvPr/>
        </p:nvSpPr>
        <p:spPr>
          <a:xfrm>
            <a:off x="4808643" y="3119413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="1" baseline="-12000" dirty="0">
                <a:latin typeface="Consolas" panose="020B0609020204030204" pitchFamily="49" charset="0"/>
                <a:cs typeface="Calibri" panose="020F0502020204030204" pitchFamily="34" charset="0"/>
              </a:rPr>
              <a:t>Firstname,Affiliation,Location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BCEA4E-5B04-CD66-E8C4-13CF60C40002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H="1" flipV="1">
            <a:off x="6238682" y="3488745"/>
            <a:ext cx="2220" cy="369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A6EC8-8DA4-580C-9560-B2A39331E838}"/>
              </a:ext>
            </a:extLst>
          </p:cNvPr>
          <p:cNvCxnSpPr>
            <a:endCxn id="11" idx="0"/>
          </p:cNvCxnSpPr>
          <p:nvPr/>
        </p:nvCxnSpPr>
        <p:spPr>
          <a:xfrm>
            <a:off x="6238682" y="2915081"/>
            <a:ext cx="0" cy="204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36E401-D542-84B6-8BC1-C249D3DB780D}"/>
              </a:ext>
            </a:extLst>
          </p:cNvPr>
          <p:cNvSpPr/>
          <p:nvPr/>
        </p:nvSpPr>
        <p:spPr>
          <a:xfrm>
            <a:off x="701720" y="2764794"/>
            <a:ext cx="3607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aseline="-12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Firstname,Affiliation,Location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P.LID=L.LID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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Location))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4F8063-BC4A-85E8-78DA-0504FE097FED}"/>
              </a:ext>
            </a:extLst>
          </p:cNvPr>
          <p:cNvSpPr txBox="1"/>
          <p:nvPr/>
        </p:nvSpPr>
        <p:spPr>
          <a:xfrm>
            <a:off x="3681699" y="3888221"/>
            <a:ext cx="14453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5FEF6-6034-0E41-31E0-B46DE88B77FF}"/>
              </a:ext>
            </a:extLst>
          </p:cNvPr>
          <p:cNvSpPr txBox="1"/>
          <p:nvPr/>
        </p:nvSpPr>
        <p:spPr>
          <a:xfrm>
            <a:off x="3629798" y="4271731"/>
            <a:ext cx="15675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Intermediates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F32EAA-96E2-6E9E-4F83-8B0B943BE372}"/>
              </a:ext>
            </a:extLst>
          </p:cNvPr>
          <p:cNvCxnSpPr>
            <a:stCxn id="15" idx="3"/>
          </p:cNvCxnSpPr>
          <p:nvPr/>
        </p:nvCxnSpPr>
        <p:spPr>
          <a:xfrm>
            <a:off x="5127002" y="4072887"/>
            <a:ext cx="430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DC16A-C994-27F1-2BD6-F2C83CBBFB3F}"/>
              </a:ext>
            </a:extLst>
          </p:cNvPr>
          <p:cNvCxnSpPr>
            <a:stCxn id="16" idx="3"/>
          </p:cNvCxnSpPr>
          <p:nvPr/>
        </p:nvCxnSpPr>
        <p:spPr>
          <a:xfrm>
            <a:off x="5197338" y="4456397"/>
            <a:ext cx="88957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8D5838E-7758-9F53-F3C7-7CED72872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7818"/>
              </p:ext>
            </p:extLst>
          </p:nvPr>
        </p:nvGraphicFramePr>
        <p:xfrm>
          <a:off x="8135443" y="2829082"/>
          <a:ext cx="3609612" cy="26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027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20580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1246782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Amsterdam,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NLD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Surajit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5536298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3996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8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54A7E-64C6-9D58-22A9-BF7CE27899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S := R – (R – S)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    (</a:t>
            </a:r>
            <a:r>
              <a:rPr lang="de-DE" b="0" dirty="0" err="1">
                <a:solidFill>
                  <a:schemeClr val="tx1"/>
                </a:solidFill>
                <a:sym typeface="Symbol"/>
              </a:rPr>
              <a:t>derived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0" dirty="0" err="1">
                <a:solidFill>
                  <a:schemeClr val="tx1"/>
                </a:solidFill>
                <a:sym typeface="Symbol"/>
              </a:rPr>
              <a:t>from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0" dirty="0" err="1">
                <a:solidFill>
                  <a:schemeClr val="tx1"/>
                </a:solidFill>
                <a:sym typeface="Symbol"/>
              </a:rPr>
              <a:t>basic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0" dirty="0" err="1">
                <a:solidFill>
                  <a:schemeClr val="tx1"/>
                </a:solidFill>
                <a:sym typeface="Symbol"/>
              </a:rPr>
              <a:t>operations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Set: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intersection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derived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from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difference</a:t>
            </a:r>
            <a:endParaRPr lang="de-DE" dirty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Bag: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intersection</a:t>
            </a:r>
            <a:r>
              <a:rPr lang="de-DE" dirty="0">
                <a:solidFill>
                  <a:schemeClr val="tx1"/>
                </a:solidFill>
                <a:sym typeface="Symbol"/>
              </a:rPr>
              <a:t>,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with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dirty="0"/>
              <a:t>element multiplicity min(R,S)</a:t>
            </a:r>
          </a:p>
          <a:p>
            <a:pPr lvl="2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75F92-1AFE-A470-D105-891CB60F7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32872A-0BE7-AB14-AB76-2A54C9245C10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E06544-AACA-2A3F-7F1E-F1A72619D03B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EA896A-41C8-E1A6-66DB-F833464AD00B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B7AB4D-CE87-0E68-7B64-07156D2BA3DD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DCE45B4-249D-688B-A255-9BA99AAE0EF1}"/>
              </a:ext>
            </a:extLst>
          </p:cNvPr>
          <p:cNvSpPr/>
          <p:nvPr/>
        </p:nvSpPr>
        <p:spPr>
          <a:xfrm>
            <a:off x="2594837" y="1245183"/>
            <a:ext cx="1175657" cy="36174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018C5E-BCC9-1F2B-C90F-034821918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689337"/>
              </p:ext>
            </p:extLst>
          </p:nvPr>
        </p:nvGraphicFramePr>
        <p:xfrm>
          <a:off x="2218871" y="4120092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352589-8758-8553-9315-2F6AA0588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99334"/>
              </p:ext>
            </p:extLst>
          </p:nvPr>
        </p:nvGraphicFramePr>
        <p:xfrm>
          <a:off x="2218871" y="2463429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18DAF7-F10F-93DB-1836-49123CD7E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34127"/>
              </p:ext>
            </p:extLst>
          </p:nvPr>
        </p:nvGraphicFramePr>
        <p:xfrm>
          <a:off x="7397284" y="3682029"/>
          <a:ext cx="3532448" cy="6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92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143247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</a:tbl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id="{D7C0417B-C411-39AF-15AA-985B50ADD43E}"/>
              </a:ext>
            </a:extLst>
          </p:cNvPr>
          <p:cNvSpPr/>
          <p:nvPr/>
        </p:nvSpPr>
        <p:spPr>
          <a:xfrm>
            <a:off x="6834577" y="386478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BD108-B0C4-D844-2375-5FC94296E33C}"/>
              </a:ext>
            </a:extLst>
          </p:cNvPr>
          <p:cNvSpPr txBox="1"/>
          <p:nvPr/>
        </p:nvSpPr>
        <p:spPr>
          <a:xfrm>
            <a:off x="8763197" y="5058147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Intersection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632E2-5439-6182-FA21-5FACFFD08CFA}"/>
              </a:ext>
            </a:extLst>
          </p:cNvPr>
          <p:cNvSpPr txBox="1"/>
          <p:nvPr/>
        </p:nvSpPr>
        <p:spPr>
          <a:xfrm>
            <a:off x="7931909" y="2708173"/>
            <a:ext cx="23695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Intersection (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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has AND semantics (</a:t>
            </a:r>
            <a:r>
              <a:rPr lang="en-US" b="1" dirty="0">
                <a:solidFill>
                  <a:schemeClr val="accent1"/>
                </a:solidFill>
              </a:rPr>
              <a:t>∧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08418-8538-7DB7-2292-E36D8FC508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S := 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 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(R) – 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((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(R)  S) – R)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Find instances in R that satisfy S (e.g., </a:t>
            </a:r>
            <a:r>
              <a:rPr lang="en-US" b="1" dirty="0">
                <a:solidFill>
                  <a:srgbClr val="7889FB"/>
                </a:solidFill>
              </a:rPr>
              <a:t>which students took ALL DB courses</a:t>
            </a:r>
            <a:r>
              <a:rPr lang="en-US" dirty="0"/>
              <a:t>) </a:t>
            </a:r>
          </a:p>
          <a:p>
            <a:pPr marL="685800" lvl="2">
              <a:buClr>
                <a:srgbClr val="F70146"/>
              </a:buClr>
            </a:pP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S := {(a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a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r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-s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)|(b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b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  S : (a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a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r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-s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b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  R}</a:t>
            </a:r>
          </a:p>
          <a:p>
            <a:pPr marL="685800" lvl="2">
              <a:buClr>
                <a:srgbClr val="F70146"/>
              </a:buClr>
            </a:pPr>
            <a:endParaRPr lang="de-DE" sz="700" b="1" dirty="0">
              <a:solidFill>
                <a:schemeClr val="tx1"/>
              </a:solidFill>
              <a:sym typeface="Symbol"/>
            </a:endParaRPr>
          </a:p>
          <a:p>
            <a:pPr marL="228600" lvl="1">
              <a:buClr>
                <a:srgbClr val="F70146"/>
              </a:buClr>
            </a:pPr>
            <a:r>
              <a:rPr lang="de-DE" sz="2000" b="1" dirty="0" err="1">
                <a:solidFill>
                  <a:schemeClr val="tx1"/>
                </a:solidFill>
                <a:sym typeface="Symbol"/>
              </a:rPr>
              <a:t>Example</a:t>
            </a:r>
            <a:endParaRPr lang="de-DE" sz="2000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sz="2000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sz="2000" b="1" dirty="0">
              <a:solidFill>
                <a:schemeClr val="tx1"/>
              </a:solidFill>
              <a:sym typeface="Symbol"/>
            </a:endParaRPr>
          </a:p>
          <a:p>
            <a:pPr marL="228600" lvl="1">
              <a:buClr>
                <a:srgbClr val="F70146"/>
              </a:buClr>
            </a:pPr>
            <a:r>
              <a:rPr lang="de-DE" sz="2000" b="1" dirty="0" err="1">
                <a:solidFill>
                  <a:schemeClr val="tx1"/>
                </a:solidFill>
                <a:sym typeface="Symbol"/>
              </a:rPr>
              <a:t>Example</a:t>
            </a:r>
            <a:r>
              <a:rPr lang="de-DE" sz="2000" b="1" dirty="0">
                <a:solidFill>
                  <a:schemeClr val="tx1"/>
                </a:solidFill>
                <a:sym typeface="Symbol"/>
              </a:rPr>
              <a:t> Derivation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78E58-55DC-581B-F10F-877985C4F4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0BEF62-1DBB-B478-CE93-84A80679FEED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3FA3A4-16EC-777C-58FA-A39F947C154E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3A908B-3782-80B3-4926-E919D249CA88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27D0CB-F21A-6DF9-E4EC-12858ED9E75F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3326CE-74F3-685B-ADD7-1FEA258A2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34556"/>
              </p:ext>
            </p:extLst>
          </p:nvPr>
        </p:nvGraphicFramePr>
        <p:xfrm>
          <a:off x="2474943" y="2313734"/>
          <a:ext cx="168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37795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607088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A43F1D-9CE9-E148-C8AF-65D98D53C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17796"/>
              </p:ext>
            </p:extLst>
          </p:nvPr>
        </p:nvGraphicFramePr>
        <p:xfrm>
          <a:off x="4730483" y="2313734"/>
          <a:ext cx="82459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6D7F73-D23D-9022-60AF-9DECD6EC3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64950"/>
              </p:ext>
            </p:extLst>
          </p:nvPr>
        </p:nvGraphicFramePr>
        <p:xfrm>
          <a:off x="7452874" y="2313734"/>
          <a:ext cx="824593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4AF138F-2D37-6551-323E-6523464C4508}"/>
              </a:ext>
            </a:extLst>
          </p:cNvPr>
          <p:cNvSpPr/>
          <p:nvPr/>
        </p:nvSpPr>
        <p:spPr>
          <a:xfrm>
            <a:off x="6920550" y="2309994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S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63C00-D029-DE36-B768-207161208D8A}"/>
              </a:ext>
            </a:extLst>
          </p:cNvPr>
          <p:cNvSpPr/>
          <p:nvPr/>
        </p:nvSpPr>
        <p:spPr>
          <a:xfrm>
            <a:off x="4434939" y="232056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AAD55-82D0-E071-B10A-C71E13E1E993}"/>
              </a:ext>
            </a:extLst>
          </p:cNvPr>
          <p:cNvSpPr/>
          <p:nvPr/>
        </p:nvSpPr>
        <p:spPr>
          <a:xfrm>
            <a:off x="2169560" y="304404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2C3219-3A56-3F69-9AAC-03096E80C343}"/>
              </a:ext>
            </a:extLst>
          </p:cNvPr>
          <p:cNvSpPr/>
          <p:nvPr/>
        </p:nvSpPr>
        <p:spPr>
          <a:xfrm>
            <a:off x="4725403" y="2590342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83EB1-D82E-4CE5-57F3-B2D62F20BC62}"/>
              </a:ext>
            </a:extLst>
          </p:cNvPr>
          <p:cNvSpPr/>
          <p:nvPr/>
        </p:nvSpPr>
        <p:spPr>
          <a:xfrm>
            <a:off x="3312217" y="2595258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0FADA-2244-F8B5-2A20-FB814B0B348E}"/>
              </a:ext>
            </a:extLst>
          </p:cNvPr>
          <p:cNvSpPr/>
          <p:nvPr/>
        </p:nvSpPr>
        <p:spPr>
          <a:xfrm>
            <a:off x="3307302" y="3413348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63295C-1081-2C01-0F74-7A5E270A451E}"/>
              </a:ext>
            </a:extLst>
          </p:cNvPr>
          <p:cNvSpPr/>
          <p:nvPr/>
        </p:nvSpPr>
        <p:spPr>
          <a:xfrm>
            <a:off x="2481228" y="3411009"/>
            <a:ext cx="824593" cy="2805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4A871-C097-8F27-CCD4-9B2FD6DE57B7}"/>
              </a:ext>
            </a:extLst>
          </p:cNvPr>
          <p:cNvSpPr/>
          <p:nvPr/>
        </p:nvSpPr>
        <p:spPr>
          <a:xfrm>
            <a:off x="2488319" y="2595420"/>
            <a:ext cx="824593" cy="2788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ight Arrow 20">
            <a:extLst>
              <a:ext uri="{FF2B5EF4-FFF2-40B4-BE49-F238E27FC236}">
                <a16:creationId xmlns:a16="http://schemas.microsoft.com/office/drawing/2014/main" id="{A6484A74-CC32-048D-EC73-8FC701A9039F}"/>
              </a:ext>
            </a:extLst>
          </p:cNvPr>
          <p:cNvSpPr/>
          <p:nvPr/>
        </p:nvSpPr>
        <p:spPr>
          <a:xfrm>
            <a:off x="6220727" y="261531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932B38-12F7-58B9-2CC3-DE84ACD00F91}"/>
              </a:ext>
            </a:extLst>
          </p:cNvPr>
          <p:cNvSpPr/>
          <p:nvPr/>
        </p:nvSpPr>
        <p:spPr>
          <a:xfrm>
            <a:off x="7446804" y="2870075"/>
            <a:ext cx="824593" cy="2805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CAB1B-C69B-3979-2B50-C7A8C7FCF787}"/>
              </a:ext>
            </a:extLst>
          </p:cNvPr>
          <p:cNvSpPr/>
          <p:nvPr/>
        </p:nvSpPr>
        <p:spPr>
          <a:xfrm>
            <a:off x="7443847" y="2587048"/>
            <a:ext cx="824593" cy="2788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5DB6AB-42A2-EA97-2C48-21B35772441A}"/>
              </a:ext>
            </a:extLst>
          </p:cNvPr>
          <p:cNvSpPr/>
          <p:nvPr/>
        </p:nvSpPr>
        <p:spPr>
          <a:xfrm>
            <a:off x="9710939" y="3748737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>
              <a:buClr>
                <a:srgbClr val="F70146"/>
              </a:buClr>
            </a:pP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–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 – R)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3CF879-A4D6-DF44-1BEC-0E83423530C7}"/>
              </a:ext>
            </a:extLst>
          </p:cNvPr>
          <p:cNvSpPr/>
          <p:nvPr/>
        </p:nvSpPr>
        <p:spPr>
          <a:xfrm>
            <a:off x="4843130" y="3942073"/>
            <a:ext cx="82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algn="ctr">
              <a:buClr>
                <a:srgbClr val="F70146"/>
              </a:buClr>
            </a:pP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72B84B5-4C6E-FF1A-38FC-3A15E0BF5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68277"/>
              </p:ext>
            </p:extLst>
          </p:nvPr>
        </p:nvGraphicFramePr>
        <p:xfrm>
          <a:off x="4811905" y="4318133"/>
          <a:ext cx="8291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2956717534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70910312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3561204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9268330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0682904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7038851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125BA3-FEC2-2CE0-E3EB-C2BC7A32F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89445"/>
              </p:ext>
            </p:extLst>
          </p:nvPr>
        </p:nvGraphicFramePr>
        <p:xfrm>
          <a:off x="5773233" y="3836887"/>
          <a:ext cx="168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37795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607088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F2B20241-1CB0-7D9C-C2DE-75D906F53C0B}"/>
              </a:ext>
            </a:extLst>
          </p:cNvPr>
          <p:cNvSpPr/>
          <p:nvPr/>
        </p:nvSpPr>
        <p:spPr>
          <a:xfrm>
            <a:off x="6011996" y="3457219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 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1AB99B-C96B-ED7E-5D3B-8DD468299F42}"/>
              </a:ext>
            </a:extLst>
          </p:cNvPr>
          <p:cNvSpPr/>
          <p:nvPr/>
        </p:nvSpPr>
        <p:spPr>
          <a:xfrm>
            <a:off x="7801324" y="3700119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– R</a:t>
            </a:r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C2BBB98-8345-EA1A-28B6-879E6B3BD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08328"/>
              </p:ext>
            </p:extLst>
          </p:nvPr>
        </p:nvGraphicFramePr>
        <p:xfrm>
          <a:off x="7804944" y="4100211"/>
          <a:ext cx="168970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F26CE752-7EE4-31E1-D062-E3062DEEDC87}"/>
              </a:ext>
            </a:extLst>
          </p:cNvPr>
          <p:cNvSpPr/>
          <p:nvPr/>
        </p:nvSpPr>
        <p:spPr>
          <a:xfrm>
            <a:off x="7539569" y="4783293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 – R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</a:t>
            </a:r>
            <a:endParaRPr lang="en-US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C409154-65DC-30E9-8975-7CEFBEF3F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02007"/>
              </p:ext>
            </p:extLst>
          </p:nvPr>
        </p:nvGraphicFramePr>
        <p:xfrm>
          <a:off x="8213611" y="5194128"/>
          <a:ext cx="82911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506528140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2105470073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1505089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8331929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FDCB798-0B39-47B7-84AB-E3BCE82B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13804"/>
              </p:ext>
            </p:extLst>
          </p:nvPr>
        </p:nvGraphicFramePr>
        <p:xfrm>
          <a:off x="10210423" y="4426607"/>
          <a:ext cx="824593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983DCDE-8947-E0DC-B86D-C47B59A24675}"/>
              </a:ext>
            </a:extLst>
          </p:cNvPr>
          <p:cNvSpPr txBox="1"/>
          <p:nvPr/>
        </p:nvSpPr>
        <p:spPr>
          <a:xfrm>
            <a:off x="8518602" y="2292152"/>
            <a:ext cx="208084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(many-to-one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containment test)</a:t>
            </a:r>
          </a:p>
        </p:txBody>
      </p:sp>
    </p:spTree>
    <p:extLst>
      <p:ext uri="{BB962C8B-B14F-4D97-AF65-F5344CB8AC3E}">
        <p14:creationId xmlns:p14="http://schemas.microsoft.com/office/powerpoint/2010/main" val="6262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6" grpId="0"/>
      <p:bldP spid="27" grpId="0"/>
      <p:bldP spid="29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EDAEE-8AF1-DF1E-0E9F-BF5ABF1D43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⨝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S :=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dirty="0">
                <a:solidFill>
                  <a:schemeClr val="accent1"/>
                </a:solidFill>
              </a:rPr>
              <a:t>...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F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(R  S))</a:t>
            </a:r>
          </a:p>
          <a:p>
            <a:pPr lvl="1"/>
            <a:r>
              <a:rPr lang="en-US" dirty="0"/>
              <a:t>Selection of tuples </a:t>
            </a:r>
            <a:r>
              <a:rPr lang="de-DE" dirty="0"/>
              <a:t>(and </a:t>
            </a:r>
            <a:r>
              <a:rPr lang="de-DE" dirty="0" err="1"/>
              <a:t>attributes</a:t>
            </a:r>
            <a:r>
              <a:rPr lang="de-DE" dirty="0"/>
              <a:t>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catesian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R</a:t>
            </a:r>
            <a:r>
              <a:rPr lang="de-DE" dirty="0">
                <a:sym typeface="Symbol"/>
              </a:rPr>
              <a:t>S </a:t>
            </a:r>
            <a:br>
              <a:rPr lang="de-DE" dirty="0">
                <a:sym typeface="Symbol"/>
              </a:rPr>
            </a:br>
            <a:r>
              <a:rPr lang="de-DE" dirty="0">
                <a:sym typeface="Symbol"/>
              </a:rPr>
              <a:t>(</a:t>
            </a:r>
            <a:r>
              <a:rPr lang="en-US" dirty="0"/>
              <a:t>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de-DE" dirty="0">
                <a:sym typeface="Symbol"/>
              </a:rPr>
              <a:t>);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beware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of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NULLs:</a:t>
            </a:r>
            <a:r>
              <a:rPr lang="en-US" dirty="0">
                <a:sym typeface="Wingdings" panose="05000000000000000000" pitchFamily="2" charset="2"/>
              </a:rPr>
              <a:t> do never match</a:t>
            </a:r>
            <a:endParaRPr lang="de-DE" dirty="0">
              <a:sym typeface="Symbol"/>
            </a:endParaRP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Theta </a:t>
            </a:r>
            <a:r>
              <a:rPr lang="de-DE" b="1" dirty="0" err="1">
                <a:solidFill>
                  <a:srgbClr val="7889FB"/>
                </a:solidFill>
                <a:sym typeface="Symbol"/>
              </a:rPr>
              <a:t>Join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:</a:t>
            </a:r>
            <a:r>
              <a:rPr lang="de-DE" dirty="0">
                <a:sym typeface="Symbol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R⨝</a:t>
            </a:r>
            <a:r>
              <a:rPr lang="de-DE" baseline="-25000" dirty="0">
                <a:solidFill>
                  <a:schemeClr val="accent1"/>
                </a:solidFill>
                <a:sym typeface="Symbol"/>
              </a:rPr>
              <a:t></a:t>
            </a:r>
            <a:r>
              <a:rPr lang="en-US" dirty="0">
                <a:solidFill>
                  <a:schemeClr val="accent1"/>
                </a:solidFill>
              </a:rPr>
              <a:t>S :=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sym typeface="Symbol"/>
              </a:rPr>
              <a:t></a:t>
            </a:r>
            <a:r>
              <a:rPr lang="de-DE" baseline="-25000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(R  S)</a:t>
            </a:r>
            <a:r>
              <a:rPr lang="de-DE" dirty="0">
                <a:solidFill>
                  <a:schemeClr val="tx1"/>
                </a:solidFill>
                <a:sym typeface="Symbol"/>
              </a:rPr>
              <a:t>;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arbitrary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condition</a:t>
            </a:r>
            <a:r>
              <a:rPr lang="de-DE" dirty="0">
                <a:solidFill>
                  <a:schemeClr val="tx1"/>
                </a:solidFill>
                <a:sym typeface="Symbol"/>
              </a:rPr>
              <a:t> e.g., 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 {=, , &lt;, , &gt;, }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Natural </a:t>
            </a:r>
            <a:r>
              <a:rPr lang="de-DE" b="1" dirty="0" err="1">
                <a:solidFill>
                  <a:srgbClr val="7889FB"/>
                </a:solidFill>
                <a:sym typeface="Symbol"/>
              </a:rPr>
              <a:t>Join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:</a:t>
            </a:r>
            <a:r>
              <a:rPr lang="de-DE" dirty="0">
                <a:sym typeface="Symbol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R⨝S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b="1" dirty="0" err="1">
                <a:solidFill>
                  <a:srgbClr val="7889FB"/>
                </a:solidFill>
              </a:rPr>
              <a:t>equi</a:t>
            </a:r>
            <a:r>
              <a:rPr lang="en-US" b="1" dirty="0">
                <a:solidFill>
                  <a:srgbClr val="7889FB"/>
                </a:solidFill>
              </a:rPr>
              <a:t> join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de-DE" dirty="0">
                <a:solidFill>
                  <a:schemeClr val="tx1"/>
                </a:solidFill>
                <a:sym typeface="Symbol"/>
              </a:rPr>
              <a:t>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is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) w/ shared attributes appearing once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de-DE" dirty="0">
              <a:sym typeface="Symbol"/>
            </a:endParaRPr>
          </a:p>
          <a:p>
            <a:pPr lvl="2"/>
            <a:endParaRPr lang="de-DE" sz="700" dirty="0">
              <a:sym typeface="Symbol"/>
            </a:endParaRPr>
          </a:p>
          <a:p>
            <a:r>
              <a:rPr lang="de-DE" dirty="0" err="1">
                <a:sym typeface="Symbol"/>
              </a:rPr>
              <a:t>Example</a:t>
            </a:r>
            <a:r>
              <a:rPr lang="de-DE" dirty="0">
                <a:sym typeface="Symbol"/>
              </a:rPr>
              <a:t> Natural </a:t>
            </a:r>
            <a:r>
              <a:rPr lang="de-DE" dirty="0" err="1">
                <a:sym typeface="Symbol"/>
              </a:rPr>
              <a:t>Join</a:t>
            </a:r>
            <a:r>
              <a:rPr lang="de-DE" dirty="0">
                <a:sym typeface="Symbol"/>
              </a:rPr>
              <a:t> </a:t>
            </a:r>
            <a:br>
              <a:rPr lang="de-DE" dirty="0">
                <a:sym typeface="Symbol"/>
              </a:rPr>
            </a:br>
            <a:r>
              <a:rPr lang="de-DE" dirty="0" err="1">
                <a:solidFill>
                  <a:schemeClr val="accent1"/>
                </a:solidFill>
              </a:rPr>
              <a:t>Participant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⨝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Location</a:t>
            </a:r>
            <a:endParaRPr lang="de-DE" dirty="0">
              <a:sym typeface="Symbol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3BEB-38D9-E8C3-EC30-ED65276E6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(Inner) Join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78B21B-6B29-BB49-48F3-B0BA1C5F7BF5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519723-9730-BEE5-DDBB-7099EA1FE2B3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C8A9CA-6117-CF4E-3BAF-C5FBFC1DDF99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B17D49-21B3-A0B1-043B-C53C34701E68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A50E72-C2FA-3CF7-DD6D-7412B8CA3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25470"/>
              </p:ext>
            </p:extLst>
          </p:nvPr>
        </p:nvGraphicFramePr>
        <p:xfrm>
          <a:off x="3723592" y="3082325"/>
          <a:ext cx="6270170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69461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57497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20444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3399C5-048E-6BCA-FA55-E736C5F31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8080"/>
              </p:ext>
            </p:extLst>
          </p:nvPr>
        </p:nvGraphicFramePr>
        <p:xfrm>
          <a:off x="4366195" y="4390285"/>
          <a:ext cx="7275006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40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06628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78303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58066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3095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1657977">
                  <a:extLst>
                    <a:ext uri="{9D8B030D-6E8A-4147-A177-3AD203B41FA5}">
                      <a16:colId xmlns:a16="http://schemas.microsoft.com/office/drawing/2014/main" val="3455731036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sp>
        <p:nvSpPr>
          <p:cNvPr id="10" name="Right Arrow 10">
            <a:extLst>
              <a:ext uri="{FF2B5EF4-FFF2-40B4-BE49-F238E27FC236}">
                <a16:creationId xmlns:a16="http://schemas.microsoft.com/office/drawing/2014/main" id="{26AB19B5-084A-6650-77A7-54B0230D3919}"/>
              </a:ext>
            </a:extLst>
          </p:cNvPr>
          <p:cNvSpPr/>
          <p:nvPr/>
        </p:nvSpPr>
        <p:spPr>
          <a:xfrm>
            <a:off x="3833106" y="471273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8BFB8C-B8E6-6299-98E0-49F28EE77E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Outer Joins</a:t>
            </a:r>
          </a:p>
          <a:p>
            <a:pPr lvl="1"/>
            <a:r>
              <a:rPr lang="en-US" dirty="0"/>
              <a:t>Left outer join </a:t>
            </a:r>
            <a:r>
              <a:rPr lang="en-AT" b="1" dirty="0">
                <a:solidFill>
                  <a:schemeClr val="accent1"/>
                </a:solidFill>
              </a:rPr>
              <a:t>⟕</a:t>
            </a:r>
            <a:r>
              <a:rPr lang="en-US" dirty="0"/>
              <a:t> (tuples of </a:t>
            </a:r>
            <a:r>
              <a:rPr lang="en-US" dirty="0" err="1"/>
              <a:t>lhs</a:t>
            </a:r>
            <a:r>
              <a:rPr lang="en-US" dirty="0"/>
              <a:t>, NULLs for non-existing 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Right outer join </a:t>
            </a:r>
            <a:r>
              <a:rPr lang="en-AT" b="1" dirty="0">
                <a:solidFill>
                  <a:schemeClr val="accent1"/>
                </a:solidFill>
              </a:rPr>
              <a:t>⟖</a:t>
            </a:r>
            <a:r>
              <a:rPr lang="en-US" dirty="0"/>
              <a:t> (tuples of </a:t>
            </a:r>
            <a:r>
              <a:rPr lang="en-US" dirty="0" err="1"/>
              <a:t>rhs</a:t>
            </a:r>
            <a:r>
              <a:rPr lang="en-US" dirty="0"/>
              <a:t>, NULLs for non-existing </a:t>
            </a:r>
            <a:r>
              <a:rPr lang="en-US" dirty="0" err="1"/>
              <a:t>lhs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Full outer join </a:t>
            </a:r>
            <a:r>
              <a:rPr lang="en-AT" b="1" dirty="0">
                <a:solidFill>
                  <a:schemeClr val="accent1"/>
                </a:solidFill>
              </a:rPr>
              <a:t>⟗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(tuples of </a:t>
            </a:r>
            <a:r>
              <a:rPr lang="en-US" dirty="0" err="1"/>
              <a:t>lhs</a:t>
            </a:r>
            <a:r>
              <a:rPr lang="en-US" dirty="0"/>
              <a:t>/</a:t>
            </a:r>
            <a:r>
              <a:rPr lang="en-US" dirty="0" err="1"/>
              <a:t>rhs</a:t>
            </a:r>
            <a:r>
              <a:rPr lang="en-US" dirty="0"/>
              <a:t>, NULLs</a:t>
            </a:r>
            <a:br>
              <a:rPr lang="en-US" dirty="0"/>
            </a:br>
            <a:r>
              <a:rPr lang="en-US" dirty="0"/>
              <a:t>for non-existing </a:t>
            </a:r>
            <a:r>
              <a:rPr lang="en-US" dirty="0" err="1"/>
              <a:t>lhs</a:t>
            </a:r>
            <a:r>
              <a:rPr lang="en-US" dirty="0"/>
              <a:t>/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Semi Join</a:t>
            </a:r>
          </a:p>
          <a:p>
            <a:pPr lvl="1"/>
            <a:r>
              <a:rPr lang="en-US" dirty="0"/>
              <a:t>Left semi join </a:t>
            </a:r>
            <a:r>
              <a:rPr lang="en-AT" b="1" dirty="0">
                <a:solidFill>
                  <a:schemeClr val="accent1"/>
                </a:solidFill>
              </a:rPr>
              <a:t>⋉</a:t>
            </a:r>
            <a:r>
              <a:rPr lang="en-US" b="1" dirty="0">
                <a:solidFill>
                  <a:schemeClr val="accent1"/>
                </a:solidFill>
              </a:rPr>
              <a:t> :=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en-US" baseline="-25000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(R⋈S)</a:t>
            </a:r>
            <a:r>
              <a:rPr lang="en-US" dirty="0"/>
              <a:t> (filter </a:t>
            </a:r>
            <a:r>
              <a:rPr lang="en-US" dirty="0" err="1"/>
              <a:t>lhs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Right semi join </a:t>
            </a:r>
            <a:r>
              <a:rPr lang="en-AT" b="1" dirty="0">
                <a:solidFill>
                  <a:schemeClr val="accent1"/>
                </a:solidFill>
              </a:rPr>
              <a:t>⋊</a:t>
            </a:r>
            <a:r>
              <a:rPr lang="en-US" dirty="0"/>
              <a:t> (filter 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2"/>
            <a:endParaRPr lang="en-US" sz="1200" dirty="0"/>
          </a:p>
          <a:p>
            <a:r>
              <a:rPr lang="en-US" dirty="0"/>
              <a:t>Anti Join</a:t>
            </a:r>
          </a:p>
          <a:p>
            <a:pPr lvl="1" fontAlgn="ctr"/>
            <a:r>
              <a:rPr lang="en-US" dirty="0"/>
              <a:t>Left anti join </a:t>
            </a:r>
            <a:r>
              <a:rPr lang="pt-BR" b="0" dirty="0">
                <a:solidFill>
                  <a:schemeClr val="accent1"/>
                </a:solidFill>
              </a:rPr>
              <a:t>R ▷ S := R − R ⋉ S </a:t>
            </a:r>
            <a:r>
              <a:rPr lang="pt-BR" b="0" dirty="0">
                <a:solidFill>
                  <a:schemeClr val="tx1"/>
                </a:solidFill>
              </a:rPr>
              <a:t>(</a:t>
            </a:r>
            <a:r>
              <a:rPr lang="pt-BR" b="1" dirty="0">
                <a:solidFill>
                  <a:srgbClr val="7889FB"/>
                </a:solidFill>
              </a:rPr>
              <a:t>complement of left semi join</a:t>
            </a:r>
            <a:r>
              <a:rPr lang="pt-BR" b="0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Right anti join (complement of right semi join)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36895-1A23-C37F-8973-24BC518CB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Types of Joins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603D3-B3C2-2E73-6B7A-EE048DDF0D91}"/>
              </a:ext>
            </a:extLst>
          </p:cNvPr>
          <p:cNvSpPr/>
          <p:nvPr/>
        </p:nvSpPr>
        <p:spPr>
          <a:xfrm>
            <a:off x="7480269" y="1420493"/>
            <a:ext cx="462224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6B56F8-B79D-DC89-86F4-7CB74A10C96A}"/>
              </a:ext>
            </a:extLst>
          </p:cNvPr>
          <p:cNvSpPr/>
          <p:nvPr/>
        </p:nvSpPr>
        <p:spPr>
          <a:xfrm>
            <a:off x="7210343" y="1420494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89A4A2-B912-20E8-AFAE-B1062DB1E51C}"/>
              </a:ext>
            </a:extLst>
          </p:cNvPr>
          <p:cNvSpPr/>
          <p:nvPr/>
        </p:nvSpPr>
        <p:spPr>
          <a:xfrm>
            <a:off x="7210343" y="1876434"/>
            <a:ext cx="462224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417589-A816-A07D-E66B-B4760D518DC4}"/>
              </a:ext>
            </a:extLst>
          </p:cNvPr>
          <p:cNvSpPr/>
          <p:nvPr/>
        </p:nvSpPr>
        <p:spPr>
          <a:xfrm>
            <a:off x="4249508" y="2237616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4F0EF0-C2CC-7560-721E-3F44415D5696}"/>
              </a:ext>
            </a:extLst>
          </p:cNvPr>
          <p:cNvSpPr/>
          <p:nvPr/>
        </p:nvSpPr>
        <p:spPr>
          <a:xfrm>
            <a:off x="3979582" y="2237617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453E8C-E706-A6D3-CACB-9C5EBA646C2D}"/>
              </a:ext>
            </a:extLst>
          </p:cNvPr>
          <p:cNvSpPr/>
          <p:nvPr/>
        </p:nvSpPr>
        <p:spPr>
          <a:xfrm>
            <a:off x="7480269" y="1876433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91BBA6-9399-17F0-5D6E-B9BA8C539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99732"/>
              </p:ext>
            </p:extLst>
          </p:nvPr>
        </p:nvGraphicFramePr>
        <p:xfrm>
          <a:off x="5203453" y="2592844"/>
          <a:ext cx="6422489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44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14865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086005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033792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57869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626141">
                  <a:extLst>
                    <a:ext uri="{9D8B030D-6E8A-4147-A177-3AD203B41FA5}">
                      <a16:colId xmlns:a16="http://schemas.microsoft.com/office/drawing/2014/main" val="551704543"/>
                    </a:ext>
                  </a:extLst>
                </a:gridCol>
                <a:gridCol w="1352279">
                  <a:extLst>
                    <a:ext uri="{9D8B030D-6E8A-4147-A177-3AD203B41FA5}">
                      <a16:colId xmlns:a16="http://schemas.microsoft.com/office/drawing/2014/main" val="3455731036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012200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C4A6514-A793-807B-5862-E1514E7F9F43}"/>
              </a:ext>
            </a:extLst>
          </p:cNvPr>
          <p:cNvSpPr/>
          <p:nvPr/>
        </p:nvSpPr>
        <p:spPr>
          <a:xfrm>
            <a:off x="10270007" y="1852573"/>
            <a:ext cx="1371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⟕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Location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0A8D5C1-51E7-C9DC-FC10-65ACF6A14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25588"/>
              </p:ext>
            </p:extLst>
          </p:nvPr>
        </p:nvGraphicFramePr>
        <p:xfrm>
          <a:off x="7210343" y="3972710"/>
          <a:ext cx="4431322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08">
                  <a:extLst>
                    <a:ext uri="{9D8B030D-6E8A-4147-A177-3AD203B41FA5}">
                      <a16:colId xmlns:a16="http://schemas.microsoft.com/office/drawing/2014/main" val="4207690498"/>
                    </a:ext>
                  </a:extLst>
                </a:gridCol>
                <a:gridCol w="1102724">
                  <a:extLst>
                    <a:ext uri="{9D8B030D-6E8A-4147-A177-3AD203B41FA5}">
                      <a16:colId xmlns:a16="http://schemas.microsoft.com/office/drawing/2014/main" val="1178872777"/>
                    </a:ext>
                  </a:extLst>
                </a:gridCol>
                <a:gridCol w="1075173">
                  <a:extLst>
                    <a:ext uri="{9D8B030D-6E8A-4147-A177-3AD203B41FA5}">
                      <a16:colId xmlns:a16="http://schemas.microsoft.com/office/drawing/2014/main" val="261524776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951444506"/>
                    </a:ext>
                  </a:extLst>
                </a:gridCol>
                <a:gridCol w="517532">
                  <a:extLst>
                    <a:ext uri="{9D8B030D-6E8A-4147-A177-3AD203B41FA5}">
                      <a16:colId xmlns:a16="http://schemas.microsoft.com/office/drawing/2014/main" val="2517335461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2991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3854358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3905085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DB4C948-58BB-3D47-DA45-F0402C25B08D}"/>
              </a:ext>
            </a:extLst>
          </p:cNvPr>
          <p:cNvSpPr/>
          <p:nvPr/>
        </p:nvSpPr>
        <p:spPr>
          <a:xfrm>
            <a:off x="5189766" y="4259657"/>
            <a:ext cx="190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(Location)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https://mboehm7.github.io/teaching/ss24_ppds/index.htm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Instance Selection</a:t>
            </a:r>
          </a:p>
          <a:p>
            <a:pPr lvl="1"/>
            <a:r>
              <a:rPr lang="en-US" dirty="0"/>
              <a:t>Selection deadline passed </a:t>
            </a:r>
            <a:r>
              <a:rPr lang="en-US" b="1" dirty="0">
                <a:solidFill>
                  <a:srgbClr val="C40D1E"/>
                </a:solidFill>
              </a:rPr>
              <a:t>Apr 22 EOD</a:t>
            </a:r>
          </a:p>
          <a:p>
            <a:pPr lvl="1"/>
            <a:r>
              <a:rPr lang="en-US" dirty="0"/>
              <a:t>Initial team assignments for DAMS groups </a:t>
            </a:r>
            <a:r>
              <a:rPr lang="en-US" b="1" dirty="0">
                <a:solidFill>
                  <a:srgbClr val="7889FB"/>
                </a:solidFill>
              </a:rPr>
              <a:t>Apr 29</a:t>
            </a:r>
          </a:p>
          <a:p>
            <a:pPr lvl="1"/>
            <a:r>
              <a:rPr lang="en-US" dirty="0"/>
              <a:t>Email to </a:t>
            </a:r>
            <a:r>
              <a:rPr lang="en-US" dirty="0">
                <a:hlinkClick r:id="rId5"/>
              </a:rPr>
              <a:t>matthias.boehm@tu-berlin.de</a:t>
            </a:r>
            <a:r>
              <a:rPr lang="en-US" dirty="0"/>
              <a:t> if not assigned</a:t>
            </a:r>
          </a:p>
          <a:p>
            <a:pPr lvl="1"/>
            <a:r>
              <a:rPr lang="en-US" dirty="0"/>
              <a:t>Project submission by </a:t>
            </a:r>
            <a:r>
              <a:rPr lang="en-US" b="1" dirty="0">
                <a:solidFill>
                  <a:srgbClr val="7889FB"/>
                </a:solidFill>
              </a:rPr>
              <a:t>Jul 08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F19CE-FD14-D485-8DE0-347B04FD6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9" y="3075312"/>
            <a:ext cx="4731421" cy="1632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1BC7F-B272-D455-887E-5ED35D397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5682" y="4041672"/>
            <a:ext cx="3245519" cy="16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78D474-0D25-91F3-AE78-9BE310E5AA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Duplication Elimination </a:t>
            </a:r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n-US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set</a:t>
            </a:r>
            <a:r>
              <a:rPr lang="en-US" dirty="0"/>
              <a:t> by removing all duplicate instances</a:t>
            </a:r>
          </a:p>
          <a:p>
            <a:pPr lvl="1"/>
            <a:r>
              <a:rPr lang="en-US" dirty="0"/>
              <a:t>SQL: use </a:t>
            </a:r>
            <a:r>
              <a:rPr lang="en-US" b="1" dirty="0">
                <a:solidFill>
                  <a:srgbClr val="7889FB"/>
                </a:solidFill>
              </a:rPr>
              <a:t>ALL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DISTINCT</a:t>
            </a:r>
            <a:r>
              <a:rPr lang="en-US" dirty="0"/>
              <a:t> to indicate w/ or w/o duplicate elimination</a:t>
            </a:r>
          </a:p>
          <a:p>
            <a:pPr lvl="1"/>
            <a:endParaRPr lang="en-US" dirty="0"/>
          </a:p>
          <a:p>
            <a:r>
              <a:rPr lang="en-US" dirty="0"/>
              <a:t>Sorting </a:t>
            </a:r>
            <a:r>
              <a:rPr lang="el-GR" dirty="0">
                <a:solidFill>
                  <a:schemeClr val="accent1"/>
                </a:solidFill>
              </a:rPr>
              <a:t>τ</a:t>
            </a:r>
            <a:r>
              <a:rPr lang="en-US" baseline="-25000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sorted list</a:t>
            </a:r>
            <a:r>
              <a:rPr lang="en-US" dirty="0"/>
              <a:t> of tuples; order lost if used in other ops</a:t>
            </a:r>
          </a:p>
          <a:p>
            <a:pPr lvl="1"/>
            <a:r>
              <a:rPr lang="en-US" dirty="0"/>
              <a:t>SQL: sequence of attributes with ASC (ascending) or DESC (descending) order</a:t>
            </a:r>
          </a:p>
          <a:p>
            <a:pPr lvl="1"/>
            <a:r>
              <a:rPr lang="en-US" dirty="0"/>
              <a:t>Example: </a:t>
            </a:r>
            <a:r>
              <a:rPr lang="el-GR" dirty="0">
                <a:solidFill>
                  <a:schemeClr val="accent1"/>
                </a:solidFill>
              </a:rPr>
              <a:t>τ</a:t>
            </a:r>
            <a:r>
              <a:rPr lang="en-US" baseline="-25000" dirty="0" err="1">
                <a:solidFill>
                  <a:schemeClr val="accent1"/>
                </a:solidFill>
              </a:rPr>
              <a:t>Firstname</a:t>
            </a:r>
            <a:r>
              <a:rPr lang="en-US" baseline="-25000" dirty="0">
                <a:solidFill>
                  <a:schemeClr val="accent1"/>
                </a:solidFill>
              </a:rPr>
              <a:t> ASC, </a:t>
            </a:r>
            <a:r>
              <a:rPr lang="en-US" baseline="-25000" dirty="0" err="1">
                <a:solidFill>
                  <a:schemeClr val="accent1"/>
                </a:solidFill>
              </a:rPr>
              <a:t>Lastname</a:t>
            </a:r>
            <a:r>
              <a:rPr lang="en-US" baseline="-25000" dirty="0">
                <a:solidFill>
                  <a:schemeClr val="accent1"/>
                </a:solidFill>
              </a:rPr>
              <a:t> ASC</a:t>
            </a:r>
            <a:r>
              <a:rPr lang="en-US" dirty="0">
                <a:solidFill>
                  <a:schemeClr val="accent1"/>
                </a:solidFill>
              </a:rPr>
              <a:t>(Participant)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Rename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S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Define new schema (attribute names), but keep tuples unchanged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ID, Given Name, Family Name, Affiliation, LID</a:t>
            </a:r>
            <a:r>
              <a:rPr lang="de-DE" dirty="0">
                <a:solidFill>
                  <a:schemeClr val="accent1"/>
                </a:solidFill>
              </a:rPr>
              <a:t>(</a:t>
            </a:r>
            <a:r>
              <a:rPr lang="de-DE" dirty="0" err="1">
                <a:solidFill>
                  <a:schemeClr val="accent1"/>
                </a:solidFill>
              </a:rPr>
              <a:t>Participant</a:t>
            </a:r>
            <a:r>
              <a:rPr lang="de-DE" dirty="0">
                <a:solidFill>
                  <a:schemeClr val="accent1"/>
                </a:solidFill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61B94-60A4-60D6-94C3-8FDBF92A4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Deduplication, Sorting, and Renaming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A4C2B9-37DC-6E94-5DFE-D6B5733833A6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D7ECFA-DC44-8CB9-D230-C5AD0EC224A8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EAF62-6517-C168-B9AA-BF0299E73678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76F1F6-25D7-AE26-FBAB-80FB3612E158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7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87AC9-8795-0825-A13C-B0B5E772B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l-GR" dirty="0">
                <a:solidFill>
                  <a:schemeClr val="accent1"/>
                </a:solidFill>
              </a:rPr>
              <a:t>γ</a:t>
            </a:r>
            <a:r>
              <a:rPr lang="en-US" baseline="-25000" dirty="0" err="1">
                <a:solidFill>
                  <a:schemeClr val="accent1"/>
                </a:solidFill>
              </a:rPr>
              <a:t>A,f</a:t>
            </a:r>
            <a:r>
              <a:rPr lang="en-US" baseline="-25000" dirty="0">
                <a:solidFill>
                  <a:schemeClr val="accent1"/>
                </a:solidFill>
              </a:rPr>
              <a:t>(B)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Grouping:</a:t>
            </a:r>
            <a:r>
              <a:rPr lang="en-US" dirty="0"/>
              <a:t> group input tuples R according to unique values in 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Aggregation:</a:t>
            </a:r>
            <a:r>
              <a:rPr lang="en-US" dirty="0"/>
              <a:t> compute aggregate f(B) per group of tuples </a:t>
            </a:r>
            <a:br>
              <a:rPr lang="en-US" dirty="0"/>
            </a:br>
            <a:r>
              <a:rPr lang="en-US" dirty="0"/>
              <a:t>(aggregation w/o grouping possible)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</a:rPr>
              <a:t>γ</a:t>
            </a:r>
            <a:r>
              <a:rPr lang="en-US" baseline="-25000" dirty="0" err="1">
                <a:solidFill>
                  <a:schemeClr val="accent1"/>
                </a:solidFill>
              </a:rPr>
              <a:t>Affiliation,COUNT</a:t>
            </a:r>
            <a:r>
              <a:rPr lang="en-US" baseline="-25000" dirty="0">
                <a:solidFill>
                  <a:schemeClr val="accent1"/>
                </a:solidFill>
              </a:rPr>
              <a:t>(*)</a:t>
            </a:r>
            <a:r>
              <a:rPr lang="en-US" dirty="0">
                <a:solidFill>
                  <a:schemeClr val="accent1"/>
                </a:solidFill>
              </a:rPr>
              <a:t>Participant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Classification of Aggregates </a:t>
            </a:r>
            <a:r>
              <a:rPr lang="en-US" dirty="0">
                <a:solidFill>
                  <a:schemeClr val="accent1"/>
                </a:solidFill>
              </a:rPr>
              <a:t>f(B)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4B323-EF32-D74D-18D5-466273316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CB3DF7-F927-0B74-B22D-00A32B8FAB50}"/>
              </a:ext>
            </a:extLst>
          </p:cNvPr>
          <p:cNvGrpSpPr/>
          <p:nvPr/>
        </p:nvGrpSpPr>
        <p:grpSpPr>
          <a:xfrm>
            <a:off x="8964547" y="389348"/>
            <a:ext cx="1306291" cy="546027"/>
            <a:chOff x="7636740" y="688253"/>
            <a:chExt cx="1306291" cy="546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91A982-4908-486A-A685-57E024FFAA5D}"/>
                </a:ext>
              </a:extLst>
            </p:cNvPr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562DAC-6CD9-62BE-2F6F-09940A38E205}"/>
                </a:ext>
              </a:extLst>
            </p:cNvPr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C40D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481AEB-C4C4-FE43-1C59-3481CB113CCC}"/>
                </a:ext>
              </a:extLst>
            </p:cNvPr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2F8179-12E9-B625-D70A-2B1CB845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57560"/>
              </p:ext>
            </p:extLst>
          </p:nvPr>
        </p:nvGraphicFramePr>
        <p:xfrm>
          <a:off x="7604176" y="2066880"/>
          <a:ext cx="2527198" cy="27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5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801544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31647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68247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3425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4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73A51D4-A9C9-91E2-A1B0-1C529C24E5C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C9ABE-176E-9279-E9D9-0CD3C9D55A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Task: Compute the results </a:t>
            </a:r>
            <a:br>
              <a:rPr lang="en-US" dirty="0"/>
            </a:br>
            <a:r>
              <a:rPr lang="en-US" dirty="0"/>
              <a:t>for the following queries.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93881-5A92-2DA1-F489-93090BCB3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42886-518C-C158-0C49-E394887D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74" y="1028489"/>
            <a:ext cx="6186753" cy="20153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BD341C5-1A3E-5056-A51C-5C429BB4C7EB}"/>
              </a:ext>
            </a:extLst>
          </p:cNvPr>
          <p:cNvGrpSpPr/>
          <p:nvPr/>
        </p:nvGrpSpPr>
        <p:grpSpPr>
          <a:xfrm>
            <a:off x="5719195" y="3284346"/>
            <a:ext cx="1646924" cy="1599924"/>
            <a:chOff x="4024869" y="3425908"/>
            <a:chExt cx="1646924" cy="15999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82AE01-18E5-EB19-151A-BCD859291586}"/>
                </a:ext>
              </a:extLst>
            </p:cNvPr>
            <p:cNvSpPr txBox="1"/>
            <p:nvPr/>
          </p:nvSpPr>
          <p:spPr>
            <a:xfrm>
              <a:off x="4352625" y="4700999"/>
              <a:ext cx="984733" cy="3248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B7B87B-5AF4-00D2-BECE-C8861C24B60D}"/>
                </a:ext>
              </a:extLst>
            </p:cNvPr>
            <p:cNvCxnSpPr>
              <a:stCxn id="6" idx="0"/>
              <a:endCxn id="8" idx="2"/>
            </p:cNvCxnSpPr>
            <p:nvPr/>
          </p:nvCxnSpPr>
          <p:spPr>
            <a:xfrm flipV="1">
              <a:off x="4844992" y="4483022"/>
              <a:ext cx="3339" cy="21797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15EAD0-9F19-A162-C662-2C167121BCB2}"/>
                </a:ext>
              </a:extLst>
            </p:cNvPr>
            <p:cNvSpPr txBox="1"/>
            <p:nvPr/>
          </p:nvSpPr>
          <p:spPr>
            <a:xfrm>
              <a:off x="4024869" y="4159857"/>
              <a:ext cx="1646924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r>
                <a:rPr lang="en-US" baseline="-25000" dirty="0" err="1">
                  <a:latin typeface="Consolas" panose="020B0609020204030204" pitchFamily="49" charset="0"/>
                </a:rPr>
                <a:t>Customer,count</a:t>
              </a:r>
              <a:r>
                <a:rPr lang="en-US" baseline="-25000" dirty="0">
                  <a:latin typeface="Consolas" panose="020B0609020204030204" pitchFamily="49" charset="0"/>
                </a:rPr>
                <a:t>(*)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BCCEE1-71F8-2D94-B8CE-FA4F9D6FB216}"/>
                </a:ext>
              </a:extLst>
            </p:cNvPr>
            <p:cNvSpPr txBox="1"/>
            <p:nvPr/>
          </p:nvSpPr>
          <p:spPr>
            <a:xfrm>
              <a:off x="4244852" y="3425908"/>
              <a:ext cx="1203039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τ</a:t>
              </a:r>
              <a:r>
                <a:rPr lang="en-US" baseline="-25000" dirty="0">
                  <a:latin typeface="Consolas" panose="020B0609020204030204" pitchFamily="49" charset="0"/>
                </a:rPr>
                <a:t>count DESC, Customer ASC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072080-DBAE-5798-C194-94D5F35EA51A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4846372" y="3979906"/>
              <a:ext cx="1959" cy="17995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F55E1B-0C6F-E4EA-E02C-8733F73EF719}"/>
              </a:ext>
            </a:extLst>
          </p:cNvPr>
          <p:cNvGrpSpPr/>
          <p:nvPr/>
        </p:nvGrpSpPr>
        <p:grpSpPr>
          <a:xfrm>
            <a:off x="8789806" y="3023093"/>
            <a:ext cx="2280971" cy="1941284"/>
            <a:chOff x="6643656" y="3164655"/>
            <a:chExt cx="2280971" cy="19412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0162A7-98E2-A07B-4ADE-18C382218E8E}"/>
                </a:ext>
              </a:extLst>
            </p:cNvPr>
            <p:cNvSpPr txBox="1"/>
            <p:nvPr/>
          </p:nvSpPr>
          <p:spPr>
            <a:xfrm>
              <a:off x="6643656" y="4550274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34E60A-9678-089A-C62B-B5CF40375013}"/>
                </a:ext>
              </a:extLst>
            </p:cNvPr>
            <p:cNvCxnSpPr>
              <a:stCxn id="12" idx="0"/>
              <a:endCxn id="15" idx="2"/>
            </p:cNvCxnSpPr>
            <p:nvPr/>
          </p:nvCxnSpPr>
          <p:spPr>
            <a:xfrm flipV="1">
              <a:off x="7136023" y="4277983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78EC24-0861-EA35-DC18-7942AA190FEE}"/>
                </a:ext>
              </a:extLst>
            </p:cNvPr>
            <p:cNvSpPr txBox="1"/>
            <p:nvPr/>
          </p:nvSpPr>
          <p:spPr>
            <a:xfrm>
              <a:off x="7544079" y="4567928"/>
              <a:ext cx="1380548" cy="509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6A36B3-9E10-7C0E-467A-538DBE8AA17F}"/>
                </a:ext>
              </a:extLst>
            </p:cNvPr>
            <p:cNvSpPr txBox="1"/>
            <p:nvPr/>
          </p:nvSpPr>
          <p:spPr>
            <a:xfrm>
              <a:off x="6993145" y="3908651"/>
              <a:ext cx="13106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⨝</a:t>
              </a:r>
              <a:r>
                <a:rPr lang="en-US" baseline="-25000" dirty="0">
                  <a:latin typeface="Consolas" panose="020B0609020204030204" pitchFamily="49" charset="0"/>
                </a:rPr>
                <a:t>O.PID=P.PID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0775CA-AE14-7644-57B2-AA4A34E0CC54}"/>
                </a:ext>
              </a:extLst>
            </p:cNvPr>
            <p:cNvCxnSpPr>
              <a:stCxn id="14" idx="0"/>
              <a:endCxn id="15" idx="2"/>
            </p:cNvCxnSpPr>
            <p:nvPr/>
          </p:nvCxnSpPr>
          <p:spPr>
            <a:xfrm flipH="1" flipV="1">
              <a:off x="7648486" y="4277983"/>
              <a:ext cx="585867" cy="2899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BA0E3C-948D-A399-5AA6-38F5E2B8A3C8}"/>
                </a:ext>
              </a:extLst>
            </p:cNvPr>
            <p:cNvSpPr txBox="1"/>
            <p:nvPr/>
          </p:nvSpPr>
          <p:spPr>
            <a:xfrm>
              <a:off x="6681114" y="3164655"/>
              <a:ext cx="1937507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r>
                <a:rPr lang="en-US" baseline="-25000" dirty="0">
                  <a:latin typeface="Consolas" panose="020B0609020204030204" pitchFamily="49" charset="0"/>
                </a:rPr>
                <a:t>Customer,</a:t>
              </a:r>
              <a:br>
                <a:rPr lang="en-US" baseline="-25000" dirty="0">
                  <a:latin typeface="Consolas" panose="020B0609020204030204" pitchFamily="49" charset="0"/>
                </a:rPr>
              </a:br>
              <a:r>
                <a:rPr lang="en-US" baseline="-25000" dirty="0">
                  <a:latin typeface="Consolas" panose="020B0609020204030204" pitchFamily="49" charset="0"/>
                </a:rPr>
                <a:t>sum(</a:t>
              </a:r>
              <a:r>
                <a:rPr lang="en-US" baseline="-25000" dirty="0" err="1">
                  <a:latin typeface="Consolas" panose="020B0609020204030204" pitchFamily="49" charset="0"/>
                </a:rPr>
                <a:t>O.Quantity</a:t>
              </a:r>
              <a:r>
                <a:rPr lang="en-US" baseline="-25000" dirty="0">
                  <a:latin typeface="Consolas" panose="020B0609020204030204" pitchFamily="49" charset="0"/>
                </a:rPr>
                <a:t>*</a:t>
              </a:r>
              <a:r>
                <a:rPr lang="en-US" baseline="-25000" dirty="0" err="1">
                  <a:latin typeface="Consolas" panose="020B0609020204030204" pitchFamily="49" charset="0"/>
                </a:rPr>
                <a:t>P.Price</a:t>
              </a:r>
              <a:r>
                <a:rPr lang="en-US" baseline="-25000" dirty="0"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D7BBEB-FC44-3708-7EDA-CCD74D58994D}"/>
                </a:ext>
              </a:extLst>
            </p:cNvPr>
            <p:cNvCxnSpPr>
              <a:stCxn id="17" idx="2"/>
              <a:endCxn id="15" idx="0"/>
            </p:cNvCxnSpPr>
            <p:nvPr/>
          </p:nvCxnSpPr>
          <p:spPr>
            <a:xfrm flipH="1">
              <a:off x="7648486" y="3718653"/>
              <a:ext cx="1382" cy="1899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1ECE6C-11ED-3BAA-643C-D770CA3F5D1A}"/>
              </a:ext>
            </a:extLst>
          </p:cNvPr>
          <p:cNvGrpSpPr/>
          <p:nvPr/>
        </p:nvGrpSpPr>
        <p:grpSpPr>
          <a:xfrm>
            <a:off x="2056304" y="2152658"/>
            <a:ext cx="2280971" cy="3173109"/>
            <a:chOff x="663196" y="2294220"/>
            <a:chExt cx="2280971" cy="3173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A4F09C-49DA-7CF2-982C-8192F4079BF8}"/>
                </a:ext>
              </a:extLst>
            </p:cNvPr>
            <p:cNvSpPr txBox="1"/>
            <p:nvPr/>
          </p:nvSpPr>
          <p:spPr>
            <a:xfrm>
              <a:off x="663196" y="4397871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AB255B-BDD8-1E01-ED82-C92DD8AC7E2E}"/>
                </a:ext>
              </a:extLst>
            </p:cNvPr>
            <p:cNvCxnSpPr>
              <a:stCxn id="20" idx="0"/>
              <a:endCxn id="23" idx="2"/>
            </p:cNvCxnSpPr>
            <p:nvPr/>
          </p:nvCxnSpPr>
          <p:spPr>
            <a:xfrm flipV="1">
              <a:off x="1155563" y="4125580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813C32-CCC9-0F23-426A-2D47F374917D}"/>
                </a:ext>
              </a:extLst>
            </p:cNvPr>
            <p:cNvSpPr txBox="1"/>
            <p:nvPr/>
          </p:nvSpPr>
          <p:spPr>
            <a:xfrm>
              <a:off x="1563619" y="4415525"/>
              <a:ext cx="1380548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r>
                <a:rPr lang="en-US" baseline="-25000" dirty="0">
                  <a:latin typeface="Consolas" panose="020B0609020204030204" pitchFamily="49" charset="0"/>
                </a:rPr>
                <a:t>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{Y,Z}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9A3DCA-505D-9322-9EF2-BB8A51133648}"/>
                </a:ext>
              </a:extLst>
            </p:cNvPr>
            <p:cNvSpPr txBox="1"/>
            <p:nvPr/>
          </p:nvSpPr>
          <p:spPr>
            <a:xfrm>
              <a:off x="1478197" y="3756248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nsolas" panose="020B0609020204030204" pitchFamily="49" charset="0"/>
                  <a:sym typeface="Symbol"/>
                </a:rPr>
                <a:t>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946AC7-85F7-118B-8735-957A92A0B2C2}"/>
                </a:ext>
              </a:extLst>
            </p:cNvPr>
            <p:cNvCxnSpPr>
              <a:stCxn id="22" idx="0"/>
              <a:endCxn id="23" idx="2"/>
            </p:cNvCxnSpPr>
            <p:nvPr/>
          </p:nvCxnSpPr>
          <p:spPr>
            <a:xfrm flipH="1" flipV="1">
              <a:off x="1668026" y="4125580"/>
              <a:ext cx="585867" cy="28994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ABA263-934D-FECB-C90B-DE22F645EDD3}"/>
                </a:ext>
              </a:extLst>
            </p:cNvPr>
            <p:cNvSpPr txBox="1"/>
            <p:nvPr/>
          </p:nvSpPr>
          <p:spPr>
            <a:xfrm>
              <a:off x="1067888" y="3293602"/>
              <a:ext cx="1203039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O.PID=P.PID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0FF7DB-FE59-34BE-2D9F-1E0592F6E08D}"/>
                </a:ext>
              </a:extLst>
            </p:cNvPr>
            <p:cNvSpPr txBox="1"/>
            <p:nvPr/>
          </p:nvSpPr>
          <p:spPr>
            <a:xfrm>
              <a:off x="878413" y="2774863"/>
              <a:ext cx="15859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π</a:t>
              </a:r>
              <a:r>
                <a:rPr lang="de-DE" baseline="-25000" dirty="0">
                  <a:latin typeface="Consolas" panose="020B0609020204030204" pitchFamily="49" charset="0"/>
                </a:rPr>
                <a:t>Customer,Date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79F519-3D75-98CE-81DC-637A67D85E67}"/>
                </a:ext>
              </a:extLst>
            </p:cNvPr>
            <p:cNvSpPr txBox="1"/>
            <p:nvPr/>
          </p:nvSpPr>
          <p:spPr>
            <a:xfrm>
              <a:off x="1633956" y="4911664"/>
              <a:ext cx="1241552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88E5D2-E789-841C-B60E-CFEDAE07CFA8}"/>
                </a:ext>
              </a:extLst>
            </p:cNvPr>
            <p:cNvCxnSpPr>
              <a:stCxn id="27" idx="0"/>
              <a:endCxn id="22" idx="2"/>
            </p:cNvCxnSpPr>
            <p:nvPr/>
          </p:nvCxnSpPr>
          <p:spPr>
            <a:xfrm flipH="1" flipV="1">
              <a:off x="2253893" y="4738690"/>
              <a:ext cx="839" cy="17297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B9C9FA-246D-2457-E00F-633DCB028257}"/>
                </a:ext>
              </a:extLst>
            </p:cNvPr>
            <p:cNvCxnSpPr>
              <a:stCxn id="25" idx="2"/>
              <a:endCxn id="23" idx="0"/>
            </p:cNvCxnSpPr>
            <p:nvPr/>
          </p:nvCxnSpPr>
          <p:spPr>
            <a:xfrm flipH="1">
              <a:off x="1668026" y="3616767"/>
              <a:ext cx="1382" cy="1394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863332-B64B-CEA8-12BA-82EB72C159AE}"/>
                </a:ext>
              </a:extLst>
            </p:cNvPr>
            <p:cNvCxnSpPr>
              <a:stCxn id="26" idx="2"/>
              <a:endCxn id="25" idx="0"/>
            </p:cNvCxnSpPr>
            <p:nvPr/>
          </p:nvCxnSpPr>
          <p:spPr>
            <a:xfrm flipH="1">
              <a:off x="1669408" y="3144195"/>
              <a:ext cx="1967" cy="14940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81DF3-09BF-ED4D-6B4C-291E32FCBF67}"/>
                </a:ext>
              </a:extLst>
            </p:cNvPr>
            <p:cNvSpPr txBox="1"/>
            <p:nvPr/>
          </p:nvSpPr>
          <p:spPr>
            <a:xfrm>
              <a:off x="1483221" y="2294220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δ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3DC2A60-92B8-82D2-5DD2-3D2B163215D8}"/>
                </a:ext>
              </a:extLst>
            </p:cNvPr>
            <p:cNvCxnSpPr>
              <a:stCxn id="26" idx="0"/>
              <a:endCxn id="31" idx="2"/>
            </p:cNvCxnSpPr>
            <p:nvPr/>
          </p:nvCxnSpPr>
          <p:spPr>
            <a:xfrm flipV="1">
              <a:off x="1671375" y="2663552"/>
              <a:ext cx="1675" cy="1113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E9AE366-22BD-98C1-F8BB-44F9C7528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86276"/>
              </p:ext>
            </p:extLst>
          </p:nvPr>
        </p:nvGraphicFramePr>
        <p:xfrm>
          <a:off x="1987359" y="5432659"/>
          <a:ext cx="2345992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5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322458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‘2019-06-22’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82A90C-F446-46AF-6EB8-126E6E0CB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79624"/>
              </p:ext>
            </p:extLst>
          </p:nvPr>
        </p:nvGraphicFramePr>
        <p:xfrm>
          <a:off x="5616262" y="5173080"/>
          <a:ext cx="1797259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7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0C0740C-8E07-E241-0EDF-DE3C3006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0842"/>
              </p:ext>
            </p:extLst>
          </p:nvPr>
        </p:nvGraphicFramePr>
        <p:xfrm>
          <a:off x="8873252" y="5184804"/>
          <a:ext cx="1797259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7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8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 Calculus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1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9F5DA-B8C8-E107-1F67-69E73119B9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Relational Calculus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 Calculus</a:t>
            </a:r>
            <a:r>
              <a:rPr lang="en-US" dirty="0"/>
              <a:t> – tuple relational calculus: </a:t>
            </a:r>
            <a:r>
              <a:rPr lang="en-US" dirty="0">
                <a:solidFill>
                  <a:schemeClr val="accent1"/>
                </a:solidFill>
              </a:rPr>
              <a:t>{T | p(T)}</a:t>
            </a:r>
            <a:r>
              <a:rPr lang="en-US" dirty="0">
                <a:sym typeface="Wingdings" panose="05000000000000000000" pitchFamily="2" charset="2"/>
              </a:rPr>
              <a:t> (tuple  set)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examples:</a:t>
            </a:r>
            <a:r>
              <a:rPr lang="en-US" dirty="0">
                <a:sym typeface="Wingdings" panose="05000000000000000000" pitchFamily="2" charset="2"/>
              </a:rPr>
              <a:t> see definition of RA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7889FB"/>
                </a:solidFill>
              </a:rPr>
              <a:t>Domain Calculus</a:t>
            </a:r>
            <a:r>
              <a:rPr lang="en-US" dirty="0"/>
              <a:t> – domain relational calculus: attribute </a:t>
            </a:r>
            <a:r>
              <a:rPr lang="en-US" dirty="0">
                <a:sym typeface="Wingdings" panose="05000000000000000000" pitchFamily="2" charset="2"/>
              </a:rPr>
              <a:t> set)</a:t>
            </a:r>
          </a:p>
          <a:p>
            <a:pPr lvl="2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Characteristics Tuple Calculus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Calculus expression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does not specify order of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Expressions consist of variables, constants, comparison operators, concatenations, and quantifiers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Expressions are formulas, free formal variables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result</a:t>
            </a:r>
          </a:p>
          <a:p>
            <a:pPr lvl="2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 Selection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9ED39-F7C8-EABC-4E74-3A1EA667F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Tuple Calculus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C0B480-FAE7-8CFE-0065-C28261364C65}"/>
              </a:ext>
            </a:extLst>
          </p:cNvPr>
          <p:cNvSpPr/>
          <p:nvPr/>
        </p:nvSpPr>
        <p:spPr>
          <a:xfrm>
            <a:off x="3948555" y="3916614"/>
            <a:ext cx="4572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sz="22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A=7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(R) := {t | t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∈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R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∧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 t[A]=7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936E4-9CA4-5E55-8826-87381B7DEF40}"/>
              </a:ext>
            </a:extLst>
          </p:cNvPr>
          <p:cNvSpPr txBox="1"/>
          <p:nvPr/>
        </p:nvSpPr>
        <p:spPr>
          <a:xfrm>
            <a:off x="4029859" y="4616746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 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B58B0-2E02-F4C0-46BA-58FBD6B00C3B}"/>
              </a:ext>
            </a:extLst>
          </p:cNvPr>
          <p:cNvSpPr txBox="1"/>
          <p:nvPr/>
        </p:nvSpPr>
        <p:spPr>
          <a:xfrm>
            <a:off x="7230259" y="4626271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1624C-A645-F48A-9025-AAB2E2CB92C1}"/>
              </a:ext>
            </a:extLst>
          </p:cNvPr>
          <p:cNvSpPr txBox="1"/>
          <p:nvPr/>
        </p:nvSpPr>
        <p:spPr>
          <a:xfrm>
            <a:off x="5487184" y="4921546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 of tuple variable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34105C-284C-2EC0-C04F-454190C3F7F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015697" y="4347501"/>
            <a:ext cx="860233" cy="2692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D349A8-1A30-BE51-CCB3-2EBD567F0CF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558747" y="4347501"/>
            <a:ext cx="111002" cy="5740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1A932C-EFF3-0511-4B92-E31048D19DA8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30309" y="4347501"/>
            <a:ext cx="671513" cy="2787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81D598-AF3E-73DB-B9B7-9885E14579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Variables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Free: u</a:t>
            </a:r>
            <a:r>
              <a:rPr lang="en-US" b="0" dirty="0">
                <a:sym typeface="Wingdings" panose="05000000000000000000" pitchFamily="2" charset="2"/>
              </a:rPr>
              <a:t>nbound variables define the result</a:t>
            </a:r>
            <a:endParaRPr lang="en-US" dirty="0"/>
          </a:p>
          <a:p>
            <a:pPr lvl="1"/>
            <a:r>
              <a:rPr lang="en-US" b="0" dirty="0"/>
              <a:t>Bound: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/>
              <a:t>and universal quantifier </a:t>
            </a:r>
            <a:r>
              <a:rPr lang="en-US" b="1" dirty="0">
                <a:solidFill>
                  <a:schemeClr val="accent1"/>
                </a:solidFill>
              </a:rPr>
              <a:t>∀x</a:t>
            </a:r>
            <a:r>
              <a:rPr lang="en-US" b="0" dirty="0"/>
              <a:t> bind a variable x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Projection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Safe Queries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Guarantees finite number of tuples </a:t>
            </a:r>
            <a:r>
              <a:rPr lang="en-US" dirty="0"/>
              <a:t>(otherwise, unsafe)</a:t>
            </a:r>
          </a:p>
          <a:p>
            <a:pPr lvl="1"/>
            <a:r>
              <a:rPr lang="en-US" dirty="0"/>
              <a:t>Example unsafe query: </a:t>
            </a:r>
            <a:r>
              <a:rPr lang="en-US" b="1" dirty="0">
                <a:solidFill>
                  <a:schemeClr val="accent1"/>
                </a:solidFill>
              </a:rPr>
              <a:t>{t | t ∉ R}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Relational completeness: </a:t>
            </a:r>
            <a:r>
              <a:rPr lang="en-US" dirty="0"/>
              <a:t>Every safe query expressible in RA and vice versa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7FCAF-A1ED-307F-1A5D-4CA58FAFC7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F44C8-4CF9-19C4-4653-CB7692D57097}"/>
              </a:ext>
            </a:extLst>
          </p:cNvPr>
          <p:cNvSpPr/>
          <p:nvPr/>
        </p:nvSpPr>
        <p:spPr>
          <a:xfrm>
            <a:off x="3499975" y="2550910"/>
            <a:ext cx="56364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sz="24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A,B</a:t>
            </a:r>
            <a:r>
              <a:rPr lang="de-DE" sz="2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(R) 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:= </a:t>
            </a:r>
            <a:b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{t | 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∃r</a:t>
            </a:r>
            <a:r>
              <a:rPr lang="en-US" sz="22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∈</a:t>
            </a:r>
            <a:r>
              <a:rPr lang="de-DE" sz="22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R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t[A]=r[A]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∧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 t[B]=r[B])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C5483-A29E-A86B-F5D1-5CC78CC30F1A}"/>
              </a:ext>
            </a:extLst>
          </p:cNvPr>
          <p:cNvSpPr txBox="1"/>
          <p:nvPr/>
        </p:nvSpPr>
        <p:spPr>
          <a:xfrm>
            <a:off x="3134586" y="367307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D7241-6F24-DC1E-4F79-BE3B6B8B2AD2}"/>
              </a:ext>
            </a:extLst>
          </p:cNvPr>
          <p:cNvSpPr txBox="1"/>
          <p:nvPr/>
        </p:nvSpPr>
        <p:spPr>
          <a:xfrm>
            <a:off x="4792673" y="367307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variable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843BD-8352-0ABE-04D7-C38911368592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120424" y="3351129"/>
            <a:ext cx="0" cy="32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D471AA-7744-DA48-77FB-3DE45C899F2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940250" y="3370574"/>
            <a:ext cx="923986" cy="302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26F16E-E234-998D-BF69-B797B80A8629}"/>
              </a:ext>
            </a:extLst>
          </p:cNvPr>
          <p:cNvSpPr txBox="1"/>
          <p:nvPr/>
        </p:nvSpPr>
        <p:spPr>
          <a:xfrm>
            <a:off x="6708758" y="3370574"/>
            <a:ext cx="247189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(relation T defined with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attributes A and B) </a:t>
            </a:r>
          </a:p>
        </p:txBody>
      </p:sp>
    </p:spTree>
    <p:extLst>
      <p:ext uri="{BB962C8B-B14F-4D97-AF65-F5344CB8AC3E}">
        <p14:creationId xmlns:p14="http://schemas.microsoft.com/office/powerpoint/2010/main" val="7134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7A027-4431-92F0-4384-91C16AEA7B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E. F. Codd argued for Tuple Calculus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 RA:</a:t>
            </a:r>
            <a:r>
              <a:rPr lang="en-US" dirty="0"/>
              <a:t> operator-centric</a:t>
            </a:r>
          </a:p>
          <a:p>
            <a:pPr lvl="1"/>
            <a:r>
              <a:rPr lang="en-US" dirty="0"/>
              <a:t>Ease of Augmentation (w/ lib functions)</a:t>
            </a:r>
          </a:p>
          <a:p>
            <a:pPr lvl="1"/>
            <a:r>
              <a:rPr lang="en-US" dirty="0"/>
              <a:t>Scope for Search Optimization</a:t>
            </a:r>
          </a:p>
          <a:p>
            <a:pPr lvl="1"/>
            <a:r>
              <a:rPr lang="en-US" dirty="0"/>
              <a:t>Authorization Capabilities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Closeness to Natural Language</a:t>
            </a:r>
            <a:r>
              <a:rPr lang="en-US" dirty="0"/>
              <a:t> </a:t>
            </a:r>
          </a:p>
          <a:p>
            <a:pPr lvl="2"/>
            <a:endParaRPr lang="en-US" sz="700" dirty="0"/>
          </a:p>
          <a:p>
            <a:r>
              <a:rPr lang="en-US" dirty="0"/>
              <a:t>System R Team used SEQUEL + 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 Tuple Calculus:</a:t>
            </a:r>
            <a:r>
              <a:rPr lang="en-US" dirty="0">
                <a:solidFill>
                  <a:schemeClr val="tx1"/>
                </a:solidFill>
              </a:rPr>
              <a:t> too complex</a:t>
            </a:r>
          </a:p>
          <a:p>
            <a:pPr lvl="1"/>
            <a:r>
              <a:rPr lang="en-US" dirty="0"/>
              <a:t>Iterating over tuples (not set-oriented)</a:t>
            </a:r>
          </a:p>
          <a:p>
            <a:pPr lvl="1"/>
            <a:r>
              <a:rPr lang="en-US" dirty="0"/>
              <a:t>Quantifiers and bound variables</a:t>
            </a:r>
          </a:p>
          <a:p>
            <a:pPr lvl="1"/>
            <a:r>
              <a:rPr lang="en-US" dirty="0"/>
              <a:t>Join over all variable attributes and result mapping</a:t>
            </a:r>
          </a:p>
          <a:p>
            <a:pPr lvl="2"/>
            <a:endParaRPr lang="en-US" sz="700" dirty="0"/>
          </a:p>
          <a:p>
            <a:r>
              <a:rPr lang="en-US" dirty="0"/>
              <a:t>Equivalent expressiveness + simplicity of RA + use as IR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Relational Algebra as basis for SQL und DBMS in practice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4336-B35E-58AD-2437-34E69D0B5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Relational Algebra vs Tuple Calculus</a:t>
            </a:r>
            <a:r>
              <a:rPr lang="en-US" dirty="0">
                <a:solidFill>
                  <a:srgbClr val="7889FB"/>
                </a:solidFill>
              </a:rPr>
              <a:t> Revisited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89775-6EE9-3877-7931-EF5FAED8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66" y="1354519"/>
            <a:ext cx="49547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8AE1B-0902-07B6-9D0C-6ACE4EBA62DE}"/>
              </a:ext>
            </a:extLst>
          </p:cNvPr>
          <p:cNvSpPr txBox="1"/>
          <p:nvPr/>
        </p:nvSpPr>
        <p:spPr>
          <a:xfrm>
            <a:off x="7157499" y="1268963"/>
            <a:ext cx="2811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Relational Completeness of Data Base Sublanguages. IBM Research Report RJ987,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9F7FE-9FC4-B1DC-76EA-DA5374B858EC}"/>
              </a:ext>
            </a:extLst>
          </p:cNvPr>
          <p:cNvSpPr txBox="1"/>
          <p:nvPr/>
        </p:nvSpPr>
        <p:spPr>
          <a:xfrm>
            <a:off x="7489096" y="3454239"/>
            <a:ext cx="24618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D. Chamberlin, Raymond F. Boyce: SEQUEL: A Structured English Query Language. SIGMOD Workshop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0A2AD-5054-39C8-4505-61468B9BA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127" y="3618489"/>
            <a:ext cx="4225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66615-5295-B548-73DE-18EA310BC5FF}"/>
              </a:ext>
            </a:extLst>
          </p:cNvPr>
          <p:cNvSpPr txBox="1"/>
          <p:nvPr/>
        </p:nvSpPr>
        <p:spPr>
          <a:xfrm>
            <a:off x="6363679" y="2475167"/>
            <a:ext cx="16680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query language</a:t>
            </a:r>
          </a:p>
        </p:txBody>
      </p:sp>
    </p:spTree>
    <p:extLst>
      <p:ext uri="{BB962C8B-B14F-4D97-AF65-F5344CB8AC3E}">
        <p14:creationId xmlns:p14="http://schemas.microsoft.com/office/powerpoint/2010/main" val="17649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FA3B42-010A-8FF0-42C5-B8E4F9D6B8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Gem: “The Birth of SQL </a:t>
            </a:r>
            <a:r>
              <a:rPr lang="en-AT" dirty="0"/>
              <a:t>–</a:t>
            </a:r>
            <a:r>
              <a:rPr lang="en-US" dirty="0"/>
              <a:t> Prehistory / System R” (SQL Reunion </a:t>
            </a:r>
            <a:r>
              <a:rPr lang="en-US" dirty="0">
                <a:solidFill>
                  <a:schemeClr val="accent1"/>
                </a:solidFill>
              </a:rPr>
              <a:t>1995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https://www.mcjones.org/System_R/SQL_Reunion_95/sqlr95-Prehisto.html</a:t>
            </a:r>
          </a:p>
          <a:p>
            <a:pPr lvl="1"/>
            <a:r>
              <a:rPr lang="en-US" dirty="0">
                <a:hlinkClick r:id="rId2"/>
              </a:rPr>
              <a:t>https://www.mcjones.org/System_R/SQL_Reunion_95/sqlr95-System.html</a:t>
            </a:r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Don Chamberlin: </a:t>
            </a:r>
            <a:r>
              <a:rPr lang="en-US" b="0" i="1" dirty="0"/>
              <a:t>We had this idea, that Codd had developed two languages, called the relational algebra and the relational calculus. [</a:t>
            </a:r>
            <a:r>
              <a:rPr lang="en-AT" b="0" i="1" dirty="0"/>
              <a:t>…</a:t>
            </a:r>
            <a:r>
              <a:rPr lang="en-US" b="0" i="1" dirty="0"/>
              <a:t>] The </a:t>
            </a:r>
            <a:r>
              <a:rPr lang="en-US" b="0" i="1" dirty="0">
                <a:solidFill>
                  <a:schemeClr val="accent1"/>
                </a:solidFill>
              </a:rPr>
              <a:t>relational calculus was a kind of a strange mathematical notation with a lot of quantifiers in it</a:t>
            </a:r>
            <a:r>
              <a:rPr lang="en-US" b="0" i="1" dirty="0"/>
              <a:t>. We thought that what we needed was a language that was </a:t>
            </a:r>
            <a:r>
              <a:rPr lang="en-US" i="1" dirty="0">
                <a:solidFill>
                  <a:srgbClr val="7889FB"/>
                </a:solidFill>
              </a:rPr>
              <a:t>different from either one of those</a:t>
            </a:r>
            <a:r>
              <a:rPr lang="en-US" b="0" i="1" dirty="0"/>
              <a:t>, [</a:t>
            </a:r>
            <a:r>
              <a:rPr lang="en-AT" b="0" i="1" dirty="0"/>
              <a:t>…</a:t>
            </a:r>
            <a:r>
              <a:rPr lang="en-US" b="0" i="1" dirty="0"/>
              <a:t>].</a:t>
            </a:r>
          </a:p>
          <a:p>
            <a:pPr lvl="2"/>
            <a:endParaRPr lang="en-US" sz="700" dirty="0"/>
          </a:p>
          <a:p>
            <a:r>
              <a:rPr lang="en-US" dirty="0"/>
              <a:t>Don Chamberlin: </a:t>
            </a:r>
            <a:r>
              <a:rPr lang="en-US" b="0" i="1" dirty="0"/>
              <a:t>Interestingly enough, Ted Codd didn't participate in that as much as you might expect. He got off into natural language processing [</a:t>
            </a:r>
            <a:r>
              <a:rPr lang="en-AT" b="0" i="1" dirty="0"/>
              <a:t>…</a:t>
            </a:r>
            <a:r>
              <a:rPr lang="en-US" b="0" i="1" dirty="0"/>
              <a:t>]. He really didn't get involved in the nuts and bolts of System R very much. </a:t>
            </a:r>
            <a:r>
              <a:rPr lang="en-US" b="0" i="1" dirty="0">
                <a:solidFill>
                  <a:schemeClr val="accent1"/>
                </a:solidFill>
              </a:rPr>
              <a:t>I think he may have wanted to maintain a certain distance from it in case we didn't get it right.</a:t>
            </a:r>
            <a:r>
              <a:rPr lang="en-US" b="0" i="1" dirty="0"/>
              <a:t> Which I think he would probably say we didn't.</a:t>
            </a:r>
          </a:p>
          <a:p>
            <a:pPr lvl="2"/>
            <a:endParaRPr lang="en-US" sz="700" b="0" i="1" dirty="0"/>
          </a:p>
          <a:p>
            <a:r>
              <a:rPr lang="en-US" dirty="0"/>
              <a:t>Mike </a:t>
            </a:r>
            <a:r>
              <a:rPr lang="en-US" dirty="0" err="1"/>
              <a:t>Blasgen</a:t>
            </a:r>
            <a:r>
              <a:rPr lang="en-US" dirty="0"/>
              <a:t>: </a:t>
            </a:r>
            <a:r>
              <a:rPr lang="en-US" b="0" i="1" dirty="0"/>
              <a:t>Oh, </a:t>
            </a:r>
            <a:r>
              <a:rPr lang="en-US" b="0" i="1" dirty="0">
                <a:solidFill>
                  <a:schemeClr val="accent1"/>
                </a:solidFill>
              </a:rPr>
              <a:t>he has said that, many times.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3059E-630F-0AA2-1CDF-5C99F64227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The History of System R and SQL</a:t>
            </a:r>
          </a:p>
        </p:txBody>
      </p:sp>
    </p:spTree>
    <p:extLst>
      <p:ext uri="{BB962C8B-B14F-4D97-AF65-F5344CB8AC3E}">
        <p14:creationId xmlns:p14="http://schemas.microsoft.com/office/powerpoint/2010/main" val="38683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47834-DF83-EE1B-BB32-48C9904D04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Celebration of Mike </a:t>
            </a:r>
            <a:r>
              <a:rPr lang="en-US" dirty="0" err="1"/>
              <a:t>Stonebraker</a:t>
            </a:r>
            <a:r>
              <a:rPr lang="en-US" dirty="0"/>
              <a:t> (70th Year Birthday Party) </a:t>
            </a:r>
          </a:p>
          <a:p>
            <a:pPr lvl="1"/>
            <a:r>
              <a:rPr lang="en-US" dirty="0"/>
              <a:t>Saturday April 12th, 2014 @ MIT Stata Center </a:t>
            </a:r>
          </a:p>
          <a:p>
            <a:pPr lvl="1"/>
            <a:r>
              <a:rPr lang="en-US" dirty="0">
                <a:hlinkClick r:id="rId2"/>
              </a:rPr>
              <a:t>https://stonebraker70.com/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v=_</a:t>
            </a:r>
            <a:r>
              <a:rPr lang="en-US" dirty="0" err="1">
                <a:hlinkClick r:id="rId3"/>
              </a:rPr>
              <a:t>UGUDVeSQSI&amp;list</a:t>
            </a:r>
            <a:r>
              <a:rPr lang="en-US" dirty="0">
                <a:hlinkClick r:id="rId3"/>
              </a:rPr>
              <a:t>=PLSE8ODhjZ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XjZO802SjzqBFFlkuKglgbZD&amp;t=1s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Lots of great stories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1FB9-434B-5653-82E0-34A2ECE09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Stonebraker</a:t>
            </a:r>
            <a:r>
              <a:rPr lang="en-US" dirty="0"/>
              <a:t> at UC Berkeley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41D0C-761E-99DE-B446-F954DEE29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7585"/>
            <a:ext cx="4617930" cy="36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0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72F56-D559-FBBD-580A-13109D2A8A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2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Set of k attributes {A</a:t>
            </a:r>
            <a:r>
              <a:rPr lang="en-US" baseline="-25000" dirty="0"/>
              <a:t>1</a:t>
            </a:r>
            <a:r>
              <a:rPr lang="en-US" dirty="0"/>
              <a:t>,…,A</a:t>
            </a:r>
            <a:r>
              <a:rPr lang="en-US" baseline="-25000" dirty="0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 over </a:t>
            </a:r>
            <a:br>
              <a:rPr lang="en-US" dirty="0"/>
            </a:br>
            <a:r>
              <a:rPr lang="en-US" dirty="0"/>
              <a:t>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:  </a:t>
            </a: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D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2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 err="1"/>
              <a:t>Tuple</a:t>
            </a:r>
            <a:r>
              <a:rPr lang="de-DE" dirty="0"/>
              <a:t>: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 err="1"/>
              <a:t>Cardinality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</a:t>
            </a:r>
            <a:endParaRPr lang="de-DE" dirty="0"/>
          </a:p>
          <a:p>
            <a:pPr lvl="1"/>
            <a:r>
              <a:rPr lang="de-DE" b="1" dirty="0"/>
              <a:t>Rank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 err="1">
                <a:solidFill>
                  <a:schemeClr val="tx1"/>
                </a:solidFill>
                <a:sym typeface="Symbol"/>
              </a:rPr>
              <a:t>Semantics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no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tuples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(in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practice</a:t>
            </a:r>
            <a:r>
              <a:rPr lang="de-DE" dirty="0">
                <a:solidFill>
                  <a:schemeClr val="tx1"/>
                </a:solidFill>
                <a:sym typeface="Symbol"/>
              </a:rPr>
              <a:t>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allowed</a:t>
            </a:r>
            <a:r>
              <a:rPr lang="de-DE" dirty="0">
                <a:solidFill>
                  <a:schemeClr val="tx1"/>
                </a:solidFill>
                <a:sym typeface="Symbol"/>
              </a:rPr>
              <a:t>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of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tuples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and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attributes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is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irrelevant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27D3-2957-7859-A8BD-19D519991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Relations and Terminology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E11228-911B-F1BD-DD18-3C17E0CC7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46944"/>
              </p:ext>
            </p:extLst>
          </p:nvPr>
        </p:nvGraphicFramePr>
        <p:xfrm>
          <a:off x="7526446" y="1305560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7A1233C-7108-64DF-2B47-643F26B142DC}"/>
              </a:ext>
            </a:extLst>
          </p:cNvPr>
          <p:cNvSpPr txBox="1"/>
          <p:nvPr/>
        </p:nvSpPr>
        <p:spPr>
          <a:xfrm>
            <a:off x="8786091" y="352468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51694-EF68-80F5-2FA6-45B6395622D6}"/>
              </a:ext>
            </a:extLst>
          </p:cNvPr>
          <p:cNvSpPr/>
          <p:nvPr/>
        </p:nvSpPr>
        <p:spPr>
          <a:xfrm>
            <a:off x="7533543" y="3025226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680DB-473B-C5C7-0D40-4783360554A3}"/>
              </a:ext>
            </a:extLst>
          </p:cNvPr>
          <p:cNvSpPr txBox="1"/>
          <p:nvPr/>
        </p:nvSpPr>
        <p:spPr>
          <a:xfrm>
            <a:off x="10496741" y="3046742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AD0DEE-1366-E0C0-2EF3-7E1ED80F23B0}"/>
              </a:ext>
            </a:extLst>
          </p:cNvPr>
          <p:cNvSpPr/>
          <p:nvPr/>
        </p:nvSpPr>
        <p:spPr>
          <a:xfrm>
            <a:off x="8492762" y="1216525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D64DC-EABA-F6A3-91DD-B50C989AFB7E}"/>
              </a:ext>
            </a:extLst>
          </p:cNvPr>
          <p:cNvSpPr txBox="1"/>
          <p:nvPr/>
        </p:nvSpPr>
        <p:spPr>
          <a:xfrm>
            <a:off x="8561427" y="812579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A7A44-88E2-4060-F645-AAC278E577C3}"/>
              </a:ext>
            </a:extLst>
          </p:cNvPr>
          <p:cNvSpPr/>
          <p:nvPr/>
        </p:nvSpPr>
        <p:spPr>
          <a:xfrm>
            <a:off x="803373" y="4764834"/>
            <a:ext cx="7752347" cy="703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– Iterator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85BDE9-B62A-7D59-BE6A-822FB6F09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Physical Table Access Operators</a:t>
            </a:r>
          </a:p>
          <a:p>
            <a:pPr lvl="1"/>
            <a:r>
              <a:rPr lang="en-US" dirty="0"/>
              <a:t>Seq Scan (table scan)</a:t>
            </a:r>
          </a:p>
          <a:p>
            <a:pPr lvl="1"/>
            <a:r>
              <a:rPr lang="en-US" dirty="0"/>
              <a:t>Index Scan</a:t>
            </a:r>
          </a:p>
          <a:p>
            <a:pPr lvl="1"/>
            <a:r>
              <a:rPr lang="en-US" dirty="0"/>
              <a:t>Index Only Scan</a:t>
            </a:r>
          </a:p>
          <a:p>
            <a:pPr lvl="1"/>
            <a:endParaRPr lang="en-US" dirty="0"/>
          </a:p>
          <a:p>
            <a:r>
              <a:rPr lang="en-US" dirty="0"/>
              <a:t>Physical Join Operators</a:t>
            </a:r>
          </a:p>
          <a:p>
            <a:pPr lvl="1"/>
            <a:r>
              <a:rPr lang="en-US" dirty="0"/>
              <a:t>Nested Loop Join</a:t>
            </a:r>
          </a:p>
          <a:p>
            <a:pPr lvl="1"/>
            <a:r>
              <a:rPr lang="en-US" dirty="0"/>
              <a:t>Hash / Hash Join</a:t>
            </a:r>
          </a:p>
          <a:p>
            <a:pPr lvl="1"/>
            <a:r>
              <a:rPr lang="en-US" dirty="0"/>
              <a:t>Sort / Merge Join</a:t>
            </a:r>
          </a:p>
          <a:p>
            <a:pPr lvl="1"/>
            <a:endParaRPr lang="en-US" dirty="0"/>
          </a:p>
          <a:p>
            <a:r>
              <a:rPr lang="en-US" dirty="0"/>
              <a:t>Physical Grouping Operators</a:t>
            </a:r>
          </a:p>
          <a:p>
            <a:pPr lvl="1"/>
            <a:r>
              <a:rPr lang="en-US" dirty="0"/>
              <a:t>Hash Aggregate</a:t>
            </a:r>
          </a:p>
          <a:p>
            <a:pPr lvl="1"/>
            <a:r>
              <a:rPr lang="en-US" dirty="0"/>
              <a:t>Group Aggregate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EA7BA-A4CF-22FD-2197-E3D68BE82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(Selected) Physical Operators in </a:t>
            </a:r>
            <a:r>
              <a:rPr lang="en-US" b="1" dirty="0">
                <a:solidFill>
                  <a:srgbClr val="7889FB"/>
                </a:solidFill>
              </a:rPr>
              <a:t>PostgreSQL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AE7CD-FE01-F1C1-06DD-29272DD1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03" y="3568690"/>
            <a:ext cx="622962" cy="6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27299-7B6F-C267-01AF-F9F70EFE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75" y="2837970"/>
            <a:ext cx="701532" cy="6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05C47-7582-BB7A-969A-E33138591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719" y="3382662"/>
            <a:ext cx="666972" cy="6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AE7EA6-39B2-B8D5-9F05-CD116858F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861" y="3041652"/>
            <a:ext cx="671652" cy="6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FB1F0-4EB4-92A2-B698-8AE0B9597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894" y="3869487"/>
            <a:ext cx="568434" cy="533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E6DE6-E059-68B8-BC53-B3C7F4B72F9D}"/>
              </a:ext>
            </a:extLst>
          </p:cNvPr>
          <p:cNvSpPr txBox="1"/>
          <p:nvPr/>
        </p:nvSpPr>
        <p:spPr>
          <a:xfrm>
            <a:off x="4893181" y="3528497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Nested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16C5A-CEEC-F6EB-D7E9-CC313B737393}"/>
              </a:ext>
            </a:extLst>
          </p:cNvPr>
          <p:cNvSpPr txBox="1"/>
          <p:nvPr/>
        </p:nvSpPr>
        <p:spPr>
          <a:xfrm>
            <a:off x="6770759" y="3741717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0E30B-FADE-3CED-C616-3F6312D0E80C}"/>
              </a:ext>
            </a:extLst>
          </p:cNvPr>
          <p:cNvSpPr txBox="1"/>
          <p:nvPr/>
        </p:nvSpPr>
        <p:spPr>
          <a:xfrm>
            <a:off x="8588339" y="4030662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Merge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77637A-16F8-B0FA-61D0-22CF13922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17" y="1355794"/>
            <a:ext cx="670902" cy="6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C73734-78F8-0D84-0933-4A9AD7C0B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459" y="1580400"/>
            <a:ext cx="795412" cy="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F53424-E824-A813-26D2-F95E92A3A8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8211" y="1796732"/>
            <a:ext cx="1000256" cy="64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329F6-9F75-CC04-82B0-1B707051BE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644" y="4935917"/>
            <a:ext cx="642291" cy="64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772923-1370-6FC6-5EA4-06CF892593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607" y="4528947"/>
            <a:ext cx="749681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CECBB5-F10F-886A-32DB-445785E001E9}"/>
              </a:ext>
            </a:extLst>
          </p:cNvPr>
          <p:cNvSpPr txBox="1"/>
          <p:nvPr/>
        </p:nvSpPr>
        <p:spPr>
          <a:xfrm>
            <a:off x="5817842" y="5089868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0BFE1-93F2-A674-457B-B252E4D3B839}"/>
              </a:ext>
            </a:extLst>
          </p:cNvPr>
          <p:cNvSpPr txBox="1"/>
          <p:nvPr/>
        </p:nvSpPr>
        <p:spPr>
          <a:xfrm>
            <a:off x="8000008" y="4930772"/>
            <a:ext cx="1357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(presorted)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DB0E2-7880-8EAB-EA0B-7AE35BF9E3C2}"/>
              </a:ext>
            </a:extLst>
          </p:cNvPr>
          <p:cNvSpPr txBox="1"/>
          <p:nvPr/>
        </p:nvSpPr>
        <p:spPr>
          <a:xfrm>
            <a:off x="8471706" y="1216983"/>
            <a:ext cx="315423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Images: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PostgreSQL/11/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4/web/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/static/explain/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89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AD95C-0F2B-7A39-0F7A-DA7531FCC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b="1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b="1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1" dirty="0">
                <a:latin typeface="Consolas" panose="020B0609020204030204" pitchFamily="49" charset="0"/>
              </a:rPr>
              <a:t>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 2: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b="0" dirty="0">
                <a:latin typeface="Consolas" panose="020B0609020204030204" pitchFamily="49" charset="0"/>
              </a:rPr>
              <a:t> Participant, Locale;</a:t>
            </a:r>
          </a:p>
          <a:p>
            <a:r>
              <a:rPr lang="en-US" dirty="0"/>
              <a:t>Step 3: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br>
              <a:rPr lang="en-US" sz="1800" b="0" dirty="0">
                <a:latin typeface="Consolas" panose="020B0609020204030204" pitchFamily="49" charset="0"/>
              </a:rPr>
            </a:br>
            <a:r>
              <a:rPr lang="en-US" sz="1800" b="0" dirty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</a:t>
            </a:r>
            <a:br>
              <a:rPr lang="en-US" sz="1800" b="0" dirty="0">
                <a:latin typeface="Consolas" panose="020B0609020204030204" pitchFamily="49" charset="0"/>
              </a:rPr>
            </a:br>
            <a:r>
              <a:rPr lang="en-US" sz="1800" b="0" dirty="0">
                <a:latin typeface="Consolas" panose="020B0609020204030204" pitchFamily="49" charset="0"/>
              </a:rPr>
              <a:t>            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FE2D-507F-815A-523E-ED0D4B0AD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ANALYZE and EXPLAIN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47FA8-2E75-5A1F-54EC-D26B48FE4B69}"/>
              </a:ext>
            </a:extLst>
          </p:cNvPr>
          <p:cNvSpPr txBox="1"/>
          <p:nvPr/>
        </p:nvSpPr>
        <p:spPr>
          <a:xfrm>
            <a:off x="7797757" y="298951"/>
            <a:ext cx="2647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SQL for table creation and insert 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5B010-B0B4-F7D7-D0CA-3A27F53D0268}"/>
              </a:ext>
            </a:extLst>
          </p:cNvPr>
          <p:cNvSpPr txBox="1"/>
          <p:nvPr/>
        </p:nvSpPr>
        <p:spPr>
          <a:xfrm>
            <a:off x="1553478" y="1999390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rows=70 width=1592)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rows=140 width=520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rows=70 width=1072)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rows=70 width=1072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4BC5F-8857-1320-972F-1FDEFB339FD7}"/>
              </a:ext>
            </a:extLst>
          </p:cNvPr>
          <p:cNvSpPr txBox="1"/>
          <p:nvPr/>
        </p:nvSpPr>
        <p:spPr>
          <a:xfrm>
            <a:off x="8587322" y="2701069"/>
            <a:ext cx="7938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side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7C0D3C9-5064-F9BD-F328-BCBDB8979C15}"/>
              </a:ext>
            </a:extLst>
          </p:cNvPr>
          <p:cNvSpPr/>
          <p:nvPr/>
        </p:nvSpPr>
        <p:spPr>
          <a:xfrm>
            <a:off x="8396404" y="2813305"/>
            <a:ext cx="231114" cy="45673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AA1F1-927A-23CC-52F7-B9A00AC13947}"/>
              </a:ext>
            </a:extLst>
          </p:cNvPr>
          <p:cNvSpPr txBox="1"/>
          <p:nvPr/>
        </p:nvSpPr>
        <p:spPr>
          <a:xfrm>
            <a:off x="5427115" y="4147502"/>
            <a:ext cx="6764885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rows=17 width=47)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rows=17 width=30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rows=11 width=17)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rows=11 width=17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CABAF-B3EA-9C35-4F86-E62E32C003E4}"/>
              </a:ext>
            </a:extLst>
          </p:cNvPr>
          <p:cNvSpPr txBox="1"/>
          <p:nvPr/>
        </p:nvSpPr>
        <p:spPr>
          <a:xfrm>
            <a:off x="9662314" y="4140374"/>
            <a:ext cx="12560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913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CC857-6C0D-AE46-5B85-C67D58685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800" dirty="0">
                <a:latin typeface="Consolas" panose="020B0609020204030204" pitchFamily="49" charset="0"/>
              </a:rPr>
              <a:t>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latin typeface="Consolas" panose="020B0609020204030204" pitchFamily="49" charset="0"/>
              </a:rPr>
              <a:t>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LEFT JOIN</a:t>
            </a:r>
            <a:r>
              <a:rPr lang="en-US" sz="1800" b="0" dirty="0">
                <a:latin typeface="Consolas" panose="020B0609020204030204" pitchFamily="49" charset="0"/>
              </a:rPr>
              <a:t>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ON</a:t>
            </a:r>
            <a:r>
              <a:rPr lang="en-US" sz="1800" b="0" dirty="0">
                <a:latin typeface="Consolas" panose="020B0609020204030204" pitchFamily="49" charset="0"/>
              </a:rPr>
              <a:t> R.LID=S.LID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B56B4-25ED-3281-7F66-B8F944738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Visual EXPLAIN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8F2DC-4691-6669-8951-2EB7B7781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14" y="1662024"/>
            <a:ext cx="4974384" cy="172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80054B-70AD-0F8D-865C-16B25B162ECF}"/>
              </a:ext>
            </a:extLst>
          </p:cNvPr>
          <p:cNvSpPr/>
          <p:nvPr/>
        </p:nvSpPr>
        <p:spPr>
          <a:xfrm>
            <a:off x="3748145" y="1970124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F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sym typeface="Symbol"/>
              </a:rPr>
              <a:t>(R  S)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INNER JOIN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753D8-09F0-9D58-92DF-C0B82DB3B44B}"/>
              </a:ext>
            </a:extLst>
          </p:cNvPr>
          <p:cNvSpPr/>
          <p:nvPr/>
        </p:nvSpPr>
        <p:spPr>
          <a:xfrm>
            <a:off x="9221029" y="1639767"/>
            <a:ext cx="1061069" cy="7059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76A41-3178-F644-0C50-A7B15E20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760" y="4081532"/>
            <a:ext cx="4919472" cy="172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E7FEC4-5685-6B19-2877-15913EAC1786}"/>
              </a:ext>
            </a:extLst>
          </p:cNvPr>
          <p:cNvSpPr/>
          <p:nvPr/>
        </p:nvSpPr>
        <p:spPr>
          <a:xfrm>
            <a:off x="7092689" y="4043212"/>
            <a:ext cx="1061069" cy="7059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Fundamentals of relational algebra</a:t>
            </a:r>
            <a:r>
              <a:rPr lang="en-US" dirty="0"/>
              <a:t> and tuple calculus</a:t>
            </a:r>
          </a:p>
          <a:p>
            <a:pPr lvl="1"/>
            <a:r>
              <a:rPr lang="en-US" dirty="0"/>
              <a:t>Preview of query trees and physical operators 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03 </a:t>
            </a:r>
            <a:r>
              <a:rPr lang="en-US" b="1" dirty="0">
                <a:solidFill>
                  <a:srgbClr val="7889FB"/>
                </a:solidFill>
              </a:rPr>
              <a:t>Background Query Processing </a:t>
            </a:r>
            <a:r>
              <a:rPr lang="en-US" dirty="0"/>
              <a:t>[May 13]</a:t>
            </a:r>
          </a:p>
          <a:p>
            <a:pPr lvl="1"/>
            <a:r>
              <a:rPr lang="en-US" b="1" dirty="0"/>
              <a:t>04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</a:t>
            </a:r>
            <a:r>
              <a:rPr lang="en-US" b="1" dirty="0">
                <a:solidFill>
                  <a:srgbClr val="C40D1E"/>
                </a:solidFill>
              </a:rPr>
              <a:t>May 27</a:t>
            </a:r>
            <a:r>
              <a:rPr lang="en-US" dirty="0"/>
              <a:t>]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[Jun 10]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Please contact your team members and get started</a:t>
            </a:r>
            <a:endParaRPr lang="en-US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D905CC-2531-AEAB-8FCF-B30D68F81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Scheme for Data </a:t>
            </a:r>
            <a:br>
              <a:rPr lang="en-US" dirty="0"/>
            </a:br>
            <a:r>
              <a:rPr lang="en-US" dirty="0"/>
              <a:t>Sub Languages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D9C27-9E22-EB4E-C55F-4152943E3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Relational Algebra vs Tuple Calculus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43C150-A98B-11C4-CCE1-8C64AAF6B245}"/>
              </a:ext>
            </a:extLst>
          </p:cNvPr>
          <p:cNvSpPr/>
          <p:nvPr/>
        </p:nvSpPr>
        <p:spPr>
          <a:xfrm>
            <a:off x="4409963" y="1542160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B77AF9-3896-46B6-8670-181E5087B7BE}"/>
              </a:ext>
            </a:extLst>
          </p:cNvPr>
          <p:cNvSpPr/>
          <p:nvPr/>
        </p:nvSpPr>
        <p:spPr>
          <a:xfrm>
            <a:off x="5657634" y="1542160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2023D8-F723-C812-A4D8-53CE6E5F50B8}"/>
              </a:ext>
            </a:extLst>
          </p:cNvPr>
          <p:cNvSpPr/>
          <p:nvPr/>
        </p:nvSpPr>
        <p:spPr>
          <a:xfrm>
            <a:off x="6905305" y="1542160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A60A8D-F9F7-46E9-55E1-69CDCCC19DAF}"/>
              </a:ext>
            </a:extLst>
          </p:cNvPr>
          <p:cNvSpPr/>
          <p:nvPr/>
        </p:nvSpPr>
        <p:spPr>
          <a:xfrm>
            <a:off x="8197375" y="1542160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696EBE-A41A-565E-2DC8-C9D8974A0CA8}"/>
              </a:ext>
            </a:extLst>
          </p:cNvPr>
          <p:cNvSpPr/>
          <p:nvPr/>
        </p:nvSpPr>
        <p:spPr>
          <a:xfrm>
            <a:off x="6266376" y="2488381"/>
            <a:ext cx="562707" cy="512466"/>
          </a:xfrm>
          <a:prstGeom prst="ellipse">
            <a:avLst/>
          </a:prstGeom>
          <a:solidFill>
            <a:srgbClr val="7889FB"/>
          </a:solidFill>
          <a:ln>
            <a:solidFill>
              <a:srgbClr val="7889FB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8C3B09-CB73-631E-99F4-85BF1C50AD3F}"/>
              </a:ext>
            </a:extLst>
          </p:cNvPr>
          <p:cNvSpPr/>
          <p:nvPr/>
        </p:nvSpPr>
        <p:spPr>
          <a:xfrm>
            <a:off x="6266376" y="3833586"/>
            <a:ext cx="562707" cy="512466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A23140-7436-37D8-CCFB-46FFECA9BE9E}"/>
              </a:ext>
            </a:extLst>
          </p:cNvPr>
          <p:cNvSpPr/>
          <p:nvPr/>
        </p:nvSpPr>
        <p:spPr>
          <a:xfrm>
            <a:off x="4409963" y="4787996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76731B-6D0D-C278-AD72-B7148CECCB82}"/>
              </a:ext>
            </a:extLst>
          </p:cNvPr>
          <p:cNvSpPr/>
          <p:nvPr/>
        </p:nvSpPr>
        <p:spPr>
          <a:xfrm>
            <a:off x="5657634" y="4787996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3E6C4C-6D03-12D2-ECCE-DAD85F00AA07}"/>
              </a:ext>
            </a:extLst>
          </p:cNvPr>
          <p:cNvSpPr/>
          <p:nvPr/>
        </p:nvSpPr>
        <p:spPr>
          <a:xfrm>
            <a:off x="6905305" y="4787996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6ABC55-96D0-0ED9-8AC9-B5832FFA8034}"/>
              </a:ext>
            </a:extLst>
          </p:cNvPr>
          <p:cNvSpPr/>
          <p:nvPr/>
        </p:nvSpPr>
        <p:spPr>
          <a:xfrm>
            <a:off x="8197375" y="4787996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BE5F19-E81A-1559-5489-3FADE95D6C7E}"/>
              </a:ext>
            </a:extLst>
          </p:cNvPr>
          <p:cNvCxnSpPr>
            <a:stCxn id="9" idx="0"/>
            <a:endCxn id="8" idx="4"/>
          </p:cNvCxnSpPr>
          <p:nvPr/>
        </p:nvCxnSpPr>
        <p:spPr>
          <a:xfrm flipV="1">
            <a:off x="6547730" y="3000847"/>
            <a:ext cx="0" cy="83273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B9DC57-76EC-83C1-93D3-F61C91EC7FDE}"/>
              </a:ext>
            </a:extLst>
          </p:cNvPr>
          <p:cNvCxnSpPr>
            <a:stCxn id="8" idx="2"/>
            <a:endCxn id="4" idx="5"/>
          </p:cNvCxnSpPr>
          <p:nvPr/>
        </p:nvCxnSpPr>
        <p:spPr>
          <a:xfrm flipH="1" flipV="1">
            <a:off x="4890263" y="1979577"/>
            <a:ext cx="1376113" cy="76503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95CBF4-F8BC-709D-8930-19D7BB245754}"/>
              </a:ext>
            </a:extLst>
          </p:cNvPr>
          <p:cNvCxnSpPr>
            <a:stCxn id="8" idx="1"/>
            <a:endCxn id="5" idx="4"/>
          </p:cNvCxnSpPr>
          <p:nvPr/>
        </p:nvCxnSpPr>
        <p:spPr>
          <a:xfrm flipH="1" flipV="1">
            <a:off x="5938988" y="2054626"/>
            <a:ext cx="409795" cy="508804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9AC910-728C-AA5F-87A6-E530F91DD87E}"/>
              </a:ext>
            </a:extLst>
          </p:cNvPr>
          <p:cNvCxnSpPr>
            <a:stCxn id="8" idx="7"/>
            <a:endCxn id="6" idx="4"/>
          </p:cNvCxnSpPr>
          <p:nvPr/>
        </p:nvCxnSpPr>
        <p:spPr>
          <a:xfrm flipV="1">
            <a:off x="6746676" y="2054626"/>
            <a:ext cx="439983" cy="508804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DCBD0C-1EF7-FAC1-7C7A-2D546C5CB64E}"/>
              </a:ext>
            </a:extLst>
          </p:cNvPr>
          <p:cNvCxnSpPr>
            <a:stCxn id="8" idx="6"/>
            <a:endCxn id="7" idx="3"/>
          </p:cNvCxnSpPr>
          <p:nvPr/>
        </p:nvCxnSpPr>
        <p:spPr>
          <a:xfrm flipV="1">
            <a:off x="6829083" y="1979577"/>
            <a:ext cx="1450699" cy="76503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3C5912-7731-DB3A-CC50-51FE633FED08}"/>
              </a:ext>
            </a:extLst>
          </p:cNvPr>
          <p:cNvCxnSpPr>
            <a:stCxn id="9" idx="2"/>
            <a:endCxn id="10" idx="7"/>
          </p:cNvCxnSpPr>
          <p:nvPr/>
        </p:nvCxnSpPr>
        <p:spPr>
          <a:xfrm flipH="1">
            <a:off x="4890263" y="4089819"/>
            <a:ext cx="1376113" cy="773226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FA0633-E89B-7098-BB3E-3ACDE9168161}"/>
              </a:ext>
            </a:extLst>
          </p:cNvPr>
          <p:cNvCxnSpPr>
            <a:stCxn id="9" idx="3"/>
            <a:endCxn id="11" idx="0"/>
          </p:cNvCxnSpPr>
          <p:nvPr/>
        </p:nvCxnSpPr>
        <p:spPr>
          <a:xfrm flipH="1">
            <a:off x="5938988" y="4271003"/>
            <a:ext cx="409795" cy="51699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F41C30-D094-AEB2-39E5-2C469225E7E3}"/>
              </a:ext>
            </a:extLst>
          </p:cNvPr>
          <p:cNvCxnSpPr>
            <a:stCxn id="9" idx="5"/>
            <a:endCxn id="12" idx="0"/>
          </p:cNvCxnSpPr>
          <p:nvPr/>
        </p:nvCxnSpPr>
        <p:spPr>
          <a:xfrm>
            <a:off x="6746676" y="4271003"/>
            <a:ext cx="439983" cy="51699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BD5B28-5697-9C0F-56F7-32E3C93230A0}"/>
              </a:ext>
            </a:extLst>
          </p:cNvPr>
          <p:cNvCxnSpPr>
            <a:stCxn id="9" idx="6"/>
            <a:endCxn id="13" idx="0"/>
          </p:cNvCxnSpPr>
          <p:nvPr/>
        </p:nvCxnSpPr>
        <p:spPr>
          <a:xfrm>
            <a:off x="6829083" y="4089819"/>
            <a:ext cx="1649646" cy="69817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221019-DA48-B5E4-F38C-EB47F9A15383}"/>
              </a:ext>
            </a:extLst>
          </p:cNvPr>
          <p:cNvSpPr txBox="1"/>
          <p:nvPr/>
        </p:nvSpPr>
        <p:spPr>
          <a:xfrm>
            <a:off x="6937198" y="3867629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E9325-F10C-5073-BA9E-D4DFD38EA97B}"/>
              </a:ext>
            </a:extLst>
          </p:cNvPr>
          <p:cNvSpPr txBox="1"/>
          <p:nvPr/>
        </p:nvSpPr>
        <p:spPr>
          <a:xfrm>
            <a:off x="6938874" y="2542924"/>
            <a:ext cx="255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Relational Calculus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F720DC-E986-2D5A-9C58-B96C965EAAA5}"/>
              </a:ext>
            </a:extLst>
          </p:cNvPr>
          <p:cNvSpPr txBox="1"/>
          <p:nvPr/>
        </p:nvSpPr>
        <p:spPr>
          <a:xfrm>
            <a:off x="4409964" y="1118065"/>
            <a:ext cx="43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Calculus-oriented Languages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63C7E-B938-B65D-F5A8-95F7045BD779}"/>
              </a:ext>
            </a:extLst>
          </p:cNvPr>
          <p:cNvSpPr txBox="1"/>
          <p:nvPr/>
        </p:nvSpPr>
        <p:spPr>
          <a:xfrm>
            <a:off x="4411639" y="5350108"/>
            <a:ext cx="43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Algebra-oriented Languages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CD7BBA-0D49-CBAF-086B-B9BF3A594057}"/>
              </a:ext>
            </a:extLst>
          </p:cNvPr>
          <p:cNvSpPr txBox="1"/>
          <p:nvPr/>
        </p:nvSpPr>
        <p:spPr>
          <a:xfrm>
            <a:off x="3827178" y="2934431"/>
            <a:ext cx="235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bidirectional mapping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completeness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8805FC-B62C-5814-CB56-CE19923D577E}"/>
              </a:ext>
            </a:extLst>
          </p:cNvPr>
          <p:cNvSpPr txBox="1"/>
          <p:nvPr/>
        </p:nvSpPr>
        <p:spPr>
          <a:xfrm>
            <a:off x="8701468" y="1813466"/>
            <a:ext cx="853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72C3D4-7D64-2A00-2539-6EE69DE443FB}"/>
              </a:ext>
            </a:extLst>
          </p:cNvPr>
          <p:cNvSpPr txBox="1"/>
          <p:nvPr/>
        </p:nvSpPr>
        <p:spPr>
          <a:xfrm>
            <a:off x="3704571" y="1815141"/>
            <a:ext cx="853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0D30D-999E-3C91-0269-EFA105E43BEB}"/>
              </a:ext>
            </a:extLst>
          </p:cNvPr>
          <p:cNvSpPr txBox="1"/>
          <p:nvPr/>
        </p:nvSpPr>
        <p:spPr>
          <a:xfrm>
            <a:off x="8703143" y="4648785"/>
            <a:ext cx="78630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31A7286-80F0-B474-706D-315D9A7B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7" y="4574615"/>
            <a:ext cx="49547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31C9C26-B873-B81C-C956-A85D4D6F0B57}"/>
              </a:ext>
            </a:extLst>
          </p:cNvPr>
          <p:cNvSpPr txBox="1"/>
          <p:nvPr/>
        </p:nvSpPr>
        <p:spPr>
          <a:xfrm>
            <a:off x="1184550" y="4401364"/>
            <a:ext cx="242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Relational Completeness of Data Base Sublanguages. IBM Research Report RJ987,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1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  <a:p>
            <a:r>
              <a:rPr lang="en-US" dirty="0"/>
              <a:t>Tuple Calculus</a:t>
            </a:r>
          </a:p>
          <a:p>
            <a:r>
              <a:rPr lang="en-US" dirty="0"/>
              <a:t>Physical Operators </a:t>
            </a:r>
            <a:r>
              <a:rPr lang="en-US" b="0" dirty="0"/>
              <a:t>(Preview)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F03CA6-9323-19C9-DD70-0601AE2D439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4215-7B0C-9DCC-B8DC-F41FD7F2D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Database Research Self-Assessment 2018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1EF154-928C-A84B-A53C-CA8FCAE2E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43353"/>
              </p:ext>
            </p:extLst>
          </p:nvPr>
        </p:nvGraphicFramePr>
        <p:xfrm>
          <a:off x="2006636" y="1113982"/>
          <a:ext cx="6270170" cy="5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69461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57497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20444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Surajit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Chaudhuri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536345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Dong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526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Hellerstein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Stratos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Idreos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Donald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Kossman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5207631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Mohan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Ozcan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5A6E3A-96E3-F903-6FA0-F08F4A6F9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16" y="2954432"/>
            <a:ext cx="594000" cy="59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54E27-241C-C8D3-D62E-907A780F5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16" y="3826081"/>
            <a:ext cx="594000" cy="5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469BE-45B8-964D-06FC-FA3A9A8C19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6516" y="1179505"/>
            <a:ext cx="618644" cy="5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3FC64-B146-7AD2-AAC5-E1CEE72E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92" y="1476964"/>
            <a:ext cx="594000" cy="59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E2488-76E9-F0C0-D26D-BA119D0FE3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3017" y="1763457"/>
            <a:ext cx="559202" cy="59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1186F-CEEA-E117-25A8-16005AF1A2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6516" y="2065783"/>
            <a:ext cx="574932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598B2-216D-A7E4-3808-EAB9CE349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92" y="2330289"/>
            <a:ext cx="594000" cy="59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32C39-1930-04EB-800F-C28F2129FA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18" y="2657432"/>
            <a:ext cx="594000" cy="59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0E5EB0-6513-7901-624A-65C6438629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92" y="3240511"/>
            <a:ext cx="594000" cy="59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0BBBA8-6780-A699-9120-5D99EE864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18" y="3550949"/>
            <a:ext cx="594000" cy="59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630FA-F24C-013D-A0BB-93F0F165C2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92" y="4133626"/>
            <a:ext cx="594000" cy="59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57492B-5350-EB2E-CF20-9072A4E06A5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5618" y="4430129"/>
            <a:ext cx="600322" cy="59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9F7967-DF0B-0C9F-95EC-3DEB20F7A4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692" y="4727626"/>
            <a:ext cx="604949" cy="59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A69643-326D-B19D-5250-A8BB28F6631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1982" y="5019932"/>
            <a:ext cx="589010" cy="59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BC43A0-384B-03A9-431F-8D0A1132495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553" y="5303681"/>
            <a:ext cx="581350" cy="59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4B8AB9-641F-41D1-7549-1773394249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16" y="5603856"/>
            <a:ext cx="594000" cy="59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52AA8C-3459-A2BE-AF2A-9ACEB4E8E49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1982" y="5897681"/>
            <a:ext cx="59468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5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9BF33C-A554-5576-5EF4-F3FBB8B96A2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EE44A-5944-61D3-7807-3C66B4DEF7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Database Research Self-Assessment 2018,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5EB138-9B67-90A3-65CC-0DD567CC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26928"/>
              </p:ext>
            </p:extLst>
          </p:nvPr>
        </p:nvGraphicFramePr>
        <p:xfrm>
          <a:off x="7288956" y="1113982"/>
          <a:ext cx="3069813" cy="362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2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2341384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Amsterdam,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NLD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York,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Cambridge,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Aviv, ISR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GER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B5E2E-AF05-6A97-C7F4-ECF5C6417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64835"/>
              </p:ext>
            </p:extLst>
          </p:nvPr>
        </p:nvGraphicFramePr>
        <p:xfrm>
          <a:off x="1923138" y="1113982"/>
          <a:ext cx="4521756" cy="5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807054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2257694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83287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536345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526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5207631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6741DA-9E93-699A-325E-4E62CCE9C448}"/>
              </a:ext>
            </a:extLst>
          </p:cNvPr>
          <p:cNvCxnSpPr/>
          <p:nvPr/>
        </p:nvCxnSpPr>
        <p:spPr>
          <a:xfrm>
            <a:off x="6444895" y="1316350"/>
            <a:ext cx="84406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E2485F27-7801-BBA5-347F-D36821DCF786}"/>
              </a:ext>
            </a:extLst>
          </p:cNvPr>
          <p:cNvSpPr/>
          <p:nvPr/>
        </p:nvSpPr>
        <p:spPr>
          <a:xfrm>
            <a:off x="9561770" y="5078678"/>
            <a:ext cx="1534043" cy="58065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10EC0F-3C04-915A-A6ED-03477915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745" y="5820206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088AF-D909-0D39-2C5E-FB2626655871}"/>
              </a:ext>
            </a:extLst>
          </p:cNvPr>
          <p:cNvSpPr txBox="1"/>
          <p:nvPr/>
        </p:nvSpPr>
        <p:spPr>
          <a:xfrm>
            <a:off x="7539389" y="5759815"/>
            <a:ext cx="29441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The Seattle Report on Database Research,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 Vol 48, No 4, Dec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678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C7548-C0D7-14C5-E998-A9EC90ABF7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Operands: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relations</a:t>
            </a:r>
            <a:r>
              <a:rPr lang="en-US" dirty="0"/>
              <a:t> (normalized, variables for computing new values)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Operators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traditional </a:t>
            </a:r>
            <a:r>
              <a:rPr lang="en-US" b="1" dirty="0">
                <a:solidFill>
                  <a:srgbClr val="7889FB"/>
                </a:solidFill>
              </a:rPr>
              <a:t>set operations</a:t>
            </a:r>
            <a:r>
              <a:rPr lang="en-US" dirty="0"/>
              <a:t> and specific </a:t>
            </a:r>
            <a:r>
              <a:rPr lang="en-US" b="1" dirty="0">
                <a:solidFill>
                  <a:srgbClr val="7889FB"/>
                </a:solidFill>
              </a:rPr>
              <a:t>relational operations </a:t>
            </a: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Basic Operations </a:t>
            </a:r>
            <a:r>
              <a:rPr lang="en-US" b="0" dirty="0">
                <a:solidFill>
                  <a:schemeClr val="tx1"/>
                </a:solidFill>
              </a:rPr>
              <a:t>(minimal)</a:t>
            </a:r>
          </a:p>
          <a:p>
            <a:pPr lvl="1"/>
            <a:r>
              <a:rPr lang="en-US" dirty="0"/>
              <a:t>Cartesian product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S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Union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Difference </a:t>
            </a:r>
            <a:r>
              <a:rPr lang="de-DE" b="1" dirty="0">
                <a:solidFill>
                  <a:schemeClr val="accent1"/>
                </a:solidFill>
              </a:rPr>
              <a:t>R–S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Projection </a:t>
            </a:r>
            <a:r>
              <a:rPr lang="el-GR" b="1" dirty="0">
                <a:solidFill>
                  <a:schemeClr val="accent1"/>
                </a:solidFill>
              </a:rPr>
              <a:t>π</a:t>
            </a:r>
            <a:r>
              <a:rPr lang="de-DE" b="1" baseline="-12000" dirty="0">
                <a:solidFill>
                  <a:schemeClr val="accent1"/>
                </a:solidFill>
              </a:rPr>
              <a:t>i</a:t>
            </a:r>
            <a:r>
              <a:rPr lang="de-DE" b="1" baseline="-25000" dirty="0">
                <a:solidFill>
                  <a:schemeClr val="accent1"/>
                </a:solidFill>
              </a:rPr>
              <a:t>1</a:t>
            </a:r>
            <a:r>
              <a:rPr lang="de-DE" b="1" dirty="0">
                <a:solidFill>
                  <a:schemeClr val="accent1"/>
                </a:solidFill>
              </a:rPr>
              <a:t>, ..., </a:t>
            </a:r>
            <a:r>
              <a:rPr lang="de-DE" b="1" baseline="-12000" dirty="0">
                <a:solidFill>
                  <a:schemeClr val="accent1"/>
                </a:solidFill>
              </a:rPr>
              <a:t>i</a:t>
            </a:r>
            <a:r>
              <a:rPr lang="de-DE" b="1" baseline="-25000" dirty="0">
                <a:solidFill>
                  <a:schemeClr val="accent1"/>
                </a:solidFill>
              </a:rPr>
              <a:t>m</a:t>
            </a:r>
            <a:r>
              <a:rPr lang="de-DE" b="1" dirty="0">
                <a:solidFill>
                  <a:schemeClr val="accent1"/>
                </a:solidFill>
              </a:rPr>
              <a:t>(R)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Selection </a:t>
            </a:r>
            <a:r>
              <a:rPr lang="el-GR" b="1" dirty="0">
                <a:solidFill>
                  <a:schemeClr val="accent1"/>
                </a:solidFill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</a:rPr>
              <a:t>F</a:t>
            </a:r>
            <a:r>
              <a:rPr lang="de-DE" b="1" dirty="0">
                <a:solidFill>
                  <a:schemeClr val="accent1"/>
                </a:solidFill>
              </a:rPr>
              <a:t>(R)</a:t>
            </a: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Derived Operations</a:t>
            </a:r>
          </a:p>
          <a:p>
            <a:pPr lvl="1"/>
            <a:r>
              <a:rPr lang="en-US" dirty="0"/>
              <a:t>Intersection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S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Join </a:t>
            </a:r>
            <a:r>
              <a:rPr lang="en-US" b="1" dirty="0">
                <a:solidFill>
                  <a:schemeClr val="accent1"/>
                </a:solidFill>
              </a:rPr>
              <a:t>R⨝S</a:t>
            </a:r>
          </a:p>
          <a:p>
            <a:pPr lvl="1"/>
            <a:r>
              <a:rPr lang="en-US" dirty="0"/>
              <a:t>Division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S</a:t>
            </a:r>
            <a:endParaRPr lang="de-DE" sz="700" b="1" dirty="0">
              <a:solidFill>
                <a:srgbClr val="FF0000"/>
              </a:solidFill>
              <a:sym typeface="Symbol"/>
            </a:endParaRPr>
          </a:p>
          <a:p>
            <a:r>
              <a:rPr lang="de-DE" dirty="0" err="1">
                <a:sym typeface="Symbol"/>
              </a:rPr>
              <a:t>Rename</a:t>
            </a:r>
            <a:r>
              <a:rPr lang="de-DE" dirty="0">
                <a:sym typeface="Symbol"/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S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A60AB-AB5F-9B2F-1025-CD7A13FDB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Core Relational Algebra</a:t>
            </a: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19DCE63-D407-2A80-219F-42B73C47DC37}"/>
              </a:ext>
            </a:extLst>
          </p:cNvPr>
          <p:cNvSpPr/>
          <p:nvPr/>
        </p:nvSpPr>
        <p:spPr>
          <a:xfrm>
            <a:off x="6566337" y="2332047"/>
            <a:ext cx="1514475" cy="3267075"/>
          </a:xfrm>
          <a:prstGeom prst="round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Operations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3E3D7FAF-046A-37A5-F992-66C5B8CE59F9}"/>
              </a:ext>
            </a:extLst>
          </p:cNvPr>
          <p:cNvSpPr/>
          <p:nvPr/>
        </p:nvSpPr>
        <p:spPr>
          <a:xfrm>
            <a:off x="8176062" y="2332047"/>
            <a:ext cx="1514475" cy="3267075"/>
          </a:xfrm>
          <a:prstGeom prst="round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Relational Operations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3AAD22-4236-CA6F-F086-45F6DEBC0988}"/>
              </a:ext>
            </a:extLst>
          </p:cNvPr>
          <p:cNvGrpSpPr/>
          <p:nvPr/>
        </p:nvGrpSpPr>
        <p:grpSpPr>
          <a:xfrm>
            <a:off x="5118537" y="3494097"/>
            <a:ext cx="4571999" cy="1002507"/>
            <a:chOff x="4086225" y="4076700"/>
            <a:chExt cx="4571999" cy="1002507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4D56BBB1-B815-A9AB-217A-CDA119CDCC8C}"/>
                </a:ext>
              </a:extLst>
            </p:cNvPr>
            <p:cNvSpPr/>
            <p:nvPr/>
          </p:nvSpPr>
          <p:spPr>
            <a:xfrm>
              <a:off x="4086225" y="4076700"/>
              <a:ext cx="4571999" cy="981075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27941D-6D5A-938E-5625-5CE3CDFE732E}"/>
                </a:ext>
              </a:extLst>
            </p:cNvPr>
            <p:cNvSpPr/>
            <p:nvPr/>
          </p:nvSpPr>
          <p:spPr>
            <a:xfrm>
              <a:off x="6016186" y="4076700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S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639AD-05F1-C096-0047-833D36E68390}"/>
                </a:ext>
              </a:extLst>
            </p:cNvPr>
            <p:cNvSpPr/>
            <p:nvPr/>
          </p:nvSpPr>
          <p:spPr>
            <a:xfrm>
              <a:off x="5997136" y="4382571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S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62120-2503-3A12-A169-35E92B23EE37}"/>
                </a:ext>
              </a:extLst>
            </p:cNvPr>
            <p:cNvSpPr/>
            <p:nvPr/>
          </p:nvSpPr>
          <p:spPr>
            <a:xfrm>
              <a:off x="6021796" y="4709875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R–S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47ECEF-15E6-C9B1-B96B-6423E713B735}"/>
                </a:ext>
              </a:extLst>
            </p:cNvPr>
            <p:cNvSpPr/>
            <p:nvPr/>
          </p:nvSpPr>
          <p:spPr>
            <a:xfrm>
              <a:off x="7302507" y="4197905"/>
              <a:ext cx="1279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</a:t>
              </a:r>
              <a:r>
                <a:rPr lang="de-DE" b="1" baseline="-12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..., </a:t>
              </a:r>
              <a:r>
                <a:rPr lang="de-DE" b="1" baseline="-12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(R)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537018-D420-53D8-406E-D1A1B246DA6B}"/>
                </a:ext>
              </a:extLst>
            </p:cNvPr>
            <p:cNvSpPr/>
            <p:nvPr/>
          </p:nvSpPr>
          <p:spPr>
            <a:xfrm>
              <a:off x="7575254" y="4611172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(R)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211DB7-B5CD-225B-B143-9D503F6A37CF}"/>
              </a:ext>
            </a:extLst>
          </p:cNvPr>
          <p:cNvGrpSpPr/>
          <p:nvPr/>
        </p:nvGrpSpPr>
        <p:grpSpPr>
          <a:xfrm>
            <a:off x="5118537" y="4618047"/>
            <a:ext cx="4571999" cy="981075"/>
            <a:chOff x="4086225" y="5200650"/>
            <a:chExt cx="4571999" cy="981075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27E079B6-3228-F457-B886-5C4CAE38835B}"/>
                </a:ext>
              </a:extLst>
            </p:cNvPr>
            <p:cNvSpPr/>
            <p:nvPr/>
          </p:nvSpPr>
          <p:spPr>
            <a:xfrm>
              <a:off x="4086225" y="5200650"/>
              <a:ext cx="4571999" cy="981075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Derived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C67575-8002-2E4B-391C-88FAF3B124F9}"/>
                </a:ext>
              </a:extLst>
            </p:cNvPr>
            <p:cNvSpPr/>
            <p:nvPr/>
          </p:nvSpPr>
          <p:spPr>
            <a:xfrm>
              <a:off x="6006904" y="5314950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S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636C68-D0C3-EF0A-F9F6-425D383CB180}"/>
                </a:ext>
              </a:extLst>
            </p:cNvPr>
            <p:cNvSpPr/>
            <p:nvPr/>
          </p:nvSpPr>
          <p:spPr>
            <a:xfrm>
              <a:off x="7575254" y="5320784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R⨝S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874FDE-F4BE-A4C5-3DD1-75AB31B42227}"/>
                </a:ext>
              </a:extLst>
            </p:cNvPr>
            <p:cNvSpPr/>
            <p:nvPr/>
          </p:nvSpPr>
          <p:spPr>
            <a:xfrm>
              <a:off x="7625911" y="567773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S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4225</Words>
  <Application>Microsoft Office PowerPoint</Application>
  <PresentationFormat>Widescreen</PresentationFormat>
  <Paragraphs>1134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466</cp:revision>
  <cp:lastPrinted>2021-03-24T16:10:50Z</cp:lastPrinted>
  <dcterms:created xsi:type="dcterms:W3CDTF">2023-02-25T13:39:16Z</dcterms:created>
  <dcterms:modified xsi:type="dcterms:W3CDTF">2024-04-27T14:54:06Z</dcterms:modified>
</cp:coreProperties>
</file>