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1"/>
  </p:notesMasterIdLst>
  <p:sldIdLst>
    <p:sldId id="359" r:id="rId3"/>
    <p:sldId id="387" r:id="rId4"/>
    <p:sldId id="456" r:id="rId5"/>
    <p:sldId id="388" r:id="rId6"/>
    <p:sldId id="452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84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503" r:id="rId26"/>
    <p:sldId id="504" r:id="rId27"/>
    <p:sldId id="485" r:id="rId28"/>
    <p:sldId id="505" r:id="rId29"/>
    <p:sldId id="459" r:id="rId30"/>
    <p:sldId id="506" r:id="rId31"/>
    <p:sldId id="507" r:id="rId32"/>
    <p:sldId id="508" r:id="rId33"/>
    <p:sldId id="509" r:id="rId34"/>
    <p:sldId id="510" r:id="rId35"/>
    <p:sldId id="511" r:id="rId36"/>
    <p:sldId id="512" r:id="rId37"/>
    <p:sldId id="513" r:id="rId38"/>
    <p:sldId id="460" r:id="rId39"/>
    <p:sldId id="421" r:id="rId4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889FB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58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25.05.2024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ds/tree/master/src/main/java/org/apache/sysds/runtime/compress/estim/sample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</a:t>
            </a:r>
            <a:r>
              <a:rPr lang="en-US" dirty="0" err="1"/>
              <a:t>HyperLogLog</a:t>
            </a:r>
            <a:r>
              <a:rPr lang="en-US" baseline="0" dirty="0"/>
              <a:t> extension of </a:t>
            </a:r>
            <a:r>
              <a:rPr lang="en-US" baseline="0" dirty="0" err="1"/>
              <a:t>LogLog</a:t>
            </a:r>
            <a:r>
              <a:rPr lang="en-US" baseline="0" dirty="0"/>
              <a:t> algorithm (2003) and </a:t>
            </a:r>
            <a:r>
              <a:rPr lang="en-US" baseline="0" dirty="0" err="1"/>
              <a:t>Flajolet</a:t>
            </a:r>
            <a:r>
              <a:rPr lang="en-US" baseline="0" dirty="0"/>
              <a:t>–Martin algorithm (1985)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8785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coverage computation based on</a:t>
            </a:r>
            <a:r>
              <a:rPr lang="en-US" baseline="0" dirty="0"/>
              <a:t> number of singletons (tuples appearing once in the sample)</a:t>
            </a:r>
            <a:endParaRPr lang="en-US" dirty="0"/>
          </a:p>
          <a:p>
            <a:r>
              <a:rPr lang="en-US" dirty="0"/>
              <a:t>Estimator implementations: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https://github.com/apache/systemds/tree/master/src/main/java/org/apache/sysds/runtime/compress/estim/sample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304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 switch point: join order changed</a:t>
            </a:r>
          </a:p>
          <a:p>
            <a:r>
              <a:rPr lang="en-US" dirty="0"/>
              <a:t>Venetian blinds: alternation</a:t>
            </a:r>
            <a:r>
              <a:rPr lang="en-US" baseline="0" dirty="0"/>
              <a:t> between left and right deep trees</a:t>
            </a:r>
          </a:p>
          <a:p>
            <a:r>
              <a:rPr lang="en-US" baseline="0" dirty="0"/>
              <a:t>Footprint: hash vs sort-merge join at top join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892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The plan generation algorithm also includes the selection of</a:t>
            </a:r>
            <a:r>
              <a:rPr lang="en-US" baseline="0" dirty="0"/>
              <a:t> physical operators (NLJ, SMJ, HJ)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543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040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Additional</a:t>
            </a:r>
            <a:r>
              <a:rPr lang="en-US" baseline="0" dirty="0"/>
              <a:t> redundancy example: </a:t>
            </a:r>
            <a:r>
              <a:rPr lang="de-DE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el-GR" baseline="-25000" dirty="0">
                <a:latin typeface="Consolas" panose="020B0609020204030204" pitchFamily="49" charset="0"/>
              </a:rPr>
              <a:t>ᴧ</a:t>
            </a:r>
            <a:r>
              <a:rPr lang="de-DE" baseline="-25000" dirty="0">
                <a:latin typeface="Consolas" panose="020B0609020204030204" pitchFamily="49" charset="0"/>
              </a:rPr>
              <a:t>⌐p2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3374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</a:t>
            </a:r>
            <a:r>
              <a:rPr lang="en-US" baseline="0" dirty="0"/>
              <a:t> JA: max </a:t>
            </a:r>
            <a:r>
              <a:rPr lang="en-US" baseline="0" dirty="0" err="1"/>
              <a:t>ProdNo</a:t>
            </a:r>
            <a:r>
              <a:rPr lang="en-US" baseline="0" dirty="0"/>
              <a:t> only #distinct </a:t>
            </a:r>
            <a:r>
              <a:rPr lang="en-US" baseline="0" dirty="0" err="1"/>
              <a:t>ProjNo</a:t>
            </a:r>
            <a:r>
              <a:rPr lang="en-US" baseline="0" dirty="0"/>
              <a:t> solutions </a:t>
            </a:r>
          </a:p>
          <a:p>
            <a:r>
              <a:rPr lang="en-US" baseline="0" dirty="0"/>
              <a:t>Note Unnesting Arbitrary Queries Neumann (via cross-product, #distinct)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313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dependent</a:t>
            </a:r>
            <a:r>
              <a:rPr lang="en-US" baseline="0" dirty="0"/>
              <a:t> join: execute right hand side once for every left tuple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nested-loop joins in bushy trees require materialization or multiplication of subtree-costs for inner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411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 q^2 estimation error</a:t>
            </a:r>
            <a:r>
              <a:rPr lang="en-US" baseline="0" dirty="0"/>
              <a:t> (e.g., negative for selected, positive for optimal) -&gt; q^4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06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Note:</a:t>
            </a:r>
            <a:r>
              <a:rPr lang="en-US" baseline="0" dirty="0"/>
              <a:t> birthday problem argument -&gt; collisions avoided if M much larger than D, so D^2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160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962531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04 Background Query Optimization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pi3.informatik.uni-mannheim.de/~moer/querycompiler.pdf" TargetMode="Externa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u-berlin.zoom.us/j/9529634787?pwd=R1ZsN1M3SC9BOU1OcFdmem9zT202UT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mboehm7.github.io/teaching/ss24_ppds/ppds_reference_cpp.zip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mboehm7.github.io/teaching/ss24_ppds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image" Target="../media/image39.emf"/><Relationship Id="rId4" Type="http://schemas.openxmlformats.org/officeDocument/2006/relationships/image" Target="../media/image38.png"/><Relationship Id="rId9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10" Type="http://schemas.openxmlformats.org/officeDocument/2006/relationships/image" Target="../media/image56.emf"/><Relationship Id="rId4" Type="http://schemas.openxmlformats.org/officeDocument/2006/relationships/image" Target="../media/image50.emf"/><Relationship Id="rId9" Type="http://schemas.openxmlformats.org/officeDocument/2006/relationships/image" Target="../media/image5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image" Target="../media/image66.png"/><Relationship Id="rId7" Type="http://schemas.openxmlformats.org/officeDocument/2006/relationships/image" Target="../media/image70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png"/><Relationship Id="rId9" Type="http://schemas.openxmlformats.org/officeDocument/2006/relationships/image" Target="../media/image15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1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04 Background Query Optimization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May 25, 2024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5914F9-7E27-FC5C-F726-FC9ED942D2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Case 3: </a:t>
            </a:r>
            <a:r>
              <a:rPr lang="de-DE" dirty="0">
                <a:solidFill>
                  <a:schemeClr val="accent1"/>
                </a:solidFill>
              </a:rPr>
              <a:t>Type-J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Un-nesting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sub-</a:t>
            </a:r>
            <a:r>
              <a:rPr lang="de-DE" dirty="0" err="1"/>
              <a:t>queries</a:t>
            </a:r>
            <a:r>
              <a:rPr lang="de-DE" dirty="0"/>
              <a:t> w/o </a:t>
            </a:r>
            <a:r>
              <a:rPr lang="de-DE" dirty="0" err="1"/>
              <a:t>aggregation</a:t>
            </a:r>
            <a:endParaRPr lang="de-DE" dirty="0">
              <a:latin typeface="Consolas" pitchFamily="49" charset="0"/>
            </a:endParaRP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sz="700" dirty="0"/>
          </a:p>
          <a:p>
            <a:pPr lvl="2"/>
            <a:endParaRPr lang="de-DE" sz="700" dirty="0"/>
          </a:p>
          <a:p>
            <a:pPr lvl="2"/>
            <a:endParaRPr lang="de-DE" sz="700" dirty="0"/>
          </a:p>
          <a:p>
            <a:r>
              <a:rPr lang="de-DE" dirty="0"/>
              <a:t>Case 4: </a:t>
            </a:r>
            <a:r>
              <a:rPr lang="de-DE" dirty="0">
                <a:solidFill>
                  <a:schemeClr val="accent1"/>
                </a:solidFill>
              </a:rPr>
              <a:t>Type-JA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Un-nesting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sub-</a:t>
            </a:r>
            <a:r>
              <a:rPr lang="de-DE" dirty="0" err="1"/>
              <a:t>queries</a:t>
            </a:r>
            <a:r>
              <a:rPr lang="de-DE" dirty="0"/>
              <a:t> w/ </a:t>
            </a:r>
            <a:r>
              <a:rPr lang="de-DE" dirty="0" err="1"/>
              <a:t>aggregation</a:t>
            </a:r>
            <a:endParaRPr lang="de-DE" dirty="0"/>
          </a:p>
          <a:p>
            <a:pPr lvl="1"/>
            <a:r>
              <a:rPr lang="en-US" dirty="0"/>
              <a:t>Further un-nesting </a:t>
            </a:r>
            <a:br>
              <a:rPr lang="en-US" dirty="0"/>
            </a:br>
            <a:r>
              <a:rPr lang="en-US" dirty="0"/>
              <a:t>via case 3 and 2</a:t>
            </a:r>
            <a:endParaRPr lang="de-DE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D1EC5-23FB-2B39-58D6-5774A9083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Unnesting,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62BF4-AE46-A353-83FC-63A9E3F20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401" y="408751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99DFB-CDAC-0525-6497-40A3B5B20CB8}"/>
              </a:ext>
            </a:extLst>
          </p:cNvPr>
          <p:cNvSpPr txBox="1"/>
          <p:nvPr/>
        </p:nvSpPr>
        <p:spPr>
          <a:xfrm>
            <a:off x="7328358" y="359459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F5D3061B-17EE-D7D3-D5FC-673D2D5D0BEF}"/>
              </a:ext>
            </a:extLst>
          </p:cNvPr>
          <p:cNvSpPr txBox="1"/>
          <p:nvPr/>
        </p:nvSpPr>
        <p:spPr>
          <a:xfrm>
            <a:off x="8431915" y="1548535"/>
            <a:ext cx="33727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Order O,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O.ProdNo = P.ProdNo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</a:t>
            </a:r>
            <a:endParaRPr lang="de-DE" sz="1600" b="0" dirty="0"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573B06A8-BD60-378F-ACA9-901B62134494}"/>
              </a:ext>
            </a:extLst>
          </p:cNvPr>
          <p:cNvSpPr txBox="1"/>
          <p:nvPr/>
        </p:nvSpPr>
        <p:spPr>
          <a:xfrm>
            <a:off x="4179095" y="1548535"/>
            <a:ext cx="39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3803E50-6901-A6FE-C609-48E0F9036A71}"/>
              </a:ext>
            </a:extLst>
          </p:cNvPr>
          <p:cNvSpPr/>
          <p:nvPr/>
        </p:nvSpPr>
        <p:spPr>
          <a:xfrm>
            <a:off x="7910556" y="171561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45903AE2-ED4E-ADDF-64B4-A8B4A8F1EA6D}"/>
              </a:ext>
            </a:extLst>
          </p:cNvPr>
          <p:cNvSpPr txBox="1"/>
          <p:nvPr/>
        </p:nvSpPr>
        <p:spPr>
          <a:xfrm>
            <a:off x="8236785" y="3456774"/>
            <a:ext cx="3811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ProdNo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(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ProjNo,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(ProdNo)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Project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Budget &gt; 100.000</a:t>
            </a:r>
            <a:b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de-DE" sz="1600" b="1" dirty="0">
                <a:latin typeface="Consolas" panose="020B0609020204030204" pitchFamily="49" charset="0"/>
                <a:cs typeface="Courier New" pitchFamily="49" charset="0"/>
              </a:rPr>
              <a:t>GROUP BY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ProjNo</a:t>
            </a: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de-DE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de-DE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P.ProjNo = O.OrderNo</a:t>
            </a:r>
            <a:r>
              <a:rPr lang="de-DE" sz="1600" b="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E2D9DBA2-4BA9-D5F8-3CA0-4F373CD0CA11}"/>
              </a:ext>
            </a:extLst>
          </p:cNvPr>
          <p:cNvSpPr txBox="1"/>
          <p:nvPr/>
        </p:nvSpPr>
        <p:spPr>
          <a:xfrm>
            <a:off x="4242124" y="3451281"/>
            <a:ext cx="396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Order O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IN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Project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P.ProjNo</a:t>
            </a:r>
            <a:r>
              <a:rPr lang="en-US" sz="1600" b="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O.OrderNo</a:t>
            </a:r>
            <a:endParaRPr lang="en-US" sz="1600" b="0" dirty="0">
              <a:solidFill>
                <a:schemeClr val="accent1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  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AND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0" dirty="0" err="1">
                <a:latin typeface="Consolas" panose="020B0609020204030204" pitchFamily="49" charset="0"/>
                <a:cs typeface="Courier New" pitchFamily="49" charset="0"/>
              </a:rPr>
              <a:t>P.Budget</a:t>
            </a:r>
            <a:r>
              <a:rPr lang="en-US" sz="1600" b="0" dirty="0">
                <a:latin typeface="Consolas" panose="020B0609020204030204" pitchFamily="49" charset="0"/>
                <a:cs typeface="Courier New" pitchFamily="49" charset="0"/>
              </a:rPr>
              <a:t> &gt; 100,000)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78D21C32-7041-D561-CC6C-5FE2BBBE5806}"/>
              </a:ext>
            </a:extLst>
          </p:cNvPr>
          <p:cNvSpPr/>
          <p:nvPr/>
        </p:nvSpPr>
        <p:spPr>
          <a:xfrm>
            <a:off x="7904766" y="394874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8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995F1D-56DC-C37C-77B4-CEFC15935C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General transformation for elimination of </a:t>
            </a:r>
            <a:r>
              <a:rPr lang="en-US" b="1" dirty="0">
                <a:solidFill>
                  <a:schemeClr val="accent1"/>
                </a:solidFill>
              </a:rPr>
              <a:t>dependent joins</a:t>
            </a:r>
          </a:p>
          <a:p>
            <a:pPr lvl="1"/>
            <a:r>
              <a:rPr lang="en-US" dirty="0"/>
              <a:t>Guaranteed lower or equal cost / reuse of subsequent rewrites</a:t>
            </a:r>
          </a:p>
          <a:p>
            <a:pPr lvl="1"/>
            <a:endParaRPr lang="en-US" dirty="0"/>
          </a:p>
          <a:p>
            <a:r>
              <a:rPr lang="en-US" dirty="0"/>
              <a:t>#1 Simple Unnesting</a:t>
            </a:r>
          </a:p>
          <a:p>
            <a:pPr lvl="1"/>
            <a:r>
              <a:rPr lang="en-US" dirty="0"/>
              <a:t>Move dependent predicates up as far as possible</a:t>
            </a:r>
          </a:p>
          <a:p>
            <a:pPr lvl="1"/>
            <a:r>
              <a:rPr lang="en-US" dirty="0"/>
              <a:t>Transforms dependent into regular join if adjacent</a:t>
            </a:r>
          </a:p>
          <a:p>
            <a:pPr lvl="1"/>
            <a:endParaRPr lang="en-US" dirty="0"/>
          </a:p>
          <a:p>
            <a:r>
              <a:rPr lang="en-US" dirty="0"/>
              <a:t>#2 General Unnesting</a:t>
            </a:r>
          </a:p>
          <a:p>
            <a:pPr lvl="1"/>
            <a:r>
              <a:rPr lang="en-US" dirty="0"/>
              <a:t>Translate dependent join into </a:t>
            </a:r>
            <a:br>
              <a:rPr lang="en-US" dirty="0"/>
            </a:br>
            <a:r>
              <a:rPr lang="en-US" dirty="0"/>
              <a:t>regular and </a:t>
            </a:r>
            <a:r>
              <a:rPr lang="en-US" b="1" dirty="0">
                <a:solidFill>
                  <a:srgbClr val="7889FB"/>
                </a:solidFill>
              </a:rPr>
              <a:t>deduplicated dependent join</a:t>
            </a:r>
          </a:p>
          <a:p>
            <a:pPr lvl="1"/>
            <a:r>
              <a:rPr lang="en-US" dirty="0"/>
              <a:t>Push down dependent join, turn dependent join over base relation into </a:t>
            </a:r>
            <a:r>
              <a:rPr lang="en-US" b="1" dirty="0">
                <a:solidFill>
                  <a:srgbClr val="7889FB"/>
                </a:solidFill>
              </a:rPr>
              <a:t>regular join</a:t>
            </a:r>
          </a:p>
          <a:p>
            <a:pPr lvl="1"/>
            <a:r>
              <a:rPr lang="en-US" dirty="0"/>
              <a:t>Specific optimizations (e.g., </a:t>
            </a:r>
            <a:r>
              <a:rPr lang="en-US" b="1" dirty="0">
                <a:solidFill>
                  <a:srgbClr val="7889FB"/>
                </a:solidFill>
              </a:rPr>
              <a:t>sideways information passing</a:t>
            </a:r>
            <a:r>
              <a:rPr lang="en-US" dirty="0"/>
              <a:t>), other rewrites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EEF87-D8A0-11E3-F97F-5E4558B4F9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Unnesting Arbitrary Queries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DD492-3EDB-776C-7853-C29C094F2250}"/>
              </a:ext>
            </a:extLst>
          </p:cNvPr>
          <p:cNvSpPr txBox="1"/>
          <p:nvPr/>
        </p:nvSpPr>
        <p:spPr>
          <a:xfrm>
            <a:off x="8897753" y="1381705"/>
            <a:ext cx="21202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[Thomas Neumann, Alfons Kemper: Unnesting Arbitrary Queries. </a:t>
            </a:r>
            <a:r>
              <a:rPr lang="de-DE" sz="1400" b="1" dirty="0">
                <a:latin typeface="Calibri" panose="020F0502020204030204" pitchFamily="34" charset="0"/>
                <a:cs typeface="Calibri" panose="020F0502020204030204" pitchFamily="34" charset="0"/>
              </a:rPr>
              <a:t>BTW 2015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2CDAD7-9EF8-956A-F602-E76BA1258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2385" y="1451093"/>
            <a:ext cx="424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FDB9FC-0D4E-50DC-B6A0-AD2E62B7D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1749" y="3879980"/>
            <a:ext cx="4657258" cy="505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CE2AF7-790D-47D4-048E-460BA266C2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5809" y="4369184"/>
            <a:ext cx="2505040" cy="38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7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8D43E1-D287-9E08-5724-7304075E1E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Transformation </a:t>
            </a:r>
            <a:br>
              <a:rPr lang="en-US" dirty="0"/>
            </a:br>
            <a:r>
              <a:rPr lang="en-US" dirty="0"/>
              <a:t>Rules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Restructuring Algorithm</a:t>
            </a:r>
          </a:p>
          <a:p>
            <a:pPr lvl="1"/>
            <a:r>
              <a:rPr lang="de-DE" b="1" dirty="0"/>
              <a:t>#1</a:t>
            </a:r>
            <a:r>
              <a:rPr lang="de-DE" dirty="0"/>
              <a:t> Split n-</a:t>
            </a:r>
            <a:r>
              <a:rPr lang="de-DE" dirty="0" err="1"/>
              <a:t>ary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binary</a:t>
            </a:r>
            <a:r>
              <a:rPr lang="de-DE" dirty="0"/>
              <a:t> </a:t>
            </a:r>
            <a:r>
              <a:rPr lang="de-DE" dirty="0" err="1"/>
              <a:t>joins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#2</a:t>
            </a:r>
            <a:r>
              <a:rPr lang="de-DE" dirty="0"/>
              <a:t> Split multi-term </a:t>
            </a:r>
            <a:r>
              <a:rPr lang="de-DE" dirty="0" err="1"/>
              <a:t>selections</a:t>
            </a:r>
            <a:r>
              <a:rPr lang="de-DE" dirty="0"/>
              <a:t> </a:t>
            </a:r>
          </a:p>
          <a:p>
            <a:pPr lvl="1"/>
            <a:r>
              <a:rPr lang="de-DE" b="1" dirty="0"/>
              <a:t>#3</a:t>
            </a:r>
            <a:r>
              <a:rPr lang="de-DE" dirty="0"/>
              <a:t> Push-down </a:t>
            </a:r>
            <a:r>
              <a:rPr lang="de-DE" dirty="0" err="1"/>
              <a:t>selections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  <a:p>
            <a:pPr lvl="1"/>
            <a:r>
              <a:rPr lang="de-DE" b="1" dirty="0"/>
              <a:t>#4</a:t>
            </a:r>
            <a:r>
              <a:rPr lang="de-DE" dirty="0"/>
              <a:t> Group </a:t>
            </a:r>
            <a:r>
              <a:rPr lang="de-DE" dirty="0" err="1"/>
              <a:t>adjacent</a:t>
            </a:r>
            <a:r>
              <a:rPr lang="de-DE" dirty="0"/>
              <a:t> </a:t>
            </a:r>
            <a:r>
              <a:rPr lang="de-DE" dirty="0" err="1"/>
              <a:t>selections</a:t>
            </a:r>
            <a:r>
              <a:rPr lang="de-DE" dirty="0"/>
              <a:t> </a:t>
            </a:r>
            <a:r>
              <a:rPr lang="de-DE" dirty="0" err="1"/>
              <a:t>again</a:t>
            </a:r>
            <a:endParaRPr lang="de-DE" dirty="0"/>
          </a:p>
          <a:p>
            <a:pPr lvl="1"/>
            <a:r>
              <a:rPr lang="de-DE" b="1" dirty="0"/>
              <a:t>#5</a:t>
            </a:r>
            <a:r>
              <a:rPr lang="de-DE" dirty="0"/>
              <a:t> Push-down </a:t>
            </a:r>
            <a:r>
              <a:rPr lang="de-DE" dirty="0" err="1"/>
              <a:t>projections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far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possible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64D3C-F788-038D-903A-4F67D3C6EF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Selections and Projections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306E9-2893-7662-98E5-AB8350C0DB48}"/>
              </a:ext>
            </a:extLst>
          </p:cNvPr>
          <p:cNvSpPr txBox="1"/>
          <p:nvPr/>
        </p:nvSpPr>
        <p:spPr>
          <a:xfrm>
            <a:off x="2906117" y="1252450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1) Grouping of Selections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B9E5D5-A8CC-5DC8-1C2C-C88254DD6E32}"/>
              </a:ext>
            </a:extLst>
          </p:cNvPr>
          <p:cNvSpPr txBox="1"/>
          <p:nvPr/>
        </p:nvSpPr>
        <p:spPr>
          <a:xfrm>
            <a:off x="9375025" y="1262176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4) Pushdown of Projections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56CDAF-786B-2FDB-3E5B-66F6E5D46D48}"/>
              </a:ext>
            </a:extLst>
          </p:cNvPr>
          <p:cNvGrpSpPr/>
          <p:nvPr/>
        </p:nvGrpSpPr>
        <p:grpSpPr>
          <a:xfrm>
            <a:off x="2969083" y="1968351"/>
            <a:ext cx="1766399" cy="1344851"/>
            <a:chOff x="1016277" y="2525250"/>
            <a:chExt cx="1766399" cy="1344851"/>
          </a:xfrm>
        </p:grpSpPr>
        <p:sp>
          <p:nvSpPr>
            <p:cNvPr id="7" name="Textfeld 7">
              <a:extLst>
                <a:ext uri="{FF2B5EF4-FFF2-40B4-BE49-F238E27FC236}">
                  <a16:creationId xmlns:a16="http://schemas.microsoft.com/office/drawing/2014/main" id="{D5C61F9E-492E-6082-8E5B-BC5737C2D1FF}"/>
                </a:ext>
              </a:extLst>
            </p:cNvPr>
            <p:cNvSpPr txBox="1"/>
            <p:nvPr/>
          </p:nvSpPr>
          <p:spPr>
            <a:xfrm>
              <a:off x="1148530" y="3544149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8" name="Gerade Verbindung 9">
              <a:extLst>
                <a:ext uri="{FF2B5EF4-FFF2-40B4-BE49-F238E27FC236}">
                  <a16:creationId xmlns:a16="http://schemas.microsoft.com/office/drawing/2014/main" id="{CD48F91E-6A37-0FFF-4F11-23BF93CACDC1}"/>
                </a:ext>
              </a:extLst>
            </p:cNvPr>
            <p:cNvCxnSpPr>
              <a:stCxn id="9" idx="0"/>
              <a:endCxn id="11" idx="2"/>
            </p:cNvCxnSpPr>
            <p:nvPr/>
          </p:nvCxnSpPr>
          <p:spPr>
            <a:xfrm flipV="1">
              <a:off x="1325260" y="2851202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feld 10">
              <a:extLst>
                <a:ext uri="{FF2B5EF4-FFF2-40B4-BE49-F238E27FC236}">
                  <a16:creationId xmlns:a16="http://schemas.microsoft.com/office/drawing/2014/main" id="{F2B387E6-1079-96F9-3C5A-FBCC6641F6DB}"/>
                </a:ext>
              </a:extLst>
            </p:cNvPr>
            <p:cNvSpPr txBox="1"/>
            <p:nvPr/>
          </p:nvSpPr>
          <p:spPr>
            <a:xfrm>
              <a:off x="1016277" y="3015353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Gerade Verbindung 11">
              <a:extLst>
                <a:ext uri="{FF2B5EF4-FFF2-40B4-BE49-F238E27FC236}">
                  <a16:creationId xmlns:a16="http://schemas.microsoft.com/office/drawing/2014/main" id="{7017DA40-6613-8EC4-D93B-CFD3E9B53D14}"/>
                </a:ext>
              </a:extLst>
            </p:cNvPr>
            <p:cNvCxnSpPr>
              <a:stCxn id="7" idx="0"/>
              <a:endCxn id="9" idx="2"/>
            </p:cNvCxnSpPr>
            <p:nvPr/>
          </p:nvCxnSpPr>
          <p:spPr>
            <a:xfrm flipV="1">
              <a:off x="1321991" y="3341305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5302AAA3-93AE-9797-3504-64B27665110C}"/>
                </a:ext>
              </a:extLst>
            </p:cNvPr>
            <p:cNvSpPr txBox="1"/>
            <p:nvPr/>
          </p:nvSpPr>
          <p:spPr>
            <a:xfrm>
              <a:off x="1016277" y="252525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4">
              <a:extLst>
                <a:ext uri="{FF2B5EF4-FFF2-40B4-BE49-F238E27FC236}">
                  <a16:creationId xmlns:a16="http://schemas.microsoft.com/office/drawing/2014/main" id="{92BCD513-16A8-680B-170A-85033EC52ACA}"/>
                </a:ext>
              </a:extLst>
            </p:cNvPr>
            <p:cNvSpPr/>
            <p:nvPr/>
          </p:nvSpPr>
          <p:spPr>
            <a:xfrm>
              <a:off x="1667334" y="301886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Textfeld 7">
              <a:extLst>
                <a:ext uri="{FF2B5EF4-FFF2-40B4-BE49-F238E27FC236}">
                  <a16:creationId xmlns:a16="http://schemas.microsoft.com/office/drawing/2014/main" id="{FC534D90-601F-88BD-52CB-9708F3C0BA25}"/>
                </a:ext>
              </a:extLst>
            </p:cNvPr>
            <p:cNvSpPr txBox="1"/>
            <p:nvPr/>
          </p:nvSpPr>
          <p:spPr>
            <a:xfrm>
              <a:off x="2108327" y="3190710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14" name="Textfeld 10">
              <a:extLst>
                <a:ext uri="{FF2B5EF4-FFF2-40B4-BE49-F238E27FC236}">
                  <a16:creationId xmlns:a16="http://schemas.microsoft.com/office/drawing/2014/main" id="{E561D031-88C5-1007-B4FC-4EBD8FF583D4}"/>
                </a:ext>
              </a:extLst>
            </p:cNvPr>
            <p:cNvSpPr txBox="1"/>
            <p:nvPr/>
          </p:nvSpPr>
          <p:spPr>
            <a:xfrm>
              <a:off x="1787437" y="2661914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x&gt;y</a:t>
              </a:r>
              <a:r>
                <a:rPr lang="el-GR" sz="2000" baseline="-25000" dirty="0">
                  <a:latin typeface="Consolas" panose="020B0609020204030204" pitchFamily="49" charset="0"/>
                </a:rPr>
                <a:t>ᴧ</a:t>
              </a:r>
              <a:r>
                <a:rPr lang="de-DE" sz="2000" b="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p=q</a:t>
              </a:r>
            </a:p>
          </p:txBody>
        </p:sp>
        <p:cxnSp>
          <p:nvCxnSpPr>
            <p:cNvPr id="15" name="Gerade Verbindung 11">
              <a:extLst>
                <a:ext uri="{FF2B5EF4-FFF2-40B4-BE49-F238E27FC236}">
                  <a16:creationId xmlns:a16="http://schemas.microsoft.com/office/drawing/2014/main" id="{BD277AC2-612C-11AD-74B0-6B30A46B56ED}"/>
                </a:ext>
              </a:extLst>
            </p:cNvPr>
            <p:cNvCxnSpPr>
              <a:stCxn id="13" idx="0"/>
              <a:endCxn id="14" idx="2"/>
            </p:cNvCxnSpPr>
            <p:nvPr/>
          </p:nvCxnSpPr>
          <p:spPr>
            <a:xfrm flipV="1">
              <a:off x="2281788" y="2987866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6DB56-159B-9B3A-F7F3-6353111DDA80}"/>
              </a:ext>
            </a:extLst>
          </p:cNvPr>
          <p:cNvGrpSpPr/>
          <p:nvPr/>
        </p:nvGrpSpPr>
        <p:grpSpPr>
          <a:xfrm>
            <a:off x="5057291" y="1965108"/>
            <a:ext cx="1698303" cy="1344851"/>
            <a:chOff x="3065575" y="2522007"/>
            <a:chExt cx="1698303" cy="1344851"/>
          </a:xfrm>
        </p:grpSpPr>
        <p:sp>
          <p:nvSpPr>
            <p:cNvPr id="17" name="Textfeld 7">
              <a:extLst>
                <a:ext uri="{FF2B5EF4-FFF2-40B4-BE49-F238E27FC236}">
                  <a16:creationId xmlns:a16="http://schemas.microsoft.com/office/drawing/2014/main" id="{58360577-642A-45B6-6741-763951A7E1F1}"/>
                </a:ext>
              </a:extLst>
            </p:cNvPr>
            <p:cNvSpPr txBox="1"/>
            <p:nvPr/>
          </p:nvSpPr>
          <p:spPr>
            <a:xfrm>
              <a:off x="3197828" y="3540906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C742886B-A682-26A1-0728-306584DA23A9}"/>
                </a:ext>
              </a:extLst>
            </p:cNvPr>
            <p:cNvCxnSpPr>
              <a:stCxn id="19" idx="0"/>
              <a:endCxn id="21" idx="2"/>
            </p:cNvCxnSpPr>
            <p:nvPr/>
          </p:nvCxnSpPr>
          <p:spPr>
            <a:xfrm flipV="1">
              <a:off x="3374558" y="2847959"/>
              <a:ext cx="0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FA687F77-F1BB-FC89-9EF8-9F7E6E478263}"/>
                </a:ext>
              </a:extLst>
            </p:cNvPr>
            <p:cNvSpPr txBox="1"/>
            <p:nvPr/>
          </p:nvSpPr>
          <p:spPr>
            <a:xfrm>
              <a:off x="3065575" y="3012110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11">
              <a:extLst>
                <a:ext uri="{FF2B5EF4-FFF2-40B4-BE49-F238E27FC236}">
                  <a16:creationId xmlns:a16="http://schemas.microsoft.com/office/drawing/2014/main" id="{24ECB9FC-2B63-7B6A-AA79-D46ABA69648F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flipV="1">
              <a:off x="3371289" y="3338062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A0D80EF5-3C50-63B2-7CA7-79E2152C2AF3}"/>
                </a:ext>
              </a:extLst>
            </p:cNvPr>
            <p:cNvSpPr txBox="1"/>
            <p:nvPr/>
          </p:nvSpPr>
          <p:spPr>
            <a:xfrm>
              <a:off x="3065575" y="2522007"/>
              <a:ext cx="61796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Right Arrow 33">
              <a:extLst>
                <a:ext uri="{FF2B5EF4-FFF2-40B4-BE49-F238E27FC236}">
                  <a16:creationId xmlns:a16="http://schemas.microsoft.com/office/drawing/2014/main" id="{4FF6970A-8B33-43B5-92E8-89A1AAF8DEEA}"/>
                </a:ext>
              </a:extLst>
            </p:cNvPr>
            <p:cNvSpPr/>
            <p:nvPr/>
          </p:nvSpPr>
          <p:spPr>
            <a:xfrm>
              <a:off x="3716632" y="291834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23" name="Textfeld 7">
              <a:extLst>
                <a:ext uri="{FF2B5EF4-FFF2-40B4-BE49-F238E27FC236}">
                  <a16:creationId xmlns:a16="http://schemas.microsoft.com/office/drawing/2014/main" id="{84ED3FB4-4671-E8E0-9BC4-86160563DFD2}"/>
                </a:ext>
              </a:extLst>
            </p:cNvPr>
            <p:cNvSpPr txBox="1"/>
            <p:nvPr/>
          </p:nvSpPr>
          <p:spPr>
            <a:xfrm>
              <a:off x="4089529" y="318746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9ADE6E3E-B73C-571E-1C0B-B22D61FA9AF2}"/>
                </a:ext>
              </a:extLst>
            </p:cNvPr>
            <p:cNvSpPr txBox="1"/>
            <p:nvPr/>
          </p:nvSpPr>
          <p:spPr>
            <a:xfrm>
              <a:off x="3768639" y="2658671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</a:t>
              </a:r>
              <a:endParaRPr lang="de-DE" sz="2000" b="0" baseline="-25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Gerade Verbindung 11">
              <a:extLst>
                <a:ext uri="{FF2B5EF4-FFF2-40B4-BE49-F238E27FC236}">
                  <a16:creationId xmlns:a16="http://schemas.microsoft.com/office/drawing/2014/main" id="{BF565A65-D775-6827-2B48-38F67CC5632B}"/>
                </a:ext>
              </a:extLst>
            </p:cNvPr>
            <p:cNvCxnSpPr>
              <a:stCxn id="23" idx="0"/>
              <a:endCxn id="24" idx="2"/>
            </p:cNvCxnSpPr>
            <p:nvPr/>
          </p:nvCxnSpPr>
          <p:spPr>
            <a:xfrm flipV="1">
              <a:off x="4262990" y="2984623"/>
              <a:ext cx="3269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0B447D3-B829-4BFC-52ED-ACF72CA02E3C}"/>
              </a:ext>
            </a:extLst>
          </p:cNvPr>
          <p:cNvGrpSpPr/>
          <p:nvPr/>
        </p:nvGrpSpPr>
        <p:grpSpPr>
          <a:xfrm>
            <a:off x="6925014" y="1965109"/>
            <a:ext cx="2039805" cy="1344851"/>
            <a:chOff x="4748470" y="2522008"/>
            <a:chExt cx="2039805" cy="1344851"/>
          </a:xfrm>
        </p:grpSpPr>
        <p:sp>
          <p:nvSpPr>
            <p:cNvPr id="27" name="Textfeld 7">
              <a:extLst>
                <a:ext uri="{FF2B5EF4-FFF2-40B4-BE49-F238E27FC236}">
                  <a16:creationId xmlns:a16="http://schemas.microsoft.com/office/drawing/2014/main" id="{EB937008-142F-968D-78BE-46FF6FA83845}"/>
                </a:ext>
              </a:extLst>
            </p:cNvPr>
            <p:cNvSpPr txBox="1"/>
            <p:nvPr/>
          </p:nvSpPr>
          <p:spPr>
            <a:xfrm>
              <a:off x="4783448" y="3540907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1934B957-E53A-C42E-D3BF-048EA4C79631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 flipV="1">
              <a:off x="5205792" y="2847960"/>
              <a:ext cx="7304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10">
              <a:extLst>
                <a:ext uri="{FF2B5EF4-FFF2-40B4-BE49-F238E27FC236}">
                  <a16:creationId xmlns:a16="http://schemas.microsoft.com/office/drawing/2014/main" id="{E4737AEC-8D45-A775-367A-64305DDEB631}"/>
                </a:ext>
              </a:extLst>
            </p:cNvPr>
            <p:cNvSpPr txBox="1"/>
            <p:nvPr/>
          </p:nvSpPr>
          <p:spPr>
            <a:xfrm>
              <a:off x="4748470" y="301211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Gerade Verbindung 11">
              <a:extLst>
                <a:ext uri="{FF2B5EF4-FFF2-40B4-BE49-F238E27FC236}">
                  <a16:creationId xmlns:a16="http://schemas.microsoft.com/office/drawing/2014/main" id="{E06F60D7-CDA7-190B-D146-D6185AB28E2D}"/>
                </a:ext>
              </a:extLst>
            </p:cNvPr>
            <p:cNvCxnSpPr>
              <a:stCxn id="27" idx="0"/>
              <a:endCxn id="29" idx="2"/>
            </p:cNvCxnSpPr>
            <p:nvPr/>
          </p:nvCxnSpPr>
          <p:spPr>
            <a:xfrm flipV="1">
              <a:off x="4956909" y="3338063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6E81B944-02CF-E954-6D4A-8286C9436211}"/>
                </a:ext>
              </a:extLst>
            </p:cNvPr>
            <p:cNvSpPr txBox="1"/>
            <p:nvPr/>
          </p:nvSpPr>
          <p:spPr>
            <a:xfrm>
              <a:off x="4760714" y="2522008"/>
              <a:ext cx="90476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Right Arrow 43">
              <a:extLst>
                <a:ext uri="{FF2B5EF4-FFF2-40B4-BE49-F238E27FC236}">
                  <a16:creationId xmlns:a16="http://schemas.microsoft.com/office/drawing/2014/main" id="{746D71F9-BA04-4910-4A8D-BE907D6A1BCE}"/>
                </a:ext>
              </a:extLst>
            </p:cNvPr>
            <p:cNvSpPr/>
            <p:nvPr/>
          </p:nvSpPr>
          <p:spPr>
            <a:xfrm>
              <a:off x="5564897" y="273351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33" name="Textfeld 7">
              <a:extLst>
                <a:ext uri="{FF2B5EF4-FFF2-40B4-BE49-F238E27FC236}">
                  <a16:creationId xmlns:a16="http://schemas.microsoft.com/office/drawing/2014/main" id="{5A82DB48-B360-1949-F402-9BDA05DC605E}"/>
                </a:ext>
              </a:extLst>
            </p:cNvPr>
            <p:cNvSpPr txBox="1"/>
            <p:nvPr/>
          </p:nvSpPr>
          <p:spPr>
            <a:xfrm>
              <a:off x="5276310" y="353766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4" name="Gerade Verbindung 11">
              <a:extLst>
                <a:ext uri="{FF2B5EF4-FFF2-40B4-BE49-F238E27FC236}">
                  <a16:creationId xmlns:a16="http://schemas.microsoft.com/office/drawing/2014/main" id="{85B64BBA-E677-4597-E389-D8374CF52FCF}"/>
                </a:ext>
              </a:extLst>
            </p:cNvPr>
            <p:cNvCxnSpPr>
              <a:stCxn id="33" idx="0"/>
              <a:endCxn id="29" idx="2"/>
            </p:cNvCxnSpPr>
            <p:nvPr/>
          </p:nvCxnSpPr>
          <p:spPr>
            <a:xfrm flipH="1" flipV="1">
              <a:off x="5205792" y="333806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10">
              <a:extLst>
                <a:ext uri="{FF2B5EF4-FFF2-40B4-BE49-F238E27FC236}">
                  <a16:creationId xmlns:a16="http://schemas.microsoft.com/office/drawing/2014/main" id="{775312E2-EFA8-A0B6-3F6D-A480A8782C5F}"/>
                </a:ext>
              </a:extLst>
            </p:cNvPr>
            <p:cNvSpPr txBox="1"/>
            <p:nvPr/>
          </p:nvSpPr>
          <p:spPr>
            <a:xfrm>
              <a:off x="5873632" y="2522481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6" name="Gerade Verbindung 11">
              <a:extLst>
                <a:ext uri="{FF2B5EF4-FFF2-40B4-BE49-F238E27FC236}">
                  <a16:creationId xmlns:a16="http://schemas.microsoft.com/office/drawing/2014/main" id="{F2B5831D-24DA-D5E1-31BD-1CECFAE76FA2}"/>
                </a:ext>
              </a:extLst>
            </p:cNvPr>
            <p:cNvCxnSpPr>
              <a:endCxn id="35" idx="2"/>
            </p:cNvCxnSpPr>
            <p:nvPr/>
          </p:nvCxnSpPr>
          <p:spPr>
            <a:xfrm flipV="1">
              <a:off x="6113863" y="2848433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7">
              <a:extLst>
                <a:ext uri="{FF2B5EF4-FFF2-40B4-BE49-F238E27FC236}">
                  <a16:creationId xmlns:a16="http://schemas.microsoft.com/office/drawing/2014/main" id="{F4A29887-7843-58E4-9268-A31DD9081E75}"/>
                </a:ext>
              </a:extLst>
            </p:cNvPr>
            <p:cNvSpPr txBox="1"/>
            <p:nvPr/>
          </p:nvSpPr>
          <p:spPr>
            <a:xfrm>
              <a:off x="6401472" y="3048034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38" name="Gerade Verbindung 11">
              <a:extLst>
                <a:ext uri="{FF2B5EF4-FFF2-40B4-BE49-F238E27FC236}">
                  <a16:creationId xmlns:a16="http://schemas.microsoft.com/office/drawing/2014/main" id="{E93D1AF5-81E4-D3B0-571B-27510DE5815A}"/>
                </a:ext>
              </a:extLst>
            </p:cNvPr>
            <p:cNvCxnSpPr>
              <a:stCxn id="37" idx="0"/>
              <a:endCxn id="35" idx="2"/>
            </p:cNvCxnSpPr>
            <p:nvPr/>
          </p:nvCxnSpPr>
          <p:spPr>
            <a:xfrm flipH="1" flipV="1">
              <a:off x="6330954" y="2848433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10">
              <a:extLst>
                <a:ext uri="{FF2B5EF4-FFF2-40B4-BE49-F238E27FC236}">
                  <a16:creationId xmlns:a16="http://schemas.microsoft.com/office/drawing/2014/main" id="{D0D6BA7E-DC8D-4574-8526-23A027405B6A}"/>
                </a:ext>
              </a:extLst>
            </p:cNvPr>
            <p:cNvSpPr txBox="1"/>
            <p:nvPr/>
          </p:nvSpPr>
          <p:spPr>
            <a:xfrm>
              <a:off x="5739994" y="3054048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p(R)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feld 7">
              <a:extLst>
                <a:ext uri="{FF2B5EF4-FFF2-40B4-BE49-F238E27FC236}">
                  <a16:creationId xmlns:a16="http://schemas.microsoft.com/office/drawing/2014/main" id="{8A44D835-2957-4F9D-DC31-8BBEB0FFA508}"/>
                </a:ext>
              </a:extLst>
            </p:cNvPr>
            <p:cNvSpPr txBox="1"/>
            <p:nvPr/>
          </p:nvSpPr>
          <p:spPr>
            <a:xfrm>
              <a:off x="5937794" y="353766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1" name="Gerade Verbindung 11">
              <a:extLst>
                <a:ext uri="{FF2B5EF4-FFF2-40B4-BE49-F238E27FC236}">
                  <a16:creationId xmlns:a16="http://schemas.microsoft.com/office/drawing/2014/main" id="{78B173FA-BB22-D956-C42F-79216A122CF8}"/>
                </a:ext>
              </a:extLst>
            </p:cNvPr>
            <p:cNvCxnSpPr>
              <a:endCxn id="40" idx="0"/>
            </p:cNvCxnSpPr>
            <p:nvPr/>
          </p:nvCxnSpPr>
          <p:spPr>
            <a:xfrm flipH="1">
              <a:off x="6111255" y="3360544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053B0C0-D2A5-5E10-E1BB-2EF2DC0FB24D}"/>
              </a:ext>
            </a:extLst>
          </p:cNvPr>
          <p:cNvGrpSpPr/>
          <p:nvPr/>
        </p:nvGrpSpPr>
        <p:grpSpPr>
          <a:xfrm>
            <a:off x="9227231" y="1958623"/>
            <a:ext cx="2125126" cy="1821508"/>
            <a:chOff x="6963138" y="2515522"/>
            <a:chExt cx="2125126" cy="1821508"/>
          </a:xfrm>
        </p:grpSpPr>
        <p:sp>
          <p:nvSpPr>
            <p:cNvPr id="43" name="Textfeld 7">
              <a:extLst>
                <a:ext uri="{FF2B5EF4-FFF2-40B4-BE49-F238E27FC236}">
                  <a16:creationId xmlns:a16="http://schemas.microsoft.com/office/drawing/2014/main" id="{87CA2041-D11D-B344-C762-D8CADA4ADA7A}"/>
                </a:ext>
              </a:extLst>
            </p:cNvPr>
            <p:cNvSpPr txBox="1"/>
            <p:nvPr/>
          </p:nvSpPr>
          <p:spPr>
            <a:xfrm>
              <a:off x="6998116" y="353766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44" name="Gerade Verbindung 9">
              <a:extLst>
                <a:ext uri="{FF2B5EF4-FFF2-40B4-BE49-F238E27FC236}">
                  <a16:creationId xmlns:a16="http://schemas.microsoft.com/office/drawing/2014/main" id="{F845E614-42F4-65E5-CC83-8E39C1D0AAD7}"/>
                </a:ext>
              </a:extLst>
            </p:cNvPr>
            <p:cNvCxnSpPr>
              <a:stCxn id="45" idx="0"/>
              <a:endCxn id="47" idx="2"/>
            </p:cNvCxnSpPr>
            <p:nvPr/>
          </p:nvCxnSpPr>
          <p:spPr>
            <a:xfrm flipV="1">
              <a:off x="7420460" y="2844718"/>
              <a:ext cx="7303" cy="1641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feld 10">
              <a:extLst>
                <a:ext uri="{FF2B5EF4-FFF2-40B4-BE49-F238E27FC236}">
                  <a16:creationId xmlns:a16="http://schemas.microsoft.com/office/drawing/2014/main" id="{8E5AA25C-2D7F-0FA6-659F-024A0417015C}"/>
                </a:ext>
              </a:extLst>
            </p:cNvPr>
            <p:cNvSpPr txBox="1"/>
            <p:nvPr/>
          </p:nvSpPr>
          <p:spPr>
            <a:xfrm>
              <a:off x="6963138" y="3008869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46" name="Gerade Verbindung 11">
              <a:extLst>
                <a:ext uri="{FF2B5EF4-FFF2-40B4-BE49-F238E27FC236}">
                  <a16:creationId xmlns:a16="http://schemas.microsoft.com/office/drawing/2014/main" id="{D6E26211-4AF0-B54B-CB42-58EE87E03C71}"/>
                </a:ext>
              </a:extLst>
            </p:cNvPr>
            <p:cNvCxnSpPr>
              <a:stCxn id="43" idx="0"/>
              <a:endCxn id="45" idx="2"/>
            </p:cNvCxnSpPr>
            <p:nvPr/>
          </p:nvCxnSpPr>
          <p:spPr>
            <a:xfrm flipV="1">
              <a:off x="7171577" y="3334821"/>
              <a:ext cx="248883" cy="20284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feld 10">
              <a:extLst>
                <a:ext uri="{FF2B5EF4-FFF2-40B4-BE49-F238E27FC236}">
                  <a16:creationId xmlns:a16="http://schemas.microsoft.com/office/drawing/2014/main" id="{A97DB776-31BA-8F95-41D8-670E73BB4C0F}"/>
                </a:ext>
              </a:extLst>
            </p:cNvPr>
            <p:cNvSpPr txBox="1"/>
            <p:nvPr/>
          </p:nvSpPr>
          <p:spPr>
            <a:xfrm>
              <a:off x="7146870" y="2518766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48" name="Right Arrow 76">
              <a:extLst>
                <a:ext uri="{FF2B5EF4-FFF2-40B4-BE49-F238E27FC236}">
                  <a16:creationId xmlns:a16="http://schemas.microsoft.com/office/drawing/2014/main" id="{5A504F6C-E0D7-1D25-34A4-F4DBB69C9506}"/>
                </a:ext>
              </a:extLst>
            </p:cNvPr>
            <p:cNvSpPr/>
            <p:nvPr/>
          </p:nvSpPr>
          <p:spPr>
            <a:xfrm>
              <a:off x="7740656" y="2730274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49" name="Textfeld 7">
              <a:extLst>
                <a:ext uri="{FF2B5EF4-FFF2-40B4-BE49-F238E27FC236}">
                  <a16:creationId xmlns:a16="http://schemas.microsoft.com/office/drawing/2014/main" id="{516045E4-F61A-75ED-4567-8D5992B66958}"/>
                </a:ext>
              </a:extLst>
            </p:cNvPr>
            <p:cNvSpPr txBox="1"/>
            <p:nvPr/>
          </p:nvSpPr>
          <p:spPr>
            <a:xfrm>
              <a:off x="7490978" y="3534422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cxnSp>
          <p:nvCxnSpPr>
            <p:cNvPr id="50" name="Gerade Verbindung 11">
              <a:extLst>
                <a:ext uri="{FF2B5EF4-FFF2-40B4-BE49-F238E27FC236}">
                  <a16:creationId xmlns:a16="http://schemas.microsoft.com/office/drawing/2014/main" id="{B7FF5503-DA33-DAC0-7785-DEC106EDAB28}"/>
                </a:ext>
              </a:extLst>
            </p:cNvPr>
            <p:cNvCxnSpPr>
              <a:stCxn id="49" idx="0"/>
              <a:endCxn id="45" idx="2"/>
            </p:cNvCxnSpPr>
            <p:nvPr/>
          </p:nvCxnSpPr>
          <p:spPr>
            <a:xfrm flipH="1" flipV="1">
              <a:off x="7420460" y="3334821"/>
              <a:ext cx="243979" cy="19960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feld 10">
              <a:extLst>
                <a:ext uri="{FF2B5EF4-FFF2-40B4-BE49-F238E27FC236}">
                  <a16:creationId xmlns:a16="http://schemas.microsoft.com/office/drawing/2014/main" id="{3BFC6DBA-E411-A107-00BD-F7FCA4FE2CF6}"/>
                </a:ext>
              </a:extLst>
            </p:cNvPr>
            <p:cNvSpPr txBox="1"/>
            <p:nvPr/>
          </p:nvSpPr>
          <p:spPr>
            <a:xfrm>
              <a:off x="8000748" y="2995897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A=B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11">
              <a:extLst>
                <a:ext uri="{FF2B5EF4-FFF2-40B4-BE49-F238E27FC236}">
                  <a16:creationId xmlns:a16="http://schemas.microsoft.com/office/drawing/2014/main" id="{7C334318-6D98-B09F-53A8-1841252F15A7}"/>
                </a:ext>
              </a:extLst>
            </p:cNvPr>
            <p:cNvCxnSpPr>
              <a:endCxn id="51" idx="2"/>
            </p:cNvCxnSpPr>
            <p:nvPr/>
          </p:nvCxnSpPr>
          <p:spPr>
            <a:xfrm flipV="1">
              <a:off x="8240979" y="3321849"/>
              <a:ext cx="217091" cy="1861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11">
              <a:extLst>
                <a:ext uri="{FF2B5EF4-FFF2-40B4-BE49-F238E27FC236}">
                  <a16:creationId xmlns:a16="http://schemas.microsoft.com/office/drawing/2014/main" id="{FF1DEE06-D9E9-4780-7EAD-3A2D379917EB}"/>
                </a:ext>
              </a:extLst>
            </p:cNvPr>
            <p:cNvCxnSpPr>
              <a:stCxn id="57" idx="0"/>
              <a:endCxn id="51" idx="2"/>
            </p:cNvCxnSpPr>
            <p:nvPr/>
          </p:nvCxnSpPr>
          <p:spPr>
            <a:xfrm flipH="1" flipV="1">
              <a:off x="8458070" y="3321849"/>
              <a:ext cx="256325" cy="2023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feld 10">
              <a:extLst>
                <a:ext uri="{FF2B5EF4-FFF2-40B4-BE49-F238E27FC236}">
                  <a16:creationId xmlns:a16="http://schemas.microsoft.com/office/drawing/2014/main" id="{B3BA8E84-448A-37CD-10E5-9603427017B1}"/>
                </a:ext>
              </a:extLst>
            </p:cNvPr>
            <p:cNvSpPr txBox="1"/>
            <p:nvPr/>
          </p:nvSpPr>
          <p:spPr>
            <a:xfrm>
              <a:off x="7867110" y="3527464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A,C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feld 7">
              <a:extLst>
                <a:ext uri="{FF2B5EF4-FFF2-40B4-BE49-F238E27FC236}">
                  <a16:creationId xmlns:a16="http://schemas.microsoft.com/office/drawing/2014/main" id="{1342D10A-AC0C-222E-BC0F-1F0B9DCFB2FF}"/>
                </a:ext>
              </a:extLst>
            </p:cNvPr>
            <p:cNvSpPr txBox="1"/>
            <p:nvPr/>
          </p:nvSpPr>
          <p:spPr>
            <a:xfrm>
              <a:off x="8064910" y="4011078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b="0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cxnSp>
          <p:nvCxnSpPr>
            <p:cNvPr id="56" name="Gerade Verbindung 11">
              <a:extLst>
                <a:ext uri="{FF2B5EF4-FFF2-40B4-BE49-F238E27FC236}">
                  <a16:creationId xmlns:a16="http://schemas.microsoft.com/office/drawing/2014/main" id="{D20C1528-5FD8-B95A-7688-348D05EEB61B}"/>
                </a:ext>
              </a:extLst>
            </p:cNvPr>
            <p:cNvCxnSpPr>
              <a:endCxn id="55" idx="0"/>
            </p:cNvCxnSpPr>
            <p:nvPr/>
          </p:nvCxnSpPr>
          <p:spPr>
            <a:xfrm flipH="1">
              <a:off x="8238371" y="3833960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feld 10">
              <a:extLst>
                <a:ext uri="{FF2B5EF4-FFF2-40B4-BE49-F238E27FC236}">
                  <a16:creationId xmlns:a16="http://schemas.microsoft.com/office/drawing/2014/main" id="{48B778FE-D66C-59FC-320B-1D3662BB768B}"/>
                </a:ext>
              </a:extLst>
            </p:cNvPr>
            <p:cNvSpPr txBox="1"/>
            <p:nvPr/>
          </p:nvSpPr>
          <p:spPr>
            <a:xfrm>
              <a:off x="8340526" y="3524221"/>
              <a:ext cx="747738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B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feld 7">
              <a:extLst>
                <a:ext uri="{FF2B5EF4-FFF2-40B4-BE49-F238E27FC236}">
                  <a16:creationId xmlns:a16="http://schemas.microsoft.com/office/drawing/2014/main" id="{A4AB877D-67D6-7A8B-5644-27CD317E60B1}"/>
                </a:ext>
              </a:extLst>
            </p:cNvPr>
            <p:cNvSpPr txBox="1"/>
            <p:nvPr/>
          </p:nvSpPr>
          <p:spPr>
            <a:xfrm>
              <a:off x="8538326" y="4007835"/>
              <a:ext cx="346921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9" name="Gerade Verbindung 11">
              <a:extLst>
                <a:ext uri="{FF2B5EF4-FFF2-40B4-BE49-F238E27FC236}">
                  <a16:creationId xmlns:a16="http://schemas.microsoft.com/office/drawing/2014/main" id="{E0532BFB-2585-2C76-B468-4CBDD3FA848B}"/>
                </a:ext>
              </a:extLst>
            </p:cNvPr>
            <p:cNvCxnSpPr>
              <a:endCxn id="58" idx="0"/>
            </p:cNvCxnSpPr>
            <p:nvPr/>
          </p:nvCxnSpPr>
          <p:spPr>
            <a:xfrm flipH="1">
              <a:off x="8711787" y="3830717"/>
              <a:ext cx="2608" cy="17711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9">
              <a:extLst>
                <a:ext uri="{FF2B5EF4-FFF2-40B4-BE49-F238E27FC236}">
                  <a16:creationId xmlns:a16="http://schemas.microsoft.com/office/drawing/2014/main" id="{D28079A6-D0A9-F430-3D14-7749C6100A4B}"/>
                </a:ext>
              </a:extLst>
            </p:cNvPr>
            <p:cNvCxnSpPr>
              <a:stCxn id="51" idx="0"/>
              <a:endCxn id="61" idx="2"/>
            </p:cNvCxnSpPr>
            <p:nvPr/>
          </p:nvCxnSpPr>
          <p:spPr>
            <a:xfrm flipV="1">
              <a:off x="8458070" y="2841474"/>
              <a:ext cx="7310" cy="1544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feld 10">
              <a:extLst>
                <a:ext uri="{FF2B5EF4-FFF2-40B4-BE49-F238E27FC236}">
                  <a16:creationId xmlns:a16="http://schemas.microsoft.com/office/drawing/2014/main" id="{33C98FA6-01E9-8617-6FBC-53ECB9F13696}"/>
                </a:ext>
              </a:extLst>
            </p:cNvPr>
            <p:cNvSpPr txBox="1"/>
            <p:nvPr/>
          </p:nvSpPr>
          <p:spPr>
            <a:xfrm>
              <a:off x="8184487" y="2515522"/>
              <a:ext cx="56178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F89CA3C9-BAF4-79A7-8F3D-C590F362C21A}"/>
              </a:ext>
            </a:extLst>
          </p:cNvPr>
          <p:cNvSpPr txBox="1"/>
          <p:nvPr/>
        </p:nvSpPr>
        <p:spPr>
          <a:xfrm>
            <a:off x="4955413" y="1258934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2) Grouping of Projections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FAD719-469F-2597-3A5B-E24C6F253805}"/>
              </a:ext>
            </a:extLst>
          </p:cNvPr>
          <p:cNvSpPr txBox="1"/>
          <p:nvPr/>
        </p:nvSpPr>
        <p:spPr>
          <a:xfrm>
            <a:off x="7092261" y="1255691"/>
            <a:ext cx="16731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3) Pushdown of Selections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1B121D9-35B9-F680-8617-7944E5E42D7C}"/>
              </a:ext>
            </a:extLst>
          </p:cNvPr>
          <p:cNvSpPr/>
          <p:nvPr/>
        </p:nvSpPr>
        <p:spPr>
          <a:xfrm>
            <a:off x="5861939" y="4085271"/>
            <a:ext cx="2984017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Input: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Standardized, simplified, and un-nested query graph</a:t>
            </a:r>
          </a:p>
          <a:p>
            <a:pPr algn="ctr"/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Restructured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query graph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2" grpId="0"/>
      <p:bldP spid="63" grpId="0"/>
      <p:bldP spid="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8F251-9B9F-A5E1-417E-B2A3F40192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Query Restructuring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15F54-3803-4128-4EF3-F6F5FD7318ED}"/>
              </a:ext>
            </a:extLst>
          </p:cNvPr>
          <p:cNvSpPr txBox="1"/>
          <p:nvPr/>
        </p:nvSpPr>
        <p:spPr>
          <a:xfrm>
            <a:off x="544591" y="1349905"/>
            <a:ext cx="309340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Name, count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Pos=‘FW’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6A699-D370-B768-218A-861BCC61E469}"/>
              </a:ext>
            </a:extLst>
          </p:cNvPr>
          <p:cNvSpPr/>
          <p:nvPr/>
        </p:nvSpPr>
        <p:spPr>
          <a:xfrm>
            <a:off x="469296" y="2632281"/>
            <a:ext cx="316870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CREATE VIEW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AS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count(*)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Players P, Goals G </a:t>
            </a: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WHERE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G.Pid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AND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G.GOwn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=FALSE</a:t>
            </a:r>
          </a:p>
          <a:p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GROUP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P.Name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onsolas" panose="020B0609020204030204" pitchFamily="49" charset="0"/>
                <a:cs typeface="Calibri" panose="020F0502020204030204" pitchFamily="34" charset="0"/>
              </a:rPr>
              <a:t>P.Pos</a:t>
            </a:r>
            <a:endParaRPr lang="en-US" sz="14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  ORDER BY</a:t>
            </a:r>
            <a:r>
              <a:rPr lang="en-US" sz="1400" dirty="0">
                <a:latin typeface="Consolas" panose="020B0609020204030204" pitchFamily="49" charset="0"/>
                <a:cs typeface="Calibri" panose="020F0502020204030204" pitchFamily="34" charset="0"/>
              </a:rPr>
              <a:t> count(*) </a:t>
            </a:r>
            <a:r>
              <a:rPr lang="en-US" sz="1400" b="1" dirty="0">
                <a:latin typeface="Consolas" panose="020B0609020204030204" pitchFamily="49" charset="0"/>
                <a:cs typeface="Calibri" panose="020F0502020204030204" pitchFamily="34" charset="0"/>
              </a:rPr>
              <a:t>DESC</a:t>
            </a:r>
            <a:endParaRPr lang="en-US" sz="1400" b="1" dirty="0"/>
          </a:p>
        </p:txBody>
      </p:sp>
      <p:sp>
        <p:nvSpPr>
          <p:cNvPr id="6" name="Right Arrow 13">
            <a:extLst>
              <a:ext uri="{FF2B5EF4-FFF2-40B4-BE49-F238E27FC236}">
                <a16:creationId xmlns:a16="http://schemas.microsoft.com/office/drawing/2014/main" id="{A5293A95-23B1-BCF1-04F1-666A53F23E1F}"/>
              </a:ext>
            </a:extLst>
          </p:cNvPr>
          <p:cNvSpPr/>
          <p:nvPr/>
        </p:nvSpPr>
        <p:spPr>
          <a:xfrm>
            <a:off x="4037900" y="2904367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Right Arrow 75">
            <a:extLst>
              <a:ext uri="{FF2B5EF4-FFF2-40B4-BE49-F238E27FC236}">
                <a16:creationId xmlns:a16="http://schemas.microsoft.com/office/drawing/2014/main" id="{8C114881-AE79-829B-8700-CB0FB22AC026}"/>
              </a:ext>
            </a:extLst>
          </p:cNvPr>
          <p:cNvSpPr/>
          <p:nvPr/>
        </p:nvSpPr>
        <p:spPr>
          <a:xfrm>
            <a:off x="7232768" y="28941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CFF1199-82FD-32DD-1026-B49280757EAC}"/>
              </a:ext>
            </a:extLst>
          </p:cNvPr>
          <p:cNvGrpSpPr/>
          <p:nvPr/>
        </p:nvGrpSpPr>
        <p:grpSpPr>
          <a:xfrm>
            <a:off x="7697535" y="785829"/>
            <a:ext cx="2635708" cy="4878806"/>
            <a:chOff x="6294898" y="1592090"/>
            <a:chExt cx="2635708" cy="4878806"/>
          </a:xfrm>
        </p:grpSpPr>
        <p:cxnSp>
          <p:nvCxnSpPr>
            <p:cNvPr id="9" name="Gerade Verbindung 9">
              <a:extLst>
                <a:ext uri="{FF2B5EF4-FFF2-40B4-BE49-F238E27FC236}">
                  <a16:creationId xmlns:a16="http://schemas.microsoft.com/office/drawing/2014/main" id="{75C22681-E0D1-1F5F-9EFD-87742003595F}"/>
                </a:ext>
              </a:extLst>
            </p:cNvPr>
            <p:cNvCxnSpPr>
              <a:stCxn id="10" idx="0"/>
              <a:endCxn id="12" idx="2"/>
            </p:cNvCxnSpPr>
            <p:nvPr/>
          </p:nvCxnSpPr>
          <p:spPr>
            <a:xfrm flipH="1" flipV="1">
              <a:off x="7722136" y="3632927"/>
              <a:ext cx="2424" cy="24197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10">
              <a:extLst>
                <a:ext uri="{FF2B5EF4-FFF2-40B4-BE49-F238E27FC236}">
                  <a16:creationId xmlns:a16="http://schemas.microsoft.com/office/drawing/2014/main" id="{7C783E1A-1AB4-9180-18DA-C7005D4107E0}"/>
                </a:ext>
              </a:extLst>
            </p:cNvPr>
            <p:cNvSpPr txBox="1"/>
            <p:nvPr/>
          </p:nvSpPr>
          <p:spPr>
            <a:xfrm>
              <a:off x="7267238" y="3874900"/>
              <a:ext cx="914643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⋈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11">
              <a:extLst>
                <a:ext uri="{FF2B5EF4-FFF2-40B4-BE49-F238E27FC236}">
                  <a16:creationId xmlns:a16="http://schemas.microsoft.com/office/drawing/2014/main" id="{17A1F820-B037-BBB8-ACA1-241D1835770C}"/>
                </a:ext>
              </a:extLst>
            </p:cNvPr>
            <p:cNvCxnSpPr>
              <a:stCxn id="21" idx="0"/>
              <a:endCxn id="10" idx="2"/>
            </p:cNvCxnSpPr>
            <p:nvPr/>
          </p:nvCxnSpPr>
          <p:spPr>
            <a:xfrm flipV="1">
              <a:off x="7099564" y="4200852"/>
              <a:ext cx="624996" cy="21507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0">
              <a:extLst>
                <a:ext uri="{FF2B5EF4-FFF2-40B4-BE49-F238E27FC236}">
                  <a16:creationId xmlns:a16="http://schemas.microsoft.com/office/drawing/2014/main" id="{6E6AA74B-EF5A-8852-72B9-A2867662EF20}"/>
                </a:ext>
              </a:extLst>
            </p:cNvPr>
            <p:cNvSpPr txBox="1"/>
            <p:nvPr/>
          </p:nvSpPr>
          <p:spPr>
            <a:xfrm>
              <a:off x="7224516" y="330697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3" name="Gerade Verbindung 11">
              <a:extLst>
                <a:ext uri="{FF2B5EF4-FFF2-40B4-BE49-F238E27FC236}">
                  <a16:creationId xmlns:a16="http://schemas.microsoft.com/office/drawing/2014/main" id="{A3F07128-6565-6C25-97C8-71E40A4B6CA4}"/>
                </a:ext>
              </a:extLst>
            </p:cNvPr>
            <p:cNvCxnSpPr>
              <a:stCxn id="22" idx="0"/>
              <a:endCxn id="10" idx="2"/>
            </p:cNvCxnSpPr>
            <p:nvPr/>
          </p:nvCxnSpPr>
          <p:spPr>
            <a:xfrm flipH="1" flipV="1">
              <a:off x="7724560" y="4200852"/>
              <a:ext cx="607171" cy="2118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9">
              <a:extLst>
                <a:ext uri="{FF2B5EF4-FFF2-40B4-BE49-F238E27FC236}">
                  <a16:creationId xmlns:a16="http://schemas.microsoft.com/office/drawing/2014/main" id="{8ABC32C1-EA88-CC13-B20A-ABE2037EB746}"/>
                </a:ext>
              </a:extLst>
            </p:cNvPr>
            <p:cNvCxnSpPr>
              <a:stCxn id="12" idx="0"/>
              <a:endCxn id="15" idx="2"/>
            </p:cNvCxnSpPr>
            <p:nvPr/>
          </p:nvCxnSpPr>
          <p:spPr>
            <a:xfrm flipH="1" flipV="1">
              <a:off x="7718893" y="3065481"/>
              <a:ext cx="3243" cy="2414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0">
              <a:extLst>
                <a:ext uri="{FF2B5EF4-FFF2-40B4-BE49-F238E27FC236}">
                  <a16:creationId xmlns:a16="http://schemas.microsoft.com/office/drawing/2014/main" id="{3C0C3670-3AFD-5037-D1FA-4EBBB0733556}"/>
                </a:ext>
              </a:extLst>
            </p:cNvPr>
            <p:cNvSpPr txBox="1"/>
            <p:nvPr/>
          </p:nvSpPr>
          <p:spPr>
            <a:xfrm>
              <a:off x="6837330" y="2739529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γ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Name,count(*)</a:t>
              </a:r>
            </a:p>
          </p:txBody>
        </p:sp>
        <p:cxnSp>
          <p:nvCxnSpPr>
            <p:cNvPr id="16" name="Gerade Verbindung 9">
              <a:extLst>
                <a:ext uri="{FF2B5EF4-FFF2-40B4-BE49-F238E27FC236}">
                  <a16:creationId xmlns:a16="http://schemas.microsoft.com/office/drawing/2014/main" id="{2DC4B7AC-4B19-71B5-B0B3-81946E7FEBE2}"/>
                </a:ext>
              </a:extLst>
            </p:cNvPr>
            <p:cNvCxnSpPr>
              <a:stCxn id="15" idx="0"/>
              <a:endCxn id="17" idx="2"/>
            </p:cNvCxnSpPr>
            <p:nvPr/>
          </p:nvCxnSpPr>
          <p:spPr>
            <a:xfrm flipV="1">
              <a:off x="7718893" y="2540182"/>
              <a:ext cx="0" cy="19934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0">
              <a:extLst>
                <a:ext uri="{FF2B5EF4-FFF2-40B4-BE49-F238E27FC236}">
                  <a16:creationId xmlns:a16="http://schemas.microsoft.com/office/drawing/2014/main" id="{B0B4EFF5-D429-C643-0A05-D833D1B14AEF}"/>
                </a:ext>
              </a:extLst>
            </p:cNvPr>
            <p:cNvSpPr txBox="1"/>
            <p:nvPr/>
          </p:nvSpPr>
          <p:spPr>
            <a:xfrm>
              <a:off x="6990328" y="2214230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&gt;=4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8" name="Gerade Verbindung 9">
              <a:extLst>
                <a:ext uri="{FF2B5EF4-FFF2-40B4-BE49-F238E27FC236}">
                  <a16:creationId xmlns:a16="http://schemas.microsoft.com/office/drawing/2014/main" id="{CBA4811A-1D9C-B3B0-3E7A-4C4E7AD98367}"/>
                </a:ext>
              </a:extLst>
            </p:cNvPr>
            <p:cNvCxnSpPr>
              <a:stCxn id="17" idx="0"/>
              <a:endCxn id="19" idx="2"/>
            </p:cNvCxnSpPr>
            <p:nvPr/>
          </p:nvCxnSpPr>
          <p:spPr>
            <a:xfrm flipH="1" flipV="1">
              <a:off x="7715649" y="2031103"/>
              <a:ext cx="3244" cy="1831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0">
              <a:extLst>
                <a:ext uri="{FF2B5EF4-FFF2-40B4-BE49-F238E27FC236}">
                  <a16:creationId xmlns:a16="http://schemas.microsoft.com/office/drawing/2014/main" id="{1E589C72-A4E9-7734-F8B8-14DE058698CE}"/>
                </a:ext>
              </a:extLst>
            </p:cNvPr>
            <p:cNvSpPr txBox="1"/>
            <p:nvPr/>
          </p:nvSpPr>
          <p:spPr>
            <a:xfrm>
              <a:off x="6834086" y="1705151"/>
              <a:ext cx="1763126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τ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count</a:t>
              </a:r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 </a:t>
              </a:r>
              <a:r>
                <a:rPr lang="de-DE" sz="2000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DESC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0" name="Gerade Verbindung 9">
              <a:extLst>
                <a:ext uri="{FF2B5EF4-FFF2-40B4-BE49-F238E27FC236}">
                  <a16:creationId xmlns:a16="http://schemas.microsoft.com/office/drawing/2014/main" id="{667BD0B0-0C0F-6F95-1191-06675B67F567}"/>
                </a:ext>
              </a:extLst>
            </p:cNvPr>
            <p:cNvCxnSpPr>
              <a:endCxn id="19" idx="0"/>
            </p:cNvCxnSpPr>
            <p:nvPr/>
          </p:nvCxnSpPr>
          <p:spPr>
            <a:xfrm>
              <a:off x="7715649" y="1592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feld 10">
              <a:extLst>
                <a:ext uri="{FF2B5EF4-FFF2-40B4-BE49-F238E27FC236}">
                  <a16:creationId xmlns:a16="http://schemas.microsoft.com/office/drawing/2014/main" id="{0D2260DB-7D10-8801-256A-08D6A638E524}"/>
                </a:ext>
              </a:extLst>
            </p:cNvPr>
            <p:cNvSpPr txBox="1"/>
            <p:nvPr/>
          </p:nvSpPr>
          <p:spPr>
            <a:xfrm>
              <a:off x="6497444" y="4415928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feld 10">
              <a:extLst>
                <a:ext uri="{FF2B5EF4-FFF2-40B4-BE49-F238E27FC236}">
                  <a16:creationId xmlns:a16="http://schemas.microsoft.com/office/drawing/2014/main" id="{6892233D-4455-818F-5032-7FE6F5B62B50}"/>
                </a:ext>
              </a:extLst>
            </p:cNvPr>
            <p:cNvSpPr txBox="1"/>
            <p:nvPr/>
          </p:nvSpPr>
          <p:spPr>
            <a:xfrm>
              <a:off x="7834111" y="4412685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feld 10">
              <a:extLst>
                <a:ext uri="{FF2B5EF4-FFF2-40B4-BE49-F238E27FC236}">
                  <a16:creationId xmlns:a16="http://schemas.microsoft.com/office/drawing/2014/main" id="{A3BF0524-7124-137C-6B68-DD69BFDC17B6}"/>
                </a:ext>
              </a:extLst>
            </p:cNvPr>
            <p:cNvSpPr txBox="1"/>
            <p:nvPr/>
          </p:nvSpPr>
          <p:spPr>
            <a:xfrm>
              <a:off x="6598700" y="4996346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Pos=FW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feld 10">
              <a:extLst>
                <a:ext uri="{FF2B5EF4-FFF2-40B4-BE49-F238E27FC236}">
                  <a16:creationId xmlns:a16="http://schemas.microsoft.com/office/drawing/2014/main" id="{2E77C18D-F68B-686F-B0EF-03279ADADFDF}"/>
                </a:ext>
              </a:extLst>
            </p:cNvPr>
            <p:cNvSpPr txBox="1"/>
            <p:nvPr/>
          </p:nvSpPr>
          <p:spPr>
            <a:xfrm>
              <a:off x="7830867" y="4993103"/>
              <a:ext cx="995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sz="2000" b="1" baseline="-25000" dirty="0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Gown=F</a:t>
              </a:r>
              <a:endParaRPr lang="de-DE" sz="20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Gerade Verbindung 9">
              <a:extLst>
                <a:ext uri="{FF2B5EF4-FFF2-40B4-BE49-F238E27FC236}">
                  <a16:creationId xmlns:a16="http://schemas.microsoft.com/office/drawing/2014/main" id="{1E0AE6E2-59F1-EE5D-F749-58DCF41D4DEB}"/>
                </a:ext>
              </a:extLst>
            </p:cNvPr>
            <p:cNvCxnSpPr>
              <a:stCxn id="23" idx="0"/>
              <a:endCxn id="21" idx="2"/>
            </p:cNvCxnSpPr>
            <p:nvPr/>
          </p:nvCxnSpPr>
          <p:spPr>
            <a:xfrm flipV="1">
              <a:off x="7096320" y="4741880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9">
              <a:extLst>
                <a:ext uri="{FF2B5EF4-FFF2-40B4-BE49-F238E27FC236}">
                  <a16:creationId xmlns:a16="http://schemas.microsoft.com/office/drawing/2014/main" id="{11FECDEC-3B6F-6934-A451-2DCE80D41C68}"/>
                </a:ext>
              </a:extLst>
            </p:cNvPr>
            <p:cNvCxnSpPr>
              <a:stCxn id="24" idx="0"/>
              <a:endCxn id="22" idx="2"/>
            </p:cNvCxnSpPr>
            <p:nvPr/>
          </p:nvCxnSpPr>
          <p:spPr>
            <a:xfrm flipV="1">
              <a:off x="8328487" y="4738637"/>
              <a:ext cx="3244" cy="25446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9">
              <a:extLst>
                <a:ext uri="{FF2B5EF4-FFF2-40B4-BE49-F238E27FC236}">
                  <a16:creationId xmlns:a16="http://schemas.microsoft.com/office/drawing/2014/main" id="{E4BE15D0-181C-F9D2-A831-4E1F834E305F}"/>
                </a:ext>
              </a:extLst>
            </p:cNvPr>
            <p:cNvCxnSpPr>
              <a:stCxn id="23" idx="2"/>
              <a:endCxn id="31" idx="0"/>
            </p:cNvCxnSpPr>
            <p:nvPr/>
          </p:nvCxnSpPr>
          <p:spPr>
            <a:xfrm flipH="1">
              <a:off x="7096319" y="5322298"/>
              <a:ext cx="1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9">
              <a:extLst>
                <a:ext uri="{FF2B5EF4-FFF2-40B4-BE49-F238E27FC236}">
                  <a16:creationId xmlns:a16="http://schemas.microsoft.com/office/drawing/2014/main" id="{F3B9257A-C0E7-C6CE-FA84-85FD4C03618C}"/>
                </a:ext>
              </a:extLst>
            </p:cNvPr>
            <p:cNvCxnSpPr>
              <a:stCxn id="24" idx="2"/>
              <a:endCxn id="32" idx="0"/>
            </p:cNvCxnSpPr>
            <p:nvPr/>
          </p:nvCxnSpPr>
          <p:spPr>
            <a:xfrm>
              <a:off x="8328487" y="5319055"/>
              <a:ext cx="0" cy="21879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7">
              <a:extLst>
                <a:ext uri="{FF2B5EF4-FFF2-40B4-BE49-F238E27FC236}">
                  <a16:creationId xmlns:a16="http://schemas.microsoft.com/office/drawing/2014/main" id="{F36552F1-BC0F-517F-B7DF-465339997AD2}"/>
                </a:ext>
              </a:extLst>
            </p:cNvPr>
            <p:cNvSpPr txBox="1"/>
            <p:nvPr/>
          </p:nvSpPr>
          <p:spPr>
            <a:xfrm>
              <a:off x="6514152" y="6144944"/>
              <a:ext cx="116432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Players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feld 7">
              <a:extLst>
                <a:ext uri="{FF2B5EF4-FFF2-40B4-BE49-F238E27FC236}">
                  <a16:creationId xmlns:a16="http://schemas.microsoft.com/office/drawing/2014/main" id="{5FE57747-78C3-4CC0-2D65-C639A80103F8}"/>
                </a:ext>
              </a:extLst>
            </p:cNvPr>
            <p:cNvSpPr txBox="1"/>
            <p:nvPr/>
          </p:nvSpPr>
          <p:spPr>
            <a:xfrm>
              <a:off x="7877375" y="6141701"/>
              <a:ext cx="908715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de-DE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Goals</a:t>
              </a:r>
              <a:endParaRPr lang="de-DE" sz="2000" b="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feld 10">
              <a:extLst>
                <a:ext uri="{FF2B5EF4-FFF2-40B4-BE49-F238E27FC236}">
                  <a16:creationId xmlns:a16="http://schemas.microsoft.com/office/drawing/2014/main" id="{739F799F-F830-4481-ABBF-996BB0422AB1}"/>
                </a:ext>
              </a:extLst>
            </p:cNvPr>
            <p:cNvSpPr txBox="1"/>
            <p:nvPr/>
          </p:nvSpPr>
          <p:spPr>
            <a:xfrm>
              <a:off x="6294898" y="5541093"/>
              <a:ext cx="1602842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Pid,Name,Pos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32" name="Textfeld 10">
              <a:extLst>
                <a:ext uri="{FF2B5EF4-FFF2-40B4-BE49-F238E27FC236}">
                  <a16:creationId xmlns:a16="http://schemas.microsoft.com/office/drawing/2014/main" id="{1F28238A-D54E-FD76-3237-987822B40EC7}"/>
                </a:ext>
              </a:extLst>
            </p:cNvPr>
            <p:cNvSpPr txBox="1"/>
            <p:nvPr/>
          </p:nvSpPr>
          <p:spPr>
            <a:xfrm>
              <a:off x="7726367" y="5537850"/>
              <a:ext cx="120423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b="1" dirty="0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="1" baseline="-25000" dirty="0" err="1">
                  <a:solidFill>
                    <a:srgbClr val="7889FB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Pid,Gown</a:t>
              </a:r>
              <a:endParaRPr lang="de-DE" sz="2000" b="1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9">
              <a:extLst>
                <a:ext uri="{FF2B5EF4-FFF2-40B4-BE49-F238E27FC236}">
                  <a16:creationId xmlns:a16="http://schemas.microsoft.com/office/drawing/2014/main" id="{38A5F9C1-60FE-A9AC-89F9-F6D265376B8B}"/>
                </a:ext>
              </a:extLst>
            </p:cNvPr>
            <p:cNvCxnSpPr>
              <a:stCxn id="29" idx="0"/>
              <a:endCxn id="31" idx="2"/>
            </p:cNvCxnSpPr>
            <p:nvPr/>
          </p:nvCxnSpPr>
          <p:spPr>
            <a:xfrm flipV="1">
              <a:off x="7096313" y="5867045"/>
              <a:ext cx="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9">
              <a:extLst>
                <a:ext uri="{FF2B5EF4-FFF2-40B4-BE49-F238E27FC236}">
                  <a16:creationId xmlns:a16="http://schemas.microsoft.com/office/drawing/2014/main" id="{C747D9D6-D3E8-6180-D8E2-A6D8099D3413}"/>
                </a:ext>
              </a:extLst>
            </p:cNvPr>
            <p:cNvCxnSpPr>
              <a:stCxn id="30" idx="0"/>
              <a:endCxn id="32" idx="2"/>
            </p:cNvCxnSpPr>
            <p:nvPr/>
          </p:nvCxnSpPr>
          <p:spPr>
            <a:xfrm flipH="1" flipV="1">
              <a:off x="8328487" y="5863802"/>
              <a:ext cx="3246" cy="27789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B6E6BC88-A807-C20A-4E76-BDC67F3D5383}"/>
              </a:ext>
            </a:extLst>
          </p:cNvPr>
          <p:cNvSpPr txBox="1"/>
          <p:nvPr/>
        </p:nvSpPr>
        <p:spPr>
          <a:xfrm>
            <a:off x="544591" y="4442700"/>
            <a:ext cx="240274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Additional metadata: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P.Name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is unique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439818-5CC0-515E-0635-E32167501154}"/>
              </a:ext>
            </a:extLst>
          </p:cNvPr>
          <p:cNvGrpSpPr/>
          <p:nvPr/>
        </p:nvGrpSpPr>
        <p:grpSpPr>
          <a:xfrm>
            <a:off x="4578242" y="1515225"/>
            <a:ext cx="2262210" cy="3568387"/>
            <a:chOff x="3638000" y="1338090"/>
            <a:chExt cx="2262210" cy="3568387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4963312-0E1B-E590-C648-D0168C40248E}"/>
                </a:ext>
              </a:extLst>
            </p:cNvPr>
            <p:cNvGrpSpPr/>
            <p:nvPr/>
          </p:nvGrpSpPr>
          <p:grpSpPr>
            <a:xfrm>
              <a:off x="3638000" y="1768919"/>
              <a:ext cx="2262210" cy="3137558"/>
              <a:chOff x="3638000" y="2538919"/>
              <a:chExt cx="2262210" cy="3137558"/>
            </a:xfrm>
          </p:grpSpPr>
          <p:sp>
            <p:nvSpPr>
              <p:cNvPr id="40" name="Textfeld 7">
                <a:extLst>
                  <a:ext uri="{FF2B5EF4-FFF2-40B4-BE49-F238E27FC236}">
                    <a16:creationId xmlns:a16="http://schemas.microsoft.com/office/drawing/2014/main" id="{461BA45F-792E-6421-B95A-A44E3BBC2BD9}"/>
                  </a:ext>
                </a:extLst>
              </p:cNvPr>
              <p:cNvSpPr txBox="1"/>
              <p:nvPr/>
            </p:nvSpPr>
            <p:spPr>
              <a:xfrm>
                <a:off x="3638000" y="5350525"/>
                <a:ext cx="1164322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Players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1" name="Gerade Verbindung 9">
                <a:extLst>
                  <a:ext uri="{FF2B5EF4-FFF2-40B4-BE49-F238E27FC236}">
                    <a16:creationId xmlns:a16="http://schemas.microsoft.com/office/drawing/2014/main" id="{86257913-03AA-B943-6D8E-5E3EB1E4E202}"/>
                  </a:ext>
                </a:extLst>
              </p:cNvPr>
              <p:cNvCxnSpPr>
                <a:stCxn id="42" idx="0"/>
                <a:endCxn id="44" idx="2"/>
              </p:cNvCxnSpPr>
              <p:nvPr/>
            </p:nvCxnSpPr>
            <p:spPr>
              <a:xfrm flipH="1" flipV="1">
                <a:off x="4836256" y="4579756"/>
                <a:ext cx="2424" cy="24197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feld 10">
                <a:extLst>
                  <a:ext uri="{FF2B5EF4-FFF2-40B4-BE49-F238E27FC236}">
                    <a16:creationId xmlns:a16="http://schemas.microsoft.com/office/drawing/2014/main" id="{6E9B70BB-C799-DD4B-226A-418E9E698EA0}"/>
                  </a:ext>
                </a:extLst>
              </p:cNvPr>
              <p:cNvSpPr txBox="1"/>
              <p:nvPr/>
            </p:nvSpPr>
            <p:spPr>
              <a:xfrm>
                <a:off x="4381358" y="4821729"/>
                <a:ext cx="91464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⋈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Pid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3" name="Gerade Verbindung 11">
                <a:extLst>
                  <a:ext uri="{FF2B5EF4-FFF2-40B4-BE49-F238E27FC236}">
                    <a16:creationId xmlns:a16="http://schemas.microsoft.com/office/drawing/2014/main" id="{FA3D5219-4FA7-0D04-BB61-CE619EB67B08}"/>
                  </a:ext>
                </a:extLst>
              </p:cNvPr>
              <p:cNvCxnSpPr>
                <a:stCxn id="40" idx="0"/>
                <a:endCxn id="42" idx="2"/>
              </p:cNvCxnSpPr>
              <p:nvPr/>
            </p:nvCxnSpPr>
            <p:spPr>
              <a:xfrm flipV="1">
                <a:off x="4220161" y="5147681"/>
                <a:ext cx="618519" cy="20284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feld 10">
                <a:extLst>
                  <a:ext uri="{FF2B5EF4-FFF2-40B4-BE49-F238E27FC236}">
                    <a16:creationId xmlns:a16="http://schemas.microsoft.com/office/drawing/2014/main" id="{DDB400D0-E868-6EEB-C8D5-074F40B2BAD6}"/>
                  </a:ext>
                </a:extLst>
              </p:cNvPr>
              <p:cNvSpPr txBox="1"/>
              <p:nvPr/>
            </p:nvSpPr>
            <p:spPr>
              <a:xfrm>
                <a:off x="4338636" y="4253804"/>
                <a:ext cx="99523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Gown=F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5" name="Textfeld 7">
                <a:extLst>
                  <a:ext uri="{FF2B5EF4-FFF2-40B4-BE49-F238E27FC236}">
                    <a16:creationId xmlns:a16="http://schemas.microsoft.com/office/drawing/2014/main" id="{D21893ED-CDB5-D019-C30E-CC86FEB23A53}"/>
                  </a:ext>
                </a:extLst>
              </p:cNvPr>
              <p:cNvSpPr txBox="1"/>
              <p:nvPr/>
            </p:nvSpPr>
            <p:spPr>
              <a:xfrm>
                <a:off x="4991495" y="5347282"/>
                <a:ext cx="908715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Goals</a:t>
                </a:r>
                <a:endParaRPr lang="de-DE" sz="2000" b="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46" name="Gerade Verbindung 11">
                <a:extLst>
                  <a:ext uri="{FF2B5EF4-FFF2-40B4-BE49-F238E27FC236}">
                    <a16:creationId xmlns:a16="http://schemas.microsoft.com/office/drawing/2014/main" id="{2863181A-E0C6-2D8B-EFCD-1D3226EB3D7E}"/>
                  </a:ext>
                </a:extLst>
              </p:cNvPr>
              <p:cNvCxnSpPr>
                <a:stCxn id="45" idx="0"/>
                <a:endCxn id="42" idx="2"/>
              </p:cNvCxnSpPr>
              <p:nvPr/>
            </p:nvCxnSpPr>
            <p:spPr>
              <a:xfrm flipH="1" flipV="1">
                <a:off x="4838680" y="5147681"/>
                <a:ext cx="607173" cy="19960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 Verbindung 9">
                <a:extLst>
                  <a:ext uri="{FF2B5EF4-FFF2-40B4-BE49-F238E27FC236}">
                    <a16:creationId xmlns:a16="http://schemas.microsoft.com/office/drawing/2014/main" id="{622632AD-76C4-D910-F48B-8B7CD68BCC46}"/>
                  </a:ext>
                </a:extLst>
              </p:cNvPr>
              <p:cNvCxnSpPr>
                <a:stCxn id="44" idx="0"/>
                <a:endCxn id="48" idx="2"/>
              </p:cNvCxnSpPr>
              <p:nvPr/>
            </p:nvCxnSpPr>
            <p:spPr>
              <a:xfrm flipH="1" flipV="1">
                <a:off x="4833014" y="4012310"/>
                <a:ext cx="3242" cy="24149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feld 10">
                <a:extLst>
                  <a:ext uri="{FF2B5EF4-FFF2-40B4-BE49-F238E27FC236}">
                    <a16:creationId xmlns:a16="http://schemas.microsoft.com/office/drawing/2014/main" id="{A2D6CBAA-2DF7-2C6D-B988-62732F5DF1E0}"/>
                  </a:ext>
                </a:extLst>
              </p:cNvPr>
              <p:cNvSpPr txBox="1"/>
              <p:nvPr/>
            </p:nvSpPr>
            <p:spPr>
              <a:xfrm>
                <a:off x="3766322" y="3686358"/>
                <a:ext cx="2133383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γ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Name,Pos,count(*)</a:t>
                </a:r>
              </a:p>
            </p:txBody>
          </p:sp>
          <p:cxnSp>
            <p:nvCxnSpPr>
              <p:cNvPr id="49" name="Gerade Verbindung 9">
                <a:extLst>
                  <a:ext uri="{FF2B5EF4-FFF2-40B4-BE49-F238E27FC236}">
                    <a16:creationId xmlns:a16="http://schemas.microsoft.com/office/drawing/2014/main" id="{65A34D6E-3FB0-85E0-0341-640DA05E1C27}"/>
                  </a:ext>
                </a:extLst>
              </p:cNvPr>
              <p:cNvCxnSpPr>
                <a:stCxn id="48" idx="0"/>
                <a:endCxn id="50" idx="2"/>
              </p:cNvCxnSpPr>
              <p:nvPr/>
            </p:nvCxnSpPr>
            <p:spPr>
              <a:xfrm flipH="1" flipV="1">
                <a:off x="4833013" y="3487011"/>
                <a:ext cx="1" cy="19934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feld 10">
                <a:extLst>
                  <a:ext uri="{FF2B5EF4-FFF2-40B4-BE49-F238E27FC236}">
                    <a16:creationId xmlns:a16="http://schemas.microsoft.com/office/drawing/2014/main" id="{9A790A76-56AA-8F1A-42C7-F2127305609A}"/>
                  </a:ext>
                </a:extLst>
              </p:cNvPr>
              <p:cNvSpPr txBox="1"/>
              <p:nvPr/>
            </p:nvSpPr>
            <p:spPr>
              <a:xfrm>
                <a:off x="4104448" y="3161059"/>
                <a:ext cx="1457129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τ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</a:t>
                </a:r>
                <a:r>
                  <a:rPr lang="de-DE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 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DESC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1" name="Gerade Verbindung 9">
                <a:extLst>
                  <a:ext uri="{FF2B5EF4-FFF2-40B4-BE49-F238E27FC236}">
                    <a16:creationId xmlns:a16="http://schemas.microsoft.com/office/drawing/2014/main" id="{7566D32A-A72A-2756-8F44-732678061EEC}"/>
                  </a:ext>
                </a:extLst>
              </p:cNvPr>
              <p:cNvCxnSpPr>
                <a:stCxn id="50" idx="0"/>
                <a:endCxn id="52" idx="2"/>
              </p:cNvCxnSpPr>
              <p:nvPr/>
            </p:nvCxnSpPr>
            <p:spPr>
              <a:xfrm flipH="1" flipV="1">
                <a:off x="4829769" y="2977932"/>
                <a:ext cx="3244" cy="18312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feld 10">
                <a:extLst>
                  <a:ext uri="{FF2B5EF4-FFF2-40B4-BE49-F238E27FC236}">
                    <a16:creationId xmlns:a16="http://schemas.microsoft.com/office/drawing/2014/main" id="{7131C5DF-F409-AE18-1D1E-DE03F595BE50}"/>
                  </a:ext>
                </a:extLst>
              </p:cNvPr>
              <p:cNvSpPr txBox="1"/>
              <p:nvPr/>
            </p:nvSpPr>
            <p:spPr>
              <a:xfrm>
                <a:off x="3948206" y="2651980"/>
                <a:ext cx="1763126" cy="325952"/>
              </a:xfrm>
              <a:prstGeom prst="rect">
                <a:avLst/>
              </a:prstGeom>
              <a:noFill/>
            </p:spPr>
            <p:txBody>
              <a:bodyPr wrap="square" tIns="0" bIns="18000" rtlCol="0">
                <a:spAutoFit/>
              </a:bodyPr>
              <a:lstStyle/>
              <a:p>
                <a:pPr algn="ctr"/>
                <a:r>
                  <a:rPr lang="el-GR" sz="2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σ</a:t>
                </a:r>
                <a:r>
                  <a:rPr lang="de-DE" sz="2000" baseline="-25000" dirty="0">
                    <a:latin typeface="Consolas" panose="020B0609020204030204" pitchFamily="49" charset="0"/>
                    <a:cs typeface="Calibri" panose="020F0502020204030204" pitchFamily="34" charset="0"/>
                  </a:rPr>
                  <a:t>count&gt;=4</a:t>
                </a:r>
                <a:r>
                  <a:rPr lang="el-GR" sz="2000" baseline="-25000" dirty="0">
                    <a:latin typeface="Consolas" panose="020B0609020204030204" pitchFamily="49" charset="0"/>
                  </a:rPr>
                  <a:t>ᴧ</a:t>
                </a:r>
                <a:r>
                  <a:rPr lang="en-US" sz="2000" baseline="-25000" dirty="0" err="1">
                    <a:latin typeface="Consolas" panose="020B0609020204030204" pitchFamily="49" charset="0"/>
                  </a:rPr>
                  <a:t>Pos</a:t>
                </a:r>
                <a:r>
                  <a:rPr lang="en-US" sz="2000" baseline="-25000" dirty="0">
                    <a:latin typeface="Consolas" panose="020B0609020204030204" pitchFamily="49" charset="0"/>
                  </a:rPr>
                  <a:t>=FW</a:t>
                </a:r>
                <a:endParaRPr lang="de-DE" sz="2000" dirty="0">
                  <a:latin typeface="Consolas" panose="020B0609020204030204" pitchFamily="49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53" name="Gerade Verbindung 9">
                <a:extLst>
                  <a:ext uri="{FF2B5EF4-FFF2-40B4-BE49-F238E27FC236}">
                    <a16:creationId xmlns:a16="http://schemas.microsoft.com/office/drawing/2014/main" id="{1ACA5A7A-2CF5-2193-C4C6-627B5A79805A}"/>
                  </a:ext>
                </a:extLst>
              </p:cNvPr>
              <p:cNvCxnSpPr>
                <a:endCxn id="52" idx="0"/>
              </p:cNvCxnSpPr>
              <p:nvPr/>
            </p:nvCxnSpPr>
            <p:spPr>
              <a:xfrm>
                <a:off x="4829769" y="2538919"/>
                <a:ext cx="0" cy="1130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feld 10">
              <a:extLst>
                <a:ext uri="{FF2B5EF4-FFF2-40B4-BE49-F238E27FC236}">
                  <a16:creationId xmlns:a16="http://schemas.microsoft.com/office/drawing/2014/main" id="{33534479-35A0-CFC0-46DE-840BE948FA73}"/>
                </a:ext>
              </a:extLst>
            </p:cNvPr>
            <p:cNvSpPr txBox="1"/>
            <p:nvPr/>
          </p:nvSpPr>
          <p:spPr>
            <a:xfrm>
              <a:off x="4107908" y="1353184"/>
              <a:ext cx="1457129" cy="325952"/>
            </a:xfrm>
            <a:prstGeom prst="rect">
              <a:avLst/>
            </a:prstGeom>
            <a:noFill/>
          </p:spPr>
          <p:txBody>
            <a:bodyPr wrap="square" tIns="0" bIns="18000" rtlCol="0">
              <a:spAutoFit/>
            </a:bodyPr>
            <a:lstStyle/>
            <a:p>
              <a:pPr algn="ctr"/>
              <a:r>
                <a:rPr lang="el-GR" sz="2000" dirty="0">
                  <a:latin typeface="Consolas" panose="020B0609020204030204" pitchFamily="49" charset="0"/>
                  <a:cs typeface="Calibri" panose="020F0502020204030204" pitchFamily="34" charset="0"/>
                </a:rPr>
                <a:t>π</a:t>
              </a:r>
              <a:r>
                <a:rPr lang="en-US" sz="2000" baseline="-25000" dirty="0" err="1">
                  <a:latin typeface="Consolas" panose="020B0609020204030204" pitchFamily="49" charset="0"/>
                  <a:cs typeface="Calibri" panose="020F0502020204030204" pitchFamily="34" charset="0"/>
                </a:rPr>
                <a:t>Name,count</a:t>
              </a:r>
              <a:endParaRPr lang="de-DE" sz="2000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39" name="Gerade Verbindung 9">
              <a:extLst>
                <a:ext uri="{FF2B5EF4-FFF2-40B4-BE49-F238E27FC236}">
                  <a16:creationId xmlns:a16="http://schemas.microsoft.com/office/drawing/2014/main" id="{2BA9479F-B9F3-BD67-31A1-73F0EC473205}"/>
                </a:ext>
              </a:extLst>
            </p:cNvPr>
            <p:cNvCxnSpPr/>
            <p:nvPr/>
          </p:nvCxnSpPr>
          <p:spPr>
            <a:xfrm>
              <a:off x="4820049" y="1338090"/>
              <a:ext cx="0" cy="1130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80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4D44-587D-ECE1-52AE-19473A55C4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and Cost Estimation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B7F4F-E79E-7C5A-881F-4F36F36AC6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4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558B4-AE3A-BE5F-35EF-C202C26C48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Overall Cost Models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I/O costs</a:t>
            </a:r>
            <a:r>
              <a:rPr lang="en-US" dirty="0">
                <a:sym typeface="Wingdings" panose="05000000000000000000" pitchFamily="2" charset="2"/>
              </a:rPr>
              <a:t> (number of read pages, tuples)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Computation costs</a:t>
            </a:r>
            <a:r>
              <a:rPr lang="en-US" dirty="0">
                <a:sym typeface="Wingdings" panose="05000000000000000000" pitchFamily="2" charset="2"/>
              </a:rPr>
              <a:t> (CPU costs, tuples)</a:t>
            </a:r>
          </a:p>
          <a:p>
            <a:pPr lvl="1"/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Others: Memory, Energy</a:t>
            </a:r>
          </a:p>
          <a:p>
            <a:pPr lvl="1"/>
            <a:r>
              <a:rPr lang="en-US" dirty="0"/>
              <a:t>Aggregate operator costs (specific vs general) w/ awareness of parallelism</a:t>
            </a:r>
          </a:p>
          <a:p>
            <a:pPr lvl="2"/>
            <a:endParaRPr lang="en-US" sz="1200" dirty="0"/>
          </a:p>
          <a:p>
            <a:r>
              <a:rPr lang="en-US" dirty="0"/>
              <a:t>Cost Model Inputs</a:t>
            </a:r>
          </a:p>
          <a:p>
            <a:pPr lvl="1"/>
            <a:r>
              <a:rPr lang="en-US" dirty="0"/>
              <a:t>Base relations: number of pages, number of tuples, avg tuple length</a:t>
            </a:r>
          </a:p>
          <a:p>
            <a:pPr lvl="1"/>
            <a:r>
              <a:rPr lang="en-US" dirty="0"/>
              <a:t>Intermediates: number of tuples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Cardinality estimation</a:t>
            </a:r>
            <a:endParaRPr lang="en-US" b="1" dirty="0">
              <a:solidFill>
                <a:schemeClr val="accent1"/>
              </a:solidFill>
            </a:endParaRPr>
          </a:p>
          <a:p>
            <a:pPr lvl="2"/>
            <a:endParaRPr lang="en-US" sz="1200" dirty="0"/>
          </a:p>
          <a:p>
            <a:r>
              <a:rPr lang="en-US" dirty="0"/>
              <a:t>Common Assumptions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 Skew:</a:t>
            </a:r>
            <a:r>
              <a:rPr lang="en-US" dirty="0"/>
              <a:t> uniform value distributions of attributes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Independence:</a:t>
            </a:r>
            <a:r>
              <a:rPr lang="en-US" dirty="0">
                <a:sym typeface="Wingdings" panose="05000000000000000000" pitchFamily="2" charset="2"/>
              </a:rPr>
              <a:t> no correlation among attributes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underestimation  poor plans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E21ED-A595-43AA-8D42-3B96F134D6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Cost Models</a:t>
            </a:r>
          </a:p>
        </p:txBody>
      </p:sp>
      <p:sp>
        <p:nvSpPr>
          <p:cNvPr id="6" name="Textfeld 7">
            <a:extLst>
              <a:ext uri="{FF2B5EF4-FFF2-40B4-BE49-F238E27FC236}">
                <a16:creationId xmlns:a16="http://schemas.microsoft.com/office/drawing/2014/main" id="{0E37E6F6-285C-F5BA-CDD2-6E49487BD727}"/>
              </a:ext>
            </a:extLst>
          </p:cNvPr>
          <p:cNvSpPr txBox="1"/>
          <p:nvPr/>
        </p:nvSpPr>
        <p:spPr>
          <a:xfrm>
            <a:off x="8350770" y="5164796"/>
            <a:ext cx="899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Cars</a:t>
            </a:r>
          </a:p>
        </p:txBody>
      </p:sp>
      <p:sp>
        <p:nvSpPr>
          <p:cNvPr id="7" name="Textfeld 8">
            <a:extLst>
              <a:ext uri="{FF2B5EF4-FFF2-40B4-BE49-F238E27FC236}">
                <a16:creationId xmlns:a16="http://schemas.microsoft.com/office/drawing/2014/main" id="{EE4B51A5-9C4F-B70C-31D1-231498E5F057}"/>
              </a:ext>
            </a:extLst>
          </p:cNvPr>
          <p:cNvSpPr txBox="1"/>
          <p:nvPr/>
        </p:nvSpPr>
        <p:spPr>
          <a:xfrm>
            <a:off x="8584862" y="4005527"/>
            <a:ext cx="151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Model= ‘Golf‘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9">
            <a:extLst>
              <a:ext uri="{FF2B5EF4-FFF2-40B4-BE49-F238E27FC236}">
                <a16:creationId xmlns:a16="http://schemas.microsoft.com/office/drawing/2014/main" id="{1E59F724-7955-ED7A-4986-61D28D91D4D9}"/>
              </a:ext>
            </a:extLst>
          </p:cNvPr>
          <p:cNvCxnSpPr/>
          <p:nvPr/>
        </p:nvCxnSpPr>
        <p:spPr>
          <a:xfrm rot="5400000" flipH="1" flipV="1">
            <a:off x="8694690" y="4474101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10">
            <a:extLst>
              <a:ext uri="{FF2B5EF4-FFF2-40B4-BE49-F238E27FC236}">
                <a16:creationId xmlns:a16="http://schemas.microsoft.com/office/drawing/2014/main" id="{BD493F04-E530-C9D0-107B-20D03694384B}"/>
              </a:ext>
            </a:extLst>
          </p:cNvPr>
          <p:cNvSpPr txBox="1"/>
          <p:nvPr/>
        </p:nvSpPr>
        <p:spPr>
          <a:xfrm>
            <a:off x="8601973" y="4548452"/>
            <a:ext cx="1599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de-DE" sz="2000" b="0" baseline="-25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de-DE" sz="2000" b="0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=‘VW‘</a:t>
            </a:r>
            <a:endParaRPr lang="de-DE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Gerade Verbindung 11">
            <a:extLst>
              <a:ext uri="{FF2B5EF4-FFF2-40B4-BE49-F238E27FC236}">
                <a16:creationId xmlns:a16="http://schemas.microsoft.com/office/drawing/2014/main" id="{01EBC1AC-8E36-4D1D-4C04-37CECCD6A78B}"/>
              </a:ext>
            </a:extLst>
          </p:cNvPr>
          <p:cNvCxnSpPr/>
          <p:nvPr/>
        </p:nvCxnSpPr>
        <p:spPr>
          <a:xfrm rot="5400000" flipH="1" flipV="1">
            <a:off x="8694690" y="5064651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2">
            <a:extLst>
              <a:ext uri="{FF2B5EF4-FFF2-40B4-BE49-F238E27FC236}">
                <a16:creationId xmlns:a16="http://schemas.microsoft.com/office/drawing/2014/main" id="{938FF473-7000-DED1-2E59-E5815A6C6CC3}"/>
              </a:ext>
            </a:extLst>
          </p:cNvPr>
          <p:cNvCxnSpPr/>
          <p:nvPr/>
        </p:nvCxnSpPr>
        <p:spPr>
          <a:xfrm rot="5400000" flipH="1" flipV="1">
            <a:off x="8697801" y="3954697"/>
            <a:ext cx="203646" cy="27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3">
            <a:extLst>
              <a:ext uri="{FF2B5EF4-FFF2-40B4-BE49-F238E27FC236}">
                <a16:creationId xmlns:a16="http://schemas.microsoft.com/office/drawing/2014/main" id="{A16F205C-B5AA-F438-21FD-8D37B37B3C06}"/>
              </a:ext>
            </a:extLst>
          </p:cNvPr>
          <p:cNvSpPr txBox="1"/>
          <p:nvPr/>
        </p:nvSpPr>
        <p:spPr>
          <a:xfrm>
            <a:off x="9686427" y="5238449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3" name="Textfeld 14">
            <a:extLst>
              <a:ext uri="{FF2B5EF4-FFF2-40B4-BE49-F238E27FC236}">
                <a16:creationId xmlns:a16="http://schemas.microsoft.com/office/drawing/2014/main" id="{6EDD3724-2879-7588-D817-1865CAC04461}"/>
              </a:ext>
            </a:extLst>
          </p:cNvPr>
          <p:cNvSpPr txBox="1"/>
          <p:nvPr/>
        </p:nvSpPr>
        <p:spPr>
          <a:xfrm>
            <a:off x="9680200" y="4401763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1,000</a:t>
            </a:r>
          </a:p>
        </p:txBody>
      </p:sp>
      <p:sp>
        <p:nvSpPr>
          <p:cNvPr id="14" name="Textfeld 15">
            <a:extLst>
              <a:ext uri="{FF2B5EF4-FFF2-40B4-BE49-F238E27FC236}">
                <a16:creationId xmlns:a16="http://schemas.microsoft.com/office/drawing/2014/main" id="{B7D7A589-C6F2-ACAD-CA1D-EE8B4810DF40}"/>
              </a:ext>
            </a:extLst>
          </p:cNvPr>
          <p:cNvSpPr txBox="1"/>
          <p:nvPr/>
        </p:nvSpPr>
        <p:spPr>
          <a:xfrm>
            <a:off x="9683304" y="3817014"/>
            <a:ext cx="882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5" name="Textfeld 16">
            <a:extLst>
              <a:ext uri="{FF2B5EF4-FFF2-40B4-BE49-F238E27FC236}">
                <a16:creationId xmlns:a16="http://schemas.microsoft.com/office/drawing/2014/main" id="{3BDE598B-4A29-9B15-DDF2-107E1E43410F}"/>
              </a:ext>
            </a:extLst>
          </p:cNvPr>
          <p:cNvSpPr txBox="1"/>
          <p:nvPr/>
        </p:nvSpPr>
        <p:spPr>
          <a:xfrm>
            <a:off x="10473334" y="5241553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10,000</a:t>
            </a:r>
          </a:p>
        </p:txBody>
      </p:sp>
      <p:sp>
        <p:nvSpPr>
          <p:cNvPr id="16" name="Textfeld 17">
            <a:extLst>
              <a:ext uri="{FF2B5EF4-FFF2-40B4-BE49-F238E27FC236}">
                <a16:creationId xmlns:a16="http://schemas.microsoft.com/office/drawing/2014/main" id="{A39F265B-AAD7-4C5F-F3AF-DC9ACC367DB5}"/>
              </a:ext>
            </a:extLst>
          </p:cNvPr>
          <p:cNvSpPr txBox="1"/>
          <p:nvPr/>
        </p:nvSpPr>
        <p:spPr>
          <a:xfrm>
            <a:off x="10467107" y="4404867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5,000</a:t>
            </a:r>
          </a:p>
        </p:txBody>
      </p:sp>
      <p:sp>
        <p:nvSpPr>
          <p:cNvPr id="17" name="Textfeld 18">
            <a:extLst>
              <a:ext uri="{FF2B5EF4-FFF2-40B4-BE49-F238E27FC236}">
                <a16:creationId xmlns:a16="http://schemas.microsoft.com/office/drawing/2014/main" id="{742E1EE5-FF21-3074-6E57-85E3F8DD8378}"/>
              </a:ext>
            </a:extLst>
          </p:cNvPr>
          <p:cNvSpPr txBox="1"/>
          <p:nvPr/>
        </p:nvSpPr>
        <p:spPr>
          <a:xfrm>
            <a:off x="10470211" y="3820118"/>
            <a:ext cx="8484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590</a:t>
            </a:r>
          </a:p>
        </p:txBody>
      </p:sp>
      <p:sp>
        <p:nvSpPr>
          <p:cNvPr id="18" name="Textfeld 19">
            <a:extLst>
              <a:ext uri="{FF2B5EF4-FFF2-40B4-BE49-F238E27FC236}">
                <a16:creationId xmlns:a16="http://schemas.microsoft.com/office/drawing/2014/main" id="{483AE57F-8B27-21BD-FEFF-D93AEB93EA12}"/>
              </a:ext>
            </a:extLst>
          </p:cNvPr>
          <p:cNvSpPr txBox="1"/>
          <p:nvPr/>
        </p:nvSpPr>
        <p:spPr>
          <a:xfrm>
            <a:off x="9337448" y="3408946"/>
            <a:ext cx="116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de-DE" sz="16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estimated</a:t>
            </a:r>
            <a:r>
              <a:rPr lang="de-DE" sz="1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feld 20">
            <a:extLst>
              <a:ext uri="{FF2B5EF4-FFF2-40B4-BE49-F238E27FC236}">
                <a16:creationId xmlns:a16="http://schemas.microsoft.com/office/drawing/2014/main" id="{753EED5B-C882-C7AE-91A9-39A50F2D6742}"/>
              </a:ext>
            </a:extLst>
          </p:cNvPr>
          <p:cNvSpPr txBox="1"/>
          <p:nvPr/>
        </p:nvSpPr>
        <p:spPr>
          <a:xfrm>
            <a:off x="10236329" y="3412050"/>
            <a:ext cx="10356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(real)</a:t>
            </a:r>
            <a:endParaRPr lang="en-US" sz="16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FC8522-7CD1-3E15-BE7E-635061929CD0}"/>
                  </a:ext>
                </a:extLst>
              </p:cNvPr>
              <p:cNvSpPr txBox="1"/>
              <p:nvPr/>
            </p:nvSpPr>
            <p:spPr>
              <a:xfrm>
                <a:off x="9148472" y="1505865"/>
                <a:ext cx="1718268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𝐼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/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𝐶𝑃𝑈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FC8522-7CD1-3E15-BE7E-63506192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472" y="1505865"/>
                <a:ext cx="1718268" cy="394210"/>
              </a:xfrm>
              <a:prstGeom prst="rect">
                <a:avLst/>
              </a:prstGeom>
              <a:blipFill>
                <a:blip r:embed="rId3"/>
                <a:stretch>
                  <a:fillRect l="-283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EF35BD-93EF-7FF8-0F8E-D027BE383334}"/>
                  </a:ext>
                </a:extLst>
              </p:cNvPr>
              <p:cNvSpPr txBox="1"/>
              <p:nvPr/>
            </p:nvSpPr>
            <p:spPr>
              <a:xfrm>
                <a:off x="8790581" y="1901468"/>
                <a:ext cx="2510413" cy="3942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𝐼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/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𝑂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𝐶𝑃𝑈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1EF35BD-93EF-7FF8-0F8E-D027BE383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0581" y="1901468"/>
                <a:ext cx="2510413" cy="39421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79E33BCE-1F42-A86D-6844-96E1C028B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4749" y="407303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DA3F9B-2346-900C-A81F-B94FC9ECE31F}"/>
              </a:ext>
            </a:extLst>
          </p:cNvPr>
          <p:cNvSpPr txBox="1"/>
          <p:nvPr/>
        </p:nvSpPr>
        <p:spPr>
          <a:xfrm>
            <a:off x="6663397" y="259759"/>
            <a:ext cx="315816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 (Under Construction),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http://pi3.informatik.uni-mannheim.de/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~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moer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/querycompiler.pdf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0008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9C7B0E3-E853-CF28-43CB-AAAC4E0B4BD7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Cardinality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Size of intermediates in number of tuples (sometimes distinct items)</a:t>
                </a:r>
              </a:p>
              <a:p>
                <a:pPr lvl="1"/>
                <a:r>
                  <a:rPr lang="en-US" b="1" dirty="0"/>
                  <a:t>Examples: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m:rPr>
                        <m:nor/>
                      </m:rPr>
                      <a:rPr lang="de-DE" dirty="0">
                        <a:latin typeface="Consolas" panose="020B0609020204030204" pitchFamily="49" charset="0"/>
                      </a:rPr>
                      <m:t>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Selectivity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Fraction of tuples that pass operator, bounded by [0,1]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“Highly-selective”</a:t>
                </a:r>
                <a:r>
                  <a:rPr lang="en-US" dirty="0"/>
                  <a:t> operator </a:t>
                </a:r>
                <a:r>
                  <a:rPr lang="en-US" dirty="0">
                    <a:sym typeface="Wingdings" panose="05000000000000000000" pitchFamily="2" charset="2"/>
                  </a:rPr>
                  <a:t> low selectivity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b="1" dirty="0"/>
                  <a:t>Example </a:t>
                </a:r>
                <a:br>
                  <a:rPr lang="en-US" b="1" dirty="0"/>
                </a:br>
                <a:r>
                  <a:rPr lang="en-US" b="1" dirty="0"/>
                  <a:t>Selection</a:t>
                </a:r>
              </a:p>
              <a:p>
                <a:pPr lvl="1"/>
                <a:endParaRPr lang="en-US" b="1" dirty="0"/>
              </a:p>
              <a:p>
                <a:pPr lvl="1"/>
                <a:r>
                  <a:rPr lang="en-US" b="1" dirty="0"/>
                  <a:t>Example</a:t>
                </a:r>
                <a:br>
                  <a:rPr lang="en-US" b="1" dirty="0"/>
                </a:br>
                <a:r>
                  <a:rPr lang="en-US" b="1" dirty="0"/>
                  <a:t>Join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9C7B0E3-E853-CF28-43CB-AAAC4E0B4BD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7D8DA-8FA9-3B79-0AED-7068BE15B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and Selectivity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36B47E-0844-45DD-659B-12D8539F3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C4AE23-9FF0-6BC6-099B-3F0927E7F3F4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3E386-4262-F040-407A-50E4767CA995}"/>
                  </a:ext>
                </a:extLst>
              </p:cNvPr>
              <p:cNvSpPr txBox="1"/>
              <p:nvPr/>
            </p:nvSpPr>
            <p:spPr>
              <a:xfrm>
                <a:off x="4033258" y="3792063"/>
                <a:ext cx="1366576" cy="67204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53E386-4262-F040-407A-50E4767CA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258" y="3792063"/>
                <a:ext cx="1366576" cy="6720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CF87-C6DF-060A-656F-9FB5080F7628}"/>
                  </a:ext>
                </a:extLst>
              </p:cNvPr>
              <p:cNvSpPr txBox="1"/>
              <p:nvPr/>
            </p:nvSpPr>
            <p:spPr>
              <a:xfrm>
                <a:off x="2523618" y="4672640"/>
                <a:ext cx="2967698" cy="71609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de-DE" dirty="0">
                                      <a:latin typeface="Consolas" panose="020B0609020204030204" pitchFamily="49" charset="0"/>
                                    </a:rPr>
                                    <m:t>⋈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|⋅|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C09CF87-C6DF-060A-656F-9FB5080F7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618" y="4672640"/>
                <a:ext cx="2967698" cy="7160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BAC6C-6DFC-88C8-EBB8-36097B33BE9F}"/>
                  </a:ext>
                </a:extLst>
              </p:cNvPr>
              <p:cNvSpPr txBox="1"/>
              <p:nvPr/>
            </p:nvSpPr>
            <p:spPr>
              <a:xfrm>
                <a:off x="6983714" y="3892361"/>
                <a:ext cx="1823694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20BAC6C-6DFC-88C8-EBB8-36097B33B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3714" y="3892361"/>
                <a:ext cx="1823694" cy="410497"/>
              </a:xfrm>
              <a:prstGeom prst="rect">
                <a:avLst/>
              </a:prstGeom>
              <a:blipFill>
                <a:blip r:embed="rId6"/>
                <a:stretch>
                  <a:fillRect r="-1672" b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646FAC-5C8E-7356-9F2A-6AFCF214CFAD}"/>
                  </a:ext>
                </a:extLst>
              </p:cNvPr>
              <p:cNvSpPr txBox="1"/>
              <p:nvPr/>
            </p:nvSpPr>
            <p:spPr>
              <a:xfrm>
                <a:off x="6868860" y="4866968"/>
                <a:ext cx="2905733" cy="4104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𝑅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de-DE" dirty="0">
                                  <a:latin typeface="Consolas" panose="020B0609020204030204" pitchFamily="49" charset="0"/>
                                </a:rPr>
                                <m:t>⋈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𝑅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⋅|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|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646FAC-5C8E-7356-9F2A-6AFCF214C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8860" y="4866968"/>
                <a:ext cx="2905733" cy="410497"/>
              </a:xfrm>
              <a:prstGeom prst="rect">
                <a:avLst/>
              </a:prstGeom>
              <a:blipFill>
                <a:blip r:embed="rId7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11">
            <a:extLst>
              <a:ext uri="{FF2B5EF4-FFF2-40B4-BE49-F238E27FC236}">
                <a16:creationId xmlns:a16="http://schemas.microsoft.com/office/drawing/2014/main" id="{206FAF64-7AD3-01D0-6BEF-D889862560FA}"/>
              </a:ext>
            </a:extLst>
          </p:cNvPr>
          <p:cNvSpPr/>
          <p:nvPr/>
        </p:nvSpPr>
        <p:spPr>
          <a:xfrm>
            <a:off x="6066571" y="398199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11" name="Right Arrow 12">
            <a:extLst>
              <a:ext uri="{FF2B5EF4-FFF2-40B4-BE49-F238E27FC236}">
                <a16:creationId xmlns:a16="http://schemas.microsoft.com/office/drawing/2014/main" id="{9ABFAEE2-C0CA-E9FF-2650-05C4269FBC2E}"/>
              </a:ext>
            </a:extLst>
          </p:cNvPr>
          <p:cNvSpPr/>
          <p:nvPr/>
        </p:nvSpPr>
        <p:spPr>
          <a:xfrm>
            <a:off x="6066571" y="4911785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6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0443BD-1C3D-A3D3-DE4C-0B0309B605EE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Operator-level Propagation  </a:t>
                </a:r>
              </a:p>
              <a:p>
                <a:pPr lvl="1"/>
                <a:r>
                  <a:rPr lang="en-US" dirty="0"/>
                  <a:t>Selection: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Join: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de-DE" dirty="0">
                                <a:latin typeface="Consolas" panose="020B0609020204030204" pitchFamily="49" charset="0"/>
                              </a:rPr>
                              <m:t>⋈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Sorting: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Group-by: 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Cross product: 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Projection: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Union All:	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700" dirty="0"/>
              </a:p>
              <a:p>
                <a:r>
                  <a:rPr lang="en-US" dirty="0"/>
                  <a:t>Error Propagation</a:t>
                </a:r>
              </a:p>
              <a:p>
                <a:pPr lvl="1"/>
                <a:r>
                  <a:rPr lang="en-US" dirty="0"/>
                  <a:t>Cardinality estimation errors propagate </a:t>
                </a:r>
                <a:br>
                  <a:rPr lang="en-US" dirty="0"/>
                </a:br>
                <a:r>
                  <a:rPr lang="en-US" b="1" dirty="0">
                    <a:solidFill>
                      <a:schemeClr val="accent1"/>
                    </a:solidFill>
                  </a:rPr>
                  <a:t>exponentially through joins</a:t>
                </a:r>
                <a:r>
                  <a:rPr lang="en-US" dirty="0"/>
                  <a:t> (max error)</a:t>
                </a:r>
                <a:endParaRPr lang="en-US" sz="700" dirty="0"/>
              </a:p>
              <a:p>
                <a:r>
                  <a:rPr lang="en-US" dirty="0"/>
                  <a:t>Q-Error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Multiplicative error</a:t>
                </a:r>
                <a:r>
                  <a:rPr lang="en-US" dirty="0"/>
                  <a:t>, produced plans </a:t>
                </a:r>
                <a:br>
                  <a:rPr lang="en-US" dirty="0"/>
                </a:br>
                <a:r>
                  <a:rPr lang="en-US" dirty="0"/>
                  <a:t>at most q</a:t>
                </a:r>
                <a:r>
                  <a:rPr lang="en-US" baseline="30000" dirty="0"/>
                  <a:t>4</a:t>
                </a:r>
                <a:r>
                  <a:rPr lang="en-US" dirty="0"/>
                  <a:t> worse than optimum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70443BD-1C3D-A3D3-DE4C-0B0309B605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 b="-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66731-85FC-88D0-89DA-FB0F7E7604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Propagation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CC97C-676B-495C-D6A1-94693DDCD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8DD200-731E-8703-06C1-4F0C982C3168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EF00AD-84A6-3732-4234-55991202BA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0550" y="3915758"/>
            <a:ext cx="49843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EE6958-DC9A-0810-2277-0937B4B41075}"/>
              </a:ext>
            </a:extLst>
          </p:cNvPr>
          <p:cNvSpPr txBox="1"/>
          <p:nvPr/>
        </p:nvSpPr>
        <p:spPr>
          <a:xfrm>
            <a:off x="6566168" y="3852516"/>
            <a:ext cx="328375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E. Ioannidis, Stavros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Christodoulakis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Propagation of Errors in the Size of Join Results.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CD4C89-9677-D33C-DB29-B4716EA14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2759" y="4948957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2B599E-B7E6-490D-61C5-DD7082209992}"/>
              </a:ext>
            </a:extLst>
          </p:cNvPr>
          <p:cNvSpPr txBox="1"/>
          <p:nvPr/>
        </p:nvSpPr>
        <p:spPr>
          <a:xfrm>
            <a:off x="6096000" y="4882538"/>
            <a:ext cx="378406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Neumann, Gabriele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Steidl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Preventing Bad Plans by Bounding the Impact of Cardinality Estimation Errors.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2(1)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B198D3-BF07-F52C-02A5-1E59ADB110A7}"/>
              </a:ext>
            </a:extLst>
          </p:cNvPr>
          <p:cNvSpPr txBox="1"/>
          <p:nvPr/>
        </p:nvSpPr>
        <p:spPr>
          <a:xfrm>
            <a:off x="7180592" y="2070288"/>
            <a:ext cx="179191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Recursive propagation over query tree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4A143B22-5C24-B43D-CB50-5ED81B2CEE4C}"/>
              </a:ext>
            </a:extLst>
          </p:cNvPr>
          <p:cNvSpPr/>
          <p:nvPr/>
        </p:nvSpPr>
        <p:spPr>
          <a:xfrm>
            <a:off x="6566167" y="240329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B387DF3-2D70-F55C-62D0-EFB854185EE5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Equality Predicates</a:t>
                </a:r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Based on histograms and #distinct item estimators, otherwise default 1/10</a:t>
                </a:r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Constant predicate: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>
                  <a:lnSpc>
                    <a:spcPts val="2500"/>
                  </a:lnSpc>
                </a:pPr>
                <a:r>
                  <a:rPr lang="en-US" dirty="0"/>
                  <a:t>Binary predicate: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0" dirty="0"/>
              </a:p>
              <a:p>
                <a:pPr lvl="2"/>
                <a:endParaRPr lang="en-US" sz="700" dirty="0"/>
              </a:p>
              <a:p>
                <a:r>
                  <a:rPr lang="en-US" dirty="0"/>
                  <a:t>Range Predicates</a:t>
                </a:r>
              </a:p>
              <a:p>
                <a:pPr lvl="1">
                  <a:lnSpc>
                    <a:spcPts val="2700"/>
                  </a:lnSpc>
                </a:pPr>
                <a:r>
                  <a:rPr lang="en-US" dirty="0"/>
                  <a:t>One-sided: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lim>
                            </m:limLow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2">
                  <a:lnSpc>
                    <a:spcPts val="1600"/>
                  </a:lnSpc>
                </a:pPr>
                <a:endParaRPr lang="en-US" sz="1000" dirty="0"/>
              </a:p>
              <a:p>
                <a:pPr lvl="1">
                  <a:lnSpc>
                    <a:spcPts val="2700"/>
                  </a:lnSpc>
                </a:pPr>
                <a:r>
                  <a:rPr lang="en-US" dirty="0"/>
                  <a:t>Two-sided: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_2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/>
                                </m:limLow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sz="400" dirty="0"/>
              </a:p>
              <a:p>
                <a:r>
                  <a:rPr lang="en-US" dirty="0"/>
                  <a:t>Composite Predicates </a:t>
                </a:r>
                <a:r>
                  <a:rPr lang="en-US" b="0" dirty="0"/>
                  <a:t>(</a:t>
                </a:r>
                <a:r>
                  <a:rPr lang="en-US" b="0" dirty="0">
                    <a:sym typeface="Wingdings" panose="05000000000000000000" pitchFamily="2" charset="2"/>
                  </a:rPr>
                  <a:t></a:t>
                </a:r>
                <a:r>
                  <a:rPr lang="en-US" b="0" dirty="0"/>
                  <a:t> sparsity in ML systems)</a:t>
                </a:r>
              </a:p>
              <a:p>
                <a:pPr lvl="1"/>
                <a:r>
                  <a:rPr lang="en-US" dirty="0"/>
                  <a:t>Negation (NOT):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Conjunction (AND):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Disjunction (OR):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B387DF3-2D70-F55C-62D0-EFB854185E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4184E-7EBF-2EAE-E2DA-346781314F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Propagation, cont.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791E6B-A9DB-A103-4092-4E12E4EEF340}"/>
              </a:ext>
            </a:extLst>
          </p:cNvPr>
          <p:cNvSpPr txBox="1"/>
          <p:nvPr/>
        </p:nvSpPr>
        <p:spPr>
          <a:xfrm>
            <a:off x="6871891" y="348989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FE884D-4955-43B8-8E68-8094EF467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412" y="410007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FF38C-DE29-3B78-3A10-834C7EF88027}"/>
              </a:ext>
            </a:extLst>
          </p:cNvPr>
          <p:cNvSpPr txBox="1"/>
          <p:nvPr/>
        </p:nvSpPr>
        <p:spPr>
          <a:xfrm>
            <a:off x="9013047" y="1761601"/>
            <a:ext cx="20599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uniformity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B3F985-07FD-93E7-A770-F6DEFED26B1B}"/>
              </a:ext>
            </a:extLst>
          </p:cNvPr>
          <p:cNvSpPr txBox="1"/>
          <p:nvPr/>
        </p:nvSpPr>
        <p:spPr>
          <a:xfrm>
            <a:off x="8663759" y="2142983"/>
            <a:ext cx="274174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matching domains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FC4A31-9276-6BBF-0EAD-61E87616873B}"/>
              </a:ext>
            </a:extLst>
          </p:cNvPr>
          <p:cNvSpPr txBox="1"/>
          <p:nvPr/>
        </p:nvSpPr>
        <p:spPr>
          <a:xfrm>
            <a:off x="8763514" y="4658252"/>
            <a:ext cx="253757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//assumes independence</a:t>
            </a:r>
          </a:p>
        </p:txBody>
      </p:sp>
    </p:spTree>
    <p:extLst>
      <p:ext uri="{BB962C8B-B14F-4D97-AF65-F5344CB8AC3E}">
        <p14:creationId xmlns:p14="http://schemas.microsoft.com/office/powerpoint/2010/main" val="375942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D67DE83-8E42-85FC-EEEC-157FACB3B0BB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</a:t>
                </a:r>
              </a:p>
              <a:p>
                <a:pPr lvl="1"/>
                <a:r>
                  <a:rPr lang="en-US" dirty="0"/>
                  <a:t>Min, Max, #distinct items d crucial for cardinality estimation</a:t>
                </a:r>
              </a:p>
              <a:p>
                <a:pPr lvl="1"/>
                <a:r>
                  <a:rPr lang="en-US" dirty="0"/>
                  <a:t>Exact frequency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too detailed</a:t>
                </a:r>
              </a:p>
              <a:p>
                <a:pPr lvl="2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-width Histogram</a:t>
                </a:r>
              </a:p>
              <a:p>
                <a:pPr lvl="1"/>
                <a:r>
                  <a:rPr lang="en-US" dirty="0"/>
                  <a:t>Divide min-max range into B buckets</a:t>
                </a:r>
              </a:p>
              <a:p>
                <a:pPr lvl="1"/>
                <a:r>
                  <a:rPr lang="en-US" dirty="0"/>
                  <a:t>Store sum frequency, #distinct</a:t>
                </a:r>
              </a:p>
              <a:p>
                <a:pPr lvl="2"/>
                <a:endParaRPr lang="en-US" sz="1200" dirty="0"/>
              </a:p>
              <a:p>
                <a:r>
                  <a:rPr lang="en-US" dirty="0" err="1"/>
                  <a:t>Equi</a:t>
                </a:r>
                <a:r>
                  <a:rPr lang="en-US" dirty="0"/>
                  <a:t>-height Histogram</a:t>
                </a:r>
              </a:p>
              <a:p>
                <a:pPr lvl="1"/>
                <a:r>
                  <a:rPr lang="en-US" dirty="0"/>
                  <a:t>Divide range into variable buckets</a:t>
                </a:r>
                <a:br>
                  <a:rPr lang="en-US" dirty="0"/>
                </a:br>
                <a:r>
                  <a:rPr lang="en-US" dirty="0"/>
                  <a:t>with constant frequency</a:t>
                </a:r>
              </a:p>
              <a:p>
                <a:pPr lvl="1"/>
                <a:r>
                  <a:rPr lang="en-US" dirty="0"/>
                  <a:t>E.g., via quantiles + duplicate handling</a:t>
                </a:r>
              </a:p>
              <a:p>
                <a:pPr lvl="2"/>
                <a:endParaRPr lang="en-US" sz="1200" dirty="0"/>
              </a:p>
              <a:p>
                <a:r>
                  <a:rPr lang="en-US" dirty="0"/>
                  <a:t>Other Histograms</a:t>
                </a:r>
              </a:p>
              <a:p>
                <a:pPr lvl="1"/>
                <a:r>
                  <a:rPr lang="en-US" dirty="0"/>
                  <a:t>Homogeneous/heterogeneous histograms w/ bounded error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D67DE83-8E42-85FC-EEEC-157FACB3B0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4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4DD84-E34B-6AB0-1DAE-C890D3573D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Cardinality Estimation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3D3C29-744E-0EC0-5C7D-E0FF8C850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2F6907-9557-9982-F0E1-4296ED6D4EF8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9C0FD07-A43C-DA0C-A19D-8FD32C37406E}"/>
              </a:ext>
            </a:extLst>
          </p:cNvPr>
          <p:cNvGrpSpPr/>
          <p:nvPr/>
        </p:nvGrpSpPr>
        <p:grpSpPr>
          <a:xfrm>
            <a:off x="5728375" y="2493083"/>
            <a:ext cx="2831932" cy="1363232"/>
            <a:chOff x="5739312" y="2632667"/>
            <a:chExt cx="2831932" cy="1363232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2E9B9D65-8FC2-F91F-D345-ABA653DFD7D0}"/>
                </a:ext>
              </a:extLst>
            </p:cNvPr>
            <p:cNvCxnSpPr>
              <a:cxnSpLocks/>
            </p:cNvCxnSpPr>
            <p:nvPr/>
          </p:nvCxnSpPr>
          <p:spPr>
            <a:xfrm>
              <a:off x="5797899" y="3597310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7A3DEE-36BB-A9A7-97BD-2F9ECA88293D}"/>
                </a:ext>
              </a:extLst>
            </p:cNvPr>
            <p:cNvSpPr txBox="1"/>
            <p:nvPr/>
          </p:nvSpPr>
          <p:spPr>
            <a:xfrm>
              <a:off x="5739312" y="36198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04EDEC-2DFA-6404-E9B5-437A8B424593}"/>
                </a:ext>
              </a:extLst>
            </p:cNvPr>
            <p:cNvSpPr/>
            <p:nvPr/>
          </p:nvSpPr>
          <p:spPr>
            <a:xfrm>
              <a:off x="5906604" y="3114989"/>
              <a:ext cx="566362" cy="48232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71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(4)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9E83903-2161-A6B0-6EA4-51C8A1BBC7E6}"/>
                </a:ext>
              </a:extLst>
            </p:cNvPr>
            <p:cNvSpPr/>
            <p:nvPr/>
          </p:nvSpPr>
          <p:spPr>
            <a:xfrm>
              <a:off x="6529602" y="2632667"/>
              <a:ext cx="566362" cy="9646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143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D2272F2-6417-5C0A-021D-F594FE568F88}"/>
                </a:ext>
              </a:extLst>
            </p:cNvPr>
            <p:cNvSpPr/>
            <p:nvPr/>
          </p:nvSpPr>
          <p:spPr>
            <a:xfrm>
              <a:off x="7152600" y="2863780"/>
              <a:ext cx="566362" cy="73353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125</a:t>
              </a:r>
            </a:p>
            <a:p>
              <a:pPr algn="ctr">
                <a:lnSpc>
                  <a:spcPts val="18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D8A07B7-DA15-3BEF-C7E2-59F80F72BB24}"/>
                </a:ext>
              </a:extLst>
            </p:cNvPr>
            <p:cNvSpPr/>
            <p:nvPr/>
          </p:nvSpPr>
          <p:spPr>
            <a:xfrm>
              <a:off x="7775598" y="3235568"/>
              <a:ext cx="566362" cy="36174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(2)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FB38CEC-EBFF-BC40-A8BE-E3A2D25E69F9}"/>
                </a:ext>
              </a:extLst>
            </p:cNvPr>
            <p:cNvSpPr txBox="1"/>
            <p:nvPr/>
          </p:nvSpPr>
          <p:spPr>
            <a:xfrm>
              <a:off x="6333837" y="362154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20440E-F7E2-A7F0-557A-C74323723482}"/>
                </a:ext>
              </a:extLst>
            </p:cNvPr>
            <p:cNvSpPr txBox="1"/>
            <p:nvPr/>
          </p:nvSpPr>
          <p:spPr>
            <a:xfrm>
              <a:off x="6948460" y="362321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045DC7-A12B-3D1D-CB08-19EF62B1FEF6}"/>
                </a:ext>
              </a:extLst>
            </p:cNvPr>
            <p:cNvSpPr txBox="1"/>
            <p:nvPr/>
          </p:nvSpPr>
          <p:spPr>
            <a:xfrm>
              <a:off x="7583179" y="3624892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15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D2F622-6D25-1C7E-8352-AF4A8D69FA75}"/>
                </a:ext>
              </a:extLst>
            </p:cNvPr>
            <p:cNvSpPr txBox="1"/>
            <p:nvPr/>
          </p:nvSpPr>
          <p:spPr>
            <a:xfrm>
              <a:off x="8157610" y="3626567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B5E98E5-EF3B-A51B-BF05-4F4ADF3FFFDB}"/>
              </a:ext>
            </a:extLst>
          </p:cNvPr>
          <p:cNvGrpSpPr/>
          <p:nvPr/>
        </p:nvGrpSpPr>
        <p:grpSpPr>
          <a:xfrm>
            <a:off x="5720002" y="4023297"/>
            <a:ext cx="2831932" cy="980206"/>
            <a:chOff x="5730939" y="4373892"/>
            <a:chExt cx="2831932" cy="98020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692AA91-9F90-5CBE-9784-DE040E028E95}"/>
                </a:ext>
              </a:extLst>
            </p:cNvPr>
            <p:cNvCxnSpPr>
              <a:cxnSpLocks/>
            </p:cNvCxnSpPr>
            <p:nvPr/>
          </p:nvCxnSpPr>
          <p:spPr>
            <a:xfrm>
              <a:off x="5789526" y="4955509"/>
              <a:ext cx="277334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2A8018-F245-C520-FF37-1776AD2549EA}"/>
                </a:ext>
              </a:extLst>
            </p:cNvPr>
            <p:cNvSpPr txBox="1"/>
            <p:nvPr/>
          </p:nvSpPr>
          <p:spPr>
            <a:xfrm>
              <a:off x="5730939" y="497806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63AEE7-1D51-A540-D773-D7453B9DE71C}"/>
                </a:ext>
              </a:extLst>
            </p:cNvPr>
            <p:cNvSpPr/>
            <p:nvPr/>
          </p:nvSpPr>
          <p:spPr>
            <a:xfrm>
              <a:off x="5909717" y="4375886"/>
              <a:ext cx="692560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(5)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EE75CB4-B95F-C716-C291-B0D1EAEF4220}"/>
                </a:ext>
              </a:extLst>
            </p:cNvPr>
            <p:cNvSpPr txBox="1"/>
            <p:nvPr/>
          </p:nvSpPr>
          <p:spPr>
            <a:xfrm>
              <a:off x="6444530" y="4979740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B7FE864-B4F0-C232-BD65-8070BA7A4736}"/>
                </a:ext>
              </a:extLst>
            </p:cNvPr>
            <p:cNvSpPr txBox="1"/>
            <p:nvPr/>
          </p:nvSpPr>
          <p:spPr>
            <a:xfrm>
              <a:off x="6873409" y="4981415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CC77E8-397F-43AD-B1FB-CDC62BB3036D}"/>
                </a:ext>
              </a:extLst>
            </p:cNvPr>
            <p:cNvSpPr txBox="1"/>
            <p:nvPr/>
          </p:nvSpPr>
          <p:spPr>
            <a:xfrm>
              <a:off x="7341437" y="4983091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78DF1B-0B2A-6545-816D-EFF2DFABD7E7}"/>
                </a:ext>
              </a:extLst>
            </p:cNvPr>
            <p:cNvSpPr txBox="1"/>
            <p:nvPr/>
          </p:nvSpPr>
          <p:spPr>
            <a:xfrm>
              <a:off x="8149237" y="4984766"/>
              <a:ext cx="33458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94BBDD-A41D-B384-EC24-B4E3788790D1}"/>
                </a:ext>
              </a:extLst>
            </p:cNvPr>
            <p:cNvSpPr/>
            <p:nvPr/>
          </p:nvSpPr>
          <p:spPr>
            <a:xfrm>
              <a:off x="7523008" y="4373944"/>
              <a:ext cx="822299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F041DF-328D-8A54-3F3E-F4196EE970C8}"/>
                </a:ext>
              </a:extLst>
            </p:cNvPr>
            <p:cNvSpPr/>
            <p:nvPr/>
          </p:nvSpPr>
          <p:spPr>
            <a:xfrm>
              <a:off x="6650573" y="4373892"/>
              <a:ext cx="372287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F33338-3D7B-8B72-FD53-EEF6956D1D62}"/>
                </a:ext>
              </a:extLst>
            </p:cNvPr>
            <p:cNvSpPr/>
            <p:nvPr/>
          </p:nvSpPr>
          <p:spPr>
            <a:xfrm>
              <a:off x="7079863" y="4373944"/>
              <a:ext cx="382978" cy="577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b"/>
            <a:lstStyle/>
            <a:p>
              <a:pPr algn="ctr">
                <a:lnSpc>
                  <a:spcPts val="1800"/>
                </a:lnSpc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87</a:t>
              </a:r>
              <a:b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(3)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DC5FD3FA-14E3-B0C2-F140-3B3D3CEA0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42" y="5082286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27BC37-845C-F0D3-5B13-51C3A109EF1B}"/>
              </a:ext>
            </a:extLst>
          </p:cNvPr>
          <p:cNvSpPr txBox="1"/>
          <p:nvPr/>
        </p:nvSpPr>
        <p:spPr>
          <a:xfrm>
            <a:off x="8019522" y="5003503"/>
            <a:ext cx="297080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[Carl-Christian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Kanne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Moer-kotte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Histograms reloaded: the merits of bucket diversity.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442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1F8E86-A5F3-FA9D-806F-C20DBF522E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Hybrid &amp; Video Recording</a:t>
            </a:r>
          </a:p>
          <a:p>
            <a:pPr lvl="1"/>
            <a:r>
              <a:rPr lang="en-US" dirty="0"/>
              <a:t>Hybrid lectures (in-person, zoom) with optional attendance</a:t>
            </a:r>
            <a:br>
              <a:rPr lang="en-US" dirty="0"/>
            </a:br>
            <a:r>
              <a:rPr lang="en-US" dirty="0">
                <a:hlinkClick r:id="rId3"/>
              </a:rPr>
              <a:t>https://tu-berlin.zoom.us/j/9529634787?pwd=R1ZsN1M3SC9BOU1OcFdmem9zT202UT09</a:t>
            </a:r>
            <a:endParaRPr lang="en-US" dirty="0"/>
          </a:p>
          <a:p>
            <a:pPr lvl="1"/>
            <a:r>
              <a:rPr lang="en-US" dirty="0"/>
              <a:t>Zoom </a:t>
            </a:r>
            <a:r>
              <a:rPr lang="en-US" b="1" dirty="0">
                <a:solidFill>
                  <a:srgbClr val="7889FB"/>
                </a:solidFill>
              </a:rPr>
              <a:t>video recordings</a:t>
            </a:r>
            <a:r>
              <a:rPr lang="en-US" dirty="0"/>
              <a:t>, links from website</a:t>
            </a:r>
            <a:br>
              <a:rPr lang="en-US" dirty="0"/>
            </a:br>
            <a:r>
              <a:rPr lang="en-US" dirty="0">
                <a:hlinkClick r:id="rId4"/>
              </a:rPr>
              <a:t>https://mboehm7.github.io/teaching/ss24_ppds/index.htm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r>
              <a:rPr lang="en-US" dirty="0"/>
              <a:t>#2 Next Lecture 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Jun 10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C40D1E"/>
                </a:solidFill>
              </a:rPr>
              <a:t> 17 in MAR 0.003</a:t>
            </a:r>
            <a:r>
              <a:rPr lang="en-US" dirty="0">
                <a:solidFill>
                  <a:srgbClr val="C40D1E"/>
                </a:solidFill>
              </a:rPr>
              <a:t> </a:t>
            </a:r>
            <a:r>
              <a:rPr lang="en-US" dirty="0"/>
              <a:t>(due to SIGMOD conference)</a:t>
            </a:r>
          </a:p>
          <a:p>
            <a:pPr lvl="1"/>
            <a:r>
              <a:rPr lang="en-US" dirty="0"/>
              <a:t>In-person instead of purely virtual</a:t>
            </a:r>
          </a:p>
          <a:p>
            <a:pPr lvl="1"/>
            <a:endParaRPr lang="en-US" dirty="0"/>
          </a:p>
          <a:p>
            <a:r>
              <a:rPr lang="en-US" dirty="0"/>
              <a:t>#3 Updated Reference Implementation</a:t>
            </a:r>
          </a:p>
          <a:p>
            <a:pPr lvl="1"/>
            <a:r>
              <a:rPr lang="en-US" dirty="0"/>
              <a:t>Compilation issues w/ certain GCC versions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Updated May 25</a:t>
            </a:r>
          </a:p>
          <a:p>
            <a:pPr lvl="2"/>
            <a:endParaRPr lang="en-US" sz="1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9665-3AAA-960B-6947-87080883FC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1CAC4B-AB9A-2534-93A5-F0C687ECF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5555" y="2208539"/>
            <a:ext cx="1210387" cy="3167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5760A6-E828-C976-AAB2-50EC1CF930D8}"/>
              </a:ext>
            </a:extLst>
          </p:cNvPr>
          <p:cNvSpPr txBox="1"/>
          <p:nvPr/>
        </p:nvSpPr>
        <p:spPr>
          <a:xfrm>
            <a:off x="8240357" y="4636545"/>
            <a:ext cx="3496235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https://mboehm7.github.io/teaching/</a:t>
            </a:r>
            <a:b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</a:b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ss24_ppds/ppds_reference_cpp.zip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798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683337-CCB9-8302-CF40-9D93F886E564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Problem 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Estimate # distinct items</a:t>
                </a:r>
                <a:r>
                  <a:rPr lang="en-US" dirty="0"/>
                  <a:t> in a dataset / data stream w/ limited memory</a:t>
                </a:r>
              </a:p>
              <a:p>
                <a:pPr lvl="1"/>
                <a:r>
                  <a:rPr lang="en-US" dirty="0"/>
                  <a:t>Support for set operations (union, intersect, difference)</a:t>
                </a:r>
              </a:p>
              <a:p>
                <a:pPr lvl="1"/>
                <a:endParaRPr lang="en-US" sz="1200" dirty="0"/>
              </a:p>
              <a:p>
                <a:r>
                  <a:rPr lang="en-US" dirty="0"/>
                  <a:t>K-Minimum Values (KMV)</a:t>
                </a:r>
              </a:p>
              <a:p>
                <a:pPr lvl="1"/>
                <a:r>
                  <a:rPr lang="en-US" dirty="0"/>
                  <a:t>Hash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with domain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avoid collisions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b="1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𝒍𝒐𝒈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 space</a:t>
                </a:r>
                <a:endParaRPr lang="en-US" b="1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Store k minimum hash values</a:t>
                </a:r>
                <a:br>
                  <a:rPr lang="en-US" dirty="0"/>
                </a:br>
                <a:r>
                  <a:rPr lang="en-US" dirty="0"/>
                  <a:t>(e.g., via priority queue) in normalized 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endParaRPr lang="en-US" dirty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Basic estimator: 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Unbiased estimator:</a:t>
                </a:r>
                <a:endParaRPr lang="en-US" b="1" dirty="0">
                  <a:solidFill>
                    <a:srgbClr val="7889FB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93683337-CCB9-8302-CF40-9D93F886E5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1F87B-40D2-1A7E-16E0-B21B256B27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5CB7CE-0BC5-0709-494D-B3A67EC58E83}"/>
              </a:ext>
            </a:extLst>
          </p:cNvPr>
          <p:cNvGrpSpPr/>
          <p:nvPr/>
        </p:nvGrpSpPr>
        <p:grpSpPr>
          <a:xfrm>
            <a:off x="7625834" y="3342979"/>
            <a:ext cx="4101844" cy="687100"/>
            <a:chOff x="4747096" y="3404683"/>
            <a:chExt cx="4101844" cy="687100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3E5268C-E953-2CD1-0AE6-802F8283E766}"/>
                </a:ext>
              </a:extLst>
            </p:cNvPr>
            <p:cNvCxnSpPr/>
            <p:nvPr/>
          </p:nvCxnSpPr>
          <p:spPr>
            <a:xfrm>
              <a:off x="4876806" y="3538340"/>
              <a:ext cx="3848908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694ACA-A509-62B7-478B-DE4B0493AA02}"/>
                </a:ext>
              </a:extLst>
            </p:cNvPr>
            <p:cNvCxnSpPr/>
            <p:nvPr/>
          </p:nvCxnSpPr>
          <p:spPr>
            <a:xfrm>
              <a:off x="4876806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359C33A-D6EA-1AA8-00A2-C04973E1BF90}"/>
                </a:ext>
              </a:extLst>
            </p:cNvPr>
            <p:cNvCxnSpPr/>
            <p:nvPr/>
          </p:nvCxnSpPr>
          <p:spPr>
            <a:xfrm>
              <a:off x="8715991" y="3404683"/>
              <a:ext cx="0" cy="276329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7D22E82-FD94-1094-FEB5-B32A386CD733}"/>
                </a:ext>
              </a:extLst>
            </p:cNvPr>
            <p:cNvSpPr txBox="1"/>
            <p:nvPr/>
          </p:nvSpPr>
          <p:spPr>
            <a:xfrm>
              <a:off x="4747096" y="3715966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2574AA-5276-D61C-F9C2-77C941D083A1}"/>
                </a:ext>
              </a:extLst>
            </p:cNvPr>
            <p:cNvSpPr txBox="1"/>
            <p:nvPr/>
          </p:nvSpPr>
          <p:spPr>
            <a:xfrm>
              <a:off x="8576565" y="3722451"/>
              <a:ext cx="272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573A5D7-2543-AC23-3EE8-C8D1E00DCD40}"/>
              </a:ext>
            </a:extLst>
          </p:cNvPr>
          <p:cNvGrpSpPr/>
          <p:nvPr/>
        </p:nvGrpSpPr>
        <p:grpSpPr>
          <a:xfrm>
            <a:off x="8081538" y="2486702"/>
            <a:ext cx="3728069" cy="759992"/>
            <a:chOff x="5202800" y="2548406"/>
            <a:chExt cx="3728069" cy="759992"/>
          </a:xfrm>
        </p:grpSpPr>
        <p:sp>
          <p:nvSpPr>
            <p:cNvPr id="11" name="Rounded Rectangle 19">
              <a:extLst>
                <a:ext uri="{FF2B5EF4-FFF2-40B4-BE49-F238E27FC236}">
                  <a16:creationId xmlns:a16="http://schemas.microsoft.com/office/drawing/2014/main" id="{A480DF19-9788-5007-906D-825DF83272C6}"/>
                </a:ext>
              </a:extLst>
            </p:cNvPr>
            <p:cNvSpPr/>
            <p:nvPr/>
          </p:nvSpPr>
          <p:spPr>
            <a:xfrm>
              <a:off x="5202800" y="2686106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ight Arrow 23">
              <a:extLst>
                <a:ext uri="{FF2B5EF4-FFF2-40B4-BE49-F238E27FC236}">
                  <a16:creationId xmlns:a16="http://schemas.microsoft.com/office/drawing/2014/main" id="{41AC6D9C-4FF2-3198-2934-E6135B2DAB56}"/>
                </a:ext>
              </a:extLst>
            </p:cNvPr>
            <p:cNvSpPr/>
            <p:nvPr/>
          </p:nvSpPr>
          <p:spPr>
            <a:xfrm rot="5400000">
              <a:off x="6632968" y="2984851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  <p:sp>
          <p:nvSpPr>
            <p:cNvPr id="13" name="Rounded Rectangle 24">
              <a:extLst>
                <a:ext uri="{FF2B5EF4-FFF2-40B4-BE49-F238E27FC236}">
                  <a16:creationId xmlns:a16="http://schemas.microsoft.com/office/drawing/2014/main" id="{02122910-03AB-B569-210D-F3F5BEC13A65}"/>
                </a:ext>
              </a:extLst>
            </p:cNvPr>
            <p:cNvSpPr/>
            <p:nvPr/>
          </p:nvSpPr>
          <p:spPr>
            <a:xfrm>
              <a:off x="5447613" y="268286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ounded Rectangle 25">
              <a:extLst>
                <a:ext uri="{FF2B5EF4-FFF2-40B4-BE49-F238E27FC236}">
                  <a16:creationId xmlns:a16="http://schemas.microsoft.com/office/drawing/2014/main" id="{0E89145D-8CDA-7D28-3978-A52180CF6D11}"/>
                </a:ext>
              </a:extLst>
            </p:cNvPr>
            <p:cNvSpPr/>
            <p:nvPr/>
          </p:nvSpPr>
          <p:spPr>
            <a:xfrm>
              <a:off x="5698741" y="2689347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Rounded Rectangle 26">
              <a:extLst>
                <a:ext uri="{FF2B5EF4-FFF2-40B4-BE49-F238E27FC236}">
                  <a16:creationId xmlns:a16="http://schemas.microsoft.com/office/drawing/2014/main" id="{B0610ED1-8749-2465-AD6A-BCA18A9F7B78}"/>
                </a:ext>
              </a:extLst>
            </p:cNvPr>
            <p:cNvSpPr/>
            <p:nvPr/>
          </p:nvSpPr>
          <p:spPr>
            <a:xfrm>
              <a:off x="5954844" y="268061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ounded Rectangle 27">
              <a:extLst>
                <a:ext uri="{FF2B5EF4-FFF2-40B4-BE49-F238E27FC236}">
                  <a16:creationId xmlns:a16="http://schemas.microsoft.com/office/drawing/2014/main" id="{D49037CE-320C-4533-9DE5-B0666C3E76FB}"/>
                </a:ext>
              </a:extLst>
            </p:cNvPr>
            <p:cNvSpPr/>
            <p:nvPr/>
          </p:nvSpPr>
          <p:spPr>
            <a:xfrm>
              <a:off x="6199657" y="2687095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ounded Rectangle 28">
              <a:extLst>
                <a:ext uri="{FF2B5EF4-FFF2-40B4-BE49-F238E27FC236}">
                  <a16:creationId xmlns:a16="http://schemas.microsoft.com/office/drawing/2014/main" id="{C4955141-7319-8DBD-EB9E-10FCE6977EF3}"/>
                </a:ext>
              </a:extLst>
            </p:cNvPr>
            <p:cNvSpPr/>
            <p:nvPr/>
          </p:nvSpPr>
          <p:spPr>
            <a:xfrm>
              <a:off x="6450785" y="2683852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ounded Rectangle 29">
              <a:extLst>
                <a:ext uri="{FF2B5EF4-FFF2-40B4-BE49-F238E27FC236}">
                  <a16:creationId xmlns:a16="http://schemas.microsoft.com/office/drawing/2014/main" id="{4E726E34-7B4A-5F0A-7409-F42C86E4A18D}"/>
                </a:ext>
              </a:extLst>
            </p:cNvPr>
            <p:cNvSpPr/>
            <p:nvPr/>
          </p:nvSpPr>
          <p:spPr>
            <a:xfrm>
              <a:off x="6698565" y="2682861"/>
              <a:ext cx="184826" cy="17735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A7F39C-F3EC-8A23-431F-39B9C5DBFBF1}"/>
                </a:ext>
              </a:extLst>
            </p:cNvPr>
            <p:cNvSpPr txBox="1"/>
            <p:nvPr/>
          </p:nvSpPr>
          <p:spPr>
            <a:xfrm>
              <a:off x="7319308" y="2548406"/>
              <a:ext cx="161156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Duplicates yield same </a:t>
              </a:r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hash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1DD3-C3F2-EC5A-CE5B-7C3C7E121885}"/>
              </a:ext>
            </a:extLst>
          </p:cNvPr>
          <p:cNvCxnSpPr/>
          <p:nvPr/>
        </p:nvCxnSpPr>
        <p:spPr>
          <a:xfrm>
            <a:off x="8718528" y="3569084"/>
            <a:ext cx="0" cy="151018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1871438-06D6-3079-A393-1032E61DC05F}"/>
              </a:ext>
            </a:extLst>
          </p:cNvPr>
          <p:cNvSpPr txBox="1"/>
          <p:nvPr/>
        </p:nvSpPr>
        <p:spPr>
          <a:xfrm>
            <a:off x="8151249" y="3809745"/>
            <a:ext cx="11682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k=4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=0.24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B56336-E9BE-2450-C045-7627EA9734CB}"/>
              </a:ext>
            </a:extLst>
          </p:cNvPr>
          <p:cNvGrpSpPr/>
          <p:nvPr/>
        </p:nvGrpSpPr>
        <p:grpSpPr>
          <a:xfrm>
            <a:off x="7917790" y="3417551"/>
            <a:ext cx="3632635" cy="143648"/>
            <a:chOff x="5039052" y="3479255"/>
            <a:chExt cx="3632635" cy="1436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D296ED7-A519-EE30-4EA2-394C4D5D695A}"/>
                </a:ext>
              </a:extLst>
            </p:cNvPr>
            <p:cNvSpPr/>
            <p:nvPr/>
          </p:nvSpPr>
          <p:spPr>
            <a:xfrm>
              <a:off x="5039052" y="348250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55B7084-67C7-6CD9-12AF-52A1810FCC08}"/>
                </a:ext>
              </a:extLst>
            </p:cNvPr>
            <p:cNvSpPr/>
            <p:nvPr/>
          </p:nvSpPr>
          <p:spPr>
            <a:xfrm>
              <a:off x="5230360" y="3479258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677BEE-2F92-0DBB-C895-563B4DF84F0A}"/>
                </a:ext>
              </a:extLst>
            </p:cNvPr>
            <p:cNvSpPr/>
            <p:nvPr/>
          </p:nvSpPr>
          <p:spPr>
            <a:xfrm>
              <a:off x="5771864" y="3485743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E9BF4AB-C37C-C368-4ED4-4E64067CF821}"/>
                </a:ext>
              </a:extLst>
            </p:cNvPr>
            <p:cNvSpPr/>
            <p:nvPr/>
          </p:nvSpPr>
          <p:spPr>
            <a:xfrm>
              <a:off x="6112335" y="3485741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B500C2A-9714-9955-CAE3-0142098909DE}"/>
                </a:ext>
              </a:extLst>
            </p:cNvPr>
            <p:cNvSpPr/>
            <p:nvPr/>
          </p:nvSpPr>
          <p:spPr>
            <a:xfrm>
              <a:off x="6420375" y="3482498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A9A8485-5BE4-45DE-8D2F-651FBDBB5EEA}"/>
                </a:ext>
              </a:extLst>
            </p:cNvPr>
            <p:cNvSpPr/>
            <p:nvPr/>
          </p:nvSpPr>
          <p:spPr>
            <a:xfrm>
              <a:off x="6971612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828BE3C-9055-24F7-F697-C4C43A19DE24}"/>
                </a:ext>
              </a:extLst>
            </p:cNvPr>
            <p:cNvSpPr/>
            <p:nvPr/>
          </p:nvSpPr>
          <p:spPr>
            <a:xfrm>
              <a:off x="8534527" y="3485739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4E0A391-2F74-1151-0260-015ED7F98603}"/>
                </a:ext>
              </a:extLst>
            </p:cNvPr>
            <p:cNvSpPr/>
            <p:nvPr/>
          </p:nvSpPr>
          <p:spPr>
            <a:xfrm>
              <a:off x="8151904" y="348249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F27276-AFF0-AB6A-4A4B-C49CB65CD85F}"/>
                </a:ext>
              </a:extLst>
            </p:cNvPr>
            <p:cNvSpPr/>
            <p:nvPr/>
          </p:nvSpPr>
          <p:spPr>
            <a:xfrm>
              <a:off x="7944378" y="3479255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F6D5471-BE17-5738-048F-F0EBC14FA61C}"/>
                </a:ext>
              </a:extLst>
            </p:cNvPr>
            <p:cNvSpPr/>
            <p:nvPr/>
          </p:nvSpPr>
          <p:spPr>
            <a:xfrm>
              <a:off x="7610397" y="3485740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7783A6-B755-088B-4DB8-031897A22EC3}"/>
                </a:ext>
              </a:extLst>
            </p:cNvPr>
            <p:cNvSpPr/>
            <p:nvPr/>
          </p:nvSpPr>
          <p:spPr>
            <a:xfrm>
              <a:off x="7295868" y="3482497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C009B92-5DC7-F170-B7FC-AC13B99789AF}"/>
                </a:ext>
              </a:extLst>
            </p:cNvPr>
            <p:cNvSpPr/>
            <p:nvPr/>
          </p:nvSpPr>
          <p:spPr>
            <a:xfrm>
              <a:off x="6670053" y="3479256"/>
              <a:ext cx="137160" cy="1371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EE90DC4-4464-B461-C30B-5B9777CD17A4}"/>
                </a:ext>
              </a:extLst>
            </p:cNvPr>
            <p:cNvSpPr/>
            <p:nvPr/>
          </p:nvSpPr>
          <p:spPr>
            <a:xfrm>
              <a:off x="5518956" y="3479255"/>
              <a:ext cx="137160" cy="137160"/>
            </a:xfrm>
            <a:prstGeom prst="ellipse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99626D-4840-A6D2-0E3E-B559FE631436}"/>
                  </a:ext>
                </a:extLst>
              </p:cNvPr>
              <p:cNvSpPr txBox="1"/>
              <p:nvPr/>
            </p:nvSpPr>
            <p:spPr>
              <a:xfrm>
                <a:off x="5518308" y="4356702"/>
                <a:ext cx="2311940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𝐵𝐸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D99626D-4840-A6D2-0E3E-B559FE631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8308" y="4356702"/>
                <a:ext cx="2311940" cy="409792"/>
              </a:xfrm>
              <a:prstGeom prst="rect">
                <a:avLst/>
              </a:prstGeom>
              <a:blipFill>
                <a:blip r:embed="rId4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7A9229-C044-5874-FAAE-98A98EA6BF0E}"/>
                  </a:ext>
                </a:extLst>
              </p:cNvPr>
              <p:cNvSpPr txBox="1"/>
              <p:nvPr/>
            </p:nvSpPr>
            <p:spPr>
              <a:xfrm>
                <a:off x="5252416" y="4839841"/>
                <a:ext cx="2859822" cy="409792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𝐷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𝑈𝐵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−1)/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B7A9229-C044-5874-FAAE-98A98EA6BF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16" y="4839841"/>
                <a:ext cx="2859822" cy="40979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3F4683A8-2AB4-20D8-8E5B-B5D71BD9F699}"/>
              </a:ext>
            </a:extLst>
          </p:cNvPr>
          <p:cNvSpPr txBox="1"/>
          <p:nvPr/>
        </p:nvSpPr>
        <p:spPr>
          <a:xfrm>
            <a:off x="8009953" y="4443328"/>
            <a:ext cx="14246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16.67 vs 12.5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89C81D5-7CDE-6499-3823-9ABC1299A6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076" y="5322980"/>
            <a:ext cx="49771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B01E851-AA3A-EFED-19E1-E9B01BD09657}"/>
              </a:ext>
            </a:extLst>
          </p:cNvPr>
          <p:cNvSpPr txBox="1"/>
          <p:nvPr/>
        </p:nvSpPr>
        <p:spPr>
          <a:xfrm>
            <a:off x="1258932" y="5273688"/>
            <a:ext cx="425418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[Kevin S. Beyer, Peter J. Haas, Berthold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Reinwald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Yannis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Sismanis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Rainer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Gemulla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synopses for distinct-value estimation under multiset operations.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411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6" grpId="0"/>
      <p:bldP spid="37" grpId="0"/>
      <p:bldP spid="38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0A942-8686-11EA-A13F-26DBAD2E6AB0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KMV </a:t>
                </a:r>
                <a:r>
                  <a:rPr lang="en-US" dirty="0">
                    <a:solidFill>
                      <a:schemeClr val="accent1"/>
                    </a:solidFill>
                  </a:rPr>
                  <a:t>Set Operations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Union/intersection directly on partition synopses</a:t>
                </a:r>
              </a:p>
              <a:p>
                <a:pPr lvl="1"/>
                <a:r>
                  <a:rPr lang="en-US" dirty="0"/>
                  <a:t>Difference via </a:t>
                </a:r>
                <a:r>
                  <a:rPr lang="en-US" b="1" dirty="0">
                    <a:solidFill>
                      <a:schemeClr val="accent1"/>
                    </a:solidFill>
                  </a:rPr>
                  <a:t>Augmented KMV </a:t>
                </a:r>
                <a:br>
                  <a:rPr lang="en-US" dirty="0"/>
                </a:br>
                <a:r>
                  <a:rPr lang="en-US" dirty="0"/>
                  <a:t>(AKMV) that include counters of </a:t>
                </a:r>
                <a:br>
                  <a:rPr lang="en-US" dirty="0"/>
                </a:br>
                <a:r>
                  <a:rPr lang="en-US" dirty="0"/>
                  <a:t>multiplicities of k-minimum values</a:t>
                </a:r>
              </a:p>
              <a:p>
                <a:pPr lvl="1"/>
                <a:endParaRPr lang="en-US" dirty="0"/>
              </a:p>
              <a:p>
                <a:r>
                  <a:rPr lang="en-US" dirty="0" err="1"/>
                  <a:t>HyperLogLog</a:t>
                </a:r>
                <a:endParaRPr lang="en-US" dirty="0"/>
              </a:p>
              <a:p>
                <a:pPr lvl="1"/>
                <a:r>
                  <a:rPr lang="en-US" dirty="0"/>
                  <a:t>Hash values and maintain maximum </a:t>
                </a:r>
                <a:br>
                  <a:rPr lang="en-US" dirty="0"/>
                </a:br>
                <a:r>
                  <a:rPr lang="en-US" b="1" dirty="0">
                    <a:solidFill>
                      <a:srgbClr val="7889FB"/>
                    </a:solidFill>
                  </a:rPr>
                  <a:t># of leading zeros </a:t>
                </a:r>
                <a:r>
                  <a:rPr lang="en-US" dirty="0"/>
                  <a:t>p </a:t>
                </a:r>
                <a:r>
                  <a:rPr lang="en-US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Stochastic averaging over M streams</a:t>
                </a:r>
                <a:br>
                  <a:rPr lang="en-US" dirty="0"/>
                </a:br>
                <a:r>
                  <a:rPr lang="en-US" dirty="0"/>
                  <a:t>(p maintained in M registers)</a:t>
                </a:r>
              </a:p>
              <a:p>
                <a:pPr lvl="1"/>
                <a:r>
                  <a:rPr lang="en-US" b="1" dirty="0" err="1">
                    <a:solidFill>
                      <a:schemeClr val="accent1"/>
                    </a:solidFill>
                  </a:rPr>
                  <a:t>HyperLogLog</a:t>
                </a:r>
                <a:r>
                  <a:rPr lang="en-US" b="1" dirty="0">
                    <a:solidFill>
                      <a:schemeClr val="accent1"/>
                    </a:solidFill>
                  </a:rPr>
                  <a:t>++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Updatable </a:t>
                </a:r>
                <a:r>
                  <a:rPr lang="en-US" dirty="0" err="1">
                    <a:solidFill>
                      <a:schemeClr val="tx1"/>
                    </a:solidFill>
                  </a:rPr>
                  <a:t>HyperLogLog</a:t>
                </a:r>
                <a:r>
                  <a:rPr lang="en-US" dirty="0">
                    <a:solidFill>
                      <a:schemeClr val="tx1"/>
                    </a:solidFill>
                  </a:rPr>
                  <a:t>, with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sampling for multi-column estimates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0C0A942-8686-11EA-A13F-26DBAD2E6A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 b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BCE37E-7F29-73E0-2E2E-D094717257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Number of Distinct Items, cont.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CD9269F-C2A5-19AB-FC95-52FF302BAA95}"/>
              </a:ext>
            </a:extLst>
          </p:cNvPr>
          <p:cNvCxnSpPr/>
          <p:nvPr/>
        </p:nvCxnSpPr>
        <p:spPr>
          <a:xfrm>
            <a:off x="6933973" y="1699150"/>
            <a:ext cx="3848908" cy="0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37845C-2F79-4D76-ABC6-15453186C387}"/>
              </a:ext>
            </a:extLst>
          </p:cNvPr>
          <p:cNvCxnSpPr/>
          <p:nvPr/>
        </p:nvCxnSpPr>
        <p:spPr>
          <a:xfrm>
            <a:off x="6933973" y="1565493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4A087BC-F640-1093-43FB-2CF95D271610}"/>
              </a:ext>
            </a:extLst>
          </p:cNvPr>
          <p:cNvCxnSpPr/>
          <p:nvPr/>
        </p:nvCxnSpPr>
        <p:spPr>
          <a:xfrm>
            <a:off x="10773158" y="1565493"/>
            <a:ext cx="0" cy="276329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BC3BEF-C570-BE9D-2C9F-7390C22255CA}"/>
              </a:ext>
            </a:extLst>
          </p:cNvPr>
          <p:cNvSpPr txBox="1"/>
          <p:nvPr/>
        </p:nvSpPr>
        <p:spPr>
          <a:xfrm>
            <a:off x="6804263" y="1876776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486B0-CAEA-C151-B9EE-7E63D000007C}"/>
              </a:ext>
            </a:extLst>
          </p:cNvPr>
          <p:cNvSpPr txBox="1"/>
          <p:nvPr/>
        </p:nvSpPr>
        <p:spPr>
          <a:xfrm>
            <a:off x="10633732" y="1883261"/>
            <a:ext cx="27237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91AEF75-8D5C-5C70-6843-2209490F27F4}"/>
              </a:ext>
            </a:extLst>
          </p:cNvPr>
          <p:cNvSpPr/>
          <p:nvPr/>
        </p:nvSpPr>
        <p:spPr>
          <a:xfrm>
            <a:off x="7096219" y="1643313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B1CA5A-A906-09C2-E0B0-A33EEA9CA8A8}"/>
              </a:ext>
            </a:extLst>
          </p:cNvPr>
          <p:cNvSpPr/>
          <p:nvPr/>
        </p:nvSpPr>
        <p:spPr>
          <a:xfrm>
            <a:off x="7287527" y="1640068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772E69-C015-BC1F-EECB-A104CE693BEF}"/>
              </a:ext>
            </a:extLst>
          </p:cNvPr>
          <p:cNvSpPr/>
          <p:nvPr/>
        </p:nvSpPr>
        <p:spPr>
          <a:xfrm>
            <a:off x="7829031" y="1646553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99C7D-D917-413A-9388-E4E8F66010A3}"/>
              </a:ext>
            </a:extLst>
          </p:cNvPr>
          <p:cNvCxnSpPr/>
          <p:nvPr/>
        </p:nvCxnSpPr>
        <p:spPr>
          <a:xfrm>
            <a:off x="7634309" y="1468217"/>
            <a:ext cx="0" cy="503584"/>
          </a:xfrm>
          <a:prstGeom prst="line">
            <a:avLst/>
          </a:prstGeom>
          <a:ln w="25400"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B00E6D5B-63E5-A657-D013-07A54D3CA16C}"/>
              </a:ext>
            </a:extLst>
          </p:cNvPr>
          <p:cNvSpPr/>
          <p:nvPr/>
        </p:nvSpPr>
        <p:spPr>
          <a:xfrm>
            <a:off x="8169502" y="164655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E5F7E0-D42A-3E87-4228-50F549ADE425}"/>
              </a:ext>
            </a:extLst>
          </p:cNvPr>
          <p:cNvSpPr/>
          <p:nvPr/>
        </p:nvSpPr>
        <p:spPr>
          <a:xfrm>
            <a:off x="8477542" y="1643308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3E8883-502F-2721-3FFD-DDCB6E8ACE17}"/>
              </a:ext>
            </a:extLst>
          </p:cNvPr>
          <p:cNvSpPr/>
          <p:nvPr/>
        </p:nvSpPr>
        <p:spPr>
          <a:xfrm>
            <a:off x="9028779" y="164006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87D476-7238-DFE5-1D19-469E683A507C}"/>
              </a:ext>
            </a:extLst>
          </p:cNvPr>
          <p:cNvSpPr/>
          <p:nvPr/>
        </p:nvSpPr>
        <p:spPr>
          <a:xfrm>
            <a:off x="10591694" y="1646549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46C4B99-2AD5-0A25-59B9-C1C54AEB69A9}"/>
              </a:ext>
            </a:extLst>
          </p:cNvPr>
          <p:cNvSpPr/>
          <p:nvPr/>
        </p:nvSpPr>
        <p:spPr>
          <a:xfrm>
            <a:off x="10209071" y="164330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F3DD535-FE6A-7A44-8F64-3B643AF98428}"/>
              </a:ext>
            </a:extLst>
          </p:cNvPr>
          <p:cNvSpPr/>
          <p:nvPr/>
        </p:nvSpPr>
        <p:spPr>
          <a:xfrm>
            <a:off x="10001545" y="1640065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DE2AA6-ECDA-36D4-0791-E889F2254D9F}"/>
              </a:ext>
            </a:extLst>
          </p:cNvPr>
          <p:cNvSpPr/>
          <p:nvPr/>
        </p:nvSpPr>
        <p:spPr>
          <a:xfrm>
            <a:off x="9667564" y="1646550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88F2E1D-6D42-066E-66ED-FB9ED680FC47}"/>
              </a:ext>
            </a:extLst>
          </p:cNvPr>
          <p:cNvSpPr/>
          <p:nvPr/>
        </p:nvSpPr>
        <p:spPr>
          <a:xfrm>
            <a:off x="9353035" y="1643307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D14A15C-E772-381E-2395-31163E5197CE}"/>
              </a:ext>
            </a:extLst>
          </p:cNvPr>
          <p:cNvSpPr/>
          <p:nvPr/>
        </p:nvSpPr>
        <p:spPr>
          <a:xfrm>
            <a:off x="8727220" y="1640066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5F53B9E-5A63-34C5-BCFD-BADF04842D82}"/>
              </a:ext>
            </a:extLst>
          </p:cNvPr>
          <p:cNvSpPr/>
          <p:nvPr/>
        </p:nvSpPr>
        <p:spPr>
          <a:xfrm>
            <a:off x="7576123" y="1640065"/>
            <a:ext cx="137160" cy="137160"/>
          </a:xfrm>
          <a:prstGeom prst="ellipse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6FF9002-7E55-1A9D-4883-9F74FD111110}"/>
              </a:ext>
            </a:extLst>
          </p:cNvPr>
          <p:cNvSpPr/>
          <p:nvPr/>
        </p:nvSpPr>
        <p:spPr>
          <a:xfrm>
            <a:off x="6995702" y="1640071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0DDB99A-5DA8-8C83-4649-EAA4D15E8CD1}"/>
              </a:ext>
            </a:extLst>
          </p:cNvPr>
          <p:cNvSpPr/>
          <p:nvPr/>
        </p:nvSpPr>
        <p:spPr>
          <a:xfrm>
            <a:off x="7952260" y="1646549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B7B0DDF-A8E1-4C92-03A4-6B02F16532ED}"/>
              </a:ext>
            </a:extLst>
          </p:cNvPr>
          <p:cNvSpPr/>
          <p:nvPr/>
        </p:nvSpPr>
        <p:spPr>
          <a:xfrm>
            <a:off x="7290775" y="1724374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3AF797-5489-5E1B-25C6-0EE97D3D204F}"/>
              </a:ext>
            </a:extLst>
          </p:cNvPr>
          <p:cNvSpPr/>
          <p:nvPr/>
        </p:nvSpPr>
        <p:spPr>
          <a:xfrm>
            <a:off x="7569639" y="1730858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6A8884-1C96-61A6-50C4-8CC455FFC2DF}"/>
                  </a:ext>
                </a:extLst>
              </p:cNvPr>
              <p:cNvSpPr txBox="1"/>
              <p:nvPr/>
            </p:nvSpPr>
            <p:spPr>
              <a:xfrm>
                <a:off x="7272732" y="2047019"/>
                <a:ext cx="3412866" cy="646331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∪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</m:oMath>
                  </m:oMathPara>
                </a14:m>
                <a:endParaRPr lang="en-US" b="0" dirty="0">
                  <a:latin typeface="Calibri" panose="020F0502020204030204" pitchFamily="34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∪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𝐾𝑀𝑉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66A8884-1C96-61A6-50C4-8CC455FFC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2732" y="2047019"/>
                <a:ext cx="3412866" cy="646331"/>
              </a:xfrm>
              <a:prstGeom prst="rect">
                <a:avLst/>
              </a:prstGeom>
              <a:blipFill>
                <a:blip r:embed="rId4"/>
                <a:stretch>
                  <a:fillRect l="-1429" r="-71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>
            <a:extLst>
              <a:ext uri="{FF2B5EF4-FFF2-40B4-BE49-F238E27FC236}">
                <a16:creationId xmlns:a16="http://schemas.microsoft.com/office/drawing/2014/main" id="{58A10DCE-6296-FCE6-660A-05EE1D83A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74" y="4212413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4CC70E71-8B8B-85B3-C5D9-686A02683486}"/>
              </a:ext>
            </a:extLst>
          </p:cNvPr>
          <p:cNvSpPr txBox="1"/>
          <p:nvPr/>
        </p:nvSpPr>
        <p:spPr>
          <a:xfrm>
            <a:off x="5959971" y="4142174"/>
            <a:ext cx="428048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Heule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Marc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Nunkesser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Alexander Hall: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in practice: algorithmic engineering of a state of the art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EDBT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2B312E1-1886-75D2-2803-061C430133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6231" y="341844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DA74D545-BEA6-C992-98B0-9E673CD0D6A7}"/>
              </a:ext>
            </a:extLst>
          </p:cNvPr>
          <p:cNvSpPr txBox="1"/>
          <p:nvPr/>
        </p:nvSpPr>
        <p:spPr>
          <a:xfrm>
            <a:off x="6486861" y="3365809"/>
            <a:ext cx="373997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Flajolet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Éric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Fusy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O.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Gandouet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Meunier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Hyperloglog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analysis of a near-optimal cardinality estimation algorithm.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AOFA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8DE21DC-64FA-9FF0-C751-500EE0F62D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7657" y="498687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F781DE03-E865-CA68-5303-51051CC96D1E}"/>
              </a:ext>
            </a:extLst>
          </p:cNvPr>
          <p:cNvSpPr txBox="1"/>
          <p:nvPr/>
        </p:nvSpPr>
        <p:spPr>
          <a:xfrm>
            <a:off x="6626711" y="4929121"/>
            <a:ext cx="36204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[Michael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Freitag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Every Row Counts: Combining Sketches and Sampling for Accurate Group-By Result Estimates.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6783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0EC3C09-6AC2-DCF6-258C-4D8C68D9ADD9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and Problems</a:t>
                </a:r>
              </a:p>
              <a:p>
                <a:pPr lvl="1"/>
                <a:r>
                  <a:rPr lang="en-US" dirty="0"/>
                  <a:t>Sample subset 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of tuples and estimate #distinct items d</a:t>
                </a:r>
              </a:p>
              <a:p>
                <a:pPr lvl="1"/>
                <a:r>
                  <a:rPr lang="en-US" dirty="0"/>
                  <a:t>Naïve estimators: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underestimate</a:t>
                </a:r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1"/>
                    </a:solidFill>
                    <a:sym typeface="Wingdings" panose="05000000000000000000" pitchFamily="2" charset="2"/>
                  </a:rPr>
                  <a:t> overestimate</a:t>
                </a:r>
                <a:endParaRPr lang="en-US" b="1" dirty="0">
                  <a:solidFill>
                    <a:schemeClr val="accent1"/>
                  </a:solidFill>
                </a:endParaRPr>
              </a:p>
              <a:p>
                <a:pPr lvl="2"/>
                <a:endParaRPr lang="en-US" sz="1000" dirty="0"/>
              </a:p>
              <a:p>
                <a:r>
                  <a:rPr lang="en-US" dirty="0"/>
                  <a:t>#1 Sample-based Estimators</a:t>
                </a:r>
              </a:p>
              <a:p>
                <a:pPr lvl="1"/>
                <a:r>
                  <a:rPr lang="en-US" dirty="0"/>
                  <a:t>“Generalized jackknife” estimator</a:t>
                </a:r>
                <a:br>
                  <a:rPr lang="en-US" dirty="0"/>
                </a:b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Guaranteed error estimator (GEE)</a:t>
                </a:r>
              </a:p>
              <a:p>
                <a:pPr lvl="2"/>
                <a:r>
                  <a:rPr lang="en-US" dirty="0"/>
                  <a:t>Basic and adaptive estimators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50EC3C09-6AC2-DCF6-258C-4D8C68D9AD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179AD-6933-8ADB-7B34-53E341BFF8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Sample-based Cardinality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7CA51-45F6-55F2-D567-B716EA54F8FE}"/>
                  </a:ext>
                </a:extLst>
              </p:cNvPr>
              <p:cNvSpPr txBox="1"/>
              <p:nvPr/>
            </p:nvSpPr>
            <p:spPr>
              <a:xfrm>
                <a:off x="6893540" y="3066920"/>
                <a:ext cx="3748035" cy="1041439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𝑑</m:t>
                              </m:r>
                            </m:e>
                          </m:acc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h𝑦𝑏𝑟𝑖𝑑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600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  0&lt;</m:t>
                              </m:r>
                              <m:sSup>
                                <m:sSup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𝑢𝑗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𝛾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1600" i="1">
                                              <a:latin typeface="Cambria Math" panose="02040503050406030204" pitchFamily="18" charset="0"/>
                                              <a:cs typeface="Calibri" panose="020F0502020204030204" pitchFamily="34" charset="0"/>
                                            </a:rPr>
                                            <m:t>𝑑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𝑢𝑗</m:t>
                                      </m:r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&lt;</m:t>
                              </m:r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cs typeface="Calibri" panose="020F0502020204030204" pitchFamily="34" charset="0"/>
                                        </a:rPr>
                                        <m:t>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𝑆h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,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                 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27CA51-45F6-55F2-D567-B716EA54F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540" y="3066920"/>
                <a:ext cx="3748035" cy="1041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8DF5A246-4174-C91A-0264-59D829B584A2}"/>
              </a:ext>
            </a:extLst>
          </p:cNvPr>
          <p:cNvSpPr txBox="1"/>
          <p:nvPr/>
        </p:nvSpPr>
        <p:spPr>
          <a:xfrm>
            <a:off x="7525667" y="2378595"/>
            <a:ext cx="19697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squared coefficient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variation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6C1193-91D0-466D-E4FF-F7DCC092A9A4}"/>
              </a:ext>
            </a:extLst>
          </p:cNvPr>
          <p:cNvSpPr txBox="1"/>
          <p:nvPr/>
        </p:nvSpPr>
        <p:spPr>
          <a:xfrm>
            <a:off x="9044644" y="2370221"/>
            <a:ext cx="26914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estimator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A04B8-5E1A-558D-3659-156B1A078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7158" y="2705721"/>
            <a:ext cx="2148835" cy="27079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5DF6B9-B64C-7D53-0F08-195E2DA355F8}"/>
                  </a:ext>
                </a:extLst>
              </p:cNvPr>
              <p:cNvSpPr/>
              <p:nvPr/>
            </p:nvSpPr>
            <p:spPr>
              <a:xfrm>
                <a:off x="8510530" y="4206110"/>
                <a:ext cx="1813060" cy="351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15DF6B9-B64C-7D53-0F08-195E2DA35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0530" y="4206110"/>
                <a:ext cx="1813060" cy="351828"/>
              </a:xfrm>
              <a:prstGeom prst="rect">
                <a:avLst/>
              </a:prstGeom>
              <a:blipFill>
                <a:blip r:embed="rId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3B8E5C2-B1C6-9513-097A-5FB31EB14BEF}"/>
              </a:ext>
            </a:extLst>
          </p:cNvPr>
          <p:cNvSpPr txBox="1"/>
          <p:nvPr/>
        </p:nvSpPr>
        <p:spPr>
          <a:xfrm>
            <a:off x="1819888" y="3165161"/>
            <a:ext cx="308484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[P. J. Haas and L. Stokes: Estimating the Number of Classes in a Finite Population,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Amer. Statist. Assoc., 93(444),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CAD410-0BE4-B491-F508-ABBF1D92E6F8}"/>
                  </a:ext>
                </a:extLst>
              </p:cNvPr>
              <p:cNvSpPr/>
              <p:nvPr/>
            </p:nvSpPr>
            <p:spPr>
              <a:xfrm>
                <a:off x="5896837" y="4636867"/>
                <a:ext cx="2158860" cy="819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acc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den>
                          </m:f>
                        </m:e>
                      </m:rad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sup>
                        <m:e>
                          <m:sSub>
                            <m:sSub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1CAD410-0BE4-B491-F508-ABBF1D92E6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837" y="4636867"/>
                <a:ext cx="2158860" cy="8198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21498C51-B65F-66DB-1B6D-1D005FEB32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444" y="5030540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197464-686B-9798-06ED-86C55589318E}"/>
              </a:ext>
            </a:extLst>
          </p:cNvPr>
          <p:cNvSpPr txBox="1"/>
          <p:nvPr/>
        </p:nvSpPr>
        <p:spPr>
          <a:xfrm>
            <a:off x="1861198" y="4983527"/>
            <a:ext cx="36425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[Moses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Charikar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Surajit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Chaudhuri, Rajeev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Motwani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Vivek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Narasayya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Estimation Error Guarantees for Distinct Values.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PODS 2000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B5CE38-2AEC-9E7A-6653-78882FC8B3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9444" y="3214451"/>
            <a:ext cx="45029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08484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6C16013-679B-54B0-D27F-9B90CB38E057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#2 Sample Views</a:t>
                </a:r>
              </a:p>
              <a:p>
                <a:pPr lvl="1"/>
                <a:r>
                  <a:rPr lang="en-US" dirty="0"/>
                  <a:t>Random sampling + materialized views </a:t>
                </a:r>
                <a:br>
                  <a:rPr lang="en-US" dirty="0"/>
                </a:br>
                <a:r>
                  <a:rPr lang="en-US" dirty="0"/>
                  <a:t>w/ statistical guarantees</a:t>
                </a:r>
              </a:p>
              <a:p>
                <a:pPr lvl="1"/>
                <a:r>
                  <a:rPr lang="en-US" dirty="0"/>
                  <a:t>Query feedback (actual card)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#3 Index-based Join Sampling</a:t>
                </a:r>
              </a:p>
              <a:p>
                <a:pPr lvl="1"/>
                <a:r>
                  <a:rPr lang="en-US" dirty="0"/>
                  <a:t>Joins on samples might result in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Use existing indexes to explore </a:t>
                </a:r>
                <a:br>
                  <a:rPr lang="en-US" dirty="0"/>
                </a:br>
                <a:r>
                  <a:rPr lang="en-US" dirty="0"/>
                  <a:t>intermediate results bottom-up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16C16013-679B-54B0-D27F-9B90CB38E0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F31CA-7C06-8331-23BF-9B50104922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Sample-based Cardinality Estimation,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D88A8-1632-470E-B712-49BD19FB6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612" y="1268963"/>
            <a:ext cx="4830243" cy="24360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FC5B58-1EBC-BD74-F11C-C2EB163D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566" y="3598190"/>
            <a:ext cx="2794788" cy="22371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F60F56-612E-D55F-5B3F-43291BC7BD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52" y="5135568"/>
            <a:ext cx="5214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FF5A2D-A8BE-92F7-2523-B12219630998}"/>
              </a:ext>
            </a:extLst>
          </p:cNvPr>
          <p:cNvSpPr txBox="1"/>
          <p:nvPr/>
        </p:nvSpPr>
        <p:spPr>
          <a:xfrm>
            <a:off x="1693997" y="4978554"/>
            <a:ext cx="328581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Bernhard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Radke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Cardinality Estimation Done Right: Index-Based Join Sampling.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8DE96-B859-6490-C157-74CA9C45B7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59" y="262511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68DB8D-5543-13C5-3D94-4B03355F7008}"/>
              </a:ext>
            </a:extLst>
          </p:cNvPr>
          <p:cNvSpPr txBox="1"/>
          <p:nvPr/>
        </p:nvSpPr>
        <p:spPr>
          <a:xfrm>
            <a:off x="1587643" y="2574872"/>
            <a:ext cx="378903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[Per-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Åke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Larson,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Jingren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Zhou,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Zabback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Cardinality estimation using sample views with quality assurance.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671362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2755DE3-5936-7140-E638-15144D77139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06C46-AB92-D73E-A1B3-F37B7E2F16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Picasso Project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Plan diagram:</a:t>
            </a:r>
            <a:r>
              <a:rPr lang="en-US" dirty="0"/>
              <a:t> plan choice over selectivity ranges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Cost diagram:</a:t>
            </a:r>
            <a:r>
              <a:rPr lang="en-US" dirty="0"/>
              <a:t> estimated plan execution costs over ranges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Towards</a:t>
            </a:r>
            <a:br>
              <a:rPr lang="en-US" dirty="0"/>
            </a:br>
            <a:r>
              <a:rPr lang="en-US" dirty="0"/>
              <a:t> Robust Optimization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538F-B3F0-EE08-0568-847D0108C4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Robust Query Optimization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67E48A-A52E-33AC-FB8D-F25ABE75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871" y="396545"/>
            <a:ext cx="2095953" cy="18607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67E429-682E-F340-6CFA-15D425409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372" y="2652716"/>
            <a:ext cx="1887556" cy="15245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202F2-D4E5-4EFA-F915-10E470849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217" y="2665014"/>
            <a:ext cx="1914912" cy="152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7D571-768B-CAD7-9418-753E78BD3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6377" y="2680363"/>
            <a:ext cx="1860200" cy="14972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1499C79-8F1D-FF3C-D97F-3B1CD27FB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9890" y="2695406"/>
            <a:ext cx="1873878" cy="1531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E829105-E102-F23D-D212-24FBE86404F7}"/>
              </a:ext>
            </a:extLst>
          </p:cNvPr>
          <p:cNvSpPr txBox="1"/>
          <p:nvPr/>
        </p:nvSpPr>
        <p:spPr>
          <a:xfrm>
            <a:off x="1245725" y="2262790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Duplicate Islands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BEF37B-5F44-17BC-FFC0-FD32F099CB55}"/>
              </a:ext>
            </a:extLst>
          </p:cNvPr>
          <p:cNvSpPr txBox="1"/>
          <p:nvPr/>
        </p:nvSpPr>
        <p:spPr>
          <a:xfrm>
            <a:off x="3772027" y="2264468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Switch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B92DA8-E4F6-C21E-965C-222D88B1B13A}"/>
              </a:ext>
            </a:extLst>
          </p:cNvPr>
          <p:cNvSpPr txBox="1"/>
          <p:nvPr/>
        </p:nvSpPr>
        <p:spPr>
          <a:xfrm>
            <a:off x="6351421" y="2266143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Venetian Blinds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A519CF-4881-EB0D-4FF0-AC8EE2A5028B}"/>
              </a:ext>
            </a:extLst>
          </p:cNvPr>
          <p:cNvSpPr txBox="1"/>
          <p:nvPr/>
        </p:nvSpPr>
        <p:spPr>
          <a:xfrm>
            <a:off x="8866150" y="2267817"/>
            <a:ext cx="17074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Footprint Pattern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211890-7E34-9057-9CAB-2D32EE14DA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2882" y="4417074"/>
            <a:ext cx="2200891" cy="18032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6DD706-5CC4-0379-F1CC-DA8767E243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921" y="4435167"/>
            <a:ext cx="2128334" cy="1785111"/>
          </a:xfrm>
          <a:prstGeom prst="rect">
            <a:avLst/>
          </a:prstGeom>
        </p:spPr>
      </p:pic>
      <p:sp>
        <p:nvSpPr>
          <p:cNvPr id="15" name="Right Arrow 11">
            <a:extLst>
              <a:ext uri="{FF2B5EF4-FFF2-40B4-BE49-F238E27FC236}">
                <a16:creationId xmlns:a16="http://schemas.microsoft.com/office/drawing/2014/main" id="{FAB196A9-9423-7419-6075-44D623358691}"/>
              </a:ext>
            </a:extLst>
          </p:cNvPr>
          <p:cNvSpPr/>
          <p:nvPr/>
        </p:nvSpPr>
        <p:spPr>
          <a:xfrm>
            <a:off x="7105348" y="516799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7482AF-8FDF-B51B-1088-A0A201444C1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5385" y="517169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91761EC-5345-D566-61E3-7AE0F7DD054B}"/>
              </a:ext>
            </a:extLst>
          </p:cNvPr>
          <p:cNvSpPr txBox="1"/>
          <p:nvPr/>
        </p:nvSpPr>
        <p:spPr>
          <a:xfrm>
            <a:off x="1497616" y="5128547"/>
            <a:ext cx="27193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[Naveen Reddy,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Analyzing Plan Diagrams of Database Query Optimizers.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8232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 animBg="1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E6886-BC20-1E68-F86E-1B26BF4CCF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Robust Query Optimization,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B5E3DD-5628-7371-8BD1-BA9DCAB30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23" y="1285289"/>
            <a:ext cx="45506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FC287A-2C93-3CD9-0F5B-ECE5372C46FB}"/>
              </a:ext>
            </a:extLst>
          </p:cNvPr>
          <p:cNvSpPr txBox="1"/>
          <p:nvPr/>
        </p:nvSpPr>
        <p:spPr>
          <a:xfrm>
            <a:off x="1157928" y="1335530"/>
            <a:ext cx="4310743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Production of Anorexic Plan Diagrams.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2946D-1AA2-0A60-7434-82E28BF87DD4}"/>
              </a:ext>
            </a:extLst>
          </p:cNvPr>
          <p:cNvSpPr txBox="1"/>
          <p:nvPr/>
        </p:nvSpPr>
        <p:spPr>
          <a:xfrm>
            <a:off x="5661929" y="5146983"/>
            <a:ext cx="371513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Adaptive Query Processing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(learned cardinalities, re-optimization)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F0E19-8A5C-F561-000B-FC25B84D5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3" y="5143662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D2AC18-329A-EE9B-6E8D-DFC1668933DA}"/>
              </a:ext>
            </a:extLst>
          </p:cNvPr>
          <p:cNvSpPr txBox="1"/>
          <p:nvPr/>
        </p:nvSpPr>
        <p:spPr>
          <a:xfrm>
            <a:off x="1178025" y="5178677"/>
            <a:ext cx="376813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Robust Query Processing: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Mission Possible.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13(12)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61DC46-2AEB-006F-2F8E-D0802A131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46" y="2058365"/>
            <a:ext cx="45364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14BAC-FCD6-F32E-6139-2DE57B37FA55}"/>
              </a:ext>
            </a:extLst>
          </p:cNvPr>
          <p:cNvSpPr txBox="1"/>
          <p:nvPr/>
        </p:nvSpPr>
        <p:spPr>
          <a:xfrm>
            <a:off x="1147881" y="2098557"/>
            <a:ext cx="543615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[Harish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Doraiswamy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Pooja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Darera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Identifying robust plans through plan diagram reduction.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9FB7D9-7A5D-BB5F-1247-5B2DE0C5A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00" y="2824346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F9AD45-8CA2-966A-40E6-E02614C41B0C}"/>
              </a:ext>
            </a:extLst>
          </p:cNvPr>
          <p:cNvSpPr txBox="1"/>
          <p:nvPr/>
        </p:nvSpPr>
        <p:spPr>
          <a:xfrm>
            <a:off x="1147881" y="2868617"/>
            <a:ext cx="62098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Abhirama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Sourjya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Bhaumik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Atreyee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Harsh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Shrimal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Stability of Plan Costs and the Costs of Plan Stability.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3(1) 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3DCEF7F-3237-2EE6-7E02-1B181D88AE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799" y="437341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23E387A-FF90-6197-D381-B52612C78EEC}"/>
              </a:ext>
            </a:extLst>
          </p:cNvPr>
          <p:cNvSpPr txBox="1"/>
          <p:nvPr/>
        </p:nvSpPr>
        <p:spPr>
          <a:xfrm>
            <a:off x="1167977" y="4415304"/>
            <a:ext cx="5858187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Anshuman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Dutt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Jayant R.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Haritsa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Plan bouquets: query processing without selectivity estimation.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BBA81A-747B-17A8-8CD3-5621E6D64B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664" y="3594557"/>
            <a:ext cx="45752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C0BA7DC-3067-3729-C905-32BC55840108}"/>
              </a:ext>
            </a:extLst>
          </p:cNvPr>
          <p:cNvSpPr txBox="1"/>
          <p:nvPr/>
        </p:nvSpPr>
        <p:spPr>
          <a:xfrm>
            <a:off x="1147881" y="3638677"/>
            <a:ext cx="6179735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Wey Guy, Harumi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Kuno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Glenn N.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Paulley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Robust Query Processing (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Seminar 12321).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Dagstuhl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Reports 2(8) 2012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Right Arrow 17">
            <a:extLst>
              <a:ext uri="{FF2B5EF4-FFF2-40B4-BE49-F238E27FC236}">
                <a16:creationId xmlns:a16="http://schemas.microsoft.com/office/drawing/2014/main" id="{3A2343CC-BE09-4C17-EB14-66EBCB06ACBE}"/>
              </a:ext>
            </a:extLst>
          </p:cNvPr>
          <p:cNvSpPr/>
          <p:nvPr/>
        </p:nvSpPr>
        <p:spPr>
          <a:xfrm>
            <a:off x="5305556" y="525832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C4DDFE-A614-BFC1-E8AD-C2FD6C9D96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Enumeration / Ordering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3B5E81-9A38-CFF3-229C-05732DB9D6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8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E56AD8-1201-504E-7562-EC64AD8C6E6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Plan Generation Overview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physical access path and plan operators</a:t>
            </a:r>
          </a:p>
          <a:p>
            <a:pPr lvl="1"/>
            <a:r>
              <a:rPr lang="en-US" dirty="0"/>
              <a:t>Selection of </a:t>
            </a:r>
            <a:r>
              <a:rPr lang="en-US" b="1" dirty="0">
                <a:solidFill>
                  <a:srgbClr val="7889FB"/>
                </a:solidFill>
              </a:rPr>
              <a:t>execution order</a:t>
            </a:r>
            <a:r>
              <a:rPr lang="en-US" dirty="0"/>
              <a:t> of plan operators (</a:t>
            </a:r>
            <a:r>
              <a:rPr lang="en-US" b="1" dirty="0">
                <a:solidFill>
                  <a:srgbClr val="7889FB"/>
                </a:solidFill>
              </a:rPr>
              <a:t>joins</a:t>
            </a:r>
            <a:r>
              <a:rPr lang="en-US" dirty="0"/>
              <a:t>, group-by)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logical query plan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Output:</a:t>
            </a:r>
            <a:r>
              <a:rPr lang="en-US" dirty="0">
                <a:sym typeface="Wingdings" panose="05000000000000000000" pitchFamily="2" charset="2"/>
              </a:rPr>
              <a:t> optimal physical query plan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Costs of query optimization should not exceed yielded improvements 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Interesting Properties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Interesting orders (sorted vs unsorted),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partitioning (e.g., join column), pipelining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Avoid unnecessary sorting operations</a:t>
            </a:r>
          </a:p>
          <a:p>
            <a:pPr lvl="2"/>
            <a:endParaRPr lang="en-US" sz="12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Simple Cost Functions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Join-specific cost functions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Cnlj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Chj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Csmj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Cardinalities </a:t>
            </a:r>
            <a:r>
              <a:rPr lang="en-US" dirty="0" err="1">
                <a:sym typeface="Wingdings" panose="05000000000000000000" pitchFamily="2" charset="2"/>
              </a:rPr>
              <a:t>Cout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4193E-38A7-80E2-5281-7B0C3D80A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Plan Optimization 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567573-0ADE-5DF0-E4DB-94286FA71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038564-253E-789A-631E-B1604943BD29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A52156-6F72-1B43-2369-7F24992F4F19}"/>
              </a:ext>
            </a:extLst>
          </p:cNvPr>
          <p:cNvSpPr txBox="1"/>
          <p:nvPr/>
        </p:nvSpPr>
        <p:spPr>
          <a:xfrm>
            <a:off x="7441255" y="3368808"/>
            <a:ext cx="35565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Jun Rao,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Dengfeng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Gao, Eileen Tien Lin: Estimating Compilation Time of a Query Optimizer.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2003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DEBFA8-13B1-F399-1BC7-6CFF82AFE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9937" y="341824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CABB78-373B-BDFD-DF9F-0FCF625A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341" y="4820590"/>
            <a:ext cx="5982853" cy="63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61FED3-6CFD-78B8-C338-517BD728FE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Types</a:t>
            </a:r>
          </a:p>
          <a:p>
            <a:pPr lvl="1"/>
            <a:r>
              <a:rPr lang="en-US" b="1" dirty="0"/>
              <a:t>Nodes:</a:t>
            </a:r>
            <a:r>
              <a:rPr lang="en-US" dirty="0"/>
              <a:t> Tables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Join conditions</a:t>
            </a:r>
          </a:p>
          <a:p>
            <a:pPr lvl="1"/>
            <a:r>
              <a:rPr lang="en-US" dirty="0"/>
              <a:t>Determine </a:t>
            </a:r>
            <a:r>
              <a:rPr lang="en-US" b="1" dirty="0">
                <a:solidFill>
                  <a:srgbClr val="7889FB"/>
                </a:solidFill>
              </a:rPr>
              <a:t>hardness of query optimization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(w/o cross products)</a:t>
            </a:r>
          </a:p>
          <a:p>
            <a:pPr lvl="1"/>
            <a:endParaRPr lang="en-US" sz="1000" dirty="0"/>
          </a:p>
          <a:p>
            <a:r>
              <a:rPr lang="en-US" dirty="0"/>
              <a:t>Join Tree Types / Plan Types</a:t>
            </a:r>
          </a:p>
          <a:p>
            <a:pPr lvl="1"/>
            <a:r>
              <a:rPr lang="en-US" dirty="0"/>
              <a:t>Data flow graph </a:t>
            </a:r>
            <a:br>
              <a:rPr lang="en-US" dirty="0"/>
            </a:br>
            <a:r>
              <a:rPr lang="en-US" dirty="0"/>
              <a:t>of tables and joins</a:t>
            </a:r>
            <a:br>
              <a:rPr lang="en-US" dirty="0"/>
            </a:br>
            <a:r>
              <a:rPr lang="en-US" dirty="0"/>
              <a:t> (logical/physical query trees)</a:t>
            </a:r>
          </a:p>
          <a:p>
            <a:pPr lvl="1"/>
            <a:r>
              <a:rPr lang="en-US" b="1" dirty="0"/>
              <a:t>Edges:</a:t>
            </a:r>
            <a:r>
              <a:rPr lang="en-US" dirty="0"/>
              <a:t> data dependencies </a:t>
            </a:r>
            <a:br>
              <a:rPr lang="en-US" dirty="0"/>
            </a:br>
            <a:r>
              <a:rPr lang="en-US" dirty="0"/>
              <a:t>(execution order: bottom-up)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91B50-B129-63B5-F257-3755950DD3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and Plan Types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8FCB42-DCD0-7006-5278-270A59B217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b="58334"/>
          <a:stretch/>
        </p:blipFill>
        <p:spPr bwMode="auto">
          <a:xfrm>
            <a:off x="5730556" y="1309208"/>
            <a:ext cx="1385263" cy="42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65191-9B51-0D93-143E-78A9697BC7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39613"/>
          <a:stretch/>
        </p:blipFill>
        <p:spPr bwMode="auto">
          <a:xfrm>
            <a:off x="7447922" y="1566065"/>
            <a:ext cx="1573385" cy="72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999F32-5710-A609-0859-5698904F4A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b="35656"/>
          <a:stretch/>
        </p:blipFill>
        <p:spPr bwMode="auto">
          <a:xfrm>
            <a:off x="9341406" y="1892727"/>
            <a:ext cx="1408065" cy="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8244B3-B2A0-1F14-178E-DE1B3FB24556}"/>
              </a:ext>
            </a:extLst>
          </p:cNvPr>
          <p:cNvSpPr txBox="1"/>
          <p:nvPr/>
        </p:nvSpPr>
        <p:spPr>
          <a:xfrm>
            <a:off x="5891473" y="1743876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2C729CA-7C24-FD91-825E-35E71707B2EC}"/>
              </a:ext>
            </a:extLst>
          </p:cNvPr>
          <p:cNvSpPr txBox="1"/>
          <p:nvPr/>
        </p:nvSpPr>
        <p:spPr>
          <a:xfrm>
            <a:off x="7653233" y="2165940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71480-EC7C-74C7-7361-6B87F2E19475}"/>
              </a:ext>
            </a:extLst>
          </p:cNvPr>
          <p:cNvSpPr txBox="1"/>
          <p:nvPr/>
        </p:nvSpPr>
        <p:spPr>
          <a:xfrm>
            <a:off x="9499609" y="2533027"/>
            <a:ext cx="10583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Cliques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FD4F17-7388-6584-3916-8D4ECB594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8251" y="3591473"/>
            <a:ext cx="1300320" cy="142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69CD9A-3AA3-6F28-E210-47D6544415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99"/>
          <a:stretch/>
        </p:blipFill>
        <p:spPr>
          <a:xfrm>
            <a:off x="10066533" y="3578214"/>
            <a:ext cx="1775948" cy="114642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6A522E-A209-7C82-3024-B3F3DB1E7254}"/>
              </a:ext>
            </a:extLst>
          </p:cNvPr>
          <p:cNvGrpSpPr/>
          <p:nvPr/>
        </p:nvGrpSpPr>
        <p:grpSpPr>
          <a:xfrm>
            <a:off x="4503891" y="3570074"/>
            <a:ext cx="1470600" cy="1445739"/>
            <a:chOff x="337142" y="4657522"/>
            <a:chExt cx="1470600" cy="144573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240CC5A-ACFC-3900-F418-DA75DC2C3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7142" y="4657522"/>
              <a:ext cx="1470600" cy="143206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2B6D5D8-486D-255E-12B5-76F215AFBA39}"/>
                </a:ext>
              </a:extLst>
            </p:cNvPr>
            <p:cNvSpPr/>
            <p:nvPr/>
          </p:nvSpPr>
          <p:spPr>
            <a:xfrm>
              <a:off x="1266092" y="5747657"/>
              <a:ext cx="42203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FE3871-6791-6C7C-A1B2-DA3C0BDA1D3E}"/>
              </a:ext>
            </a:extLst>
          </p:cNvPr>
          <p:cNvGrpSpPr/>
          <p:nvPr/>
        </p:nvGrpSpPr>
        <p:grpSpPr>
          <a:xfrm>
            <a:off x="6344707" y="3584725"/>
            <a:ext cx="1957040" cy="1463588"/>
            <a:chOff x="4661913" y="4667341"/>
            <a:chExt cx="1957040" cy="146358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685E5C2-AE59-9C60-A6FB-1662E412D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27733" y="4667341"/>
              <a:ext cx="1625400" cy="1435920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133A1DB-0DA9-8D81-9185-BF3EEEB84946}"/>
                </a:ext>
              </a:extLst>
            </p:cNvPr>
            <p:cNvSpPr/>
            <p:nvPr/>
          </p:nvSpPr>
          <p:spPr>
            <a:xfrm>
              <a:off x="4661913" y="5775325"/>
              <a:ext cx="914922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F492E7-25F7-8B5E-10B1-0B10778632D5}"/>
                </a:ext>
              </a:extLst>
            </p:cNvPr>
            <p:cNvSpPr/>
            <p:nvPr/>
          </p:nvSpPr>
          <p:spPr>
            <a:xfrm>
              <a:off x="6161492" y="5180789"/>
              <a:ext cx="457461" cy="3556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4C2F29-71DF-C261-2DA5-A410B311121E}"/>
              </a:ext>
            </a:extLst>
          </p:cNvPr>
          <p:cNvSpPr txBox="1"/>
          <p:nvPr/>
        </p:nvSpPr>
        <p:spPr>
          <a:xfrm>
            <a:off x="4575490" y="3200742"/>
            <a:ext cx="144766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Left-Deep Tree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3C02C5-46F1-6CE9-E9BD-98D43E282C60}"/>
              </a:ext>
            </a:extLst>
          </p:cNvPr>
          <p:cNvSpPr txBox="1"/>
          <p:nvPr/>
        </p:nvSpPr>
        <p:spPr>
          <a:xfrm>
            <a:off x="6516501" y="3202416"/>
            <a:ext cx="16112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Right-Deep Tree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88B282-7D8C-EDFC-0D02-5C9CB09ED466}"/>
              </a:ext>
            </a:extLst>
          </p:cNvPr>
          <p:cNvSpPr txBox="1"/>
          <p:nvPr/>
        </p:nvSpPr>
        <p:spPr>
          <a:xfrm>
            <a:off x="8527845" y="3204092"/>
            <a:ext cx="1233426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Zig-Zag Tree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429D64-FE8E-6CDB-5983-9CC40A4CA72A}"/>
              </a:ext>
            </a:extLst>
          </p:cNvPr>
          <p:cNvSpPr txBox="1"/>
          <p:nvPr/>
        </p:nvSpPr>
        <p:spPr>
          <a:xfrm>
            <a:off x="10368368" y="3205766"/>
            <a:ext cx="124091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Bushy Tree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4322141-A3B3-9A82-BFF3-5475BE6918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CC8A3FB-FEAF-6F79-1968-CAE963BCACA5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9173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F47F6-2A41-0F3D-A5B2-9E4896D86C3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Join Ordering</a:t>
            </a:r>
          </a:p>
          <a:p>
            <a:pPr lvl="1"/>
            <a:r>
              <a:rPr lang="en-US" dirty="0"/>
              <a:t>Given a join query graph, find the optimal join ordering</a:t>
            </a:r>
          </a:p>
          <a:p>
            <a:pPr lvl="1"/>
            <a:r>
              <a:rPr lang="en-US" dirty="0"/>
              <a:t>In general, </a:t>
            </a:r>
            <a:r>
              <a:rPr lang="en-US" b="1" dirty="0">
                <a:solidFill>
                  <a:schemeClr val="accent1"/>
                </a:solidFill>
              </a:rPr>
              <a:t>NP-hard</a:t>
            </a:r>
            <a:r>
              <a:rPr lang="en-US" dirty="0"/>
              <a:t>; but polynomial algorithms exist for special cases</a:t>
            </a:r>
          </a:p>
          <a:p>
            <a:pPr lvl="1"/>
            <a:endParaRPr lang="en-US" sz="1200" dirty="0"/>
          </a:p>
          <a:p>
            <a:r>
              <a:rPr lang="en-US" dirty="0"/>
              <a:t>Search Space</a:t>
            </a:r>
          </a:p>
          <a:p>
            <a:pPr lvl="1"/>
            <a:r>
              <a:rPr lang="en-US" dirty="0"/>
              <a:t>Dependent on </a:t>
            </a:r>
            <a:br>
              <a:rPr lang="en-US" dirty="0"/>
            </a:br>
            <a:r>
              <a:rPr lang="en-US" dirty="0"/>
              <a:t>query &amp; plan types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if we allow </a:t>
            </a:r>
            <a:br>
              <a:rPr lang="en-US" dirty="0"/>
            </a:br>
            <a:r>
              <a:rPr lang="en-US" dirty="0"/>
              <a:t>cross products </a:t>
            </a:r>
            <a:br>
              <a:rPr lang="en-US" dirty="0"/>
            </a:br>
            <a:r>
              <a:rPr lang="en-US" dirty="0"/>
              <a:t>similar to cliques </a:t>
            </a:r>
            <a:br>
              <a:rPr lang="en-US" dirty="0"/>
            </a:br>
            <a:r>
              <a:rPr lang="en-US" dirty="0"/>
              <a:t>(fully connected)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2FFC-80C0-6875-38BD-E0EC8BBD0C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Ordering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0A21E-1A7A-1021-3676-4D774D00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D94F4B-0AD8-9F65-4236-CBD8F97EF3A3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elle 3">
            <a:extLst>
              <a:ext uri="{FF2B5EF4-FFF2-40B4-BE49-F238E27FC236}">
                <a16:creationId xmlns:a16="http://schemas.microsoft.com/office/drawing/2014/main" id="{9E8C94C3-6D96-3060-39CA-9C9B7E24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185969"/>
              </p:ext>
            </p:extLst>
          </p:nvPr>
        </p:nvGraphicFramePr>
        <p:xfrm>
          <a:off x="3406151" y="2653700"/>
          <a:ext cx="5315149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1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Chain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Star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CP)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zig-zag/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2n-3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n-1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(n-1)!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512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~131K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~2.4M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~726K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~186M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7EF1703-F92D-8A24-222E-3C7DFB3191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082330"/>
              </p:ext>
            </p:extLst>
          </p:nvPr>
        </p:nvGraphicFramePr>
        <p:xfrm>
          <a:off x="8775247" y="2646611"/>
          <a:ext cx="298696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5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2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Clique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de-DE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CP (cross product)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left-</a:t>
                      </a:r>
                      <a:b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deep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zig-zag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bushy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de-DE" sz="1800" baseline="30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n-2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endParaRPr lang="en-US" sz="1800" b="1" baseline="30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n!</a:t>
                      </a:r>
                      <a:r>
                        <a:rPr lang="de-DE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C(n-1)</a:t>
                      </a:r>
                      <a:endParaRPr lang="en-US" sz="18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1,680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~3.6M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~929M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~17.6G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CB4334B-96A5-F731-1A8C-655E5F43351F}"/>
              </a:ext>
            </a:extLst>
          </p:cNvPr>
          <p:cNvSpPr/>
          <p:nvPr/>
        </p:nvSpPr>
        <p:spPr>
          <a:xfrm>
            <a:off x="9298585" y="4825117"/>
            <a:ext cx="2190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ja-JP" sz="1600" dirty="0">
                <a:latin typeface="Calibri" panose="020F0502020204030204" pitchFamily="34" charset="0"/>
                <a:ea typeface="Sun-ExtA" pitchFamily="2" charset="-128"/>
                <a:cs typeface="Calibri" panose="020F0502020204030204" pitchFamily="34" charset="0"/>
              </a:rPr>
              <a:t>C(n) … Catalan Numbers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0593-8ED8-F0DC-21DC-033B8A9E62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Overview Query Processing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938A870-2226-A718-0F4D-50219079BAB1}"/>
              </a:ext>
            </a:extLst>
          </p:cNvPr>
          <p:cNvCxnSpPr/>
          <p:nvPr/>
        </p:nvCxnSpPr>
        <p:spPr>
          <a:xfrm>
            <a:off x="5903811" y="1282714"/>
            <a:ext cx="0" cy="4371931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951A272-4AD9-F88A-81BB-FBE10D98F92D}"/>
              </a:ext>
            </a:extLst>
          </p:cNvPr>
          <p:cNvSpPr/>
          <p:nvPr/>
        </p:nvSpPr>
        <p:spPr>
          <a:xfrm>
            <a:off x="2955338" y="2165003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Parsing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ADF97D-D50D-3178-E936-B915849CF055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>
          <a:xfrm flipV="1">
            <a:off x="7696324" y="2826490"/>
            <a:ext cx="0" cy="102880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AE247EC-CD47-0AF8-1E4E-CD7943B469AD}"/>
              </a:ext>
            </a:extLst>
          </p:cNvPr>
          <p:cNvSpPr/>
          <p:nvPr/>
        </p:nvSpPr>
        <p:spPr>
          <a:xfrm>
            <a:off x="2955336" y="3010150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Semantic Analysis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67FD46-1A8C-9DC9-2AAF-92B5BA98FF8D}"/>
              </a:ext>
            </a:extLst>
          </p:cNvPr>
          <p:cNvSpPr/>
          <p:nvPr/>
        </p:nvSpPr>
        <p:spPr>
          <a:xfrm>
            <a:off x="2955338" y="3855297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4AA9E9-A410-0F2F-3EAA-A768BB7A68ED}"/>
              </a:ext>
            </a:extLst>
          </p:cNvPr>
          <p:cNvSpPr/>
          <p:nvPr/>
        </p:nvSpPr>
        <p:spPr>
          <a:xfrm>
            <a:off x="2955338" y="4706514"/>
            <a:ext cx="2258008" cy="47585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6AD3BD-3508-EB6E-A376-F9B42DF237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71479"/>
              </p:ext>
            </p:extLst>
          </p:nvPr>
        </p:nvGraphicFramePr>
        <p:xfrm>
          <a:off x="6420493" y="1282714"/>
          <a:ext cx="2551662" cy="1543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643">
                  <a:extLst>
                    <a:ext uri="{9D8B030D-6E8A-4147-A177-3AD203B41FA5}">
                      <a16:colId xmlns:a16="http://schemas.microsoft.com/office/drawing/2014/main" val="3661410330"/>
                    </a:ext>
                  </a:extLst>
                </a:gridCol>
                <a:gridCol w="826019">
                  <a:extLst>
                    <a:ext uri="{9D8B030D-6E8A-4147-A177-3AD203B41FA5}">
                      <a16:colId xmlns:a16="http://schemas.microsoft.com/office/drawing/2014/main" val="2022204254"/>
                    </a:ext>
                  </a:extLst>
                </a:gridCol>
              </a:tblGrid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39095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James Rodríguez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708184790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Thomas Müller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182916989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Robin van </a:t>
                      </a:r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365569117"/>
                  </a:ext>
                </a:extLst>
              </a:tr>
              <a:tr h="2945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Neymar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98738522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E4A6F73-C187-5D31-D3C2-01BE11C4CA93}"/>
              </a:ext>
            </a:extLst>
          </p:cNvPr>
          <p:cNvSpPr/>
          <p:nvPr/>
        </p:nvSpPr>
        <p:spPr>
          <a:xfrm>
            <a:off x="6567320" y="3855297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Execution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F54797-976D-ED4F-BD89-93FB9B2D8DCC}"/>
              </a:ext>
            </a:extLst>
          </p:cNvPr>
          <p:cNvSpPr/>
          <p:nvPr/>
        </p:nvSpPr>
        <p:spPr>
          <a:xfrm>
            <a:off x="6567320" y="4706514"/>
            <a:ext cx="2258008" cy="475856"/>
          </a:xfrm>
          <a:prstGeom prst="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Caching</a:t>
            </a:r>
          </a:p>
        </p:txBody>
      </p:sp>
      <p:sp>
        <p:nvSpPr>
          <p:cNvPr id="13" name="Rounded Rectangle 18">
            <a:extLst>
              <a:ext uri="{FF2B5EF4-FFF2-40B4-BE49-F238E27FC236}">
                <a16:creationId xmlns:a16="http://schemas.microsoft.com/office/drawing/2014/main" id="{C7A83333-F23E-0C6C-4C76-07710334F7ED}"/>
              </a:ext>
            </a:extLst>
          </p:cNvPr>
          <p:cNvSpPr/>
          <p:nvPr/>
        </p:nvSpPr>
        <p:spPr>
          <a:xfrm>
            <a:off x="5623893" y="4706514"/>
            <a:ext cx="559837" cy="475856"/>
          </a:xfrm>
          <a:prstGeom prst="roundRect">
            <a:avLst/>
          </a:prstGeom>
          <a:solidFill>
            <a:srgbClr val="C40D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627A44B-D1BD-8D58-8033-C6DC5F12B4EB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4084342" y="1868935"/>
            <a:ext cx="0" cy="29606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012B914-FA9A-2D26-07E0-CA0E647C074F}"/>
              </a:ext>
            </a:extLst>
          </p:cNvPr>
          <p:cNvCxnSpPr>
            <a:cxnSpLocks/>
            <a:stCxn id="5" idx="2"/>
            <a:endCxn id="7" idx="0"/>
          </p:cNvCxnSpPr>
          <p:nvPr/>
        </p:nvCxnSpPr>
        <p:spPr>
          <a:xfrm flipH="1">
            <a:off x="4084340" y="2640859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1DF7E9C-295A-C2CF-F9E4-18ADC23CFA90}"/>
              </a:ext>
            </a:extLst>
          </p:cNvPr>
          <p:cNvSpPr txBox="1"/>
          <p:nvPr/>
        </p:nvSpPr>
        <p:spPr>
          <a:xfrm>
            <a:off x="3071970" y="5272089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113A7E-E9CC-54C2-E3B2-5F90A66D6BEA}"/>
              </a:ext>
            </a:extLst>
          </p:cNvPr>
          <p:cNvSpPr txBox="1"/>
          <p:nvPr/>
        </p:nvSpPr>
        <p:spPr>
          <a:xfrm>
            <a:off x="6710913" y="5272090"/>
            <a:ext cx="2024740" cy="38255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Runtime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1F8CCD-0EC7-1D9D-AF04-57B562C8A498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4084340" y="3486006"/>
            <a:ext cx="2" cy="369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C7D294F-89FE-EDC2-DEF1-1FA0327F3CA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4084342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B0B5478-022D-5DD6-BE14-2FCA0C4AC09F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>
          <a:xfrm>
            <a:off x="5213346" y="4944442"/>
            <a:ext cx="410547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2BF20C-3258-955C-9EE3-76F4C2B25619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6183730" y="4944442"/>
            <a:ext cx="383590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7CC4B60-3DA8-2BFE-CB5A-3EC77CC27CDB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7696324" y="4331153"/>
            <a:ext cx="0" cy="3753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947E9A5-545B-C683-5B85-C891E6573E87}"/>
              </a:ext>
            </a:extLst>
          </p:cNvPr>
          <p:cNvSpPr txBox="1"/>
          <p:nvPr/>
        </p:nvSpPr>
        <p:spPr>
          <a:xfrm>
            <a:off x="1891651" y="260284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AST/IR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6EE368-09D2-26FE-CFA0-004D0E464C7B}"/>
              </a:ext>
            </a:extLst>
          </p:cNvPr>
          <p:cNvSpPr txBox="1"/>
          <p:nvPr/>
        </p:nvSpPr>
        <p:spPr>
          <a:xfrm>
            <a:off x="1894761" y="3464375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87112A-352D-12C4-8978-80C24C1FC75C}"/>
              </a:ext>
            </a:extLst>
          </p:cNvPr>
          <p:cNvSpPr txBox="1"/>
          <p:nvPr/>
        </p:nvSpPr>
        <p:spPr>
          <a:xfrm>
            <a:off x="1897870" y="4325899"/>
            <a:ext cx="92373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3E78F8-72F9-E411-B54B-258CB5F580D6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5213344" y="3248078"/>
            <a:ext cx="533921" cy="145843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DED38FC-9245-A45B-540C-DD5E75ABAC3F}"/>
              </a:ext>
            </a:extLst>
          </p:cNvPr>
          <p:cNvSpPr txBox="1"/>
          <p:nvPr/>
        </p:nvSpPr>
        <p:spPr>
          <a:xfrm>
            <a:off x="2631927" y="1222604"/>
            <a:ext cx="290111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*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TopScorer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Count&gt;=4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7EDDC2-B6B2-328D-EDCE-2F1C90643C95}"/>
              </a:ext>
            </a:extLst>
          </p:cNvPr>
          <p:cNvSpPr/>
          <p:nvPr/>
        </p:nvSpPr>
        <p:spPr>
          <a:xfrm>
            <a:off x="2957129" y="3857089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Query Rewrites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CFE77D8-3DB5-B105-9B7F-E09D276A66D0}"/>
              </a:ext>
            </a:extLst>
          </p:cNvPr>
          <p:cNvSpPr/>
          <p:nvPr/>
        </p:nvSpPr>
        <p:spPr>
          <a:xfrm>
            <a:off x="2957129" y="4708306"/>
            <a:ext cx="2258008" cy="475856"/>
          </a:xfrm>
          <a:prstGeom prst="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Plan Optimization</a:t>
            </a:r>
          </a:p>
        </p:txBody>
      </p:sp>
      <p:sp>
        <p:nvSpPr>
          <p:cNvPr id="29" name="Rounded Rectangle 18">
            <a:extLst>
              <a:ext uri="{FF2B5EF4-FFF2-40B4-BE49-F238E27FC236}">
                <a16:creationId xmlns:a16="http://schemas.microsoft.com/office/drawing/2014/main" id="{01C66F0B-FFA8-97F5-6FC7-00C25911B0C1}"/>
              </a:ext>
            </a:extLst>
          </p:cNvPr>
          <p:cNvSpPr/>
          <p:nvPr/>
        </p:nvSpPr>
        <p:spPr>
          <a:xfrm>
            <a:off x="5625684" y="4708306"/>
            <a:ext cx="559837" cy="475856"/>
          </a:xfrm>
          <a:prstGeom prst="roundRect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QEP</a:t>
            </a:r>
          </a:p>
        </p:txBody>
      </p:sp>
    </p:spTree>
    <p:extLst>
      <p:ext uri="{BB962C8B-B14F-4D97-AF65-F5344CB8AC3E}">
        <p14:creationId xmlns:p14="http://schemas.microsoft.com/office/powerpoint/2010/main" val="12388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319DD3-F206-0D9D-D444-A4B62F31EF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Tradeoff: </a:t>
            </a:r>
            <a:r>
              <a:rPr lang="en-US" dirty="0">
                <a:solidFill>
                  <a:schemeClr val="accent1"/>
                </a:solidFill>
              </a:rPr>
              <a:t>Optimal (or good)</a:t>
            </a:r>
            <a:r>
              <a:rPr lang="en-US" b="0" dirty="0"/>
              <a:t> plan vs </a:t>
            </a:r>
            <a:r>
              <a:rPr lang="en-US" dirty="0">
                <a:solidFill>
                  <a:schemeClr val="accent1"/>
                </a:solidFill>
              </a:rPr>
              <a:t>compilation time</a:t>
            </a:r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Naïve Full Enumeration</a:t>
            </a:r>
          </a:p>
          <a:p>
            <a:pPr lvl="1"/>
            <a:r>
              <a:rPr lang="en-US" dirty="0"/>
              <a:t>Infeasible for reasonably large queries (long tail up to 1000s of joins)</a:t>
            </a:r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Exact Dynamic Programming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dirty="0" err="1">
                <a:solidFill>
                  <a:schemeClr val="tx1"/>
                </a:solidFill>
              </a:rPr>
              <a:t>Memoization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Guarantees optimal plan, often too expensive (beyond 20 relations)</a:t>
            </a:r>
          </a:p>
          <a:p>
            <a:pPr lvl="1"/>
            <a:r>
              <a:rPr lang="en-US" dirty="0"/>
              <a:t>Bottom-up vs top-down approaches</a:t>
            </a:r>
          </a:p>
          <a:p>
            <a:r>
              <a:rPr lang="en-US" dirty="0"/>
              <a:t>#3 </a:t>
            </a:r>
            <a:r>
              <a:rPr lang="en-US" dirty="0">
                <a:solidFill>
                  <a:srgbClr val="7889FB"/>
                </a:solidFill>
              </a:rPr>
              <a:t>Greedy / Heuristic Algorithms</a:t>
            </a:r>
          </a:p>
          <a:p>
            <a:r>
              <a:rPr lang="en-US" dirty="0"/>
              <a:t>#4 </a:t>
            </a:r>
            <a:r>
              <a:rPr lang="en-US" dirty="0">
                <a:solidFill>
                  <a:srgbClr val="7889FB"/>
                </a:solidFill>
              </a:rPr>
              <a:t>Approximate Algorithms</a:t>
            </a:r>
          </a:p>
          <a:p>
            <a:pPr lvl="1"/>
            <a:r>
              <a:rPr lang="en-US" dirty="0"/>
              <a:t>E.g., Genetic algorithms, simulated annealing, MIL programming</a:t>
            </a:r>
          </a:p>
          <a:p>
            <a:r>
              <a:rPr lang="en-US" dirty="0"/>
              <a:t>Example </a:t>
            </a:r>
            <a:r>
              <a:rPr lang="en-US" dirty="0">
                <a:solidFill>
                  <a:schemeClr val="accent1"/>
                </a:solidFill>
              </a:rPr>
              <a:t>PostgreSQL</a:t>
            </a:r>
          </a:p>
          <a:p>
            <a:pPr lvl="1"/>
            <a:r>
              <a:rPr lang="en-US" dirty="0"/>
              <a:t>Exact optimization (</a:t>
            </a:r>
            <a:r>
              <a:rPr lang="en-US" dirty="0" err="1"/>
              <a:t>DPSize</a:t>
            </a:r>
            <a:r>
              <a:rPr lang="en-US" dirty="0"/>
              <a:t>) if </a:t>
            </a:r>
            <a:r>
              <a:rPr lang="en-US" b="1" dirty="0">
                <a:solidFill>
                  <a:srgbClr val="C00000"/>
                </a:solidFill>
              </a:rPr>
              <a:t>&lt; 12 relations </a:t>
            </a:r>
            <a:r>
              <a:rPr lang="en-US" dirty="0"/>
              <a:t>(</a:t>
            </a:r>
            <a:r>
              <a:rPr lang="en-US" dirty="0" err="1"/>
              <a:t>geqo_threshold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Genetic algorithm for larger queries</a:t>
            </a:r>
          </a:p>
          <a:p>
            <a:pPr lvl="1"/>
            <a:r>
              <a:rPr lang="en-US" dirty="0"/>
              <a:t>Join methods: NLJ, SMJ, HJ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338D43-68A3-4E93-A621-409B6EF158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 Search Strategies</a:t>
            </a:r>
          </a:p>
        </p:txBody>
      </p:sp>
      <p:sp>
        <p:nvSpPr>
          <p:cNvPr id="4" name="Ellipse 8">
            <a:extLst>
              <a:ext uri="{FF2B5EF4-FFF2-40B4-BE49-F238E27FC236}">
                <a16:creationId xmlns:a16="http://schemas.microsoft.com/office/drawing/2014/main" id="{B931A3E4-BE65-620A-C9AA-4AE3F8779353}"/>
              </a:ext>
            </a:extLst>
          </p:cNvPr>
          <p:cNvSpPr/>
          <p:nvPr/>
        </p:nvSpPr>
        <p:spPr>
          <a:xfrm>
            <a:off x="8022047" y="313567"/>
            <a:ext cx="1839433" cy="1405302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de-DE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de-DE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(unknown)</a:t>
            </a:r>
          </a:p>
          <a:p>
            <a:pPr algn="ctr">
              <a:lnSpc>
                <a:spcPts val="1400"/>
              </a:lnSpc>
            </a:pP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Ellipse 9">
            <a:extLst>
              <a:ext uri="{FF2B5EF4-FFF2-40B4-BE49-F238E27FC236}">
                <a16:creationId xmlns:a16="http://schemas.microsoft.com/office/drawing/2014/main" id="{8C6CA66B-F52D-A99F-D7A1-6CE28D7A015C}"/>
              </a:ext>
            </a:extLst>
          </p:cNvPr>
          <p:cNvSpPr/>
          <p:nvPr/>
        </p:nvSpPr>
        <p:spPr>
          <a:xfrm>
            <a:off x="8170906" y="736376"/>
            <a:ext cx="1552366" cy="99777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</a:t>
            </a:r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de-DE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Ellipse 10">
            <a:extLst>
              <a:ext uri="{FF2B5EF4-FFF2-40B4-BE49-F238E27FC236}">
                <a16:creationId xmlns:a16="http://schemas.microsoft.com/office/drawing/2014/main" id="{F5B34D68-450F-4127-0529-D4D372EA9168}"/>
              </a:ext>
            </a:extLst>
          </p:cNvPr>
          <p:cNvSpPr/>
          <p:nvPr/>
        </p:nvSpPr>
        <p:spPr>
          <a:xfrm>
            <a:off x="8394187" y="1144936"/>
            <a:ext cx="1105786" cy="611539"/>
          </a:xfrm>
          <a:prstGeom prst="ellipse">
            <a:avLst/>
          </a:prstGeom>
          <a:solidFill>
            <a:srgbClr val="7889F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de-DE" sz="1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Explored</a:t>
            </a:r>
            <a:endParaRPr lang="de-DE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105CA4C0-C01F-2A09-ABA5-320DD2B2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64" y="2652407"/>
            <a:ext cx="3499350" cy="1982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1">
            <a:extLst>
              <a:ext uri="{FF2B5EF4-FFF2-40B4-BE49-F238E27FC236}">
                <a16:creationId xmlns:a16="http://schemas.microsoft.com/office/drawing/2014/main" id="{8A9D0D93-C73E-98DB-50DE-C999601156B9}"/>
              </a:ext>
            </a:extLst>
          </p:cNvPr>
          <p:cNvSpPr txBox="1"/>
          <p:nvPr/>
        </p:nvSpPr>
        <p:spPr>
          <a:xfrm>
            <a:off x="9296806" y="2815989"/>
            <a:ext cx="1792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DP Enum</a:t>
            </a:r>
          </a:p>
        </p:txBody>
      </p:sp>
      <p:sp>
        <p:nvSpPr>
          <p:cNvPr id="9" name="Textfeld 7">
            <a:extLst>
              <a:ext uri="{FF2B5EF4-FFF2-40B4-BE49-F238E27FC236}">
                <a16:creationId xmlns:a16="http://schemas.microsoft.com/office/drawing/2014/main" id="{0691708B-DB27-2597-D3C8-91D5D8C360AD}"/>
              </a:ext>
            </a:extLst>
          </p:cNvPr>
          <p:cNvSpPr txBox="1"/>
          <p:nvPr/>
        </p:nvSpPr>
        <p:spPr>
          <a:xfrm>
            <a:off x="10088286" y="3664109"/>
            <a:ext cx="1245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alibri" panose="020F0502020204030204" pitchFamily="34" charset="0"/>
                <a:cs typeface="Calibri" panose="020F0502020204030204" pitchFamily="34" charset="0"/>
              </a:rPr>
              <a:t>Heuristics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543D3-B392-6CE1-2D7B-2D7AA42B9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4681" y="492882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DCC9D4-F4DF-8853-44B1-CC36246A8420}"/>
              </a:ext>
            </a:extLst>
          </p:cNvPr>
          <p:cNvSpPr txBox="1"/>
          <p:nvPr/>
        </p:nvSpPr>
        <p:spPr>
          <a:xfrm>
            <a:off x="7830165" y="4883690"/>
            <a:ext cx="31506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[Nicolas Bruno, César A. Galindo-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Legaria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Milind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Joshi: Polynomial heuristics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54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EAD4D3-F7FF-28A1-1166-77E8246C52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b="0" dirty="0"/>
              <a:t>Part</a:t>
            </a:r>
            <a:r>
              <a:rPr lang="de-DE" b="0" dirty="0"/>
              <a:t> ⋈ </a:t>
            </a:r>
            <a:r>
              <a:rPr lang="en-US" b="0" dirty="0" err="1"/>
              <a:t>Lineorder</a:t>
            </a:r>
            <a:r>
              <a:rPr lang="de-DE" b="0" dirty="0"/>
              <a:t> ⋈ </a:t>
            </a:r>
            <a:r>
              <a:rPr lang="en-US" b="0" dirty="0"/>
              <a:t>Supplier</a:t>
            </a:r>
            <a:r>
              <a:rPr lang="de-DE" b="0" dirty="0"/>
              <a:t> 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Customer) </a:t>
            </a:r>
            <a:r>
              <a:rPr lang="de-DE" b="0" dirty="0"/>
              <a:t>⋈ </a:t>
            </a:r>
            <a:r>
              <a:rPr lang="el-GR" dirty="0"/>
              <a:t>σ</a:t>
            </a:r>
            <a:r>
              <a:rPr lang="en-US" dirty="0"/>
              <a:t>(</a:t>
            </a:r>
            <a:r>
              <a:rPr lang="en-US" b="0" dirty="0"/>
              <a:t>Date), </a:t>
            </a:r>
            <a:r>
              <a:rPr lang="en-US" b="1" dirty="0">
                <a:solidFill>
                  <a:schemeClr val="accent1"/>
                </a:solidFill>
              </a:rPr>
              <a:t>left-deep plans</a:t>
            </a:r>
            <a:endParaRPr lang="de-DE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C9677-40C2-22F6-9154-D2B12F3A3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Greedy Join Ordering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2953-0EB0-50EE-7D68-415C614E7734}"/>
              </a:ext>
            </a:extLst>
          </p:cNvPr>
          <p:cNvSpPr txBox="1"/>
          <p:nvPr/>
        </p:nvSpPr>
        <p:spPr>
          <a:xfrm>
            <a:off x="8073270" y="287632"/>
            <a:ext cx="11965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Star Schema Benchmark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105600-17D4-C78C-EA51-68214A0CF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287" y="396545"/>
            <a:ext cx="1104495" cy="785123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13B08D-5533-E638-DB82-5D50E21D8C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420191"/>
              </p:ext>
            </p:extLst>
          </p:nvPr>
        </p:nvGraphicFramePr>
        <p:xfrm>
          <a:off x="981794" y="1983630"/>
          <a:ext cx="407913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20M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57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 </a:t>
                      </a:r>
                      <a:r>
                        <a:rPr lang="de-DE" sz="1600" b="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Customer</a:t>
                      </a:r>
                      <a:endParaRPr lang="en-US" sz="16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02692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61116658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7CBC738-410D-5687-9AAB-1C9CAA8DB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6337681"/>
              </p:ext>
            </p:extLst>
          </p:nvPr>
        </p:nvGraphicFramePr>
        <p:xfrm>
          <a:off x="968013" y="4726327"/>
          <a:ext cx="4079132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9672">
                  <a:extLst>
                    <a:ext uri="{9D8B030D-6E8A-4147-A177-3AD203B41FA5}">
                      <a16:colId xmlns:a16="http://schemas.microsoft.com/office/drawing/2014/main" val="332175580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021055307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52781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150K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4439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100K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00454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75K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49180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883E25-EE4B-3CBB-98E1-9DD611FCC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76065"/>
              </p:ext>
            </p:extLst>
          </p:nvPr>
        </p:nvGraphicFramePr>
        <p:xfrm>
          <a:off x="6136219" y="1983630"/>
          <a:ext cx="4079132" cy="152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#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Costs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0" dirty="0" err="1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600" b="0" baseline="0" dirty="0">
                          <a:solidFill>
                            <a:srgbClr val="7889FB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120M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AC203B-F00C-9160-D457-81CF98C0F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107127"/>
              </p:ext>
            </p:extLst>
          </p:nvPr>
        </p:nvGraphicFramePr>
        <p:xfrm>
          <a:off x="6132974" y="3657093"/>
          <a:ext cx="407913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91">
                  <a:extLst>
                    <a:ext uri="{9D8B030D-6E8A-4147-A177-3AD203B41FA5}">
                      <a16:colId xmlns:a16="http://schemas.microsoft.com/office/drawing/2014/main" val="376302788"/>
                    </a:ext>
                  </a:extLst>
                </a:gridCol>
                <a:gridCol w="3151761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66148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(((</a:t>
                      </a:r>
                      <a:r>
                        <a:rPr lang="en-US" sz="1600" b="1" dirty="0" err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Lineorder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Date)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l-GR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σ(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Customer))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Supplier) </a:t>
                      </a:r>
                      <a:r>
                        <a:rPr lang="de-DE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135M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C823021-776C-BE22-B57F-1018C2429EBA}"/>
              </a:ext>
            </a:extLst>
          </p:cNvPr>
          <p:cNvSpPr txBox="1"/>
          <p:nvPr/>
        </p:nvSpPr>
        <p:spPr>
          <a:xfrm>
            <a:off x="5873625" y="4726327"/>
            <a:ext cx="469038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Simple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 for left-deep trees;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algorithms for bushy trees existing (e.g., GOO .. Greedy operator ordering)</a:t>
            </a:r>
          </a:p>
        </p:txBody>
      </p:sp>
    </p:spTree>
    <p:extLst>
      <p:ext uri="{BB962C8B-B14F-4D97-AF65-F5344CB8AC3E}">
        <p14:creationId xmlns:p14="http://schemas.microsoft.com/office/powerpoint/2010/main" val="590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38280B-0A43-BAEC-0901-72965E40BB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Algorithms</a:t>
            </a:r>
          </a:p>
          <a:p>
            <a:pPr lvl="1"/>
            <a:r>
              <a:rPr lang="en-US" dirty="0"/>
              <a:t>GreedyJO-1: sort by relation weights (e.g., card)</a:t>
            </a:r>
          </a:p>
          <a:p>
            <a:pPr lvl="1"/>
            <a:r>
              <a:rPr lang="en-US" dirty="0"/>
              <a:t>GreedyJO-2: greedy selection of next best relation</a:t>
            </a:r>
          </a:p>
          <a:p>
            <a:pPr lvl="1"/>
            <a:r>
              <a:rPr lang="en-US" dirty="0"/>
              <a:t>GreedyJO-3: Greedy-JO-2 w/ start from each relation</a:t>
            </a:r>
          </a:p>
          <a:p>
            <a:pPr lvl="2"/>
            <a:endParaRPr lang="en-US" sz="1000" dirty="0"/>
          </a:p>
          <a:p>
            <a:r>
              <a:rPr lang="en-US" dirty="0"/>
              <a:t>GOO </a:t>
            </a:r>
            <a:br>
              <a:rPr lang="en-US" dirty="0"/>
            </a:br>
            <a:r>
              <a:rPr lang="en-US" dirty="0"/>
              <a:t>Algorithm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444FC-802D-2AC0-CBBF-756F75C0BF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Greedy Join Ordering,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44A6B-43EF-4B51-B648-1F44BDA10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0809" y="409999"/>
            <a:ext cx="4540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1B38990-2C99-E386-AAD0-CABBE6366453}"/>
              </a:ext>
            </a:extLst>
          </p:cNvPr>
          <p:cNvSpPr txBox="1"/>
          <p:nvPr/>
        </p:nvSpPr>
        <p:spPr>
          <a:xfrm>
            <a:off x="7717521" y="312697"/>
            <a:ext cx="210010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Building Query Compilers,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B974605-1134-CCC8-39B0-7D06755E346B}"/>
              </a:ext>
            </a:extLst>
          </p:cNvPr>
          <p:cNvSpPr/>
          <p:nvPr/>
        </p:nvSpPr>
        <p:spPr>
          <a:xfrm>
            <a:off x="6559408" y="1875923"/>
            <a:ext cx="150726" cy="633046"/>
          </a:xfrm>
          <a:prstGeom prst="rightBrac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6D3A53-DF31-DC56-20BA-B5AF76585AE7}"/>
              </a:ext>
            </a:extLst>
          </p:cNvPr>
          <p:cNvSpPr txBox="1"/>
          <p:nvPr/>
        </p:nvSpPr>
        <p:spPr>
          <a:xfrm>
            <a:off x="7098239" y="1845779"/>
            <a:ext cx="201696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example as a hybrid w/ O(n</a:t>
            </a:r>
            <a:r>
              <a:rPr lang="en-US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9BA460-34A5-6B38-24A4-6622FC5E1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7030" y="2778863"/>
            <a:ext cx="6086961" cy="3085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E6C1E5-EAC4-7366-9503-A0F5C2C78DEF}"/>
              </a:ext>
            </a:extLst>
          </p:cNvPr>
          <p:cNvSpPr txBox="1"/>
          <p:nvPr/>
        </p:nvSpPr>
        <p:spPr>
          <a:xfrm>
            <a:off x="4157852" y="2695100"/>
            <a:ext cx="317528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Greedy Operator Ordering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852AD3-43E6-CE4F-73C8-6168FBC2A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7392" y="4900038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F83DA3-AD87-2E9B-2560-A51F17534E5A}"/>
              </a:ext>
            </a:extLst>
          </p:cNvPr>
          <p:cNvSpPr txBox="1"/>
          <p:nvPr/>
        </p:nvSpPr>
        <p:spPr>
          <a:xfrm>
            <a:off x="7714297" y="4834568"/>
            <a:ext cx="210010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[Leonidas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Fegaras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New Heuristic for Optimizing Large Queries.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DEXA 1998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007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FBC642-C80D-7A61-BBFF-B0390ECBF9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Exact Enumeration via Dynamic Programming</a:t>
            </a:r>
          </a:p>
          <a:p>
            <a:pPr lvl="1"/>
            <a:r>
              <a:rPr lang="en-US" b="1" dirty="0"/>
              <a:t>#1: </a:t>
            </a:r>
            <a:r>
              <a:rPr lang="en-US" b="1" dirty="0">
                <a:solidFill>
                  <a:srgbClr val="7889FB"/>
                </a:solidFill>
              </a:rPr>
              <a:t>Optimal substructure </a:t>
            </a:r>
            <a:r>
              <a:rPr lang="en-US" dirty="0"/>
              <a:t>(Bellman’s Principle of Optimality)</a:t>
            </a:r>
          </a:p>
          <a:p>
            <a:pPr lvl="1"/>
            <a:r>
              <a:rPr lang="en-US" b="1" dirty="0"/>
              <a:t>#2: </a:t>
            </a:r>
            <a:r>
              <a:rPr lang="en-US" b="1" dirty="0">
                <a:solidFill>
                  <a:srgbClr val="7889FB"/>
                </a:solidFill>
              </a:rPr>
              <a:t>Overlapping subproblems</a:t>
            </a:r>
            <a:r>
              <a:rPr lang="en-US" dirty="0"/>
              <a:t> allow for memorization</a:t>
            </a:r>
          </a:p>
          <a:p>
            <a:pPr lvl="2"/>
            <a:endParaRPr lang="en-US" sz="1200" dirty="0"/>
          </a:p>
          <a:p>
            <a:r>
              <a:rPr lang="en-US" dirty="0"/>
              <a:t>Bottom-Up </a:t>
            </a:r>
            <a:r>
              <a:rPr lang="en-US" b="0" dirty="0"/>
              <a:t>(Dynamic Programming)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Split in independent sub-problems (optimal plan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per set of quantifiers and interesting properties),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solve sub-problems, combine solutions</a:t>
            </a:r>
            <a:endParaRPr lang="en-US" dirty="0"/>
          </a:p>
          <a:p>
            <a:pPr lvl="1"/>
            <a:r>
              <a:rPr lang="en-US" b="1" dirty="0"/>
              <a:t>Algorithms:</a:t>
            </a:r>
            <a:r>
              <a:rPr lang="en-US" dirty="0"/>
              <a:t> </a:t>
            </a:r>
            <a:r>
              <a:rPr lang="en-US" dirty="0" err="1"/>
              <a:t>DPsize</a:t>
            </a:r>
            <a:r>
              <a:rPr lang="en-US" dirty="0"/>
              <a:t>, </a:t>
            </a:r>
            <a:r>
              <a:rPr lang="en-US" dirty="0" err="1"/>
              <a:t>DPsub</a:t>
            </a:r>
            <a:r>
              <a:rPr lang="en-US" dirty="0"/>
              <a:t>, </a:t>
            </a:r>
            <a:r>
              <a:rPr lang="en-US" dirty="0" err="1"/>
              <a:t>DPcpp</a:t>
            </a:r>
            <a:endParaRPr lang="en-US" dirty="0"/>
          </a:p>
          <a:p>
            <a:pPr lvl="2"/>
            <a:endParaRPr lang="en-US" sz="1200" dirty="0"/>
          </a:p>
          <a:p>
            <a:r>
              <a:rPr lang="en-US" dirty="0"/>
              <a:t>Top-Down </a:t>
            </a:r>
            <a:r>
              <a:rPr lang="en-US" b="0" dirty="0"/>
              <a:t>(</a:t>
            </a:r>
            <a:r>
              <a:rPr lang="en-US" b="0" dirty="0" err="1"/>
              <a:t>Memoization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Recursive generation of join trees </a:t>
            </a:r>
            <a:br>
              <a:rPr lang="en-US" dirty="0"/>
            </a:br>
            <a:r>
              <a:rPr lang="en-US" dirty="0"/>
              <a:t>w/ memorization and pruning</a:t>
            </a:r>
          </a:p>
          <a:p>
            <a:pPr lvl="1"/>
            <a:r>
              <a:rPr lang="en-US" b="1" dirty="0"/>
              <a:t>Algorithms:</a:t>
            </a:r>
            <a:r>
              <a:rPr lang="en-US" dirty="0"/>
              <a:t> Cascades, </a:t>
            </a:r>
            <a:r>
              <a:rPr lang="en-US" dirty="0" err="1"/>
              <a:t>MinCutLazy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MinCutAGat</a:t>
            </a:r>
            <a:r>
              <a:rPr lang="en-US" dirty="0"/>
              <a:t>, </a:t>
            </a:r>
            <a:r>
              <a:rPr lang="en-US" dirty="0" err="1"/>
              <a:t>MinCutBranch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927FC-160E-DEFA-3023-F1F3A6759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49CC2-6340-A576-9B97-581452B33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209" y="4270417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9A541B-5673-E8DC-B52E-18F6CAE463A0}"/>
              </a:ext>
            </a:extLst>
          </p:cNvPr>
          <p:cNvSpPr txBox="1"/>
          <p:nvPr/>
        </p:nvSpPr>
        <p:spPr>
          <a:xfrm>
            <a:off x="8224466" y="4201937"/>
            <a:ext cx="26600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[Goetz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Graefe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The Cascades Framework for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IEEE Data Eng. Bull. 18(3)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E972B-3508-0D02-86A5-DC33A942A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4913" y="5010427"/>
            <a:ext cx="45563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BB72FB-9F0B-AF30-629A-0CD406E6E4D2}"/>
              </a:ext>
            </a:extLst>
          </p:cNvPr>
          <p:cNvSpPr txBox="1"/>
          <p:nvPr/>
        </p:nvSpPr>
        <p:spPr>
          <a:xfrm>
            <a:off x="7590620" y="4940601"/>
            <a:ext cx="329391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[Pit Fender: Algorithms for Efficient Top-Down Join Enumeration.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PhD Thesis, University of Mannheim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32179A-1ED2-02BA-9699-D8E320FE61CC}"/>
              </a:ext>
            </a:extLst>
          </p:cNvPr>
          <p:cNvSpPr txBox="1"/>
          <p:nvPr/>
        </p:nvSpPr>
        <p:spPr>
          <a:xfrm>
            <a:off x="7078532" y="2617950"/>
            <a:ext cx="379003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[Guido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Moerkotte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Neumann: Analysis of Two Existing and One New Dynamic Programming Algorithm for the Generation of Optimal Bushy Join Trees without Cross Products.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833DC-E3FA-5336-E15A-D47235EB8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5208" y="2788920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7462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7BD89-91D3-4D89-7287-FD109D50EB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DPSize</a:t>
            </a:r>
            <a:r>
              <a:rPr lang="en-US" dirty="0"/>
              <a:t> Algorithm</a:t>
            </a:r>
          </a:p>
          <a:p>
            <a:pPr lvl="1"/>
            <a:r>
              <a:rPr lang="en-US" dirty="0"/>
              <a:t>Pioneered by Pat Selinger et al.</a:t>
            </a:r>
          </a:p>
          <a:p>
            <a:pPr lvl="1"/>
            <a:r>
              <a:rPr lang="en-US" dirty="0"/>
              <a:t>Implemented in </a:t>
            </a:r>
            <a:br>
              <a:rPr lang="en-US" dirty="0"/>
            </a:br>
            <a:r>
              <a:rPr lang="en-US" dirty="0"/>
              <a:t>IBM DB2, Postgres, </a:t>
            </a:r>
            <a:r>
              <a:rPr lang="en-US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34CC23-7C03-CA7A-98B9-6BF27B6A98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3BFA34-8F07-06D2-ED92-02E7BDDDDBF0}"/>
              </a:ext>
            </a:extLst>
          </p:cNvPr>
          <p:cNvSpPr txBox="1"/>
          <p:nvPr/>
        </p:nvSpPr>
        <p:spPr>
          <a:xfrm>
            <a:off x="6879382" y="368720"/>
            <a:ext cx="294715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G.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Selinger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Access Path Selection in a Relational Database Management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1979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84F80B-80F9-D68E-BC25-2974A65D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1903" y="429738"/>
            <a:ext cx="49609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22F9A5-1DC8-669C-5D56-4E37C0C9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3558" y="1606637"/>
            <a:ext cx="5829842" cy="39533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4DAF11-5B90-439E-4B14-1AA200BBB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701" y="479834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F617F3-C3C3-D037-C89E-3DC2CB3858C9}"/>
              </a:ext>
            </a:extLst>
          </p:cNvPr>
          <p:cNvSpPr txBox="1"/>
          <p:nvPr/>
        </p:nvSpPr>
        <p:spPr>
          <a:xfrm>
            <a:off x="1672069" y="4660171"/>
            <a:ext cx="247810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-Shin Han,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Wooseong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Kwak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Jinsoo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Lee, Guy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Lohman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Volker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Markl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Parallelizing query optimization.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1(1) 2008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5989FF-314D-A9FD-7312-B7F2D86876E0}"/>
              </a:ext>
            </a:extLst>
          </p:cNvPr>
          <p:cNvSpPr/>
          <p:nvPr/>
        </p:nvSpPr>
        <p:spPr>
          <a:xfrm>
            <a:off x="5538930" y="3869030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1D8C3E-643A-CA34-D49A-E917F5678915}"/>
              </a:ext>
            </a:extLst>
          </p:cNvPr>
          <p:cNvSpPr/>
          <p:nvPr/>
        </p:nvSpPr>
        <p:spPr>
          <a:xfrm>
            <a:off x="5540606" y="4252538"/>
            <a:ext cx="4459791" cy="341644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4EC80-A7A9-B035-3F8D-1CD744AC7B91}"/>
              </a:ext>
            </a:extLst>
          </p:cNvPr>
          <p:cNvSpPr txBox="1"/>
          <p:nvPr/>
        </p:nvSpPr>
        <p:spPr>
          <a:xfrm>
            <a:off x="10100885" y="3858982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disjoint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D472C5-37B2-E2DE-35EF-9C96AED63C77}"/>
              </a:ext>
            </a:extLst>
          </p:cNvPr>
          <p:cNvSpPr txBox="1"/>
          <p:nvPr/>
        </p:nvSpPr>
        <p:spPr>
          <a:xfrm>
            <a:off x="10102561" y="4232443"/>
            <a:ext cx="1034980" cy="38350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26866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91E1CF-0791-11A7-297A-B88B8947D23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ym typeface="Wingdings" panose="05000000000000000000" pitchFamily="2" charset="2"/>
              </a:rPr>
              <a:t>DPSize</a:t>
            </a:r>
            <a:r>
              <a:rPr lang="en-US" dirty="0">
                <a:sym typeface="Wingdings" panose="05000000000000000000" pitchFamily="2" charset="2"/>
              </a:rPr>
              <a:t> Example</a:t>
            </a:r>
          </a:p>
          <a:p>
            <a:pPr lvl="1"/>
            <a:r>
              <a:rPr lang="en-US" dirty="0"/>
              <a:t>Simplified: no interesting properties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69A92-2C46-B74F-752A-60553AC9D3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Dynamic Programming Join Ordering,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F39C99-CFF8-7481-0EDA-AECF93F967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58386"/>
              </p:ext>
            </p:extLst>
          </p:nvPr>
        </p:nvGraphicFramePr>
        <p:xfrm>
          <a:off x="1034497" y="2623547"/>
          <a:ext cx="1141377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803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72957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strike="sngStrike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Tbl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IX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00A5C9-7F18-0B9E-A020-E03D7BCB6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949076"/>
              </p:ext>
            </p:extLst>
          </p:nvPr>
        </p:nvGraphicFramePr>
        <p:xfrm>
          <a:off x="2575560" y="2435477"/>
          <a:ext cx="170882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5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en-US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strike="sng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61412090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5D5FD0-DD69-5F2F-BA90-B0D216146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798424"/>
              </p:ext>
            </p:extLst>
          </p:nvPr>
        </p:nvGraphicFramePr>
        <p:xfrm>
          <a:off x="4725921" y="2198769"/>
          <a:ext cx="277237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278">
                  <a:extLst>
                    <a:ext uri="{9D8B030D-6E8A-4147-A177-3AD203B41FA5}">
                      <a16:colId xmlns:a16="http://schemas.microsoft.com/office/drawing/2014/main" val="4108426859"/>
                    </a:ext>
                  </a:extLst>
                </a:gridCol>
                <a:gridCol w="2030100">
                  <a:extLst>
                    <a:ext uri="{9D8B030D-6E8A-4147-A177-3AD203B41FA5}">
                      <a16:colId xmlns:a16="http://schemas.microsoft.com/office/drawing/2014/main" val="91693240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14053982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12649898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P⋈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C⋈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(P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⋈L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58293618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898834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88245732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{D,L,S}</a:t>
                      </a:r>
                      <a:endParaRPr lang="en-US" sz="1800" strike="sngStrike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784503365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73256933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9D5ACF-D3DB-82AE-B759-93EE1639C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842794"/>
              </p:ext>
            </p:extLst>
          </p:nvPr>
        </p:nvGraphicFramePr>
        <p:xfrm>
          <a:off x="7939838" y="2036642"/>
          <a:ext cx="2860804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4666">
                  <a:extLst>
                    <a:ext uri="{9D8B030D-6E8A-4147-A177-3AD203B41FA5}">
                      <a16:colId xmlns:a16="http://schemas.microsoft.com/office/drawing/2014/main" val="612725735"/>
                    </a:ext>
                  </a:extLst>
                </a:gridCol>
                <a:gridCol w="1956138">
                  <a:extLst>
                    <a:ext uri="{9D8B030D-6E8A-4147-A177-3AD203B41FA5}">
                      <a16:colId xmlns:a16="http://schemas.microsoft.com/office/drawing/2014/main" val="664195607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Q4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366962558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((L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strike="sng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⋈P,</a:t>
                      </a:r>
                      <a:r>
                        <a:rPr lang="en-US" sz="1800" b="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</a:t>
                      </a:r>
                      <a:r>
                        <a:rPr lang="de-DE" sz="1800" b="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⋈C</a:t>
                      </a:r>
                      <a:r>
                        <a:rPr lang="en-US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r>
                        <a:rPr lang="de-DE" sz="18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⋈D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963950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585227491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L,P,S</a:t>
                      </a:r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406317154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3348578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CE230D9-25C3-E3A5-E65A-32A403021A8A}"/>
              </a:ext>
            </a:extLst>
          </p:cNvPr>
          <p:cNvSpPr txBox="1"/>
          <p:nvPr/>
        </p:nvSpPr>
        <p:spPr>
          <a:xfrm>
            <a:off x="2951694" y="2085725"/>
            <a:ext cx="87549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05050E-372E-B27C-26EB-B1B63CE41782}"/>
              </a:ext>
            </a:extLst>
          </p:cNvPr>
          <p:cNvSpPr txBox="1"/>
          <p:nvPr/>
        </p:nvSpPr>
        <p:spPr>
          <a:xfrm>
            <a:off x="4958880" y="1858744"/>
            <a:ext cx="227079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Q1+Q2, Q2+Q1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3E3D5-168B-F3E9-0869-E044E0F98B32}"/>
              </a:ext>
            </a:extLst>
          </p:cNvPr>
          <p:cNvSpPr txBox="1"/>
          <p:nvPr/>
        </p:nvSpPr>
        <p:spPr>
          <a:xfrm>
            <a:off x="8133264" y="1699859"/>
            <a:ext cx="253031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Q1+Q3, Q2+Q2, Q3+Q1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AA8143E-2E14-D19F-0AF1-8B9FB2039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144816"/>
              </p:ext>
            </p:extLst>
          </p:nvPr>
        </p:nvGraphicFramePr>
        <p:xfrm>
          <a:off x="7926925" y="4807732"/>
          <a:ext cx="286080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132">
                  <a:extLst>
                    <a:ext uri="{9D8B030D-6E8A-4147-A177-3AD203B41FA5}">
                      <a16:colId xmlns:a16="http://schemas.microsoft.com/office/drawing/2014/main" val="2756380232"/>
                    </a:ext>
                  </a:extLst>
                </a:gridCol>
                <a:gridCol w="1748672">
                  <a:extLst>
                    <a:ext uri="{9D8B030D-6E8A-4147-A177-3AD203B41FA5}">
                      <a16:colId xmlns:a16="http://schemas.microsoft.com/office/drawing/2014/main" val="1416098663"/>
                    </a:ext>
                  </a:extLst>
                </a:gridCol>
              </a:tblGrid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50668773"/>
                  </a:ext>
                </a:extLst>
              </a:tr>
              <a:tr h="30328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{C,D,L,P,S}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T" sz="1800" strike="noStrik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  <a:endParaRPr lang="en-US" sz="1800" strike="noStrik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050371932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E89730B-8FA5-1066-639D-0F02C508A061}"/>
              </a:ext>
            </a:extLst>
          </p:cNvPr>
          <p:cNvSpPr txBox="1"/>
          <p:nvPr/>
        </p:nvSpPr>
        <p:spPr>
          <a:xfrm>
            <a:off x="8139750" y="4206357"/>
            <a:ext cx="25303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Q1+Q4, Q2+Q3,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Q3+Q2, Q4+Q1</a:t>
            </a:r>
          </a:p>
        </p:txBody>
      </p:sp>
    </p:spTree>
    <p:extLst>
      <p:ext uri="{BB962C8B-B14F-4D97-AF65-F5344CB8AC3E}">
        <p14:creationId xmlns:p14="http://schemas.microsoft.com/office/powerpoint/2010/main" val="51929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1BA67A-3B62-44C9-02BD-4345E033AE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Data: </a:t>
            </a:r>
            <a:r>
              <a:rPr lang="en-US" b="0" dirty="0"/>
              <a:t>Internet Movie Data Bases (IMDB)</a:t>
            </a:r>
          </a:p>
          <a:p>
            <a:r>
              <a:rPr lang="en-US" dirty="0"/>
              <a:t>Workload: </a:t>
            </a:r>
            <a:r>
              <a:rPr lang="en-US" b="0" dirty="0"/>
              <a:t>33 query templates, 2-6 variants / 3-16 joins per query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72CB0-D58E-E0DE-DC2A-DFD52F7C2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Join Order Benchmark (JOB)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2AFBD-FDAC-4FAF-742A-BF0D2FD0B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211" y="40730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C3E03D-D683-CE63-D36F-F0FA09CCB812}"/>
              </a:ext>
            </a:extLst>
          </p:cNvPr>
          <p:cNvSpPr txBox="1"/>
          <p:nvPr/>
        </p:nvSpPr>
        <p:spPr>
          <a:xfrm>
            <a:off x="5766101" y="341069"/>
            <a:ext cx="402379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[Viktor Leis, Andrey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Gubichev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Atanas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Mirchev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A.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Boncz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Alfons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Kemper, Thomas Neumann: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Good Are Query Optimizers, Really?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9(3)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95880-E9A6-5410-7F4B-DB556CBE0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61" y="2280715"/>
            <a:ext cx="8739850" cy="34734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690F62-51B5-E6CE-C287-E71E78282057}"/>
              </a:ext>
            </a:extLst>
          </p:cNvPr>
          <p:cNvSpPr txBox="1"/>
          <p:nvPr/>
        </p:nvSpPr>
        <p:spPr>
          <a:xfrm>
            <a:off x="3174650" y="4996063"/>
            <a:ext cx="184958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underestimate</a:t>
            </a:r>
          </a:p>
        </p:txBody>
      </p:sp>
    </p:spTree>
    <p:extLst>
      <p:ext uri="{BB962C8B-B14F-4D97-AF65-F5344CB8AC3E}">
        <p14:creationId xmlns:p14="http://schemas.microsoft.com/office/powerpoint/2010/main" val="11746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2062F7-0E48-3821-6FAE-65877B9D0B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Simple Integration</a:t>
            </a:r>
            <a:r>
              <a:rPr lang="en-US" dirty="0"/>
              <a:t> and Low Overhead </a:t>
            </a:r>
          </a:p>
          <a:p>
            <a:pPr lvl="1"/>
            <a:r>
              <a:rPr lang="en-US" dirty="0"/>
              <a:t>Separate compilation and execution</a:t>
            </a:r>
          </a:p>
          <a:p>
            <a:pPr lvl="1"/>
            <a:r>
              <a:rPr lang="en-US" dirty="0"/>
              <a:t>Reuse optimizers and operators</a:t>
            </a:r>
          </a:p>
          <a:p>
            <a:r>
              <a:rPr lang="en-US" dirty="0"/>
              <a:t>Join Order Selection</a:t>
            </a:r>
          </a:p>
          <a:p>
            <a:pPr lvl="1"/>
            <a:r>
              <a:rPr lang="en-US" dirty="0"/>
              <a:t>Discretize </a:t>
            </a:r>
            <a:r>
              <a:rPr lang="en-US" dirty="0" err="1"/>
              <a:t>selectivities</a:t>
            </a:r>
            <a:r>
              <a:rPr lang="en-US" dirty="0"/>
              <a:t> (predicates and joins)</a:t>
            </a:r>
          </a:p>
          <a:p>
            <a:pPr lvl="1"/>
            <a:r>
              <a:rPr lang="en-US" dirty="0"/>
              <a:t>Sample the selectivity space </a:t>
            </a:r>
          </a:p>
          <a:p>
            <a:pPr lvl="1"/>
            <a:r>
              <a:rPr lang="en-US" dirty="0"/>
              <a:t>Optimize plan for sample, include original plan</a:t>
            </a:r>
          </a:p>
          <a:p>
            <a:r>
              <a:rPr lang="en-US" dirty="0"/>
              <a:t>Determine </a:t>
            </a:r>
            <a:r>
              <a:rPr lang="en-US" dirty="0">
                <a:solidFill>
                  <a:srgbClr val="7889FB"/>
                </a:solidFill>
              </a:rPr>
              <a:t>Plans of</a:t>
            </a:r>
            <a:r>
              <a:rPr lang="en-US" dirty="0"/>
              <a:t> </a:t>
            </a:r>
            <a:r>
              <a:rPr lang="en-US" dirty="0">
                <a:solidFill>
                  <a:srgbClr val="7889FB"/>
                </a:solidFill>
              </a:rPr>
              <a:t>Least Resistance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Measure # intermediates during runtime</a:t>
            </a:r>
          </a:p>
          <a:p>
            <a:pPr lvl="1"/>
            <a:r>
              <a:rPr lang="en-US" dirty="0"/>
              <a:t>Explore join plans via tuple routing w/ bounded regret</a:t>
            </a:r>
          </a:p>
          <a:p>
            <a:r>
              <a:rPr lang="en-US" dirty="0">
                <a:solidFill>
                  <a:srgbClr val="C40D1E"/>
                </a:solidFill>
              </a:rPr>
              <a:t>Next Steps</a:t>
            </a:r>
          </a:p>
          <a:p>
            <a:pPr lvl="1"/>
            <a:r>
              <a:rPr lang="en-US" dirty="0" err="1"/>
              <a:t>DuckDB</a:t>
            </a:r>
            <a:r>
              <a:rPr lang="en-US" dirty="0"/>
              <a:t> extension in </a:t>
            </a:r>
            <a:r>
              <a:rPr lang="en-US" dirty="0" err="1"/>
              <a:t>DuckDB</a:t>
            </a:r>
            <a:r>
              <a:rPr lang="en-US" dirty="0"/>
              <a:t> OSS repo (</a:t>
            </a:r>
            <a:r>
              <a:rPr lang="en-US" b="1" dirty="0">
                <a:solidFill>
                  <a:srgbClr val="7889FB"/>
                </a:solidFill>
              </a:rPr>
              <a:t>BS Paul </a:t>
            </a:r>
            <a:r>
              <a:rPr lang="en-US" b="1" dirty="0" err="1">
                <a:solidFill>
                  <a:srgbClr val="7889FB"/>
                </a:solidFill>
              </a:rPr>
              <a:t>Pohlitz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Skewed data generation (</a:t>
            </a:r>
            <a:r>
              <a:rPr lang="en-US" b="1" dirty="0">
                <a:solidFill>
                  <a:srgbClr val="7889FB"/>
                </a:solidFill>
              </a:rPr>
              <a:t>BS Marcel </a:t>
            </a:r>
            <a:r>
              <a:rPr lang="en-US" b="1" dirty="0" err="1">
                <a:solidFill>
                  <a:srgbClr val="7889FB"/>
                </a:solidFill>
              </a:rPr>
              <a:t>Scholand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78A437-3070-1186-CAE8-49938753A1F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POLAR: Non-invasive, Low Overhead </a:t>
            </a:r>
            <a:br>
              <a:rPr lang="en-US" dirty="0"/>
            </a:br>
            <a:r>
              <a:rPr lang="en-US" dirty="0"/>
              <a:t>Adaptive Query Processing </a:t>
            </a:r>
          </a:p>
        </p:txBody>
      </p:sp>
      <p:pic>
        <p:nvPicPr>
          <p:cNvPr id="13" name="profile.jpg" descr="profile.jpg">
            <a:extLst>
              <a:ext uri="{FF2B5EF4-FFF2-40B4-BE49-F238E27FC236}">
                <a16:creationId xmlns:a16="http://schemas.microsoft.com/office/drawing/2014/main" id="{1138C716-451A-227B-2922-7F83D8D3F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4207" y="371927"/>
            <a:ext cx="609386" cy="832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72438F-146A-39E2-3D3F-6812C073D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08" y="519976"/>
            <a:ext cx="778875" cy="445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87C1E7-88CE-1C07-9DB8-3E11D3A85F65}"/>
              </a:ext>
            </a:extLst>
          </p:cNvPr>
          <p:cNvSpPr txBox="1"/>
          <p:nvPr/>
        </p:nvSpPr>
        <p:spPr>
          <a:xfrm>
            <a:off x="8166478" y="475562"/>
            <a:ext cx="189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00"/>
                </a:solidFill>
              </a:rPr>
              <a:t>BIFOLD GS (DAMS/DIMA)</a:t>
            </a:r>
          </a:p>
        </p:txBody>
      </p:sp>
      <p:pic>
        <p:nvPicPr>
          <p:cNvPr id="7" name="polar_pipeline-5.pdf">
            <a:extLst>
              <a:ext uri="{FF2B5EF4-FFF2-40B4-BE49-F238E27FC236}">
                <a16:creationId xmlns:a16="http://schemas.microsoft.com/office/drawing/2014/main" id="{C90C7257-C861-9A9E-A79E-570123E186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365"/>
          <a:stretch>
            <a:fillRect/>
          </a:stretch>
        </p:blipFill>
        <p:spPr>
          <a:xfrm>
            <a:off x="5578088" y="1410487"/>
            <a:ext cx="6063113" cy="30471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3_2_rel_gains.pdf">
            <a:extLst>
              <a:ext uri="{FF2B5EF4-FFF2-40B4-BE49-F238E27FC236}">
                <a16:creationId xmlns:a16="http://schemas.microsoft.com/office/drawing/2014/main" id="{D97B6EE3-28EF-F02F-2A63-A061F63F4A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0255"/>
          <a:stretch>
            <a:fillRect/>
          </a:stretch>
        </p:blipFill>
        <p:spPr>
          <a:xfrm>
            <a:off x="6978420" y="4481821"/>
            <a:ext cx="4716959" cy="87599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B4FCCC-6164-7A69-A53C-CCB546F5A785}"/>
              </a:ext>
            </a:extLst>
          </p:cNvPr>
          <p:cNvSpPr txBox="1"/>
          <p:nvPr/>
        </p:nvSpPr>
        <p:spPr>
          <a:xfrm>
            <a:off x="4198585" y="752561"/>
            <a:ext cx="275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[</a:t>
            </a:r>
            <a:r>
              <a:rPr lang="en-US" b="1" dirty="0">
                <a:solidFill>
                  <a:srgbClr val="7889FB"/>
                </a:solidFill>
              </a:rPr>
              <a:t>DIMA/DAMS @ VLDB’24</a:t>
            </a:r>
            <a:r>
              <a:rPr lang="en-US" dirty="0">
                <a:solidFill>
                  <a:srgbClr val="000000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5500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  <a:p>
            <a:pPr lvl="1"/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b="1" dirty="0"/>
              <a:t>05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  <a:r>
              <a:rPr lang="en-US" dirty="0"/>
              <a:t> [Jun 10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Jun 17 in MAR 0.003</a:t>
            </a:r>
            <a:r>
              <a:rPr lang="en-US" dirty="0"/>
              <a:t>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Submissions</a:t>
            </a:r>
            <a:r>
              <a:rPr lang="en-US" dirty="0"/>
              <a:t> [Jul 01 EOD]</a:t>
            </a: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Project Presentations all Teams</a:t>
            </a:r>
            <a:r>
              <a:rPr lang="en-US" dirty="0"/>
              <a:t> [Jul 08]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6572922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  <a:p>
            <a:r>
              <a:rPr lang="en-US" dirty="0"/>
              <a:t>Cardinality and Cost Estimation</a:t>
            </a:r>
          </a:p>
          <a:p>
            <a:r>
              <a:rPr lang="en-US" dirty="0"/>
              <a:t>Join Enumeration / Ordering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Rewriting and Unnesting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7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E1855-0B28-D7C4-D909-CDE7ED73AF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Query Rewriting</a:t>
            </a:r>
          </a:p>
          <a:p>
            <a:pPr lvl="1"/>
            <a:r>
              <a:rPr lang="en-US" dirty="0"/>
              <a:t>Rewrite query into equivalent form that may be </a:t>
            </a:r>
            <a:r>
              <a:rPr lang="en-US" b="1" dirty="0">
                <a:solidFill>
                  <a:schemeClr val="accent1"/>
                </a:solidFill>
              </a:rPr>
              <a:t>processed more efficiently</a:t>
            </a:r>
            <a:r>
              <a:rPr lang="en-US" dirty="0"/>
              <a:t> or </a:t>
            </a:r>
            <a:r>
              <a:rPr lang="en-US" b="1" dirty="0">
                <a:solidFill>
                  <a:schemeClr val="accent1"/>
                </a:solidFill>
              </a:rPr>
              <a:t>give more freedom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Same query can be expressed differently</a:t>
            </a:r>
            <a:r>
              <a:rPr lang="en-US" dirty="0"/>
              <a:t>, avoid hand-tuning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Complex queries may have redundancy</a:t>
            </a:r>
          </a:p>
          <a:p>
            <a:pPr lvl="2"/>
            <a:endParaRPr lang="en-US" dirty="0"/>
          </a:p>
          <a:p>
            <a:r>
              <a:rPr lang="en-US" dirty="0"/>
              <a:t>A Simple Example</a:t>
            </a:r>
          </a:p>
          <a:p>
            <a:pPr lvl="1"/>
            <a:r>
              <a:rPr lang="en-US" dirty="0"/>
              <a:t>Catalog meta data:</a:t>
            </a:r>
            <a:br>
              <a:rPr lang="en-US" dirty="0"/>
            </a:br>
            <a:r>
              <a:rPr lang="en-US" dirty="0" err="1"/>
              <a:t>custkey</a:t>
            </a:r>
            <a:r>
              <a:rPr lang="en-US" dirty="0"/>
              <a:t> is unique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20+ years of experience on </a:t>
            </a:r>
            <a:br>
              <a:rPr lang="en-US" dirty="0"/>
            </a:br>
            <a:r>
              <a:rPr lang="en-US" dirty="0"/>
              <a:t>query rewriting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6B58B4-C8FF-64D4-EF21-8EC0ED97E0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Rewrites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D8839F-F1C3-EAFA-2882-A706236FC2A8}"/>
              </a:ext>
            </a:extLst>
          </p:cNvPr>
          <p:cNvSpPr txBox="1"/>
          <p:nvPr/>
        </p:nvSpPr>
        <p:spPr>
          <a:xfrm>
            <a:off x="3974512" y="2825759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DISTINCT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7" name="Right Arrow 5">
            <a:extLst>
              <a:ext uri="{FF2B5EF4-FFF2-40B4-BE49-F238E27FC236}">
                <a16:creationId xmlns:a16="http://schemas.microsoft.com/office/drawing/2014/main" id="{31F3DBC4-4783-F90A-7854-8CDCABF0CBF1}"/>
              </a:ext>
            </a:extLst>
          </p:cNvPr>
          <p:cNvSpPr/>
          <p:nvPr/>
        </p:nvSpPr>
        <p:spPr>
          <a:xfrm rot="5400000">
            <a:off x="4912518" y="3577558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1CC733-9C75-494C-BD9A-8923B616B320}"/>
              </a:ext>
            </a:extLst>
          </p:cNvPr>
          <p:cNvSpPr txBox="1"/>
          <p:nvPr/>
        </p:nvSpPr>
        <p:spPr>
          <a:xfrm>
            <a:off x="3971269" y="3941197"/>
            <a:ext cx="392024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custkey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, name  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TPCH.Customer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549010-FCEF-BC51-B209-C326EB568C7B}"/>
              </a:ext>
            </a:extLst>
          </p:cNvPr>
          <p:cNvSpPr txBox="1"/>
          <p:nvPr/>
        </p:nvSpPr>
        <p:spPr>
          <a:xfrm>
            <a:off x="5161287" y="3516509"/>
            <a:ext cx="10797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rewrite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F5B28A-1858-ABFF-9326-FCEE5B2E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1459" y="4849903"/>
            <a:ext cx="4979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86E496-B351-DF77-238A-525B66D75F3F}"/>
              </a:ext>
            </a:extLst>
          </p:cNvPr>
          <p:cNvSpPr txBox="1"/>
          <p:nvPr/>
        </p:nvSpPr>
        <p:spPr>
          <a:xfrm>
            <a:off x="7448427" y="4800611"/>
            <a:ext cx="349512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T. Y. Cliff Leung,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Waqar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Hasan: A Rule Engine for Query Transformation in Starburst and IBM DB2 C/S DBMS.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1997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9881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3CAB8F-F5C4-F179-BBA5-DA7FA7BD904E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0B2686-04AD-6F9B-A6C4-E51F8CCA71B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Normal Forms of Boolean Expressions</a:t>
            </a:r>
          </a:p>
          <a:p>
            <a:pPr lvl="1"/>
            <a:r>
              <a:rPr lang="de-DE" b="1" dirty="0" err="1">
                <a:solidFill>
                  <a:schemeClr val="accent1"/>
                </a:solidFill>
              </a:rPr>
              <a:t>Conjunctive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OR ... OR P</a:t>
            </a:r>
            <a:r>
              <a:rPr lang="de-DE" baseline="-25000" dirty="0"/>
              <a:t>1n</a:t>
            </a:r>
            <a:r>
              <a:rPr lang="de-DE" dirty="0"/>
              <a:t>) </a:t>
            </a:r>
            <a:r>
              <a:rPr lang="de-DE" b="1" dirty="0">
                <a:solidFill>
                  <a:schemeClr val="accent1"/>
                </a:solidFill>
              </a:rPr>
              <a:t>AND ... AND</a:t>
            </a:r>
            <a:r>
              <a:rPr lang="de-DE" dirty="0"/>
              <a:t> (P</a:t>
            </a:r>
            <a:r>
              <a:rPr lang="de-DE" baseline="-25000" dirty="0"/>
              <a:t>m1</a:t>
            </a:r>
            <a:r>
              <a:rPr lang="de-DE" dirty="0"/>
              <a:t> OR ... OR </a:t>
            </a:r>
            <a:r>
              <a:rPr lang="de-DE" dirty="0" err="1"/>
              <a:t>P</a:t>
            </a:r>
            <a:r>
              <a:rPr lang="de-DE" baseline="-25000" dirty="0" err="1"/>
              <a:t>mp</a:t>
            </a:r>
            <a:r>
              <a:rPr lang="de-DE" dirty="0"/>
              <a:t>)</a:t>
            </a:r>
          </a:p>
          <a:p>
            <a:pPr lvl="1"/>
            <a:r>
              <a:rPr lang="de-DE" b="1" dirty="0" err="1">
                <a:solidFill>
                  <a:srgbClr val="7889FB"/>
                </a:solidFill>
              </a:rPr>
              <a:t>Disjunctive</a:t>
            </a:r>
            <a:r>
              <a:rPr lang="de-DE" dirty="0"/>
              <a:t> normal form (P</a:t>
            </a:r>
            <a:r>
              <a:rPr lang="de-DE" baseline="-25000" dirty="0"/>
              <a:t>11</a:t>
            </a:r>
            <a:r>
              <a:rPr lang="de-DE" dirty="0"/>
              <a:t> AND ... AND P</a:t>
            </a:r>
            <a:r>
              <a:rPr lang="de-DE" baseline="-25000" dirty="0"/>
              <a:t>1q</a:t>
            </a:r>
            <a:r>
              <a:rPr lang="de-DE" dirty="0"/>
              <a:t>) </a:t>
            </a:r>
            <a:r>
              <a:rPr lang="de-DE" b="1" dirty="0">
                <a:solidFill>
                  <a:srgbClr val="7889FB"/>
                </a:solidFill>
              </a:rPr>
              <a:t>OR ... OR</a:t>
            </a:r>
            <a:r>
              <a:rPr lang="de-DE" dirty="0"/>
              <a:t> (P</a:t>
            </a:r>
            <a:r>
              <a:rPr lang="de-DE" baseline="-25000" dirty="0"/>
              <a:t>r1</a:t>
            </a:r>
            <a:r>
              <a:rPr lang="de-DE" dirty="0"/>
              <a:t> AND ... AND </a:t>
            </a:r>
            <a:r>
              <a:rPr lang="de-DE" dirty="0" err="1"/>
              <a:t>P</a:t>
            </a:r>
            <a:r>
              <a:rPr lang="de-DE" baseline="-25000" dirty="0" err="1"/>
              <a:t>rs</a:t>
            </a:r>
            <a:r>
              <a:rPr lang="de-DE" dirty="0"/>
              <a:t>)</a:t>
            </a:r>
            <a:endParaRPr lang="de-DE" sz="700" dirty="0"/>
          </a:p>
          <a:p>
            <a:pPr lvl="1"/>
            <a:endParaRPr lang="de-DE" dirty="0"/>
          </a:p>
          <a:p>
            <a:r>
              <a:rPr lang="de-DE" dirty="0"/>
              <a:t>Transformation Rules </a:t>
            </a:r>
            <a:br>
              <a:rPr lang="de-DE" dirty="0"/>
            </a:br>
            <a:r>
              <a:rPr lang="de-DE" dirty="0" err="1"/>
              <a:t>for</a:t>
            </a:r>
            <a:r>
              <a:rPr lang="de-DE" dirty="0"/>
              <a:t> Boolean </a:t>
            </a:r>
            <a:r>
              <a:rPr lang="de-DE" dirty="0" err="1"/>
              <a:t>Expressions</a:t>
            </a:r>
            <a:endParaRPr lang="de-DE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48BEC-186B-E537-D88D-E61A9C90C5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 and Simplification</a:t>
            </a: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FD9C688-9BC2-6495-E3A5-4D6467DC9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1927"/>
              </p:ext>
            </p:extLst>
          </p:nvPr>
        </p:nvGraphicFramePr>
        <p:xfrm>
          <a:off x="3591816" y="2658241"/>
          <a:ext cx="8034126" cy="3706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156">
                <a:tc>
                  <a:txBody>
                    <a:bodyPr/>
                    <a:lstStyle/>
                    <a:p>
                      <a:r>
                        <a:rPr lang="en-US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Rule Name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Commutativity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B ⇔ B OR A                             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B ⇔ B AND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Associativity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OR B) OR C ⇔ A OR (B OR C)</a:t>
                      </a:r>
                    </a:p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(A AND B) AND C ⇔ A AND (B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Distributivity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(B AND C) ⇔ (A OR B) AND (A OR C)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(B OR C) ⇔ (A AND B) OR (A AND C)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87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Morgan’s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AND B) ⇔ NOT (A) OR NOT (B)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 (A OR B) ⇔ NOT (A) AND NOT (B)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156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Double-negation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NOT(NOT(A)) ⇔ A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30159">
                <a:tc>
                  <a:txBody>
                    <a:bodyPr/>
                    <a:lstStyle/>
                    <a:p>
                      <a:r>
                        <a:rPr lang="en-US" sz="1600" b="1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Idempotence</a:t>
                      </a:r>
                      <a:r>
                        <a:rPr lang="en-US" sz="16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rules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A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AND A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NOT(A) ⇔ TRUE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NOT (A) ⇔ FALSE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(A OR B) ⇔ A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(A AND B) ⇔ A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OR FALSE ⇔ A</a:t>
                      </a:r>
                      <a:r>
                        <a:rPr lang="en-US" sz="1600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      </a:t>
                      </a:r>
                      <a:r>
                        <a:rPr lang="en-US" sz="1600" dirty="0" err="1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OR TRUE ⇔ TRUE</a:t>
                      </a:r>
                      <a:b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</a:br>
                      <a:r>
                        <a:rPr lang="en-US" sz="160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A AND FALSE ⇔ FALSE</a:t>
                      </a:r>
                      <a:endParaRPr lang="de-DE" sz="16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0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ACF75A-8D46-75E2-2074-888589070D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799" y="1268963"/>
            <a:ext cx="11443977" cy="4506685"/>
          </a:xfrm>
        </p:spPr>
        <p:txBody>
          <a:bodyPr/>
          <a:lstStyle/>
          <a:p>
            <a:r>
              <a:rPr lang="de-DE" dirty="0"/>
              <a:t>Elimination </a:t>
            </a:r>
            <a:r>
              <a:rPr lang="de-DE" dirty="0" err="1"/>
              <a:t>of</a:t>
            </a:r>
            <a:r>
              <a:rPr lang="de-DE" dirty="0"/>
              <a:t> Common </a:t>
            </a:r>
            <a:r>
              <a:rPr lang="de-DE" dirty="0" err="1"/>
              <a:t>Subexpressions</a:t>
            </a:r>
            <a:endParaRPr lang="de-DE" dirty="0"/>
          </a:p>
          <a:p>
            <a:pPr lvl="1"/>
            <a:r>
              <a:rPr lang="de-DE" dirty="0">
                <a:latin typeface="Consolas" panose="020B0609020204030204" pitchFamily="49" charset="0"/>
              </a:rPr>
              <a:t>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(A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11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OR</a:t>
            </a:r>
            <a:r>
              <a:rPr lang="de-DE" dirty="0">
                <a:latin typeface="Consolas" panose="020B0609020204030204" pitchFamily="49" charset="0"/>
              </a:rPr>
              <a:t> A</a:t>
            </a:r>
            <a:r>
              <a:rPr lang="de-DE" baseline="-25000" dirty="0">
                <a:latin typeface="Consolas" panose="020B0609020204030204" pitchFamily="49" charset="0"/>
              </a:rPr>
              <a:t>1</a:t>
            </a:r>
            <a:r>
              <a:rPr lang="de-DE" dirty="0">
                <a:latin typeface="Consolas" panose="020B0609020204030204" pitchFamily="49" charset="0"/>
              </a:rPr>
              <a:t>=a</a:t>
            </a:r>
            <a:r>
              <a:rPr lang="de-DE" baseline="-25000" dirty="0">
                <a:latin typeface="Consolas" panose="020B0609020204030204" pitchFamily="49" charset="0"/>
              </a:rPr>
              <a:t>12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de-DE" sz="700" dirty="0"/>
          </a:p>
          <a:p>
            <a:r>
              <a:rPr lang="de-DE" dirty="0"/>
              <a:t>Propagation </a:t>
            </a:r>
            <a:r>
              <a:rPr lang="de-DE" dirty="0" err="1"/>
              <a:t>of</a:t>
            </a:r>
            <a:r>
              <a:rPr lang="de-DE" dirty="0"/>
              <a:t> Constants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A ≥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B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A ≥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B = </a:t>
            </a:r>
            <a:r>
              <a:rPr lang="de-DE" b="1" dirty="0">
                <a:solidFill>
                  <a:srgbClr val="7889FB"/>
                </a:solidFill>
                <a:latin typeface="Consolas" panose="020B0609020204030204" pitchFamily="49" charset="0"/>
              </a:rPr>
              <a:t>7</a:t>
            </a:r>
            <a:endParaRPr lang="de-DE" sz="700" dirty="0">
              <a:latin typeface="Consolas" panose="020B0609020204030204" pitchFamily="49" charset="0"/>
            </a:endParaRPr>
          </a:p>
          <a:p>
            <a:r>
              <a:rPr lang="de-DE" dirty="0" err="1"/>
              <a:t>Detection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Contradictions</a:t>
            </a:r>
            <a:endParaRPr lang="de-DE" dirty="0"/>
          </a:p>
          <a:p>
            <a:pPr lvl="1"/>
            <a:r>
              <a:rPr lang="de-DE" dirty="0"/>
              <a:t>A ≥ B </a:t>
            </a:r>
            <a:r>
              <a:rPr lang="de-DE" b="1" dirty="0"/>
              <a:t>AND</a:t>
            </a:r>
            <a:r>
              <a:rPr lang="de-DE" dirty="0"/>
              <a:t> B &gt; C </a:t>
            </a:r>
            <a:r>
              <a:rPr lang="de-DE" b="1" dirty="0"/>
              <a:t>AND</a:t>
            </a:r>
            <a:r>
              <a:rPr lang="de-DE" dirty="0"/>
              <a:t> C ≥ 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de-DE" dirty="0"/>
              <a:t> </a:t>
            </a:r>
            <a:r>
              <a:rPr lang="de-DE" b="1" dirty="0">
                <a:solidFill>
                  <a:schemeClr val="accent1"/>
                </a:solidFill>
              </a:rPr>
              <a:t>A &gt; A</a:t>
            </a:r>
            <a:r>
              <a:rPr lang="de-DE" dirty="0"/>
              <a:t> → </a:t>
            </a:r>
            <a:r>
              <a:rPr lang="de-DE" b="1" dirty="0"/>
              <a:t>FALSE</a:t>
            </a:r>
            <a:endParaRPr lang="de-DE" sz="700" dirty="0"/>
          </a:p>
          <a:p>
            <a:r>
              <a:rPr lang="de-DE" dirty="0"/>
              <a:t>Use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Constraints</a:t>
            </a:r>
            <a:r>
              <a:rPr lang="de-DE" dirty="0"/>
              <a:t>  </a:t>
            </a:r>
          </a:p>
          <a:p>
            <a:pPr lvl="1"/>
            <a:r>
              <a:rPr lang="de-DE" dirty="0"/>
              <a:t>A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primary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/</a:t>
            </a:r>
            <a:r>
              <a:rPr lang="de-DE" dirty="0" err="1"/>
              <a:t>unique</a:t>
            </a:r>
            <a:r>
              <a:rPr lang="de-DE" dirty="0"/>
              <a:t>: π</a:t>
            </a:r>
            <a:r>
              <a:rPr lang="de-DE" sz="1200" baseline="-25000" dirty="0"/>
              <a:t>A</a:t>
            </a:r>
            <a:r>
              <a:rPr lang="de-DE" sz="1200" dirty="0"/>
              <a:t> </a:t>
            </a:r>
            <a:r>
              <a:rPr lang="de-DE" dirty="0"/>
              <a:t>→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duplicate</a:t>
            </a:r>
            <a:r>
              <a:rPr lang="de-DE" dirty="0"/>
              <a:t> </a:t>
            </a:r>
            <a:r>
              <a:rPr lang="de-DE" dirty="0" err="1"/>
              <a:t>elimination</a:t>
            </a:r>
            <a:r>
              <a:rPr lang="de-DE" dirty="0"/>
              <a:t> </a:t>
            </a:r>
            <a:r>
              <a:rPr lang="de-DE" dirty="0" err="1"/>
              <a:t>necessary</a:t>
            </a:r>
            <a:endParaRPr lang="de-DE" dirty="0"/>
          </a:p>
          <a:p>
            <a:pPr lvl="1"/>
            <a:r>
              <a:rPr lang="de-DE" dirty="0">
                <a:latin typeface="Consolas" panose="020B0609020204030204" pitchFamily="49" charset="0"/>
              </a:rPr>
              <a:t>MAR_STATUS=‘</a:t>
            </a:r>
            <a:r>
              <a:rPr lang="de-DE" dirty="0" err="1">
                <a:latin typeface="Consolas" panose="020B0609020204030204" pitchFamily="49" charset="0"/>
              </a:rPr>
              <a:t>married</a:t>
            </a:r>
            <a:r>
              <a:rPr lang="de-DE" dirty="0">
                <a:latin typeface="Consolas" panose="020B0609020204030204" pitchFamily="49" charset="0"/>
              </a:rPr>
              <a:t>’ </a:t>
            </a:r>
            <a:r>
              <a:rPr lang="en-AT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TAX_CLASS≥3: (MAR_STATUS=‘</a:t>
            </a:r>
            <a:r>
              <a:rPr lang="de-DE" dirty="0" err="1">
                <a:latin typeface="Consolas" panose="020B0609020204030204" pitchFamily="49" charset="0"/>
              </a:rPr>
              <a:t>married</a:t>
            </a:r>
            <a:r>
              <a:rPr lang="de-DE" dirty="0">
                <a:latin typeface="Consolas" panose="020B0609020204030204" pitchFamily="49" charset="0"/>
              </a:rPr>
              <a:t>’ </a:t>
            </a:r>
            <a:r>
              <a:rPr lang="de-DE" b="1" dirty="0">
                <a:latin typeface="Consolas" panose="020B0609020204030204" pitchFamily="49" charset="0"/>
              </a:rPr>
              <a:t>AND</a:t>
            </a:r>
            <a:r>
              <a:rPr lang="de-DE" dirty="0">
                <a:latin typeface="Consolas" panose="020B0609020204030204" pitchFamily="49" charset="0"/>
              </a:rPr>
              <a:t> TAX_CLASS=1)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de-DE" dirty="0">
                <a:latin typeface="Consolas" panose="020B0609020204030204" pitchFamily="49" charset="0"/>
              </a:rPr>
              <a:t> </a:t>
            </a:r>
            <a:r>
              <a:rPr lang="de-DE" b="1" dirty="0">
                <a:latin typeface="Consolas" panose="020B0609020204030204" pitchFamily="49" charset="0"/>
              </a:rPr>
              <a:t>FALSE</a:t>
            </a:r>
            <a:endParaRPr lang="en-US" sz="700" dirty="0"/>
          </a:p>
          <a:p>
            <a:r>
              <a:rPr lang="en-US" dirty="0"/>
              <a:t>Elimination of Redundancy </a:t>
            </a:r>
            <a:r>
              <a:rPr lang="en-US" b="0" dirty="0"/>
              <a:t>(set semantics)</a:t>
            </a:r>
          </a:p>
          <a:p>
            <a:pPr lvl="1"/>
            <a:r>
              <a:rPr lang="de-DE" dirty="0">
                <a:latin typeface="Consolas" panose="020B0609020204030204" pitchFamily="49" charset="0"/>
              </a:rPr>
              <a:t>R⋈R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R∪R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R−R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de-DE" dirty="0">
                <a:latin typeface="Consolas" panose="020B0609020204030204" pitchFamily="49" charset="0"/>
              </a:rPr>
              <a:t>Ø</a:t>
            </a: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 err="1">
                <a:solidFill>
                  <a:schemeClr val="accent1"/>
                </a:solidFill>
                <a:latin typeface="Consolas" panose="020B0609020204030204" pitchFamily="49" charset="0"/>
              </a:rPr>
              <a:t>p</a:t>
            </a:r>
            <a:r>
              <a:rPr lang="de-DE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R∪(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R,  </a:t>
            </a:r>
            <a:r>
              <a:rPr lang="de-DE" dirty="0">
                <a:latin typeface="Consolas" panose="020B0609020204030204" pitchFamily="49" charset="0"/>
              </a:rPr>
              <a:t>R−(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⌐</a:t>
            </a:r>
            <a:r>
              <a:rPr lang="de-DE" baseline="-25000" dirty="0" err="1">
                <a:latin typeface="Consolas" panose="020B0609020204030204" pitchFamily="49" charset="0"/>
              </a:rPr>
              <a:t>p</a:t>
            </a:r>
            <a:r>
              <a:rPr lang="de-DE" dirty="0" err="1">
                <a:latin typeface="Consolas" panose="020B0609020204030204" pitchFamily="49" charset="0"/>
              </a:rPr>
              <a:t>R</a:t>
            </a:r>
            <a:endParaRPr lang="de-DE" dirty="0">
              <a:latin typeface="Consolas" panose="020B0609020204030204" pitchFamily="49" charset="0"/>
            </a:endParaRPr>
          </a:p>
          <a:p>
            <a:pPr lvl="1"/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R)⋈(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R) </a:t>
            </a:r>
            <a:r>
              <a:rPr lang="en-AT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b="1" dirty="0">
                <a:solidFill>
                  <a:schemeClr val="accent1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p1</a:t>
            </a:r>
            <a:r>
              <a:rPr lang="el-GR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ᴧ</a:t>
            </a:r>
            <a:r>
              <a:rPr lang="de-DE" b="1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p2</a:t>
            </a:r>
            <a:r>
              <a:rPr lang="de-DE" b="1" dirty="0">
                <a:solidFill>
                  <a:schemeClr val="accent1"/>
                </a:solidFill>
                <a:latin typeface="Consolas" panose="020B0609020204030204" pitchFamily="49" charset="0"/>
              </a:rPr>
              <a:t>R</a:t>
            </a:r>
            <a:r>
              <a:rPr lang="de-DE" dirty="0">
                <a:latin typeface="Consolas" panose="020B0609020204030204" pitchFamily="49" charset="0"/>
              </a:rPr>
              <a:t>,  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</a:t>
            </a:r>
            <a:r>
              <a:rPr lang="de-DE" dirty="0">
                <a:latin typeface="Consolas" panose="020B0609020204030204" pitchFamily="49" charset="0"/>
              </a:rPr>
              <a:t>R)∪(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p2</a:t>
            </a:r>
            <a:r>
              <a:rPr lang="de-DE" dirty="0">
                <a:latin typeface="Consolas" panose="020B0609020204030204" pitchFamily="49" charset="0"/>
              </a:rPr>
              <a:t>R) </a:t>
            </a:r>
            <a:r>
              <a:rPr lang="en-AT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p1vp2</a:t>
            </a:r>
            <a:r>
              <a:rPr lang="de-DE" dirty="0">
                <a:latin typeface="Consolas" panose="020B0609020204030204" pitchFamily="49" charset="0"/>
              </a:rPr>
              <a:t>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7FE8A-02FB-3398-25E6-F092755626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 and Simplification, cont.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73711-2D72-7D72-80F2-903B2C342A1A}"/>
              </a:ext>
            </a:extLst>
          </p:cNvPr>
          <p:cNvSpPr/>
          <p:nvPr/>
        </p:nvSpPr>
        <p:spPr>
          <a:xfrm>
            <a:off x="8509828" y="1956361"/>
            <a:ext cx="2672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Consolas" panose="020B0609020204030204" pitchFamily="49" charset="0"/>
              </a:rPr>
              <a:t>R⋈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solidFill>
                  <a:schemeClr val="accent1"/>
                </a:solidFill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 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b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</a:b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b="1" dirty="0">
                <a:solidFill>
                  <a:srgbClr val="7889FB"/>
                </a:solidFill>
                <a:latin typeface="Consolas" panose="020B0609020204030204" pitchFamily="49" charset="0"/>
              </a:rPr>
              <a:t>σ</a:t>
            </a:r>
            <a:r>
              <a:rPr lang="de-DE" b="1" baseline="-25000" dirty="0">
                <a:solidFill>
                  <a:srgbClr val="7889FB"/>
                </a:solidFill>
                <a:latin typeface="Consolas" panose="020B0609020204030204" pitchFamily="49" charset="0"/>
              </a:rPr>
              <a:t>a&gt;0</a:t>
            </a:r>
            <a:r>
              <a:rPr lang="de-DE" dirty="0">
                <a:latin typeface="Consolas" panose="020B0609020204030204" pitchFamily="49" charset="0"/>
              </a:rPr>
              <a:t>(R))⋈</a:t>
            </a:r>
            <a:r>
              <a:rPr lang="de-DE" baseline="-25000" dirty="0">
                <a:latin typeface="Consolas" panose="020B0609020204030204" pitchFamily="49" charset="0"/>
              </a:rPr>
              <a:t>a=b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l-GR" dirty="0">
                <a:latin typeface="Consolas" panose="020B0609020204030204" pitchFamily="49" charset="0"/>
              </a:rPr>
              <a:t>σ</a:t>
            </a:r>
            <a:r>
              <a:rPr lang="de-DE" baseline="-25000" dirty="0">
                <a:latin typeface="Consolas" panose="020B0609020204030204" pitchFamily="49" charset="0"/>
              </a:rPr>
              <a:t>b&gt;0</a:t>
            </a:r>
            <a:r>
              <a:rPr lang="de-DE" dirty="0">
                <a:latin typeface="Consolas" panose="020B0609020204030204" pitchFamily="49" charset="0"/>
              </a:rPr>
              <a:t>(S))</a:t>
            </a:r>
            <a:r>
              <a:rPr lang="de-DE" dirty="0">
                <a:latin typeface="Consolas" panose="020B0609020204030204" pitchFamily="49" charset="0"/>
                <a:sym typeface="Wingdings" panose="05000000000000000000" pitchFamily="2" charset="2"/>
              </a:rPr>
              <a:t> </a:t>
            </a:r>
            <a:endParaRPr lang="de-DE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8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FD3472-EEEE-7F6D-C55C-B6B72E6817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Case 1: </a:t>
            </a:r>
            <a:r>
              <a:rPr lang="de-DE" dirty="0">
                <a:solidFill>
                  <a:schemeClr val="accent1"/>
                </a:solidFill>
              </a:rPr>
              <a:t>Type-A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Inner</a:t>
            </a:r>
            <a:r>
              <a:rPr lang="de-DE" dirty="0"/>
              <a:t> block </a:t>
            </a:r>
            <a:r>
              <a:rPr lang="de-DE" dirty="0" err="1"/>
              <a:t>is</a:t>
            </a:r>
            <a:r>
              <a:rPr lang="de-DE" dirty="0"/>
              <a:t> not </a:t>
            </a:r>
            <a:br>
              <a:rPr lang="de-DE" dirty="0"/>
            </a:br>
            <a:r>
              <a:rPr lang="de-DE" dirty="0" err="1"/>
              <a:t>correlated</a:t>
            </a:r>
            <a:r>
              <a:rPr lang="de-DE" dirty="0"/>
              <a:t>  and </a:t>
            </a:r>
            <a:br>
              <a:rPr lang="de-DE" dirty="0"/>
            </a:br>
            <a:r>
              <a:rPr lang="de-DE" dirty="0" err="1"/>
              <a:t>computes</a:t>
            </a:r>
            <a:r>
              <a:rPr lang="de-DE" dirty="0"/>
              <a:t> an </a:t>
            </a:r>
            <a:r>
              <a:rPr lang="de-DE" dirty="0" err="1"/>
              <a:t>aggregate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</a:t>
            </a:r>
            <a:r>
              <a:rPr lang="de-DE" dirty="0" err="1"/>
              <a:t>Compute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aggregate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once</a:t>
            </a:r>
            <a:r>
              <a:rPr lang="de-DE" dirty="0"/>
              <a:t> and </a:t>
            </a:r>
            <a:r>
              <a:rPr lang="de-DE" dirty="0" err="1"/>
              <a:t>insert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outer</a:t>
            </a:r>
            <a:r>
              <a:rPr lang="de-DE" dirty="0"/>
              <a:t> </a:t>
            </a:r>
            <a:r>
              <a:rPr lang="de-DE" dirty="0" err="1"/>
              <a:t>query</a:t>
            </a:r>
            <a:endParaRPr lang="de-DE" dirty="0"/>
          </a:p>
          <a:p>
            <a:pPr lvl="1"/>
            <a:endParaRPr lang="de-DE" dirty="0"/>
          </a:p>
          <a:p>
            <a:r>
              <a:rPr lang="de-DE" dirty="0"/>
              <a:t>Case 2: </a:t>
            </a:r>
            <a:r>
              <a:rPr lang="de-DE" dirty="0">
                <a:solidFill>
                  <a:schemeClr val="accent1"/>
                </a:solidFill>
              </a:rPr>
              <a:t>Type-N </a:t>
            </a:r>
            <a:r>
              <a:rPr lang="de-DE" dirty="0" err="1">
                <a:solidFill>
                  <a:schemeClr val="accent1"/>
                </a:solidFill>
              </a:rPr>
              <a:t>Nesting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r>
              <a:rPr lang="de-DE" dirty="0" err="1"/>
              <a:t>Inner</a:t>
            </a:r>
            <a:r>
              <a:rPr lang="de-DE" dirty="0"/>
              <a:t> block </a:t>
            </a:r>
            <a:r>
              <a:rPr lang="de-DE" dirty="0" err="1"/>
              <a:t>is</a:t>
            </a:r>
            <a:r>
              <a:rPr lang="de-DE" dirty="0"/>
              <a:t> not </a:t>
            </a:r>
            <a:r>
              <a:rPr lang="de-DE" dirty="0" err="1"/>
              <a:t>correlated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and </a:t>
            </a:r>
            <a:r>
              <a:rPr lang="de-DE" dirty="0" err="1"/>
              <a:t>returns</a:t>
            </a:r>
            <a:r>
              <a:rPr lang="de-DE" dirty="0"/>
              <a:t> a </a:t>
            </a:r>
            <a:r>
              <a:rPr lang="de-DE" dirty="0" err="1"/>
              <a:t>set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tuples</a:t>
            </a:r>
            <a:endParaRPr lang="de-DE" dirty="0"/>
          </a:p>
          <a:p>
            <a:pPr lvl="1"/>
            <a:r>
              <a:rPr lang="de-DE" b="1" dirty="0">
                <a:solidFill>
                  <a:srgbClr val="7889FB"/>
                </a:solidFill>
              </a:rPr>
              <a:t>Solution:</a:t>
            </a:r>
            <a:r>
              <a:rPr lang="de-DE" dirty="0"/>
              <a:t> Transform </a:t>
            </a:r>
            <a:r>
              <a:rPr lang="de-DE" dirty="0" err="1"/>
              <a:t>into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symmetric</a:t>
            </a:r>
            <a:r>
              <a:rPr lang="de-DE" dirty="0"/>
              <a:t> form (via </a:t>
            </a:r>
            <a:r>
              <a:rPr lang="de-DE" dirty="0" err="1"/>
              <a:t>join</a:t>
            </a:r>
            <a:r>
              <a:rPr lang="de-DE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A2E51-6CD3-6B38-9D6E-FD7BC8454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Unnesting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BDEA26-A7B1-3D8E-9C1D-5D15413EE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401" y="408751"/>
            <a:ext cx="41741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65A42-9AB5-C087-D8A7-52411D6A1617}"/>
              </a:ext>
            </a:extLst>
          </p:cNvPr>
          <p:cNvSpPr txBox="1"/>
          <p:nvPr/>
        </p:nvSpPr>
        <p:spPr>
          <a:xfrm>
            <a:off x="7328358" y="359459"/>
            <a:ext cx="260326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[Won Kim: On Optimizing an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SQL-like Nested Query.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Trans. Database Syst. 1982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9">
            <a:extLst>
              <a:ext uri="{FF2B5EF4-FFF2-40B4-BE49-F238E27FC236}">
                <a16:creationId xmlns:a16="http://schemas.microsoft.com/office/drawing/2014/main" id="{65335D47-99F9-C1D1-28AA-012BA5C00040}"/>
              </a:ext>
            </a:extLst>
          </p:cNvPr>
          <p:cNvSpPr txBox="1"/>
          <p:nvPr/>
        </p:nvSpPr>
        <p:spPr>
          <a:xfrm>
            <a:off x="4243239" y="1543231"/>
            <a:ext cx="41882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MAX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7" name="Textfeld 10">
            <a:extLst>
              <a:ext uri="{FF2B5EF4-FFF2-40B4-BE49-F238E27FC236}">
                <a16:creationId xmlns:a16="http://schemas.microsoft.com/office/drawing/2014/main" id="{5E6B3964-E084-9605-55D0-B7C8DA4A5F25}"/>
              </a:ext>
            </a:extLst>
          </p:cNvPr>
          <p:cNvSpPr txBox="1"/>
          <p:nvPr/>
        </p:nvSpPr>
        <p:spPr>
          <a:xfrm>
            <a:off x="8532309" y="1537986"/>
            <a:ext cx="3659691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 MAX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Price&lt;100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700" dirty="0"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en-US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$X</a:t>
            </a:r>
          </a:p>
        </p:txBody>
      </p:sp>
      <p:sp>
        <p:nvSpPr>
          <p:cNvPr id="8" name="Right Arrow 10">
            <a:extLst>
              <a:ext uri="{FF2B5EF4-FFF2-40B4-BE49-F238E27FC236}">
                <a16:creationId xmlns:a16="http://schemas.microsoft.com/office/drawing/2014/main" id="{862A60A4-6C28-6275-CAF1-268ECB02711A}"/>
              </a:ext>
            </a:extLst>
          </p:cNvPr>
          <p:cNvSpPr/>
          <p:nvPr/>
        </p:nvSpPr>
        <p:spPr>
          <a:xfrm>
            <a:off x="7972336" y="1738510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4">
            <a:extLst>
              <a:ext uri="{FF2B5EF4-FFF2-40B4-BE49-F238E27FC236}">
                <a16:creationId xmlns:a16="http://schemas.microsoft.com/office/drawing/2014/main" id="{F9484CBB-B206-455C-879A-E1278B12A103}"/>
              </a:ext>
            </a:extLst>
          </p:cNvPr>
          <p:cNvSpPr txBox="1"/>
          <p:nvPr/>
        </p:nvSpPr>
        <p:spPr>
          <a:xfrm>
            <a:off x="8549991" y="3798020"/>
            <a:ext cx="3403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SELECT OrderNo</a:t>
            </a:r>
            <a:br>
              <a:rPr lang="de-DE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FROM Order O, Product P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WHERE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O.ProdNo</a:t>
            </a:r>
            <a:r>
              <a:rPr lang="de-DE" sz="1600" b="1" dirty="0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 = </a:t>
            </a:r>
            <a:r>
              <a:rPr lang="de-DE" sz="1600" b="1" dirty="0" err="1">
                <a:solidFill>
                  <a:srgbClr val="7889FB"/>
                </a:solidFill>
                <a:latin typeface="Consolas" panose="020B0609020204030204" pitchFamily="49" charset="0"/>
                <a:cs typeface="Courier New" pitchFamily="49" charset="0"/>
              </a:rPr>
              <a:t>P.ProdNo</a:t>
            </a:r>
            <a:endParaRPr lang="de-DE" sz="1600" b="1" dirty="0">
              <a:solidFill>
                <a:srgbClr val="7889FB"/>
              </a:solidFill>
              <a:latin typeface="Consolas" panose="020B0609020204030204" pitchFamily="49" charset="0"/>
              <a:cs typeface="Courier New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1600" dirty="0">
                <a:latin typeface="Consolas" panose="020B0609020204030204" pitchFamily="49" charset="0"/>
                <a:cs typeface="Courier New" pitchFamily="49" charset="0"/>
              </a:rPr>
              <a:t>   AND P.Price &lt; 100</a:t>
            </a:r>
          </a:p>
        </p:txBody>
      </p:sp>
      <p:sp>
        <p:nvSpPr>
          <p:cNvPr id="10" name="Textfeld 7">
            <a:extLst>
              <a:ext uri="{FF2B5EF4-FFF2-40B4-BE49-F238E27FC236}">
                <a16:creationId xmlns:a16="http://schemas.microsoft.com/office/drawing/2014/main" id="{E7AE5724-3233-34AF-36B3-71AF193D02D4}"/>
              </a:ext>
            </a:extLst>
          </p:cNvPr>
          <p:cNvSpPr txBox="1"/>
          <p:nvPr/>
        </p:nvSpPr>
        <p:spPr>
          <a:xfrm>
            <a:off x="4286271" y="3812228"/>
            <a:ext cx="41808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OrderNo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Order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urier New" pitchFamily="49" charset="0"/>
              </a:rPr>
              <a:t>ProdNo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IN </a:t>
            </a:r>
            <a:br>
              <a:rPr lang="en-US" sz="1600" dirty="0"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   (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SELECT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ProdNo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FROM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Product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urier New" pitchFamily="49" charset="0"/>
              </a:rPr>
              <a:t> Price&lt;100</a:t>
            </a:r>
            <a:r>
              <a:rPr lang="en-US" sz="1600" dirty="0">
                <a:latin typeface="Consolas" panose="020B0609020204030204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1" name="Right Arrow 11">
            <a:extLst>
              <a:ext uri="{FF2B5EF4-FFF2-40B4-BE49-F238E27FC236}">
                <a16:creationId xmlns:a16="http://schemas.microsoft.com/office/drawing/2014/main" id="{C48C3B3D-3F61-6173-721F-8453CC31D729}"/>
              </a:ext>
            </a:extLst>
          </p:cNvPr>
          <p:cNvSpPr/>
          <p:nvPr/>
        </p:nvSpPr>
        <p:spPr>
          <a:xfrm>
            <a:off x="7981105" y="4037099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4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4968</Words>
  <Application>Microsoft Office PowerPoint</Application>
  <PresentationFormat>Widescreen</PresentationFormat>
  <Paragraphs>748</Paragraphs>
  <Slides>38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- 04 Background Query Optimization</dc:title>
  <dc:creator>Matthias Boehm</dc:creator>
  <cp:lastModifiedBy>Matthias Boehm</cp:lastModifiedBy>
  <cp:revision>541</cp:revision>
  <cp:lastPrinted>2021-03-24T16:10:50Z</cp:lastPrinted>
  <dcterms:created xsi:type="dcterms:W3CDTF">2023-02-25T13:39:16Z</dcterms:created>
  <dcterms:modified xsi:type="dcterms:W3CDTF">2024-05-25T14:51:53Z</dcterms:modified>
</cp:coreProperties>
</file>