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2"/>
  </p:notesMasterIdLst>
  <p:sldIdLst>
    <p:sldId id="359" r:id="rId3"/>
    <p:sldId id="387" r:id="rId4"/>
    <p:sldId id="388" r:id="rId5"/>
    <p:sldId id="389" r:id="rId6"/>
    <p:sldId id="425" r:id="rId7"/>
    <p:sldId id="427" r:id="rId8"/>
    <p:sldId id="426" r:id="rId9"/>
    <p:sldId id="428" r:id="rId10"/>
    <p:sldId id="429" r:id="rId11"/>
    <p:sldId id="422" r:id="rId12"/>
    <p:sldId id="398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23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54" r:id="rId33"/>
    <p:sldId id="448" r:id="rId34"/>
    <p:sldId id="424" r:id="rId35"/>
    <p:sldId id="449" r:id="rId36"/>
    <p:sldId id="450" r:id="rId37"/>
    <p:sldId id="451" r:id="rId38"/>
    <p:sldId id="452" r:id="rId39"/>
    <p:sldId id="453" r:id="rId40"/>
    <p:sldId id="421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000000"/>
    <a:srgbClr val="7889FB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24.04.2025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Euler</a:t>
            </a:r>
            <a:r>
              <a:rPr lang="en-US" baseline="0" dirty="0"/>
              <a:t> showed 1736 that there cannot be a route that crosses every bridge just once (</a:t>
            </a:r>
            <a:r>
              <a:rPr lang="en-US" dirty="0"/>
              <a:t>Seven Bridges of </a:t>
            </a:r>
            <a:r>
              <a:rPr lang="en-US" dirty="0" err="1"/>
              <a:t>Koenigsberg</a:t>
            </a:r>
            <a:r>
              <a:rPr lang="en-US" dirty="0"/>
              <a:t>) because there can be at most 2 nodes</a:t>
            </a:r>
            <a:r>
              <a:rPr lang="en-US" baseline="0" dirty="0"/>
              <a:t> (begin, end) that have an uneven number of bridges (</a:t>
            </a:r>
            <a:r>
              <a:rPr lang="en-US" baseline="0" dirty="0" err="1"/>
              <a:t>enter,exit</a:t>
            </a:r>
            <a:r>
              <a:rPr lang="en-US" baseline="0" dirty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17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MLN:</a:t>
            </a:r>
            <a:r>
              <a:rPr lang="en-US" baseline="0" dirty="0"/>
              <a:t> </a:t>
            </a:r>
            <a:r>
              <a:rPr lang="en-US" baseline="0" dirty="0" err="1"/>
              <a:t>markov</a:t>
            </a:r>
            <a:r>
              <a:rPr lang="en-US" baseline="0" dirty="0"/>
              <a:t> logic networks</a:t>
            </a:r>
          </a:p>
          <a:p>
            <a:r>
              <a:rPr lang="en-US" baseline="0" dirty="0"/>
              <a:t>Bi-LSTM: bidirectional long-term short-term memory</a:t>
            </a:r>
          </a:p>
          <a:p>
            <a:r>
              <a:rPr lang="en-US" baseline="0" dirty="0"/>
              <a:t>Variational approach: store sparse factor graph (with fewer factors) to approximate distribution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36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V07: up to 4096</a:t>
            </a:r>
            <a:r>
              <a:rPr lang="en-US" baseline="0"/>
              <a:t> (regular), 16384 (HPC)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37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 – 02 System Architecture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6.png"/><Relationship Id="rId7" Type="http://schemas.openxmlformats.org/officeDocument/2006/relationships/image" Target="../media/image26.png"/><Relationship Id="rId12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11" Type="http://schemas.openxmlformats.org/officeDocument/2006/relationships/image" Target="../media/image39.png"/><Relationship Id="rId5" Type="http://schemas.openxmlformats.org/officeDocument/2006/relationships/image" Target="../media/image24.png"/><Relationship Id="rId10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inyurl.com/yeyrjyxw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mboehm7.github.io/teaching/ss25_amls/index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3" Type="http://schemas.openxmlformats.org/officeDocument/2006/relationships/image" Target="../media/image29.png"/><Relationship Id="rId21" Type="http://schemas.openxmlformats.org/officeDocument/2006/relationships/image" Target="../media/image53.png"/><Relationship Id="rId7" Type="http://schemas.openxmlformats.org/officeDocument/2006/relationships/image" Target="../media/image23.png"/><Relationship Id="rId12" Type="http://schemas.openxmlformats.org/officeDocument/2006/relationships/image" Target="../media/image46.svg"/><Relationship Id="rId17" Type="http://schemas.openxmlformats.org/officeDocument/2006/relationships/image" Target="../media/image50.png"/><Relationship Id="rId2" Type="http://schemas.openxmlformats.org/officeDocument/2006/relationships/image" Target="../media/image28.jpg"/><Relationship Id="rId16" Type="http://schemas.openxmlformats.org/officeDocument/2006/relationships/image" Target="../media/image49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5.png"/><Relationship Id="rId5" Type="http://schemas.openxmlformats.org/officeDocument/2006/relationships/image" Target="../media/image43.png"/><Relationship Id="rId15" Type="http://schemas.openxmlformats.org/officeDocument/2006/relationships/image" Target="../media/image31.png"/><Relationship Id="rId10" Type="http://schemas.openxmlformats.org/officeDocument/2006/relationships/image" Target="../media/image38.png"/><Relationship Id="rId19" Type="http://schemas.openxmlformats.org/officeDocument/2006/relationships/image" Target="../media/image52.jpg"/><Relationship Id="rId4" Type="http://schemas.openxmlformats.org/officeDocument/2006/relationships/image" Target="../media/image30.png"/><Relationship Id="rId9" Type="http://schemas.openxmlformats.org/officeDocument/2006/relationships/image" Target="../media/image25.svg"/><Relationship Id="rId14" Type="http://schemas.openxmlformats.org/officeDocument/2006/relationships/image" Target="../media/image48.svg"/><Relationship Id="rId2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s://en.wikipedia.org/wiki/PageRank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emf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0.png"/><Relationship Id="rId7" Type="http://schemas.openxmlformats.org/officeDocument/2006/relationships/image" Target="../media/image38.png"/><Relationship Id="rId2" Type="http://schemas.openxmlformats.org/officeDocument/2006/relationships/hyperlink" Target="https://huggingface.co/model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44.png"/><Relationship Id="rId4" Type="http://schemas.openxmlformats.org/officeDocument/2006/relationships/image" Target="../media/image61.sv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vllm.ai/en/stable/getting_started/examples/basic.html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7" Type="http://schemas.openxmlformats.org/officeDocument/2006/relationships/image" Target="../media/image76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lcommons.org/en/training-hpc-10/" TargetMode="External"/><Relationship Id="rId5" Type="http://schemas.openxmlformats.org/officeDocument/2006/relationships/hyperlink" Target="https://mlcommons.org/en/training-normal-11/" TargetMode="External"/><Relationship Id="rId4" Type="http://schemas.openxmlformats.org/officeDocument/2006/relationships/image" Target="../media/image7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hyperlink" Target="https://www.forbes.com/sites/tiriasresearch/2019/06/19/nvidia-offers-a-turnkey-supercomputer-the-dgx-superpod/#693400f43ee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lperf.org/training-results-0-7" TargetMode="External"/><Relationship Id="rId5" Type="http://schemas.openxmlformats.org/officeDocument/2006/relationships/hyperlink" Target="https://mlperf.org/training-results-0-6/" TargetMode="External"/><Relationship Id="rId4" Type="http://schemas.openxmlformats.org/officeDocument/2006/relationships/image" Target="../media/image7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lcommons.org/en/groups/research-dataperf/" TargetMode="External"/><Relationship Id="rId2" Type="http://schemas.openxmlformats.org/officeDocument/2006/relationships/hyperlink" Target="https://mlcommons.org/working-groups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uggingface.co/papers/2404.12241" TargetMode="External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s://www.youtube.com/watch?v=4inIBmY8dQI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k-dresden.de/archives/112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02 Languages, Architectures, and System Landscape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Apr 24,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AAEF9C-BE6D-453D-2CD2-EDEEF2C661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Systems Stack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6A210-5CC1-96D3-1F52-7CA588D864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6AF77641-2928-2C81-5487-430A8346A14F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6B813-9A89-2F65-2135-B0AAB8FEE1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is an ML System?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89E87381-1D78-9BA6-2294-9FC4431A2A74}"/>
              </a:ext>
            </a:extLst>
          </p:cNvPr>
          <p:cNvSpPr txBox="1">
            <a:spLocks/>
          </p:cNvSpPr>
          <p:nvPr/>
        </p:nvSpPr>
        <p:spPr>
          <a:xfrm>
            <a:off x="2142439" y="1431716"/>
            <a:ext cx="7886700" cy="4667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DB87A81-918C-1625-0785-981F9007802C}"/>
              </a:ext>
            </a:extLst>
          </p:cNvPr>
          <p:cNvSpPr/>
          <p:nvPr/>
        </p:nvSpPr>
        <p:spPr>
          <a:xfrm>
            <a:off x="3606540" y="1260525"/>
            <a:ext cx="5005633" cy="155559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7BD7F98-A14D-2B6A-2A52-EEAA6AF61B92}"/>
              </a:ext>
            </a:extLst>
          </p:cNvPr>
          <p:cNvSpPr/>
          <p:nvPr/>
        </p:nvSpPr>
        <p:spPr>
          <a:xfrm>
            <a:off x="6679233" y="1346873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Machine Learning (ML)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93E93C3-5D62-0190-D946-24AF77ED32C9}"/>
              </a:ext>
            </a:extLst>
          </p:cNvPr>
          <p:cNvSpPr/>
          <p:nvPr/>
        </p:nvSpPr>
        <p:spPr>
          <a:xfrm>
            <a:off x="3797331" y="1346873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5A4AB10-8C5E-2CE3-3604-22F8895D7923}"/>
              </a:ext>
            </a:extLst>
          </p:cNvPr>
          <p:cNvSpPr/>
          <p:nvPr/>
        </p:nvSpPr>
        <p:spPr>
          <a:xfrm>
            <a:off x="5183270" y="1357806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Mining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11D269D-60FF-1022-9A87-47B88F1A08A2}"/>
              </a:ext>
            </a:extLst>
          </p:cNvPr>
          <p:cNvSpPr txBox="1"/>
          <p:nvPr/>
        </p:nvSpPr>
        <p:spPr>
          <a:xfrm>
            <a:off x="1732862" y="1565193"/>
            <a:ext cx="187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Applications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(entire KDD/DS lifecycle)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D61117C-1A4C-53AD-44C6-CC5F1B4B7C6E}"/>
              </a:ext>
            </a:extLst>
          </p:cNvPr>
          <p:cNvSpPr txBox="1"/>
          <p:nvPr/>
        </p:nvSpPr>
        <p:spPr>
          <a:xfrm>
            <a:off x="8591454" y="1149322"/>
            <a:ext cx="185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Recommenders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 Reduction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9649998-A235-38B6-C1AF-B8695020B39E}"/>
              </a:ext>
            </a:extLst>
          </p:cNvPr>
          <p:cNvSpPr/>
          <p:nvPr/>
        </p:nvSpPr>
        <p:spPr>
          <a:xfrm>
            <a:off x="5085026" y="3411485"/>
            <a:ext cx="2047140" cy="875220"/>
          </a:xfrm>
          <a:prstGeom prst="rect">
            <a:avLst/>
          </a:prstGeom>
          <a:solidFill>
            <a:srgbClr val="C40D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EB91930-9D7B-DCD3-3952-32F517DEEDA7}"/>
              </a:ext>
            </a:extLst>
          </p:cNvPr>
          <p:cNvCxnSpPr>
            <a:cxnSpLocks/>
            <a:stCxn id="120" idx="0"/>
            <a:endCxn id="114" idx="2"/>
          </p:cNvCxnSpPr>
          <p:nvPr/>
        </p:nvCxnSpPr>
        <p:spPr>
          <a:xfrm flipV="1">
            <a:off x="6108596" y="2816120"/>
            <a:ext cx="761" cy="595365"/>
          </a:xfrm>
          <a:prstGeom prst="straightConnector1">
            <a:avLst/>
          </a:prstGeom>
          <a:ln w="2540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5A61281-8464-1DCC-7188-0A9CD4954EB5}"/>
              </a:ext>
            </a:extLst>
          </p:cNvPr>
          <p:cNvSpPr/>
          <p:nvPr/>
        </p:nvSpPr>
        <p:spPr>
          <a:xfrm>
            <a:off x="1516366" y="1111264"/>
            <a:ext cx="9099081" cy="530265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44799C5-0823-7C81-3876-3A1D05E45DBD}"/>
              </a:ext>
            </a:extLst>
          </p:cNvPr>
          <p:cNvSpPr/>
          <p:nvPr/>
        </p:nvSpPr>
        <p:spPr>
          <a:xfrm>
            <a:off x="8481324" y="4336740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HPC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ECF07AA-AD97-D344-C081-668BD892CE39}"/>
              </a:ext>
            </a:extLst>
          </p:cNvPr>
          <p:cNvSpPr/>
          <p:nvPr/>
        </p:nvSpPr>
        <p:spPr>
          <a:xfrm>
            <a:off x="8175002" y="4967086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Language Compilers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7EF06E4-1054-078F-F58B-BCF9F6736170}"/>
              </a:ext>
            </a:extLst>
          </p:cNvPr>
          <p:cNvCxnSpPr>
            <a:cxnSpLocks/>
            <a:endCxn id="120" idx="3"/>
          </p:cNvCxnSpPr>
          <p:nvPr/>
        </p:nvCxnSpPr>
        <p:spPr>
          <a:xfrm flipH="1" flipV="1">
            <a:off x="7132166" y="3849095"/>
            <a:ext cx="1178587" cy="672189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5764551-2A0F-37A2-D615-EBDF16EB2C86}"/>
              </a:ext>
            </a:extLst>
          </p:cNvPr>
          <p:cNvSpPr txBox="1"/>
          <p:nvPr/>
        </p:nvSpPr>
        <p:spPr>
          <a:xfrm>
            <a:off x="8310753" y="3668319"/>
            <a:ext cx="213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Compilation Techniques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CF16758-4427-013F-F97D-EE1E734846BE}"/>
              </a:ext>
            </a:extLst>
          </p:cNvPr>
          <p:cNvSpPr/>
          <p:nvPr/>
        </p:nvSpPr>
        <p:spPr>
          <a:xfrm>
            <a:off x="1906073" y="3983584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Systems</a:t>
            </a: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21A050C-3C74-8AB7-89F7-7695256F9273}"/>
              </a:ext>
            </a:extLst>
          </p:cNvPr>
          <p:cNvSpPr/>
          <p:nvPr/>
        </p:nvSpPr>
        <p:spPr>
          <a:xfrm>
            <a:off x="2078804" y="4984740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 Systems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9AD8FDA-0603-5003-B632-5EAB8C422ACE}"/>
              </a:ext>
            </a:extLst>
          </p:cNvPr>
          <p:cNvSpPr/>
          <p:nvPr/>
        </p:nvSpPr>
        <p:spPr>
          <a:xfrm>
            <a:off x="2611418" y="4560081"/>
            <a:ext cx="1931321" cy="1139472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21ABA00-7BC7-6626-D5E8-9696C3B6F360}"/>
              </a:ext>
            </a:extLst>
          </p:cNvPr>
          <p:cNvCxnSpPr>
            <a:cxnSpLocks/>
            <a:endCxn id="120" idx="1"/>
          </p:cNvCxnSpPr>
          <p:nvPr/>
        </p:nvCxnSpPr>
        <p:spPr>
          <a:xfrm flipV="1">
            <a:off x="3906439" y="3849095"/>
            <a:ext cx="1178587" cy="546956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4A44A09D-0306-F6B8-0188-DC16D49BE0E4}"/>
              </a:ext>
            </a:extLst>
          </p:cNvPr>
          <p:cNvSpPr txBox="1"/>
          <p:nvPr/>
        </p:nvSpPr>
        <p:spPr>
          <a:xfrm>
            <a:off x="1828871" y="3315075"/>
            <a:ext cx="271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Runtime Techniques (Execution, Data Access)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D25E94C1-437A-5FE3-729F-9B585B49F7BD}"/>
              </a:ext>
            </a:extLst>
          </p:cNvPr>
          <p:cNvSpPr/>
          <p:nvPr/>
        </p:nvSpPr>
        <p:spPr>
          <a:xfrm>
            <a:off x="5166074" y="5106828"/>
            <a:ext cx="1939093" cy="102340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HW Architecture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926E090-22FD-2764-B3EA-3E642B2609FA}"/>
              </a:ext>
            </a:extLst>
          </p:cNvPr>
          <p:cNvCxnSpPr>
            <a:cxnSpLocks/>
            <a:endCxn id="120" idx="2"/>
          </p:cNvCxnSpPr>
          <p:nvPr/>
        </p:nvCxnSpPr>
        <p:spPr>
          <a:xfrm flipV="1">
            <a:off x="6108584" y="4286705"/>
            <a:ext cx="12" cy="682668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1AE994B-68D2-F269-BEAB-6CDF83B4EC07}"/>
              </a:ext>
            </a:extLst>
          </p:cNvPr>
          <p:cNvSpPr txBox="1"/>
          <p:nvPr/>
        </p:nvSpPr>
        <p:spPr>
          <a:xfrm>
            <a:off x="5989624" y="4748765"/>
            <a:ext cx="16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745762A-2DC2-AE99-BFE2-6953F4D2962D}"/>
              </a:ext>
            </a:extLst>
          </p:cNvPr>
          <p:cNvSpPr/>
          <p:nvPr/>
        </p:nvSpPr>
        <p:spPr>
          <a:xfrm>
            <a:off x="7440995" y="3057434"/>
            <a:ext cx="1739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Rapidly Evolving</a:t>
            </a:r>
          </a:p>
        </p:txBody>
      </p:sp>
    </p:spTree>
    <p:extLst>
      <p:ext uri="{BB962C8B-B14F-4D97-AF65-F5344CB8AC3E}">
        <p14:creationId xmlns:p14="http://schemas.microsoft.com/office/powerpoint/2010/main" val="16308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2" grpId="0" animBg="1"/>
      <p:bldP spid="124" grpId="0" animBg="1"/>
      <p:bldP spid="125" grpId="0" animBg="1"/>
      <p:bldP spid="127" grpId="0"/>
      <p:bldP spid="129" grpId="0" animBg="1"/>
      <p:bldP spid="130" grpId="0" animBg="1"/>
      <p:bldP spid="131" grpId="0" animBg="1"/>
      <p:bldP spid="133" grpId="0"/>
      <p:bldP spid="135" grpId="0" animBg="1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68780C-EEE3-7A56-14B4-A0D0225E73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>
                <a:solidFill>
                  <a:srgbClr val="7889FB"/>
                </a:solidFill>
              </a:rPr>
              <a:t>Algorithms and Models</a:t>
            </a:r>
          </a:p>
          <a:p>
            <a:pPr lvl="1"/>
            <a:r>
              <a:rPr lang="en-US" dirty="0"/>
              <a:t>Success across data and application domains</a:t>
            </a:r>
            <a:br>
              <a:rPr lang="en-US" dirty="0"/>
            </a:br>
            <a:r>
              <a:rPr lang="en-US" dirty="0"/>
              <a:t>(e.g., health care, finance, transport, production) </a:t>
            </a:r>
          </a:p>
          <a:p>
            <a:pPr lvl="1"/>
            <a:r>
              <a:rPr lang="en-US" dirty="0"/>
              <a:t>More complex models which leverage large data</a:t>
            </a:r>
          </a:p>
          <a:p>
            <a:pPr lvl="5"/>
            <a:endParaRPr lang="en-US" sz="300" dirty="0"/>
          </a:p>
          <a:p>
            <a:r>
              <a:rPr lang="en-US" dirty="0"/>
              <a:t>Availability of </a:t>
            </a:r>
            <a:r>
              <a:rPr lang="en-US" dirty="0">
                <a:solidFill>
                  <a:srgbClr val="7889FB"/>
                </a:solidFill>
              </a:rPr>
              <a:t>Large Data</a:t>
            </a:r>
            <a:r>
              <a:rPr lang="en-US" dirty="0"/>
              <a:t> Collections</a:t>
            </a:r>
          </a:p>
          <a:p>
            <a:pPr lvl="1"/>
            <a:r>
              <a:rPr lang="en-US" dirty="0"/>
              <a:t>Increasing automation and monitoring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data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(simplified by cloud computing &amp; services, annotation services)</a:t>
            </a:r>
            <a:endParaRPr lang="en-US" dirty="0"/>
          </a:p>
          <a:p>
            <a:pPr lvl="1"/>
            <a:r>
              <a:rPr lang="en-US" dirty="0"/>
              <a:t>Feedback loops, </a:t>
            </a:r>
            <a:r>
              <a:rPr lang="en-US" b="1" dirty="0">
                <a:solidFill>
                  <a:schemeClr val="accent1"/>
                </a:solidFill>
              </a:rPr>
              <a:t>simulation/data prog./augmentation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>
                <a:sym typeface="Wingdings" panose="05000000000000000000" pitchFamily="2" charset="2"/>
              </a:rPr>
              <a:t> Trend: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self-supervised learning </a:t>
            </a:r>
            <a:r>
              <a:rPr lang="en-US" dirty="0">
                <a:sym typeface="Wingdings" panose="05000000000000000000" pitchFamily="2" charset="2"/>
              </a:rPr>
              <a:t>(*-GPT-x)</a:t>
            </a:r>
          </a:p>
          <a:p>
            <a:pPr lvl="5"/>
            <a:endParaRPr lang="en-US" sz="300" dirty="0"/>
          </a:p>
          <a:p>
            <a:r>
              <a:rPr lang="en-US" dirty="0">
                <a:solidFill>
                  <a:srgbClr val="7889FB"/>
                </a:solidFill>
              </a:rPr>
              <a:t>HW &amp; SW </a:t>
            </a:r>
            <a:r>
              <a:rPr lang="en-US" dirty="0"/>
              <a:t>Advancements</a:t>
            </a:r>
          </a:p>
          <a:p>
            <a:pPr lvl="1"/>
            <a:r>
              <a:rPr lang="en-US" dirty="0"/>
              <a:t>Higher performance of hardware and infrastructure (cloud)</a:t>
            </a:r>
          </a:p>
          <a:p>
            <a:pPr lvl="1"/>
            <a:r>
              <a:rPr lang="en-US" dirty="0"/>
              <a:t>Open-source large-scale computation frameworks, </a:t>
            </a:r>
            <a:br>
              <a:rPr lang="en-US" dirty="0"/>
            </a:br>
            <a:r>
              <a:rPr lang="en-US" dirty="0"/>
              <a:t>ML systems, and vendor-provides libraries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E8A0F-1FA7-B7E6-31EB-8F1C8CEB60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Driving Factors for ML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6AC77A-B25A-CEE0-3CA6-DB17899B263C}"/>
              </a:ext>
            </a:extLst>
          </p:cNvPr>
          <p:cNvGrpSpPr/>
          <p:nvPr/>
        </p:nvGrpSpPr>
        <p:grpSpPr>
          <a:xfrm>
            <a:off x="9914637" y="2825931"/>
            <a:ext cx="1863215" cy="1313227"/>
            <a:chOff x="6931739" y="2792364"/>
            <a:chExt cx="1863215" cy="13132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01FF26-3C42-FBA0-5D58-24E1AFAA4C46}"/>
                </a:ext>
              </a:extLst>
            </p:cNvPr>
            <p:cNvSpPr txBox="1"/>
            <p:nvPr/>
          </p:nvSpPr>
          <p:spPr>
            <a:xfrm>
              <a:off x="7517695" y="3136491"/>
              <a:ext cx="6175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57A3D5-40F5-2C4C-D077-42639E4EF146}"/>
                </a:ext>
              </a:extLst>
            </p:cNvPr>
            <p:cNvSpPr txBox="1"/>
            <p:nvPr/>
          </p:nvSpPr>
          <p:spPr>
            <a:xfrm>
              <a:off x="8047703" y="3731342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00504B-B487-3E34-6B2D-00DAF7DB70A9}"/>
                </a:ext>
              </a:extLst>
            </p:cNvPr>
            <p:cNvSpPr txBox="1"/>
            <p:nvPr/>
          </p:nvSpPr>
          <p:spPr>
            <a:xfrm>
              <a:off x="6931739" y="3736259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A91892-BDF4-399E-904A-07F9F00D248F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8190270" y="3342967"/>
              <a:ext cx="231059" cy="38837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237103D-EA6C-D758-D5E3-59DBBDD41BCB}"/>
                </a:ext>
              </a:extLst>
            </p:cNvPr>
            <p:cNvCxnSpPr>
              <a:cxnSpLocks/>
              <a:stCxn id="6" idx="1"/>
              <a:endCxn id="7" idx="3"/>
            </p:cNvCxnSpPr>
            <p:nvPr/>
          </p:nvCxnSpPr>
          <p:spPr>
            <a:xfrm flipH="1">
              <a:off x="7678990" y="3916008"/>
              <a:ext cx="368713" cy="491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2E19C8-4A9B-F564-6E11-44C35B3677ED}"/>
                </a:ext>
              </a:extLst>
            </p:cNvPr>
            <p:cNvCxnSpPr>
              <a:cxnSpLocks/>
              <a:stCxn id="7" idx="0"/>
              <a:endCxn id="5" idx="1"/>
            </p:cNvCxnSpPr>
            <p:nvPr/>
          </p:nvCxnSpPr>
          <p:spPr>
            <a:xfrm flipV="1">
              <a:off x="7305365" y="3321157"/>
              <a:ext cx="212330" cy="415102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69D060-AB40-F5E0-9B27-1B440D8DD2B0}"/>
                </a:ext>
              </a:extLst>
            </p:cNvPr>
            <p:cNvSpPr txBox="1"/>
            <p:nvPr/>
          </p:nvSpPr>
          <p:spPr>
            <a:xfrm>
              <a:off x="6990733" y="2792364"/>
              <a:ext cx="175014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Feedback Loop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416741C-E65D-4386-6E98-B97C328A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720" y="1355901"/>
            <a:ext cx="2182857" cy="12382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7BB179-F48D-6D41-F426-7CF4E875D74A}"/>
              </a:ext>
            </a:extLst>
          </p:cNvPr>
          <p:cNvSpPr txBox="1"/>
          <p:nvPr/>
        </p:nvSpPr>
        <p:spPr>
          <a:xfrm>
            <a:off x="7603049" y="1042686"/>
            <a:ext cx="204282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Andrew Ng’14]</a:t>
            </a:r>
          </a:p>
        </p:txBody>
      </p:sp>
      <p:pic>
        <p:nvPicPr>
          <p:cNvPr id="14" name="Picture 10" descr="http://www.nersc.gov/assets/ImageGallery/Computational-Systems/_resampled/resizedimage250247-Magellan1.jpg">
            <a:extLst>
              <a:ext uri="{FF2B5EF4-FFF2-40B4-BE49-F238E27FC236}">
                <a16:creationId xmlns:a16="http://schemas.microsoft.com/office/drawing/2014/main" id="{8DEA7B85-BEAE-4C49-23E5-5EC8B631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289" y="4477441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E8A2F4-6FAA-31BE-53A4-C8488B9C2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48" y="5132814"/>
            <a:ext cx="1032611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26FFC-C99E-5E53-E84C-CC95EDA800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Stack of ML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E5D44-3D81-3A9A-C4FD-B31EA1E89C62}"/>
              </a:ext>
            </a:extLst>
          </p:cNvPr>
          <p:cNvSpPr/>
          <p:nvPr/>
        </p:nvSpPr>
        <p:spPr>
          <a:xfrm>
            <a:off x="3580124" y="1844538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Apps &amp; Algorithms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97AA3B-4BAC-118D-DBBA-1460E23EB6CC}"/>
              </a:ext>
            </a:extLst>
          </p:cNvPr>
          <p:cNvSpPr/>
          <p:nvPr/>
        </p:nvSpPr>
        <p:spPr>
          <a:xfrm>
            <a:off x="3585039" y="2513132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Language Abstractions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F4377-AEE8-2FDE-21CF-402FA3C38AD7}"/>
              </a:ext>
            </a:extLst>
          </p:cNvPr>
          <p:cNvSpPr/>
          <p:nvPr/>
        </p:nvSpPr>
        <p:spPr>
          <a:xfrm>
            <a:off x="3580122" y="3181727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Fault Tolerance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99FAA-BF27-449B-8C54-7153EB865331}"/>
              </a:ext>
            </a:extLst>
          </p:cNvPr>
          <p:cNvSpPr/>
          <p:nvPr/>
        </p:nvSpPr>
        <p:spPr>
          <a:xfrm>
            <a:off x="3580121" y="3850321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Execution Strategies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A12EA-E7C4-831D-EBA0-FD9C5044D4BF}"/>
              </a:ext>
            </a:extLst>
          </p:cNvPr>
          <p:cNvSpPr/>
          <p:nvPr/>
        </p:nvSpPr>
        <p:spPr>
          <a:xfrm>
            <a:off x="3585039" y="4518915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Representations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C9CDDD-C910-D852-96AD-804083B3A7C2}"/>
              </a:ext>
            </a:extLst>
          </p:cNvPr>
          <p:cNvSpPr/>
          <p:nvPr/>
        </p:nvSpPr>
        <p:spPr>
          <a:xfrm>
            <a:off x="3585039" y="5187509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HW &amp; Infrastructure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9E6A4-E6FD-A06D-39F6-C538B93265E3}"/>
              </a:ext>
            </a:extLst>
          </p:cNvPr>
          <p:cNvSpPr txBox="1"/>
          <p:nvPr/>
        </p:nvSpPr>
        <p:spPr>
          <a:xfrm>
            <a:off x="6505218" y="2424644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Eager interpretation, lazy evaluation,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compilation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93580-4BC4-12A0-83E6-7CEFA027D6EF}"/>
              </a:ext>
            </a:extLst>
          </p:cNvPr>
          <p:cNvSpPr txBox="1"/>
          <p:nvPr/>
        </p:nvSpPr>
        <p:spPr>
          <a:xfrm>
            <a:off x="6510133" y="3107987"/>
            <a:ext cx="30873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Approximation, lineage,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checkpointing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checksums, ECC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B2FF9-4F19-7F25-1CFD-D74A686CD4FE}"/>
              </a:ext>
            </a:extLst>
          </p:cNvPr>
          <p:cNvSpPr txBox="1"/>
          <p:nvPr/>
        </p:nvSpPr>
        <p:spPr>
          <a:xfrm>
            <a:off x="6510134" y="1751132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Supervised, unsupervised, RL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algebra, libs,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AutoML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B7BBB-EE21-0949-431A-81D02FD94B6C}"/>
              </a:ext>
            </a:extLst>
          </p:cNvPr>
          <p:cNvSpPr txBox="1"/>
          <p:nvPr/>
        </p:nvSpPr>
        <p:spPr>
          <a:xfrm>
            <a:off x="6500300" y="3756914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Local, distributed, cloud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(data, task, parameter server)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AFB55-DF50-05E2-DDBF-23E527290B8C}"/>
              </a:ext>
            </a:extLst>
          </p:cNvPr>
          <p:cNvSpPr txBox="1"/>
          <p:nvPr/>
        </p:nvSpPr>
        <p:spPr>
          <a:xfrm>
            <a:off x="6505215" y="4430424"/>
            <a:ext cx="309187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Dense &amp; sparse tensor/matrix;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compress, partition, cache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1916ED-060D-F974-8861-9647CC26A8C2}"/>
              </a:ext>
            </a:extLst>
          </p:cNvPr>
          <p:cNvSpPr txBox="1"/>
          <p:nvPr/>
        </p:nvSpPr>
        <p:spPr>
          <a:xfrm>
            <a:off x="6500298" y="5103934"/>
            <a:ext cx="26792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CPUs, NUMA, GPUs, FPGAs, ASICs, RDMA, SSD/NVM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0BF05-323B-8D5A-6C7D-33260E102864}"/>
              </a:ext>
            </a:extLst>
          </p:cNvPr>
          <p:cNvSpPr txBox="1"/>
          <p:nvPr/>
        </p:nvSpPr>
        <p:spPr>
          <a:xfrm>
            <a:off x="1899597" y="1051965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Hyper-parameter Tuning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73978B-ABE4-F4F7-8276-E0A7152C120F}"/>
              </a:ext>
            </a:extLst>
          </p:cNvPr>
          <p:cNvSpPr txBox="1"/>
          <p:nvPr/>
        </p:nvSpPr>
        <p:spPr>
          <a:xfrm>
            <a:off x="762701" y="1906131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and Feature Selection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168D8-91E6-AED6-7F89-A1455A3EA82B}"/>
              </a:ext>
            </a:extLst>
          </p:cNvPr>
          <p:cNvSpPr txBox="1"/>
          <p:nvPr/>
        </p:nvSpPr>
        <p:spPr>
          <a:xfrm>
            <a:off x="708622" y="3778685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Preparation 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one-hot, binning)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3E9A0E-0124-7C68-D7CD-3A55A5FD7834}"/>
              </a:ext>
            </a:extLst>
          </p:cNvPr>
          <p:cNvSpPr txBox="1"/>
          <p:nvPr/>
        </p:nvSpPr>
        <p:spPr>
          <a:xfrm>
            <a:off x="703705" y="4810042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&amp; Data Cleaning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32A9F-BD7A-F8CB-3CCA-51C1B934C6E2}"/>
              </a:ext>
            </a:extLst>
          </p:cNvPr>
          <p:cNvSpPr txBox="1"/>
          <p:nvPr/>
        </p:nvSpPr>
        <p:spPr>
          <a:xfrm>
            <a:off x="698789" y="2835280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Programming &amp; Augmentation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8AD9A-DE5A-1F2C-DA4E-6F8CBF48BFCC}"/>
              </a:ext>
            </a:extLst>
          </p:cNvPr>
          <p:cNvSpPr txBox="1"/>
          <p:nvPr/>
        </p:nvSpPr>
        <p:spPr>
          <a:xfrm>
            <a:off x="3588255" y="916176"/>
            <a:ext cx="27825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37BDBD-2518-1062-B849-C1A58D5A255D}"/>
              </a:ext>
            </a:extLst>
          </p:cNvPr>
          <p:cNvSpPr txBox="1"/>
          <p:nvPr/>
        </p:nvSpPr>
        <p:spPr>
          <a:xfrm>
            <a:off x="5951745" y="700954"/>
            <a:ext cx="18238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&amp; Debugging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E7AC81-5788-E8FB-0587-9E4DEB08336C}"/>
              </a:ext>
            </a:extLst>
          </p:cNvPr>
          <p:cNvSpPr txBox="1"/>
          <p:nvPr/>
        </p:nvSpPr>
        <p:spPr>
          <a:xfrm>
            <a:off x="8069266" y="697316"/>
            <a:ext cx="200577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 &amp; Scoring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ACB037-9708-0316-56FF-2408A5F8A9CC}"/>
              </a:ext>
            </a:extLst>
          </p:cNvPr>
          <p:cNvSpPr txBox="1"/>
          <p:nvPr/>
        </p:nvSpPr>
        <p:spPr>
          <a:xfrm>
            <a:off x="9374664" y="2616954"/>
            <a:ext cx="2523868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accuracy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performance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resource requirements</a:t>
            </a:r>
          </a:p>
          <a:p>
            <a:pPr algn="ctr"/>
            <a:r>
              <a:rPr lang="en-A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Specialization &amp; Heterogeneity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BABA6A-E5E4-4743-6795-D711898110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Memory- vs Compute-intensive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CPU:</a:t>
            </a:r>
            <a:r>
              <a:rPr lang="en-US" dirty="0"/>
              <a:t> dense/sparse, large mem, high mem-bandwidth, moderate compute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GPU:</a:t>
            </a:r>
            <a:r>
              <a:rPr lang="en-US" dirty="0"/>
              <a:t> dense, small mem, slow PCI, very high bandwidth/compute</a:t>
            </a:r>
            <a:endParaRPr lang="en-US" sz="700" dirty="0"/>
          </a:p>
          <a:p>
            <a:r>
              <a:rPr lang="en-US" dirty="0">
                <a:solidFill>
                  <a:srgbClr val="7889FB"/>
                </a:solidFill>
              </a:rPr>
              <a:t>Graphics Processing Units</a:t>
            </a:r>
            <a:r>
              <a:rPr lang="en-US" dirty="0"/>
              <a:t> (GPUs) </a:t>
            </a:r>
          </a:p>
          <a:p>
            <a:pPr lvl="1"/>
            <a:r>
              <a:rPr lang="en-US" dirty="0"/>
              <a:t>Extensively used for deep learning training and scoring</a:t>
            </a:r>
          </a:p>
          <a:p>
            <a:pPr lvl="1"/>
            <a:r>
              <a:rPr lang="en-US" dirty="0"/>
              <a:t>NVIDIA Volta: “tensor cores” for 4x4 mm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64 2B FMA instruction</a:t>
            </a:r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Field-Programmable Gate Arrays</a:t>
            </a:r>
            <a:r>
              <a:rPr lang="en-US" dirty="0"/>
              <a:t> (FPGAs)</a:t>
            </a:r>
          </a:p>
          <a:p>
            <a:pPr lvl="1"/>
            <a:r>
              <a:rPr lang="en-US" dirty="0"/>
              <a:t>Customizable HW accelerators for prefiltering, compression, DL</a:t>
            </a:r>
          </a:p>
          <a:p>
            <a:pPr lvl="1"/>
            <a:r>
              <a:rPr lang="en-US" dirty="0"/>
              <a:t>Examples: Microsoft Catapult/Brainwave Neural Processing Units (NPUs)</a:t>
            </a:r>
          </a:p>
          <a:p>
            <a:r>
              <a:rPr lang="en-US" dirty="0">
                <a:solidFill>
                  <a:srgbClr val="7889FB"/>
                </a:solidFill>
              </a:rPr>
              <a:t>Application-Specific Integrated Circuits</a:t>
            </a:r>
            <a:r>
              <a:rPr lang="en-US" dirty="0"/>
              <a:t> (ASIC)</a:t>
            </a:r>
          </a:p>
          <a:p>
            <a:pPr lvl="1"/>
            <a:r>
              <a:rPr lang="en-US" dirty="0"/>
              <a:t>Spectrum of chips: DL accelerators to computer vision</a:t>
            </a:r>
          </a:p>
          <a:p>
            <a:pPr lvl="1"/>
            <a:r>
              <a:rPr lang="en-US" dirty="0"/>
              <a:t>Examples: Google TPUs (64K 2B FMA), NVIDIA DLA, Intel NNP, IBM </a:t>
            </a:r>
            <a:r>
              <a:rPr lang="en-US" dirty="0" err="1"/>
              <a:t>TrueNorth</a:t>
            </a:r>
            <a:endParaRPr lang="en-US" dirty="0"/>
          </a:p>
          <a:p>
            <a:r>
              <a:rPr lang="en-US" dirty="0"/>
              <a:t>Quantum:</a:t>
            </a:r>
            <a:r>
              <a:rPr lang="en-US" b="0" dirty="0"/>
              <a:t> Examples: IBM Q (</a:t>
            </a:r>
            <a:r>
              <a:rPr lang="en-US" b="0" dirty="0" err="1"/>
              <a:t>Qiskit</a:t>
            </a:r>
            <a:r>
              <a:rPr lang="en-US" b="0" dirty="0"/>
              <a:t>), Google Sycamore (</a:t>
            </a:r>
            <a:r>
              <a:rPr lang="en-US" b="0" dirty="0" err="1"/>
              <a:t>Cirq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/>
              <a:t>TensorFlow Quantum)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85D09-861C-2D75-A8F2-80ADD0B56B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Accelerators (GPUs, FPGAs, ASICs)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13FE3C-D06F-93F2-256B-060E3E1FB3F1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2B6768-BA7F-4250-0DC3-742E6449D08C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A09E06-4A2B-C7B7-0317-9CDA97A82D10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064E35-F5C6-23A2-A886-7A83DE81BF95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67EAEA-B3F2-5EF2-9E4F-AB67D08FF607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C7F7ED-4073-42F8-0ED5-4056E7DA1B58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92C5BD-FA1B-32AB-9A35-F014CDDE4233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DEC369-98E0-16AF-C0F5-FCC93D1E6EA5}"/>
              </a:ext>
            </a:extLst>
          </p:cNvPr>
          <p:cNvGrpSpPr/>
          <p:nvPr/>
        </p:nvGrpSpPr>
        <p:grpSpPr>
          <a:xfrm>
            <a:off x="7959091" y="1316899"/>
            <a:ext cx="2448233" cy="1785206"/>
            <a:chOff x="5525729" y="1563968"/>
            <a:chExt cx="2448233" cy="178520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C9D4A06-580D-7C0C-48A2-D22F0A21C233}"/>
                </a:ext>
              </a:extLst>
            </p:cNvPr>
            <p:cNvCxnSpPr/>
            <p:nvPr/>
          </p:nvCxnSpPr>
          <p:spPr>
            <a:xfrm flipV="1">
              <a:off x="6027174" y="1563968"/>
              <a:ext cx="0" cy="13955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B4A2A31-4C3E-BB22-8225-682F31BE521B}"/>
                </a:ext>
              </a:extLst>
            </p:cNvPr>
            <p:cNvCxnSpPr/>
            <p:nvPr/>
          </p:nvCxnSpPr>
          <p:spPr>
            <a:xfrm>
              <a:off x="6027174" y="2959510"/>
              <a:ext cx="184846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6F9DBA-6C20-C678-3CF2-7F7776B0C62B}"/>
                </a:ext>
              </a:extLst>
            </p:cNvPr>
            <p:cNvSpPr txBox="1"/>
            <p:nvPr/>
          </p:nvSpPr>
          <p:spPr>
            <a:xfrm>
              <a:off x="5525729" y="2251873"/>
              <a:ext cx="432619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A4AEDE-E793-0BEE-1D95-985FE123852F}"/>
                </a:ext>
              </a:extLst>
            </p:cNvPr>
            <p:cNvSpPr txBox="1"/>
            <p:nvPr/>
          </p:nvSpPr>
          <p:spPr>
            <a:xfrm>
              <a:off x="5845278" y="2995231"/>
              <a:ext cx="2128684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7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Intensity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1EF377-387E-4C4F-B235-8E1A196F364C}"/>
                </a:ext>
              </a:extLst>
            </p:cNvPr>
            <p:cNvCxnSpPr/>
            <p:nvPr/>
          </p:nvCxnSpPr>
          <p:spPr>
            <a:xfrm flipV="1">
              <a:off x="6027174" y="1720645"/>
              <a:ext cx="796413" cy="1238865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C55BF7-01D0-44AF-EFA4-BD07D6A2F93B}"/>
                </a:ext>
              </a:extLst>
            </p:cNvPr>
            <p:cNvCxnSpPr/>
            <p:nvPr/>
          </p:nvCxnSpPr>
          <p:spPr>
            <a:xfrm flipH="1">
              <a:off x="6823587" y="1720645"/>
              <a:ext cx="1052052" cy="0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B1C5E2-430B-1A88-956A-3A559DDF55A8}"/>
                </a:ext>
              </a:extLst>
            </p:cNvPr>
            <p:cNvSpPr/>
            <p:nvPr/>
          </p:nvSpPr>
          <p:spPr>
            <a:xfrm>
              <a:off x="6154067" y="2391856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DE718C-DC3A-F8C1-BB6D-4F35780D059A}"/>
                </a:ext>
              </a:extLst>
            </p:cNvPr>
            <p:cNvSpPr/>
            <p:nvPr/>
          </p:nvSpPr>
          <p:spPr>
            <a:xfrm>
              <a:off x="7525668" y="1629854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1EAFFC-9051-D689-32B4-C86725AE8521}"/>
                </a:ext>
              </a:extLst>
            </p:cNvPr>
            <p:cNvSpPr txBox="1"/>
            <p:nvPr/>
          </p:nvSpPr>
          <p:spPr>
            <a:xfrm>
              <a:off x="6666273" y="2109994"/>
              <a:ext cx="108154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Roofline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8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7F6B10-B7BE-2EE6-E191-A897DD4B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ML- vs DL-centric Systems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ML:</a:t>
            </a:r>
            <a:r>
              <a:rPr lang="en-US" dirty="0"/>
              <a:t> dense and sparse matrices or tensors, different sparse </a:t>
            </a:r>
            <a:br>
              <a:rPr lang="en-US" dirty="0"/>
            </a:br>
            <a:r>
              <a:rPr lang="en-US" dirty="0"/>
              <a:t>formats (CSR, CSC, COO), frames (heterogeneous)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DL:</a:t>
            </a:r>
            <a:r>
              <a:rPr lang="en-US" dirty="0"/>
              <a:t> mostly dense tensors, </a:t>
            </a:r>
            <a:br>
              <a:rPr lang="en-US" dirty="0"/>
            </a:br>
            <a:r>
              <a:rPr lang="en-US" dirty="0"/>
              <a:t>relies on embeddings for NLP, graphs</a:t>
            </a:r>
          </a:p>
          <a:p>
            <a:pPr lvl="2"/>
            <a:endParaRPr lang="en-US" sz="1200" dirty="0"/>
          </a:p>
          <a:p>
            <a:r>
              <a:rPr lang="en-US" dirty="0"/>
              <a:t>Data-Parallel Operations for ML</a:t>
            </a:r>
          </a:p>
          <a:p>
            <a:pPr lvl="1"/>
            <a:r>
              <a:rPr lang="en-US" dirty="0"/>
              <a:t>Distributed matrices: </a:t>
            </a:r>
            <a:r>
              <a:rPr lang="en-US" dirty="0">
                <a:latin typeface="Consolas" panose="020B0609020204030204" pitchFamily="49" charset="0"/>
              </a:rPr>
              <a:t>RDD&lt;</a:t>
            </a:r>
            <a:r>
              <a:rPr lang="en-US" dirty="0" err="1">
                <a:latin typeface="Consolas" panose="020B0609020204030204" pitchFamily="49" charset="0"/>
              </a:rPr>
              <a:t>MatrixIndexes,MatrixBlock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Data properties: </a:t>
            </a:r>
            <a:r>
              <a:rPr lang="en-US" b="1" dirty="0">
                <a:solidFill>
                  <a:srgbClr val="7889FB"/>
                </a:solidFill>
              </a:rPr>
              <a:t>distributed caching</a:t>
            </a:r>
            <a:r>
              <a:rPr lang="en-US" dirty="0"/>
              <a:t>,  </a:t>
            </a:r>
            <a:r>
              <a:rPr lang="en-US" b="1" dirty="0">
                <a:solidFill>
                  <a:srgbClr val="7889FB"/>
                </a:solidFill>
              </a:rPr>
              <a:t>partitioning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compression</a:t>
            </a:r>
          </a:p>
          <a:p>
            <a:pPr lvl="2"/>
            <a:endParaRPr lang="en-US" sz="1200" dirty="0"/>
          </a:p>
          <a:p>
            <a:r>
              <a:rPr lang="en-US" dirty="0"/>
              <a:t>Lossy Compression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Acc/Perf-Tradeoff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Sparsification</a:t>
            </a:r>
            <a:r>
              <a:rPr lang="en-US" dirty="0">
                <a:sym typeface="Wingdings" panose="05000000000000000000" pitchFamily="2" charset="2"/>
              </a:rPr>
              <a:t> (reduce non-zero values)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Quantization (reduce value domain), learned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types: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bfloat16</a:t>
            </a:r>
            <a:r>
              <a:rPr lang="en-US" dirty="0">
                <a:sym typeface="Wingdings" panose="05000000000000000000" pitchFamily="2" charset="2"/>
              </a:rPr>
              <a:t>, Intel </a:t>
            </a:r>
            <a:r>
              <a:rPr lang="en-US" dirty="0" err="1">
                <a:sym typeface="Wingdings" panose="05000000000000000000" pitchFamily="2" charset="2"/>
              </a:rPr>
              <a:t>Flexpoint</a:t>
            </a:r>
            <a:r>
              <a:rPr lang="en-US" dirty="0">
                <a:sym typeface="Wingdings" panose="05000000000000000000" pitchFamily="2" charset="2"/>
              </a:rPr>
              <a:t> (mantissa, exp)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72C46-9229-68D2-B379-5D61950AD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23970-67B5-9682-9D11-5E58635E139A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E379F3-9143-EF31-D9A8-21598C01AAC2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FF2CD4-68B0-76A9-6357-79FE536C1DEA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A71C43-B33A-F6DD-9392-708F3E05A4C1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6AC7F-EBC3-E66C-3806-C44727A558A5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864606-4ED3-64C5-83F9-6FFEFFB441ED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EE6A02-21B3-0F7B-8812-8260A3C6F091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88EE38-CF7E-4161-EE24-E7CAD01CB975}"/>
              </a:ext>
            </a:extLst>
          </p:cNvPr>
          <p:cNvSpPr txBox="1"/>
          <p:nvPr/>
        </p:nvSpPr>
        <p:spPr>
          <a:xfrm>
            <a:off x="6811381" y="1959487"/>
            <a:ext cx="344129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Example Word Embedding: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(Berlin) </a:t>
            </a:r>
            <a:r>
              <a:rPr lang="en-AT" dirty="0">
                <a:solidFill>
                  <a:srgbClr val="000000"/>
                </a:solidFill>
                <a:latin typeface="Consolas" panose="020B0609020204030204" pitchFamily="49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(Germany)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(France) </a:t>
            </a:r>
            <a:r>
              <a:rPr lang="en-AT" dirty="0">
                <a:solidFill>
                  <a:srgbClr val="000000"/>
                </a:solidFill>
                <a:latin typeface="Consolas" panose="020B0609020204030204" pitchFamily="49" charset="0"/>
              </a:rPr>
              <a:t>≈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(Paris)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7A6E84-7284-A3C0-9CDB-A970F490BF74}"/>
              </a:ext>
            </a:extLst>
          </p:cNvPr>
          <p:cNvGrpSpPr/>
          <p:nvPr/>
        </p:nvGrpSpPr>
        <p:grpSpPr>
          <a:xfrm>
            <a:off x="7820071" y="3049260"/>
            <a:ext cx="1402889" cy="857838"/>
            <a:chOff x="7158522" y="1319753"/>
            <a:chExt cx="1402889" cy="8578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660803-9B4B-992C-C52C-E5F4C56F9815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E9CC30-3F18-A459-DB7C-FAB727216524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47E60A-7943-BBCC-56DF-E2D4C1498DB3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741BFA-018F-D028-5D95-D3CE4CC1EB5B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971523-C3AC-CD11-D8F7-BE13D0E3E39F}"/>
                </a:ext>
              </a:extLst>
            </p:cNvPr>
            <p:cNvSpPr txBox="1"/>
            <p:nvPr/>
          </p:nvSpPr>
          <p:spPr>
            <a:xfrm>
              <a:off x="7158522" y="131975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667305-2D62-9C63-DDCF-90A4FEC3C86B}"/>
                </a:ext>
              </a:extLst>
            </p:cNvPr>
            <p:cNvSpPr txBox="1"/>
            <p:nvPr/>
          </p:nvSpPr>
          <p:spPr>
            <a:xfrm>
              <a:off x="7810543" y="132132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D352EA-781B-40FE-70FA-11134F0C763D}"/>
              </a:ext>
            </a:extLst>
          </p:cNvPr>
          <p:cNvGrpSpPr/>
          <p:nvPr/>
        </p:nvGrpSpPr>
        <p:grpSpPr>
          <a:xfrm>
            <a:off x="7386921" y="4133201"/>
            <a:ext cx="2120494" cy="1690853"/>
            <a:chOff x="6920993" y="4629650"/>
            <a:chExt cx="2120494" cy="16908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F70A14-2195-6F43-2A3B-03061359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0993" y="4935509"/>
              <a:ext cx="2120494" cy="138499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3928FD-1405-CF3B-1E4A-A9CCC6CE8B2B}"/>
                </a:ext>
              </a:extLst>
            </p:cNvPr>
            <p:cNvSpPr txBox="1"/>
            <p:nvPr/>
          </p:nvSpPr>
          <p:spPr>
            <a:xfrm>
              <a:off x="7134753" y="4629650"/>
              <a:ext cx="184167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Song Han’16]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9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C928E3-BD08-1B61-124F-095D1A47D9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Batch Algorithms:</a:t>
            </a:r>
            <a:r>
              <a:rPr lang="en-US" dirty="0"/>
              <a:t> Data and Task Parallel</a:t>
            </a:r>
          </a:p>
          <a:p>
            <a:pPr lvl="1"/>
            <a:r>
              <a:rPr lang="en-US" dirty="0"/>
              <a:t>Data-parallel operations</a:t>
            </a:r>
          </a:p>
          <a:p>
            <a:pPr lvl="1"/>
            <a:r>
              <a:rPr lang="en-US" dirty="0"/>
              <a:t>Different physical operators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Mini-Batch Algorithms:</a:t>
            </a:r>
            <a:r>
              <a:rPr lang="en-US" dirty="0"/>
              <a:t> Parameter Server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Data-parallel</a:t>
            </a:r>
            <a:r>
              <a:rPr lang="en-US" dirty="0"/>
              <a:t> and model-parallel PS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Update strategies (e.g., </a:t>
            </a:r>
            <a:br>
              <a:rPr lang="en-US" dirty="0"/>
            </a:br>
            <a:r>
              <a:rPr lang="en-US" dirty="0"/>
              <a:t>async, sync, backup)</a:t>
            </a:r>
          </a:p>
          <a:p>
            <a:pPr lvl="1"/>
            <a:r>
              <a:rPr lang="en-US" dirty="0"/>
              <a:t>Data partitioning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Federated ML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(trend since 2018) </a:t>
            </a:r>
          </a:p>
          <a:p>
            <a:pPr lvl="2"/>
            <a:endParaRPr lang="en-US" sz="1200" dirty="0"/>
          </a:p>
          <a:p>
            <a:r>
              <a:rPr lang="en-US" dirty="0"/>
              <a:t>Lots of PS Decisions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Acc/Perf-Tradeoff</a:t>
            </a:r>
            <a:endParaRPr lang="en-US" sz="1200" dirty="0"/>
          </a:p>
          <a:p>
            <a:pPr lvl="1"/>
            <a:r>
              <a:rPr lang="en-US" dirty="0"/>
              <a:t>Configurations (#workers, batch size/param schedules, update type/</a:t>
            </a:r>
            <a:r>
              <a:rPr lang="en-US" dirty="0" err="1"/>
              <a:t>freq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Transfer optimizations: lossy compression, </a:t>
            </a:r>
            <a:r>
              <a:rPr lang="en-US" dirty="0" err="1"/>
              <a:t>sparsification</a:t>
            </a:r>
            <a:r>
              <a:rPr lang="en-US" dirty="0"/>
              <a:t>, residual accumulation, </a:t>
            </a:r>
            <a:br>
              <a:rPr lang="en-US" dirty="0"/>
            </a:br>
            <a:r>
              <a:rPr lang="en-US" dirty="0"/>
              <a:t>gradient clipping, and momentum corrections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9B79D-C61B-232F-C265-0A864BEE8B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Execution Strategies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BEA39F-4835-7734-C93F-B31952D57AD9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8C8EB6-57AA-CC47-DA8D-ABA7E453D426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545C34-9807-58A4-D87A-5FD6F2CA0328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E71090-42AE-08F6-4B4C-870B95BFF0C3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D07496-A0F9-2638-2DAF-7525E118D503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2356DB-80F3-9453-7C79-65D550BD1AFB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424D31-09CC-7678-0E03-02AB128E616C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72FFF83-297E-4567-BE6F-93C760F63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49" y="1159413"/>
            <a:ext cx="741075" cy="385587"/>
          </a:xfrm>
          <a:prstGeom prst="rect">
            <a:avLst/>
          </a:prstGeom>
        </p:spPr>
      </p:pic>
      <p:pic>
        <p:nvPicPr>
          <p:cNvPr id="12" name="Graphic 87">
            <a:extLst>
              <a:ext uri="{FF2B5EF4-FFF2-40B4-BE49-F238E27FC236}">
                <a16:creationId xmlns:a16="http://schemas.microsoft.com/office/drawing/2014/main" id="{82270DAD-8378-69DE-F35A-AB33A6849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9724" y="1591074"/>
            <a:ext cx="1280160" cy="308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D2D87F-5D80-664B-E420-443722842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084" y="1745102"/>
            <a:ext cx="1388669" cy="4038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58400-DAE7-330A-B1C4-C5066FCFA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373" y="2335803"/>
            <a:ext cx="3020513" cy="2618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FCE377-6D20-03DE-7853-69558794D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92" y="3393096"/>
            <a:ext cx="765094" cy="262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E683B3-D31F-2422-5391-776F646BAE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6322981" y="3779680"/>
            <a:ext cx="639447" cy="3268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589DC1-A6C9-93CF-CB5A-E9121593BC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18" y="3382886"/>
            <a:ext cx="659373" cy="5619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29FA98-BFF3-F463-35BC-BF0CC75EB5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99" y="3057517"/>
            <a:ext cx="1027585" cy="213035"/>
          </a:xfrm>
          <a:prstGeom prst="rect">
            <a:avLst/>
          </a:prstGeom>
        </p:spPr>
      </p:pic>
      <p:pic>
        <p:nvPicPr>
          <p:cNvPr id="19" name="Picture 2" descr="Bildergebnis für dask">
            <a:extLst>
              <a:ext uri="{FF2B5EF4-FFF2-40B4-BE49-F238E27FC236}">
                <a16:creationId xmlns:a16="http://schemas.microsoft.com/office/drawing/2014/main" id="{CE896DC1-2ECB-EAA2-CDBF-73011D963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7564" y="1326678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F4896B-DFAF-42F6-F146-2EDC64CDB7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Resilience Problem</a:t>
            </a:r>
          </a:p>
          <a:p>
            <a:pPr lvl="1"/>
            <a:r>
              <a:rPr lang="en-US" dirty="0"/>
              <a:t>Increasing error rates at scale (soft/hard mem/disk/net errors)</a:t>
            </a:r>
          </a:p>
          <a:p>
            <a:pPr lvl="1"/>
            <a:r>
              <a:rPr lang="en-US" dirty="0"/>
              <a:t>Robustness for preemption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Need cost-effective resilience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Fault Tolerance </a:t>
            </a:r>
            <a:r>
              <a:rPr lang="en-US" dirty="0"/>
              <a:t>in Large-Scale Computation</a:t>
            </a:r>
          </a:p>
          <a:p>
            <a:pPr lvl="1"/>
            <a:r>
              <a:rPr lang="en-US" dirty="0"/>
              <a:t>Block replication (min=1, max=3) in distributed file systems</a:t>
            </a:r>
          </a:p>
          <a:p>
            <a:pPr lvl="1"/>
            <a:r>
              <a:rPr lang="en-US" dirty="0"/>
              <a:t>ECC; checksums for blocks, broadcast, shuffle</a:t>
            </a:r>
          </a:p>
          <a:p>
            <a:pPr lvl="1"/>
            <a:r>
              <a:rPr lang="en-US" dirty="0"/>
              <a:t>Checkpointing (MapReduce: all task outputs; Spark/DL: on request)</a:t>
            </a:r>
          </a:p>
          <a:p>
            <a:pPr lvl="1"/>
            <a:r>
              <a:rPr lang="en-US" dirty="0"/>
              <a:t>Lineage-based </a:t>
            </a:r>
            <a:r>
              <a:rPr lang="en-US" dirty="0" err="1"/>
              <a:t>recomputation</a:t>
            </a:r>
            <a:r>
              <a:rPr lang="en-US" dirty="0"/>
              <a:t> for recovery in Spark</a:t>
            </a:r>
          </a:p>
          <a:p>
            <a:pPr lvl="2"/>
            <a:endParaRPr lang="en-US" sz="1000" dirty="0"/>
          </a:p>
          <a:p>
            <a:r>
              <a:rPr lang="en-US" dirty="0">
                <a:solidFill>
                  <a:srgbClr val="7889FB"/>
                </a:solidFill>
              </a:rPr>
              <a:t>ML-specific Schemes </a:t>
            </a:r>
            <a:r>
              <a:rPr lang="en-US" b="0" dirty="0"/>
              <a:t>(exploit app characteristics)</a:t>
            </a:r>
          </a:p>
          <a:p>
            <a:pPr lvl="1"/>
            <a:r>
              <a:rPr lang="en-US" dirty="0"/>
              <a:t>Estimate contribution from lost partition to avoid stragglers</a:t>
            </a:r>
          </a:p>
          <a:p>
            <a:pPr lvl="1"/>
            <a:r>
              <a:rPr lang="en-US" dirty="0"/>
              <a:t>Example: user-defined “compensation” functions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D3C22-764F-33E9-1659-2F5F9C8FF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Fault Tolerance &amp; Resilience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BF8DA2-5349-19C5-42E5-415CA2559CAB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20F4BC-04D7-BFFA-5AA9-16433EA9214C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ACF868-11A5-452C-3F11-EFEDFE5E856F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E57388-C986-6C09-E01A-CBF6F7A403AE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78CD74-E88F-0573-F4F5-62A3ED36EBF6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577A00-FE29-6EA1-D4E7-12EE99C4C622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135E8-47AE-3B8D-EBAF-085A4CD7DAF8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618350-570C-762D-EFA7-311957EE2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77" y="1240230"/>
            <a:ext cx="2934995" cy="1830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52BF81-D781-7FCD-6D2D-44086ADBB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778" y="4753106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0A928E-C989-E9EB-3AC0-3A047A9F9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519" y="3660158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688E40-4840-36DF-47B4-72D9B5F3BE6E}"/>
              </a:ext>
            </a:extLst>
          </p:cNvPr>
          <p:cNvSpPr txBox="1"/>
          <p:nvPr/>
        </p:nvSpPr>
        <p:spPr>
          <a:xfrm>
            <a:off x="7743729" y="3610866"/>
            <a:ext cx="33719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[Bianca Schroeder, Eduardo Pinheiro, Wolf-Dietrich Weber: DRAM errors in the wild: a large-scale field study. </a:t>
            </a:r>
            <a:r>
              <a:rPr lang="en-US" sz="1400" b="1" dirty="0"/>
              <a:t>SIGMETRICS 2009</a:t>
            </a:r>
            <a:r>
              <a:rPr lang="en-US" sz="1400" dirty="0"/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B5D123-6813-AA5C-8D81-F964332E1454}"/>
              </a:ext>
            </a:extLst>
          </p:cNvPr>
          <p:cNvSpPr txBox="1"/>
          <p:nvPr/>
        </p:nvSpPr>
        <p:spPr>
          <a:xfrm>
            <a:off x="7546428" y="4585523"/>
            <a:ext cx="35692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[Sebastian </a:t>
            </a:r>
            <a:r>
              <a:rPr lang="en-US" sz="1400" dirty="0" err="1"/>
              <a:t>Schelter</a:t>
            </a:r>
            <a:r>
              <a:rPr lang="en-US" sz="1400" dirty="0"/>
              <a:t>, Stephan Ewen, Kostas </a:t>
            </a:r>
            <a:r>
              <a:rPr lang="en-US" sz="1400" dirty="0" err="1"/>
              <a:t>Tzoumas</a:t>
            </a:r>
            <a:r>
              <a:rPr lang="en-US" sz="1400" dirty="0"/>
              <a:t>, Volker </a:t>
            </a:r>
            <a:r>
              <a:rPr lang="en-US" sz="1400" dirty="0" err="1"/>
              <a:t>Markl</a:t>
            </a:r>
            <a:r>
              <a:rPr lang="en-US" sz="1400" dirty="0"/>
              <a:t>: "All roads lead to Rome": optimistic recovery for distributed iterative data processing. </a:t>
            </a:r>
            <a:r>
              <a:rPr lang="en-US" sz="1400" b="1" dirty="0"/>
              <a:t>CIKM 2013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581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630E6-6EDD-8F6E-7BC3-FA100AF71F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Optimization Scope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Eager Interpretation</a:t>
            </a:r>
            <a:r>
              <a:rPr lang="en-US" b="1" dirty="0"/>
              <a:t> </a:t>
            </a:r>
            <a:r>
              <a:rPr lang="en-US" dirty="0"/>
              <a:t>(debugging, no opt)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Lazy expression evaluation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(some opt, avoid materialization)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Program compilation</a:t>
            </a:r>
            <a:r>
              <a:rPr lang="en-US" dirty="0"/>
              <a:t> (full opt, difficult)</a:t>
            </a:r>
          </a:p>
          <a:p>
            <a:pPr lvl="2"/>
            <a:endParaRPr lang="en-US" sz="1000" dirty="0"/>
          </a:p>
          <a:p>
            <a:r>
              <a:rPr lang="en-US" dirty="0"/>
              <a:t>Optimization Objective</a:t>
            </a:r>
          </a:p>
          <a:p>
            <a:pPr lvl="1"/>
            <a:r>
              <a:rPr lang="en-US" dirty="0"/>
              <a:t>Most common: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memory constraints</a:t>
            </a:r>
          </a:p>
          <a:p>
            <a:pPr lvl="1"/>
            <a:r>
              <a:rPr lang="en-US" dirty="0"/>
              <a:t>Multi-objective: </a:t>
            </a:r>
            <a:r>
              <a:rPr lang="en-US" b="1" dirty="0">
                <a:solidFill>
                  <a:srgbClr val="7889FB"/>
                </a:solidFill>
              </a:rPr>
              <a:t>min cost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time,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acc, </a:t>
            </a:r>
            <a:r>
              <a:rPr lang="en-US" b="1" dirty="0">
                <a:solidFill>
                  <a:srgbClr val="7889FB"/>
                </a:solidFill>
              </a:rPr>
              <a:t>max acc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Trend:</a:t>
            </a:r>
            <a:r>
              <a:rPr lang="en-US" dirty="0"/>
              <a:t> Fusion and Code Generation</a:t>
            </a:r>
          </a:p>
          <a:p>
            <a:pPr lvl="1"/>
            <a:r>
              <a:rPr lang="en-US" dirty="0"/>
              <a:t>Custom fused operations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</a:t>
            </a:r>
            <a:r>
              <a:rPr lang="en-US" dirty="0" err="1"/>
              <a:t>SystemML</a:t>
            </a:r>
            <a:r>
              <a:rPr lang="en-US" dirty="0"/>
              <a:t>, Weld, Taco, </a:t>
            </a:r>
            <a:br>
              <a:rPr lang="en-US" dirty="0"/>
            </a:br>
            <a:r>
              <a:rPr lang="en-US" dirty="0"/>
              <a:t>Julia, TF XLA,TVM, </a:t>
            </a:r>
            <a:r>
              <a:rPr lang="en-US" dirty="0" err="1"/>
              <a:t>TensorRT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31ED8-9E4A-1867-B794-C6992534A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C6793E-C016-57F7-401B-633AAF9EAA9B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4AE5BB-D2E5-1DB7-C54B-A448886E5896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DC5BB6-7FCD-EE03-07A1-FC4B4BB8D885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D7269-A492-F424-948D-505E934F872A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5A6234-E776-4DF6-D395-2659E3DCFD0D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EABE8D-9A5E-B526-44A1-8D8C88CBA83C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768274-B2E1-2F19-B7F5-924FB9456D3F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2" descr="Bildergebnis für dask">
            <a:extLst>
              <a:ext uri="{FF2B5EF4-FFF2-40B4-BE49-F238E27FC236}">
                <a16:creationId xmlns:a16="http://schemas.microsoft.com/office/drawing/2014/main" id="{DD121DFA-7249-F5E7-DA5A-A5B2F7FF6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0189" y="2368445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CD4C56-6CFB-143F-BDE4-29D1B030C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369" y="4425537"/>
            <a:ext cx="964719" cy="12878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448C5B-B54C-40C3-D13E-DFC1C9ECB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804" y="4511630"/>
            <a:ext cx="4092386" cy="1115644"/>
          </a:xfrm>
          <a:prstGeom prst="rect">
            <a:avLst/>
          </a:prstGeom>
        </p:spPr>
      </p:pic>
      <p:pic>
        <p:nvPicPr>
          <p:cNvPr id="14" name="Graphic 87">
            <a:extLst>
              <a:ext uri="{FF2B5EF4-FFF2-40B4-BE49-F238E27FC236}">
                <a16:creationId xmlns:a16="http://schemas.microsoft.com/office/drawing/2014/main" id="{74CB0F0B-93C7-1EA2-9CCA-9B30641CB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4005" y="2125044"/>
            <a:ext cx="1280160" cy="308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3CE890-314B-AFCF-C269-40CACA4AC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794" y="2699521"/>
            <a:ext cx="1388669" cy="4038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2FA115-54AF-BE71-A686-92FB1F74D7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85" y="2111607"/>
            <a:ext cx="659373" cy="561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DC5E05-8D56-BD6F-91C7-AD3B86E65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31" y="1787019"/>
            <a:ext cx="1027585" cy="2130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D86141-E643-198E-6CD2-45498B2394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49" y="1342149"/>
            <a:ext cx="919781" cy="3650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B0280B-1243-E9C6-B638-E2C8C348A8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87" y="1375150"/>
            <a:ext cx="491759" cy="3811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6ED89E-E00C-BB7A-083A-C4A36CC24D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1" y="2033719"/>
            <a:ext cx="741075" cy="3855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226D19-2F13-0D32-91C5-720CB932A000}"/>
              </a:ext>
            </a:extLst>
          </p:cNvPr>
          <p:cNvSpPr txBox="1"/>
          <p:nvPr/>
        </p:nvSpPr>
        <p:spPr>
          <a:xfrm>
            <a:off x="7263405" y="4112876"/>
            <a:ext cx="29231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Sparsity-Exploiting Operator</a:t>
            </a:r>
          </a:p>
        </p:txBody>
      </p:sp>
    </p:spTree>
    <p:extLst>
      <p:ext uri="{BB962C8B-B14F-4D97-AF65-F5344CB8AC3E}">
        <p14:creationId xmlns:p14="http://schemas.microsoft.com/office/powerpoint/2010/main" val="21782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6BE9B3-E0E0-1F28-FFEA-236EFFF32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ML Algorithms (cost/benefit </a:t>
            </a:r>
            <a:r>
              <a:rPr lang="en-AT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time vs 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Unsupervised/supervised; batch/mini-batch; first/second-order ML</a:t>
            </a:r>
          </a:p>
          <a:p>
            <a:pPr lvl="1"/>
            <a:r>
              <a:rPr lang="en-US" dirty="0"/>
              <a:t>Mini-batch DL: variety of NN architectures and SGD optimizers </a:t>
            </a:r>
          </a:p>
          <a:p>
            <a:r>
              <a:rPr lang="en-US" dirty="0"/>
              <a:t>Specialized Apps: Video Analytics in </a:t>
            </a:r>
            <a:r>
              <a:rPr lang="en-US" dirty="0" err="1"/>
              <a:t>NoScope</a:t>
            </a:r>
            <a:endParaRPr lang="en-US" dirty="0"/>
          </a:p>
          <a:p>
            <a:pPr lvl="1"/>
            <a:r>
              <a:rPr lang="en-US" dirty="0"/>
              <a:t>Difference detectors / specialized </a:t>
            </a:r>
            <a:br>
              <a:rPr lang="en-US" dirty="0"/>
            </a:br>
            <a:r>
              <a:rPr lang="en-US" dirty="0"/>
              <a:t>models for “short-circuit evaluation”</a:t>
            </a:r>
          </a:p>
          <a:p>
            <a:r>
              <a:rPr lang="en-US" dirty="0" err="1"/>
              <a:t>AutoML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time vs 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 algorithms but tasks (e.g., </a:t>
            </a:r>
            <a:r>
              <a:rPr lang="en-US" b="1" dirty="0" err="1">
                <a:latin typeface="Consolas" panose="020B0609020204030204" pitchFamily="49" charset="0"/>
              </a:rPr>
              <a:t>doClassify</a:t>
            </a:r>
            <a:r>
              <a:rPr lang="en-US" dirty="0">
                <a:latin typeface="Consolas" panose="020B0609020204030204" pitchFamily="49" charset="0"/>
              </a:rPr>
              <a:t>(X, y)</a:t>
            </a:r>
            <a:r>
              <a:rPr lang="en-US" dirty="0"/>
              <a:t> + search space)</a:t>
            </a:r>
          </a:p>
          <a:p>
            <a:pPr lvl="1"/>
            <a:r>
              <a:rPr lang="en-US" dirty="0"/>
              <a:t>Examples: </a:t>
            </a:r>
            <a:r>
              <a:rPr lang="de-DE" dirty="0" err="1"/>
              <a:t>MLBase</a:t>
            </a:r>
            <a:r>
              <a:rPr lang="de-DE" dirty="0"/>
              <a:t>, Auto-WEKA, </a:t>
            </a:r>
            <a:r>
              <a:rPr lang="de-DE" dirty="0" err="1"/>
              <a:t>TuPAQ</a:t>
            </a:r>
            <a:r>
              <a:rPr lang="de-DE" dirty="0"/>
              <a:t>, Auto-</a:t>
            </a:r>
            <a:r>
              <a:rPr lang="de-DE" dirty="0" err="1"/>
              <a:t>sklearn</a:t>
            </a:r>
            <a:r>
              <a:rPr lang="de-DE" dirty="0"/>
              <a:t>, Auto-WEKA 2.0</a:t>
            </a:r>
          </a:p>
          <a:p>
            <a:pPr lvl="1"/>
            <a:r>
              <a:rPr lang="de-DE" dirty="0" err="1"/>
              <a:t>AutoML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at Microsoft Azure, Amazon AWS, Google Cloud</a:t>
            </a:r>
            <a:endParaRPr lang="en-US" dirty="0"/>
          </a:p>
          <a:p>
            <a:r>
              <a:rPr lang="en-US" dirty="0"/>
              <a:t>Data Programming and Augmentation (</a:t>
            </a:r>
            <a:r>
              <a:rPr lang="en-US" dirty="0">
                <a:solidFill>
                  <a:schemeClr val="accent1"/>
                </a:solidFill>
              </a:rPr>
              <a:t>acc?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b="1" dirty="0">
                <a:solidFill>
                  <a:srgbClr val="7889FB"/>
                </a:solidFill>
              </a:rPr>
              <a:t>noisy labels for pre-training</a:t>
            </a:r>
          </a:p>
          <a:p>
            <a:pPr lvl="1"/>
            <a:r>
              <a:rPr lang="en-US" dirty="0"/>
              <a:t>Exploit expert rules, simulation models, rotations/shifting, </a:t>
            </a:r>
            <a:br>
              <a:rPr lang="en-US" dirty="0"/>
            </a:br>
            <a:r>
              <a:rPr lang="en-US" dirty="0"/>
              <a:t>and labeling IDEs (Software 2.0)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898C7-81C8-3EB4-F832-1DD1CE1DE3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Applications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76274-F0B9-DA7C-5BC4-00C1C0781A61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19575C-F092-F7CC-41C4-C9917CE67CEA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6072CC-ACE2-883C-465B-7F6E3F468536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4C4024-5131-126A-736C-F278FE269653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7201A8-A8B9-634E-54F1-3C24220697A0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3BE252-538E-DF82-0963-EBEBF5B04820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ADD4DC-B298-D3E4-B8FD-115561C83FC2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93402-8309-1DA3-FFEF-D4E20EAE8AD6}"/>
              </a:ext>
            </a:extLst>
          </p:cNvPr>
          <p:cNvGrpSpPr/>
          <p:nvPr/>
        </p:nvGrpSpPr>
        <p:grpSpPr>
          <a:xfrm>
            <a:off x="7476084" y="4709003"/>
            <a:ext cx="3284076" cy="914824"/>
            <a:chOff x="5687768" y="5080587"/>
            <a:chExt cx="3284076" cy="914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D4F3D1-B0B0-AC2F-C123-BA65F8179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9586" y="5080587"/>
              <a:ext cx="2212258" cy="9148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3514A3-768A-AC76-CBD9-1B3B9BBDB241}"/>
                </a:ext>
              </a:extLst>
            </p:cNvPr>
            <p:cNvSpPr txBox="1"/>
            <p:nvPr/>
          </p:nvSpPr>
          <p:spPr>
            <a:xfrm>
              <a:off x="5687768" y="5168667"/>
              <a:ext cx="1032387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Credit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Jonathan Tremblay‘18]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12F73E1-E485-33DD-5CF8-414E17BD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348" y="2349181"/>
            <a:ext cx="4968704" cy="9493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897F96-65AE-0198-F607-72A3349924E9}"/>
              </a:ext>
            </a:extLst>
          </p:cNvPr>
          <p:cNvSpPr txBox="1"/>
          <p:nvPr/>
        </p:nvSpPr>
        <p:spPr>
          <a:xfrm>
            <a:off x="8836245" y="2081742"/>
            <a:ext cx="192220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Kang‘17]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A73B0E-1BB4-47E9-F698-7E36E26E9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472" y="367608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6874E2-F026-35DF-38C8-DFE70E6CBD50}"/>
              </a:ext>
            </a:extLst>
          </p:cNvPr>
          <p:cNvSpPr txBox="1"/>
          <p:nvPr/>
        </p:nvSpPr>
        <p:spPr>
          <a:xfrm>
            <a:off x="8113986" y="3519068"/>
            <a:ext cx="287868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Thornton, Frank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Hutter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et al: Auto-WEKA: combined selection and hyperparameter optimization of classification algorithms.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5406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97346F-EC4B-8DA5-6A3C-46DCC37B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359" y="3822201"/>
            <a:ext cx="4164059" cy="176335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https://mboehm7.github.io/teaching/ss25_amls/index.htm</a:t>
            </a:r>
            <a:r>
              <a:rPr lang="en-US" dirty="0"/>
              <a:t>  </a:t>
            </a:r>
          </a:p>
          <a:p>
            <a:pPr lvl="2"/>
            <a:endParaRPr lang="en-US" sz="1200" dirty="0"/>
          </a:p>
          <a:p>
            <a:r>
              <a:rPr lang="en-US" dirty="0"/>
              <a:t>#2 Course Registrations</a:t>
            </a:r>
          </a:p>
          <a:p>
            <a:pPr lvl="1"/>
            <a:r>
              <a:rPr lang="en-US" dirty="0"/>
              <a:t>TU Berlin: 	</a:t>
            </a:r>
            <a:r>
              <a:rPr lang="en-US" b="1" dirty="0">
                <a:solidFill>
                  <a:srgbClr val="7889FB"/>
                </a:solidFill>
              </a:rPr>
              <a:t>308</a:t>
            </a:r>
            <a:r>
              <a:rPr lang="en-US" dirty="0"/>
              <a:t> (TUB ISIS registrations)</a:t>
            </a:r>
          </a:p>
          <a:p>
            <a:pPr lvl="2"/>
            <a:endParaRPr lang="en-US" sz="1200" dirty="0"/>
          </a:p>
          <a:p>
            <a:r>
              <a:rPr lang="en-US" dirty="0"/>
              <a:t>#3 Projects / Alternative Exercise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Task description</a:t>
            </a:r>
            <a:r>
              <a:rPr lang="en-US" dirty="0"/>
              <a:t> on course website since Apr 12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Project Selection by May 01</a:t>
            </a:r>
            <a:r>
              <a:rPr lang="en-US" dirty="0"/>
              <a:t>, Submission by </a:t>
            </a:r>
            <a:r>
              <a:rPr lang="en-US" b="1" dirty="0">
                <a:solidFill>
                  <a:srgbClr val="C00000"/>
                </a:solidFill>
              </a:rPr>
              <a:t>July 08 </a:t>
            </a:r>
          </a:p>
          <a:p>
            <a:pPr lvl="2"/>
            <a:endParaRPr lang="en-US" sz="1200" b="1" dirty="0">
              <a:solidFill>
                <a:srgbClr val="C00000"/>
              </a:solidFill>
            </a:endParaRPr>
          </a:p>
          <a:p>
            <a:r>
              <a:rPr lang="en-US" dirty="0"/>
              <a:t>#4 Upcoming Lectures</a:t>
            </a:r>
          </a:p>
          <a:p>
            <a:pPr lvl="1"/>
            <a:r>
              <a:rPr lang="en-US" b="1" dirty="0"/>
              <a:t>May 02 and May 09, </a:t>
            </a:r>
            <a:r>
              <a:rPr lang="en-US" b="1" dirty="0">
                <a:solidFill>
                  <a:srgbClr val="C40D1E"/>
                </a:solidFill>
              </a:rPr>
              <a:t>Fri 4pm-6pm</a:t>
            </a:r>
            <a:r>
              <a:rPr lang="en-US" b="1" dirty="0"/>
              <a:t> in EB 407</a:t>
            </a:r>
            <a:endParaRPr lang="en-US" sz="1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1298" y="2342085"/>
            <a:ext cx="1210387" cy="316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93CCBB-B2DA-FC17-61CC-C5147112BC4C}"/>
              </a:ext>
            </a:extLst>
          </p:cNvPr>
          <p:cNvSpPr txBox="1"/>
          <p:nvPr/>
        </p:nvSpPr>
        <p:spPr>
          <a:xfrm flipH="1">
            <a:off x="10078425" y="3168322"/>
            <a:ext cx="1796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40D1E"/>
                </a:solidFill>
              </a:rPr>
              <a:t>~310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5DACA6-4295-85BE-E62D-3C6F5B33273B}"/>
              </a:ext>
            </a:extLst>
          </p:cNvPr>
          <p:cNvSpPr txBox="1"/>
          <p:nvPr/>
        </p:nvSpPr>
        <p:spPr>
          <a:xfrm>
            <a:off x="8867775" y="4613964"/>
            <a:ext cx="30861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  <a:hlinkClick r:id="rId6"/>
              </a:rPr>
              <a:t>https://tinyurl.com/</a:t>
            </a:r>
            <a:br>
              <a:rPr lang="de-DE" sz="2400" dirty="0">
                <a:solidFill>
                  <a:srgbClr val="000000"/>
                </a:solidFill>
                <a:hlinkClick r:id="rId6"/>
              </a:rPr>
            </a:br>
            <a:r>
              <a:rPr lang="de-DE" sz="2400" dirty="0" err="1">
                <a:solidFill>
                  <a:srgbClr val="000000"/>
                </a:solidFill>
                <a:hlinkClick r:id="rId6"/>
              </a:rPr>
              <a:t>yeyrjyxw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A21A89-70A8-9012-0268-5A22206A2C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3FDF6-5BFD-82F4-FB59-725D568A7F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1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7D2F0-7D41-E669-5A2E-37F51D8C7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00EE8B4-5B0C-14AB-0593-482549D44F29}"/>
              </a:ext>
            </a:extLst>
          </p:cNvPr>
          <p:cNvSpPr txBox="1"/>
          <p:nvPr/>
        </p:nvSpPr>
        <p:spPr>
          <a:xfrm>
            <a:off x="2105631" y="534974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Mahout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71B4EA0-02BC-CF8E-2432-84AAB8109CC6}"/>
              </a:ext>
            </a:extLst>
          </p:cNvPr>
          <p:cNvSpPr txBox="1"/>
          <p:nvPr/>
        </p:nvSpPr>
        <p:spPr>
          <a:xfrm>
            <a:off x="3455235" y="550214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Spark ML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814863D-681D-AFAA-805D-CC1F5C8F171C}"/>
              </a:ext>
            </a:extLst>
          </p:cNvPr>
          <p:cNvSpPr txBox="1"/>
          <p:nvPr/>
        </p:nvSpPr>
        <p:spPr>
          <a:xfrm>
            <a:off x="4644583" y="559798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MADlib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18F3D79-9DBA-1878-6FF1-50B1DB89AC67}"/>
              </a:ext>
            </a:extLst>
          </p:cNvPr>
          <p:cNvSpPr txBox="1"/>
          <p:nvPr/>
        </p:nvSpPr>
        <p:spPr>
          <a:xfrm>
            <a:off x="1990809" y="392341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Orion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D206DA8-EEE4-1F2F-34DC-606949F70B13}"/>
              </a:ext>
            </a:extLst>
          </p:cNvPr>
          <p:cNvSpPr txBox="1"/>
          <p:nvPr/>
        </p:nvSpPr>
        <p:spPr>
          <a:xfrm>
            <a:off x="3082875" y="439449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Santoku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CD8AA79-B7F2-CA56-15EB-DB679BDBA9A1}"/>
              </a:ext>
            </a:extLst>
          </p:cNvPr>
          <p:cNvSpPr txBox="1"/>
          <p:nvPr/>
        </p:nvSpPr>
        <p:spPr>
          <a:xfrm>
            <a:off x="6303228" y="548561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Bismarck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7354B87-9109-E829-AB53-FF9686B55FCB}"/>
              </a:ext>
            </a:extLst>
          </p:cNvPr>
          <p:cNvSpPr txBox="1"/>
          <p:nvPr/>
        </p:nvSpPr>
        <p:spPr>
          <a:xfrm>
            <a:off x="4658724" y="306627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E937C4F-672E-8BD3-D09C-0CF227201E77}"/>
              </a:ext>
            </a:extLst>
          </p:cNvPr>
          <p:cNvSpPr txBox="1"/>
          <p:nvPr/>
        </p:nvSpPr>
        <p:spPr>
          <a:xfrm>
            <a:off x="4867684" y="439764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LibFM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E57F1E0-6B33-A30E-9940-C0BF33AAE6F9}"/>
              </a:ext>
            </a:extLst>
          </p:cNvPr>
          <p:cNvSpPr txBox="1"/>
          <p:nvPr/>
        </p:nvSpPr>
        <p:spPr>
          <a:xfrm>
            <a:off x="2815847" y="328998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TensorDB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2507BEA5-F73F-5771-9421-156450EACD50}"/>
              </a:ext>
            </a:extLst>
          </p:cNvPr>
          <p:cNvSpPr txBox="1"/>
          <p:nvPr/>
        </p:nvSpPr>
        <p:spPr>
          <a:xfrm>
            <a:off x="6112022" y="341870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DeepDive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80B708F-DAB8-0C64-0A0A-050EEB4C0F2B}"/>
              </a:ext>
            </a:extLst>
          </p:cNvPr>
          <p:cNvSpPr txBox="1"/>
          <p:nvPr/>
        </p:nvSpPr>
        <p:spPr>
          <a:xfrm>
            <a:off x="1615581" y="571340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Spark R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5D7FA51-2583-333B-C3D3-BD53F10C6F8C}"/>
              </a:ext>
            </a:extLst>
          </p:cNvPr>
          <p:cNvSpPr txBox="1"/>
          <p:nvPr/>
        </p:nvSpPr>
        <p:spPr>
          <a:xfrm>
            <a:off x="7370501" y="314210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ORE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9563101-69CF-2EC5-5F1F-FD4B1734F159}"/>
              </a:ext>
            </a:extLst>
          </p:cNvPr>
          <p:cNvSpPr txBox="1"/>
          <p:nvPr/>
        </p:nvSpPr>
        <p:spPr>
          <a:xfrm>
            <a:off x="7126975" y="396380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ScalOps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A54EDAD-6BB3-E829-3DC1-94F6CE5CC6BC}"/>
              </a:ext>
            </a:extLst>
          </p:cNvPr>
          <p:cNvSpPr txBox="1"/>
          <p:nvPr/>
        </p:nvSpPr>
        <p:spPr>
          <a:xfrm>
            <a:off x="3220943" y="375771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SimSQL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A0362783-30C3-2121-FB7E-9BDC336505E1}"/>
              </a:ext>
            </a:extLst>
          </p:cNvPr>
          <p:cNvSpPr txBox="1"/>
          <p:nvPr/>
        </p:nvSpPr>
        <p:spPr>
          <a:xfrm>
            <a:off x="8534713" y="340358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Fa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7A4049D-C997-D3D2-19F4-50C2FF06741E}"/>
              </a:ext>
            </a:extLst>
          </p:cNvPr>
          <p:cNvSpPr txBox="1"/>
          <p:nvPr/>
        </p:nvSpPr>
        <p:spPr>
          <a:xfrm>
            <a:off x="7951822" y="252845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SAP HANA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EC07234-EC91-596C-BDF3-2BA91C622BFA}"/>
              </a:ext>
            </a:extLst>
          </p:cNvPr>
          <p:cNvSpPr txBox="1"/>
          <p:nvPr/>
        </p:nvSpPr>
        <p:spPr>
          <a:xfrm>
            <a:off x="8104222" y="180416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RIOT-DB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565AF9A1-DD21-D1FE-F5B3-D914731238F7}"/>
              </a:ext>
            </a:extLst>
          </p:cNvPr>
          <p:cNvSpPr txBox="1"/>
          <p:nvPr/>
        </p:nvSpPr>
        <p:spPr>
          <a:xfrm>
            <a:off x="5932912" y="157409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OptiML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1EA8485-5042-AB6F-FD59-F79B3AC512B2}"/>
              </a:ext>
            </a:extLst>
          </p:cNvPr>
          <p:cNvSpPr txBox="1"/>
          <p:nvPr/>
        </p:nvSpPr>
        <p:spPr>
          <a:xfrm>
            <a:off x="6085312" y="235995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SystemML</a:t>
            </a:r>
            <a:endParaRPr lang="en-US" b="1" dirty="0">
              <a:solidFill>
                <a:srgbClr val="7889FB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199E644-95DD-1C1B-5E09-DF5723EDA374}"/>
              </a:ext>
            </a:extLst>
          </p:cNvPr>
          <p:cNvSpPr txBox="1"/>
          <p:nvPr/>
        </p:nvSpPr>
        <p:spPr>
          <a:xfrm>
            <a:off x="3705044" y="192250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Cumulon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A7E80E8D-106A-817F-7101-1D5F463B4F5D}"/>
              </a:ext>
            </a:extLst>
          </p:cNvPr>
          <p:cNvSpPr txBox="1"/>
          <p:nvPr/>
        </p:nvSpPr>
        <p:spPr>
          <a:xfrm>
            <a:off x="3857444" y="2621658"/>
            <a:ext cx="124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Mahout Samsara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B3BA251-29A7-BF2A-E535-872B014F3C99}"/>
              </a:ext>
            </a:extLst>
          </p:cNvPr>
          <p:cNvSpPr txBox="1"/>
          <p:nvPr/>
        </p:nvSpPr>
        <p:spPr>
          <a:xfrm>
            <a:off x="1742698" y="217349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LINVIEW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4510608-5B9E-88F9-7FD3-2D2EBFB6D925}"/>
              </a:ext>
            </a:extLst>
          </p:cNvPr>
          <p:cNvSpPr txBox="1"/>
          <p:nvPr/>
        </p:nvSpPr>
        <p:spPr>
          <a:xfrm>
            <a:off x="1895098" y="292921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Velox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112A1B3-124E-C0D3-2E97-BAA6B0475753}"/>
              </a:ext>
            </a:extLst>
          </p:cNvPr>
          <p:cNvSpPr txBox="1"/>
          <p:nvPr/>
        </p:nvSpPr>
        <p:spPr>
          <a:xfrm>
            <a:off x="945193" y="150611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Emma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22777C7-C4D0-A838-9B1E-1D809AFC70B6}"/>
              </a:ext>
            </a:extLst>
          </p:cNvPr>
          <p:cNvSpPr txBox="1"/>
          <p:nvPr/>
        </p:nvSpPr>
        <p:spPr>
          <a:xfrm>
            <a:off x="3136014" y="106791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Kasen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15382A0-C015-8797-B3A8-05BE80030C99}"/>
              </a:ext>
            </a:extLst>
          </p:cNvPr>
          <p:cNvSpPr txBox="1"/>
          <p:nvPr/>
        </p:nvSpPr>
        <p:spPr>
          <a:xfrm>
            <a:off x="4507277" y="91507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Tupleware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3721713-E670-5F50-4CF2-C89B8C7B4975}"/>
              </a:ext>
            </a:extLst>
          </p:cNvPr>
          <p:cNvSpPr txBox="1"/>
          <p:nvPr/>
        </p:nvSpPr>
        <p:spPr>
          <a:xfrm>
            <a:off x="7104977" y="102185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GraphLab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5F3CF80C-CCC4-7BFA-8E35-5642A4F96DF9}"/>
              </a:ext>
            </a:extLst>
          </p:cNvPr>
          <p:cNvSpPr txBox="1"/>
          <p:nvPr/>
        </p:nvSpPr>
        <p:spPr>
          <a:xfrm>
            <a:off x="8977770" y="483913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TensorFlow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87B9448-EF10-5BB0-E044-3DF74F54E8B6}"/>
              </a:ext>
            </a:extLst>
          </p:cNvPr>
          <p:cNvSpPr txBox="1"/>
          <p:nvPr/>
        </p:nvSpPr>
        <p:spPr>
          <a:xfrm>
            <a:off x="9410215" y="293779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SciDB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42F0459-5093-0488-21FE-6ACEA129F108}"/>
              </a:ext>
            </a:extLst>
          </p:cNvPr>
          <p:cNvSpPr txBox="1"/>
          <p:nvPr/>
        </p:nvSpPr>
        <p:spPr>
          <a:xfrm>
            <a:off x="1686684" y="97331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Mlbase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77EEC3E5-E155-A90D-F127-624EB308B514}"/>
              </a:ext>
            </a:extLst>
          </p:cNvPr>
          <p:cNvSpPr txBox="1"/>
          <p:nvPr/>
        </p:nvSpPr>
        <p:spPr>
          <a:xfrm>
            <a:off x="237354" y="100120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TUPAQ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F749C9B-44DB-5D35-9F8C-E6AB5095CC48}"/>
              </a:ext>
            </a:extLst>
          </p:cNvPr>
          <p:cNvSpPr txBox="1"/>
          <p:nvPr/>
        </p:nvSpPr>
        <p:spPr>
          <a:xfrm>
            <a:off x="4383771" y="1527031"/>
            <a:ext cx="150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Cümülön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(-D)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B07942A8-53D1-274A-CBE1-E2BF91AD01ED}"/>
              </a:ext>
            </a:extLst>
          </p:cNvPr>
          <p:cNvSpPr txBox="1"/>
          <p:nvPr/>
        </p:nvSpPr>
        <p:spPr>
          <a:xfrm>
            <a:off x="5661106" y="304320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Brainwash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54BEFC8-32EE-9DE4-08BC-784BDBCAD716}"/>
              </a:ext>
            </a:extLst>
          </p:cNvPr>
          <p:cNvSpPr txBox="1"/>
          <p:nvPr/>
        </p:nvSpPr>
        <p:spPr>
          <a:xfrm>
            <a:off x="5804079" y="393089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Zombie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23B66D3C-B5F7-026B-567B-D4D451963E82}"/>
              </a:ext>
            </a:extLst>
          </p:cNvPr>
          <p:cNvSpPr txBox="1"/>
          <p:nvPr/>
        </p:nvSpPr>
        <p:spPr>
          <a:xfrm>
            <a:off x="6173296" y="4498077"/>
            <a:ext cx="14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KeystoneML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BBCE68D3-A237-3839-79A8-5A05262D3767}"/>
              </a:ext>
            </a:extLst>
          </p:cNvPr>
          <p:cNvSpPr txBox="1"/>
          <p:nvPr/>
        </p:nvSpPr>
        <p:spPr>
          <a:xfrm>
            <a:off x="6578600" y="4989859"/>
            <a:ext cx="14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Hamlet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00005B7C-B607-B91C-8BAF-B0014A2F83AB}"/>
              </a:ext>
            </a:extLst>
          </p:cNvPr>
          <p:cNvSpPr txBox="1"/>
          <p:nvPr/>
        </p:nvSpPr>
        <p:spPr>
          <a:xfrm>
            <a:off x="1521168" y="3335553"/>
            <a:ext cx="14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Longview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927B89A-3033-A256-DF99-E3E54920CD25}"/>
              </a:ext>
            </a:extLst>
          </p:cNvPr>
          <p:cNvSpPr txBox="1"/>
          <p:nvPr/>
        </p:nvSpPr>
        <p:spPr>
          <a:xfrm>
            <a:off x="3235275" y="480142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Sherlock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6D495093-6056-51BE-DB50-D2D90EDBF88D}"/>
              </a:ext>
            </a:extLst>
          </p:cNvPr>
          <p:cNvSpPr txBox="1"/>
          <p:nvPr/>
        </p:nvSpPr>
        <p:spPr>
          <a:xfrm>
            <a:off x="4347638" y="483913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ModelHub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83D031B4-0914-3B52-0840-C8BEF2ED8B95}"/>
              </a:ext>
            </a:extLst>
          </p:cNvPr>
          <p:cNvSpPr txBox="1"/>
          <p:nvPr/>
        </p:nvSpPr>
        <p:spPr>
          <a:xfrm>
            <a:off x="10542378" y="372733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ModelDB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E4DB6D3-5DB8-D3A8-F5AF-0CDEFC187415}"/>
              </a:ext>
            </a:extLst>
          </p:cNvPr>
          <p:cNvSpPr txBox="1"/>
          <p:nvPr/>
        </p:nvSpPr>
        <p:spPr>
          <a:xfrm>
            <a:off x="7733432" y="347381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AzureML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49959D24-0249-C552-C44F-47F6FCFDBD05}"/>
              </a:ext>
            </a:extLst>
          </p:cNvPr>
          <p:cNvSpPr txBox="1"/>
          <p:nvPr/>
        </p:nvSpPr>
        <p:spPr>
          <a:xfrm>
            <a:off x="8270506" y="302290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BigR</a:t>
            </a:r>
            <a:endParaRPr lang="en-US" b="1" dirty="0">
              <a:solidFill>
                <a:srgbClr val="7889FB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A4C83969-9510-304E-F8AD-DBFAEB26E09A}"/>
              </a:ext>
            </a:extLst>
          </p:cNvPr>
          <p:cNvSpPr txBox="1"/>
          <p:nvPr/>
        </p:nvSpPr>
        <p:spPr>
          <a:xfrm>
            <a:off x="251562" y="330277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EF0D0B21-373B-A22D-3CB2-81A70722687A}"/>
              </a:ext>
            </a:extLst>
          </p:cNvPr>
          <p:cNvSpPr txBox="1"/>
          <p:nvPr/>
        </p:nvSpPr>
        <p:spPr>
          <a:xfrm>
            <a:off x="282626" y="373467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Matlab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A0B5681-8816-FC2D-353C-9FCB1DA2E861}"/>
              </a:ext>
            </a:extLst>
          </p:cNvPr>
          <p:cNvSpPr txBox="1"/>
          <p:nvPr/>
        </p:nvSpPr>
        <p:spPr>
          <a:xfrm>
            <a:off x="-36885" y="429283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Julia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627FFB96-20AC-F260-8ACD-F1A3414A34E5}"/>
              </a:ext>
            </a:extLst>
          </p:cNvPr>
          <p:cNvSpPr txBox="1"/>
          <p:nvPr/>
        </p:nvSpPr>
        <p:spPr>
          <a:xfrm>
            <a:off x="1125755" y="450714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Weka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FE26AF21-D909-2C99-E7A2-327BFAADB27C}"/>
              </a:ext>
            </a:extLst>
          </p:cNvPr>
          <p:cNvSpPr txBox="1"/>
          <p:nvPr/>
        </p:nvSpPr>
        <p:spPr>
          <a:xfrm>
            <a:off x="399248" y="497208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SPSS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5653AEC1-CCFA-7886-483E-F5DB4D17124C}"/>
              </a:ext>
            </a:extLst>
          </p:cNvPr>
          <p:cNvSpPr txBox="1"/>
          <p:nvPr/>
        </p:nvSpPr>
        <p:spPr>
          <a:xfrm>
            <a:off x="717534" y="561904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F30BDFFE-38C2-8EEB-77CF-CE11992054CB}"/>
              </a:ext>
            </a:extLst>
          </p:cNvPr>
          <p:cNvSpPr txBox="1"/>
          <p:nvPr/>
        </p:nvSpPr>
        <p:spPr>
          <a:xfrm>
            <a:off x="1219334" y="514236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VW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52E782D1-1D72-873C-03B9-4EF536368CB8}"/>
              </a:ext>
            </a:extLst>
          </p:cNvPr>
          <p:cNvSpPr txBox="1"/>
          <p:nvPr/>
        </p:nvSpPr>
        <p:spPr>
          <a:xfrm>
            <a:off x="7842544" y="439860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Torch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063E4124-2AA3-F317-0C1F-BDDB938CE7A8}"/>
              </a:ext>
            </a:extLst>
          </p:cNvPr>
          <p:cNvSpPr txBox="1"/>
          <p:nvPr/>
        </p:nvSpPr>
        <p:spPr>
          <a:xfrm>
            <a:off x="8788046" y="539585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Theano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A1C94-38F7-5D90-8BBD-EA7A8436C5CA}"/>
              </a:ext>
            </a:extLst>
          </p:cNvPr>
          <p:cNvSpPr txBox="1"/>
          <p:nvPr/>
        </p:nvSpPr>
        <p:spPr>
          <a:xfrm>
            <a:off x="10819990" y="420983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CNTK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05160DE9-E2BC-6381-8FAC-FF838C30C515}"/>
              </a:ext>
            </a:extLst>
          </p:cNvPr>
          <p:cNvSpPr txBox="1"/>
          <p:nvPr/>
        </p:nvSpPr>
        <p:spPr>
          <a:xfrm>
            <a:off x="10369223" y="492950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Singa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BCD2C859-6979-571A-4B75-55CF1EDA73C8}"/>
              </a:ext>
            </a:extLst>
          </p:cNvPr>
          <p:cNvSpPr txBox="1"/>
          <p:nvPr/>
        </p:nvSpPr>
        <p:spPr>
          <a:xfrm>
            <a:off x="11130971" y="519540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DL4J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7CFB71CE-2A1F-9850-3EA1-F8B5DFEABFA7}"/>
              </a:ext>
            </a:extLst>
          </p:cNvPr>
          <p:cNvSpPr txBox="1"/>
          <p:nvPr/>
        </p:nvSpPr>
        <p:spPr>
          <a:xfrm>
            <a:off x="9641182" y="534780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Caffe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92D4AC14-499B-59D8-A731-AB7657F88ADC}"/>
              </a:ext>
            </a:extLst>
          </p:cNvPr>
          <p:cNvSpPr txBox="1"/>
          <p:nvPr/>
        </p:nvSpPr>
        <p:spPr>
          <a:xfrm>
            <a:off x="9920209" y="444577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Keras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77E35B0-4CD2-9988-D711-F6C90524EC8F}"/>
              </a:ext>
            </a:extLst>
          </p:cNvPr>
          <p:cNvSpPr txBox="1"/>
          <p:nvPr/>
        </p:nvSpPr>
        <p:spPr>
          <a:xfrm>
            <a:off x="4834146" y="226652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Photon ML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DB0B88E1-F317-487D-08C8-E78A101276ED}"/>
              </a:ext>
            </a:extLst>
          </p:cNvPr>
          <p:cNvSpPr txBox="1"/>
          <p:nvPr/>
        </p:nvSpPr>
        <p:spPr>
          <a:xfrm>
            <a:off x="4902119" y="364475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Columbus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C2FF284E-1388-80F7-E57C-75E0A2E9E936}"/>
              </a:ext>
            </a:extLst>
          </p:cNvPr>
          <p:cNvSpPr txBox="1"/>
          <p:nvPr/>
        </p:nvSpPr>
        <p:spPr>
          <a:xfrm>
            <a:off x="2186915" y="476443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scikit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-learn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F4ED5F53-4592-ECF4-83A1-1BC2E093D292}"/>
              </a:ext>
            </a:extLst>
          </p:cNvPr>
          <p:cNvSpPr txBox="1"/>
          <p:nvPr/>
        </p:nvSpPr>
        <p:spPr>
          <a:xfrm>
            <a:off x="6860427" y="275332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MS (Rev) R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BF877068-9C7F-1966-DA92-20A7585CAF8E}"/>
              </a:ext>
            </a:extLst>
          </p:cNvPr>
          <p:cNvSpPr txBox="1"/>
          <p:nvPr/>
        </p:nvSpPr>
        <p:spPr>
          <a:xfrm>
            <a:off x="9124369" y="227380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RIOT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BFF45319-C5B1-654B-3494-67E5DFDDE5CF}"/>
              </a:ext>
            </a:extLst>
          </p:cNvPr>
          <p:cNvSpPr txBox="1"/>
          <p:nvPr/>
        </p:nvSpPr>
        <p:spPr>
          <a:xfrm>
            <a:off x="7155609" y="195656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DMac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B9B31E0-1D34-372E-08DD-00F737DE370D}"/>
              </a:ext>
            </a:extLst>
          </p:cNvPr>
          <p:cNvSpPr txBox="1"/>
          <p:nvPr/>
        </p:nvSpPr>
        <p:spPr>
          <a:xfrm>
            <a:off x="8937173" y="1156078"/>
            <a:ext cx="153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HP Distributed R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C027170-B6A2-8785-7AE0-16F85D23139C}"/>
              </a:ext>
            </a:extLst>
          </p:cNvPr>
          <p:cNvSpPr txBox="1"/>
          <p:nvPr/>
        </p:nvSpPr>
        <p:spPr>
          <a:xfrm>
            <a:off x="2419281" y="2577823"/>
            <a:ext cx="151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Hemingway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1E73A9D-633E-0BF6-420B-B919761A0D33}"/>
              </a:ext>
            </a:extLst>
          </p:cNvPr>
          <p:cNvSpPr txBox="1"/>
          <p:nvPr/>
        </p:nvSpPr>
        <p:spPr>
          <a:xfrm>
            <a:off x="2159775" y="152099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Glade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6C407C1D-B66E-32C3-D60D-42FFA0DA60B2}"/>
              </a:ext>
            </a:extLst>
          </p:cNvPr>
          <p:cNvSpPr txBox="1"/>
          <p:nvPr/>
        </p:nvSpPr>
        <p:spPr>
          <a:xfrm>
            <a:off x="5651282" y="507563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Flink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ML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FF50481E-36D6-FE05-464B-28EF1BB10D04}"/>
              </a:ext>
            </a:extLst>
          </p:cNvPr>
          <p:cNvSpPr txBox="1"/>
          <p:nvPr/>
        </p:nvSpPr>
        <p:spPr>
          <a:xfrm>
            <a:off x="7665874" y="488708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BigDL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1416ACC-121B-2535-DE3E-C5C3734572CE}"/>
              </a:ext>
            </a:extLst>
          </p:cNvPr>
          <p:cNvSpPr txBox="1"/>
          <p:nvPr/>
        </p:nvSpPr>
        <p:spPr>
          <a:xfrm>
            <a:off x="8865928" y="399019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MXNet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EC163FAB-AC6A-101B-33AB-D2DA6C798BC3}"/>
              </a:ext>
            </a:extLst>
          </p:cNvPr>
          <p:cNvSpPr txBox="1"/>
          <p:nvPr/>
        </p:nvSpPr>
        <p:spPr>
          <a:xfrm>
            <a:off x="4032500" y="406758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BUDS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211AB07F-7128-E838-66A4-53E44EB08E10}"/>
              </a:ext>
            </a:extLst>
          </p:cNvPr>
          <p:cNvSpPr txBox="1"/>
          <p:nvPr/>
        </p:nvSpPr>
        <p:spPr>
          <a:xfrm>
            <a:off x="9431864" y="3527010"/>
            <a:ext cx="102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R4ML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A33116FC-E18E-8459-BECC-6D44BE81820C}"/>
              </a:ext>
            </a:extLst>
          </p:cNvPr>
          <p:cNvSpPr txBox="1"/>
          <p:nvPr/>
        </p:nvSpPr>
        <p:spPr>
          <a:xfrm>
            <a:off x="8697670" y="442873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PyTorch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46A12F5E-FA33-8BAC-6CFA-8EC6C252D4FD}"/>
              </a:ext>
            </a:extLst>
          </p:cNvPr>
          <p:cNvSpPr txBox="1"/>
          <p:nvPr/>
        </p:nvSpPr>
        <p:spPr>
          <a:xfrm>
            <a:off x="6237712" y="194965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SystemDS</a:t>
            </a:r>
            <a:endParaRPr lang="en-US" b="1" dirty="0">
              <a:solidFill>
                <a:srgbClr val="C40D1E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918B42D4-D8C5-6245-9FF1-8302274E7C39}"/>
              </a:ext>
            </a:extLst>
          </p:cNvPr>
          <p:cNvSpPr txBox="1"/>
          <p:nvPr/>
        </p:nvSpPr>
        <p:spPr>
          <a:xfrm>
            <a:off x="8349315" y="705339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Dask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5F744EBB-2D07-4F25-26FC-870C9D5A2A47}"/>
              </a:ext>
            </a:extLst>
          </p:cNvPr>
          <p:cNvSpPr txBox="1"/>
          <p:nvPr/>
        </p:nvSpPr>
        <p:spPr>
          <a:xfrm>
            <a:off x="9263421" y="627366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Ludwig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427B77AD-F6EA-FB7B-C83E-67F6FFD98139}"/>
              </a:ext>
            </a:extLst>
          </p:cNvPr>
          <p:cNvSpPr txBox="1"/>
          <p:nvPr/>
        </p:nvSpPr>
        <p:spPr>
          <a:xfrm>
            <a:off x="6163094" y="732948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JAX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E1252433-BEBD-F4C8-F3CE-4A841C53BA6C}"/>
              </a:ext>
            </a:extLst>
          </p:cNvPr>
          <p:cNvSpPr txBox="1"/>
          <p:nvPr/>
        </p:nvSpPr>
        <p:spPr>
          <a:xfrm>
            <a:off x="7212941" y="598118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AIDA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E8AA4B25-8812-6C28-88EF-CFD87405BC89}"/>
              </a:ext>
            </a:extLst>
          </p:cNvPr>
          <p:cNvSpPr txBox="1"/>
          <p:nvPr/>
        </p:nvSpPr>
        <p:spPr>
          <a:xfrm>
            <a:off x="7761594" y="529884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RAPIDS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B1C55F60-B16A-AC54-903E-D44CA38B139A}"/>
              </a:ext>
            </a:extLst>
          </p:cNvPr>
          <p:cNvSpPr txBox="1"/>
          <p:nvPr/>
        </p:nvSpPr>
        <p:spPr>
          <a:xfrm>
            <a:off x="801013" y="256903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Horovod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01A03199-BED1-AB84-8F04-662C2E05D496}"/>
              </a:ext>
            </a:extLst>
          </p:cNvPr>
          <p:cNvSpPr txBox="1"/>
          <p:nvPr/>
        </p:nvSpPr>
        <p:spPr>
          <a:xfrm>
            <a:off x="10296916" y="247048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DAPHNE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D5C26DD1-25E6-238E-423D-06A4038E7591}"/>
              </a:ext>
            </a:extLst>
          </p:cNvPr>
          <p:cNvSpPr txBox="1"/>
          <p:nvPr/>
        </p:nvSpPr>
        <p:spPr>
          <a:xfrm>
            <a:off x="10399043" y="1330631"/>
            <a:ext cx="153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Pathways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4D1CFA50-6A8B-3761-3F5B-D658E78A1DA4}"/>
              </a:ext>
            </a:extLst>
          </p:cNvPr>
          <p:cNvSpPr txBox="1"/>
          <p:nvPr/>
        </p:nvSpPr>
        <p:spPr>
          <a:xfrm>
            <a:off x="10515192" y="2933443"/>
            <a:ext cx="141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Ray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705A5EEE-BC47-50AB-4576-4D587C716233}"/>
              </a:ext>
            </a:extLst>
          </p:cNvPr>
          <p:cNvSpPr txBox="1"/>
          <p:nvPr/>
        </p:nvSpPr>
        <p:spPr>
          <a:xfrm>
            <a:off x="339870" y="202942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OctoML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8A6BDC4D-39F0-C553-0064-B45AD80C1393}"/>
              </a:ext>
            </a:extLst>
          </p:cNvPr>
          <p:cNvSpPr txBox="1"/>
          <p:nvPr/>
        </p:nvSpPr>
        <p:spPr>
          <a:xfrm>
            <a:off x="1087926" y="395320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Octave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DCF05-B315-BD64-E012-C344487D8261}"/>
              </a:ext>
            </a:extLst>
          </p:cNvPr>
          <p:cNvSpPr txBox="1"/>
          <p:nvPr/>
        </p:nvSpPr>
        <p:spPr>
          <a:xfrm>
            <a:off x="10072558" y="1874516"/>
            <a:ext cx="153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OpenAI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Triton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F93EFC-48FA-456B-FE33-7EF4EA7922CD}"/>
              </a:ext>
            </a:extLst>
          </p:cNvPr>
          <p:cNvSpPr txBox="1"/>
          <p:nvPr/>
        </p:nvSpPr>
        <p:spPr>
          <a:xfrm>
            <a:off x="985281" y="302369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vLLM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40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A7FC1494-7194-BA68-851D-B8784C95D61E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CD6FA-5427-386F-6D48-0F9644A555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Landscape of ML Systems, cont.</a:t>
            </a:r>
            <a:br>
              <a:rPr lang="en-US" dirty="0"/>
            </a:br>
            <a:r>
              <a:rPr lang="en-US" dirty="0"/>
              <a:t>including Classification of </a:t>
            </a:r>
            <a:r>
              <a:rPr lang="en-US" dirty="0" err="1"/>
              <a:t>SystemML</a:t>
            </a:r>
            <a:r>
              <a:rPr lang="en-US" dirty="0"/>
              <a:t>/</a:t>
            </a:r>
            <a:r>
              <a:rPr lang="en-US" dirty="0" err="1"/>
              <a:t>SystemDS</a:t>
            </a:r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D79B975-6BFE-E52D-B4A0-91D1923F82D6}"/>
              </a:ext>
            </a:extLst>
          </p:cNvPr>
          <p:cNvGrpSpPr/>
          <p:nvPr/>
        </p:nvGrpSpPr>
        <p:grpSpPr>
          <a:xfrm>
            <a:off x="6512051" y="4125580"/>
            <a:ext cx="4386883" cy="2531210"/>
            <a:chOff x="4691063" y="4203561"/>
            <a:chExt cx="4386883" cy="2531210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9FA53E0-B172-8C77-CC31-C83EF2BF5D08}"/>
                </a:ext>
              </a:extLst>
            </p:cNvPr>
            <p:cNvCxnSpPr>
              <a:cxnSpLocks/>
            </p:cNvCxnSpPr>
            <p:nvPr/>
          </p:nvCxnSpPr>
          <p:spPr>
            <a:xfrm>
              <a:off x="4691063" y="4203561"/>
              <a:ext cx="828673" cy="191720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BF9BBF7-2804-2775-F8BE-3AC69F5C9738}"/>
                </a:ext>
              </a:extLst>
            </p:cNvPr>
            <p:cNvSpPr txBox="1"/>
            <p:nvPr/>
          </p:nvSpPr>
          <p:spPr>
            <a:xfrm>
              <a:off x="5296231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#3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5BEE189-5BF5-7695-F775-2439EB6C8316}"/>
                </a:ext>
              </a:extLst>
            </p:cNvPr>
            <p:cNvSpPr txBox="1"/>
            <p:nvPr/>
          </p:nvSpPr>
          <p:spPr>
            <a:xfrm>
              <a:off x="4943475" y="4446509"/>
              <a:ext cx="2214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Local 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(single node)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449553E-A129-2267-7EED-84E78E9C27F4}"/>
                </a:ext>
              </a:extLst>
            </p:cNvPr>
            <p:cNvSpPr txBox="1"/>
            <p:nvPr/>
          </p:nvSpPr>
          <p:spPr>
            <a:xfrm>
              <a:off x="5362575" y="4913234"/>
              <a:ext cx="2214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HW accelerators 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(GPUs, FPGAs, ASICs)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CCB2816-29F3-F183-F724-84ADE6DDB15F}"/>
                </a:ext>
              </a:extLst>
            </p:cNvPr>
            <p:cNvSpPr txBox="1"/>
            <p:nvPr/>
          </p:nvSpPr>
          <p:spPr>
            <a:xfrm>
              <a:off x="5572125" y="5736075"/>
              <a:ext cx="1843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Distributed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1883B96-3BD7-D4DF-2C38-56FC14E76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852" y="5257975"/>
              <a:ext cx="765094" cy="26231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45D2AF0-1D2A-C7BC-24DE-DCDB2DE52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78188" y="4886310"/>
              <a:ext cx="639447" cy="326899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6C19DEA-88F4-4257-CB12-E4992E5C0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948" y="4941494"/>
              <a:ext cx="659373" cy="561969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CEBE953-CA55-FAE3-2555-B043FC449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0171" y="4390438"/>
              <a:ext cx="650360" cy="46834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C4C4AB9-39E9-6E2D-05D3-9BA9BCF21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147" y="4428781"/>
              <a:ext cx="914434" cy="33148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61B9A41-5B5F-1717-9D46-D0875A47D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762" y="5576587"/>
              <a:ext cx="741075" cy="385587"/>
            </a:xfrm>
            <a:prstGeom prst="rect">
              <a:avLst/>
            </a:prstGeom>
          </p:spPr>
        </p:pic>
        <p:pic>
          <p:nvPicPr>
            <p:cNvPr id="86" name="Graphic 100">
              <a:extLst>
                <a:ext uri="{FF2B5EF4-FFF2-40B4-BE49-F238E27FC236}">
                  <a16:creationId xmlns:a16="http://schemas.microsoft.com/office/drawing/2014/main" id="{9FDA5C45-7CB7-517C-79C9-77522FD4C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75764" y="5984055"/>
              <a:ext cx="1280160" cy="308056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1A84C9E-A086-DD8D-C2BC-435EA62B9206}"/>
              </a:ext>
            </a:extLst>
          </p:cNvPr>
          <p:cNvGrpSpPr/>
          <p:nvPr/>
        </p:nvGrpSpPr>
        <p:grpSpPr>
          <a:xfrm>
            <a:off x="1956818" y="4118736"/>
            <a:ext cx="4555233" cy="2538054"/>
            <a:chOff x="135830" y="4196717"/>
            <a:chExt cx="4555233" cy="253805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11F8DC9-D5F3-BA52-77D5-DAA325CFB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259" y="5389312"/>
              <a:ext cx="919781" cy="365035"/>
            </a:xfrm>
            <a:prstGeom prst="rect">
              <a:avLst/>
            </a:prstGeom>
          </p:spPr>
        </p:pic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A5D977-1463-E368-0D9D-69436221A0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9539" y="4196717"/>
              <a:ext cx="771524" cy="188975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C13983B-E8E5-9A68-E704-DB1F8EF7EDC5}"/>
                </a:ext>
              </a:extLst>
            </p:cNvPr>
            <p:cNvSpPr txBox="1"/>
            <p:nvPr/>
          </p:nvSpPr>
          <p:spPr>
            <a:xfrm>
              <a:off x="2094592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#4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Types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D2A73C5-BC60-B298-1AC0-BAF23C592BED}"/>
                </a:ext>
              </a:extLst>
            </p:cNvPr>
            <p:cNvSpPr txBox="1"/>
            <p:nvPr/>
          </p:nvSpPr>
          <p:spPr>
            <a:xfrm>
              <a:off x="2971800" y="42845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Collections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24B8C16-503E-4FFB-1B89-3999AB8B8A15}"/>
                </a:ext>
              </a:extLst>
            </p:cNvPr>
            <p:cNvSpPr txBox="1"/>
            <p:nvPr/>
          </p:nvSpPr>
          <p:spPr>
            <a:xfrm>
              <a:off x="2971800" y="464653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Graphs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36CA76C-8656-F780-FCAC-F3C2B7D363FC}"/>
                </a:ext>
              </a:extLst>
            </p:cNvPr>
            <p:cNvSpPr txBox="1"/>
            <p:nvPr/>
          </p:nvSpPr>
          <p:spPr>
            <a:xfrm>
              <a:off x="2705100" y="5008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Matrices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1A20EB8-7DD1-D7FD-FE56-E479071FC9C6}"/>
                </a:ext>
              </a:extLst>
            </p:cNvPr>
            <p:cNvSpPr txBox="1"/>
            <p:nvPr/>
          </p:nvSpPr>
          <p:spPr>
            <a:xfrm>
              <a:off x="2562225" y="5389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Tensors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F02062C-E143-7511-FDB6-FD3626D91775}"/>
                </a:ext>
              </a:extLst>
            </p:cNvPr>
            <p:cNvSpPr txBox="1"/>
            <p:nvPr/>
          </p:nvSpPr>
          <p:spPr>
            <a:xfrm>
              <a:off x="2390775" y="5770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Frames</a:t>
              </a:r>
            </a:p>
          </p:txBody>
        </p:sp>
        <p:pic>
          <p:nvPicPr>
            <p:cNvPr id="96" name="Graphic 74">
              <a:extLst>
                <a:ext uri="{FF2B5EF4-FFF2-40B4-BE49-F238E27FC236}">
                  <a16:creationId xmlns:a16="http://schemas.microsoft.com/office/drawing/2014/main" id="{ECC07E38-0AF2-1126-91A0-E4CF0BDAF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8644" y="4621969"/>
              <a:ext cx="948844" cy="342462"/>
            </a:xfrm>
            <a:prstGeom prst="rect">
              <a:avLst/>
            </a:prstGeom>
          </p:spPr>
        </p:pic>
        <p:pic>
          <p:nvPicPr>
            <p:cNvPr id="97" name="Graphic 75">
              <a:extLst>
                <a:ext uri="{FF2B5EF4-FFF2-40B4-BE49-F238E27FC236}">
                  <a16:creationId xmlns:a16="http://schemas.microsoft.com/office/drawing/2014/main" id="{807895EB-6F28-89CC-528C-BA2158231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4453" y="4601771"/>
              <a:ext cx="380367" cy="457949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9C2F1FEB-6F8A-6E84-9ACF-1F463784C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329" y="4256067"/>
              <a:ext cx="741075" cy="385587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E240BC46-E7EE-F519-95B1-FD73B4AEC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169" y="4936787"/>
              <a:ext cx="741075" cy="385587"/>
            </a:xfrm>
            <a:prstGeom prst="rect">
              <a:avLst/>
            </a:prstGeom>
          </p:spPr>
        </p:pic>
        <p:pic>
          <p:nvPicPr>
            <p:cNvPr id="100" name="Graphic 87">
              <a:extLst>
                <a:ext uri="{FF2B5EF4-FFF2-40B4-BE49-F238E27FC236}">
                  <a16:creationId xmlns:a16="http://schemas.microsoft.com/office/drawing/2014/main" id="{D20A8CF0-12F1-1BEA-D401-720E70E2B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0231" y="5029834"/>
              <a:ext cx="1280160" cy="308056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8C1C56DD-4709-4DA9-C9D4-8917037C7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830" y="5329938"/>
              <a:ext cx="650360" cy="46834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1F98FC85-4205-B0B0-C4F0-9B9ED2EA7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94" y="5499424"/>
              <a:ext cx="659373" cy="561969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0952AFC3-1B8B-E7A0-9148-155222DF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29" y="5810547"/>
              <a:ext cx="741075" cy="385587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28A4D7C-8C6E-2257-4F6E-6CCA9D7C80A7}"/>
              </a:ext>
            </a:extLst>
          </p:cNvPr>
          <p:cNvGrpSpPr/>
          <p:nvPr/>
        </p:nvGrpSpPr>
        <p:grpSpPr>
          <a:xfrm>
            <a:off x="1927366" y="1320528"/>
            <a:ext cx="4589447" cy="2802016"/>
            <a:chOff x="106378" y="1398509"/>
            <a:chExt cx="4589447" cy="2802016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B4FCF62-7C50-AC87-0247-A46DCC7B50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05238" y="2103359"/>
              <a:ext cx="890587" cy="2097166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4B4CCB0-85CD-0428-F166-04EA922E45D7}"/>
                </a:ext>
              </a:extLst>
            </p:cNvPr>
            <p:cNvSpPr txBox="1"/>
            <p:nvPr/>
          </p:nvSpPr>
          <p:spPr>
            <a:xfrm>
              <a:off x="723900" y="1398509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#1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Language Abstraction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D12186D-7F40-1EDA-0A56-C0EA901314AD}"/>
                </a:ext>
              </a:extLst>
            </p:cNvPr>
            <p:cNvSpPr txBox="1"/>
            <p:nvPr/>
          </p:nvSpPr>
          <p:spPr>
            <a:xfrm>
              <a:off x="2557464" y="3684509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Operator Libraries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4A15C81-83D8-AC1C-B6CC-3539C5FD1ED0}"/>
                </a:ext>
              </a:extLst>
            </p:cNvPr>
            <p:cNvSpPr txBox="1"/>
            <p:nvPr/>
          </p:nvSpPr>
          <p:spPr>
            <a:xfrm>
              <a:off x="2281239" y="3179684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Algorithm Libraries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292E4E8-8324-0D16-7E4F-B00D44D1951E}"/>
                </a:ext>
              </a:extLst>
            </p:cNvPr>
            <p:cNvSpPr txBox="1"/>
            <p:nvPr/>
          </p:nvSpPr>
          <p:spPr>
            <a:xfrm>
              <a:off x="1752600" y="2665334"/>
              <a:ext cx="226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Computation Graphs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BE280BF-797C-81EF-4FD2-1B01A6AFF6EE}"/>
                </a:ext>
              </a:extLst>
            </p:cNvPr>
            <p:cNvSpPr txBox="1"/>
            <p:nvPr/>
          </p:nvSpPr>
          <p:spPr>
            <a:xfrm>
              <a:off x="1914525" y="1989059"/>
              <a:ext cx="2095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Linear Algebra Programs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E738CB0-52AE-3034-A883-0E6C6BF4F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150" y="2170178"/>
              <a:ext cx="650360" cy="468340"/>
            </a:xfrm>
            <a:prstGeom prst="rect">
              <a:avLst/>
            </a:prstGeom>
          </p:spPr>
        </p:pic>
        <p:pic>
          <p:nvPicPr>
            <p:cNvPr id="112" name="Graphic 58">
              <a:extLst>
                <a:ext uri="{FF2B5EF4-FFF2-40B4-BE49-F238E27FC236}">
                  <a16:creationId xmlns:a16="http://schemas.microsoft.com/office/drawing/2014/main" id="{8994CEE9-6CA1-2E38-812B-33A3D83B1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6231" y="1951354"/>
              <a:ext cx="1280160" cy="308056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97572B8E-9640-7574-6F0C-606EEC39F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94" y="2451424"/>
              <a:ext cx="659373" cy="561969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BE62C094-A850-54D7-7BBE-812F502B4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50" y="2690186"/>
              <a:ext cx="1027585" cy="21303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773B54D4-6BDC-9871-FC77-EE076200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603" y="3191254"/>
              <a:ext cx="530354" cy="397765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2180485D-102A-38AB-45F5-F35C12F75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78" y="3185900"/>
              <a:ext cx="914434" cy="331483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7E9B2B05-8B5C-D86A-7DDE-A6EC3D740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69" y="3260387"/>
              <a:ext cx="741075" cy="385587"/>
            </a:xfrm>
            <a:prstGeom prst="rect">
              <a:avLst/>
            </a:prstGeom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46A61BA-4C9F-A6A5-CBFC-49493F2B6281}"/>
                </a:ext>
              </a:extLst>
            </p:cNvPr>
            <p:cNvGrpSpPr/>
            <p:nvPr/>
          </p:nvGrpSpPr>
          <p:grpSpPr>
            <a:xfrm>
              <a:off x="408613" y="3737493"/>
              <a:ext cx="1285546" cy="400167"/>
              <a:chOff x="408613" y="3737493"/>
              <a:chExt cx="1681230" cy="492084"/>
            </a:xfrm>
          </p:grpSpPr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17C1FFD3-7EF4-1C3E-E02C-8391093662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b="30465"/>
              <a:stretch/>
            </p:blipFill>
            <p:spPr>
              <a:xfrm>
                <a:off x="1257086" y="3737493"/>
                <a:ext cx="832757" cy="492084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20BA75D9-F4DB-A064-0011-CA00DAD3D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39637" y="3906639"/>
                <a:ext cx="661356" cy="231022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386D0D22-D4DA-4CED-D8CC-DB110FEA0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13" y="3790945"/>
                <a:ext cx="682591" cy="381448"/>
              </a:xfrm>
              <a:prstGeom prst="rect">
                <a:avLst/>
              </a:prstGeom>
              <a:ln w="25400">
                <a:solidFill>
                  <a:srgbClr val="7889FB"/>
                </a:solidFill>
              </a:ln>
            </p:spPr>
          </p:pic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559DEBC-B7ED-976A-3EFF-B99FDAA3A974}"/>
              </a:ext>
            </a:extLst>
          </p:cNvPr>
          <p:cNvGrpSpPr/>
          <p:nvPr/>
        </p:nvGrpSpPr>
        <p:grpSpPr>
          <a:xfrm>
            <a:off x="6512051" y="1311003"/>
            <a:ext cx="4397043" cy="2807733"/>
            <a:chOff x="4691063" y="1388984"/>
            <a:chExt cx="4397043" cy="2807733"/>
          </a:xfrm>
        </p:grpSpPr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1EE45FF0-57B6-38BA-6FAC-D822585524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1063" y="2099550"/>
              <a:ext cx="819148" cy="209716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C2EB9DC-A0EB-2F9E-9DC9-EE2080404478}"/>
                </a:ext>
              </a:extLst>
            </p:cNvPr>
            <p:cNvSpPr txBox="1"/>
            <p:nvPr/>
          </p:nvSpPr>
          <p:spPr>
            <a:xfrm>
              <a:off x="5133975" y="1388984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#2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Execution Strategies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48BB6FB-93AC-CAFF-77A1-77DF2690EC04}"/>
                </a:ext>
              </a:extLst>
            </p:cNvPr>
            <p:cNvSpPr txBox="1"/>
            <p:nvPr/>
          </p:nvSpPr>
          <p:spPr>
            <a:xfrm>
              <a:off x="4852988" y="3408284"/>
              <a:ext cx="178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Data-Parallel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Operations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C787129-BB6C-97A6-9AB0-2FC4382C7CCC}"/>
                </a:ext>
              </a:extLst>
            </p:cNvPr>
            <p:cNvSpPr txBox="1"/>
            <p:nvPr/>
          </p:nvSpPr>
          <p:spPr>
            <a:xfrm>
              <a:off x="5036342" y="2725878"/>
              <a:ext cx="1947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Task-Parallel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Constructs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D0F540C-4CD6-F682-A079-6FC9FFA04BC8}"/>
                </a:ext>
              </a:extLst>
            </p:cNvPr>
            <p:cNvSpPr txBox="1"/>
            <p:nvPr/>
          </p:nvSpPr>
          <p:spPr>
            <a:xfrm>
              <a:off x="5424487" y="1989059"/>
              <a:ext cx="2252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Parameter Server</a:t>
              </a:r>
              <a:b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(Modell-Parallel)</a:t>
              </a: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6FF8564C-4A21-67D1-43C6-0DA28739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611" y="2816212"/>
              <a:ext cx="491759" cy="381113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D0C817CE-2318-BCF2-3D08-8DB62A855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012" y="2342055"/>
              <a:ext cx="765094" cy="262319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75052199-7371-817B-F28E-DA7E51EF4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88348" y="1970390"/>
              <a:ext cx="639447" cy="326899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44044BB0-0E99-CC53-DE26-327F0B510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842" y="2728678"/>
              <a:ext cx="1140889" cy="431477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BF4D7CAE-FD38-6CF8-EF90-CC64EBC67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108" y="2025574"/>
              <a:ext cx="659373" cy="561969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F3C92544-0700-2A70-6218-C2DDB1D9D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122" y="3280427"/>
              <a:ext cx="741075" cy="385587"/>
            </a:xfrm>
            <a:prstGeom prst="rect">
              <a:avLst/>
            </a:prstGeom>
          </p:spPr>
        </p:pic>
        <p:pic>
          <p:nvPicPr>
            <p:cNvPr id="134" name="Graphic 93">
              <a:extLst>
                <a:ext uri="{FF2B5EF4-FFF2-40B4-BE49-F238E27FC236}">
                  <a16:creationId xmlns:a16="http://schemas.microsoft.com/office/drawing/2014/main" id="{A957A26C-D5EA-1C49-003F-D11769468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10423" y="3717128"/>
              <a:ext cx="1280160" cy="308056"/>
            </a:xfrm>
            <a:prstGeom prst="rect">
              <a:avLst/>
            </a:prstGeom>
          </p:spPr>
        </p:pic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64F5FCB-4E44-EF32-F9B2-5853EE6AEEEE}"/>
              </a:ext>
            </a:extLst>
          </p:cNvPr>
          <p:cNvSpPr/>
          <p:nvPr/>
        </p:nvSpPr>
        <p:spPr>
          <a:xfrm>
            <a:off x="3949825" y="1926973"/>
            <a:ext cx="1597819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E59853F-9156-F4EE-FF78-FC6C800DB2B3}"/>
              </a:ext>
            </a:extLst>
          </p:cNvPr>
          <p:cNvSpPr/>
          <p:nvPr/>
        </p:nvSpPr>
        <p:spPr>
          <a:xfrm>
            <a:off x="7483600" y="1926973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1E160DB-1B4D-A42A-1BDB-3692A2A57668}"/>
              </a:ext>
            </a:extLst>
          </p:cNvPr>
          <p:cNvSpPr/>
          <p:nvPr/>
        </p:nvSpPr>
        <p:spPr>
          <a:xfrm>
            <a:off x="7188325" y="2641348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656826-370E-60FE-A4DC-F8DE8C413B24}"/>
              </a:ext>
            </a:extLst>
          </p:cNvPr>
          <p:cNvSpPr/>
          <p:nvPr/>
        </p:nvSpPr>
        <p:spPr>
          <a:xfrm>
            <a:off x="6902575" y="3336673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922BA6B-8689-343D-ED3D-BC3DD5480A6D}"/>
              </a:ext>
            </a:extLst>
          </p:cNvPr>
          <p:cNvSpPr/>
          <p:nvPr/>
        </p:nvSpPr>
        <p:spPr>
          <a:xfrm>
            <a:off x="4645151" y="4909309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EDAF8A6-2834-7C2F-D77A-2125D196A23E}"/>
              </a:ext>
            </a:extLst>
          </p:cNvPr>
          <p:cNvSpPr/>
          <p:nvPr/>
        </p:nvSpPr>
        <p:spPr>
          <a:xfrm>
            <a:off x="4311776" y="5671309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F247BB0-E853-F4F5-7B71-C2A02CE84A66}"/>
              </a:ext>
            </a:extLst>
          </p:cNvPr>
          <p:cNvSpPr/>
          <p:nvPr/>
        </p:nvSpPr>
        <p:spPr>
          <a:xfrm>
            <a:off x="6889480" y="4339542"/>
            <a:ext cx="2141931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E7EA1DA-D621-49C6-2D6C-3DC09C203368}"/>
              </a:ext>
            </a:extLst>
          </p:cNvPr>
          <p:cNvSpPr/>
          <p:nvPr/>
        </p:nvSpPr>
        <p:spPr>
          <a:xfrm>
            <a:off x="7489556" y="5644467"/>
            <a:ext cx="1541856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3AA293D-5B56-49D1-1992-0A17FB596F70}"/>
              </a:ext>
            </a:extLst>
          </p:cNvPr>
          <p:cNvSpPr/>
          <p:nvPr/>
        </p:nvSpPr>
        <p:spPr>
          <a:xfrm>
            <a:off x="7226424" y="4860673"/>
            <a:ext cx="2071687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CC4FFF67-A9B1-91EB-8F59-DC9D35EBD49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06912" y="734634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A4F736-21A5-28AB-4574-65743B3961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User-defined Functions (UDF)</a:t>
            </a:r>
          </a:p>
          <a:p>
            <a:pPr lvl="1"/>
            <a:r>
              <a:rPr lang="en-US" dirty="0"/>
              <a:t>Data type: Input usually collections of cells, </a:t>
            </a:r>
            <a:r>
              <a:rPr lang="en-US" b="1" dirty="0">
                <a:solidFill>
                  <a:srgbClr val="7889FB"/>
                </a:solidFill>
              </a:rPr>
              <a:t>rows, or blocks</a:t>
            </a:r>
          </a:p>
          <a:p>
            <a:pPr lvl="1"/>
            <a:r>
              <a:rPr lang="en-US" dirty="0"/>
              <a:t>Implement loss and overall optimizer by yourself / UDF abstractions 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data-parallel</a:t>
            </a:r>
            <a:r>
              <a:rPr lang="en-US" dirty="0"/>
              <a:t> (e.g., Spark </a:t>
            </a:r>
            <a:r>
              <a:rPr lang="en-US" dirty="0" err="1"/>
              <a:t>MLlib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or </a:t>
            </a:r>
            <a:r>
              <a:rPr lang="en-US" b="1" dirty="0">
                <a:solidFill>
                  <a:srgbClr val="7889FB"/>
                </a:solidFill>
              </a:rPr>
              <a:t>In-DBMS analytics</a:t>
            </a:r>
            <a:r>
              <a:rPr lang="en-US" dirty="0"/>
              <a:t> (</a:t>
            </a:r>
            <a:r>
              <a:rPr lang="en-US" dirty="0" err="1"/>
              <a:t>MADlib</a:t>
            </a:r>
            <a:r>
              <a:rPr lang="en-US" dirty="0"/>
              <a:t>, AIDA)</a:t>
            </a:r>
          </a:p>
          <a:p>
            <a:pPr lvl="1"/>
            <a:endParaRPr lang="en-US" dirty="0"/>
          </a:p>
          <a:p>
            <a:r>
              <a:rPr lang="en-US" dirty="0"/>
              <a:t>Example SQL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1D975-97B2-3E4F-431C-3FD05FFC5B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UDF-based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7AB79-267A-360E-227F-F09C704B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707" y="2420258"/>
            <a:ext cx="784647" cy="475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DB787C-9DD3-3B3B-4D72-AF0CDB21C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2081700"/>
            <a:ext cx="741075" cy="3855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7D9EF8-B140-C6BB-BDC2-BE6783A1C417}"/>
              </a:ext>
            </a:extLst>
          </p:cNvPr>
          <p:cNvSpPr txBox="1"/>
          <p:nvPr/>
        </p:nvSpPr>
        <p:spPr>
          <a:xfrm>
            <a:off x="2747363" y="3200649"/>
            <a:ext cx="2421653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Matrix Product in SQL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SELECT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A.i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B.j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  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SUM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A.val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B.val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FROM 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A, B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WHERE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A.j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B.i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GROUP BY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A.i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B.j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EC737-0070-BD2E-7588-B9DE8B55B198}"/>
              </a:ext>
            </a:extLst>
          </p:cNvPr>
          <p:cNvSpPr txBox="1"/>
          <p:nvPr/>
        </p:nvSpPr>
        <p:spPr>
          <a:xfrm>
            <a:off x="5411853" y="3202326"/>
            <a:ext cx="247021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Matrix Product w/ UDF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SELECT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A.i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B.j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 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dot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A.row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B.col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FROM 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A, B;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F3159E-CE92-06C2-1F32-0C347BFFD82B}"/>
              </a:ext>
            </a:extLst>
          </p:cNvPr>
          <p:cNvSpPr txBox="1"/>
          <p:nvPr/>
        </p:nvSpPr>
        <p:spPr>
          <a:xfrm>
            <a:off x="8106488" y="3204001"/>
            <a:ext cx="283704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Optimization w/ UDA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(state)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Accumulate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state,data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Merge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state,data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Finalize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state,data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9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187738-D09C-C21D-6B6B-8BF65A042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>
                <a:solidFill>
                  <a:schemeClr val="accent1"/>
                </a:solidFill>
              </a:rPr>
              <a:t>Pregel</a:t>
            </a:r>
          </a:p>
          <a:p>
            <a:pPr lvl="1"/>
            <a:r>
              <a:rPr lang="en-US" b="1" dirty="0"/>
              <a:t>Name: </a:t>
            </a:r>
            <a:r>
              <a:rPr lang="en-US" dirty="0"/>
              <a:t>Seven Bridges of </a:t>
            </a:r>
            <a:r>
              <a:rPr lang="en-US" dirty="0" err="1"/>
              <a:t>Koenigsberg</a:t>
            </a:r>
            <a:r>
              <a:rPr lang="en-US" dirty="0"/>
              <a:t> (Euler 1736)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“Think-like-a-vertex”</a:t>
            </a:r>
            <a:r>
              <a:rPr lang="en-US" dirty="0"/>
              <a:t> (vertex-centric processing)</a:t>
            </a:r>
          </a:p>
          <a:p>
            <a:pPr lvl="1"/>
            <a:r>
              <a:rPr lang="en-US" dirty="0"/>
              <a:t>Iterative processing in super steps, comm.: message passing</a:t>
            </a:r>
          </a:p>
          <a:p>
            <a:r>
              <a:rPr lang="en-US" dirty="0"/>
              <a:t>Programming Model</a:t>
            </a:r>
          </a:p>
          <a:p>
            <a:pPr lvl="1"/>
            <a:r>
              <a:rPr lang="en-US" dirty="0"/>
              <a:t>Represent graph as collection of </a:t>
            </a:r>
            <a:r>
              <a:rPr lang="en-US" b="1" dirty="0">
                <a:solidFill>
                  <a:schemeClr val="accent1"/>
                </a:solidFill>
              </a:rPr>
              <a:t>vertices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w/ edge (adjacency) lists</a:t>
            </a:r>
          </a:p>
          <a:p>
            <a:pPr lvl="1"/>
            <a:r>
              <a:rPr lang="en-US" dirty="0"/>
              <a:t>Implement algorithms via </a:t>
            </a:r>
            <a:r>
              <a:rPr lang="en-US" b="1" dirty="0">
                <a:solidFill>
                  <a:srgbClr val="7889FB"/>
                </a:solidFill>
              </a:rPr>
              <a:t>Vertex API</a:t>
            </a:r>
          </a:p>
          <a:p>
            <a:pPr lvl="1"/>
            <a:r>
              <a:rPr lang="en-US" dirty="0"/>
              <a:t>Terminate if all vertices halted / no more </a:t>
            </a:r>
            <a:r>
              <a:rPr lang="en-US" dirty="0" err="1"/>
              <a:t>msgs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C434A-C372-81BC-AF1F-B02022D8BC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Graph-based Systems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6D9037-9D49-637B-9F88-350F0DC53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22" y="1515538"/>
            <a:ext cx="1493027" cy="11778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3F199C-4832-2171-A647-1F0F56E5CEAD}"/>
              </a:ext>
            </a:extLst>
          </p:cNvPr>
          <p:cNvSpPr txBox="1"/>
          <p:nvPr/>
        </p:nvSpPr>
        <p:spPr>
          <a:xfrm>
            <a:off x="6680499" y="267485"/>
            <a:ext cx="283539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[Grzegorz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Malewicz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</a:t>
            </a:r>
            <a:r>
              <a:rPr lang="en-US" sz="1400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Pregel: </a:t>
            </a:r>
            <a:br>
              <a:rPr lang="en-US" sz="1400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 system for large-scale graph processing.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2010, </a:t>
            </a:r>
            <a:b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2020 Test of Time Award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C70162-F461-5660-8C46-12C46BFAE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371" y="43511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C39EB-87E0-B348-42FB-F4D93775E0A7}"/>
              </a:ext>
            </a:extLst>
          </p:cNvPr>
          <p:cNvGrpSpPr/>
          <p:nvPr/>
        </p:nvGrpSpPr>
        <p:grpSpPr>
          <a:xfrm>
            <a:off x="9819757" y="1671749"/>
            <a:ext cx="1925163" cy="1237734"/>
            <a:chOff x="6624612" y="2794113"/>
            <a:chExt cx="1925163" cy="123773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FE7A76-42FC-5A7F-F414-F2D5F3BE0DC9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E31A6A6-DD09-DABF-D7E9-7DC6A43BBF50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020B9D9-2954-FF54-CB89-FECBD6212CFE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9F9B044-2200-F049-7298-CAB9FC85BD7D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A205A51-304D-C4C7-23EA-0DBDFA2BD987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1347342-6492-BAF4-0EEC-33BEE0AD65F4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2B3AE7-AF0F-F31F-39F4-44F6CEC309CF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28A1310-CC2D-BE17-11E4-364EC1A15256}"/>
                </a:ext>
              </a:extLst>
            </p:cNvPr>
            <p:cNvCxnSpPr>
              <a:stCxn id="16" idx="1"/>
              <a:endCxn id="14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8056BD4-38A1-AD09-7011-C4DB720D2163}"/>
                </a:ext>
              </a:extLst>
            </p:cNvPr>
            <p:cNvCxnSpPr>
              <a:stCxn id="15" idx="1"/>
              <a:endCxn id="14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2334FEF-A354-A73D-1AA4-9F59BD2C2F68}"/>
                </a:ext>
              </a:extLst>
            </p:cNvPr>
            <p:cNvCxnSpPr>
              <a:stCxn id="16" idx="6"/>
              <a:endCxn id="15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52F8EE9-6787-9A64-64EE-E1132C52751F}"/>
                </a:ext>
              </a:extLst>
            </p:cNvPr>
            <p:cNvCxnSpPr>
              <a:stCxn id="17" idx="2"/>
              <a:endCxn id="15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3ADC56-07C8-AFF4-62EA-14391412D65A}"/>
                </a:ext>
              </a:extLst>
            </p:cNvPr>
            <p:cNvCxnSpPr>
              <a:stCxn id="19" idx="7"/>
              <a:endCxn id="18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8C26B49-DE6C-2880-8923-62342B565D41}"/>
                </a:ext>
              </a:extLst>
            </p:cNvPr>
            <p:cNvCxnSpPr>
              <a:stCxn id="20" idx="1"/>
              <a:endCxn id="18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7E81CBC-A806-32E7-9C29-443A869CD80D}"/>
                </a:ext>
              </a:extLst>
            </p:cNvPr>
            <p:cNvCxnSpPr>
              <a:stCxn id="20" idx="2"/>
              <a:endCxn id="19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ight Arrow 40">
            <a:extLst>
              <a:ext uri="{FF2B5EF4-FFF2-40B4-BE49-F238E27FC236}">
                <a16:creationId xmlns:a16="http://schemas.microsoft.com/office/drawing/2014/main" id="{90027835-D604-79CB-ED63-FBDACE765219}"/>
              </a:ext>
            </a:extLst>
          </p:cNvPr>
          <p:cNvSpPr/>
          <p:nvPr/>
        </p:nvSpPr>
        <p:spPr>
          <a:xfrm rot="7623604">
            <a:off x="9866176" y="294407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148B7D-6E37-496A-32D4-3E1891B2878C}"/>
              </a:ext>
            </a:extLst>
          </p:cNvPr>
          <p:cNvCxnSpPr/>
          <p:nvPr/>
        </p:nvCxnSpPr>
        <p:spPr>
          <a:xfrm flipH="1">
            <a:off x="7889109" y="4576326"/>
            <a:ext cx="235409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6EF2803-D0BC-4AF4-259A-B66DA2E8F1F9}"/>
              </a:ext>
            </a:extLst>
          </p:cNvPr>
          <p:cNvSpPr txBox="1"/>
          <p:nvPr/>
        </p:nvSpPr>
        <p:spPr>
          <a:xfrm>
            <a:off x="9408551" y="3600846"/>
            <a:ext cx="8077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Worker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9AEE53-05D8-F830-A052-F8FC59156D09}"/>
              </a:ext>
            </a:extLst>
          </p:cNvPr>
          <p:cNvSpPr txBox="1"/>
          <p:nvPr/>
        </p:nvSpPr>
        <p:spPr>
          <a:xfrm>
            <a:off x="9415035" y="4755195"/>
            <a:ext cx="8077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Worker 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BDDB20-4109-3E41-E094-CB2A8C02D23B}"/>
              </a:ext>
            </a:extLst>
          </p:cNvPr>
          <p:cNvGrpSpPr/>
          <p:nvPr/>
        </p:nvGrpSpPr>
        <p:grpSpPr>
          <a:xfrm>
            <a:off x="7944513" y="3258309"/>
            <a:ext cx="1273191" cy="2305142"/>
            <a:chOff x="6619264" y="4425117"/>
            <a:chExt cx="1273191" cy="230514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9592AC-564A-8DC4-15CC-E3AED97CB1C0}"/>
                </a:ext>
              </a:extLst>
            </p:cNvPr>
            <p:cNvSpPr txBox="1"/>
            <p:nvPr/>
          </p:nvSpPr>
          <p:spPr>
            <a:xfrm>
              <a:off x="7047690" y="4425117"/>
              <a:ext cx="84152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[1, 3, 4]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DA1F17B-BC7C-A2CC-007E-03F751EBCEFE}"/>
                </a:ext>
              </a:extLst>
            </p:cNvPr>
            <p:cNvGrpSpPr/>
            <p:nvPr/>
          </p:nvGrpSpPr>
          <p:grpSpPr>
            <a:xfrm>
              <a:off x="6619264" y="4483484"/>
              <a:ext cx="1273191" cy="2246775"/>
              <a:chOff x="6619264" y="4483484"/>
              <a:chExt cx="1273191" cy="2246775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351FF83-7C61-79CC-673A-76A1DE295BE5}"/>
                  </a:ext>
                </a:extLst>
              </p:cNvPr>
              <p:cNvSpPr/>
              <p:nvPr/>
            </p:nvSpPr>
            <p:spPr>
              <a:xfrm>
                <a:off x="6631098" y="4483484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70B3A3A-ED6C-EFC2-FD8F-AE64AB1EFF12}"/>
                  </a:ext>
                </a:extLst>
              </p:cNvPr>
              <p:cNvSpPr/>
              <p:nvPr/>
            </p:nvSpPr>
            <p:spPr>
              <a:xfrm>
                <a:off x="6625181" y="480702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363212-F568-879C-C681-A5EDA3B270F3}"/>
                  </a:ext>
                </a:extLst>
              </p:cNvPr>
              <p:cNvSpPr/>
              <p:nvPr/>
            </p:nvSpPr>
            <p:spPr>
              <a:xfrm>
                <a:off x="6631098" y="511602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4491786-78DE-43D5-DF17-F36684B2066D}"/>
                  </a:ext>
                </a:extLst>
              </p:cNvPr>
              <p:cNvSpPr/>
              <p:nvPr/>
            </p:nvSpPr>
            <p:spPr>
              <a:xfrm>
                <a:off x="6625181" y="544440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6F64D91-8A57-3EA5-22D1-DDFA0B1914CE}"/>
                  </a:ext>
                </a:extLst>
              </p:cNvPr>
              <p:cNvSpPr/>
              <p:nvPr/>
            </p:nvSpPr>
            <p:spPr>
              <a:xfrm>
                <a:off x="6619264" y="5797134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B58BF9B-4981-CD6C-7CA4-04A87C32559B}"/>
                  </a:ext>
                </a:extLst>
              </p:cNvPr>
              <p:cNvSpPr/>
              <p:nvPr/>
            </p:nvSpPr>
            <p:spPr>
              <a:xfrm>
                <a:off x="6625181" y="612558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02A6623-E335-10D1-6EAB-B945B3531CBA}"/>
                  </a:ext>
                </a:extLst>
              </p:cNvPr>
              <p:cNvSpPr/>
              <p:nvPr/>
            </p:nvSpPr>
            <p:spPr>
              <a:xfrm>
                <a:off x="6619264" y="6446602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5D8BF43-AFCD-078F-5843-5E21C567590D}"/>
                  </a:ext>
                </a:extLst>
              </p:cNvPr>
              <p:cNvSpPr txBox="1"/>
              <p:nvPr/>
            </p:nvSpPr>
            <p:spPr>
              <a:xfrm>
                <a:off x="7044447" y="474288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[5, 6]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E868391-FC41-16E7-9EB0-90A10C73F012}"/>
                  </a:ext>
                </a:extLst>
              </p:cNvPr>
              <p:cNvSpPr txBox="1"/>
              <p:nvPr/>
            </p:nvSpPr>
            <p:spPr>
              <a:xfrm>
                <a:off x="7050931" y="5041204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[1, 2]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7A6EED6-3F5A-FBA8-0FA9-465D07D8102D}"/>
                  </a:ext>
                </a:extLst>
              </p:cNvPr>
              <p:cNvSpPr txBox="1"/>
              <p:nvPr/>
            </p:nvSpPr>
            <p:spPr>
              <a:xfrm>
                <a:off x="7047688" y="534924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[1, 2, 4]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075088E-378E-4625-5D83-A6EAAAD99634}"/>
                  </a:ext>
                </a:extLst>
              </p:cNvPr>
              <p:cNvSpPr txBox="1"/>
              <p:nvPr/>
            </p:nvSpPr>
            <p:spPr>
              <a:xfrm>
                <a:off x="7044444" y="5715656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[6, 7]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C92D08D-7142-AA4C-C862-9BABD9FE7E36}"/>
                  </a:ext>
                </a:extLst>
              </p:cNvPr>
              <p:cNvSpPr txBox="1"/>
              <p:nvPr/>
            </p:nvSpPr>
            <p:spPr>
              <a:xfrm>
                <a:off x="7041201" y="603342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[2]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16B7261-3355-BFE3-34B5-F4515B411F24}"/>
                  </a:ext>
                </a:extLst>
              </p:cNvPr>
              <p:cNvSpPr txBox="1"/>
              <p:nvPr/>
            </p:nvSpPr>
            <p:spPr>
              <a:xfrm>
                <a:off x="7047686" y="6360927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[5, 7]</a:t>
                </a: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936E7EC-58ED-D71F-B982-777E085A6D56}"/>
              </a:ext>
            </a:extLst>
          </p:cNvPr>
          <p:cNvSpPr txBox="1"/>
          <p:nvPr/>
        </p:nvSpPr>
        <p:spPr>
          <a:xfrm>
            <a:off x="1049286" y="3944187"/>
            <a:ext cx="4717915" cy="21698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 abstract class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Vertex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String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getID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long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superstep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VertexValue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getValue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compute(Iterator&lt;Message&gt;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msgs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sendMsgTo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(String v, Message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msg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void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voteToHalt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396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1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73DF0-B50E-B6FC-585C-72149DFA62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Example1: Connected Components</a:t>
            </a:r>
          </a:p>
          <a:p>
            <a:pPr lvl="1"/>
            <a:r>
              <a:rPr lang="en-US" dirty="0"/>
              <a:t>Connected components </a:t>
            </a:r>
            <a:br>
              <a:rPr lang="en-US" dirty="0"/>
            </a:br>
            <a:r>
              <a:rPr lang="en-US" dirty="0"/>
              <a:t>of graph (subgraphs </a:t>
            </a:r>
            <a:br>
              <a:rPr lang="en-US" dirty="0"/>
            </a:br>
            <a:r>
              <a:rPr lang="en-US" dirty="0"/>
              <a:t>of connected nodes)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Propagate max(current, </a:t>
            </a:r>
            <a:r>
              <a:rPr lang="en-US" b="1" dirty="0" err="1">
                <a:solidFill>
                  <a:srgbClr val="7889FB"/>
                </a:solidFill>
              </a:rPr>
              <a:t>msgs</a:t>
            </a:r>
            <a:r>
              <a:rPr lang="en-US" b="1" dirty="0">
                <a:solidFill>
                  <a:srgbClr val="7889FB"/>
                </a:solidFill>
              </a:rPr>
              <a:t>) </a:t>
            </a:r>
            <a:br>
              <a:rPr lang="en-US" dirty="0"/>
            </a:br>
            <a:r>
              <a:rPr lang="en-US" dirty="0"/>
              <a:t>if != current to neighbors, </a:t>
            </a:r>
            <a:br>
              <a:rPr lang="en-US" dirty="0"/>
            </a:br>
            <a:r>
              <a:rPr lang="en-US" dirty="0"/>
              <a:t>terminate if no </a:t>
            </a:r>
            <a:r>
              <a:rPr lang="en-US" dirty="0" err="1"/>
              <a:t>msgs</a:t>
            </a:r>
            <a:endParaRPr lang="en-US" dirty="0"/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Example 2: Page Rank</a:t>
            </a:r>
          </a:p>
          <a:p>
            <a:pPr marL="685800" marR="0" lvl="1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Ranking of webpages by importance / impact</a:t>
            </a:r>
          </a:p>
          <a:p>
            <a:pPr marL="685800" marR="0" lvl="1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#1: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Initialize vertices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 to 1/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numVertices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()</a:t>
            </a:r>
          </a:p>
          <a:p>
            <a:pPr marL="685800" marR="0" lvl="1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#2: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In each super step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Compute current vertex value: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value = 0.15/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numVertices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()+0.85*sum(msg)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Send to all neighbors: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value/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numOutgoingEdges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()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774A2-ADCF-A42C-8F56-BBFA7F4C7C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Graph-based Systems,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7A5A9-8D8F-FFD2-022A-9AA9A1A724D8}"/>
              </a:ext>
            </a:extLst>
          </p:cNvPr>
          <p:cNvSpPr txBox="1"/>
          <p:nvPr/>
        </p:nvSpPr>
        <p:spPr>
          <a:xfrm>
            <a:off x="9657785" y="3481489"/>
            <a:ext cx="16680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en.wikipedia.org/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wiki/PageRank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DDEA1-D131-25EC-5F17-2E3D8BDD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65" y="3496496"/>
            <a:ext cx="2679020" cy="221465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C0B99C29-7917-0371-35FC-04A76F6DD52C}"/>
              </a:ext>
            </a:extLst>
          </p:cNvPr>
          <p:cNvGrpSpPr/>
          <p:nvPr/>
        </p:nvGrpSpPr>
        <p:grpSpPr>
          <a:xfrm>
            <a:off x="4059993" y="1811629"/>
            <a:ext cx="1925163" cy="1237734"/>
            <a:chOff x="6624612" y="2794113"/>
            <a:chExt cx="1925163" cy="123773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CC96042-69E1-11CE-9650-9770753C7C87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E052A2D-4900-7C9E-E79F-F72C348CDD17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0CF4E1B-9E4C-DDF8-DEFD-45D5877BE60F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F2E2871-7BE5-8065-5DA1-62CC8DEB8288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F14A3CE-FBD3-E162-9FEB-EAC0F1639016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F00A9CE-35AE-C840-30C8-F4847F16D812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D913159-C2CA-1B58-66D1-475EF42614AE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203C555-30F5-13D1-3331-39B2A9F490AE}"/>
                </a:ext>
              </a:extLst>
            </p:cNvPr>
            <p:cNvCxnSpPr>
              <a:stCxn id="58" idx="1"/>
              <a:endCxn id="56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8C15B55-ECB4-9B0C-91F3-8BE36EA4783C}"/>
                </a:ext>
              </a:extLst>
            </p:cNvPr>
            <p:cNvCxnSpPr>
              <a:stCxn id="57" idx="1"/>
              <a:endCxn id="56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33E973FD-3D73-9535-5F1A-B1FEBBC6944D}"/>
                </a:ext>
              </a:extLst>
            </p:cNvPr>
            <p:cNvCxnSpPr>
              <a:stCxn id="58" idx="6"/>
              <a:endCxn id="57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466107F-D465-BFA5-F6FC-6014D72A1513}"/>
                </a:ext>
              </a:extLst>
            </p:cNvPr>
            <p:cNvCxnSpPr>
              <a:stCxn id="59" idx="2"/>
              <a:endCxn id="57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28822EF-966B-D065-FD59-5BA6798C9E16}"/>
                </a:ext>
              </a:extLst>
            </p:cNvPr>
            <p:cNvCxnSpPr>
              <a:stCxn id="61" idx="7"/>
              <a:endCxn id="60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60E372B-526D-798E-CDE0-DCD41309DA46}"/>
                </a:ext>
              </a:extLst>
            </p:cNvPr>
            <p:cNvCxnSpPr>
              <a:stCxn id="62" idx="1"/>
              <a:endCxn id="60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6D4DD74-11E6-CA19-DBFF-528409101D53}"/>
                </a:ext>
              </a:extLst>
            </p:cNvPr>
            <p:cNvCxnSpPr>
              <a:stCxn id="62" idx="2"/>
              <a:endCxn id="61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1539BE7-D0EA-A9C3-7ADE-3B1E46F7699A}"/>
              </a:ext>
            </a:extLst>
          </p:cNvPr>
          <p:cNvSpPr txBox="1"/>
          <p:nvPr/>
        </p:nvSpPr>
        <p:spPr>
          <a:xfrm>
            <a:off x="4166538" y="1634259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0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1A463CD-26D7-6A9F-F55A-E4A49B4D0374}"/>
              </a:ext>
            </a:extLst>
          </p:cNvPr>
          <p:cNvGrpSpPr/>
          <p:nvPr/>
        </p:nvGrpSpPr>
        <p:grpSpPr>
          <a:xfrm>
            <a:off x="6389051" y="1808386"/>
            <a:ext cx="1925163" cy="1237734"/>
            <a:chOff x="6624612" y="2794113"/>
            <a:chExt cx="1925163" cy="123773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DC05273-4E87-92B9-7ABA-79DFC2138AB7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7B5D168-D07D-E62D-F460-CEEEEF59AA64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5E517D0-FEA4-C2EC-F6A0-C6B070031F58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B5CD925-5D37-84D0-A805-2930327FA321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468D1CA-C633-6942-902F-DF8C04C3EC34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D964A0C-8362-EDAE-10C9-5363068F9E77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401F0C3-FD6D-D929-4499-E227EE922F98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8E11D65-B4C0-61D9-6157-5128713C6600}"/>
                </a:ext>
              </a:extLst>
            </p:cNvPr>
            <p:cNvCxnSpPr>
              <a:stCxn id="74" idx="1"/>
              <a:endCxn id="72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A091B96-D1FA-D8EB-EBFC-6888E2028145}"/>
                </a:ext>
              </a:extLst>
            </p:cNvPr>
            <p:cNvCxnSpPr>
              <a:stCxn id="73" idx="1"/>
              <a:endCxn id="72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136DEFFB-DB49-1DF6-994E-0906B7EB6C15}"/>
                </a:ext>
              </a:extLst>
            </p:cNvPr>
            <p:cNvCxnSpPr>
              <a:stCxn id="74" idx="6"/>
              <a:endCxn id="73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A56D1421-44F9-1CB9-49EB-233E30207497}"/>
                </a:ext>
              </a:extLst>
            </p:cNvPr>
            <p:cNvCxnSpPr>
              <a:stCxn id="75" idx="2"/>
              <a:endCxn id="73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FC77F0D-A0C5-459B-8164-07B1D3AB052A}"/>
                </a:ext>
              </a:extLst>
            </p:cNvPr>
            <p:cNvCxnSpPr>
              <a:stCxn id="77" idx="7"/>
              <a:endCxn id="76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3C0A2CD6-D76A-7674-D5E9-F0B5A8155AD0}"/>
                </a:ext>
              </a:extLst>
            </p:cNvPr>
            <p:cNvCxnSpPr>
              <a:stCxn id="78" idx="1"/>
              <a:endCxn id="76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2CF1F69-AE1B-2D67-6789-B92CD6B9FC26}"/>
                </a:ext>
              </a:extLst>
            </p:cNvPr>
            <p:cNvCxnSpPr>
              <a:stCxn id="78" idx="2"/>
              <a:endCxn id="77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984F510-6149-FA94-98AB-37D01F1B3EE3}"/>
              </a:ext>
            </a:extLst>
          </p:cNvPr>
          <p:cNvSpPr txBox="1"/>
          <p:nvPr/>
        </p:nvSpPr>
        <p:spPr>
          <a:xfrm>
            <a:off x="6602603" y="1640742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5E00267-D252-99C3-AB78-88AD3BF27158}"/>
              </a:ext>
            </a:extLst>
          </p:cNvPr>
          <p:cNvGrpSpPr/>
          <p:nvPr/>
        </p:nvGrpSpPr>
        <p:grpSpPr>
          <a:xfrm>
            <a:off x="8647662" y="1805143"/>
            <a:ext cx="1925163" cy="1237734"/>
            <a:chOff x="6624612" y="2794113"/>
            <a:chExt cx="1925163" cy="123773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CF822F7-DC32-CE2A-A074-2214DB0FB7E4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7F6BBC1-BE1D-9BF3-449A-6272814708D3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AEAA1F0-10A2-29B8-4A5E-5806AF29D309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7A81693-6C64-12B5-46E1-A2499C1AE86E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70416EA-CC97-EDBF-1EEE-217DD3F17EE7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533C65A-B28A-1EB8-6F9C-76295FFB25BF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45661A3-8B89-094F-93A1-2F33DF7BC72A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D3ED2DD7-F940-EAE0-6243-4516CADE83CE}"/>
                </a:ext>
              </a:extLst>
            </p:cNvPr>
            <p:cNvCxnSpPr>
              <a:stCxn id="90" idx="1"/>
              <a:endCxn id="88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523F1D21-4D28-692A-56F8-63522665170A}"/>
                </a:ext>
              </a:extLst>
            </p:cNvPr>
            <p:cNvCxnSpPr>
              <a:stCxn id="89" idx="1"/>
              <a:endCxn id="88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9B8B94E7-6710-F4D0-3521-A0EE0DD2A431}"/>
                </a:ext>
              </a:extLst>
            </p:cNvPr>
            <p:cNvCxnSpPr>
              <a:stCxn id="90" idx="6"/>
              <a:endCxn id="89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1E0EDF8-99CB-4850-4338-1BF9176A952B}"/>
                </a:ext>
              </a:extLst>
            </p:cNvPr>
            <p:cNvCxnSpPr>
              <a:stCxn id="91" idx="2"/>
              <a:endCxn id="89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971DB6AD-5FFA-26FF-A93F-24BADD438319}"/>
                </a:ext>
              </a:extLst>
            </p:cNvPr>
            <p:cNvCxnSpPr>
              <a:stCxn id="93" idx="7"/>
              <a:endCxn id="92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FFBAF2ED-B64B-1F5A-7994-4744CA7D0462}"/>
                </a:ext>
              </a:extLst>
            </p:cNvPr>
            <p:cNvCxnSpPr>
              <a:stCxn id="94" idx="1"/>
              <a:endCxn id="92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7946D741-B9D5-0301-43C9-99F229395DFD}"/>
                </a:ext>
              </a:extLst>
            </p:cNvPr>
            <p:cNvCxnSpPr>
              <a:stCxn id="94" idx="2"/>
              <a:endCxn id="93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8D6FF412-059B-8BB4-1CD1-8B9F203AA02E}"/>
              </a:ext>
            </a:extLst>
          </p:cNvPr>
          <p:cNvSpPr txBox="1"/>
          <p:nvPr/>
        </p:nvSpPr>
        <p:spPr>
          <a:xfrm>
            <a:off x="8861214" y="1637499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115ED51-6F23-B0FA-23E8-10BA6E6777DB}"/>
              </a:ext>
            </a:extLst>
          </p:cNvPr>
          <p:cNvSpPr txBox="1"/>
          <p:nvPr/>
        </p:nvSpPr>
        <p:spPr>
          <a:xfrm>
            <a:off x="10667318" y="1634254"/>
            <a:ext cx="12237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converged</a:t>
            </a:r>
          </a:p>
        </p:txBody>
      </p:sp>
    </p:spTree>
    <p:extLst>
      <p:ext uri="{BB962C8B-B14F-4D97-AF65-F5344CB8AC3E}">
        <p14:creationId xmlns:p14="http://schemas.microsoft.com/office/powerpoint/2010/main" val="38572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6" grpId="0"/>
      <p:bldP spid="102" grpId="0"/>
      <p:bldP spid="1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975CE4-4ECC-AA81-926C-76B2B1048F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Excursus: Graph Processing </a:t>
            </a:r>
            <a:br>
              <a:rPr lang="en-US" dirty="0"/>
            </a:br>
            <a:r>
              <a:rPr lang="en-US" dirty="0"/>
              <a:t>via </a:t>
            </a:r>
            <a:r>
              <a:rPr lang="en-US" dirty="0">
                <a:solidFill>
                  <a:schemeClr val="accent1"/>
                </a:solidFill>
              </a:rPr>
              <a:t>Sparse Linear Algebra</a:t>
            </a:r>
          </a:p>
          <a:p>
            <a:pPr lvl="1"/>
            <a:r>
              <a:rPr lang="en-US" dirty="0" err="1"/>
              <a:t>SystemDS</a:t>
            </a:r>
            <a:r>
              <a:rPr lang="en-US" dirty="0"/>
              <a:t>’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components()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sz="1000" dirty="0">
              <a:latin typeface="Consolas" panose="020B0609020204030204" pitchFamily="49" charset="0"/>
            </a:endParaRPr>
          </a:p>
          <a:p>
            <a:pPr lvl="1"/>
            <a:r>
              <a:rPr lang="en-US" dirty="0" err="1"/>
              <a:t>SystemDS</a:t>
            </a:r>
            <a:r>
              <a:rPr lang="en-US" dirty="0"/>
              <a:t>’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err="1">
                <a:latin typeface="Consolas" panose="020B0609020204030204" pitchFamily="49" charset="0"/>
              </a:rPr>
              <a:t>pageRank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BF960-0291-A3AA-C217-99F162DEC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Graph-based Systems,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33686-DD3E-6E40-1049-D7B599F7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2" y="5226307"/>
            <a:ext cx="39021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EB76A-8E7F-775D-2E07-48947D055DDC}"/>
              </a:ext>
            </a:extLst>
          </p:cNvPr>
          <p:cNvSpPr txBox="1"/>
          <p:nvPr/>
        </p:nvSpPr>
        <p:spPr>
          <a:xfrm>
            <a:off x="1562720" y="5115050"/>
            <a:ext cx="28831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[Jure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Leskovec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Anand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Rajaraman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Jeffrey D. Ullman: Mining of Massive Datasets,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Stanford 2014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A1AC2-D28F-CE2C-034D-2EE525F6844E}"/>
              </a:ext>
            </a:extLst>
          </p:cNvPr>
          <p:cNvSpPr txBox="1"/>
          <p:nvPr/>
        </p:nvSpPr>
        <p:spPr>
          <a:xfrm>
            <a:off x="4580905" y="1262360"/>
            <a:ext cx="5801672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initialize state with vertex ids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c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(1,nrow(G));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diff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Inf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1;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iterative computation of connected components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diff &gt; 0 &amp; (maxi==0 |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&lt;=maxi) 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u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rowMaxs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(G *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(c)), c);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diff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(u != c)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c = u;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update assignment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+ 1;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0900C-8DAC-6158-4A56-5E13766C9798}"/>
              </a:ext>
            </a:extLst>
          </p:cNvPr>
          <p:cNvSpPr txBox="1"/>
          <p:nvPr/>
        </p:nvSpPr>
        <p:spPr>
          <a:xfrm>
            <a:off x="4606844" y="4085182"/>
            <a:ext cx="5801672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alpha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ifdef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argAlpha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0.85);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while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maxi ) {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# power iteration on G w/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Gij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1/degree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p = alpha*(G %*% p) + (1-alpha)*(e %*% u %*% p);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+= 1;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36807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50E9C-4384-2E47-720D-C3178D4AB9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control flow, sparse/dense formats</a:t>
            </a:r>
          </a:p>
          <a:p>
            <a:r>
              <a:rPr lang="en-US" dirty="0"/>
              <a:t>#1 Interpretation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Lazy Expression Compilation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[OSDI’16]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</a:t>
            </a: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Program Compilation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CB959-0E9A-0398-0129-2E49A79E1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A55DA-5589-1850-2E14-05ACEF031A3B}"/>
              </a:ext>
            </a:extLst>
          </p:cNvPr>
          <p:cNvGrpSpPr/>
          <p:nvPr/>
        </p:nvGrpSpPr>
        <p:grpSpPr>
          <a:xfrm>
            <a:off x="9145072" y="1340440"/>
            <a:ext cx="2062062" cy="1520300"/>
            <a:chOff x="6780245" y="1486675"/>
            <a:chExt cx="2062062" cy="15203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235A8-5546-2D52-8A9B-031330D90E62}"/>
                </a:ext>
              </a:extLst>
            </p:cNvPr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6A046C-77B9-2BC6-7D36-826E678EBA4C}"/>
                </a:ext>
              </a:extLst>
            </p:cNvPr>
            <p:cNvCxnSpPr>
              <a:endCxn id="8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0227AD-0CC3-7002-84B5-6CA003E8C5A6}"/>
                </a:ext>
              </a:extLst>
            </p:cNvPr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E3E22-F8FF-47B9-BC5D-EA70EC0160DA}"/>
                </a:ext>
              </a:extLst>
            </p:cNvPr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A12711-C1C1-020B-FB1C-29BCC8D83063}"/>
                </a:ext>
              </a:extLst>
            </p:cNvPr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7BBEAC-C665-78E9-EF2C-D9FF9C5CF76E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F856A8-D2A3-300A-E889-42F0A21DED99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171771-225E-4369-948D-B1F912B411AA}"/>
              </a:ext>
            </a:extLst>
          </p:cNvPr>
          <p:cNvSpPr txBox="1"/>
          <p:nvPr/>
        </p:nvSpPr>
        <p:spPr>
          <a:xfrm>
            <a:off x="6372811" y="29381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y)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X %*% p)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21F13-DC5E-A8B4-868A-87D2784148C7}"/>
              </a:ext>
            </a:extLst>
          </p:cNvPr>
          <p:cNvSpPr/>
          <p:nvPr/>
        </p:nvSpPr>
        <p:spPr>
          <a:xfrm>
            <a:off x="7044612" y="36534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9357B-B624-2E56-822D-1DD773CB1D76}"/>
              </a:ext>
            </a:extLst>
          </p:cNvPr>
          <p:cNvSpPr/>
          <p:nvPr/>
        </p:nvSpPr>
        <p:spPr>
          <a:xfrm>
            <a:off x="6870440" y="43470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AD93DE-83CE-5B07-CDE2-AEE45BC5D49C}"/>
              </a:ext>
            </a:extLst>
          </p:cNvPr>
          <p:cNvSpPr/>
          <p:nvPr/>
        </p:nvSpPr>
        <p:spPr>
          <a:xfrm>
            <a:off x="6369694" y="29225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708E0-97D4-CEAD-AA82-76D8C6E9E28C}"/>
              </a:ext>
            </a:extLst>
          </p:cNvPr>
          <p:cNvSpPr txBox="1"/>
          <p:nvPr/>
        </p:nvSpPr>
        <p:spPr>
          <a:xfrm>
            <a:off x="6369694" y="25557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18181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ADCBC-40AD-A470-17B4-0BFC8BBD9A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Some </a:t>
            </a:r>
            <a:br>
              <a:rPr lang="en-US" dirty="0"/>
            </a:br>
            <a:r>
              <a:rPr lang="en-US" dirty="0"/>
              <a:t>Examples </a:t>
            </a:r>
            <a:r>
              <a:rPr lang="en-AT" dirty="0"/>
              <a:t>…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AA03A-386A-2C8F-CBEC-E4ACCFC00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Systems, cont.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8A9C06-98B9-D866-C827-9CF897097120}"/>
              </a:ext>
            </a:extLst>
          </p:cNvPr>
          <p:cNvSpPr txBox="1"/>
          <p:nvPr/>
        </p:nvSpPr>
        <p:spPr>
          <a:xfrm>
            <a:off x="2620077" y="2075646"/>
            <a:ext cx="2773346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("./X");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y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("./y");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p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 %*% y;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(0,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ncol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(X),1);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(...) {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 %*% X %*% p;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F227B1-95CB-92FE-49D5-798A435A067A}"/>
              </a:ext>
            </a:extLst>
          </p:cNvPr>
          <p:cNvSpPr txBox="1"/>
          <p:nvPr/>
        </p:nvSpPr>
        <p:spPr>
          <a:xfrm>
            <a:off x="5284571" y="2077322"/>
            <a:ext cx="2791762" cy="246221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X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drmFromHDFS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("./X")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y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drmFromHDFS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("./y")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p = (X.t %*% y).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collect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w = dense(...)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X.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par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(256).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checkpoint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(X.t %*% X %*% p)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    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collect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CBB303-C643-304A-A2D5-8B63E969C141}"/>
              </a:ext>
            </a:extLst>
          </p:cNvPr>
          <p:cNvSpPr txBox="1"/>
          <p:nvPr/>
        </p:nvSpPr>
        <p:spPr>
          <a:xfrm>
            <a:off x="8327542" y="2078997"/>
            <a:ext cx="3054700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# read via queues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sess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tf.Session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#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tf.Variable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tf.zeros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(...,    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dtype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=tf.float64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...: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v1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matrix_transpose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v2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matmult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(X, p)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v3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matmult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(v1, v2)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sess.run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(v3)</a:t>
            </a:r>
            <a:endParaRPr lang="en-US" sz="1400" b="1" dirty="0">
              <a:solidFill>
                <a:srgbClr val="F70146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9D9E4C-AFC8-EF41-E43D-CFBF72159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26" y="1375884"/>
            <a:ext cx="659373" cy="5619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690CA9-5648-19ED-A2B9-DEA671EDF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618" y="1454932"/>
            <a:ext cx="1388669" cy="4038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FCE921-9D4E-BD08-9B83-3F6542E9E762}"/>
              </a:ext>
            </a:extLst>
          </p:cNvPr>
          <p:cNvSpPr txBox="1"/>
          <p:nvPr/>
        </p:nvSpPr>
        <p:spPr>
          <a:xfrm>
            <a:off x="2338726" y="4786800"/>
            <a:ext cx="239150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(Custom DSL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w/ R-like syntax;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program compilation)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E09086-B0AB-B10F-CCBE-BEB11A2F1830}"/>
              </a:ext>
            </a:extLst>
          </p:cNvPr>
          <p:cNvSpPr txBox="1"/>
          <p:nvPr/>
        </p:nvSpPr>
        <p:spPr>
          <a:xfrm>
            <a:off x="5445346" y="4909056"/>
            <a:ext cx="239150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(Embedded DSL in Scala;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lazy evaluation)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D4C702-7B93-AE93-AF9B-88E966EEDEAC}"/>
              </a:ext>
            </a:extLst>
          </p:cNvPr>
          <p:cNvSpPr txBox="1"/>
          <p:nvPr/>
        </p:nvSpPr>
        <p:spPr>
          <a:xfrm>
            <a:off x="8310803" y="4910732"/>
            <a:ext cx="25690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(Embedded DSL in Python;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lazy [and eager] evaluation)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DC72B3-5066-DBD6-EAD5-CAFFF9BA4EC3}"/>
              </a:ext>
            </a:extLst>
          </p:cNvPr>
          <p:cNvSpPr txBox="1"/>
          <p:nvPr/>
        </p:nvSpPr>
        <p:spPr>
          <a:xfrm>
            <a:off x="9835228" y="1514866"/>
            <a:ext cx="7268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(1.x)</a:t>
            </a:r>
          </a:p>
        </p:txBody>
      </p:sp>
      <p:pic>
        <p:nvPicPr>
          <p:cNvPr id="24" name="Graphic 93">
            <a:extLst>
              <a:ext uri="{FF2B5EF4-FFF2-40B4-BE49-F238E27FC236}">
                <a16:creationId xmlns:a16="http://schemas.microsoft.com/office/drawing/2014/main" id="{64D6E97B-3296-53A0-2810-04D255FC8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2516" y="1506218"/>
            <a:ext cx="1280160" cy="308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77B62F-B1B9-2DAC-B77A-5CE10F7E5D6B}"/>
              </a:ext>
            </a:extLst>
          </p:cNvPr>
          <p:cNvSpPr txBox="1"/>
          <p:nvPr/>
        </p:nvSpPr>
        <p:spPr>
          <a:xfrm>
            <a:off x="7959168" y="982099"/>
            <a:ext cx="152290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 2.0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CC53ED-C4AC-FFD4-2BB5-E4BF6B9F7F02}"/>
              </a:ext>
            </a:extLst>
          </p:cNvPr>
          <p:cNvSpPr txBox="1"/>
          <p:nvPr/>
        </p:nvSpPr>
        <p:spPr>
          <a:xfrm>
            <a:off x="7201598" y="313165"/>
            <a:ext cx="26209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 Moldovan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AutoGraph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Imperative-style Coding with Graph-based Performance.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SysML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A9108AA-204E-6E87-12E8-F0A70DD55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5509" y="37724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257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2" grpId="0"/>
      <p:bldP spid="23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0DB6F-B3E5-2F9D-764F-3C50D1AAA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Fixed Algorithm Implementations</a:t>
            </a:r>
          </a:p>
          <a:p>
            <a:pPr lvl="1"/>
            <a:r>
              <a:rPr lang="en-US" dirty="0"/>
              <a:t>Often on top of existing linear </a:t>
            </a:r>
            <a:br>
              <a:rPr lang="en-US" dirty="0"/>
            </a:br>
            <a:r>
              <a:rPr lang="en-US" dirty="0"/>
              <a:t>algebra or UDF abstractions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#2 Model Zoos / APIs</a:t>
            </a:r>
          </a:p>
          <a:p>
            <a:pPr lvl="1"/>
            <a:r>
              <a:rPr lang="en-US" dirty="0"/>
              <a:t>Pre-trained models</a:t>
            </a:r>
          </a:p>
          <a:p>
            <a:pPr lvl="1"/>
            <a:r>
              <a:rPr lang="en-US" dirty="0"/>
              <a:t>Hugging Face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https://huggingface.co/models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YOLOv2 – v7 </a:t>
            </a:r>
          </a:p>
          <a:p>
            <a:pPr lvl="1"/>
            <a:r>
              <a:rPr lang="en-US" dirty="0" err="1"/>
              <a:t>PyTorch</a:t>
            </a:r>
            <a:r>
              <a:rPr lang="en-US" dirty="0"/>
              <a:t>/TensorFlow </a:t>
            </a:r>
            <a:br>
              <a:rPr lang="en-US" dirty="0"/>
            </a:br>
            <a:r>
              <a:rPr lang="en-US" dirty="0"/>
              <a:t>Model Zoos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23E91-C35D-7284-AA9A-85E7D07378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Libraries / Model Zoos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D9E5E-F465-18F6-D346-4D28BF62C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983" y="3568455"/>
            <a:ext cx="535751" cy="4962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9A5968-9D9B-4B38-9B6A-1068CEBC35CA}"/>
              </a:ext>
            </a:extLst>
          </p:cNvPr>
          <p:cNvSpPr txBox="1"/>
          <p:nvPr/>
        </p:nvSpPr>
        <p:spPr>
          <a:xfrm>
            <a:off x="4908001" y="2041500"/>
            <a:ext cx="3064744" cy="29084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Single-node Example 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(Python)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numpy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sklearn.linear_model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\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('X.csv')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('y.csv')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score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DF8EA9-B1E6-3B08-83D5-E9CF9447B130}"/>
              </a:ext>
            </a:extLst>
          </p:cNvPr>
          <p:cNvSpPr txBox="1"/>
          <p:nvPr/>
        </p:nvSpPr>
        <p:spPr>
          <a:xfrm>
            <a:off x="8571848" y="2036646"/>
            <a:ext cx="3470479" cy="31700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Distributed Example 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(Spark Scala)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 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org.apache.spark.ml   </a:t>
            </a:r>
            <a:b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regression.LinearRegression</a:t>
            </a:r>
            <a:endParaRPr lang="en-US" sz="16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X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('X.csv')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('y.csv')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prepare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y).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cache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new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transform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0369D8-DBF3-4673-747E-181D236B1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72" y="1389754"/>
            <a:ext cx="914434" cy="3314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FEF528-54D4-E392-B492-465A06CAE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99" y="1591336"/>
            <a:ext cx="741075" cy="3855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02AEA2-67A3-347A-0A6C-ADD15DA7FF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00" y="1671611"/>
            <a:ext cx="919781" cy="3650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7D2C44-B610-0B28-98C0-34351740F3FB}"/>
              </a:ext>
            </a:extLst>
          </p:cNvPr>
          <p:cNvSpPr txBox="1"/>
          <p:nvPr/>
        </p:nvSpPr>
        <p:spPr>
          <a:xfrm>
            <a:off x="9207425" y="1269175"/>
            <a:ext cx="13577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SparkML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/ </a:t>
            </a: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MLlib</a:t>
            </a:r>
            <a:endParaRPr lang="en-US" b="1" dirty="0">
              <a:solidFill>
                <a:srgbClr val="7889FB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442141F-4EAF-3DA7-DD3B-F74D59427B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73" y="4794803"/>
            <a:ext cx="659373" cy="56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5C3AD7-07D4-5E15-3D5F-DF76F8ED28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49" y="5044075"/>
            <a:ext cx="1027585" cy="2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Science Lifecycle</a:t>
            </a:r>
          </a:p>
          <a:p>
            <a:r>
              <a:rPr lang="en-US" dirty="0"/>
              <a:t>ML Systems Stack</a:t>
            </a:r>
          </a:p>
          <a:p>
            <a:r>
              <a:rPr lang="en-US" dirty="0"/>
              <a:t>Language Abstractions</a:t>
            </a:r>
          </a:p>
          <a:p>
            <a:r>
              <a:rPr lang="en-US" dirty="0"/>
              <a:t>ML Systems Benchmarks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9504F3-9DD6-F3D2-D43E-369E379F35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High-level DNN Frameworks</a:t>
            </a:r>
          </a:p>
          <a:p>
            <a:pPr lvl="1"/>
            <a:r>
              <a:rPr lang="en-US" dirty="0"/>
              <a:t>Language abstraction for DNN construction and model fitting</a:t>
            </a:r>
          </a:p>
          <a:p>
            <a:pPr lvl="1"/>
            <a:r>
              <a:rPr lang="en-US" dirty="0"/>
              <a:t>Examples: </a:t>
            </a:r>
            <a:br>
              <a:rPr lang="en-US" dirty="0"/>
            </a:br>
            <a:r>
              <a:rPr lang="en-US" dirty="0"/>
              <a:t>Caffe, </a:t>
            </a:r>
            <a:r>
              <a:rPr lang="en-US" b="1" dirty="0" err="1">
                <a:solidFill>
                  <a:srgbClr val="7889FB"/>
                </a:solidFill>
              </a:rPr>
              <a:t>Keras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Low-level DNN Frameworks</a:t>
            </a:r>
          </a:p>
          <a:p>
            <a:pPr lvl="1"/>
            <a:r>
              <a:rPr lang="en-US" dirty="0"/>
              <a:t>Examples: TensorFlow, </a:t>
            </a:r>
            <a:r>
              <a:rPr lang="en-US" dirty="0" err="1"/>
              <a:t>MXNet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, CNTK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57739-8FE8-A829-F1DD-11F1D6CFA3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DNN Frameworks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F108C-7FD6-0B9C-7F19-23E9B7CC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745" y="4893195"/>
            <a:ext cx="765094" cy="262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786DB7-E4CB-64E5-2B76-EC4EE4D1F6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10866685" y="5366260"/>
            <a:ext cx="639447" cy="326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79B647-9518-A98E-E97D-4F4C0416D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96" y="5158990"/>
            <a:ext cx="659373" cy="561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E7B4B-E32D-222D-8BCC-78448ED82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44" y="5499899"/>
            <a:ext cx="1027585" cy="213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7A1C4-4817-D1A1-19BF-FEC491797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571" y="1268963"/>
            <a:ext cx="936000" cy="49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26CAFE-BD06-0421-3E0C-D9F47F5E2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942" y="1781335"/>
            <a:ext cx="936000" cy="271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F21A93-999D-5885-E0DC-35C9B2135E46}"/>
              </a:ext>
            </a:extLst>
          </p:cNvPr>
          <p:cNvSpPr txBox="1"/>
          <p:nvPr/>
        </p:nvSpPr>
        <p:spPr>
          <a:xfrm>
            <a:off x="3008267" y="1956545"/>
            <a:ext cx="3969096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 = Sequential()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(32, (3, 3), padding='same',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           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input_shape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x_train.shape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[1:]))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(32, (3, 3)))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MaxPooling2D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pool_size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=(2, 2)))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Dropout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(0.25))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F7FCD-C9BD-36DB-A47A-B2705A585AEB}"/>
              </a:ext>
            </a:extLst>
          </p:cNvPr>
          <p:cNvSpPr txBox="1"/>
          <p:nvPr/>
        </p:nvSpPr>
        <p:spPr>
          <a:xfrm>
            <a:off x="6625672" y="1920371"/>
            <a:ext cx="4662437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opt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keras.optimizers.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rmsprop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lr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=0.0001, decay=1e-6)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Let's train the model using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RMSprop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compile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(loss='cat</a:t>
            </a:r>
            <a:r>
              <a:rPr lang="en-AT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…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_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crossentropy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optimizer=opt,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metrics=['accuracy'])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x_train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y_train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epochs=epochs,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validation_data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x_test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y_test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),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shuffle=True)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46152-EABA-71E1-A7A0-E21BEA8EAEB1}"/>
              </a:ext>
            </a:extLst>
          </p:cNvPr>
          <p:cNvSpPr txBox="1"/>
          <p:nvPr/>
        </p:nvSpPr>
        <p:spPr>
          <a:xfrm>
            <a:off x="8128198" y="345840"/>
            <a:ext cx="271907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AMLS’24 Project: </a:t>
            </a:r>
            <a:b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DNN Optimizers</a:t>
            </a:r>
          </a:p>
        </p:txBody>
      </p:sp>
    </p:spTree>
    <p:extLst>
      <p:ext uri="{BB962C8B-B14F-4D97-AF65-F5344CB8AC3E}">
        <p14:creationId xmlns:p14="http://schemas.microsoft.com/office/powerpoint/2010/main" val="8649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87F7D-E548-AE70-D682-07EBE27045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vLLM</a:t>
            </a:r>
            <a:r>
              <a:rPr lang="en-US" dirty="0"/>
              <a:t>: LLM Inference and Serving</a:t>
            </a:r>
          </a:p>
          <a:p>
            <a:pPr lvl="1"/>
            <a:r>
              <a:rPr lang="en-US" dirty="0"/>
              <a:t>Management of attention </a:t>
            </a:r>
            <a:r>
              <a:rPr lang="en-US" b="1" dirty="0">
                <a:solidFill>
                  <a:srgbClr val="7889FB"/>
                </a:solidFill>
              </a:rPr>
              <a:t>key/value cache</a:t>
            </a:r>
          </a:p>
          <a:p>
            <a:pPr lvl="1"/>
            <a:r>
              <a:rPr lang="en-US" dirty="0"/>
              <a:t>Batching of incoming requests, eviction mechanisms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HuggingFace</a:t>
            </a:r>
            <a:r>
              <a:rPr lang="en-US" b="1" dirty="0">
                <a:solidFill>
                  <a:srgbClr val="7889FB"/>
                </a:solidFill>
              </a:rPr>
              <a:t> models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hardware accelerators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56DA8-DE81-56FB-1F3A-841CE416D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LLM Offline and Online Inference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01B85-65EE-2884-4AF1-B9F4F5FE8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600" y="377410"/>
            <a:ext cx="1812698" cy="866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B612F-FCB8-C068-7361-F180C1889437}"/>
              </a:ext>
            </a:extLst>
          </p:cNvPr>
          <p:cNvSpPr txBox="1"/>
          <p:nvPr/>
        </p:nvSpPr>
        <p:spPr>
          <a:xfrm>
            <a:off x="1023719" y="2741571"/>
            <a:ext cx="4891659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vllm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LLM,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SamplingParams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Sample prompts.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prompts = [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"Hello, my name is"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"The president of the United States is"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"The capital of France is"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"The future of AI is"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Create a sampling params object.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sampling_params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SamplingParams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temperature=0.8,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top_p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=0.95)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FA23A-8A8A-4DC0-320F-40200BBC2D6B}"/>
              </a:ext>
            </a:extLst>
          </p:cNvPr>
          <p:cNvSpPr txBox="1"/>
          <p:nvPr/>
        </p:nvSpPr>
        <p:spPr>
          <a:xfrm>
            <a:off x="6276624" y="2716229"/>
            <a:ext cx="5510411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Create an LLM.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llm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LLM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(model=</a:t>
            </a:r>
            <a:r>
              <a:rPr lang="en-US" sz="1500" b="1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</a:t>
            </a:r>
            <a:r>
              <a:rPr lang="en-US" sz="1500" b="1" dirty="0" err="1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facebook</a:t>
            </a:r>
            <a:r>
              <a:rPr lang="en-US" sz="1500" b="1" dirty="0">
                <a:solidFill>
                  <a:srgbClr val="C40D1E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/opt-125m"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Generate texts from the prompts (</a:t>
            </a:r>
            <a:r>
              <a:rPr lang="en-US" sz="1500" b="1" dirty="0" err="1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RequestOutput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outputs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llm.generate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(prompts,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sampling_params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Print the outputs.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print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"\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nGenerated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Outputs:\n"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+ "-" * 60)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for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output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outputs: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prompt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output.prompt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generated_text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output.outputs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[0].text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print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"Prompt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:    {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prompt!r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}"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print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"Output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:    {</a:t>
            </a:r>
            <a:r>
              <a:rPr lang="en-US" sz="1500" dirty="0" err="1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generated_text!r</a:t>
            </a:r>
            <a:r>
              <a:rPr lang="en-US" sz="1500" dirty="0">
                <a:solidFill>
                  <a:srgbClr val="C00000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}"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print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("-" * 60)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B40CE-7C2D-F784-2F34-A0D92746F99B}"/>
              </a:ext>
            </a:extLst>
          </p:cNvPr>
          <p:cNvSpPr txBox="1"/>
          <p:nvPr/>
        </p:nvSpPr>
        <p:spPr>
          <a:xfrm>
            <a:off x="8150578" y="1320712"/>
            <a:ext cx="388337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https://docs.vllm.ai/en/stable/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getting_started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/examples/basic.html#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  </a:t>
            </a:r>
          </a:p>
        </p:txBody>
      </p:sp>
    </p:spTree>
    <p:extLst>
      <p:ext uri="{BB962C8B-B14F-4D97-AF65-F5344CB8AC3E}">
        <p14:creationId xmlns:p14="http://schemas.microsoft.com/office/powerpoint/2010/main" val="3278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AEF617-0585-3F61-530F-CFC1E5646B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DeepDive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Knowledge base construction</a:t>
            </a:r>
            <a:r>
              <a:rPr lang="en-US" dirty="0"/>
              <a:t> via SQL/MLNs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Grounding:</a:t>
            </a:r>
            <a:r>
              <a:rPr lang="en-US" dirty="0"/>
              <a:t> SQL queries </a:t>
            </a:r>
            <a:r>
              <a:rPr lang="en-US" dirty="0">
                <a:sym typeface="Wingdings" panose="05000000000000000000" pitchFamily="2" charset="2"/>
              </a:rPr>
              <a:t> factor graph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Inference:</a:t>
            </a:r>
            <a:r>
              <a:rPr lang="en-US" dirty="0">
                <a:sym typeface="Wingdings" panose="05000000000000000000" pitchFamily="2" charset="2"/>
              </a:rPr>
              <a:t> statistical inference on factor graph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Incremental maintenance via sampling / variational approach</a:t>
            </a:r>
            <a:endParaRPr lang="en-US" dirty="0"/>
          </a:p>
          <a:p>
            <a:r>
              <a:rPr lang="en-US" dirty="0"/>
              <a:t>Overton (Apple)</a:t>
            </a:r>
          </a:p>
          <a:p>
            <a:pPr lvl="1"/>
            <a:r>
              <a:rPr lang="en-US" dirty="0"/>
              <a:t>Building, monitoring, improving ML pipelines</a:t>
            </a:r>
          </a:p>
          <a:p>
            <a:pPr lvl="1"/>
            <a:r>
              <a:rPr lang="en-US" dirty="0"/>
              <a:t>High-level abstractions: </a:t>
            </a:r>
            <a:r>
              <a:rPr lang="en-US" b="1" dirty="0">
                <a:solidFill>
                  <a:srgbClr val="7889FB"/>
                </a:solidFill>
              </a:rPr>
              <a:t>tasks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payloads</a:t>
            </a:r>
          </a:p>
          <a:p>
            <a:pPr lvl="1"/>
            <a:r>
              <a:rPr lang="en-US" dirty="0"/>
              <a:t>Data slicing, multi-task learning, data augmentation</a:t>
            </a:r>
          </a:p>
          <a:p>
            <a:r>
              <a:rPr lang="en-US" dirty="0"/>
              <a:t>Ludwig (Uber AI)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types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configuration files</a:t>
            </a:r>
          </a:p>
          <a:p>
            <a:pPr lvl="1"/>
            <a:r>
              <a:rPr lang="en-US" dirty="0"/>
              <a:t>Encoders, combiners, decoders</a:t>
            </a:r>
          </a:p>
          <a:p>
            <a:pPr lvl="1"/>
            <a:r>
              <a:rPr lang="en-US" b="1" dirty="0"/>
              <a:t>Example</a:t>
            </a:r>
            <a:r>
              <a:rPr lang="en-US" dirty="0"/>
              <a:t> “visual question answering”: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85DAD-817B-C9DF-0EC7-12C9A8AD88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Feature-centric Tools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69D5E-A5CB-8C61-EE2B-29C32519893E}"/>
              </a:ext>
            </a:extLst>
          </p:cNvPr>
          <p:cNvSpPr txBox="1"/>
          <p:nvPr/>
        </p:nvSpPr>
        <p:spPr>
          <a:xfrm>
            <a:off x="7777655" y="3091664"/>
            <a:ext cx="321799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[Christopher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Ré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Overton: A Data System for Monitoring and Improving Machine-Learned Products,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2588A8-AEBE-B684-DB5E-37ABFAC96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233" y="317395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59A084-7DF7-1103-FDBC-9FC73EBBA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232" y="159854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89A7FD-FBEE-03ED-EB9E-8A5F92D26303}"/>
              </a:ext>
            </a:extLst>
          </p:cNvPr>
          <p:cNvSpPr txBox="1"/>
          <p:nvPr/>
        </p:nvSpPr>
        <p:spPr>
          <a:xfrm>
            <a:off x="8460829" y="1528880"/>
            <a:ext cx="25348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Jaeho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Shin et al: Incremental Knowledge Base Construction Using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DeepDive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PVLDB 2015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3872A-9AC9-9A77-4B7B-BDFE0BDD5ED8}"/>
              </a:ext>
            </a:extLst>
          </p:cNvPr>
          <p:cNvSpPr txBox="1"/>
          <p:nvPr/>
        </p:nvSpPr>
        <p:spPr>
          <a:xfrm>
            <a:off x="7872489" y="4398163"/>
            <a:ext cx="31231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Piero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Molino,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Yaroslav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Dudin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Sai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Sumanth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Miryala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Ludwig: a type-based declarative deep learning toolbox. </a:t>
            </a:r>
            <a:r>
              <a:rPr lang="en-US" sz="1400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402B05-9E78-E7FA-08B3-75BE196DF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9042" y="4481638"/>
            <a:ext cx="496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C1F6A1-3BEC-5840-98DB-132D3B9F6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8029" y="5205504"/>
            <a:ext cx="4398624" cy="5532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C5062C-7C3D-6372-9942-B09794B7B0EF}"/>
              </a:ext>
            </a:extLst>
          </p:cNvPr>
          <p:cNvSpPr txBox="1"/>
          <p:nvPr/>
        </p:nvSpPr>
        <p:spPr>
          <a:xfrm>
            <a:off x="8128198" y="345840"/>
            <a:ext cx="271907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AMLS’25 Project: Extended Feature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9773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DC7137-A747-45D0-81D1-59F2F1B68A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Systems Benchmarks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B8C71-069C-0484-CC46-0D79AB8B4D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08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89F8C-CDA2-AA25-67E4-9349682AB7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BigBench</a:t>
            </a:r>
            <a:endParaRPr lang="en-US" dirty="0"/>
          </a:p>
          <a:p>
            <a:pPr lvl="1"/>
            <a:r>
              <a:rPr lang="en-US" dirty="0"/>
              <a:t>30 workloads (6 statistics, 17 data mining)</a:t>
            </a:r>
          </a:p>
          <a:p>
            <a:pPr lvl="1"/>
            <a:r>
              <a:rPr lang="en-US" dirty="0"/>
              <a:t>Different data sources, processing types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Note: </a:t>
            </a:r>
            <a:r>
              <a:rPr lang="en-US" dirty="0" err="1"/>
              <a:t>TPCx</a:t>
            </a:r>
            <a:r>
              <a:rPr lang="en-US" dirty="0"/>
              <a:t>-BB, </a:t>
            </a:r>
            <a:r>
              <a:rPr lang="en-US" dirty="0" err="1"/>
              <a:t>TPCx</a:t>
            </a:r>
            <a:r>
              <a:rPr lang="en-US" dirty="0"/>
              <a:t>-HS [TPCTC 2016], </a:t>
            </a:r>
            <a:r>
              <a:rPr lang="en-US" dirty="0" err="1"/>
              <a:t>TPCx</a:t>
            </a:r>
            <a:r>
              <a:rPr lang="en-US" dirty="0"/>
              <a:t>-AI (09/2021)</a:t>
            </a:r>
            <a:endParaRPr lang="en-US" sz="1200" dirty="0"/>
          </a:p>
          <a:p>
            <a:r>
              <a:rPr lang="en-US" dirty="0" err="1"/>
              <a:t>HiBench</a:t>
            </a:r>
            <a:r>
              <a:rPr lang="en-US" dirty="0"/>
              <a:t> (Intel)</a:t>
            </a:r>
          </a:p>
          <a:p>
            <a:pPr lvl="1"/>
            <a:r>
              <a:rPr lang="en-US" dirty="0"/>
              <a:t>MapReduce Micro benchmarks (WC, </a:t>
            </a:r>
            <a:r>
              <a:rPr lang="en-US" dirty="0" err="1"/>
              <a:t>TeraSort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IR/ML (e.g., PageRank, K-means, Naïve Bayes)</a:t>
            </a:r>
            <a:endParaRPr lang="en-US" sz="1200" dirty="0"/>
          </a:p>
          <a:p>
            <a:r>
              <a:rPr lang="en-US" dirty="0" err="1"/>
              <a:t>GenBase</a:t>
            </a:r>
            <a:endParaRPr lang="en-US" dirty="0"/>
          </a:p>
          <a:p>
            <a:pPr lvl="1"/>
            <a:r>
              <a:rPr lang="en-US" dirty="0"/>
              <a:t>Preprocessing and ML in array databases</a:t>
            </a:r>
            <a:endParaRPr lang="en-US" sz="1200" dirty="0"/>
          </a:p>
          <a:p>
            <a:r>
              <a:rPr lang="en-US" dirty="0" err="1"/>
              <a:t>SparkBench</a:t>
            </a:r>
            <a:endParaRPr lang="en-US" dirty="0"/>
          </a:p>
          <a:p>
            <a:pPr lvl="1"/>
            <a:r>
              <a:rPr lang="en-US" dirty="0"/>
              <a:t>Existing library algorithms (ML, Graph, SQL, stream)</a:t>
            </a:r>
          </a:p>
          <a:p>
            <a:pPr lvl="1"/>
            <a:r>
              <a:rPr lang="en-US" dirty="0"/>
              <a:t>ML: </a:t>
            </a:r>
            <a:r>
              <a:rPr lang="en-US" dirty="0" err="1"/>
              <a:t>LogReg</a:t>
            </a:r>
            <a:r>
              <a:rPr lang="en-US" dirty="0"/>
              <a:t>, SVM, matrix factorization, PageRank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39673-2217-905F-4BE8-B1D4466A98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“Big Data” Benchmarks w/ ML Components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E27689-3212-6AA5-D59D-CB7A9E2EA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620" y="4618665"/>
            <a:ext cx="49561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22432F-B91D-6211-9846-7E28EFA27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527" y="269025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E9F1AB-2999-2AFC-39F7-8345B9EC1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527" y="140004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18B78A-FFB4-1106-7071-8F952CC5A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8527" y="373798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8763BF-C106-B90B-473E-5AB5624754D8}"/>
              </a:ext>
            </a:extLst>
          </p:cNvPr>
          <p:cNvSpPr txBox="1"/>
          <p:nvPr/>
        </p:nvSpPr>
        <p:spPr>
          <a:xfrm>
            <a:off x="7315200" y="2568124"/>
            <a:ext cx="2749191" cy="8925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[Lan Yi, </a:t>
            </a:r>
            <a:r>
              <a:rPr lang="en-US" sz="13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Jinquan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Dai: Experience from Hadoop Benchmarking with </a:t>
            </a:r>
            <a:r>
              <a:rPr lang="en-US" sz="13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HiBench</a:t>
            </a:r>
            <a:r>
              <a:rPr lang="en-US" sz="1300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From Micro-Benchmarks Toward End-to-End Pipelines. </a:t>
            </a:r>
            <a:r>
              <a:rPr lang="en-US" sz="13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WBDB 2013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45AD36-06E3-0681-43FE-E39F717BF608}"/>
              </a:ext>
            </a:extLst>
          </p:cNvPr>
          <p:cNvSpPr txBox="1"/>
          <p:nvPr/>
        </p:nvSpPr>
        <p:spPr>
          <a:xfrm>
            <a:off x="7421340" y="1263897"/>
            <a:ext cx="2640003" cy="8925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[Ahmad Ghazal et al: </a:t>
            </a:r>
            <a:r>
              <a:rPr lang="en-US" sz="13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BigBench</a:t>
            </a:r>
            <a:r>
              <a:rPr lang="en-US" sz="1300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towards an industry standard benchmark for big data analytics. </a:t>
            </a:r>
            <a:r>
              <a:rPr lang="en-US" sz="13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2013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F1533C-033A-9CAE-4E25-A9FFFF9E076B}"/>
              </a:ext>
            </a:extLst>
          </p:cNvPr>
          <p:cNvSpPr txBox="1"/>
          <p:nvPr/>
        </p:nvSpPr>
        <p:spPr>
          <a:xfrm>
            <a:off x="7421340" y="3695990"/>
            <a:ext cx="2646099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[Rebecca Taft et al: </a:t>
            </a:r>
            <a:r>
              <a:rPr lang="en-US" sz="13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GenBase</a:t>
            </a:r>
            <a:r>
              <a:rPr lang="en-US" sz="1300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 complex analytics genomics benchmark. </a:t>
            </a:r>
            <a:r>
              <a:rPr lang="en-US" sz="13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2014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1D9531-4198-1F78-E764-C45F66E346E5}"/>
              </a:ext>
            </a:extLst>
          </p:cNvPr>
          <p:cNvSpPr txBox="1"/>
          <p:nvPr/>
        </p:nvSpPr>
        <p:spPr>
          <a:xfrm>
            <a:off x="7296912" y="4555738"/>
            <a:ext cx="2749191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3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Dakshi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Agrawal et al: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SparkBench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- A Spark Performance Testing Suite. </a:t>
            </a:r>
            <a:r>
              <a:rPr lang="en-US" sz="13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TPCTC 2015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245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1A9CD4-798C-3197-117A-FAEC637E38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SLAB: Scalable LA Benchmark (UCSD)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Ops:</a:t>
            </a:r>
            <a:r>
              <a:rPr lang="en-US" dirty="0"/>
              <a:t> TRANS, NORM, GRM, MVM, ADD, GMM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Pipelines/Decompositions:</a:t>
            </a:r>
            <a:r>
              <a:rPr lang="en-US" dirty="0"/>
              <a:t> MMC, SVD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Algorithms:</a:t>
            </a:r>
            <a:r>
              <a:rPr lang="en-US" dirty="0"/>
              <a:t> OLS, </a:t>
            </a:r>
            <a:r>
              <a:rPr lang="en-US" dirty="0" err="1"/>
              <a:t>LogReg</a:t>
            </a:r>
            <a:r>
              <a:rPr lang="en-US" dirty="0"/>
              <a:t>, NMF, HRSE </a:t>
            </a:r>
            <a:endParaRPr lang="en-US" sz="1000" dirty="0"/>
          </a:p>
          <a:p>
            <a:r>
              <a:rPr lang="en-US" dirty="0" err="1"/>
              <a:t>DAWNBench</a:t>
            </a:r>
            <a:r>
              <a:rPr lang="en-US" dirty="0"/>
              <a:t> (Stanford)</a:t>
            </a:r>
          </a:p>
          <a:p>
            <a:pPr lvl="1"/>
            <a:r>
              <a:rPr lang="en-US" dirty="0"/>
              <a:t>Image Classification ImageNet: 93% top-5 </a:t>
            </a:r>
            <a:r>
              <a:rPr lang="en-US" dirty="0" err="1"/>
              <a:t>val</a:t>
            </a:r>
            <a:r>
              <a:rPr lang="en-US" dirty="0"/>
              <a:t> err</a:t>
            </a:r>
          </a:p>
          <a:p>
            <a:pPr lvl="1"/>
            <a:r>
              <a:rPr lang="en-US" dirty="0"/>
              <a:t>Image Classification CIFAR10: 94% test accuracy</a:t>
            </a:r>
          </a:p>
          <a:p>
            <a:pPr lvl="1"/>
            <a:r>
              <a:rPr lang="en-US" dirty="0"/>
              <a:t>Question Answering </a:t>
            </a:r>
            <a:r>
              <a:rPr lang="en-US" dirty="0" err="1"/>
              <a:t>SQuAD</a:t>
            </a:r>
            <a:r>
              <a:rPr lang="en-US" dirty="0"/>
              <a:t>: 0.75 F1 measure</a:t>
            </a:r>
            <a:endParaRPr lang="en-US" sz="1000" dirty="0"/>
          </a:p>
          <a:p>
            <a:r>
              <a:rPr lang="en-US" dirty="0" err="1"/>
              <a:t>MLPerf</a:t>
            </a:r>
            <a:endParaRPr lang="en-US" dirty="0"/>
          </a:p>
          <a:p>
            <a:pPr lvl="1"/>
            <a:r>
              <a:rPr lang="en-US" dirty="0"/>
              <a:t>Image classification ImageNet, object detection </a:t>
            </a:r>
            <a:br>
              <a:rPr lang="en-US" dirty="0"/>
            </a:br>
            <a:r>
              <a:rPr lang="en-US" dirty="0"/>
              <a:t>COCO, translation WMT En-Ger, recommendation </a:t>
            </a:r>
            <a:br>
              <a:rPr lang="en-US" dirty="0"/>
            </a:br>
            <a:r>
              <a:rPr lang="en-US" dirty="0" err="1"/>
              <a:t>MovieLens</a:t>
            </a:r>
            <a:r>
              <a:rPr lang="en-US" dirty="0"/>
              <a:t>, reinforcement learning Go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Train to target accuracy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Open (diff model) vs closed divisions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35D7D-EAAD-91DF-E5A5-0A9BFA371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and DNN Benchmarks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972A0B-4238-61FE-4453-35D3F595D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041" y="1392853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E8D7D5-D85A-4C64-D23C-3551022EFBA9}"/>
              </a:ext>
            </a:extLst>
          </p:cNvPr>
          <p:cNvSpPr txBox="1"/>
          <p:nvPr/>
        </p:nvSpPr>
        <p:spPr>
          <a:xfrm>
            <a:off x="6579479" y="1324636"/>
            <a:ext cx="357183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[Anthony Thomas,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Kumar: A Comparative Evaluation of Systems for Scalable Linear Algebra-based Analytics.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2F2CA0-13E6-9156-EBD9-56B2318FA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041" y="2935589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7A4CC1-406D-A6A3-6B1C-456839354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745" y="4271514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A04103-6965-E5C1-7071-16E3CE54A21E}"/>
              </a:ext>
            </a:extLst>
          </p:cNvPr>
          <p:cNvSpPr txBox="1"/>
          <p:nvPr/>
        </p:nvSpPr>
        <p:spPr>
          <a:xfrm>
            <a:off x="8112203" y="4216650"/>
            <a:ext cx="203911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[Peter Mattson et al.: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Training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Benchmark, </a:t>
            </a:r>
            <a:r>
              <a:rPr lang="en-US" sz="1400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MLSys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Right Arrow 9">
            <a:extLst>
              <a:ext uri="{FF2B5EF4-FFF2-40B4-BE49-F238E27FC236}">
                <a16:creationId xmlns:a16="http://schemas.microsoft.com/office/drawing/2014/main" id="{30BD72A0-6469-0EB7-997F-D07D47F805C2}"/>
              </a:ext>
            </a:extLst>
          </p:cNvPr>
          <p:cNvSpPr/>
          <p:nvPr/>
        </p:nvSpPr>
        <p:spPr>
          <a:xfrm rot="5400000">
            <a:off x="9385334" y="3741924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50036E-FBB8-5123-8759-1E72A4EC044C}"/>
              </a:ext>
            </a:extLst>
          </p:cNvPr>
          <p:cNvSpPr txBox="1"/>
          <p:nvPr/>
        </p:nvSpPr>
        <p:spPr>
          <a:xfrm>
            <a:off x="6905299" y="2867889"/>
            <a:ext cx="324601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[Cody Coleman et al.: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DAWNBench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An End-to-End Deep Learning Benchmark and Competition,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 Systems Workshop 2017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BF8F32-2648-93E5-46ED-0C06C55A5879}"/>
              </a:ext>
            </a:extLst>
          </p:cNvPr>
          <p:cNvSpPr txBox="1"/>
          <p:nvPr/>
        </p:nvSpPr>
        <p:spPr>
          <a:xfrm>
            <a:off x="6904141" y="4969791"/>
            <a:ext cx="392024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5"/>
              </a:rPr>
              <a:t>https://mlcommons.org/en/training-normal-11/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https://mlcommons.org/en/training-hpc-10/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54BEAB-72E5-6CF7-4198-F3CD29FB7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4651" y="4371940"/>
            <a:ext cx="1197552" cy="4280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03777F-9236-C93C-5BE1-FF67FC4B0D57}"/>
              </a:ext>
            </a:extLst>
          </p:cNvPr>
          <p:cNvSpPr txBox="1"/>
          <p:nvPr/>
        </p:nvSpPr>
        <p:spPr>
          <a:xfrm>
            <a:off x="7702054" y="304275"/>
            <a:ext cx="285940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AMLS’25 Project: </a:t>
            </a:r>
            <a:b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SSB Benchmark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7149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2FA14-9D61-760B-187F-9D582AD8E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DNN Benchmarks,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CFE82-3714-D765-BB30-AFAF2406F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2" y="1090654"/>
            <a:ext cx="7878508" cy="46629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2BDC08-114C-A6F7-3E20-FE7ABCA7767A}"/>
              </a:ext>
            </a:extLst>
          </p:cNvPr>
          <p:cNvSpPr/>
          <p:nvPr/>
        </p:nvSpPr>
        <p:spPr>
          <a:xfrm>
            <a:off x="568962" y="5632508"/>
            <a:ext cx="272585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B4CD6B-6EDE-FC30-2532-60457887B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303" y="4210744"/>
            <a:ext cx="1975006" cy="16336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64D8A2-277B-A35F-386E-5E70B2A40E25}"/>
              </a:ext>
            </a:extLst>
          </p:cNvPr>
          <p:cNvSpPr/>
          <p:nvPr/>
        </p:nvSpPr>
        <p:spPr>
          <a:xfrm>
            <a:off x="4169854" y="1224233"/>
            <a:ext cx="267084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49BD4-83C7-51EF-4E6D-8D6760DDEE5E}"/>
              </a:ext>
            </a:extLst>
          </p:cNvPr>
          <p:cNvSpPr txBox="1"/>
          <p:nvPr/>
        </p:nvSpPr>
        <p:spPr>
          <a:xfrm>
            <a:off x="1352817" y="1470781"/>
            <a:ext cx="5790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V0.6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8B1E5-F17D-0FA9-DAA9-A13F1EB440B4}"/>
              </a:ext>
            </a:extLst>
          </p:cNvPr>
          <p:cNvSpPr txBox="1"/>
          <p:nvPr/>
        </p:nvSpPr>
        <p:spPr>
          <a:xfrm>
            <a:off x="8627414" y="1203362"/>
            <a:ext cx="320723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v0.6: 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5"/>
              </a:rPr>
              <a:t>https://mlperf.org/training-results-0-6/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v0.7: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https://mlperf.org/training-results-0-7</a:t>
            </a:r>
            <a:endParaRPr lang="en-US" sz="1400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…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v2.1 (11/2022)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BC42BE-D339-D935-CD30-89BD3AE45792}"/>
              </a:ext>
            </a:extLst>
          </p:cNvPr>
          <p:cNvSpPr txBox="1"/>
          <p:nvPr/>
        </p:nvSpPr>
        <p:spPr>
          <a:xfrm>
            <a:off x="8627414" y="3707039"/>
            <a:ext cx="320723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96 x DGX-2H 	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= 96 * 16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                       	= 1536 V100 GPUs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 ~ 96 * $400K = 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$35M – $40M</a:t>
            </a:r>
            <a:endParaRPr lang="en-US" b="1" dirty="0">
              <a:solidFill>
                <a:srgbClr val="F70146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458DEB-0883-966D-0D38-6099B75F1454}"/>
              </a:ext>
            </a:extLst>
          </p:cNvPr>
          <p:cNvSpPr/>
          <p:nvPr/>
        </p:nvSpPr>
        <p:spPr>
          <a:xfrm>
            <a:off x="8537309" y="4813857"/>
            <a:ext cx="3098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https://www.forbes.com/sites/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tiriasresearch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/2019/06/19/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nvidia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-offers-a-turnkey-supercomputer-the-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dgx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superpod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/#693400f43ee5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201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7221C0-BF93-FA34-8984-AF665B15D9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MLBench</a:t>
            </a:r>
            <a:endParaRPr lang="en-US" dirty="0"/>
          </a:p>
          <a:p>
            <a:pPr lvl="1"/>
            <a:r>
              <a:rPr lang="en-US" dirty="0"/>
              <a:t>Compare </a:t>
            </a:r>
            <a:r>
              <a:rPr lang="en-US" b="1" dirty="0" err="1">
                <a:solidFill>
                  <a:schemeClr val="accent1"/>
                </a:solidFill>
              </a:rPr>
              <a:t>AutoML</a:t>
            </a:r>
            <a:r>
              <a:rPr lang="en-US" dirty="0"/>
              <a:t> w/ human experts (Kaggle)</a:t>
            </a:r>
          </a:p>
          <a:p>
            <a:pPr lvl="1"/>
            <a:r>
              <a:rPr lang="en-US" dirty="0"/>
              <a:t>Classification, regression; AUC vs Runtime </a:t>
            </a:r>
            <a:endParaRPr lang="en-US" sz="700" dirty="0"/>
          </a:p>
          <a:p>
            <a:r>
              <a:rPr lang="en-US" dirty="0"/>
              <a:t>(Open Source) </a:t>
            </a:r>
            <a:r>
              <a:rPr lang="en-US" dirty="0" err="1"/>
              <a:t>AutoML</a:t>
            </a:r>
            <a:r>
              <a:rPr lang="en-US" dirty="0"/>
              <a:t> Benchmark</a:t>
            </a:r>
          </a:p>
          <a:p>
            <a:pPr lvl="1"/>
            <a:r>
              <a:rPr lang="en-US" dirty="0"/>
              <a:t>39 classification datasets, AUC metric, 10-fold CV </a:t>
            </a:r>
          </a:p>
          <a:p>
            <a:pPr lvl="1"/>
            <a:r>
              <a:rPr lang="en-US" dirty="0"/>
              <a:t>Extensible metrics, OS </a:t>
            </a:r>
            <a:r>
              <a:rPr lang="en-US" b="1" dirty="0" err="1">
                <a:solidFill>
                  <a:schemeClr val="accent1"/>
                </a:solidFill>
              </a:rPr>
              <a:t>AutoML</a:t>
            </a:r>
            <a:r>
              <a:rPr lang="en-US" dirty="0"/>
              <a:t> frameworks, datasets</a:t>
            </a:r>
            <a:endParaRPr lang="en-US" sz="700" dirty="0"/>
          </a:p>
          <a:p>
            <a:r>
              <a:rPr lang="en-US" dirty="0" err="1"/>
              <a:t>CleanML</a:t>
            </a:r>
            <a:endParaRPr lang="en-US" dirty="0"/>
          </a:p>
          <a:p>
            <a:pPr lvl="1"/>
            <a:r>
              <a:rPr lang="en-US" dirty="0"/>
              <a:t>Train/Test on </a:t>
            </a:r>
            <a:r>
              <a:rPr lang="en-US" b="1" dirty="0">
                <a:solidFill>
                  <a:srgbClr val="7889FB"/>
                </a:solidFill>
              </a:rPr>
              <a:t>dirty vs clean data</a:t>
            </a:r>
            <a:r>
              <a:rPr lang="en-US" dirty="0"/>
              <a:t> (2x2)</a:t>
            </a:r>
          </a:p>
          <a:p>
            <a:pPr lvl="1"/>
            <a:r>
              <a:rPr lang="en-US" dirty="0"/>
              <a:t>Missing values, outliers, duplicates, mislabels</a:t>
            </a:r>
            <a:endParaRPr lang="en-US" sz="700" dirty="0"/>
          </a:p>
          <a:p>
            <a:r>
              <a:rPr lang="en-US" dirty="0"/>
              <a:t>Meta Worlds Benchmark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Meta-reinforcement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multi-task learning</a:t>
            </a:r>
          </a:p>
          <a:p>
            <a:pPr lvl="1"/>
            <a:r>
              <a:rPr lang="en-US" dirty="0"/>
              <a:t>50 robotic tasks (e.g., get coffee, open window)</a:t>
            </a:r>
            <a:endParaRPr lang="en-US" sz="700" dirty="0"/>
          </a:p>
          <a:p>
            <a:r>
              <a:rPr lang="en-US" dirty="0"/>
              <a:t>Feature Type Inference</a:t>
            </a:r>
          </a:p>
          <a:p>
            <a:pPr lvl="1"/>
            <a:r>
              <a:rPr lang="en-US" dirty="0"/>
              <a:t>Dirty/clean ML model training/test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A32DB-EEDD-11AA-7950-F88A534357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AutoML</a:t>
            </a:r>
            <a:r>
              <a:rPr lang="en-US" dirty="0"/>
              <a:t> and Data Cleaning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EA8ED81-5088-1818-BC5A-CC7C589E5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685" y="2385353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3718DE-1808-1AC6-74D1-487FD2400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685" y="137991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FBD141C-158D-AAAC-3640-9FA034167F01}"/>
              </a:ext>
            </a:extLst>
          </p:cNvPr>
          <p:cNvSpPr txBox="1"/>
          <p:nvPr/>
        </p:nvSpPr>
        <p:spPr>
          <a:xfrm>
            <a:off x="6804662" y="1318482"/>
            <a:ext cx="292203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[Yu Liu et.al: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MLBench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Benchmarking Machine Learning Services Against Human Experts.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62EAA3-B10F-446E-189C-AA3018DD1522}"/>
              </a:ext>
            </a:extLst>
          </p:cNvPr>
          <p:cNvSpPr txBox="1"/>
          <p:nvPr/>
        </p:nvSpPr>
        <p:spPr>
          <a:xfrm>
            <a:off x="6805672" y="2324938"/>
            <a:ext cx="29179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[Pieter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Gijsbers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al.: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An Open Source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AutoML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Benchmark.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Automated ML Workshop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ACCE3B-A65D-3822-330C-A216595EC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685" y="430775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05CDDCB-A78D-2F46-9103-5B987CE3E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685" y="3369160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8747250-1E63-9B70-FABD-A4A43FE99974}"/>
              </a:ext>
            </a:extLst>
          </p:cNvPr>
          <p:cNvSpPr txBox="1"/>
          <p:nvPr/>
        </p:nvSpPr>
        <p:spPr>
          <a:xfrm>
            <a:off x="6796528" y="3306570"/>
            <a:ext cx="29179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[Peng Li et al: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CleanML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A Benchmark for Joint Data Cleaning and Machine Learning,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ICDE 2021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773A69-AA0A-0725-B362-4C171BCB5C05}"/>
              </a:ext>
            </a:extLst>
          </p:cNvPr>
          <p:cNvSpPr txBox="1"/>
          <p:nvPr/>
        </p:nvSpPr>
        <p:spPr>
          <a:xfrm>
            <a:off x="6407934" y="4227938"/>
            <a:ext cx="330351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Tianhe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Yu et al: Meta-World: A Bench-mark and Evaluation for Multi-Task and Meta Reinforce-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ment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Learning, </a:t>
            </a:r>
            <a:r>
              <a:rPr lang="en-US" sz="1400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CoRL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E70E177-67F7-AB69-80BF-A98DE3D5B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550" y="5095654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EC41706-B54E-BD0A-7177-AAC1FC271694}"/>
              </a:ext>
            </a:extLst>
          </p:cNvPr>
          <p:cNvSpPr txBox="1"/>
          <p:nvPr/>
        </p:nvSpPr>
        <p:spPr>
          <a:xfrm>
            <a:off x="5835779" y="5180962"/>
            <a:ext cx="389576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Vraj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Shah et al.: Towards Benchmarking Feature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Type Inference for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AutoML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Platforms,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457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1ABDAE-F5E9-DB8E-FF08-6F7B577942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Excursus: ML-Commons Working Groups</a:t>
            </a:r>
            <a:br>
              <a:rPr lang="en-US" dirty="0"/>
            </a:br>
            <a:r>
              <a:rPr lang="en-US" dirty="0">
                <a:hlinkClick r:id="rId2"/>
              </a:rPr>
              <a:t>https://mlcommons.org/working-groups/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b="1" dirty="0"/>
              <a:t>#1 </a:t>
            </a:r>
            <a:r>
              <a:rPr lang="en-US" b="1" dirty="0" err="1"/>
              <a:t>DataPerf</a:t>
            </a:r>
            <a:r>
              <a:rPr lang="en-US" b="1" dirty="0"/>
              <a:t> Working Group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Renamed to </a:t>
            </a:r>
            <a:r>
              <a:rPr lang="en-US" dirty="0"/>
              <a:t>Data-centric ML Research Working Group</a:t>
            </a:r>
          </a:p>
          <a:p>
            <a:pPr lvl="1"/>
            <a:r>
              <a:rPr lang="en-US" dirty="0">
                <a:cs typeface="Calibri" panose="020F0502020204030204" pitchFamily="34" charset="0"/>
                <a:hlinkClick r:id="rId3"/>
              </a:rPr>
              <a:t>https://mlcommons.org/en/groups/research-dataperf/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AI Safety Working Group</a:t>
            </a:r>
          </a:p>
          <a:p>
            <a:pPr lvl="1"/>
            <a:r>
              <a:rPr lang="en-US" dirty="0"/>
              <a:t>v0.5: chatbots w/ typical, malicious, vulnerable users</a:t>
            </a:r>
          </a:p>
          <a:p>
            <a:pPr lvl="1"/>
            <a:r>
              <a:rPr lang="en-US" dirty="0"/>
              <a:t>Defines 13 hazard categories</a:t>
            </a:r>
          </a:p>
          <a:p>
            <a:pPr lvl="1"/>
            <a:r>
              <a:rPr lang="en-US" dirty="0"/>
              <a:t>https://mlcommons.org/working-groups/ai-safety/ai-safety/</a:t>
            </a:r>
          </a:p>
          <a:p>
            <a:pPr lvl="1"/>
            <a:endParaRPr lang="en-US" dirty="0"/>
          </a:p>
          <a:p>
            <a:r>
              <a:rPr lang="en-US" dirty="0"/>
              <a:t>And many more: e.g., datasets, metadata, medical domain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7F5AF-42CB-A75A-6189-75C35201AD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Data-centric ML and other Directions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0D5AF-4B0B-15C4-1DEE-AF3346B71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061" y="1465659"/>
            <a:ext cx="2527681" cy="1861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D3116-48ED-C0C4-6FD9-3B9FD09B9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2518" y="3432028"/>
            <a:ext cx="2236765" cy="22000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8DD746-5B16-95CE-D90C-279A50CF35AE}"/>
              </a:ext>
            </a:extLst>
          </p:cNvPr>
          <p:cNvSpPr txBox="1"/>
          <p:nvPr/>
        </p:nvSpPr>
        <p:spPr>
          <a:xfrm>
            <a:off x="10209007" y="5130731"/>
            <a:ext cx="181804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https://huggingface.co/papers/2404.12241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Science Lifecycle</a:t>
            </a:r>
          </a:p>
          <a:p>
            <a:r>
              <a:rPr lang="en-US" dirty="0"/>
              <a:t>ML Systems Stack</a:t>
            </a:r>
          </a:p>
          <a:p>
            <a:r>
              <a:rPr lang="en-US" dirty="0"/>
              <a:t>Language Abstractions</a:t>
            </a:r>
          </a:p>
          <a:p>
            <a:r>
              <a:rPr lang="en-US" dirty="0"/>
              <a:t>ML System Benchmarks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Recommended Reading</a:t>
            </a:r>
            <a:r>
              <a:rPr lang="en-US" dirty="0"/>
              <a:t> </a:t>
            </a:r>
            <a:r>
              <a:rPr lang="en-US" b="0" dirty="0"/>
              <a:t>(a critical perspective on a broad sense of ML systems)</a:t>
            </a:r>
          </a:p>
          <a:p>
            <a:pPr lvl="1"/>
            <a:r>
              <a:rPr lang="en-US" dirty="0"/>
              <a:t>[M. Jordan:  </a:t>
            </a:r>
            <a:r>
              <a:rPr lang="en-US" dirty="0" err="1"/>
              <a:t>SysML</a:t>
            </a:r>
            <a:r>
              <a:rPr lang="en-US" dirty="0"/>
              <a:t>: Perspectives and Challenges. Keynote at </a:t>
            </a:r>
            <a:r>
              <a:rPr lang="en-US" b="1" dirty="0" err="1"/>
              <a:t>SysML</a:t>
            </a:r>
            <a:r>
              <a:rPr lang="en-US" b="1" dirty="0"/>
              <a:t> 2018</a:t>
            </a:r>
            <a:r>
              <a:rPr lang="en-US" dirty="0"/>
              <a:t>]</a:t>
            </a:r>
          </a:p>
          <a:p>
            <a:pPr lvl="1"/>
            <a:r>
              <a:rPr lang="en-US" b="1" i="1" dirty="0">
                <a:solidFill>
                  <a:srgbClr val="7889FB"/>
                </a:solidFill>
              </a:rPr>
              <a:t>“ML [</a:t>
            </a:r>
            <a:r>
              <a:rPr lang="en-AT" b="1" i="1" dirty="0">
                <a:solidFill>
                  <a:srgbClr val="7889FB"/>
                </a:solidFill>
              </a:rPr>
              <a:t>…</a:t>
            </a:r>
            <a:r>
              <a:rPr lang="en-US" b="1" i="1" dirty="0">
                <a:solidFill>
                  <a:srgbClr val="7889FB"/>
                </a:solidFill>
              </a:rPr>
              <a:t>] is far from being a solid engineering </a:t>
            </a:r>
            <a:br>
              <a:rPr lang="en-US" b="1" i="1" dirty="0">
                <a:solidFill>
                  <a:srgbClr val="7889FB"/>
                </a:solidFill>
              </a:rPr>
            </a:br>
            <a:r>
              <a:rPr lang="en-US" b="1" i="1" dirty="0">
                <a:solidFill>
                  <a:srgbClr val="7889FB"/>
                </a:solidFill>
              </a:rPr>
              <a:t>discipline that can yield robust, scalable solutions </a:t>
            </a:r>
            <a:br>
              <a:rPr lang="en-US" b="1" i="1" dirty="0">
                <a:solidFill>
                  <a:srgbClr val="7889FB"/>
                </a:solidFill>
              </a:rPr>
            </a:br>
            <a:r>
              <a:rPr lang="en-US" b="1" i="1" dirty="0">
                <a:solidFill>
                  <a:srgbClr val="7889FB"/>
                </a:solidFill>
              </a:rPr>
              <a:t>to modern data-analytic problems” </a:t>
            </a:r>
            <a:endParaRPr lang="en-US" b="1" i="1" dirty="0"/>
          </a:p>
          <a:p>
            <a:pPr lvl="1"/>
            <a:r>
              <a:rPr lang="en-US" dirty="0">
                <a:hlinkClick r:id="rId2"/>
              </a:rPr>
              <a:t>https://www.youtube.com/watch?v=4inIBmY8dQI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1B5E8-DF09-070C-8BE0-D7093008B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6037" y="3358664"/>
            <a:ext cx="1155037" cy="122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Science Lifecycle</a:t>
            </a:r>
          </a:p>
        </p:txBody>
      </p:sp>
    </p:spTree>
    <p:extLst>
      <p:ext uri="{BB962C8B-B14F-4D97-AF65-F5344CB8AC3E}">
        <p14:creationId xmlns:p14="http://schemas.microsoft.com/office/powerpoint/2010/main" val="81234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95F4B-7B5B-11BF-015B-59E102FD05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</a:t>
            </a:r>
          </a:p>
          <a:p>
            <a:r>
              <a:rPr lang="en-US" sz="2400" dirty="0"/>
              <a:t>(aka KDD Process, aka CRISP-DM)</a:t>
            </a:r>
            <a:endParaRPr lang="en-US" dirty="0"/>
          </a:p>
        </p:txBody>
      </p:sp>
      <p:pic>
        <p:nvPicPr>
          <p:cNvPr id="4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4940211B-5DCB-5C4B-4DAE-E9F8346D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39" y="1602513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C0A36F-A9AE-F1BD-CF49-1A39B9A6DC0C}"/>
              </a:ext>
            </a:extLst>
          </p:cNvPr>
          <p:cNvGrpSpPr>
            <a:grpSpLocks noChangeAspect="1"/>
          </p:cNvGrpSpPr>
          <p:nvPr/>
        </p:nvGrpSpPr>
        <p:grpSpPr>
          <a:xfrm>
            <a:off x="2098278" y="4442895"/>
            <a:ext cx="1391352" cy="1407754"/>
            <a:chOff x="3930084" y="4978403"/>
            <a:chExt cx="1729952" cy="1750352"/>
          </a:xfrm>
        </p:grpSpPr>
        <p:pic>
          <p:nvPicPr>
            <p:cNvPr id="6" name="Picture 5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E3D2CB34-CCF2-25A0-B13F-4F472DFEC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14BAA3-51F2-EC05-6A4D-D972055AB2D3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E20403-73C4-A6A0-BDB7-31768B9C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43" y="2743092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8A791A-324E-C798-1645-9B82EDADB6F3}"/>
              </a:ext>
            </a:extLst>
          </p:cNvPr>
          <p:cNvGrpSpPr>
            <a:grpSpLocks noChangeAspect="1"/>
          </p:cNvGrpSpPr>
          <p:nvPr/>
        </p:nvGrpSpPr>
        <p:grpSpPr>
          <a:xfrm>
            <a:off x="8782126" y="4432382"/>
            <a:ext cx="1391352" cy="1407754"/>
            <a:chOff x="3930084" y="4978403"/>
            <a:chExt cx="1729952" cy="1750352"/>
          </a:xfrm>
        </p:grpSpPr>
        <p:pic>
          <p:nvPicPr>
            <p:cNvPr id="10" name="Picture 9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DA024F1B-C685-61BE-54E6-6F9BE1CA3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0CEE4-834B-C208-A5D5-3F403B6E779C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12" name="Chevron 23">
            <a:extLst>
              <a:ext uri="{FF2B5EF4-FFF2-40B4-BE49-F238E27FC236}">
                <a16:creationId xmlns:a16="http://schemas.microsoft.com/office/drawing/2014/main" id="{BB2BAC7A-4295-A7A3-7CB0-3AA68D61B284}"/>
              </a:ext>
            </a:extLst>
          </p:cNvPr>
          <p:cNvSpPr/>
          <p:nvPr/>
        </p:nvSpPr>
        <p:spPr>
          <a:xfrm>
            <a:off x="2452354" y="2994078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0C8D60-6308-A0E7-364D-177D6DAA727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774089" y="3977701"/>
            <a:ext cx="0" cy="4651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C5EC22-F339-E7ED-8EA6-A245668A61A5}"/>
              </a:ext>
            </a:extLst>
          </p:cNvPr>
          <p:cNvCxnSpPr>
            <a:stCxn id="4" idx="2"/>
            <a:endCxn id="17" idx="0"/>
          </p:cNvCxnSpPr>
          <p:nvPr/>
        </p:nvCxnSpPr>
        <p:spPr>
          <a:xfrm>
            <a:off x="5945905" y="2503252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8D9760-4D1E-C6ED-8C52-95466919A8E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453944" y="3979931"/>
            <a:ext cx="3993" cy="4524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E9A46D5-2866-6EAB-AE3B-A93D32A0D5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409448" y="3428645"/>
            <a:ext cx="967752" cy="896761"/>
          </a:xfrm>
          <a:prstGeom prst="rect">
            <a:avLst/>
          </a:prstGeom>
        </p:spPr>
      </p:pic>
      <p:sp>
        <p:nvSpPr>
          <p:cNvPr id="17" name="Chevron 30">
            <a:extLst>
              <a:ext uri="{FF2B5EF4-FFF2-40B4-BE49-F238E27FC236}">
                <a16:creationId xmlns:a16="http://schemas.microsoft.com/office/drawing/2014/main" id="{4A63F6F6-0A37-F42B-BDA2-7EA5F6D715F3}"/>
              </a:ext>
            </a:extLst>
          </p:cNvPr>
          <p:cNvSpPr/>
          <p:nvPr/>
        </p:nvSpPr>
        <p:spPr>
          <a:xfrm>
            <a:off x="4961281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18" name="Chevron 31">
            <a:extLst>
              <a:ext uri="{FF2B5EF4-FFF2-40B4-BE49-F238E27FC236}">
                <a16:creationId xmlns:a16="http://schemas.microsoft.com/office/drawing/2014/main" id="{41F74ABE-E25D-A73F-D199-FE0363077A09}"/>
              </a:ext>
            </a:extLst>
          </p:cNvPr>
          <p:cNvSpPr/>
          <p:nvPr/>
        </p:nvSpPr>
        <p:spPr>
          <a:xfrm>
            <a:off x="7425570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EEA7F-44C4-FBE6-7DAF-008DA8C4E486}"/>
              </a:ext>
            </a:extLst>
          </p:cNvPr>
          <p:cNvSpPr txBox="1"/>
          <p:nvPr/>
        </p:nvSpPr>
        <p:spPr>
          <a:xfrm>
            <a:off x="6269899" y="1683083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0A3466-ACC8-683F-46D2-7CA6C49C45E6}"/>
              </a:ext>
            </a:extLst>
          </p:cNvPr>
          <p:cNvCxnSpPr>
            <a:stCxn id="4" idx="2"/>
            <a:endCxn id="12" idx="0"/>
          </p:cNvCxnSpPr>
          <p:nvPr/>
        </p:nvCxnSpPr>
        <p:spPr>
          <a:xfrm flipH="1">
            <a:off x="3606524" y="2503252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38EC59-8BF5-D4FE-7F2B-3CA2B2A77F49}"/>
              </a:ext>
            </a:extLst>
          </p:cNvPr>
          <p:cNvCxnSpPr>
            <a:stCxn id="4" idx="2"/>
            <a:endCxn id="18" idx="0"/>
          </p:cNvCxnSpPr>
          <p:nvPr/>
        </p:nvCxnSpPr>
        <p:spPr>
          <a:xfrm>
            <a:off x="5945905" y="2503252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0E9F9D-F1CE-B762-2AAB-8D7624B1FD22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3606524" y="3978816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0D5D1C-8C43-F47A-A439-55E954DBE0C1}"/>
              </a:ext>
            </a:extLst>
          </p:cNvPr>
          <p:cNvCxnSpPr>
            <a:endCxn id="17" idx="2"/>
          </p:cNvCxnSpPr>
          <p:nvPr/>
        </p:nvCxnSpPr>
        <p:spPr>
          <a:xfrm flipV="1">
            <a:off x="6115451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B1C0DA-3392-1A3D-1CB5-4CC80D28D932}"/>
              </a:ext>
            </a:extLst>
          </p:cNvPr>
          <p:cNvCxnSpPr>
            <a:endCxn id="18" idx="2"/>
          </p:cNvCxnSpPr>
          <p:nvPr/>
        </p:nvCxnSpPr>
        <p:spPr>
          <a:xfrm flipV="1">
            <a:off x="8579740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E7EE49-073B-94FF-2880-7E1EA83FBCD9}"/>
              </a:ext>
            </a:extLst>
          </p:cNvPr>
          <p:cNvCxnSpPr/>
          <p:nvPr/>
        </p:nvCxnSpPr>
        <p:spPr>
          <a:xfrm flipH="1">
            <a:off x="3608100" y="4526975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AE3B126-08E6-F9A9-DD95-354C3D40B739}"/>
              </a:ext>
            </a:extLst>
          </p:cNvPr>
          <p:cNvSpPr txBox="1"/>
          <p:nvPr/>
        </p:nvSpPr>
        <p:spPr>
          <a:xfrm>
            <a:off x="3711155" y="4616809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5DCAA1-9803-E8DC-5534-DF26946E7762}"/>
              </a:ext>
            </a:extLst>
          </p:cNvPr>
          <p:cNvSpPr/>
          <p:nvPr/>
        </p:nvSpPr>
        <p:spPr>
          <a:xfrm>
            <a:off x="7872249" y="1392391"/>
            <a:ext cx="3756218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observation: </a:t>
            </a:r>
            <a:r>
              <a:rPr lang="en-US" sz="20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integration/cleaning based on 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ular Callout 6">
            <a:extLst>
              <a:ext uri="{FF2B5EF4-FFF2-40B4-BE49-F238E27FC236}">
                <a16:creationId xmlns:a16="http://schemas.microsoft.com/office/drawing/2014/main" id="{05981CA4-1FE3-EED9-E0E1-84BA1D437DFC}"/>
              </a:ext>
            </a:extLst>
          </p:cNvPr>
          <p:cNvSpPr/>
          <p:nvPr/>
        </p:nvSpPr>
        <p:spPr>
          <a:xfrm>
            <a:off x="1548821" y="1389431"/>
            <a:ext cx="3886319" cy="1152092"/>
          </a:xfrm>
          <a:prstGeom prst="wedgeRoundRectCallout">
            <a:avLst>
              <a:gd name="adj1" fmla="val -1331"/>
              <a:gd name="adj2" fmla="val 877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extraction, schema alignment, entity resolution, data validation, data cleaning, outlier detection, missing value imputation, semantic type detection, data augmentation, feature selection, feature engineering, feature transformations </a:t>
            </a:r>
          </a:p>
        </p:txBody>
      </p:sp>
      <p:sp>
        <p:nvSpPr>
          <p:cNvPr id="29" name="Chevron 33">
            <a:extLst>
              <a:ext uri="{FF2B5EF4-FFF2-40B4-BE49-F238E27FC236}">
                <a16:creationId xmlns:a16="http://schemas.microsoft.com/office/drawing/2014/main" id="{E790E32A-5D29-3D76-E3AE-05096311CD20}"/>
              </a:ext>
            </a:extLst>
          </p:cNvPr>
          <p:cNvSpPr/>
          <p:nvPr/>
        </p:nvSpPr>
        <p:spPr>
          <a:xfrm>
            <a:off x="2450362" y="2992963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17CAEE-D7B6-F346-E1FB-AED603A976C6}"/>
              </a:ext>
            </a:extLst>
          </p:cNvPr>
          <p:cNvSpPr txBox="1"/>
          <p:nvPr/>
        </p:nvSpPr>
        <p:spPr>
          <a:xfrm>
            <a:off x="5854317" y="357534"/>
            <a:ext cx="40148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Data-centric View: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Application/workload/system perspectives</a:t>
            </a:r>
          </a:p>
        </p:txBody>
      </p:sp>
    </p:spTree>
    <p:extLst>
      <p:ext uri="{BB962C8B-B14F-4D97-AF65-F5344CB8AC3E}">
        <p14:creationId xmlns:p14="http://schemas.microsoft.com/office/powerpoint/2010/main" val="40881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BEAB68-E13A-F528-D2AD-45BDA5DC7207}"/>
              </a:ext>
            </a:extLst>
          </p:cNvPr>
          <p:cNvGrpSpPr/>
          <p:nvPr/>
        </p:nvGrpSpPr>
        <p:grpSpPr>
          <a:xfrm>
            <a:off x="3137715" y="1492654"/>
            <a:ext cx="7769938" cy="3103161"/>
            <a:chOff x="962080" y="1948297"/>
            <a:chExt cx="7769938" cy="31031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D57ABD-AA18-5CEE-C893-D545494B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080" y="1948297"/>
              <a:ext cx="7769938" cy="310316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58EDF9-F8C8-CCB3-3673-0617475E742C}"/>
                </a:ext>
              </a:extLst>
            </p:cNvPr>
            <p:cNvSpPr/>
            <p:nvPr/>
          </p:nvSpPr>
          <p:spPr>
            <a:xfrm>
              <a:off x="1215848" y="3245617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Select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78D1B4-1ED7-8D6B-E138-7C0AD6260769}"/>
                </a:ext>
              </a:extLst>
            </p:cNvPr>
            <p:cNvSpPr/>
            <p:nvPr/>
          </p:nvSpPr>
          <p:spPr>
            <a:xfrm>
              <a:off x="2493666" y="3016177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Preprocess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BE3E25-D2B2-5C1B-7DB5-620EF6741C68}"/>
                </a:ext>
              </a:extLst>
            </p:cNvPr>
            <p:cNvSpPr/>
            <p:nvPr/>
          </p:nvSpPr>
          <p:spPr>
            <a:xfrm>
              <a:off x="3771484" y="2744874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Transform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A7D9ED-2DFD-34A0-2062-83364EEDE099}"/>
                </a:ext>
              </a:extLst>
            </p:cNvPr>
            <p:cNvSpPr/>
            <p:nvPr/>
          </p:nvSpPr>
          <p:spPr>
            <a:xfrm>
              <a:off x="5045949" y="2485292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Mining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5E712F-19D9-A486-E593-955100731F24}"/>
                </a:ext>
              </a:extLst>
            </p:cNvPr>
            <p:cNvSpPr/>
            <p:nvPr/>
          </p:nvSpPr>
          <p:spPr>
            <a:xfrm>
              <a:off x="6363959" y="2217332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Evaluate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834AC2E-AFA0-9308-9145-B9CE8436E033}"/>
              </a:ext>
            </a:extLst>
          </p:cNvPr>
          <p:cNvSpPr txBox="1"/>
          <p:nvPr/>
        </p:nvSpPr>
        <p:spPr>
          <a:xfrm>
            <a:off x="3873807" y="4767044"/>
            <a:ext cx="555673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[Usama M. Fayyad, Gregory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Piatetsky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-Shapiro,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Padhraic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Smyth: From Data Mining to Knowledge Discovery in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AI Magazine 17(3) (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1996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9C63E6-EE3D-ED3C-B028-F928F3748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344" y="470917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95AB10-BE7C-CE06-FC0B-D37872159A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Classic KDD Process </a:t>
            </a:r>
            <a:br>
              <a:rPr lang="en-US" dirty="0"/>
            </a:br>
            <a:r>
              <a:rPr lang="en-US" b="0" dirty="0"/>
              <a:t>(Knowledge Discovery in Databases)</a:t>
            </a:r>
          </a:p>
          <a:p>
            <a:pPr lvl="1"/>
            <a:r>
              <a:rPr lang="en-US" dirty="0"/>
              <a:t>Descriptive </a:t>
            </a:r>
            <a:br>
              <a:rPr lang="en-US" dirty="0"/>
            </a:br>
            <a:r>
              <a:rPr lang="en-US" dirty="0"/>
              <a:t>(association rules, </a:t>
            </a:r>
            <a:br>
              <a:rPr lang="en-US" dirty="0"/>
            </a:br>
            <a:r>
              <a:rPr lang="en-US" dirty="0"/>
              <a:t>clustering)</a:t>
            </a:r>
          </a:p>
          <a:p>
            <a:pPr lvl="1"/>
            <a:r>
              <a:rPr lang="en-US" dirty="0"/>
              <a:t>Predictive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65A51-9310-2F41-F134-62471FA731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Lifecycle, cont.</a:t>
            </a:r>
          </a:p>
        </p:txBody>
      </p:sp>
    </p:spTree>
    <p:extLst>
      <p:ext uri="{BB962C8B-B14F-4D97-AF65-F5344CB8AC3E}">
        <p14:creationId xmlns:p14="http://schemas.microsoft.com/office/powerpoint/2010/main" val="100191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0B832-B7A9-5462-7F84-274080C702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CRISP-DM</a:t>
            </a:r>
          </a:p>
          <a:p>
            <a:pPr lvl="1"/>
            <a:r>
              <a:rPr lang="en-US" b="1" dirty="0" err="1"/>
              <a:t>CR</a:t>
            </a:r>
            <a:r>
              <a:rPr lang="en-US" dirty="0" err="1"/>
              <a:t>oss</a:t>
            </a:r>
            <a:r>
              <a:rPr lang="en-US" dirty="0"/>
              <a:t>-</a:t>
            </a:r>
            <a:r>
              <a:rPr lang="en-US" b="1" dirty="0"/>
              <a:t>I</a:t>
            </a:r>
            <a:r>
              <a:rPr lang="en-US" dirty="0"/>
              <a:t>ndustry </a:t>
            </a:r>
            <a:br>
              <a:rPr lang="en-US" dirty="0"/>
            </a:br>
            <a:r>
              <a:rPr lang="en-US" b="1" dirty="0"/>
              <a:t>S</a:t>
            </a:r>
            <a:r>
              <a:rPr lang="en-US" dirty="0"/>
              <a:t>tandard </a:t>
            </a:r>
            <a:r>
              <a:rPr lang="en-US" b="1" dirty="0"/>
              <a:t>P</a:t>
            </a:r>
            <a:r>
              <a:rPr lang="en-US" dirty="0"/>
              <a:t>rocess for </a:t>
            </a:r>
            <a:br>
              <a:rPr lang="en-US" dirty="0"/>
            </a:b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M</a:t>
            </a:r>
            <a:r>
              <a:rPr lang="en-US" dirty="0"/>
              <a:t>ining</a:t>
            </a:r>
          </a:p>
          <a:p>
            <a:pPr lvl="1"/>
            <a:r>
              <a:rPr lang="en-US" dirty="0"/>
              <a:t>Additional focus on</a:t>
            </a:r>
            <a:br>
              <a:rPr lang="en-US" dirty="0"/>
            </a:br>
            <a:r>
              <a:rPr lang="en-US" dirty="0"/>
              <a:t>business understanding</a:t>
            </a:r>
            <a:br>
              <a:rPr lang="en-US" dirty="0"/>
            </a:br>
            <a:r>
              <a:rPr lang="en-US" dirty="0"/>
              <a:t>and deployment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2BB58-530E-8D0B-1368-00D18865E7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06528-ED34-A235-C015-F87FF4002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464" y="1182157"/>
            <a:ext cx="4562475" cy="457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A9449D-32F1-D6D4-4108-03B7611AF8AA}"/>
              </a:ext>
            </a:extLst>
          </p:cNvPr>
          <p:cNvSpPr/>
          <p:nvPr/>
        </p:nvSpPr>
        <p:spPr>
          <a:xfrm>
            <a:off x="8472387" y="1138184"/>
            <a:ext cx="227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https://statistik-dresden.de/archives/1128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5492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77CEF7-7155-D133-9B04-32A07124CB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Sourcing Effort</a:t>
            </a:r>
          </a:p>
          <a:p>
            <a:pPr lvl="1"/>
            <a:r>
              <a:rPr lang="en-US" dirty="0"/>
              <a:t>Data scientists spend </a:t>
            </a:r>
            <a:r>
              <a:rPr lang="en-US" b="1" dirty="0">
                <a:solidFill>
                  <a:schemeClr val="accent1"/>
                </a:solidFill>
              </a:rPr>
              <a:t>80-90% time</a:t>
            </a:r>
            <a:r>
              <a:rPr lang="en-US" dirty="0"/>
              <a:t> on finding </a:t>
            </a:r>
            <a:br>
              <a:rPr lang="en-US" dirty="0"/>
            </a:br>
            <a:r>
              <a:rPr lang="en-US" dirty="0"/>
              <a:t>relevant datasets and data integration/cleaning.</a:t>
            </a:r>
          </a:p>
          <a:p>
            <a:pPr lvl="1"/>
            <a:endParaRPr lang="en-US" sz="700" dirty="0"/>
          </a:p>
          <a:p>
            <a:r>
              <a:rPr lang="en-US" dirty="0"/>
              <a:t>Technical Debts in ML Systems</a:t>
            </a:r>
          </a:p>
          <a:p>
            <a:pPr lvl="1"/>
            <a:r>
              <a:rPr lang="en-US" dirty="0"/>
              <a:t>Glue code, pipeline jungles, </a:t>
            </a:r>
            <a:br>
              <a:rPr lang="en-US" dirty="0"/>
            </a:br>
            <a:r>
              <a:rPr lang="en-US" dirty="0"/>
              <a:t>dead code paths</a:t>
            </a:r>
          </a:p>
          <a:p>
            <a:pPr lvl="1"/>
            <a:r>
              <a:rPr lang="en-US" dirty="0"/>
              <a:t>Plain-old-data types, </a:t>
            </a:r>
            <a:br>
              <a:rPr lang="en-US" dirty="0"/>
            </a:br>
            <a:r>
              <a:rPr lang="en-US" dirty="0"/>
              <a:t>multiple languages, prototypes</a:t>
            </a:r>
          </a:p>
          <a:p>
            <a:pPr lvl="1"/>
            <a:r>
              <a:rPr lang="en-US" dirty="0"/>
              <a:t>Abstraction and configuration debts</a:t>
            </a:r>
          </a:p>
          <a:p>
            <a:pPr lvl="1"/>
            <a:r>
              <a:rPr lang="en-US" dirty="0"/>
              <a:t>Data testing, reproducibility, </a:t>
            </a:r>
            <a:br>
              <a:rPr lang="en-US" dirty="0"/>
            </a:br>
            <a:r>
              <a:rPr lang="en-US" dirty="0"/>
              <a:t>process management, and cultural debts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5ED3-F74E-CE15-9794-47A57B642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80% Argument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D328F-7967-3B7B-CF1F-1B25F5B85823}"/>
              </a:ext>
            </a:extLst>
          </p:cNvPr>
          <p:cNvSpPr txBox="1"/>
          <p:nvPr/>
        </p:nvSpPr>
        <p:spPr>
          <a:xfrm>
            <a:off x="7462343" y="1284517"/>
            <a:ext cx="254952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Integration: The Current Status and the Way Forward.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41(2) (2018)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0D267-7ACA-8CF5-0C07-403AD8523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299" y="144153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E53AF7-FB1E-AFC1-5A37-52FCBB92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961" y="2643914"/>
            <a:ext cx="6402175" cy="2120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4CF2BE-9263-72CE-1D63-023BC224ED9E}"/>
              </a:ext>
            </a:extLst>
          </p:cNvPr>
          <p:cNvSpPr txBox="1"/>
          <p:nvPr/>
        </p:nvSpPr>
        <p:spPr>
          <a:xfrm>
            <a:off x="8195115" y="4881875"/>
            <a:ext cx="24337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[D. Sculley et al.: Hidden Technical Debt in Machine Learning Systems.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F1CE2-D172-2410-2B9C-CCF63203614F}"/>
              </a:ext>
            </a:extLst>
          </p:cNvPr>
          <p:cNvSpPr/>
          <p:nvPr/>
        </p:nvSpPr>
        <p:spPr>
          <a:xfrm>
            <a:off x="7405354" y="3765313"/>
            <a:ext cx="341393" cy="2525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ML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DEBA4F-9A80-E844-CCAA-11C77BB3C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404" y="495320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7901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916A8AD3-6A47-488D-C26A-AFC773E4799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C1ABA7-47BC-47B3-2178-F905A6E53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ML Pipeline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Training and Scoring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561FB-2F9D-6BE9-6CDF-F5E6C51C1E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Text Classification Scenario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5C8EA2-47D2-EE36-73D4-767449356477}"/>
              </a:ext>
            </a:extLst>
          </p:cNvPr>
          <p:cNvSpPr/>
          <p:nvPr/>
        </p:nvSpPr>
        <p:spPr>
          <a:xfrm>
            <a:off x="7660721" y="1943824"/>
            <a:ext cx="1485901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 Classification</a:t>
            </a:r>
          </a:p>
        </p:txBody>
      </p:sp>
      <p:sp>
        <p:nvSpPr>
          <p:cNvPr id="5" name="Rectangle: Folded Corner 6">
            <a:extLst>
              <a:ext uri="{FF2B5EF4-FFF2-40B4-BE49-F238E27FC236}">
                <a16:creationId xmlns:a16="http://schemas.microsoft.com/office/drawing/2014/main" id="{1EB8A663-FBDF-CD90-39DC-1C8E6B393347}"/>
              </a:ext>
            </a:extLst>
          </p:cNvPr>
          <p:cNvSpPr/>
          <p:nvPr/>
        </p:nvSpPr>
        <p:spPr>
          <a:xfrm>
            <a:off x="3479247" y="1867624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Folded Corner 7">
            <a:extLst>
              <a:ext uri="{FF2B5EF4-FFF2-40B4-BE49-F238E27FC236}">
                <a16:creationId xmlns:a16="http://schemas.microsoft.com/office/drawing/2014/main" id="{E5C2FB53-F8FB-BE89-8EA4-36E66284EFD5}"/>
              </a:ext>
            </a:extLst>
          </p:cNvPr>
          <p:cNvSpPr/>
          <p:nvPr/>
        </p:nvSpPr>
        <p:spPr>
          <a:xfrm>
            <a:off x="3679272" y="2010499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18496A84-563C-AC47-EDA3-C898E066886B}"/>
              </a:ext>
            </a:extLst>
          </p:cNvPr>
          <p:cNvSpPr/>
          <p:nvPr/>
        </p:nvSpPr>
        <p:spPr>
          <a:xfrm>
            <a:off x="3431622" y="2162899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Folded Corner 9">
            <a:extLst>
              <a:ext uri="{FF2B5EF4-FFF2-40B4-BE49-F238E27FC236}">
                <a16:creationId xmlns:a16="http://schemas.microsoft.com/office/drawing/2014/main" id="{408A5D66-DE25-960D-E4BB-0F2098087DF5}"/>
              </a:ext>
            </a:extLst>
          </p:cNvPr>
          <p:cNvSpPr/>
          <p:nvPr/>
        </p:nvSpPr>
        <p:spPr>
          <a:xfrm>
            <a:off x="3193497" y="2315299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Folded Corner 10">
            <a:extLst>
              <a:ext uri="{FF2B5EF4-FFF2-40B4-BE49-F238E27FC236}">
                <a16:creationId xmlns:a16="http://schemas.microsoft.com/office/drawing/2014/main" id="{0B4A5D22-B742-5E2C-B8DF-F81188014ABD}"/>
              </a:ext>
            </a:extLst>
          </p:cNvPr>
          <p:cNvSpPr/>
          <p:nvPr/>
        </p:nvSpPr>
        <p:spPr>
          <a:xfrm>
            <a:off x="3564972" y="2315299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1D393D-40E7-0384-945A-F3B85712698C}"/>
              </a:ext>
            </a:extLst>
          </p:cNvPr>
          <p:cNvSpPr/>
          <p:nvPr/>
        </p:nvSpPr>
        <p:spPr>
          <a:xfrm>
            <a:off x="4317447" y="1848574"/>
            <a:ext cx="6496049" cy="96202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7A54FD-6275-8FA0-F4BB-D40BFB89FAED}"/>
              </a:ext>
            </a:extLst>
          </p:cNvPr>
          <p:cNvSpPr/>
          <p:nvPr/>
        </p:nvSpPr>
        <p:spPr>
          <a:xfrm>
            <a:off x="7736921" y="2010499"/>
            <a:ext cx="1485901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 Classification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B9FEFB-DD05-E74A-744D-8D83216C78FF}"/>
              </a:ext>
            </a:extLst>
          </p:cNvPr>
          <p:cNvSpPr/>
          <p:nvPr/>
        </p:nvSpPr>
        <p:spPr>
          <a:xfrm>
            <a:off x="4622248" y="1943823"/>
            <a:ext cx="2876549" cy="77152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Feature Extraction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(e.g., doc structure, sentences, tokenization, n-grams)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4D9ED8-78F1-98F9-AE1F-F9417F6C03BF}"/>
              </a:ext>
            </a:extLst>
          </p:cNvPr>
          <p:cNvSpPr/>
          <p:nvPr/>
        </p:nvSpPr>
        <p:spPr>
          <a:xfrm>
            <a:off x="9365697" y="2020024"/>
            <a:ext cx="1209675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</a:t>
            </a: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⨝, </a:t>
            </a:r>
            <a:r>
              <a:rPr lang="de-DE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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2A4DE9-D1AA-D627-F238-D38C676CA6B5}"/>
              </a:ext>
            </a:extLst>
          </p:cNvPr>
          <p:cNvCxnSpPr>
            <a:cxnSpLocks/>
          </p:cNvCxnSpPr>
          <p:nvPr/>
        </p:nvCxnSpPr>
        <p:spPr>
          <a:xfrm>
            <a:off x="4155522" y="2418713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94D874-DD82-E963-D605-3BA7AC8D9CA7}"/>
              </a:ext>
            </a:extLst>
          </p:cNvPr>
          <p:cNvCxnSpPr>
            <a:cxnSpLocks/>
          </p:cNvCxnSpPr>
          <p:nvPr/>
        </p:nvCxnSpPr>
        <p:spPr>
          <a:xfrm>
            <a:off x="4155522" y="231529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ACDB97-E699-66A0-1EB5-6ECEA7DEBC07}"/>
              </a:ext>
            </a:extLst>
          </p:cNvPr>
          <p:cNvCxnSpPr>
            <a:cxnSpLocks/>
          </p:cNvCxnSpPr>
          <p:nvPr/>
        </p:nvCxnSpPr>
        <p:spPr>
          <a:xfrm>
            <a:off x="4155522" y="2210524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8758C4-45C7-0AE7-0A91-1B50DF8FF265}"/>
              </a:ext>
            </a:extLst>
          </p:cNvPr>
          <p:cNvCxnSpPr>
            <a:cxnSpLocks/>
          </p:cNvCxnSpPr>
          <p:nvPr/>
        </p:nvCxnSpPr>
        <p:spPr>
          <a:xfrm>
            <a:off x="4155522" y="210574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5BA8F0-FD8D-6464-B84A-1B87A7A7FA60}"/>
              </a:ext>
            </a:extLst>
          </p:cNvPr>
          <p:cNvCxnSpPr>
            <a:cxnSpLocks/>
          </p:cNvCxnSpPr>
          <p:nvPr/>
        </p:nvCxnSpPr>
        <p:spPr>
          <a:xfrm>
            <a:off x="4155522" y="252484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19F78C-B6BB-E689-2807-F58467E8D43A}"/>
              </a:ext>
            </a:extLst>
          </p:cNvPr>
          <p:cNvCxnSpPr>
            <a:cxnSpLocks/>
          </p:cNvCxnSpPr>
          <p:nvPr/>
        </p:nvCxnSpPr>
        <p:spPr>
          <a:xfrm>
            <a:off x="10680147" y="2418713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67000B-D51B-B64C-F5C2-5803B5FB5A4B}"/>
              </a:ext>
            </a:extLst>
          </p:cNvPr>
          <p:cNvCxnSpPr>
            <a:cxnSpLocks/>
          </p:cNvCxnSpPr>
          <p:nvPr/>
        </p:nvCxnSpPr>
        <p:spPr>
          <a:xfrm>
            <a:off x="10680147" y="231529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B98297-2579-DD71-2516-AE19571EEC72}"/>
              </a:ext>
            </a:extLst>
          </p:cNvPr>
          <p:cNvCxnSpPr>
            <a:cxnSpLocks/>
          </p:cNvCxnSpPr>
          <p:nvPr/>
        </p:nvCxnSpPr>
        <p:spPr>
          <a:xfrm>
            <a:off x="10680147" y="2210524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A7C0FD-45B5-E759-6312-5A10E6A52B32}"/>
              </a:ext>
            </a:extLst>
          </p:cNvPr>
          <p:cNvCxnSpPr>
            <a:cxnSpLocks/>
          </p:cNvCxnSpPr>
          <p:nvPr/>
        </p:nvCxnSpPr>
        <p:spPr>
          <a:xfrm>
            <a:off x="10680147" y="210574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FA1B6A-1C0C-8574-2CBA-355B37351B0C}"/>
              </a:ext>
            </a:extLst>
          </p:cNvPr>
          <p:cNvCxnSpPr>
            <a:cxnSpLocks/>
          </p:cNvCxnSpPr>
          <p:nvPr/>
        </p:nvCxnSpPr>
        <p:spPr>
          <a:xfrm>
            <a:off x="10680147" y="252484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6856097-BBD7-AF02-9F20-135F581FFC00}"/>
              </a:ext>
            </a:extLst>
          </p:cNvPr>
          <p:cNvCxnSpPr>
            <a:cxnSpLocks/>
            <a:stCxn id="27" idx="3"/>
            <a:endCxn id="11" idx="2"/>
          </p:cNvCxnSpPr>
          <p:nvPr/>
        </p:nvCxnSpPr>
        <p:spPr>
          <a:xfrm flipV="1">
            <a:off x="8180316" y="2639149"/>
            <a:ext cx="299556" cy="549178"/>
          </a:xfrm>
          <a:prstGeom prst="straightConnector1">
            <a:avLst/>
          </a:prstGeom>
          <a:ln w="19050">
            <a:solidFill>
              <a:schemeClr val="accent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38">
            <a:extLst>
              <a:ext uri="{FF2B5EF4-FFF2-40B4-BE49-F238E27FC236}">
                <a16:creationId xmlns:a16="http://schemas.microsoft.com/office/drawing/2014/main" id="{CABD1FC6-BDD9-20D1-282A-A8896FED10C4}"/>
              </a:ext>
            </a:extLst>
          </p:cNvPr>
          <p:cNvCxnSpPr>
            <a:cxnSpLocks/>
            <a:stCxn id="12" idx="0"/>
            <a:endCxn id="11" idx="0"/>
          </p:cNvCxnSpPr>
          <p:nvPr/>
        </p:nvCxnSpPr>
        <p:spPr>
          <a:xfrm rot="16200000" flipH="1">
            <a:off x="7236859" y="767487"/>
            <a:ext cx="66676" cy="2419349"/>
          </a:xfrm>
          <a:prstGeom prst="bentConnector3">
            <a:avLst>
              <a:gd name="adj1" fmla="val -342852"/>
            </a:avLst>
          </a:prstGeom>
          <a:ln w="1905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3E56B36-5573-C066-C939-9189A2B3D30C}"/>
              </a:ext>
            </a:extLst>
          </p:cNvPr>
          <p:cNvSpPr/>
          <p:nvPr/>
        </p:nvSpPr>
        <p:spPr>
          <a:xfrm>
            <a:off x="7351158" y="1210399"/>
            <a:ext cx="623889" cy="3809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E0823D-9AA5-7D4E-A5C4-E751FF31B403}"/>
              </a:ext>
            </a:extLst>
          </p:cNvPr>
          <p:cNvSpPr/>
          <p:nvPr/>
        </p:nvSpPr>
        <p:spPr>
          <a:xfrm>
            <a:off x="7640564" y="2877274"/>
            <a:ext cx="539752" cy="6221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567E97-4CA8-97D3-4931-60ABF5E26A18}"/>
              </a:ext>
            </a:extLst>
          </p:cNvPr>
          <p:cNvSpPr txBox="1"/>
          <p:nvPr/>
        </p:nvSpPr>
        <p:spPr>
          <a:xfrm>
            <a:off x="8125064" y="2872422"/>
            <a:ext cx="227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“Model”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(weights, meta data)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1DABDC-C496-3A1F-FD7A-B76F0A959195}"/>
              </a:ext>
            </a:extLst>
          </p:cNvPr>
          <p:cNvSpPr txBox="1"/>
          <p:nvPr/>
        </p:nvSpPr>
        <p:spPr>
          <a:xfrm>
            <a:off x="7750879" y="924905"/>
            <a:ext cx="139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Token Features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45CF9F-B193-07AC-6059-34828B5493C2}"/>
              </a:ext>
            </a:extLst>
          </p:cNvPr>
          <p:cNvSpPr txBox="1"/>
          <p:nvPr/>
        </p:nvSpPr>
        <p:spPr>
          <a:xfrm>
            <a:off x="6089096" y="1215072"/>
            <a:ext cx="115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Sentences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80D23C-2174-B122-F914-C76BF7BA1D4E}"/>
              </a:ext>
            </a:extLst>
          </p:cNvPr>
          <p:cNvGrpSpPr/>
          <p:nvPr/>
        </p:nvGrpSpPr>
        <p:grpSpPr>
          <a:xfrm>
            <a:off x="5150720" y="5360953"/>
            <a:ext cx="4021139" cy="1107182"/>
            <a:chOff x="4743449" y="5470873"/>
            <a:chExt cx="4021139" cy="110718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14DC796-857F-D845-BB42-4AFD74D5D03E}"/>
                </a:ext>
              </a:extLst>
            </p:cNvPr>
            <p:cNvSpPr/>
            <p:nvPr/>
          </p:nvSpPr>
          <p:spPr>
            <a:xfrm>
              <a:off x="4756151" y="5470873"/>
              <a:ext cx="4008437" cy="11071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E44424-7FD2-8AF5-7CD6-5EE85D76D633}"/>
                </a:ext>
              </a:extLst>
            </p:cNvPr>
            <p:cNvSpPr txBox="1"/>
            <p:nvPr/>
          </p:nvSpPr>
          <p:spPr>
            <a:xfrm>
              <a:off x="4743449" y="5878838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Scoring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CE6745-391B-71A0-B244-4F3CEC861C76}"/>
              </a:ext>
            </a:extLst>
          </p:cNvPr>
          <p:cNvGrpSpPr/>
          <p:nvPr/>
        </p:nvGrpSpPr>
        <p:grpSpPr>
          <a:xfrm>
            <a:off x="5121038" y="3894486"/>
            <a:ext cx="4185756" cy="1074677"/>
            <a:chOff x="4713767" y="4004406"/>
            <a:chExt cx="4185756" cy="107467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A8B493-896D-6839-35CB-194AB6A2B832}"/>
                </a:ext>
              </a:extLst>
            </p:cNvPr>
            <p:cNvSpPr/>
            <p:nvPr/>
          </p:nvSpPr>
          <p:spPr>
            <a:xfrm>
              <a:off x="4756151" y="4004406"/>
              <a:ext cx="4143372" cy="10401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9D9E12-A444-9366-C5B9-ECCB786697FA}"/>
                </a:ext>
              </a:extLst>
            </p:cNvPr>
            <p:cNvSpPr txBox="1"/>
            <p:nvPr/>
          </p:nvSpPr>
          <p:spPr>
            <a:xfrm>
              <a:off x="4713767" y="4709751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Training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44F9A37-F4B2-69C7-ABC5-7518B65C6317}"/>
              </a:ext>
            </a:extLst>
          </p:cNvPr>
          <p:cNvSpPr/>
          <p:nvPr/>
        </p:nvSpPr>
        <p:spPr>
          <a:xfrm>
            <a:off x="5042770" y="4185855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3836BB-2128-94C5-5EAA-2E9ACD059F59}"/>
              </a:ext>
            </a:extLst>
          </p:cNvPr>
          <p:cNvSpPr/>
          <p:nvPr/>
        </p:nvSpPr>
        <p:spPr>
          <a:xfrm>
            <a:off x="8519073" y="4670905"/>
            <a:ext cx="405136" cy="51913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B10AEC-F592-2542-1F66-9EA9AE9956D6}"/>
              </a:ext>
            </a:extLst>
          </p:cNvPr>
          <p:cNvSpPr/>
          <p:nvPr/>
        </p:nvSpPr>
        <p:spPr>
          <a:xfrm>
            <a:off x="7454185" y="4751710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C8F613-D13D-746E-6582-BA370FCC5C4B}"/>
              </a:ext>
            </a:extLst>
          </p:cNvPr>
          <p:cNvSpPr/>
          <p:nvPr/>
        </p:nvSpPr>
        <p:spPr>
          <a:xfrm>
            <a:off x="8759108" y="3958627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3558AF4-C8CE-8D92-C195-E67983AC8130}"/>
              </a:ext>
            </a:extLst>
          </p:cNvPr>
          <p:cNvSpPr/>
          <p:nvPr/>
        </p:nvSpPr>
        <p:spPr>
          <a:xfrm>
            <a:off x="8520983" y="6016027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Ŷ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8EBAF4-7380-D039-3EB0-C0E4654B9AE4}"/>
              </a:ext>
            </a:extLst>
          </p:cNvPr>
          <p:cNvGrpSpPr/>
          <p:nvPr/>
        </p:nvGrpSpPr>
        <p:grpSpPr>
          <a:xfrm>
            <a:off x="4239497" y="3890580"/>
            <a:ext cx="4468812" cy="1250014"/>
            <a:chOff x="3832226" y="4000500"/>
            <a:chExt cx="4468812" cy="12500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30398B2-27A6-0AC6-ADAA-20EBB3B2B269}"/>
                </a:ext>
              </a:extLst>
            </p:cNvPr>
            <p:cNvSpPr/>
            <p:nvPr/>
          </p:nvSpPr>
          <p:spPr>
            <a:xfrm>
              <a:off x="4216399" y="4000500"/>
              <a:ext cx="539752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FX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7D6469-7B66-E518-3A83-E41DCFF2BB73}"/>
                </a:ext>
              </a:extLst>
            </p:cNvPr>
            <p:cNvSpPr txBox="1"/>
            <p:nvPr/>
          </p:nvSpPr>
          <p:spPr>
            <a:xfrm>
              <a:off x="5086351" y="4000500"/>
              <a:ext cx="231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transformencode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15B5CD-8BE0-58B1-2097-7778AED4A84C}"/>
                </a:ext>
              </a:extLst>
            </p:cNvPr>
            <p:cNvSpPr/>
            <p:nvPr/>
          </p:nvSpPr>
          <p:spPr>
            <a:xfrm>
              <a:off x="7772401" y="4071894"/>
              <a:ext cx="528637" cy="395332"/>
            </a:xfrm>
            <a:prstGeom prst="rect">
              <a:avLst/>
            </a:prstGeom>
            <a:solidFill>
              <a:srgbClr val="7889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7C039CC-E0DA-0D4B-0DC8-AE0368F3178B}"/>
                </a:ext>
              </a:extLst>
            </p:cNvPr>
            <p:cNvSpPr/>
            <p:nvPr/>
          </p:nvSpPr>
          <p:spPr>
            <a:xfrm>
              <a:off x="6386513" y="4851835"/>
              <a:ext cx="539752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MX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EE2854F-B88D-1BE3-C1E8-2BA03EFED745}"/>
                </a:ext>
              </a:extLst>
            </p:cNvPr>
            <p:cNvCxnSpPr>
              <a:cxnSpLocks/>
            </p:cNvCxnSpPr>
            <p:nvPr/>
          </p:nvCxnSpPr>
          <p:spPr>
            <a:xfrm>
              <a:off x="3832226" y="4191000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A2CF21A-F20B-4269-81FF-145817AEB854}"/>
                </a:ext>
              </a:extLst>
            </p:cNvPr>
            <p:cNvCxnSpPr>
              <a:cxnSpLocks/>
            </p:cNvCxnSpPr>
            <p:nvPr/>
          </p:nvCxnSpPr>
          <p:spPr>
            <a:xfrm>
              <a:off x="4794251" y="4200525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58201E4-A078-668C-FA2F-D69D0F690A81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26" y="4200525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89AA1C4-D48C-9744-E2B6-1BEBA0EC3BD7}"/>
                </a:ext>
              </a:extLst>
            </p:cNvPr>
            <p:cNvCxnSpPr>
              <a:cxnSpLocks/>
            </p:cNvCxnSpPr>
            <p:nvPr/>
          </p:nvCxnSpPr>
          <p:spPr>
            <a:xfrm>
              <a:off x="6657975" y="4369833"/>
              <a:ext cx="0" cy="42051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A890A17-53C6-1B95-3C93-EC50FB4D0DC3}"/>
              </a:ext>
            </a:extLst>
          </p:cNvPr>
          <p:cNvCxnSpPr>
            <a:cxnSpLocks/>
          </p:cNvCxnSpPr>
          <p:nvPr/>
        </p:nvCxnSpPr>
        <p:spPr>
          <a:xfrm>
            <a:off x="8721641" y="4423980"/>
            <a:ext cx="0" cy="23740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4CD9F4-997A-C29D-E36C-7A1DD2238724}"/>
              </a:ext>
            </a:extLst>
          </p:cNvPr>
          <p:cNvGrpSpPr/>
          <p:nvPr/>
        </p:nvGrpSpPr>
        <p:grpSpPr>
          <a:xfrm>
            <a:off x="4623670" y="5205030"/>
            <a:ext cx="3884614" cy="685801"/>
            <a:chOff x="4216399" y="5314950"/>
            <a:chExt cx="3884614" cy="68580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F7C4935-0998-A14E-B15E-8776A08F00FD}"/>
                </a:ext>
              </a:extLst>
            </p:cNvPr>
            <p:cNvSpPr txBox="1"/>
            <p:nvPr/>
          </p:nvSpPr>
          <p:spPr>
            <a:xfrm>
              <a:off x="4991100" y="5547212"/>
              <a:ext cx="231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transformapply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D850942-F09D-7E61-E070-9BD5AAA29B04}"/>
                </a:ext>
              </a:extLst>
            </p:cNvPr>
            <p:cNvSpPr/>
            <p:nvPr/>
          </p:nvSpPr>
          <p:spPr>
            <a:xfrm>
              <a:off x="4216399" y="5534025"/>
              <a:ext cx="539752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FX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02B38ED-25D8-6901-7823-4475D21FC1B5}"/>
                </a:ext>
              </a:extLst>
            </p:cNvPr>
            <p:cNvSpPr/>
            <p:nvPr/>
          </p:nvSpPr>
          <p:spPr>
            <a:xfrm>
              <a:off x="7572376" y="5605419"/>
              <a:ext cx="528637" cy="395332"/>
            </a:xfrm>
            <a:prstGeom prst="rect">
              <a:avLst/>
            </a:prstGeom>
            <a:solidFill>
              <a:srgbClr val="7889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8F88F85-0799-049C-5CD1-2001D3CD9949}"/>
                </a:ext>
              </a:extLst>
            </p:cNvPr>
            <p:cNvCxnSpPr>
              <a:cxnSpLocks/>
            </p:cNvCxnSpPr>
            <p:nvPr/>
          </p:nvCxnSpPr>
          <p:spPr>
            <a:xfrm>
              <a:off x="4813301" y="5743575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370D5DA-E566-F36E-9314-434A12FAB1CA}"/>
                </a:ext>
              </a:extLst>
            </p:cNvPr>
            <p:cNvCxnSpPr>
              <a:cxnSpLocks/>
            </p:cNvCxnSpPr>
            <p:nvPr/>
          </p:nvCxnSpPr>
          <p:spPr>
            <a:xfrm>
              <a:off x="7127876" y="5753100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A3C30A8-F7E4-8C3D-911E-4B6BA65C9FB6}"/>
                </a:ext>
              </a:extLst>
            </p:cNvPr>
            <p:cNvCxnSpPr>
              <a:cxnSpLocks/>
            </p:cNvCxnSpPr>
            <p:nvPr/>
          </p:nvCxnSpPr>
          <p:spPr>
            <a:xfrm>
              <a:off x="6657020" y="5314950"/>
              <a:ext cx="0" cy="33106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9F4F16D-2151-5CDA-02C3-398AB3C777E0}"/>
              </a:ext>
            </a:extLst>
          </p:cNvPr>
          <p:cNvCxnSpPr>
            <a:cxnSpLocks/>
          </p:cNvCxnSpPr>
          <p:nvPr/>
        </p:nvCxnSpPr>
        <p:spPr>
          <a:xfrm>
            <a:off x="8730533" y="5259899"/>
            <a:ext cx="0" cy="707132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EE3F581-D847-03BD-D367-4D33F5DB1EE0}"/>
              </a:ext>
            </a:extLst>
          </p:cNvPr>
          <p:cNvGrpSpPr/>
          <p:nvPr/>
        </p:nvGrpSpPr>
        <p:grpSpPr>
          <a:xfrm>
            <a:off x="4239497" y="5221799"/>
            <a:ext cx="4222750" cy="1239160"/>
            <a:chOff x="3832226" y="5331719"/>
            <a:chExt cx="4222750" cy="123916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A1E4404-973F-B16A-1E5D-0EBF69F9082F}"/>
                </a:ext>
              </a:extLst>
            </p:cNvPr>
            <p:cNvSpPr txBox="1"/>
            <p:nvPr/>
          </p:nvSpPr>
          <p:spPr>
            <a:xfrm>
              <a:off x="5438774" y="6172290"/>
              <a:ext cx="231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transformdecode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4A86E58-CEAC-59D9-C671-8059261B2F5E}"/>
                </a:ext>
              </a:extLst>
            </p:cNvPr>
            <p:cNvSpPr/>
            <p:nvPr/>
          </p:nvSpPr>
          <p:spPr>
            <a:xfrm>
              <a:off x="4314825" y="6172200"/>
              <a:ext cx="441326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FŶ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B1FADE9-9605-42C4-86DD-1037A553A8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8412" y="6371539"/>
              <a:ext cx="436564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14A638A-011C-2D7D-67DF-EC5504564FD4}"/>
                </a:ext>
              </a:extLst>
            </p:cNvPr>
            <p:cNvCxnSpPr>
              <a:cxnSpLocks/>
            </p:cNvCxnSpPr>
            <p:nvPr/>
          </p:nvCxnSpPr>
          <p:spPr>
            <a:xfrm>
              <a:off x="7253289" y="5331719"/>
              <a:ext cx="0" cy="91668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446B159-67E1-7DD9-73D2-01D23FA62A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1874" y="6371539"/>
              <a:ext cx="679452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406574C-6F49-B9EA-24B4-8B425220FF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2226" y="6371539"/>
              <a:ext cx="393700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BEA3F82-D5DE-D2AA-F04D-6A0C9022D82E}"/>
              </a:ext>
            </a:extLst>
          </p:cNvPr>
          <p:cNvSpPr txBox="1"/>
          <p:nvPr/>
        </p:nvSpPr>
        <p:spPr>
          <a:xfrm>
            <a:off x="9306794" y="3949102"/>
            <a:ext cx="1508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large-scale, distributed  training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712938-45EA-BAF8-457E-363F6A87B5B0}"/>
              </a:ext>
            </a:extLst>
          </p:cNvPr>
          <p:cNvSpPr txBox="1"/>
          <p:nvPr/>
        </p:nvSpPr>
        <p:spPr>
          <a:xfrm>
            <a:off x="9306794" y="5520727"/>
            <a:ext cx="150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 scoring</a:t>
            </a:r>
          </a:p>
        </p:txBody>
      </p:sp>
    </p:spTree>
    <p:extLst>
      <p:ext uri="{BB962C8B-B14F-4D97-AF65-F5344CB8AC3E}">
        <p14:creationId xmlns:p14="http://schemas.microsoft.com/office/powerpoint/2010/main" val="5566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67" grpId="0"/>
      <p:bldP spid="68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4947</Words>
  <Application>Microsoft Office PowerPoint</Application>
  <PresentationFormat>Widescreen</PresentationFormat>
  <Paragraphs>828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- 02 System Architecture</dc:title>
  <dc:creator>Matthias Boehm</dc:creator>
  <cp:lastModifiedBy>Matthias Boehm</cp:lastModifiedBy>
  <cp:revision>135</cp:revision>
  <cp:lastPrinted>2021-03-24T16:10:50Z</cp:lastPrinted>
  <dcterms:created xsi:type="dcterms:W3CDTF">2023-02-25T13:39:16Z</dcterms:created>
  <dcterms:modified xsi:type="dcterms:W3CDTF">2025-04-24T16:47:08Z</dcterms:modified>
</cp:coreProperties>
</file>