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5"/>
  </p:notesMasterIdLst>
  <p:sldIdLst>
    <p:sldId id="359" r:id="rId3"/>
    <p:sldId id="510" r:id="rId4"/>
    <p:sldId id="388" r:id="rId5"/>
    <p:sldId id="475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22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74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14" r:id="rId34"/>
    <p:sldId id="476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421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68" d="100"/>
          <a:sy n="68" d="100"/>
        </p:scale>
        <p:origin x="128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05 Execution Strategies – Data- und Task-Parallel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mGGAbHqa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5_amls/index.htm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hyperlink" Target="https://ml.das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hyperlink" Target="https://dask.org/" TargetMode="Externa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din-project/modi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oMC/vignettes/gettingstartedMC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web/packages/doSNOW/doSNOW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tensorflow.org/api_docs/python/tf/while_loop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julialang.org/en/v1/manual/parallel-computing/" TargetMode="External"/><Relationship Id="rId5" Type="http://schemas.openxmlformats.org/officeDocument/2006/relationships/image" Target="../media/image57.emf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9.emf"/><Relationship Id="rId2" Type="http://schemas.openxmlformats.org/officeDocument/2006/relationships/hyperlink" Target="https://pypi.org/project/sk-dis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05 Data- and Task-Parallel Execution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15,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3E4C3D-BF7A-7869-A86C-37DFF45EB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Distributed, Data-Parallel Computation</a:t>
            </a:r>
          </a:p>
          <a:p>
            <a:pPr lvl="1"/>
            <a:r>
              <a:rPr lang="en-US" dirty="0"/>
              <a:t>Parallel computation of function foo()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single instruction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r>
              <a:rPr lang="en-US" dirty="0"/>
              <a:t>Collection X of data items (key-value pairs)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multiple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parallelism similar to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SIMD</a:t>
            </a:r>
            <a:r>
              <a:rPr lang="en-US" dirty="0">
                <a:sym typeface="Wingdings" panose="05000000000000000000" pitchFamily="2" charset="2"/>
              </a:rPr>
              <a:t> but more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coarse-grained notion of “instruction” and “data”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SPMD</a:t>
            </a:r>
            <a:r>
              <a:rPr lang="en-US" dirty="0">
                <a:sym typeface="Wingdings" panose="05000000000000000000" pitchFamily="2" charset="2"/>
              </a:rPr>
              <a:t> (single program, multiple data)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Additional 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BSP:</a:t>
            </a:r>
            <a:r>
              <a:rPr lang="en-US" dirty="0">
                <a:sym typeface="Wingdings" panose="05000000000000000000" pitchFamily="2" charset="2"/>
              </a:rPr>
              <a:t> Bulk Synchronous Parallel (global barriers)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ASP:</a:t>
            </a:r>
            <a:r>
              <a:rPr lang="en-US" dirty="0">
                <a:sym typeface="Wingdings" panose="05000000000000000000" pitchFamily="2" charset="2"/>
              </a:rPr>
              <a:t> Asynchronous Parallel (no barriers, often with accuracy impact)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SSP: </a:t>
            </a:r>
            <a:r>
              <a:rPr lang="en-US" dirty="0">
                <a:sym typeface="Wingdings" panose="05000000000000000000" pitchFamily="2" charset="2"/>
              </a:rPr>
              <a:t>Stale-synchronous parallel (staleness constraint on fastest-slowest)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Other: </a:t>
            </a:r>
            <a:r>
              <a:rPr lang="en-US" dirty="0" err="1">
                <a:sym typeface="Wingdings" panose="05000000000000000000" pitchFamily="2" charset="2"/>
              </a:rPr>
              <a:t>Fork&amp;Join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Hogwild</a:t>
            </a:r>
            <a:r>
              <a:rPr lang="en-US" dirty="0">
                <a:sym typeface="Wingdings" panose="05000000000000000000" pitchFamily="2" charset="2"/>
              </a:rPr>
              <a:t>!, event-based, decentralized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Beware: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data parallelism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used in very different contexts (e.g., Parameter Server)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D2AB9-BDD4-8293-5DCF-BD42AE666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BEF6C-A716-281F-26EE-C18092A7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630" y="2391778"/>
            <a:ext cx="4155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B5875-B074-A190-F85D-34513D117E50}"/>
              </a:ext>
            </a:extLst>
          </p:cNvPr>
          <p:cNvSpPr txBox="1"/>
          <p:nvPr/>
        </p:nvSpPr>
        <p:spPr>
          <a:xfrm>
            <a:off x="8702933" y="2347162"/>
            <a:ext cx="23066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[Frederica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SPMD Model : Past, Present and Future.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PVM/MPI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1B94A-E41C-C0DF-3C07-CE9B65BE6A16}"/>
              </a:ext>
            </a:extLst>
          </p:cNvPr>
          <p:cNvSpPr/>
          <p:nvPr/>
        </p:nvSpPr>
        <p:spPr>
          <a:xfrm>
            <a:off x="7513935" y="1556965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Y = </a:t>
            </a:r>
            <a:r>
              <a:rPr lang="en-US" sz="2400" dirty="0" err="1">
                <a:latin typeface="Consolas" panose="020B0609020204030204" pitchFamily="49" charset="0"/>
              </a:rPr>
              <a:t>X.</a:t>
            </a:r>
            <a:r>
              <a:rPr lang="en-US" sz="2400" b="1" dirty="0" err="1">
                <a:latin typeface="Consolas" panose="020B0609020204030204" pitchFamily="49" charset="0"/>
              </a:rPr>
              <a:t>map</a:t>
            </a:r>
            <a:r>
              <a:rPr lang="en-US" sz="2400" dirty="0">
                <a:latin typeface="Consolas" panose="020B0609020204030204" pitchFamily="49" charset="0"/>
              </a:rPr>
              <a:t>(x -&gt; 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foo</a:t>
            </a:r>
            <a:r>
              <a:rPr lang="en-US" sz="2400" dirty="0">
                <a:latin typeface="Consolas" panose="020B06090202040302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24840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C22A9-045F-74DE-F233-DDBEB3E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</a:t>
            </a:r>
            <a:r>
              <a:rPr lang="en-US" b="1" dirty="0">
                <a:solidFill>
                  <a:schemeClr val="accent1"/>
                </a:solidFill>
              </a:rPr>
              <a:t>at scale </a:t>
            </a: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for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(all task outputs /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Approaches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pPr lvl="1"/>
            <a:r>
              <a:rPr lang="en-US" dirty="0"/>
              <a:t>Model replication and checkpointing (e.g., for LLMs)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B43-B5A0-E9E8-BFD2-773C98A2F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Fault Tolerance &amp; 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4EE20-1BE6-7CA4-5625-74FDE95F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2009" y="1328021"/>
            <a:ext cx="2651991" cy="1427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4E9F75-C961-DFEE-FB31-A76A1CD816FB}"/>
              </a:ext>
            </a:extLst>
          </p:cNvPr>
          <p:cNvSpPr/>
          <p:nvPr/>
        </p:nvSpPr>
        <p:spPr>
          <a:xfrm>
            <a:off x="6197178" y="816334"/>
            <a:ext cx="439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Data Center: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https://www.youtube.com/watch?v=XZmGGAbHqa0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BB415-A333-8A10-D267-4EDE2F2E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55" y="2952765"/>
            <a:ext cx="2668177" cy="1663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E26CD-6530-ED44-FDFA-DDA65F95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105" y="5000532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E5A35-95F1-B398-4BC9-761C45AB3FBD}"/>
              </a:ext>
            </a:extLst>
          </p:cNvPr>
          <p:cNvSpPr txBox="1"/>
          <p:nvPr/>
        </p:nvSpPr>
        <p:spPr>
          <a:xfrm>
            <a:off x="6954755" y="4832949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82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LLM 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(dense,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4619010" y="102899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Mini-batch,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Federated,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844848" y="1045412"/>
            <a:ext cx="6767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2602750" y="1028991"/>
            <a:ext cx="17433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2858623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D82B-E890-2960-3CAA-B4593AD992A4}"/>
              </a:ext>
            </a:extLst>
          </p:cNvPr>
          <p:cNvSpPr txBox="1"/>
          <p:nvPr/>
        </p:nvSpPr>
        <p:spPr>
          <a:xfrm>
            <a:off x="7598172" y="102821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Self-supervised, supervised,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186BC-8AEB-E6AD-70CA-7CF35D9CBE18}"/>
              </a:ext>
            </a:extLst>
          </p:cNvPr>
          <p:cNvSpPr/>
          <p:nvPr/>
        </p:nvSpPr>
        <p:spPr>
          <a:xfrm>
            <a:off x="1560449" y="2139507"/>
            <a:ext cx="1206058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E92970-1029-9FED-D752-C63E0B5F85F9}"/>
              </a:ext>
            </a:extLst>
          </p:cNvPr>
          <p:cNvSpPr/>
          <p:nvPr/>
        </p:nvSpPr>
        <p:spPr>
          <a:xfrm>
            <a:off x="2860415" y="2139507"/>
            <a:ext cx="1206058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MapReduce and Spark</a:t>
            </a:r>
            <a:br>
              <a:rPr lang="en-US" dirty="0"/>
            </a:br>
            <a:r>
              <a:rPr lang="en-US" dirty="0"/>
              <a:t>(Data-Parallel Collection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Abstractions for Fault-tolerant, </a:t>
            </a:r>
            <a:br>
              <a:rPr lang="en-US" dirty="0"/>
            </a:br>
            <a:r>
              <a:rPr lang="en-US" dirty="0"/>
              <a:t>Distributed Storage 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DDB70-E529-32BC-D855-8340C7C55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MapReduce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(Ambari)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Oozie)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C0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MapReduce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18354-14E0-6EB9-FB39-9A2C6C998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ABF7F891-DA3A-ED3E-91C9-83CC577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581" y="1268963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BA4C4-1873-B2B0-BDE6-8901A09B0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12" y="146426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83F2C-DF63-0E1B-6C18-4EBE1CAE39A7}"/>
              </a:ext>
            </a:extLst>
          </p:cNvPr>
          <p:cNvSpPr txBox="1"/>
          <p:nvPr/>
        </p:nvSpPr>
        <p:spPr>
          <a:xfrm>
            <a:off x="7992932" y="1414827"/>
            <a:ext cx="28894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97E839-97AB-2BB5-73BE-268F9605486B}"/>
              </a:ext>
            </a:extLst>
          </p:cNvPr>
          <p:cNvSpPr/>
          <p:nvPr/>
        </p:nvSpPr>
        <p:spPr>
          <a:xfrm>
            <a:off x="5761776" y="3744747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CE6BC-70FA-B28C-C227-A62446E8EE9F}"/>
              </a:ext>
            </a:extLst>
          </p:cNvPr>
          <p:cNvSpPr/>
          <p:nvPr/>
        </p:nvSpPr>
        <p:spPr>
          <a:xfrm>
            <a:off x="746675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59D52E3A-591C-7EA2-5925-EE0CB286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969304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F6EE0-4B02-2DFD-1330-BEC7EA1A0ABF}"/>
              </a:ext>
            </a:extLst>
          </p:cNvPr>
          <p:cNvSpPr txBox="1"/>
          <p:nvPr/>
        </p:nvSpPr>
        <p:spPr>
          <a:xfrm>
            <a:off x="5761778" y="3363747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A65E-94B3-1E6A-C21E-42B61F41F429}"/>
              </a:ext>
            </a:extLst>
          </p:cNvPr>
          <p:cNvSpPr txBox="1"/>
          <p:nvPr/>
        </p:nvSpPr>
        <p:spPr>
          <a:xfrm>
            <a:off x="747627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93904BA4-E28E-1883-09B7-AC54BFF8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101041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B22A37D4-1F83-FF05-FB3D-C4FF5187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12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2EAF6-CC10-B445-FAC5-5D69CDAB20D1}"/>
              </a:ext>
            </a:extLst>
          </p:cNvPr>
          <p:cNvSpPr/>
          <p:nvPr/>
        </p:nvSpPr>
        <p:spPr>
          <a:xfrm>
            <a:off x="7574173" y="3037754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18EB1-05B9-7BCA-0C9E-C398ACC5F8D2}"/>
              </a:ext>
            </a:extLst>
          </p:cNvPr>
          <p:cNvSpPr/>
          <p:nvPr/>
        </p:nvSpPr>
        <p:spPr>
          <a:xfrm>
            <a:off x="83171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B457EE-B467-3F76-1C55-6E3F22A285F5}"/>
              </a:ext>
            </a:extLst>
          </p:cNvPr>
          <p:cNvSpPr/>
          <p:nvPr/>
        </p:nvSpPr>
        <p:spPr>
          <a:xfrm>
            <a:off x="83171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0142AB-5B65-6C7D-4268-5C6719E17A33}"/>
              </a:ext>
            </a:extLst>
          </p:cNvPr>
          <p:cNvSpPr/>
          <p:nvPr/>
        </p:nvSpPr>
        <p:spPr>
          <a:xfrm>
            <a:off x="75741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135C85-B40E-7D97-E581-EA9C5EE54CF3}"/>
              </a:ext>
            </a:extLst>
          </p:cNvPr>
          <p:cNvSpPr/>
          <p:nvPr/>
        </p:nvSpPr>
        <p:spPr>
          <a:xfrm>
            <a:off x="920030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5C723-959C-54DC-408F-64084EA43409}"/>
              </a:ext>
            </a:extLst>
          </p:cNvPr>
          <p:cNvSpPr txBox="1"/>
          <p:nvPr/>
        </p:nvSpPr>
        <p:spPr>
          <a:xfrm>
            <a:off x="920982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E48F56E4-929A-8D35-471B-0D36E15C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67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AF660F-9D23-65E9-E9DE-D9061EFF27B3}"/>
              </a:ext>
            </a:extLst>
          </p:cNvPr>
          <p:cNvSpPr/>
          <p:nvPr/>
        </p:nvSpPr>
        <p:spPr>
          <a:xfrm>
            <a:off x="100506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3603CD-386B-81A3-ABEB-1DED55C61345}"/>
              </a:ext>
            </a:extLst>
          </p:cNvPr>
          <p:cNvSpPr/>
          <p:nvPr/>
        </p:nvSpPr>
        <p:spPr>
          <a:xfrm>
            <a:off x="1005067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DDE85-BBD5-86AF-6932-B65FBF66345C}"/>
              </a:ext>
            </a:extLst>
          </p:cNvPr>
          <p:cNvSpPr/>
          <p:nvPr/>
        </p:nvSpPr>
        <p:spPr>
          <a:xfrm>
            <a:off x="93077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0FFEE3-31E8-7814-62FB-8ED4EA1A2D25}"/>
              </a:ext>
            </a:extLst>
          </p:cNvPr>
          <p:cNvSpPr/>
          <p:nvPr/>
        </p:nvSpPr>
        <p:spPr>
          <a:xfrm>
            <a:off x="93077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98B486-E938-F8B6-1504-FFFC4F73601A}"/>
              </a:ext>
            </a:extLst>
          </p:cNvPr>
          <p:cNvSpPr/>
          <p:nvPr/>
        </p:nvSpPr>
        <p:spPr>
          <a:xfrm>
            <a:off x="4075852" y="5178882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FA85819A-E293-D413-876B-BCCE7B6F9A24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5171227" y="4501151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5E59A611-D726-DB2C-EAB0-F24815BAFEA0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6582251" y="3391251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0" name="AutoShape 3">
            <a:extLst>
              <a:ext uri="{FF2B5EF4-FFF2-40B4-BE49-F238E27FC236}">
                <a16:creationId xmlns:a16="http://schemas.microsoft.com/office/drawing/2014/main" id="{D8ECBFAB-FA43-2AE4-C90C-D63DDD62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64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B38E43C1-50C1-0B0F-9240-F30856DAEE22}"/>
              </a:ext>
            </a:extLst>
          </p:cNvPr>
          <p:cNvSpPr/>
          <p:nvPr/>
        </p:nvSpPr>
        <p:spPr>
          <a:xfrm>
            <a:off x="77144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89A00AF3-20C2-DBC8-5438-6E3D6992F5A6}"/>
              </a:ext>
            </a:extLst>
          </p:cNvPr>
          <p:cNvSpPr/>
          <p:nvPr/>
        </p:nvSpPr>
        <p:spPr>
          <a:xfrm>
            <a:off x="81239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Rectangle: Rounded Corners 40">
            <a:extLst>
              <a:ext uri="{FF2B5EF4-FFF2-40B4-BE49-F238E27FC236}">
                <a16:creationId xmlns:a16="http://schemas.microsoft.com/office/drawing/2014/main" id="{A13F9C2A-40D6-1201-0875-6BC40E84BCCC}"/>
              </a:ext>
            </a:extLst>
          </p:cNvPr>
          <p:cNvSpPr/>
          <p:nvPr/>
        </p:nvSpPr>
        <p:spPr>
          <a:xfrm>
            <a:off x="853355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C77CD20B-F882-020F-3637-E0855BF9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9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6593429E-5A4B-8B4F-0D4E-2DE373DF41F8}"/>
              </a:ext>
            </a:extLst>
          </p:cNvPr>
          <p:cNvSpPr/>
          <p:nvPr/>
        </p:nvSpPr>
        <p:spPr>
          <a:xfrm>
            <a:off x="943842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Rectangle: Rounded Corners 44">
            <a:extLst>
              <a:ext uri="{FF2B5EF4-FFF2-40B4-BE49-F238E27FC236}">
                <a16:creationId xmlns:a16="http://schemas.microsoft.com/office/drawing/2014/main" id="{BDED8337-4AD7-A090-0A8E-7A48BDE0B61B}"/>
              </a:ext>
            </a:extLst>
          </p:cNvPr>
          <p:cNvSpPr/>
          <p:nvPr/>
        </p:nvSpPr>
        <p:spPr>
          <a:xfrm>
            <a:off x="98480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Rectangle: Rounded Corners 45">
            <a:extLst>
              <a:ext uri="{FF2B5EF4-FFF2-40B4-BE49-F238E27FC236}">
                <a16:creationId xmlns:a16="http://schemas.microsoft.com/office/drawing/2014/main" id="{6AB45B1B-13A0-7621-571C-1E8DAD64F601}"/>
              </a:ext>
            </a:extLst>
          </p:cNvPr>
          <p:cNvSpPr/>
          <p:nvPr/>
        </p:nvSpPr>
        <p:spPr>
          <a:xfrm>
            <a:off x="102575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64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25533B-089F-5E8E-92C4-17FE2B612C4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A10B9-F2D6-D7E1-5F3A-8725731445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10FE-B3CC-0BB5-4418-3931FF46E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D9F73-978F-4219-4614-9C8C87ED7708}"/>
              </a:ext>
            </a:extLst>
          </p:cNvPr>
          <p:cNvSpPr txBox="1"/>
          <p:nvPr/>
        </p:nvSpPr>
        <p:spPr>
          <a:xfrm>
            <a:off x="3633282" y="3755948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3BB60E-1C37-6BE2-5CB3-B03F88D88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35913"/>
              </p:ext>
            </p:extLst>
          </p:nvPr>
        </p:nvGraphicFramePr>
        <p:xfrm>
          <a:off x="2099757" y="3843757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0745E4-A4B0-9DEC-28CF-DF1A80BC8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56882"/>
              </p:ext>
            </p:extLst>
          </p:nvPr>
        </p:nvGraphicFramePr>
        <p:xfrm>
          <a:off x="5265141" y="4789997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D51FD9-13CD-0EE5-B73A-0016AD60225A}"/>
              </a:ext>
            </a:extLst>
          </p:cNvPr>
          <p:cNvSpPr/>
          <p:nvPr/>
        </p:nvSpPr>
        <p:spPr>
          <a:xfrm>
            <a:off x="4326927" y="3219872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D5F7F-E9C8-CD79-A88C-F18FF31628DA}"/>
              </a:ext>
            </a:extLst>
          </p:cNvPr>
          <p:cNvSpPr txBox="1"/>
          <p:nvPr/>
        </p:nvSpPr>
        <p:spPr>
          <a:xfrm>
            <a:off x="7012979" y="4699102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C8621E-5D6F-D5E0-834A-F1B24D615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48907"/>
              </p:ext>
            </p:extLst>
          </p:nvPr>
        </p:nvGraphicFramePr>
        <p:xfrm>
          <a:off x="9675216" y="5694872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63CBF9-603A-3DD8-6537-17AB5DE87E53}"/>
              </a:ext>
            </a:extLst>
          </p:cNvPr>
          <p:cNvSpPr txBox="1"/>
          <p:nvPr/>
        </p:nvSpPr>
        <p:spPr>
          <a:xfrm>
            <a:off x="2040175" y="5800204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40977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78AEDA3-F04A-BA35-F5B0-91B45A2235D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2175D-DCEA-616C-D882-071FE53CC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958" name="Rectangle: Folded Corner 3">
            <a:extLst>
              <a:ext uri="{FF2B5EF4-FFF2-40B4-BE49-F238E27FC236}">
                <a16:creationId xmlns:a16="http://schemas.microsoft.com/office/drawing/2014/main" id="{5BB0807C-4579-F63F-C159-074945E5CCB0}"/>
              </a:ext>
            </a:extLst>
          </p:cNvPr>
          <p:cNvSpPr/>
          <p:nvPr/>
        </p:nvSpPr>
        <p:spPr>
          <a:xfrm>
            <a:off x="1710088" y="246080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2A7B24D-405E-C118-E339-7EB3AC560752}"/>
              </a:ext>
            </a:extLst>
          </p:cNvPr>
          <p:cNvSpPr txBox="1"/>
          <p:nvPr/>
        </p:nvSpPr>
        <p:spPr>
          <a:xfrm>
            <a:off x="1476726" y="1305663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960" name="Rectangle: Folded Corner 5">
            <a:extLst>
              <a:ext uri="{FF2B5EF4-FFF2-40B4-BE49-F238E27FC236}">
                <a16:creationId xmlns:a16="http://schemas.microsoft.com/office/drawing/2014/main" id="{F735A79F-0153-4F04-9D5C-888E8B0106CF}"/>
              </a:ext>
            </a:extLst>
          </p:cNvPr>
          <p:cNvSpPr/>
          <p:nvPr/>
        </p:nvSpPr>
        <p:spPr>
          <a:xfrm>
            <a:off x="1710088" y="3584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61" name="Rectangle: Folded Corner 6">
            <a:extLst>
              <a:ext uri="{FF2B5EF4-FFF2-40B4-BE49-F238E27FC236}">
                <a16:creationId xmlns:a16="http://schemas.microsoft.com/office/drawing/2014/main" id="{7834FD4D-398B-2D9C-BBF7-C99365FF3BBF}"/>
              </a:ext>
            </a:extLst>
          </p:cNvPr>
          <p:cNvSpPr/>
          <p:nvPr/>
        </p:nvSpPr>
        <p:spPr>
          <a:xfrm>
            <a:off x="1710088" y="4727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0E68CCAF-A2DE-7CB2-D5D4-D867516DA555}"/>
              </a:ext>
            </a:extLst>
          </p:cNvPr>
          <p:cNvSpPr txBox="1"/>
          <p:nvPr/>
        </p:nvSpPr>
        <p:spPr>
          <a:xfrm>
            <a:off x="9272936" y="2086713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90DB574-C0E5-7C83-8918-D92C8433BEDD}"/>
              </a:ext>
            </a:extLst>
          </p:cNvPr>
          <p:cNvGrpSpPr/>
          <p:nvPr/>
        </p:nvGrpSpPr>
        <p:grpSpPr>
          <a:xfrm>
            <a:off x="9263412" y="3108508"/>
            <a:ext cx="1076326" cy="1990725"/>
            <a:chOff x="7791449" y="3309226"/>
            <a:chExt cx="1076326" cy="1990725"/>
          </a:xfrm>
        </p:grpSpPr>
        <p:sp>
          <p:nvSpPr>
            <p:cNvPr id="964" name="Rectangle: Folded Corner 29">
              <a:extLst>
                <a:ext uri="{FF2B5EF4-FFF2-40B4-BE49-F238E27FC236}">
                  <a16:creationId xmlns:a16="http://schemas.microsoft.com/office/drawing/2014/main" id="{3D15D576-A7D7-1EE1-8FEE-A8C84E663147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965" name="Rectangle: Folded Corner 30">
              <a:extLst>
                <a:ext uri="{FF2B5EF4-FFF2-40B4-BE49-F238E27FC236}">
                  <a16:creationId xmlns:a16="http://schemas.microsoft.com/office/drawing/2014/main" id="{4169C5ED-90F7-16F7-371B-2BD46C6F5CE8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966" name="Rectangle: Folded Corner 31">
              <a:extLst>
                <a:ext uri="{FF2B5EF4-FFF2-40B4-BE49-F238E27FC236}">
                  <a16:creationId xmlns:a16="http://schemas.microsoft.com/office/drawing/2014/main" id="{E8B46E86-4317-76F1-3FB5-3767494B775E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967" name="AutoShape 54">
              <a:extLst>
                <a:ext uri="{FF2B5EF4-FFF2-40B4-BE49-F238E27FC236}">
                  <a16:creationId xmlns:a16="http://schemas.microsoft.com/office/drawing/2014/main" id="{2607A3C3-90C9-25FA-7C72-B105F225A934}"/>
                </a:ext>
              </a:extLst>
            </p:cNvPr>
            <p:cNvCxnSpPr>
              <a:cxnSpLocks noChangeShapeType="1"/>
              <a:stCxn id="1024" idx="3"/>
              <a:endCxn id="964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8" name="AutoShape 54">
              <a:extLst>
                <a:ext uri="{FF2B5EF4-FFF2-40B4-BE49-F238E27FC236}">
                  <a16:creationId xmlns:a16="http://schemas.microsoft.com/office/drawing/2014/main" id="{EF967CF3-01D7-0F4E-4ADC-A5DB64B208E9}"/>
                </a:ext>
              </a:extLst>
            </p:cNvPr>
            <p:cNvCxnSpPr>
              <a:cxnSpLocks noChangeShapeType="1"/>
              <a:stCxn id="1025" idx="3"/>
              <a:endCxn id="965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9" name="AutoShape 54">
              <a:extLst>
                <a:ext uri="{FF2B5EF4-FFF2-40B4-BE49-F238E27FC236}">
                  <a16:creationId xmlns:a16="http://schemas.microsoft.com/office/drawing/2014/main" id="{43983D69-5448-7A99-7607-D981A276E5DE}"/>
                </a:ext>
              </a:extLst>
            </p:cNvPr>
            <p:cNvCxnSpPr>
              <a:cxnSpLocks noChangeShapeType="1"/>
              <a:stCxn id="1026" idx="3"/>
              <a:endCxn id="966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C2E79BD3-9D46-5A69-88E9-568F9566D1A3}"/>
              </a:ext>
            </a:extLst>
          </p:cNvPr>
          <p:cNvGrpSpPr/>
          <p:nvPr/>
        </p:nvGrpSpPr>
        <p:grpSpPr>
          <a:xfrm>
            <a:off x="2560460" y="2399182"/>
            <a:ext cx="1035578" cy="3365325"/>
            <a:chOff x="1088497" y="2599900"/>
            <a:chExt cx="1035578" cy="3365325"/>
          </a:xfrm>
        </p:grpSpPr>
        <p:sp>
          <p:nvSpPr>
            <p:cNvPr id="971" name="AutoShape 3">
              <a:extLst>
                <a:ext uri="{FF2B5EF4-FFF2-40B4-BE49-F238E27FC236}">
                  <a16:creationId xmlns:a16="http://schemas.microsoft.com/office/drawing/2014/main" id="{14A25416-5500-FE97-E1DB-42138DBE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972" name="AutoShape 3">
              <a:extLst>
                <a:ext uri="{FF2B5EF4-FFF2-40B4-BE49-F238E27FC236}">
                  <a16:creationId xmlns:a16="http://schemas.microsoft.com/office/drawing/2014/main" id="{4D20A99D-DCE9-5545-EE8C-503D454CB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973" name="AutoShape 3">
              <a:extLst>
                <a:ext uri="{FF2B5EF4-FFF2-40B4-BE49-F238E27FC236}">
                  <a16:creationId xmlns:a16="http://schemas.microsoft.com/office/drawing/2014/main" id="{776A778D-C245-9C07-AB6E-1C79983B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974" name="AutoShape 3">
              <a:extLst>
                <a:ext uri="{FF2B5EF4-FFF2-40B4-BE49-F238E27FC236}">
                  <a16:creationId xmlns:a16="http://schemas.microsoft.com/office/drawing/2014/main" id="{375E46FA-8C97-9E9E-473C-890EA86A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975" name="AutoShape 3">
              <a:extLst>
                <a:ext uri="{FF2B5EF4-FFF2-40B4-BE49-F238E27FC236}">
                  <a16:creationId xmlns:a16="http://schemas.microsoft.com/office/drawing/2014/main" id="{203B9FBE-91AA-37DC-DA44-EAB5082C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976" name="AutoShape 3">
              <a:extLst>
                <a:ext uri="{FF2B5EF4-FFF2-40B4-BE49-F238E27FC236}">
                  <a16:creationId xmlns:a16="http://schemas.microsoft.com/office/drawing/2014/main" id="{6F24F667-E3E5-50BF-28F4-54D4BEB1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AB33D74C-5FCC-BBB1-6917-824C46FA323E}"/>
              </a:ext>
            </a:extLst>
          </p:cNvPr>
          <p:cNvGrpSpPr/>
          <p:nvPr/>
        </p:nvGrpSpPr>
        <p:grpSpPr>
          <a:xfrm>
            <a:off x="3596038" y="1988130"/>
            <a:ext cx="3933825" cy="4573128"/>
            <a:chOff x="2124075" y="2188848"/>
            <a:chExt cx="3933825" cy="4573128"/>
          </a:xfrm>
        </p:grpSpPr>
        <p:sp>
          <p:nvSpPr>
            <p:cNvPr id="978" name="AutoShape 3">
              <a:extLst>
                <a:ext uri="{FF2B5EF4-FFF2-40B4-BE49-F238E27FC236}">
                  <a16:creationId xmlns:a16="http://schemas.microsoft.com/office/drawing/2014/main" id="{B777449E-4299-A8E6-4324-1B9D120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79" name="AutoShape 3">
              <a:extLst>
                <a:ext uri="{FF2B5EF4-FFF2-40B4-BE49-F238E27FC236}">
                  <a16:creationId xmlns:a16="http://schemas.microsoft.com/office/drawing/2014/main" id="{FC32D404-AD73-D14C-5027-A11421C9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0" name="AutoShape 3">
              <a:extLst>
                <a:ext uri="{FF2B5EF4-FFF2-40B4-BE49-F238E27FC236}">
                  <a16:creationId xmlns:a16="http://schemas.microsoft.com/office/drawing/2014/main" id="{C24F8309-D7FF-E7E1-A167-C18D1177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1" name="AutoShape 3">
              <a:extLst>
                <a:ext uri="{FF2B5EF4-FFF2-40B4-BE49-F238E27FC236}">
                  <a16:creationId xmlns:a16="http://schemas.microsoft.com/office/drawing/2014/main" id="{930ACDA5-9374-F6A4-FE36-1D0F14DF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96268790-F9D6-07E4-4FB2-A6E6FD8D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3" name="AutoShape 3">
              <a:extLst>
                <a:ext uri="{FF2B5EF4-FFF2-40B4-BE49-F238E27FC236}">
                  <a16:creationId xmlns:a16="http://schemas.microsoft.com/office/drawing/2014/main" id="{F8499E27-6A11-4ABC-B0CA-F30B7E6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4" name="AutoShape 3">
              <a:extLst>
                <a:ext uri="{FF2B5EF4-FFF2-40B4-BE49-F238E27FC236}">
                  <a16:creationId xmlns:a16="http://schemas.microsoft.com/office/drawing/2014/main" id="{F0E489FF-2370-6355-57EE-C7F50D64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5" name="AutoShape 3">
              <a:extLst>
                <a:ext uri="{FF2B5EF4-FFF2-40B4-BE49-F238E27FC236}">
                  <a16:creationId xmlns:a16="http://schemas.microsoft.com/office/drawing/2014/main" id="{6EA68F32-EF7A-8B48-6999-2818A2AE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AutoShape 3">
              <a:extLst>
                <a:ext uri="{FF2B5EF4-FFF2-40B4-BE49-F238E27FC236}">
                  <a16:creationId xmlns:a16="http://schemas.microsoft.com/office/drawing/2014/main" id="{1FE5ED7D-C277-ABE2-35F6-D117C35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7" name="AutoShape 3">
              <a:extLst>
                <a:ext uri="{FF2B5EF4-FFF2-40B4-BE49-F238E27FC236}">
                  <a16:creationId xmlns:a16="http://schemas.microsoft.com/office/drawing/2014/main" id="{CF363BD9-3ED6-3AD7-79D0-3DB6372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AutoShape 3">
              <a:extLst>
                <a:ext uri="{FF2B5EF4-FFF2-40B4-BE49-F238E27FC236}">
                  <a16:creationId xmlns:a16="http://schemas.microsoft.com/office/drawing/2014/main" id="{0941B46F-36EB-F670-90F7-17EB43C7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9" name="AutoShape 3">
              <a:extLst>
                <a:ext uri="{FF2B5EF4-FFF2-40B4-BE49-F238E27FC236}">
                  <a16:creationId xmlns:a16="http://schemas.microsoft.com/office/drawing/2014/main" id="{FB37F91D-B1F6-A0DE-5E25-0EAB56EB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7D81F405-A8CF-0AB0-2856-03664F811A04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991" name="AutoShape 54">
              <a:extLst>
                <a:ext uri="{FF2B5EF4-FFF2-40B4-BE49-F238E27FC236}">
                  <a16:creationId xmlns:a16="http://schemas.microsoft.com/office/drawing/2014/main" id="{FCE15791-B4CD-6D0D-7CD2-48E6CE7EFA33}"/>
                </a:ext>
              </a:extLst>
            </p:cNvPr>
            <p:cNvCxnSpPr>
              <a:cxnSpLocks noChangeShapeType="1"/>
              <a:stCxn id="971" idx="3"/>
              <a:endCxn id="978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2" name="AutoShape 54">
              <a:extLst>
                <a:ext uri="{FF2B5EF4-FFF2-40B4-BE49-F238E27FC236}">
                  <a16:creationId xmlns:a16="http://schemas.microsoft.com/office/drawing/2014/main" id="{7865412C-9AFF-9E0A-D26F-30CF6E456278}"/>
                </a:ext>
              </a:extLst>
            </p:cNvPr>
            <p:cNvCxnSpPr>
              <a:cxnSpLocks noChangeShapeType="1"/>
              <a:stCxn id="972" idx="3"/>
              <a:endCxn id="980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3" name="AutoShape 54">
              <a:extLst>
                <a:ext uri="{FF2B5EF4-FFF2-40B4-BE49-F238E27FC236}">
                  <a16:creationId xmlns:a16="http://schemas.microsoft.com/office/drawing/2014/main" id="{66B52BFA-B8A9-670F-2743-D3982EB87640}"/>
                </a:ext>
              </a:extLst>
            </p:cNvPr>
            <p:cNvCxnSpPr>
              <a:cxnSpLocks noChangeShapeType="1"/>
              <a:stCxn id="973" idx="3"/>
              <a:endCxn id="982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4" name="AutoShape 54">
              <a:extLst>
                <a:ext uri="{FF2B5EF4-FFF2-40B4-BE49-F238E27FC236}">
                  <a16:creationId xmlns:a16="http://schemas.microsoft.com/office/drawing/2014/main" id="{AADC8ECC-2C2B-6114-B5E4-4CF1F3235309}"/>
                </a:ext>
              </a:extLst>
            </p:cNvPr>
            <p:cNvCxnSpPr>
              <a:cxnSpLocks noChangeShapeType="1"/>
              <a:stCxn id="974" idx="3"/>
              <a:endCxn id="984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5" name="AutoShape 54">
              <a:extLst>
                <a:ext uri="{FF2B5EF4-FFF2-40B4-BE49-F238E27FC236}">
                  <a16:creationId xmlns:a16="http://schemas.microsoft.com/office/drawing/2014/main" id="{F2D9441D-8FF3-6F88-3799-28807F3FFA6A}"/>
                </a:ext>
              </a:extLst>
            </p:cNvPr>
            <p:cNvCxnSpPr>
              <a:cxnSpLocks noChangeShapeType="1"/>
              <a:stCxn id="975" idx="3"/>
              <a:endCxn id="986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6" name="AutoShape 54">
              <a:extLst>
                <a:ext uri="{FF2B5EF4-FFF2-40B4-BE49-F238E27FC236}">
                  <a16:creationId xmlns:a16="http://schemas.microsoft.com/office/drawing/2014/main" id="{07B0FB68-6DC2-7C1C-E7FB-3AC7F34C1491}"/>
                </a:ext>
              </a:extLst>
            </p:cNvPr>
            <p:cNvCxnSpPr>
              <a:cxnSpLocks noChangeShapeType="1"/>
              <a:stCxn id="976" idx="3"/>
              <a:endCxn id="988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CF68C6FC-0F06-6D8E-6EEA-00A3EB4375CA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89B33F84-F5AA-605D-BC02-0671BAE28B1A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212885B1-500C-48B4-CBBA-1DA8E7DB631F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7ACB1982-1841-78B2-2521-98224C946AF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B70C93C3-65E9-DC7C-53DC-79C68A144686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5B7B4D68-A3D9-00D2-FC9B-7DB56D14C4B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AD286DAE-BB8D-41E9-32E5-F99D6520229B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BB9B128B-A7D5-1F85-177C-E5D456EAE73B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F9C86CE9-2955-9996-DF82-B0341096DE51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4511154-D558-DC18-6663-49BA9DFDA1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D385A831-091F-C04C-D27F-83823873741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3CB06CEA-2C70-0041-2AD6-578F41B6D46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E21EED79-A2A1-2A3B-4C88-12D50C031C0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C54BC8D-9B1D-CC56-5075-A0805A4F6706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1E431265-2D16-E1DD-30F5-DEA4513479A3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17947D78-3F75-A016-87C2-C665CF9C849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DCBDE4C0-8659-7B85-FD8A-A5F646CC478E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FDE6D4E9-5F1D-D51A-1434-DC40B026EA63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6BCBE27-F77B-2A71-6F1B-EFDF66720B7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B697A1F5-0876-16B5-F281-94BBD3905DD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2" name="Group 1001">
              <a:extLst>
                <a:ext uri="{FF2B5EF4-FFF2-40B4-BE49-F238E27FC236}">
                  <a16:creationId xmlns:a16="http://schemas.microsoft.com/office/drawing/2014/main" id="{C55D1516-0067-D1BB-5747-D0937431B73A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95C862A-314B-6A8E-BF65-4BA35EBC5F6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B6BEA7EC-7947-132F-9740-72D110094ACC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69DFBAB0-B171-B720-CAB0-B17F0DFA2A8D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1" name="TextBox 1020">
            <a:extLst>
              <a:ext uri="{FF2B5EF4-FFF2-40B4-BE49-F238E27FC236}">
                <a16:creationId xmlns:a16="http://schemas.microsoft.com/office/drawing/2014/main" id="{7811FC9F-F216-AB17-9904-247E6E02646D}"/>
              </a:ext>
            </a:extLst>
          </p:cNvPr>
          <p:cNvSpPr txBox="1"/>
          <p:nvPr/>
        </p:nvSpPr>
        <p:spPr>
          <a:xfrm>
            <a:off x="4200876" y="130566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37E4E755-2C50-FBC5-1C26-5C68EE976347}"/>
              </a:ext>
            </a:extLst>
          </p:cNvPr>
          <p:cNvSpPr txBox="1"/>
          <p:nvPr/>
        </p:nvSpPr>
        <p:spPr>
          <a:xfrm>
            <a:off x="7372701" y="208671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05F53C8B-BF04-F795-9B21-D42C3E054489}"/>
              </a:ext>
            </a:extLst>
          </p:cNvPr>
          <p:cNvGrpSpPr/>
          <p:nvPr/>
        </p:nvGrpSpPr>
        <p:grpSpPr>
          <a:xfrm>
            <a:off x="6148738" y="2135722"/>
            <a:ext cx="3124199" cy="4025111"/>
            <a:chOff x="4676775" y="2336440"/>
            <a:chExt cx="3124199" cy="4025111"/>
          </a:xfrm>
        </p:grpSpPr>
        <p:sp>
          <p:nvSpPr>
            <p:cNvPr id="1024" name="AutoShape 3">
              <a:extLst>
                <a:ext uri="{FF2B5EF4-FFF2-40B4-BE49-F238E27FC236}">
                  <a16:creationId xmlns:a16="http://schemas.microsoft.com/office/drawing/2014/main" id="{B9F45628-8689-8C24-4F76-41A38414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5" name="AutoShape 3">
              <a:extLst>
                <a:ext uri="{FF2B5EF4-FFF2-40B4-BE49-F238E27FC236}">
                  <a16:creationId xmlns:a16="http://schemas.microsoft.com/office/drawing/2014/main" id="{A81A4929-5498-5C66-59E2-5C70F28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6" name="AutoShape 3">
              <a:extLst>
                <a:ext uri="{FF2B5EF4-FFF2-40B4-BE49-F238E27FC236}">
                  <a16:creationId xmlns:a16="http://schemas.microsoft.com/office/drawing/2014/main" id="{C2757EF5-B54F-F633-261D-AE2FDD2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9FE47FB-40AF-96B6-8133-0C12DBAE4D8F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931904AE-D26A-5C4A-3402-8DCE7C2C229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9EA7AA35-9CA6-ADCD-D7C4-CCFE8CE949B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D974DBA-B32B-537C-8809-05CF066D448B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9DDF7717-227A-407C-E5E6-7744E813B132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803426E9-F024-BAAF-6D33-ECC2667AEB5D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465015BD-D16F-4536-46CD-45997073DE03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FB4E45C-C5B8-B702-AB01-73FC23A2C3B4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CE6BCC9-3D9E-973B-DCFE-14FA0D0546B3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17DC20B-D154-8C64-A9F5-8F447B3F2611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3A6F60E5-C08B-4B73-88AD-120EC57F2B1C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975DA4CC-78B0-B23A-3DAA-01B542D7F7A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BA40DF-9ECE-6029-D3BF-A1F05AB44D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A80D34E-F31C-B4D7-A821-B6A7D7BED72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B9D4BDB-59A3-1D67-85C4-ACF7C8EB63EC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6389D8B8-43C1-24D7-7D1A-41BD38F3FE8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21BF61E5-767C-8BBB-1DD1-ECFEA60A1A1E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BDE8183D-6200-9D80-975A-5F91B04FB0A6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E0A9E3F8-6134-8569-1ADC-9B3E46655E8D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EFA3628-8617-A5D0-235B-7BD295377871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67655A8-2403-1CDF-1DA3-DA1BB22FEA7E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0" name="AutoShape 54">
              <a:extLst>
                <a:ext uri="{FF2B5EF4-FFF2-40B4-BE49-F238E27FC236}">
                  <a16:creationId xmlns:a16="http://schemas.microsoft.com/office/drawing/2014/main" id="{563EA3C1-F7B0-8909-39D8-9DB33A07ED13}"/>
                </a:ext>
              </a:extLst>
            </p:cNvPr>
            <p:cNvCxnSpPr>
              <a:cxnSpLocks noChangeShapeType="1"/>
              <a:stCxn id="1018" idx="3"/>
              <a:endCxn id="1061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1" name="AutoShape 54">
              <a:extLst>
                <a:ext uri="{FF2B5EF4-FFF2-40B4-BE49-F238E27FC236}">
                  <a16:creationId xmlns:a16="http://schemas.microsoft.com/office/drawing/2014/main" id="{5F8DB8B3-D782-B3CA-1855-A064285BA08D}"/>
                </a:ext>
              </a:extLst>
            </p:cNvPr>
            <p:cNvCxnSpPr>
              <a:cxnSpLocks noChangeShapeType="1"/>
              <a:stCxn id="1019" idx="3"/>
              <a:endCxn id="1055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2" name="AutoShape 54">
              <a:extLst>
                <a:ext uri="{FF2B5EF4-FFF2-40B4-BE49-F238E27FC236}">
                  <a16:creationId xmlns:a16="http://schemas.microsoft.com/office/drawing/2014/main" id="{E59497DD-5EFD-433D-AD4E-1F3B222F6E86}"/>
                </a:ext>
              </a:extLst>
            </p:cNvPr>
            <p:cNvCxnSpPr>
              <a:cxnSpLocks noChangeShapeType="1"/>
              <a:stCxn id="1020" idx="3"/>
              <a:endCxn id="1049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3" name="AutoShape 54">
              <a:extLst>
                <a:ext uri="{FF2B5EF4-FFF2-40B4-BE49-F238E27FC236}">
                  <a16:creationId xmlns:a16="http://schemas.microsoft.com/office/drawing/2014/main" id="{DAA94BE5-D9E1-61F8-4412-C4BE4ED78887}"/>
                </a:ext>
              </a:extLst>
            </p:cNvPr>
            <p:cNvCxnSpPr>
              <a:cxnSpLocks noChangeShapeType="1"/>
              <a:stCxn id="1015" idx="3"/>
              <a:endCxn id="1062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4" name="AutoShape 54">
              <a:extLst>
                <a:ext uri="{FF2B5EF4-FFF2-40B4-BE49-F238E27FC236}">
                  <a16:creationId xmlns:a16="http://schemas.microsoft.com/office/drawing/2014/main" id="{E825DBC9-B852-A083-E9E0-67E071DD0BED}"/>
                </a:ext>
              </a:extLst>
            </p:cNvPr>
            <p:cNvCxnSpPr>
              <a:cxnSpLocks noChangeShapeType="1"/>
              <a:stCxn id="1016" idx="3"/>
              <a:endCxn id="1056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5" name="AutoShape 54">
              <a:extLst>
                <a:ext uri="{FF2B5EF4-FFF2-40B4-BE49-F238E27FC236}">
                  <a16:creationId xmlns:a16="http://schemas.microsoft.com/office/drawing/2014/main" id="{EC7FCC14-8958-F4CA-6ABC-33B75CDE2930}"/>
                </a:ext>
              </a:extLst>
            </p:cNvPr>
            <p:cNvCxnSpPr>
              <a:cxnSpLocks noChangeShapeType="1"/>
              <a:stCxn id="1017" idx="3"/>
              <a:endCxn id="1050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EA81690-C378-91F2-BB15-E7D04909832D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1037" name="AutoShape 54">
              <a:extLst>
                <a:ext uri="{FF2B5EF4-FFF2-40B4-BE49-F238E27FC236}">
                  <a16:creationId xmlns:a16="http://schemas.microsoft.com/office/drawing/2014/main" id="{046AB663-0936-18E5-AF09-83342490CB42}"/>
                </a:ext>
              </a:extLst>
            </p:cNvPr>
            <p:cNvCxnSpPr>
              <a:cxnSpLocks noChangeShapeType="1"/>
              <a:stCxn id="1012" idx="3"/>
              <a:endCxn id="1063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8" name="AutoShape 54">
              <a:extLst>
                <a:ext uri="{FF2B5EF4-FFF2-40B4-BE49-F238E27FC236}">
                  <a16:creationId xmlns:a16="http://schemas.microsoft.com/office/drawing/2014/main" id="{0389C5F7-8B57-6C18-5B27-BC30EABF2E32}"/>
                </a:ext>
              </a:extLst>
            </p:cNvPr>
            <p:cNvCxnSpPr>
              <a:cxnSpLocks noChangeShapeType="1"/>
              <a:stCxn id="1013" idx="3"/>
              <a:endCxn id="1057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9" name="AutoShape 54">
              <a:extLst>
                <a:ext uri="{FF2B5EF4-FFF2-40B4-BE49-F238E27FC236}">
                  <a16:creationId xmlns:a16="http://schemas.microsoft.com/office/drawing/2014/main" id="{DEB5F931-8B1E-085F-EE14-4C82E6ACA51E}"/>
                </a:ext>
              </a:extLst>
            </p:cNvPr>
            <p:cNvCxnSpPr>
              <a:cxnSpLocks noChangeShapeType="1"/>
              <a:stCxn id="1014" idx="3"/>
              <a:endCxn id="1051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0" name="AutoShape 54">
              <a:extLst>
                <a:ext uri="{FF2B5EF4-FFF2-40B4-BE49-F238E27FC236}">
                  <a16:creationId xmlns:a16="http://schemas.microsoft.com/office/drawing/2014/main" id="{0B2A4673-E47E-1973-4B27-0E45D63224CF}"/>
                </a:ext>
              </a:extLst>
            </p:cNvPr>
            <p:cNvCxnSpPr>
              <a:cxnSpLocks noChangeShapeType="1"/>
              <a:stCxn id="1009" idx="3"/>
              <a:endCxn id="1064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1" name="AutoShape 54">
              <a:extLst>
                <a:ext uri="{FF2B5EF4-FFF2-40B4-BE49-F238E27FC236}">
                  <a16:creationId xmlns:a16="http://schemas.microsoft.com/office/drawing/2014/main" id="{02BAA549-AE18-8258-1C0C-C96AF23C93FD}"/>
                </a:ext>
              </a:extLst>
            </p:cNvPr>
            <p:cNvCxnSpPr>
              <a:cxnSpLocks noChangeShapeType="1"/>
              <a:stCxn id="1010" idx="3"/>
              <a:endCxn id="1058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2" name="AutoShape 54">
              <a:extLst>
                <a:ext uri="{FF2B5EF4-FFF2-40B4-BE49-F238E27FC236}">
                  <a16:creationId xmlns:a16="http://schemas.microsoft.com/office/drawing/2014/main" id="{D07AA4FE-64E6-CB8B-4A13-13B8FC669B2D}"/>
                </a:ext>
              </a:extLst>
            </p:cNvPr>
            <p:cNvCxnSpPr>
              <a:cxnSpLocks noChangeShapeType="1"/>
              <a:stCxn id="1011" idx="3"/>
              <a:endCxn id="1052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3" name="AutoShape 54">
              <a:extLst>
                <a:ext uri="{FF2B5EF4-FFF2-40B4-BE49-F238E27FC236}">
                  <a16:creationId xmlns:a16="http://schemas.microsoft.com/office/drawing/2014/main" id="{EF9FFBB9-E2A5-0840-AAD0-9332F11B065A}"/>
                </a:ext>
              </a:extLst>
            </p:cNvPr>
            <p:cNvCxnSpPr>
              <a:cxnSpLocks noChangeShapeType="1"/>
              <a:stCxn id="1006" idx="3"/>
              <a:endCxn id="1065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4" name="AutoShape 54">
              <a:extLst>
                <a:ext uri="{FF2B5EF4-FFF2-40B4-BE49-F238E27FC236}">
                  <a16:creationId xmlns:a16="http://schemas.microsoft.com/office/drawing/2014/main" id="{357F67CF-E4F1-2AA1-F6C5-0FD9456D9EFC}"/>
                </a:ext>
              </a:extLst>
            </p:cNvPr>
            <p:cNvCxnSpPr>
              <a:cxnSpLocks noChangeShapeType="1"/>
              <a:stCxn id="1008" idx="3"/>
              <a:endCxn id="1053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5" name="AutoShape 54">
              <a:extLst>
                <a:ext uri="{FF2B5EF4-FFF2-40B4-BE49-F238E27FC236}">
                  <a16:creationId xmlns:a16="http://schemas.microsoft.com/office/drawing/2014/main" id="{3144DC70-6100-B057-4081-22929948B0DD}"/>
                </a:ext>
              </a:extLst>
            </p:cNvPr>
            <p:cNvCxnSpPr>
              <a:cxnSpLocks noChangeShapeType="1"/>
              <a:stCxn id="1003" idx="3"/>
              <a:endCxn id="1066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6" name="AutoShape 54">
              <a:extLst>
                <a:ext uri="{FF2B5EF4-FFF2-40B4-BE49-F238E27FC236}">
                  <a16:creationId xmlns:a16="http://schemas.microsoft.com/office/drawing/2014/main" id="{F146D46C-7563-35CF-E3FE-320B7AEE119A}"/>
                </a:ext>
              </a:extLst>
            </p:cNvPr>
            <p:cNvCxnSpPr>
              <a:cxnSpLocks noChangeShapeType="1"/>
              <a:stCxn id="1004" idx="3"/>
              <a:endCxn id="1060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7" name="AutoShape 54">
              <a:extLst>
                <a:ext uri="{FF2B5EF4-FFF2-40B4-BE49-F238E27FC236}">
                  <a16:creationId xmlns:a16="http://schemas.microsoft.com/office/drawing/2014/main" id="{09E6A476-AFD6-7684-99F3-8B766EF9B496}"/>
                </a:ext>
              </a:extLst>
            </p:cNvPr>
            <p:cNvCxnSpPr>
              <a:cxnSpLocks noChangeShapeType="1"/>
              <a:stCxn id="1007" idx="3"/>
              <a:endCxn id="1059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8" name="AutoShape 54">
              <a:extLst>
                <a:ext uri="{FF2B5EF4-FFF2-40B4-BE49-F238E27FC236}">
                  <a16:creationId xmlns:a16="http://schemas.microsoft.com/office/drawing/2014/main" id="{990B3641-BC35-AC87-852A-6DB591717C88}"/>
                </a:ext>
              </a:extLst>
            </p:cNvPr>
            <p:cNvCxnSpPr>
              <a:cxnSpLocks noChangeShapeType="1"/>
              <a:stCxn id="1005" idx="3"/>
              <a:endCxn id="1054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6F6548F-634F-4267-6180-1F1FF8A1D223}"/>
              </a:ext>
            </a:extLst>
          </p:cNvPr>
          <p:cNvSpPr txBox="1"/>
          <p:nvPr/>
        </p:nvSpPr>
        <p:spPr>
          <a:xfrm>
            <a:off x="6263037" y="999432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9F719C87-30C4-F5DA-5A1E-6B5EDE7C936D}"/>
              </a:ext>
            </a:extLst>
          </p:cNvPr>
          <p:cNvSpPr txBox="1"/>
          <p:nvPr/>
        </p:nvSpPr>
        <p:spPr>
          <a:xfrm>
            <a:off x="8863364" y="6191926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6886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051C7-29CE-648E-C26E-C34D26E41D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 MapReduce</a:t>
            </a:r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sz="12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RDDs [NSDI’12]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lazy evaluation,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Mesos,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B89CD-6661-A051-D075-4131F1D09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721C42AF-32FC-FB81-2302-317CB463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04" y="26047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F464C4-B778-D22A-8B75-BD729422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089" t="7154" r="5217" b="63902"/>
          <a:stretch/>
        </p:blipFill>
        <p:spPr>
          <a:xfrm>
            <a:off x="10566576" y="2571303"/>
            <a:ext cx="864778" cy="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EDAD0-080E-98DB-B010-BD889CC92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computation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Apache </a:t>
            </a:r>
            <a:r>
              <a:rPr lang="en-US" dirty="0" err="1">
                <a:solidFill>
                  <a:schemeClr val="accent1"/>
                </a:solidFill>
              </a:rPr>
              <a:t>Flink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0" dirty="0"/>
              <a:t>w/ similar goals)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5912-B1E7-DFD8-F8AF-C40F150FB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CB73BB1F-2FB7-AE4A-820D-2EB168AC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56" y="1334694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E4F94-5850-751B-E2F8-4758C1030A05}"/>
              </a:ext>
            </a:extLst>
          </p:cNvPr>
          <p:cNvSpPr/>
          <p:nvPr/>
        </p:nvSpPr>
        <p:spPr>
          <a:xfrm>
            <a:off x="7980606" y="1025633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0CD21-48A6-0754-E3CF-DC70C4C4408A}"/>
              </a:ext>
            </a:extLst>
          </p:cNvPr>
          <p:cNvSpPr/>
          <p:nvPr/>
        </p:nvSpPr>
        <p:spPr>
          <a:xfrm>
            <a:off x="5463855" y="35275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74350-CCC6-1F1A-04CD-38BFF65FE6DF}"/>
              </a:ext>
            </a:extLst>
          </p:cNvPr>
          <p:cNvSpPr/>
          <p:nvPr/>
        </p:nvSpPr>
        <p:spPr>
          <a:xfrm>
            <a:off x="6621950" y="35275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D6C63-6529-122E-C88D-2931D507483B}"/>
              </a:ext>
            </a:extLst>
          </p:cNvPr>
          <p:cNvSpPr/>
          <p:nvPr/>
        </p:nvSpPr>
        <p:spPr>
          <a:xfrm>
            <a:off x="7780045" y="35275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3E21E-C9DD-31D7-41A7-67087AAA667F}"/>
              </a:ext>
            </a:extLst>
          </p:cNvPr>
          <p:cNvSpPr/>
          <p:nvPr/>
        </p:nvSpPr>
        <p:spPr>
          <a:xfrm>
            <a:off x="8947879" y="3527568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1C525-E658-CEA0-3B14-6B0E96F2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37" y="4486511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FD89F1EB-2820-08DC-2153-66EB37E7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1494" y="428168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871E28CA-4DD0-BD7B-60DF-C890BB59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5" y="4190519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224A8-E4F4-1DE5-DE86-78CB8834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4" y="4696512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F078A-2623-7384-9C20-8D09F55790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2"/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b="1" dirty="0"/>
              <a:t>Transformations:</a:t>
            </a:r>
            <a:r>
              <a:rPr lang="en-US" dirty="0"/>
              <a:t> define new RDDs</a:t>
            </a:r>
          </a:p>
          <a:p>
            <a:pPr lvl="1"/>
            <a:r>
              <a:rPr lang="en-US" b="1" dirty="0"/>
              <a:t>Actions:</a:t>
            </a:r>
            <a:r>
              <a:rPr lang="en-US" dirty="0"/>
              <a:t> return result to driver</a:t>
            </a:r>
          </a:p>
          <a:p>
            <a:pPr lvl="2"/>
            <a:endParaRPr lang="en-US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216C-44F1-26CD-6DDC-BA01E8FED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A32AC5-C835-52FD-A857-28C5E414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422"/>
              </p:ext>
            </p:extLst>
          </p:nvPr>
        </p:nvGraphicFramePr>
        <p:xfrm>
          <a:off x="6000103" y="292003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D7243C3-4737-5358-0374-3036DCB19567}"/>
              </a:ext>
            </a:extLst>
          </p:cNvPr>
          <p:cNvSpPr/>
          <p:nvPr/>
        </p:nvSpPr>
        <p:spPr>
          <a:xfrm>
            <a:off x="5960683" y="1348608"/>
            <a:ext cx="561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 </a:t>
            </a:r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B58390-20CA-7C06-6293-7E696E268EED}"/>
              </a:ext>
            </a:extLst>
          </p:cNvPr>
          <p:cNvGrpSpPr/>
          <p:nvPr/>
        </p:nvGrpSpPr>
        <p:grpSpPr>
          <a:xfrm>
            <a:off x="8754200" y="4825258"/>
            <a:ext cx="1334628" cy="857838"/>
            <a:chOff x="7192653" y="1319753"/>
            <a:chExt cx="1334628" cy="8578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9BDE4-9A05-1123-9750-511F4D4E9AE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48E3CB-6AC4-01C1-5B9B-1903ED40965B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A4F3DA-ECD3-2A96-E3D2-469E16FDE938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48BE8D-F674-2C28-4BE4-B8266CC4DFCF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7323D5-C1C9-9A80-F9DD-0FE6154C9FC2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3D2FA3-8EFD-AE66-543D-8F69CB90534D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https://mboehm7.github.io/teaching/ss25_amls/index.htm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Projects and Exercises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May 01 </a:t>
            </a:r>
            <a:endParaRPr lang="en-US" dirty="0"/>
          </a:p>
          <a:p>
            <a:pPr lvl="1"/>
            <a:r>
              <a:rPr lang="en-US" dirty="0"/>
              <a:t>Mentoring emails for projects</a:t>
            </a:r>
            <a:r>
              <a:rPr lang="en-US" b="1" dirty="0">
                <a:solidFill>
                  <a:srgbClr val="C40D1E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May 08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two corrections</a:t>
            </a:r>
          </a:p>
          <a:p>
            <a:pPr lvl="1"/>
            <a:r>
              <a:rPr lang="en-US" dirty="0"/>
              <a:t>Alternative exercise still possible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C604B-D303-66A1-1096-770FC52FB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955" y="3223424"/>
            <a:ext cx="4866069" cy="2157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392D9-B3E8-5A35-8D62-7AB51EA654F2}"/>
              </a:ext>
            </a:extLst>
          </p:cNvPr>
          <p:cNvSpPr txBox="1"/>
          <p:nvPr/>
        </p:nvSpPr>
        <p:spPr>
          <a:xfrm flipH="1">
            <a:off x="9080584" y="4071026"/>
            <a:ext cx="265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164 students </a:t>
            </a:r>
            <a:br>
              <a:rPr lang="en-US" sz="3200" b="1" dirty="0">
                <a:solidFill>
                  <a:srgbClr val="C40D1E"/>
                </a:solidFill>
              </a:rPr>
            </a:br>
            <a:r>
              <a:rPr lang="en-US" sz="3200" b="1" dirty="0">
                <a:solidFill>
                  <a:srgbClr val="C40D1E"/>
                </a:solidFill>
              </a:rPr>
              <a:t>in 96 teams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C6D14-21D6-B4DA-FB6B-AACD4F4407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Lifecycle of an RDD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can’t broadcast </a:t>
            </a:r>
            <a:br>
              <a:rPr lang="en-US" dirty="0"/>
            </a:br>
            <a:r>
              <a:rPr lang="en-US" dirty="0"/>
              <a:t>an RDD directly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A907-D266-6C2F-7C05-86877CA85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DEC77-CA8F-8113-BF47-1860DF13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3" y="3677843"/>
            <a:ext cx="3759800" cy="2239883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6E5C580-8DD3-05C2-72D7-4BAFB675BA0F}"/>
              </a:ext>
            </a:extLst>
          </p:cNvPr>
          <p:cNvSpPr/>
          <p:nvPr/>
        </p:nvSpPr>
        <p:spPr>
          <a:xfrm>
            <a:off x="7442920" y="49018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8D279CF-A079-4007-5045-00058E463476}"/>
              </a:ext>
            </a:extLst>
          </p:cNvPr>
          <p:cNvSpPr/>
          <p:nvPr/>
        </p:nvSpPr>
        <p:spPr>
          <a:xfrm>
            <a:off x="7442920" y="26587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BCD64B9-207A-7FCC-6E3E-9F2D287DB821}"/>
              </a:ext>
            </a:extLst>
          </p:cNvPr>
          <p:cNvSpPr/>
          <p:nvPr/>
        </p:nvSpPr>
        <p:spPr>
          <a:xfrm>
            <a:off x="3276230" y="2658216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601B7-C6B3-BB24-EB48-C90EA4E55340}"/>
              </a:ext>
            </a:extLst>
          </p:cNvPr>
          <p:cNvCxnSpPr/>
          <p:nvPr/>
        </p:nvCxnSpPr>
        <p:spPr>
          <a:xfrm>
            <a:off x="5377404" y="2908917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E42CC5-0D27-5C3D-A3D9-D1724F6FAC8E}"/>
              </a:ext>
            </a:extLst>
          </p:cNvPr>
          <p:cNvCxnSpPr/>
          <p:nvPr/>
        </p:nvCxnSpPr>
        <p:spPr>
          <a:xfrm flipH="1">
            <a:off x="5477933" y="3165434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D6B46C-25B8-A6AF-DF11-34A947449A68}"/>
              </a:ext>
            </a:extLst>
          </p:cNvPr>
          <p:cNvSpPr txBox="1"/>
          <p:nvPr/>
        </p:nvSpPr>
        <p:spPr>
          <a:xfrm>
            <a:off x="5174748" y="2297313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79430-5F00-7902-9081-331B6E4D0661}"/>
              </a:ext>
            </a:extLst>
          </p:cNvPr>
          <p:cNvSpPr txBox="1"/>
          <p:nvPr/>
        </p:nvSpPr>
        <p:spPr>
          <a:xfrm>
            <a:off x="5291627" y="3318149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ABDA12D-F74C-7A71-F131-6813C5BEDD65}"/>
              </a:ext>
            </a:extLst>
          </p:cNvPr>
          <p:cNvSpPr/>
          <p:nvPr/>
        </p:nvSpPr>
        <p:spPr>
          <a:xfrm>
            <a:off x="8921524" y="2258401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C315C-7039-6C95-522C-B59FFE4626E6}"/>
              </a:ext>
            </a:extLst>
          </p:cNvPr>
          <p:cNvSpPr txBox="1"/>
          <p:nvPr/>
        </p:nvSpPr>
        <p:spPr>
          <a:xfrm>
            <a:off x="8245443" y="1124083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CE0B5-B324-6708-548A-B7F21810FE63}"/>
              </a:ext>
            </a:extLst>
          </p:cNvPr>
          <p:cNvCxnSpPr/>
          <p:nvPr/>
        </p:nvCxnSpPr>
        <p:spPr>
          <a:xfrm flipH="1">
            <a:off x="8347599" y="3388302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E818EF-93C9-49F2-CD0F-7D01725D200E}"/>
              </a:ext>
            </a:extLst>
          </p:cNvPr>
          <p:cNvCxnSpPr/>
          <p:nvPr/>
        </p:nvCxnSpPr>
        <p:spPr>
          <a:xfrm flipH="1" flipV="1">
            <a:off x="8668602" y="3482845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96F592-F0F4-BD5A-1EBF-D449722212A1}"/>
              </a:ext>
            </a:extLst>
          </p:cNvPr>
          <p:cNvSpPr txBox="1"/>
          <p:nvPr/>
        </p:nvSpPr>
        <p:spPr>
          <a:xfrm>
            <a:off x="5750308" y="4171507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43F57-AC0C-198F-4CF4-25693B48DA6F}"/>
              </a:ext>
            </a:extLst>
          </p:cNvPr>
          <p:cNvSpPr txBox="1"/>
          <p:nvPr/>
        </p:nvSpPr>
        <p:spPr>
          <a:xfrm>
            <a:off x="8785336" y="3675649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24154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B5B62-4C3E-A5A1-10A5-DCAF26FFE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I/O, shuffling, evictions</a:t>
            </a:r>
            <a:endParaRPr lang="en-US" sz="700" dirty="0"/>
          </a:p>
          <a:p>
            <a:r>
              <a:rPr lang="en-US" dirty="0"/>
              <a:t>Partitioning via Partitioners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</a:t>
            </a:r>
            <a:r>
              <a:rPr lang="en-US" dirty="0">
                <a:latin typeface="Consolas" panose="020B0609020204030204" pitchFamily="49" charset="0"/>
              </a:rPr>
              <a:t>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078D-1633-FE10-2A49-9C958580E2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Partitions and Implicit/Explicit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0892A-F4CB-28AE-E963-2069D26DCD7B}"/>
              </a:ext>
            </a:extLst>
          </p:cNvPr>
          <p:cNvSpPr txBox="1"/>
          <p:nvPr/>
        </p:nvSpPr>
        <p:spPr>
          <a:xfrm>
            <a:off x="8573772" y="2337176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8461-ECD1-352F-EBF2-60DC686493F3}"/>
              </a:ext>
            </a:extLst>
          </p:cNvPr>
          <p:cNvSpPr txBox="1"/>
          <p:nvPr/>
        </p:nvSpPr>
        <p:spPr>
          <a:xfrm>
            <a:off x="9459970" y="1604952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2646FA-20F3-F987-A5B6-B6360BE3CD15}"/>
              </a:ext>
            </a:extLst>
          </p:cNvPr>
          <p:cNvGrpSpPr/>
          <p:nvPr/>
        </p:nvGrpSpPr>
        <p:grpSpPr>
          <a:xfrm>
            <a:off x="4847473" y="4097970"/>
            <a:ext cx="4834235" cy="1676439"/>
            <a:chOff x="4847473" y="4097970"/>
            <a:chExt cx="4834235" cy="16764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7802C7-16EB-7C8C-76A0-45A2CC527D93}"/>
                </a:ext>
              </a:extLst>
            </p:cNvPr>
            <p:cNvGrpSpPr/>
            <p:nvPr/>
          </p:nvGrpSpPr>
          <p:grpSpPr>
            <a:xfrm>
              <a:off x="4847473" y="4645643"/>
              <a:ext cx="2050373" cy="1128766"/>
              <a:chOff x="3658761" y="2553960"/>
              <a:chExt cx="2050373" cy="11287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337D31-7598-984C-5A28-EFFCEE4666C5}"/>
                  </a:ext>
                </a:extLst>
              </p:cNvPr>
              <p:cNvSpPr/>
              <p:nvPr/>
            </p:nvSpPr>
            <p:spPr>
              <a:xfrm>
                <a:off x="3665458" y="2553960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8, 1, 6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EB01AE-2EE1-DDB0-77DF-326142383E4A}"/>
                  </a:ext>
                </a:extLst>
              </p:cNvPr>
              <p:cNvSpPr/>
              <p:nvPr/>
            </p:nvSpPr>
            <p:spPr>
              <a:xfrm>
                <a:off x="3667134" y="3339407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7, 5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A6A7AA-F97D-F07E-1E78-8B4448BE6F58}"/>
                  </a:ext>
                </a:extLst>
              </p:cNvPr>
              <p:cNvSpPr/>
              <p:nvPr/>
            </p:nvSpPr>
            <p:spPr>
              <a:xfrm>
                <a:off x="3658761" y="2939148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2, 3, 4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69A35-DDD1-0C9A-5A96-218EF15C7EFD}"/>
                  </a:ext>
                </a:extLst>
              </p:cNvPr>
              <p:cNvSpPr/>
              <p:nvPr/>
            </p:nvSpPr>
            <p:spPr>
              <a:xfrm>
                <a:off x="4913125" y="2555635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1, 2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1E1ABB-55F8-3F7C-9C78-F40E21D285CA}"/>
                  </a:ext>
                </a:extLst>
              </p:cNvPr>
              <p:cNvSpPr/>
              <p:nvPr/>
            </p:nvSpPr>
            <p:spPr>
              <a:xfrm>
                <a:off x="4914801" y="3341082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5, 6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45B0B5-DAAE-BEF0-F86A-8008DE75C45E}"/>
                  </a:ext>
                </a:extLst>
              </p:cNvPr>
              <p:cNvSpPr/>
              <p:nvPr/>
            </p:nvSpPr>
            <p:spPr>
              <a:xfrm>
                <a:off x="4906428" y="2940823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41363F6-2DFF-834F-EC4E-49BBC64C3F52}"/>
                  </a:ext>
                </a:extLst>
              </p:cNvPr>
              <p:cNvCxnSpPr>
                <a:stCxn id="7" idx="3"/>
                <a:endCxn id="10" idx="1"/>
              </p:cNvCxnSpPr>
              <p:nvPr/>
            </p:nvCxnSpPr>
            <p:spPr>
              <a:xfrm>
                <a:off x="4660762" y="2724782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328F065-8040-BF8C-4438-29BF538A4415}"/>
                  </a:ext>
                </a:extLst>
              </p:cNvPr>
              <p:cNvCxnSpPr>
                <a:stCxn id="7" idx="3"/>
                <a:endCxn id="12" idx="1"/>
              </p:cNvCxnSpPr>
              <p:nvPr/>
            </p:nvCxnSpPr>
            <p:spPr>
              <a:xfrm>
                <a:off x="4660762" y="2724782"/>
                <a:ext cx="245666" cy="38686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C8FEEA-7110-A021-40CF-6F8A60E07730}"/>
                  </a:ext>
                </a:extLst>
              </p:cNvPr>
              <p:cNvCxnSpPr>
                <a:stCxn id="7" idx="3"/>
                <a:endCxn id="11" idx="1"/>
              </p:cNvCxnSpPr>
              <p:nvPr/>
            </p:nvCxnSpPr>
            <p:spPr>
              <a:xfrm>
                <a:off x="4660762" y="2724782"/>
                <a:ext cx="254039" cy="78712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B7786C-EB68-28EC-9AE0-3C1511C850E5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 flipV="1">
                <a:off x="4654065" y="2726457"/>
                <a:ext cx="259060" cy="38351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0FBF9E-EEEC-6BF3-00F6-617DB8CBA5BC}"/>
                  </a:ext>
                </a:extLst>
              </p:cNvPr>
              <p:cNvCxnSpPr>
                <a:stCxn id="9" idx="3"/>
                <a:endCxn id="12" idx="1"/>
              </p:cNvCxnSpPr>
              <p:nvPr/>
            </p:nvCxnSpPr>
            <p:spPr>
              <a:xfrm>
                <a:off x="4654065" y="3109970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7B650E-A99B-DF9A-B0E9-52AE2102375D}"/>
                  </a:ext>
                </a:extLst>
              </p:cNvPr>
              <p:cNvCxnSpPr>
                <a:stCxn id="8" idx="3"/>
                <a:endCxn id="11" idx="1"/>
              </p:cNvCxnSpPr>
              <p:nvPr/>
            </p:nvCxnSpPr>
            <p:spPr>
              <a:xfrm>
                <a:off x="4662438" y="3510229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3750704-D061-E443-36D4-80358B2E0391}"/>
                  </a:ext>
                </a:extLst>
              </p:cNvPr>
              <p:cNvCxnSpPr>
                <a:stCxn id="9" idx="3"/>
                <a:endCxn id="11" idx="1"/>
              </p:cNvCxnSpPr>
              <p:nvPr/>
            </p:nvCxnSpPr>
            <p:spPr>
              <a:xfrm>
                <a:off x="4654065" y="3109970"/>
                <a:ext cx="260736" cy="40193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76F0710-ED9C-D6B3-8014-E5407AEBF3F5}"/>
                  </a:ext>
                </a:extLst>
              </p:cNvPr>
              <p:cNvCxnSpPr>
                <a:stCxn id="8" idx="3"/>
                <a:endCxn id="10" idx="1"/>
              </p:cNvCxnSpPr>
              <p:nvPr/>
            </p:nvCxnSpPr>
            <p:spPr>
              <a:xfrm flipV="1">
                <a:off x="4662438" y="2726457"/>
                <a:ext cx="250687" cy="78377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1EE52FD-EFBF-36CA-EA5C-A0580613C5A4}"/>
                  </a:ext>
                </a:extLst>
              </p:cNvPr>
              <p:cNvCxnSpPr>
                <a:stCxn id="8" idx="3"/>
                <a:endCxn id="12" idx="1"/>
              </p:cNvCxnSpPr>
              <p:nvPr/>
            </p:nvCxnSpPr>
            <p:spPr>
              <a:xfrm flipV="1">
                <a:off x="4662438" y="3111645"/>
                <a:ext cx="243990" cy="39858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97A74C-19DE-06E6-F633-4C2A5C73140C}"/>
                </a:ext>
              </a:extLst>
            </p:cNvPr>
            <p:cNvGrpSpPr/>
            <p:nvPr/>
          </p:nvGrpSpPr>
          <p:grpSpPr>
            <a:xfrm>
              <a:off x="7631335" y="4633919"/>
              <a:ext cx="2050373" cy="1128766"/>
              <a:chOff x="6812274" y="2542236"/>
              <a:chExt cx="2050373" cy="112876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6D20B-AE76-36F0-79CC-7598538361F9}"/>
                  </a:ext>
                </a:extLst>
              </p:cNvPr>
              <p:cNvSpPr/>
              <p:nvPr/>
            </p:nvSpPr>
            <p:spPr>
              <a:xfrm>
                <a:off x="6818971" y="2542236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A9D29E1-EE7F-0FAF-67B0-F2D6A8A18D65}"/>
                  </a:ext>
                </a:extLst>
              </p:cNvPr>
              <p:cNvSpPr/>
              <p:nvPr/>
            </p:nvSpPr>
            <p:spPr>
              <a:xfrm>
                <a:off x="6820647" y="3327683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4, 7, 1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155124-5501-65FF-4E2F-13F408B253DF}"/>
                  </a:ext>
                </a:extLst>
              </p:cNvPr>
              <p:cNvSpPr/>
              <p:nvPr/>
            </p:nvSpPr>
            <p:spPr>
              <a:xfrm>
                <a:off x="6812274" y="2927424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2, 5, 8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890DEB-D70C-C552-0038-E512C4835A11}"/>
                  </a:ext>
                </a:extLst>
              </p:cNvPr>
              <p:cNvSpPr/>
              <p:nvPr/>
            </p:nvSpPr>
            <p:spPr>
              <a:xfrm>
                <a:off x="8066638" y="2543911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6, 3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9F95EAB-6273-AFC3-4FD1-58758CBB63A7}"/>
                  </a:ext>
                </a:extLst>
              </p:cNvPr>
              <p:cNvSpPr/>
              <p:nvPr/>
            </p:nvSpPr>
            <p:spPr>
              <a:xfrm>
                <a:off x="8068314" y="3329358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CD8A58-F0B8-8916-8467-2F022B6BE9AA}"/>
                  </a:ext>
                </a:extLst>
              </p:cNvPr>
              <p:cNvSpPr/>
              <p:nvPr/>
            </p:nvSpPr>
            <p:spPr>
              <a:xfrm>
                <a:off x="8059941" y="2929099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DAAA5D-9870-55D4-0161-994E50B2BE32}"/>
                  </a:ext>
                </a:extLst>
              </p:cNvPr>
              <p:cNvCxnSpPr>
                <a:stCxn id="26" idx="1"/>
                <a:endCxn id="23" idx="3"/>
              </p:cNvCxnSpPr>
              <p:nvPr/>
            </p:nvCxnSpPr>
            <p:spPr>
              <a:xfrm flipH="1" flipV="1">
                <a:off x="7814275" y="2713058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A16E32-975F-EC9F-EEBD-F58511D0F4B7}"/>
                  </a:ext>
                </a:extLst>
              </p:cNvPr>
              <p:cNvCxnSpPr>
                <a:stCxn id="28" idx="1"/>
                <a:endCxn id="25" idx="3"/>
              </p:cNvCxnSpPr>
              <p:nvPr/>
            </p:nvCxnSpPr>
            <p:spPr>
              <a:xfrm flipH="1" flipV="1">
                <a:off x="7807578" y="3098246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BBEC92-D9B6-E69D-6067-885C72F159D9}"/>
                  </a:ext>
                </a:extLst>
              </p:cNvPr>
              <p:cNvCxnSpPr>
                <a:stCxn id="27" idx="1"/>
                <a:endCxn id="24" idx="3"/>
              </p:cNvCxnSpPr>
              <p:nvPr/>
            </p:nvCxnSpPr>
            <p:spPr>
              <a:xfrm flipH="1" flipV="1">
                <a:off x="7815951" y="3498505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ight Arrow 59">
              <a:extLst>
                <a:ext uri="{FF2B5EF4-FFF2-40B4-BE49-F238E27FC236}">
                  <a16:creationId xmlns:a16="http://schemas.microsoft.com/office/drawing/2014/main" id="{97C73D63-A8C3-2C18-DEAD-5A3FF3E4EF52}"/>
                </a:ext>
              </a:extLst>
            </p:cNvPr>
            <p:cNvSpPr/>
            <p:nvPr/>
          </p:nvSpPr>
          <p:spPr>
            <a:xfrm>
              <a:off x="7129994" y="5071709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6F2573-FE4F-9590-3545-C58EC8906B0D}"/>
                </a:ext>
              </a:extLst>
            </p:cNvPr>
            <p:cNvSpPr txBox="1"/>
            <p:nvPr/>
          </p:nvSpPr>
          <p:spPr>
            <a:xfrm>
              <a:off x="6967807" y="4645643"/>
              <a:ext cx="6290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% 3</a:t>
              </a:r>
            </a:p>
          </p:txBody>
        </p:sp>
        <p:sp>
          <p:nvSpPr>
            <p:cNvPr id="34" name="Textfeld 10">
              <a:extLst>
                <a:ext uri="{FF2B5EF4-FFF2-40B4-BE49-F238E27FC236}">
                  <a16:creationId xmlns:a16="http://schemas.microsoft.com/office/drawing/2014/main" id="{DF8EE5ED-FF0B-F6E1-37DD-E837EFF54153}"/>
                </a:ext>
              </a:extLst>
            </p:cNvPr>
            <p:cNvSpPr txBox="1"/>
            <p:nvPr/>
          </p:nvSpPr>
          <p:spPr>
            <a:xfrm>
              <a:off x="5740437" y="4318819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275AE76C-8B99-89D5-C44E-5779D63B6E28}"/>
                </a:ext>
              </a:extLst>
            </p:cNvPr>
            <p:cNvSpPr txBox="1"/>
            <p:nvPr/>
          </p:nvSpPr>
          <p:spPr>
            <a:xfrm>
              <a:off x="8529040" y="4315575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5DA4F8-B436-5EDE-20FF-382EA6FAB201}"/>
                </a:ext>
              </a:extLst>
            </p:cNvPr>
            <p:cNvSpPr txBox="1"/>
            <p:nvPr/>
          </p:nvSpPr>
          <p:spPr>
            <a:xfrm>
              <a:off x="7994890" y="4097970"/>
              <a:ext cx="151931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Hash partitioned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1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2E06-7F66-55D0-8295-EA9A1ED47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Lazy Evaluation, Caching, and Lineage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285D8CBD-34CE-0775-277D-C6E5BB532AEA}"/>
              </a:ext>
            </a:extLst>
          </p:cNvPr>
          <p:cNvSpPr/>
          <p:nvPr/>
        </p:nvSpPr>
        <p:spPr>
          <a:xfrm>
            <a:off x="553073" y="1285300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Rounded Rectangle 89">
            <a:extLst>
              <a:ext uri="{FF2B5EF4-FFF2-40B4-BE49-F238E27FC236}">
                <a16:creationId xmlns:a16="http://schemas.microsoft.com/office/drawing/2014/main" id="{0D4056F7-F8B0-0DFD-1D0F-5FC52BDFDB00}"/>
              </a:ext>
            </a:extLst>
          </p:cNvPr>
          <p:cNvSpPr/>
          <p:nvPr/>
        </p:nvSpPr>
        <p:spPr>
          <a:xfrm>
            <a:off x="738515" y="1449506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Rounded Rectangle 90">
            <a:extLst>
              <a:ext uri="{FF2B5EF4-FFF2-40B4-BE49-F238E27FC236}">
                <a16:creationId xmlns:a16="http://schemas.microsoft.com/office/drawing/2014/main" id="{A208B247-BC5F-2C7D-DF1A-5E3E4DDD3CBB}"/>
              </a:ext>
            </a:extLst>
          </p:cNvPr>
          <p:cNvSpPr/>
          <p:nvPr/>
        </p:nvSpPr>
        <p:spPr>
          <a:xfrm>
            <a:off x="738515" y="3181199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91">
            <a:extLst>
              <a:ext uri="{FF2B5EF4-FFF2-40B4-BE49-F238E27FC236}">
                <a16:creationId xmlns:a16="http://schemas.microsoft.com/office/drawing/2014/main" id="{881C8293-9E5A-CB6A-D060-78225C4FCDD1}"/>
              </a:ext>
            </a:extLst>
          </p:cNvPr>
          <p:cNvSpPr/>
          <p:nvPr/>
        </p:nvSpPr>
        <p:spPr>
          <a:xfrm>
            <a:off x="4074570" y="3425527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ounded Rectangle 92">
            <a:extLst>
              <a:ext uri="{FF2B5EF4-FFF2-40B4-BE49-F238E27FC236}">
                <a16:creationId xmlns:a16="http://schemas.microsoft.com/office/drawing/2014/main" id="{B8A93B89-9E7A-3DBA-0C64-5750881BA125}"/>
              </a:ext>
            </a:extLst>
          </p:cNvPr>
          <p:cNvSpPr/>
          <p:nvPr/>
        </p:nvSpPr>
        <p:spPr>
          <a:xfrm>
            <a:off x="4179972" y="352364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ounded Rectangle 93">
            <a:extLst>
              <a:ext uri="{FF2B5EF4-FFF2-40B4-BE49-F238E27FC236}">
                <a16:creationId xmlns:a16="http://schemas.microsoft.com/office/drawing/2014/main" id="{B9C049EF-872E-41F6-9518-30F3759F5378}"/>
              </a:ext>
            </a:extLst>
          </p:cNvPr>
          <p:cNvSpPr/>
          <p:nvPr/>
        </p:nvSpPr>
        <p:spPr>
          <a:xfrm>
            <a:off x="4179972" y="39273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4">
            <a:extLst>
              <a:ext uri="{FF2B5EF4-FFF2-40B4-BE49-F238E27FC236}">
                <a16:creationId xmlns:a16="http://schemas.microsoft.com/office/drawing/2014/main" id="{B67A2411-D0FB-889F-1DDB-09E38475E6AB}"/>
              </a:ext>
            </a:extLst>
          </p:cNvPr>
          <p:cNvSpPr/>
          <p:nvPr/>
        </p:nvSpPr>
        <p:spPr>
          <a:xfrm>
            <a:off x="4179972" y="43187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5">
            <a:extLst>
              <a:ext uri="{FF2B5EF4-FFF2-40B4-BE49-F238E27FC236}">
                <a16:creationId xmlns:a16="http://schemas.microsoft.com/office/drawing/2014/main" id="{C49F616E-0D5E-EBD6-976E-00354C9E01ED}"/>
              </a:ext>
            </a:extLst>
          </p:cNvPr>
          <p:cNvSpPr/>
          <p:nvPr/>
        </p:nvSpPr>
        <p:spPr>
          <a:xfrm>
            <a:off x="4179972" y="472237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6">
            <a:extLst>
              <a:ext uri="{FF2B5EF4-FFF2-40B4-BE49-F238E27FC236}">
                <a16:creationId xmlns:a16="http://schemas.microsoft.com/office/drawing/2014/main" id="{7A44DF49-2823-7F95-24B3-79E1C71C85E9}"/>
              </a:ext>
            </a:extLst>
          </p:cNvPr>
          <p:cNvSpPr/>
          <p:nvPr/>
        </p:nvSpPr>
        <p:spPr>
          <a:xfrm>
            <a:off x="1927260" y="1567346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7">
            <a:extLst>
              <a:ext uri="{FF2B5EF4-FFF2-40B4-BE49-F238E27FC236}">
                <a16:creationId xmlns:a16="http://schemas.microsoft.com/office/drawing/2014/main" id="{CA4C8D7B-9EAC-86D4-AAA1-0292EBD3D25C}"/>
              </a:ext>
            </a:extLst>
          </p:cNvPr>
          <p:cNvSpPr/>
          <p:nvPr/>
        </p:nvSpPr>
        <p:spPr>
          <a:xfrm>
            <a:off x="2032661" y="165716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8">
            <a:extLst>
              <a:ext uri="{FF2B5EF4-FFF2-40B4-BE49-F238E27FC236}">
                <a16:creationId xmlns:a16="http://schemas.microsoft.com/office/drawing/2014/main" id="{B8DA9DCB-07F4-6972-2837-A0346AC95166}"/>
              </a:ext>
            </a:extLst>
          </p:cNvPr>
          <p:cNvSpPr/>
          <p:nvPr/>
        </p:nvSpPr>
        <p:spPr>
          <a:xfrm>
            <a:off x="2032661" y="2060844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9">
            <a:extLst>
              <a:ext uri="{FF2B5EF4-FFF2-40B4-BE49-F238E27FC236}">
                <a16:creationId xmlns:a16="http://schemas.microsoft.com/office/drawing/2014/main" id="{33F88731-FFF9-AA35-6B32-2BC2C3DC7897}"/>
              </a:ext>
            </a:extLst>
          </p:cNvPr>
          <p:cNvSpPr/>
          <p:nvPr/>
        </p:nvSpPr>
        <p:spPr>
          <a:xfrm>
            <a:off x="2032661" y="24446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100">
            <a:extLst>
              <a:ext uri="{FF2B5EF4-FFF2-40B4-BE49-F238E27FC236}">
                <a16:creationId xmlns:a16="http://schemas.microsoft.com/office/drawing/2014/main" id="{8D58957D-9034-91E8-1637-EF30C7609927}"/>
              </a:ext>
            </a:extLst>
          </p:cNvPr>
          <p:cNvSpPr/>
          <p:nvPr/>
        </p:nvSpPr>
        <p:spPr>
          <a:xfrm>
            <a:off x="4074570" y="1574101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101">
            <a:extLst>
              <a:ext uri="{FF2B5EF4-FFF2-40B4-BE49-F238E27FC236}">
                <a16:creationId xmlns:a16="http://schemas.microsoft.com/office/drawing/2014/main" id="{6A45AD1E-276F-44EA-FF71-881EDBF9CC36}"/>
              </a:ext>
            </a:extLst>
          </p:cNvPr>
          <p:cNvSpPr/>
          <p:nvPr/>
        </p:nvSpPr>
        <p:spPr>
          <a:xfrm>
            <a:off x="4179972" y="166392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1" name="Rounded Rectangle 102">
            <a:extLst>
              <a:ext uri="{FF2B5EF4-FFF2-40B4-BE49-F238E27FC236}">
                <a16:creationId xmlns:a16="http://schemas.microsoft.com/office/drawing/2014/main" id="{9C337E49-DC4A-D9F3-DEF4-BD43A3B2515F}"/>
              </a:ext>
            </a:extLst>
          </p:cNvPr>
          <p:cNvSpPr/>
          <p:nvPr/>
        </p:nvSpPr>
        <p:spPr>
          <a:xfrm>
            <a:off x="4179972" y="2067600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Rounded Rectangle 103">
            <a:extLst>
              <a:ext uri="{FF2B5EF4-FFF2-40B4-BE49-F238E27FC236}">
                <a16:creationId xmlns:a16="http://schemas.microsoft.com/office/drawing/2014/main" id="{0B8FBCC7-C53C-F47D-2AA7-DA3C910E647D}"/>
              </a:ext>
            </a:extLst>
          </p:cNvPr>
          <p:cNvSpPr/>
          <p:nvPr/>
        </p:nvSpPr>
        <p:spPr>
          <a:xfrm>
            <a:off x="4179972" y="245139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4">
            <a:extLst>
              <a:ext uri="{FF2B5EF4-FFF2-40B4-BE49-F238E27FC236}">
                <a16:creationId xmlns:a16="http://schemas.microsoft.com/office/drawing/2014/main" id="{C2B37BCC-3CEF-9C45-F1C4-2A09F29540BD}"/>
              </a:ext>
            </a:extLst>
          </p:cNvPr>
          <p:cNvSpPr/>
          <p:nvPr/>
        </p:nvSpPr>
        <p:spPr>
          <a:xfrm>
            <a:off x="6065752" y="262466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ounded Rectangle 105">
            <a:extLst>
              <a:ext uri="{FF2B5EF4-FFF2-40B4-BE49-F238E27FC236}">
                <a16:creationId xmlns:a16="http://schemas.microsoft.com/office/drawing/2014/main" id="{4091EE7C-CF08-3676-E792-D0E8883B66A0}"/>
              </a:ext>
            </a:extLst>
          </p:cNvPr>
          <p:cNvSpPr/>
          <p:nvPr/>
        </p:nvSpPr>
        <p:spPr>
          <a:xfrm>
            <a:off x="6171155" y="2714492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ounded Rectangle 106">
            <a:extLst>
              <a:ext uri="{FF2B5EF4-FFF2-40B4-BE49-F238E27FC236}">
                <a16:creationId xmlns:a16="http://schemas.microsoft.com/office/drawing/2014/main" id="{346D7F21-D231-0181-C838-0CBBDE77E90A}"/>
              </a:ext>
            </a:extLst>
          </p:cNvPr>
          <p:cNvSpPr/>
          <p:nvPr/>
        </p:nvSpPr>
        <p:spPr>
          <a:xfrm>
            <a:off x="6171155" y="311816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7">
            <a:extLst>
              <a:ext uri="{FF2B5EF4-FFF2-40B4-BE49-F238E27FC236}">
                <a16:creationId xmlns:a16="http://schemas.microsoft.com/office/drawing/2014/main" id="{A727F33D-ED57-A404-C566-BD87C17D7A12}"/>
              </a:ext>
            </a:extLst>
          </p:cNvPr>
          <p:cNvSpPr/>
          <p:nvPr/>
        </p:nvSpPr>
        <p:spPr>
          <a:xfrm>
            <a:off x="6171155" y="3501960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0AC5B3A-570A-8EC1-D116-2196FD291CCD}"/>
              </a:ext>
            </a:extLst>
          </p:cNvPr>
          <p:cNvCxnSpPr>
            <a:stCxn id="100" idx="3"/>
            <a:endCxn id="104" idx="1"/>
          </p:cNvCxnSpPr>
          <p:nvPr/>
        </p:nvCxnSpPr>
        <p:spPr>
          <a:xfrm>
            <a:off x="4638011" y="1810911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9815EA-D78E-97E3-38D5-1D4F1BE38A27}"/>
              </a:ext>
            </a:extLst>
          </p:cNvPr>
          <p:cNvCxnSpPr>
            <a:stCxn id="101" idx="3"/>
            <a:endCxn id="105" idx="1"/>
          </p:cNvCxnSpPr>
          <p:nvPr/>
        </p:nvCxnSpPr>
        <p:spPr>
          <a:xfrm>
            <a:off x="4638011" y="2214586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94E47CC-19F6-0969-F36D-D54664B6776F}"/>
              </a:ext>
            </a:extLst>
          </p:cNvPr>
          <p:cNvCxnSpPr>
            <a:stCxn id="102" idx="3"/>
            <a:endCxn id="106" idx="1"/>
          </p:cNvCxnSpPr>
          <p:nvPr/>
        </p:nvCxnSpPr>
        <p:spPr>
          <a:xfrm>
            <a:off x="4638011" y="2598380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C9108-43B1-B17D-B4CC-4A315C49FC7D}"/>
              </a:ext>
            </a:extLst>
          </p:cNvPr>
          <p:cNvCxnSpPr>
            <a:stCxn id="97" idx="3"/>
            <a:endCxn id="101" idx="1"/>
          </p:cNvCxnSpPr>
          <p:nvPr/>
        </p:nvCxnSpPr>
        <p:spPr>
          <a:xfrm>
            <a:off x="2490700" y="22078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34683AC-1301-7B42-B8E8-355144DF0066}"/>
              </a:ext>
            </a:extLst>
          </p:cNvPr>
          <p:cNvCxnSpPr>
            <a:stCxn id="96" idx="3"/>
            <a:endCxn id="100" idx="1"/>
          </p:cNvCxnSpPr>
          <p:nvPr/>
        </p:nvCxnSpPr>
        <p:spPr>
          <a:xfrm>
            <a:off x="2490700" y="1804155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ECDADEA-2136-3FED-7D37-1ABA8508934D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4638011" y="2861477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58451F4-1CB1-524E-BDF1-828F78D75DED}"/>
              </a:ext>
            </a:extLst>
          </p:cNvPr>
          <p:cNvCxnSpPr>
            <a:stCxn id="98" idx="3"/>
            <a:endCxn id="102" idx="1"/>
          </p:cNvCxnSpPr>
          <p:nvPr/>
        </p:nvCxnSpPr>
        <p:spPr>
          <a:xfrm>
            <a:off x="2490700" y="2591624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ECF4B59-F1B7-35EA-AFE9-B9CC2EA0FADF}"/>
              </a:ext>
            </a:extLst>
          </p:cNvPr>
          <p:cNvCxnSpPr>
            <a:stCxn id="93" idx="3"/>
            <a:endCxn id="104" idx="1"/>
          </p:cNvCxnSpPr>
          <p:nvPr/>
        </p:nvCxnSpPr>
        <p:spPr>
          <a:xfrm flipV="1">
            <a:off x="4638011" y="2861478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C1024AB-EB69-8798-2FD7-DC4242ACF391}"/>
              </a:ext>
            </a:extLst>
          </p:cNvPr>
          <p:cNvCxnSpPr>
            <a:stCxn id="91" idx="3"/>
            <a:endCxn id="105" idx="1"/>
          </p:cNvCxnSpPr>
          <p:nvPr/>
        </p:nvCxnSpPr>
        <p:spPr>
          <a:xfrm flipV="1">
            <a:off x="4638011" y="3265153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BB19FD9-2928-A62A-8B95-1060D806853D}"/>
              </a:ext>
            </a:extLst>
          </p:cNvPr>
          <p:cNvCxnSpPr>
            <a:stCxn id="92" idx="3"/>
            <a:endCxn id="105" idx="1"/>
          </p:cNvCxnSpPr>
          <p:nvPr/>
        </p:nvCxnSpPr>
        <p:spPr>
          <a:xfrm flipV="1">
            <a:off x="4638011" y="3265153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D307967-51E4-B8B1-6C5B-518E99739673}"/>
              </a:ext>
            </a:extLst>
          </p:cNvPr>
          <p:cNvCxnSpPr>
            <a:stCxn id="93" idx="3"/>
            <a:endCxn id="105" idx="1"/>
          </p:cNvCxnSpPr>
          <p:nvPr/>
        </p:nvCxnSpPr>
        <p:spPr>
          <a:xfrm flipV="1">
            <a:off x="4638011" y="3265153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94C2902-2C0D-303A-8A91-9D8617915A98}"/>
              </a:ext>
            </a:extLst>
          </p:cNvPr>
          <p:cNvCxnSpPr>
            <a:stCxn id="94" idx="3"/>
            <a:endCxn id="105" idx="1"/>
          </p:cNvCxnSpPr>
          <p:nvPr/>
        </p:nvCxnSpPr>
        <p:spPr>
          <a:xfrm flipV="1">
            <a:off x="4638011" y="3265153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125EA9-6CB4-7D70-1842-36A45B52C8E5}"/>
              </a:ext>
            </a:extLst>
          </p:cNvPr>
          <p:cNvCxnSpPr>
            <a:stCxn id="92" idx="3"/>
            <a:endCxn id="104" idx="1"/>
          </p:cNvCxnSpPr>
          <p:nvPr/>
        </p:nvCxnSpPr>
        <p:spPr>
          <a:xfrm flipV="1">
            <a:off x="4638011" y="2861478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4F40DF9-F002-9D86-B85B-43246A0DE291}"/>
              </a:ext>
            </a:extLst>
          </p:cNvPr>
          <p:cNvCxnSpPr>
            <a:stCxn id="97" idx="3"/>
            <a:endCxn id="102" idx="1"/>
          </p:cNvCxnSpPr>
          <p:nvPr/>
        </p:nvCxnSpPr>
        <p:spPr>
          <a:xfrm>
            <a:off x="2490700" y="2207831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7ABE78A-AB4E-D8C1-F93D-84F7D6A8F5E8}"/>
              </a:ext>
            </a:extLst>
          </p:cNvPr>
          <p:cNvCxnSpPr>
            <a:stCxn id="97" idx="3"/>
            <a:endCxn id="100" idx="1"/>
          </p:cNvCxnSpPr>
          <p:nvPr/>
        </p:nvCxnSpPr>
        <p:spPr>
          <a:xfrm flipV="1">
            <a:off x="2490700" y="1810911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7B3E6D3-869B-0314-8368-91BA8238533E}"/>
              </a:ext>
            </a:extLst>
          </p:cNvPr>
          <p:cNvCxnSpPr>
            <a:stCxn id="98" idx="3"/>
            <a:endCxn id="101" idx="1"/>
          </p:cNvCxnSpPr>
          <p:nvPr/>
        </p:nvCxnSpPr>
        <p:spPr>
          <a:xfrm flipV="1">
            <a:off x="2490700" y="2214587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9D17A63-A126-0A1F-CE52-4F4BF61E5187}"/>
              </a:ext>
            </a:extLst>
          </p:cNvPr>
          <p:cNvCxnSpPr>
            <a:stCxn id="96" idx="3"/>
            <a:endCxn id="102" idx="1"/>
          </p:cNvCxnSpPr>
          <p:nvPr/>
        </p:nvCxnSpPr>
        <p:spPr>
          <a:xfrm>
            <a:off x="2490700" y="1804154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35D56FD-75A5-E580-091E-E48AE48B76DD}"/>
              </a:ext>
            </a:extLst>
          </p:cNvPr>
          <p:cNvCxnSpPr>
            <a:stCxn id="94" idx="3"/>
            <a:endCxn id="104" idx="1"/>
          </p:cNvCxnSpPr>
          <p:nvPr/>
        </p:nvCxnSpPr>
        <p:spPr>
          <a:xfrm flipV="1">
            <a:off x="4638011" y="2861477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324360F-FC10-FEF0-1751-3BF77558D8A9}"/>
              </a:ext>
            </a:extLst>
          </p:cNvPr>
          <p:cNvCxnSpPr>
            <a:stCxn id="91" idx="3"/>
            <a:endCxn id="106" idx="1"/>
          </p:cNvCxnSpPr>
          <p:nvPr/>
        </p:nvCxnSpPr>
        <p:spPr>
          <a:xfrm flipV="1">
            <a:off x="4638011" y="3648946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EDBAECC-A456-3BD1-931A-0DA3854BC7D2}"/>
              </a:ext>
            </a:extLst>
          </p:cNvPr>
          <p:cNvCxnSpPr>
            <a:stCxn id="92" idx="3"/>
            <a:endCxn id="106" idx="1"/>
          </p:cNvCxnSpPr>
          <p:nvPr/>
        </p:nvCxnSpPr>
        <p:spPr>
          <a:xfrm flipV="1">
            <a:off x="4638011" y="3648945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9286BA6-BB44-B49E-3119-03E93E485C28}"/>
              </a:ext>
            </a:extLst>
          </p:cNvPr>
          <p:cNvCxnSpPr>
            <a:stCxn id="93" idx="3"/>
            <a:endCxn id="106" idx="1"/>
          </p:cNvCxnSpPr>
          <p:nvPr/>
        </p:nvCxnSpPr>
        <p:spPr>
          <a:xfrm flipV="1">
            <a:off x="4638011" y="3648945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5B78C0F-892B-BF44-29C3-DBE136C62824}"/>
              </a:ext>
            </a:extLst>
          </p:cNvPr>
          <p:cNvCxnSpPr>
            <a:stCxn id="94" idx="3"/>
            <a:endCxn id="106" idx="1"/>
          </p:cNvCxnSpPr>
          <p:nvPr/>
        </p:nvCxnSpPr>
        <p:spPr>
          <a:xfrm flipV="1">
            <a:off x="4638011" y="3648946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1433E21-D5AF-0291-61D8-6BC2189E0CE1}"/>
              </a:ext>
            </a:extLst>
          </p:cNvPr>
          <p:cNvSpPr txBox="1"/>
          <p:nvPr/>
        </p:nvSpPr>
        <p:spPr>
          <a:xfrm>
            <a:off x="5296645" y="4312524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45E4AE5-C704-4890-F30E-3B09761F22A7}"/>
              </a:ext>
            </a:extLst>
          </p:cNvPr>
          <p:cNvSpPr txBox="1"/>
          <p:nvPr/>
        </p:nvSpPr>
        <p:spPr>
          <a:xfrm>
            <a:off x="3151955" y="4037806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B75D9E-C2E6-4855-1F5D-1A60B5113328}"/>
              </a:ext>
            </a:extLst>
          </p:cNvPr>
          <p:cNvSpPr txBox="1"/>
          <p:nvPr/>
        </p:nvSpPr>
        <p:spPr>
          <a:xfrm>
            <a:off x="2821208" y="2607471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DF47D83-C1AF-31C2-C2CF-A9F968C86000}"/>
              </a:ext>
            </a:extLst>
          </p:cNvPr>
          <p:cNvCxnSpPr>
            <a:stCxn id="98" idx="3"/>
            <a:endCxn id="100" idx="1"/>
          </p:cNvCxnSpPr>
          <p:nvPr/>
        </p:nvCxnSpPr>
        <p:spPr>
          <a:xfrm flipV="1">
            <a:off x="2490700" y="1810911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7676F4F-1E46-3D03-0957-B75C0E4D723B}"/>
              </a:ext>
            </a:extLst>
          </p:cNvPr>
          <p:cNvCxnSpPr>
            <a:stCxn id="96" idx="3"/>
            <a:endCxn id="101" idx="1"/>
          </p:cNvCxnSpPr>
          <p:nvPr/>
        </p:nvCxnSpPr>
        <p:spPr>
          <a:xfrm>
            <a:off x="2490700" y="1804155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5AB1FBC-1EB4-1719-CD3C-995797CEAD77}"/>
              </a:ext>
            </a:extLst>
          </p:cNvPr>
          <p:cNvSpPr txBox="1"/>
          <p:nvPr/>
        </p:nvSpPr>
        <p:spPr>
          <a:xfrm>
            <a:off x="5669951" y="5094308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60ACC2-3C49-D8D7-8CBB-F6C13CA634E7}"/>
              </a:ext>
            </a:extLst>
          </p:cNvPr>
          <p:cNvSpPr txBox="1"/>
          <p:nvPr/>
        </p:nvSpPr>
        <p:spPr>
          <a:xfrm>
            <a:off x="797230" y="2529719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A31D55C-C41C-84DF-2968-AADF10272F98}"/>
              </a:ext>
            </a:extLst>
          </p:cNvPr>
          <p:cNvSpPr txBox="1"/>
          <p:nvPr/>
        </p:nvSpPr>
        <p:spPr>
          <a:xfrm>
            <a:off x="870520" y="5063243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5DB7CB-D104-2540-FC73-10913765BBE7}"/>
              </a:ext>
            </a:extLst>
          </p:cNvPr>
          <p:cNvSpPr txBox="1"/>
          <p:nvPr/>
        </p:nvSpPr>
        <p:spPr>
          <a:xfrm>
            <a:off x="1474831" y="1439534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24BE715-9C17-6726-CE91-69ED64171E27}"/>
              </a:ext>
            </a:extLst>
          </p:cNvPr>
          <p:cNvSpPr txBox="1"/>
          <p:nvPr/>
        </p:nvSpPr>
        <p:spPr>
          <a:xfrm>
            <a:off x="3655298" y="1382662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337ACCF-4265-DDC6-03E5-A4109CD9E228}"/>
              </a:ext>
            </a:extLst>
          </p:cNvPr>
          <p:cNvSpPr txBox="1"/>
          <p:nvPr/>
        </p:nvSpPr>
        <p:spPr>
          <a:xfrm>
            <a:off x="758505" y="3203957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3831B5-463A-65B4-BBA2-F50C8F2ED27C}"/>
              </a:ext>
            </a:extLst>
          </p:cNvPr>
          <p:cNvSpPr txBox="1"/>
          <p:nvPr/>
        </p:nvSpPr>
        <p:spPr>
          <a:xfrm>
            <a:off x="2141107" y="3203956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833CB2F-4CD8-9D81-1CE8-DCEA2C5D3270}"/>
              </a:ext>
            </a:extLst>
          </p:cNvPr>
          <p:cNvSpPr txBox="1"/>
          <p:nvPr/>
        </p:nvSpPr>
        <p:spPr>
          <a:xfrm>
            <a:off x="3629618" y="3204100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FC95896-A765-EF87-3CC4-DD31AD88860D}"/>
              </a:ext>
            </a:extLst>
          </p:cNvPr>
          <p:cNvSpPr txBox="1"/>
          <p:nvPr/>
        </p:nvSpPr>
        <p:spPr>
          <a:xfrm>
            <a:off x="5683832" y="2224587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3" name="Rounded Rectangle 144">
            <a:extLst>
              <a:ext uri="{FF2B5EF4-FFF2-40B4-BE49-F238E27FC236}">
                <a16:creationId xmlns:a16="http://schemas.microsoft.com/office/drawing/2014/main" id="{42C06544-D4AE-26AF-34D1-6BEDC53D2226}"/>
              </a:ext>
            </a:extLst>
          </p:cNvPr>
          <p:cNvSpPr/>
          <p:nvPr/>
        </p:nvSpPr>
        <p:spPr>
          <a:xfrm>
            <a:off x="262920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ounded Rectangle 145">
            <a:extLst>
              <a:ext uri="{FF2B5EF4-FFF2-40B4-BE49-F238E27FC236}">
                <a16:creationId xmlns:a16="http://schemas.microsoft.com/office/drawing/2014/main" id="{0F2E2E10-D4BC-7F61-08B6-1F2E212C0EC7}"/>
              </a:ext>
            </a:extLst>
          </p:cNvPr>
          <p:cNvSpPr/>
          <p:nvPr/>
        </p:nvSpPr>
        <p:spPr>
          <a:xfrm>
            <a:off x="2734608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Rounded Rectangle 146">
            <a:extLst>
              <a:ext uri="{FF2B5EF4-FFF2-40B4-BE49-F238E27FC236}">
                <a16:creationId xmlns:a16="http://schemas.microsoft.com/office/drawing/2014/main" id="{93B05EEF-DC75-CDC0-6B78-ABEFECBB7EC4}"/>
              </a:ext>
            </a:extLst>
          </p:cNvPr>
          <p:cNvSpPr/>
          <p:nvPr/>
        </p:nvSpPr>
        <p:spPr>
          <a:xfrm>
            <a:off x="2734608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3D7993B-4BF5-0CFB-6E6D-48A29BE3BF57}"/>
              </a:ext>
            </a:extLst>
          </p:cNvPr>
          <p:cNvCxnSpPr>
            <a:stCxn id="145" idx="3"/>
            <a:endCxn id="92" idx="1"/>
          </p:cNvCxnSpPr>
          <p:nvPr/>
        </p:nvCxnSpPr>
        <p:spPr>
          <a:xfrm>
            <a:off x="3192647" y="3983864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720CF5-4145-22DC-EDAB-37CC16DCAACC}"/>
              </a:ext>
            </a:extLst>
          </p:cNvPr>
          <p:cNvCxnSpPr>
            <a:stCxn id="144" idx="3"/>
            <a:endCxn id="91" idx="1"/>
          </p:cNvCxnSpPr>
          <p:nvPr/>
        </p:nvCxnSpPr>
        <p:spPr>
          <a:xfrm>
            <a:off x="3192647" y="3580189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8" name="Rounded Rectangle 153">
            <a:extLst>
              <a:ext uri="{FF2B5EF4-FFF2-40B4-BE49-F238E27FC236}">
                <a16:creationId xmlns:a16="http://schemas.microsoft.com/office/drawing/2014/main" id="{8516436A-A7B7-2D24-4EF0-2D9E1C8E67FF}"/>
              </a:ext>
            </a:extLst>
          </p:cNvPr>
          <p:cNvSpPr/>
          <p:nvPr/>
        </p:nvSpPr>
        <p:spPr>
          <a:xfrm>
            <a:off x="120463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ounded Rectangle 154">
            <a:extLst>
              <a:ext uri="{FF2B5EF4-FFF2-40B4-BE49-F238E27FC236}">
                <a16:creationId xmlns:a16="http://schemas.microsoft.com/office/drawing/2014/main" id="{3FE0C7C0-18CC-A192-CF17-8F7DA2B9C082}"/>
              </a:ext>
            </a:extLst>
          </p:cNvPr>
          <p:cNvSpPr/>
          <p:nvPr/>
        </p:nvSpPr>
        <p:spPr>
          <a:xfrm>
            <a:off x="1310039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ounded Rectangle 155">
            <a:extLst>
              <a:ext uri="{FF2B5EF4-FFF2-40B4-BE49-F238E27FC236}">
                <a16:creationId xmlns:a16="http://schemas.microsoft.com/office/drawing/2014/main" id="{52352697-222F-1F23-6D2C-E31C68C92AF8}"/>
              </a:ext>
            </a:extLst>
          </p:cNvPr>
          <p:cNvSpPr/>
          <p:nvPr/>
        </p:nvSpPr>
        <p:spPr>
          <a:xfrm>
            <a:off x="1310039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19704DC-6F38-E3CC-DDA5-EDB7CA90CBAB}"/>
              </a:ext>
            </a:extLst>
          </p:cNvPr>
          <p:cNvCxnSpPr>
            <a:stCxn id="150" idx="3"/>
            <a:endCxn id="145" idx="1"/>
          </p:cNvCxnSpPr>
          <p:nvPr/>
        </p:nvCxnSpPr>
        <p:spPr>
          <a:xfrm>
            <a:off x="1768076" y="3983863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53258F0-F521-E364-7427-C4466A05192E}"/>
              </a:ext>
            </a:extLst>
          </p:cNvPr>
          <p:cNvCxnSpPr>
            <a:stCxn id="149" idx="3"/>
            <a:endCxn id="144" idx="1"/>
          </p:cNvCxnSpPr>
          <p:nvPr/>
        </p:nvCxnSpPr>
        <p:spPr>
          <a:xfrm>
            <a:off x="1768076" y="3580188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BA2EE39-9899-868A-B5B1-443BE770578F}"/>
              </a:ext>
            </a:extLst>
          </p:cNvPr>
          <p:cNvSpPr txBox="1"/>
          <p:nvPr/>
        </p:nvSpPr>
        <p:spPr>
          <a:xfrm>
            <a:off x="1833269" y="3923428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A86888-CC22-A349-C731-A6537BBF12E6}"/>
              </a:ext>
            </a:extLst>
          </p:cNvPr>
          <p:cNvSpPr txBox="1"/>
          <p:nvPr/>
        </p:nvSpPr>
        <p:spPr>
          <a:xfrm>
            <a:off x="5026896" y="1567346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55" name="Rounded Rectangle 164">
            <a:extLst>
              <a:ext uri="{FF2B5EF4-FFF2-40B4-BE49-F238E27FC236}">
                <a16:creationId xmlns:a16="http://schemas.microsoft.com/office/drawing/2014/main" id="{B8507B7A-77DD-8BCD-6223-BD533FB18DCF}"/>
              </a:ext>
            </a:extLst>
          </p:cNvPr>
          <p:cNvSpPr/>
          <p:nvPr/>
        </p:nvSpPr>
        <p:spPr>
          <a:xfrm>
            <a:off x="2620835" y="4442073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65">
            <a:extLst>
              <a:ext uri="{FF2B5EF4-FFF2-40B4-BE49-F238E27FC236}">
                <a16:creationId xmlns:a16="http://schemas.microsoft.com/office/drawing/2014/main" id="{D135966B-D10A-F12C-21E7-EAEB7E3C5919}"/>
              </a:ext>
            </a:extLst>
          </p:cNvPr>
          <p:cNvSpPr/>
          <p:nvPr/>
        </p:nvSpPr>
        <p:spPr>
          <a:xfrm>
            <a:off x="2726236" y="4540186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ounded Rectangle 166">
            <a:extLst>
              <a:ext uri="{FF2B5EF4-FFF2-40B4-BE49-F238E27FC236}">
                <a16:creationId xmlns:a16="http://schemas.microsoft.com/office/drawing/2014/main" id="{DC3DB638-9DAA-DD41-D821-1F2252393AF3}"/>
              </a:ext>
            </a:extLst>
          </p:cNvPr>
          <p:cNvSpPr/>
          <p:nvPr/>
        </p:nvSpPr>
        <p:spPr>
          <a:xfrm>
            <a:off x="2726236" y="494386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8F14D4C-613C-2B40-1B3D-A22515F4086E}"/>
              </a:ext>
            </a:extLst>
          </p:cNvPr>
          <p:cNvCxnSpPr>
            <a:stCxn id="157" idx="3"/>
            <a:endCxn id="94" idx="1"/>
          </p:cNvCxnSpPr>
          <p:nvPr/>
        </p:nvCxnSpPr>
        <p:spPr>
          <a:xfrm flipV="1">
            <a:off x="3184275" y="4869365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8684B5B-A324-084B-81B5-D86542462203}"/>
              </a:ext>
            </a:extLst>
          </p:cNvPr>
          <p:cNvCxnSpPr>
            <a:stCxn id="156" idx="3"/>
            <a:endCxn id="93" idx="1"/>
          </p:cNvCxnSpPr>
          <p:nvPr/>
        </p:nvCxnSpPr>
        <p:spPr>
          <a:xfrm flipV="1">
            <a:off x="3184275" y="4465689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0705CD7-D71C-5A41-150A-4D8DE6A61976}"/>
              </a:ext>
            </a:extLst>
          </p:cNvPr>
          <p:cNvSpPr txBox="1"/>
          <p:nvPr/>
        </p:nvSpPr>
        <p:spPr>
          <a:xfrm>
            <a:off x="2173239" y="4391334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3A03DBA-D7B8-E9BE-A5C3-EE4C5A51124B}"/>
              </a:ext>
            </a:extLst>
          </p:cNvPr>
          <p:cNvSpPr txBox="1"/>
          <p:nvPr/>
        </p:nvSpPr>
        <p:spPr>
          <a:xfrm>
            <a:off x="8485376" y="1178889"/>
            <a:ext cx="310119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335365F-F7D1-B503-047A-10BB729038BA}"/>
              </a:ext>
            </a:extLst>
          </p:cNvPr>
          <p:cNvCxnSpPr>
            <a:stCxn id="103" idx="3"/>
            <a:endCxn id="164" idx="1"/>
          </p:cNvCxnSpPr>
          <p:nvPr/>
        </p:nvCxnSpPr>
        <p:spPr>
          <a:xfrm>
            <a:off x="6731992" y="3263020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CAF5C8F-7C19-EAA8-6EB2-AC3FB65445A6}"/>
              </a:ext>
            </a:extLst>
          </p:cNvPr>
          <p:cNvSpPr txBox="1"/>
          <p:nvPr/>
        </p:nvSpPr>
        <p:spPr>
          <a:xfrm>
            <a:off x="6773333" y="3311164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64" name="Rounded Rectangle 180">
            <a:extLst>
              <a:ext uri="{FF2B5EF4-FFF2-40B4-BE49-F238E27FC236}">
                <a16:creationId xmlns:a16="http://schemas.microsoft.com/office/drawing/2014/main" id="{5B7159C5-A919-24DD-D663-9DADF2C8A457}"/>
              </a:ext>
            </a:extLst>
          </p:cNvPr>
          <p:cNvSpPr/>
          <p:nvPr/>
        </p:nvSpPr>
        <p:spPr>
          <a:xfrm>
            <a:off x="7479114" y="3220326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ounded Rectangle 182">
            <a:extLst>
              <a:ext uri="{FF2B5EF4-FFF2-40B4-BE49-F238E27FC236}">
                <a16:creationId xmlns:a16="http://schemas.microsoft.com/office/drawing/2014/main" id="{06CED820-E863-BA52-F59D-6A02E3AF280E}"/>
              </a:ext>
            </a:extLst>
          </p:cNvPr>
          <p:cNvSpPr/>
          <p:nvPr/>
        </p:nvSpPr>
        <p:spPr>
          <a:xfrm>
            <a:off x="7155963" y="5082039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14F9882-069A-0281-C583-6701803EA753}"/>
              </a:ext>
            </a:extLst>
          </p:cNvPr>
          <p:cNvSpPr txBox="1"/>
          <p:nvPr/>
        </p:nvSpPr>
        <p:spPr>
          <a:xfrm>
            <a:off x="6857373" y="5397444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05A4861E-3011-C62B-2942-D14917C3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43" y="260057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4D20794F-2589-C42D-B372-49CAC38398FB}"/>
              </a:ext>
            </a:extLst>
          </p:cNvPr>
          <p:cNvSpPr txBox="1"/>
          <p:nvPr/>
        </p:nvSpPr>
        <p:spPr>
          <a:xfrm>
            <a:off x="8254586" y="3593826"/>
            <a:ext cx="3507104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action triggers DAG compilation and evaluation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compiled into job of multiple stages (3 here), demarcated by wide shuffle dependencies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Lost/evicted cached partitions are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re-evaluated via partition lineage</a:t>
            </a:r>
          </a:p>
        </p:txBody>
      </p:sp>
    </p:spTree>
    <p:extLst>
      <p:ext uri="{BB962C8B-B14F-4D97-AF65-F5344CB8AC3E}">
        <p14:creationId xmlns:p14="http://schemas.microsoft.com/office/powerpoint/2010/main" val="21704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34" grpId="0"/>
      <p:bldP spid="135" grpId="0"/>
      <p:bldP spid="136" grpId="0"/>
      <p:bldP spid="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endParaRPr lang="en-US" dirty="0"/>
          </a:p>
        </p:txBody>
      </p:sp>
      <p:pic>
        <p:nvPicPr>
          <p:cNvPr id="2" name="Graphic 87">
            <a:extLst>
              <a:ext uri="{FF2B5EF4-FFF2-40B4-BE49-F238E27FC236}">
                <a16:creationId xmlns:a16="http://schemas.microsoft.com/office/drawing/2014/main" id="{42A495A3-5FE8-5599-BCE0-99D0B62E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271" y="4989321"/>
            <a:ext cx="1280160" cy="30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461A-BFBB-42A3-0337-82B1E2B4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67" y="4941414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3D48D-25AA-5B35-E68F-A0B817E10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3" y="4915139"/>
            <a:ext cx="741075" cy="385587"/>
          </a:xfrm>
          <a:prstGeom prst="rect">
            <a:avLst/>
          </a:prstGeom>
        </p:spPr>
      </p:pic>
      <p:pic>
        <p:nvPicPr>
          <p:cNvPr id="7" name="Picture 2" descr="Bildergebnis für dask">
            <a:extLst>
              <a:ext uri="{FF2B5EF4-FFF2-40B4-BE49-F238E27FC236}">
                <a16:creationId xmlns:a16="http://schemas.microsoft.com/office/drawing/2014/main" id="{7E37B39B-74E2-830C-866B-9A36FBD4E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428" y="4961510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39A50-9E30-DDB0-96D0-39A0C0802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Block-partitioned Matrices</a:t>
            </a:r>
          </a:p>
          <a:p>
            <a:pPr lvl="1"/>
            <a:r>
              <a:rPr lang="en-US" dirty="0"/>
              <a:t>Fixed-size, square or rectangular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Input/output alignment, block-local transpose, </a:t>
            </a:r>
            <a:br>
              <a:rPr lang="en-US" dirty="0"/>
            </a:br>
            <a:r>
              <a:rPr lang="en-US" dirty="0"/>
              <a:t>amortize block overheads, bounded mem, cache-conscious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</a:t>
            </a:r>
            <a:r>
              <a:rPr lang="en-US" dirty="0"/>
              <a:t> Converting row-wise inputs (e.g., text) requires shuffle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PEGASUS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1" dirty="0">
                <a:solidFill>
                  <a:srgbClr val="7889FB"/>
                </a:solidFill>
              </a:rPr>
              <a:t>Distributed R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DMac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Gilbert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b="0" dirty="0"/>
              <a:t>, and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Row/Column-partitioned Matrices</a:t>
            </a:r>
          </a:p>
          <a:p>
            <a:pPr lvl="1"/>
            <a:r>
              <a:rPr lang="en-US" dirty="0"/>
              <a:t>Collection of row indexes and rows (or columns respectively)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Seamless data conversion and access to entire rows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 </a:t>
            </a:r>
            <a:r>
              <a:rPr lang="en-US" dirty="0">
                <a:solidFill>
                  <a:schemeClr val="tx1"/>
                </a:solidFill>
              </a:rPr>
              <a:t>Storage overhead in Java, and cache unfriendly operations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Mahout Samsara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#3 </a:t>
            </a:r>
            <a:r>
              <a:rPr lang="en-US" dirty="0">
                <a:solidFill>
                  <a:schemeClr val="tx1"/>
                </a:solidFill>
              </a:rPr>
              <a:t>Algorithm-specific Partitioning</a:t>
            </a:r>
          </a:p>
          <a:p>
            <a:pPr lvl="1"/>
            <a:r>
              <a:rPr lang="en-US" dirty="0"/>
              <a:t>Operation and algorithm-centric data representations (e.g., matrix </a:t>
            </a:r>
            <a:r>
              <a:rPr lang="en-US" b="1" dirty="0">
                <a:solidFill>
                  <a:srgbClr val="7889FB"/>
                </a:solidFill>
              </a:rPr>
              <a:t>inverse</a:t>
            </a:r>
            <a:r>
              <a:rPr lang="en-US" dirty="0"/>
              <a:t>, matrix </a:t>
            </a:r>
            <a:r>
              <a:rPr lang="en-US" b="1" dirty="0">
                <a:solidFill>
                  <a:srgbClr val="7889FB"/>
                </a:solidFill>
              </a:rPr>
              <a:t>factorization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E004-0E08-AEB4-6BB2-EA7267E9F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187AEF-B010-7C48-099D-06964AE7B86D}"/>
              </a:ext>
            </a:extLst>
          </p:cNvPr>
          <p:cNvGrpSpPr/>
          <p:nvPr/>
        </p:nvGrpSpPr>
        <p:grpSpPr>
          <a:xfrm>
            <a:off x="8934287" y="1428403"/>
            <a:ext cx="897654" cy="1388347"/>
            <a:chOff x="7847762" y="1557494"/>
            <a:chExt cx="897654" cy="1388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F056B4-5FC9-4101-C635-7A029B1E56D7}"/>
                </a:ext>
              </a:extLst>
            </p:cNvPr>
            <p:cNvSpPr/>
            <p:nvPr/>
          </p:nvSpPr>
          <p:spPr>
            <a:xfrm>
              <a:off x="7847762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7A38FC-6302-4A86-23A9-6EF69FCB816F}"/>
                </a:ext>
              </a:extLst>
            </p:cNvPr>
            <p:cNvSpPr/>
            <p:nvPr/>
          </p:nvSpPr>
          <p:spPr>
            <a:xfrm>
              <a:off x="8331759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76DB2D-1DD7-B081-AC03-A7E2D112F8EB}"/>
                </a:ext>
              </a:extLst>
            </p:cNvPr>
            <p:cNvSpPr/>
            <p:nvPr/>
          </p:nvSpPr>
          <p:spPr>
            <a:xfrm>
              <a:off x="7849437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CD556-F353-1666-41D1-041A25542471}"/>
                </a:ext>
              </a:extLst>
            </p:cNvPr>
            <p:cNvSpPr/>
            <p:nvPr/>
          </p:nvSpPr>
          <p:spPr>
            <a:xfrm>
              <a:off x="8333434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1A9313-6045-252D-8D25-D763C6D257A4}"/>
                </a:ext>
              </a:extLst>
            </p:cNvPr>
            <p:cNvSpPr/>
            <p:nvPr/>
          </p:nvSpPr>
          <p:spPr>
            <a:xfrm>
              <a:off x="7849436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8557AE-0D98-34C9-40B1-3711900F14E6}"/>
                </a:ext>
              </a:extLst>
            </p:cNvPr>
            <p:cNvSpPr/>
            <p:nvPr/>
          </p:nvSpPr>
          <p:spPr>
            <a:xfrm>
              <a:off x="8333433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33FC7-F814-B121-4285-B498020A2822}"/>
              </a:ext>
            </a:extLst>
          </p:cNvPr>
          <p:cNvGrpSpPr/>
          <p:nvPr/>
        </p:nvGrpSpPr>
        <p:grpSpPr>
          <a:xfrm>
            <a:off x="8932612" y="3579372"/>
            <a:ext cx="909378" cy="1429122"/>
            <a:chOff x="7846087" y="3708463"/>
            <a:chExt cx="909378" cy="14291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34F6E4-D6AE-3AF9-FE1A-3CC3C4445F58}"/>
                </a:ext>
              </a:extLst>
            </p:cNvPr>
            <p:cNvSpPr/>
            <p:nvPr/>
          </p:nvSpPr>
          <p:spPr>
            <a:xfrm>
              <a:off x="7849437" y="370846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BA9D4-4A72-5FB2-C582-83A4DD69A226}"/>
                </a:ext>
              </a:extLst>
            </p:cNvPr>
            <p:cNvSpPr/>
            <p:nvPr/>
          </p:nvSpPr>
          <p:spPr>
            <a:xfrm>
              <a:off x="7847762" y="379052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F2A5EE-BDDF-9C50-A43F-70BA4B01272C}"/>
                </a:ext>
              </a:extLst>
            </p:cNvPr>
            <p:cNvSpPr/>
            <p:nvPr/>
          </p:nvSpPr>
          <p:spPr>
            <a:xfrm>
              <a:off x="7849437" y="38710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C98C2-952C-13A3-3115-19A341C6BB1C}"/>
                </a:ext>
              </a:extLst>
            </p:cNvPr>
            <p:cNvSpPr/>
            <p:nvPr/>
          </p:nvSpPr>
          <p:spPr>
            <a:xfrm>
              <a:off x="7847762" y="3953127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56C4E-8EC6-FBBB-8546-D83DD8406C2E}"/>
                </a:ext>
              </a:extLst>
            </p:cNvPr>
            <p:cNvSpPr/>
            <p:nvPr/>
          </p:nvSpPr>
          <p:spPr>
            <a:xfrm>
              <a:off x="7849437" y="40336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5ED6F6-95AA-71D6-9DAF-3F951F791564}"/>
                </a:ext>
              </a:extLst>
            </p:cNvPr>
            <p:cNvSpPr/>
            <p:nvPr/>
          </p:nvSpPr>
          <p:spPr>
            <a:xfrm>
              <a:off x="7847762" y="411572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0D08CB-C3DE-B837-E250-A3A7C0635150}"/>
                </a:ext>
              </a:extLst>
            </p:cNvPr>
            <p:cNvSpPr/>
            <p:nvPr/>
          </p:nvSpPr>
          <p:spPr>
            <a:xfrm>
              <a:off x="7849437" y="41962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F087D9-74BC-C5CB-DCE9-858CAE2D0750}"/>
                </a:ext>
              </a:extLst>
            </p:cNvPr>
            <p:cNvSpPr/>
            <p:nvPr/>
          </p:nvSpPr>
          <p:spPr>
            <a:xfrm>
              <a:off x="7847762" y="427832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3E2C40-1626-782C-1984-B7F1B8153403}"/>
                </a:ext>
              </a:extLst>
            </p:cNvPr>
            <p:cNvSpPr/>
            <p:nvPr/>
          </p:nvSpPr>
          <p:spPr>
            <a:xfrm>
              <a:off x="7849437" y="436024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2A3C6A-D6FC-85E6-5401-69A72062CAE4}"/>
                </a:ext>
              </a:extLst>
            </p:cNvPr>
            <p:cNvSpPr/>
            <p:nvPr/>
          </p:nvSpPr>
          <p:spPr>
            <a:xfrm>
              <a:off x="7847762" y="444231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3169F5-0634-6CF3-F4E1-B28D34F845CB}"/>
                </a:ext>
              </a:extLst>
            </p:cNvPr>
            <p:cNvSpPr/>
            <p:nvPr/>
          </p:nvSpPr>
          <p:spPr>
            <a:xfrm>
              <a:off x="7849437" y="452284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AF7CAE-36CF-25AB-2E85-889A3CF22EBE}"/>
                </a:ext>
              </a:extLst>
            </p:cNvPr>
            <p:cNvSpPr/>
            <p:nvPr/>
          </p:nvSpPr>
          <p:spPr>
            <a:xfrm>
              <a:off x="7847762" y="460491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89BE61-A610-BA00-7C7F-C16366E11F02}"/>
                </a:ext>
              </a:extLst>
            </p:cNvPr>
            <p:cNvSpPr/>
            <p:nvPr/>
          </p:nvSpPr>
          <p:spPr>
            <a:xfrm>
              <a:off x="7847762" y="468460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109806-1FF7-C5F5-B0A8-4949E647BB20}"/>
                </a:ext>
              </a:extLst>
            </p:cNvPr>
            <p:cNvSpPr/>
            <p:nvPr/>
          </p:nvSpPr>
          <p:spPr>
            <a:xfrm>
              <a:off x="7846087" y="47666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A399EE-27A8-1EDB-68A6-ADA5E9D8DD6B}"/>
                </a:ext>
              </a:extLst>
            </p:cNvPr>
            <p:cNvSpPr/>
            <p:nvPr/>
          </p:nvSpPr>
          <p:spPr>
            <a:xfrm>
              <a:off x="7847762" y="484720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5DA40A-3B77-7453-6241-DADA1F5DDB7D}"/>
                </a:ext>
              </a:extLst>
            </p:cNvPr>
            <p:cNvSpPr/>
            <p:nvPr/>
          </p:nvSpPr>
          <p:spPr>
            <a:xfrm>
              <a:off x="7846087" y="49292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4838C4-75C6-DB6C-A677-26360CC467DA}"/>
                </a:ext>
              </a:extLst>
            </p:cNvPr>
            <p:cNvSpPr/>
            <p:nvPr/>
          </p:nvSpPr>
          <p:spPr>
            <a:xfrm>
              <a:off x="7847762" y="500980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9CB6ED-3DEF-E2E7-9009-586A4396D065}"/>
                </a:ext>
              </a:extLst>
            </p:cNvPr>
            <p:cNvSpPr/>
            <p:nvPr/>
          </p:nvSpPr>
          <p:spPr>
            <a:xfrm>
              <a:off x="7846087" y="50918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2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66469-0E9B-F97C-5DEA-D16A6CD231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diagonal/symmetric,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and data-flow properties</a:t>
            </a:r>
            <a:r>
              <a:rPr lang="en-US" dirty="0"/>
              <a:t> (e.g., sparse-safe ops, co-partitioning, co-location, data locality)</a:t>
            </a:r>
            <a:endParaRPr lang="en-US" sz="700" dirty="0"/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3D2A8-B180-B8F0-C99D-78D75589F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 – Example Matrix Multiplication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9EAB4-9ECB-3C29-8CB6-744D07F588F0}"/>
              </a:ext>
            </a:extLst>
          </p:cNvPr>
          <p:cNvGrpSpPr/>
          <p:nvPr/>
        </p:nvGrpSpPr>
        <p:grpSpPr>
          <a:xfrm>
            <a:off x="8842189" y="2682405"/>
            <a:ext cx="2267145" cy="1766668"/>
            <a:chOff x="4286055" y="4405531"/>
            <a:chExt cx="2267145" cy="17666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D32683-45E9-2F1D-7332-518D953D10B3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E7E02-B72C-2A71-FE31-BD270A5D1B31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A58008-44D8-7C70-F1C9-E17577117EE5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BA0FE0-240E-2160-EF9B-5B6932E68769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CD860-91A4-E35A-6EDF-64C7E3382070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EF0C3D-BC61-7190-C17A-3A211B17D03D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130E4-7A33-66DE-188A-7C8336C71BE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EE954-6C73-D9A8-52FB-3FF3D588928C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5FEB52-8459-8342-1195-5134E63F4C14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2551C-C417-DB35-8346-0E8B0FD34CB9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kumimoji="0" lang="en-US" sz="1600" b="0" i="0" u="none" strike="noStrike" kern="0" cap="none" spc="0" normalizeH="0" baseline="6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2DA6E-1211-1940-9FF0-9B83774B1F7F}"/>
              </a:ext>
            </a:extLst>
          </p:cNvPr>
          <p:cNvSpPr/>
          <p:nvPr/>
        </p:nvSpPr>
        <p:spPr>
          <a:xfrm>
            <a:off x="8980990" y="238729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959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Background MapReduce and Spark</a:t>
            </a:r>
          </a:p>
          <a:p>
            <a:r>
              <a:rPr lang="en-US" dirty="0"/>
              <a:t>Data-Parallel Execution</a:t>
            </a:r>
          </a:p>
          <a:p>
            <a:r>
              <a:rPr lang="en-US" dirty="0"/>
              <a:t>Task-Parallel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E0B34-B3B3-2E88-AEBD-7B99A8A9E4E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16D86-17C0-8A6F-1B49-A5BBDB8D0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Shuffle is major bottleneck</a:t>
            </a:r>
            <a:r>
              <a:rPr lang="en-US" dirty="0"/>
              <a:t> for ML on Spark</a:t>
            </a:r>
          </a:p>
          <a:p>
            <a:r>
              <a:rPr lang="en-US" dirty="0"/>
              <a:t>Preserve Partitioning </a:t>
            </a:r>
          </a:p>
          <a:p>
            <a:pPr lvl="1"/>
            <a:r>
              <a:rPr lang="en-US" dirty="0"/>
              <a:t>Op is partitioning-preserving if keys unchanged (guaranteed)</a:t>
            </a:r>
          </a:p>
          <a:p>
            <a:pPr lvl="1"/>
            <a:r>
              <a:rPr lang="en-US" dirty="0"/>
              <a:t>Implicit: Use restrictive APIs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mapValues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 vs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mapToPair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Explicit: Partition computation w/ declaration of partitioning-preserving</a:t>
            </a:r>
          </a:p>
          <a:p>
            <a:r>
              <a:rPr lang="en-US" dirty="0"/>
              <a:t>Exploit Partitioning</a:t>
            </a:r>
          </a:p>
          <a:p>
            <a:pPr lvl="1"/>
            <a:r>
              <a:rPr lang="en-US" dirty="0"/>
              <a:t>Implicit: Operations based 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join</a:t>
            </a:r>
            <a:r>
              <a:rPr lang="en-US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cogroup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Explicit: Custom operators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(e.g., </a:t>
            </a:r>
            <a:r>
              <a:rPr lang="en-US" dirty="0" err="1"/>
              <a:t>zipmm</a:t>
            </a:r>
            <a:r>
              <a:rPr lang="en-US" dirty="0"/>
              <a:t>)</a:t>
            </a:r>
            <a:endParaRPr lang="en-US" sz="700" dirty="0"/>
          </a:p>
          <a:p>
            <a:r>
              <a:rPr lang="en-US" dirty="0"/>
              <a:t>Example: Multiclass SVM</a:t>
            </a:r>
          </a:p>
          <a:p>
            <a:pPr lvl="1"/>
            <a:r>
              <a:rPr lang="en-US" dirty="0"/>
              <a:t>Vectors fit neither into </a:t>
            </a:r>
            <a:br>
              <a:rPr lang="en-US" dirty="0"/>
            </a:br>
            <a:r>
              <a:rPr lang="en-US" dirty="0"/>
              <a:t>driver nor broadcast</a:t>
            </a:r>
          </a:p>
          <a:p>
            <a:pPr lvl="1"/>
            <a:r>
              <a:rPr lang="en-US" dirty="0" err="1"/>
              <a:t>ncol</a:t>
            </a:r>
            <a:r>
              <a:rPr lang="en-US" dirty="0"/>
              <a:t>(X) ≤ </a:t>
            </a:r>
            <a:r>
              <a:rPr lang="en-US" dirty="0" err="1"/>
              <a:t>B</a:t>
            </a:r>
            <a:r>
              <a:rPr lang="en-US" baseline="-25000" dirty="0" err="1"/>
              <a:t>c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1F47-673B-1CF0-A33A-818ACF633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Partitioning-Preserving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59E09-D9FB-84C3-CA5F-BB0D16765BF6}"/>
              </a:ext>
            </a:extLst>
          </p:cNvPr>
          <p:cNvSpPr txBox="1"/>
          <p:nvPr/>
        </p:nvSpPr>
        <p:spPr>
          <a:xfrm>
            <a:off x="5218347" y="4144771"/>
            <a:ext cx="487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1:num_classes)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2 * (Y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- 1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g_old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(X) %*%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...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 s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... inner while loop (compute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1 -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(out &gt; 0) * out;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t(X) %*% (out *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9EBD0-7C14-5DB3-0B63-C0023E1AC363}"/>
              </a:ext>
            </a:extLst>
          </p:cNvPr>
          <p:cNvSpPr txBox="1"/>
          <p:nvPr/>
        </p:nvSpPr>
        <p:spPr>
          <a:xfrm>
            <a:off x="8723547" y="393998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repart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X MEM_DISK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B9B15A-BD9A-F453-6A1A-149B61D04618}"/>
              </a:ext>
            </a:extLst>
          </p:cNvPr>
          <p:cNvCxnSpPr/>
          <p:nvPr/>
        </p:nvCxnSpPr>
        <p:spPr>
          <a:xfrm rot="10800000">
            <a:off x="8190148" y="4137812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EF9814-6521-C4AE-361A-F197F55C73E6}"/>
              </a:ext>
            </a:extLst>
          </p:cNvPr>
          <p:cNvSpPr txBox="1"/>
          <p:nvPr/>
        </p:nvSpPr>
        <p:spPr>
          <a:xfrm>
            <a:off x="8799747" y="47444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y_local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E16EE-6CDC-C8B5-12CC-814301D011BA}"/>
              </a:ext>
            </a:extLst>
          </p:cNvPr>
          <p:cNvSpPr txBox="1"/>
          <p:nvPr/>
        </p:nvSpPr>
        <p:spPr>
          <a:xfrm>
            <a:off x="9942747" y="6225984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zipmm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D2139-ED8D-47BB-43F8-1F3EA6D1E731}"/>
              </a:ext>
            </a:extLst>
          </p:cNvPr>
          <p:cNvSpPr txBox="1"/>
          <p:nvPr/>
        </p:nvSpPr>
        <p:spPr>
          <a:xfrm>
            <a:off x="8799747" y="52016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Xd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Xw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8DC15-F471-A00C-0464-3B134F3F08CA}"/>
              </a:ext>
            </a:extLst>
          </p:cNvPr>
          <p:cNvCxnSpPr/>
          <p:nvPr/>
        </p:nvCxnSpPr>
        <p:spPr>
          <a:xfrm rot="10800000">
            <a:off x="8266347" y="4928995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7C006-8E57-5A0B-EE32-7E5DB1AE0096}"/>
              </a:ext>
            </a:extLst>
          </p:cNvPr>
          <p:cNvCxnSpPr/>
          <p:nvPr/>
        </p:nvCxnSpPr>
        <p:spPr>
          <a:xfrm rot="10800000">
            <a:off x="8342547" y="5416968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8E95-2F14-A3E4-0960-1334AB0A6426}"/>
              </a:ext>
            </a:extLst>
          </p:cNvPr>
          <p:cNvGrpSpPr/>
          <p:nvPr/>
        </p:nvGrpSpPr>
        <p:grpSpPr>
          <a:xfrm>
            <a:off x="5218347" y="4168584"/>
            <a:ext cx="609600" cy="2286794"/>
            <a:chOff x="2819400" y="3962400"/>
            <a:chExt cx="609600" cy="228679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518952-B3A8-88CE-27DE-89B3C509A774}"/>
                </a:ext>
              </a:extLst>
            </p:cNvPr>
            <p:cNvCxnSpPr/>
            <p:nvPr/>
          </p:nvCxnSpPr>
          <p:spPr>
            <a:xfrm flipV="1">
              <a:off x="3200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55D4C8-F97B-752D-E57E-DFA393FF355F}"/>
                </a:ext>
              </a:extLst>
            </p:cNvPr>
            <p:cNvCxnSpPr/>
            <p:nvPr/>
          </p:nvCxnSpPr>
          <p:spPr>
            <a:xfrm flipV="1">
              <a:off x="3200400" y="51816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4DCBC2-5BF9-769B-E63E-8E2ECF56CAFB}"/>
                </a:ext>
              </a:extLst>
            </p:cNvPr>
            <p:cNvCxnSpPr/>
            <p:nvPr/>
          </p:nvCxnSpPr>
          <p:spPr>
            <a:xfrm rot="5400000">
              <a:off x="2667795" y="5715795"/>
              <a:ext cx="1065210" cy="1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C45735-8F8E-7C3B-D401-E799F4CB2777}"/>
                </a:ext>
              </a:extLst>
            </p:cNvPr>
            <p:cNvCxnSpPr/>
            <p:nvPr/>
          </p:nvCxnSpPr>
          <p:spPr>
            <a:xfrm flipV="1">
              <a:off x="2819400" y="3962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6DCC5A-3617-095A-F3ED-260AFFE3BBA1}"/>
                </a:ext>
              </a:extLst>
            </p:cNvPr>
            <p:cNvCxnSpPr/>
            <p:nvPr/>
          </p:nvCxnSpPr>
          <p:spPr>
            <a:xfrm rot="5400000">
              <a:off x="1677194" y="5105400"/>
              <a:ext cx="2285206" cy="7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BEF477-0771-3AA2-13C0-24B0ACF988C7}"/>
                </a:ext>
              </a:extLst>
            </p:cNvPr>
            <p:cNvCxnSpPr/>
            <p:nvPr/>
          </p:nvCxnSpPr>
          <p:spPr>
            <a:xfrm flipV="1">
              <a:off x="2819400" y="5105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C861B5-D4A8-02F7-92C7-A0C31C47AE49}"/>
                </a:ext>
              </a:extLst>
            </p:cNvPr>
            <p:cNvCxnSpPr/>
            <p:nvPr/>
          </p:nvCxnSpPr>
          <p:spPr>
            <a:xfrm flipV="1">
              <a:off x="2819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3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20E55D-852A-0393-3FA8-F338EFDDD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Dask</a:t>
            </a:r>
            <a:endParaRPr lang="en-US" dirty="0"/>
          </a:p>
          <a:p>
            <a:pPr lvl="1"/>
            <a:r>
              <a:rPr lang="en-US" dirty="0"/>
              <a:t>Multi-threaded and distributed operations for arrays, bags, and </a:t>
            </a:r>
            <a:r>
              <a:rPr lang="en-US" dirty="0" err="1"/>
              <a:t>dataframes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dask.array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</a:t>
            </a:r>
            <a:r>
              <a:rPr lang="en-US" dirty="0" err="1"/>
              <a:t>numpy</a:t>
            </a:r>
            <a:r>
              <a:rPr lang="en-US" dirty="0"/>
              <a:t> n-dim arrays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dask.dataframe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pandas data frames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dask.bag:</a:t>
            </a:r>
            <a:r>
              <a:rPr lang="en-US" dirty="0" err="1">
                <a:solidFill>
                  <a:schemeClr val="tx1"/>
                </a:solidFill>
              </a:rPr>
              <a:t>unordered</a:t>
            </a:r>
            <a:r>
              <a:rPr lang="en-US" dirty="0">
                <a:solidFill>
                  <a:schemeClr val="tx1"/>
                </a:solidFill>
              </a:rPr>
              <a:t> list of tuples (second order functions)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 and distributed schedulers: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threads, processes, YARN, Kubernetes, containers, HPC, and cloud, GPUs</a:t>
            </a:r>
          </a:p>
          <a:p>
            <a:r>
              <a:rPr lang="en-US" dirty="0"/>
              <a:t>Execution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evaluation</a:t>
            </a:r>
          </a:p>
          <a:p>
            <a:pPr lvl="1"/>
            <a:r>
              <a:rPr lang="en-US" dirty="0"/>
              <a:t>Limitation: requires </a:t>
            </a:r>
            <a:r>
              <a:rPr lang="en-US" b="1" dirty="0">
                <a:solidFill>
                  <a:schemeClr val="accent1"/>
                </a:solidFill>
              </a:rPr>
              <a:t>static size inference</a:t>
            </a:r>
          </a:p>
          <a:p>
            <a:pPr lvl="1"/>
            <a:r>
              <a:rPr lang="en-US" dirty="0"/>
              <a:t>Triggered via </a:t>
            </a:r>
            <a:r>
              <a:rPr lang="en-US" dirty="0">
                <a:latin typeface="Consolas" panose="020B0609020204030204" pitchFamily="49" charset="0"/>
              </a:rPr>
              <a:t>compute()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baseline="0" dirty="0" err="1"/>
              <a:t>PySpark</a:t>
            </a:r>
            <a:r>
              <a:rPr lang="en-US" baseline="0" dirty="0"/>
              <a:t> Competition (but not out-of-core), scalable ML </a:t>
            </a:r>
            <a:br>
              <a:rPr lang="en-US" baseline="0" dirty="0"/>
            </a:br>
            <a:r>
              <a:rPr lang="en-US" baseline="0" dirty="0"/>
              <a:t>algorithms via </a:t>
            </a:r>
            <a:r>
              <a:rPr lang="en-US" baseline="0" dirty="0">
                <a:hlinkClick r:id="rId2"/>
              </a:rPr>
              <a:t>https://ml.dask.org/</a:t>
            </a:r>
            <a:r>
              <a:rPr lang="en-US" baseline="0" dirty="0"/>
              <a:t> (partnering w/ scikit-learn)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1CAD3-2F93-04C0-976F-98477718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Dask</a:t>
            </a:r>
            <a:endParaRPr lang="en-US" dirty="0"/>
          </a:p>
        </p:txBody>
      </p:sp>
      <p:pic>
        <p:nvPicPr>
          <p:cNvPr id="4" name="Picture 2" descr="Bildergebnis für dask">
            <a:extLst>
              <a:ext uri="{FF2B5EF4-FFF2-40B4-BE49-F238E27FC236}">
                <a16:creationId xmlns:a16="http://schemas.microsoft.com/office/drawing/2014/main" id="{BEC536CA-0B7B-D53D-F972-8976C0371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0889" y="316579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E27A7-6FD9-9C99-D5C0-6C31D57E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991" y="4262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2D1DC-B06F-8365-883D-8C73A7BC536D}"/>
              </a:ext>
            </a:extLst>
          </p:cNvPr>
          <p:cNvSpPr txBox="1"/>
          <p:nvPr/>
        </p:nvSpPr>
        <p:spPr>
          <a:xfrm>
            <a:off x="4873214" y="319293"/>
            <a:ext cx="49069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Rocklin: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 Computation with Blocked algorithms and Task Scheduling,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Python in Science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Development Team: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Library for dynamic task scheduling, 2016,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https://dask.org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E1DC8-B21E-3849-1C8F-49B9E12CA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850" y="1685254"/>
            <a:ext cx="1991333" cy="1256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F95EC-3C3D-1036-2A12-39D0F9D34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224" y="1685254"/>
            <a:ext cx="956977" cy="125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76713-5729-6BB4-3E82-89CDBFD6BDB8}"/>
              </a:ext>
            </a:extLst>
          </p:cNvPr>
          <p:cNvSpPr txBox="1"/>
          <p:nvPr/>
        </p:nvSpPr>
        <p:spPr>
          <a:xfrm>
            <a:off x="7137954" y="3563522"/>
            <a:ext cx="4608704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dask.array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da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da.random.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(10000,10000), chunks=(1000,1000))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x +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x.T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cache in memory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z = y[::2, 5000:].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(axis=1)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z.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returns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array</a:t>
            </a:r>
          </a:p>
        </p:txBody>
      </p:sp>
    </p:spTree>
    <p:extLst>
      <p:ext uri="{BB962C8B-B14F-4D97-AF65-F5344CB8AC3E}">
        <p14:creationId xmlns:p14="http://schemas.microsoft.com/office/powerpoint/2010/main" val="40095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26E05-FAAC-1815-699E-A9D65FF06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Modin</a:t>
            </a:r>
            <a:endParaRPr lang="en-US" dirty="0"/>
          </a:p>
          <a:p>
            <a:pPr lvl="1"/>
            <a:r>
              <a:rPr lang="en-US" b="1" dirty="0"/>
              <a:t>Goal:</a:t>
            </a:r>
            <a:r>
              <a:rPr lang="en-US" dirty="0"/>
              <a:t> Enhance </a:t>
            </a:r>
            <a:r>
              <a:rPr lang="en-US" b="1" dirty="0">
                <a:solidFill>
                  <a:srgbClr val="C40D1E"/>
                </a:solidFill>
              </a:rPr>
              <a:t>Pandas data frames</a:t>
            </a:r>
          </a:p>
          <a:p>
            <a:pPr lvl="1"/>
            <a:r>
              <a:rPr lang="en-US" dirty="0"/>
              <a:t>Convert Pandas API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>
                <a:solidFill>
                  <a:srgbClr val="7889FB"/>
                </a:solidFill>
              </a:rPr>
              <a:t>core algebra expressions</a:t>
            </a:r>
          </a:p>
          <a:p>
            <a:pPr lvl="1"/>
            <a:r>
              <a:rPr lang="en-US" dirty="0"/>
              <a:t>Different Backends: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Ray, </a:t>
            </a:r>
            <a:r>
              <a:rPr lang="en-US" b="1" dirty="0" err="1">
                <a:solidFill>
                  <a:srgbClr val="7889FB"/>
                </a:solidFill>
              </a:rPr>
              <a:t>Dask</a:t>
            </a:r>
            <a:r>
              <a:rPr lang="en-US" b="1" dirty="0">
                <a:solidFill>
                  <a:srgbClr val="7889FB"/>
                </a:solidFill>
              </a:rPr>
              <a:t>, MPI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63B8-A282-71AF-8AD3-B4FCCA564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Modin</a:t>
            </a:r>
            <a:r>
              <a:rPr lang="en-US" dirty="0"/>
              <a:t> (UC Berkeley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Ponder </a:t>
            </a:r>
            <a:r>
              <a:rPr lang="en-US" dirty="0">
                <a:sym typeface="Wingdings" panose="05000000000000000000" pitchFamily="2" charset="2"/>
              </a:rPr>
              <a:t> Snowflake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91D02-4D32-A974-CE06-2ED79FE7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60" y="1355027"/>
            <a:ext cx="6799508" cy="4684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8A0AC7-A0B4-9736-BC65-0DCE59AF148D}"/>
              </a:ext>
            </a:extLst>
          </p:cNvPr>
          <p:cNvSpPr txBox="1"/>
          <p:nvPr/>
        </p:nvSpPr>
        <p:spPr>
          <a:xfrm>
            <a:off x="1963264" y="5117820"/>
            <a:ext cx="2199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https://github.com/</a:t>
            </a:r>
            <a:br>
              <a:rPr lang="en-US" sz="1400" dirty="0">
                <a:hlinkClick r:id="rId3"/>
              </a:rPr>
            </a:br>
            <a:r>
              <a:rPr lang="en-US" sz="1400" dirty="0" err="1">
                <a:hlinkClick r:id="rId3"/>
              </a:rPr>
              <a:t>modin</a:t>
            </a:r>
            <a:r>
              <a:rPr lang="en-US" sz="1400" dirty="0">
                <a:hlinkClick r:id="rId3"/>
              </a:rPr>
              <a:t>-project/modin</a:t>
            </a:r>
            <a:r>
              <a:rPr lang="en-US" sz="1400" dirty="0"/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E01E8-D637-DB23-D1A8-550A6781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814" y="41918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965DB-3C62-749E-2624-99C60661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175" y="1167663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29E04-58DC-3D06-0D75-951C52AE16E8}"/>
              </a:ext>
            </a:extLst>
          </p:cNvPr>
          <p:cNvSpPr txBox="1"/>
          <p:nvPr/>
        </p:nvSpPr>
        <p:spPr>
          <a:xfrm>
            <a:off x="7422776" y="333488"/>
            <a:ext cx="23063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[Devin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Petersohn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al.: Towards Scalable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CB213-415A-095F-EB0C-CB72B5BF12D9}"/>
              </a:ext>
            </a:extLst>
          </p:cNvPr>
          <p:cNvSpPr txBox="1"/>
          <p:nvPr/>
        </p:nvSpPr>
        <p:spPr>
          <a:xfrm>
            <a:off x="6338603" y="1122661"/>
            <a:ext cx="36559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[Devin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Petersohn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al: Flexible Rule-Based Decomposition and Metadata Independence 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Parallel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602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Parallel Computation of Independent Tasks,</a:t>
            </a:r>
            <a:br>
              <a:rPr lang="en-US" dirty="0"/>
            </a:br>
            <a:r>
              <a:rPr lang="en-US" dirty="0"/>
              <a:t>Emulation of Data-Parallel Operations/Programs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1D2C4-009D-5CE9-1EA7-B2DEB192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9" y="5114554"/>
            <a:ext cx="1388669" cy="403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19738-E29F-7348-A08C-3AC73F79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61" y="5114554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F1C18-173B-FB46-1742-8E5D02A7B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101" y="5047423"/>
            <a:ext cx="650360" cy="4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974A0-F749-D77D-2C4C-1B346CCBE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16" y="501065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B5B1A-271F-0BAE-54C5-A12BE0E05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" y="5086948"/>
            <a:ext cx="1140889" cy="43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432A6-6186-7C3A-D8F8-502037F54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6" y="5133103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9F34F-0C0C-36A4-D180-27792777C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7" y="5058181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7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97D3-6036-4145-7FD7-D5BB8F5363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Historic Perspective </a:t>
            </a:r>
          </a:p>
          <a:p>
            <a:pPr lvl="1"/>
            <a:r>
              <a:rPr lang="en-US" dirty="0"/>
              <a:t>Since 1980s: various parallel Fortran extensions, especially in HPC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DOALL parallel loops</a:t>
            </a:r>
            <a:r>
              <a:rPr lang="en-US" dirty="0"/>
              <a:t> (independent iterations)</a:t>
            </a:r>
          </a:p>
          <a:p>
            <a:pPr lvl="1"/>
            <a:r>
              <a:rPr lang="en-US" dirty="0"/>
              <a:t>OpenMP (since 1997,Open Multi-Processing)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Motivation: Independent Tasks in ML Workloads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 cases: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Ensemble learning, cross validation, hyper-parameter tuning, </a:t>
            </a:r>
            <a:br>
              <a:rPr lang="en-US" dirty="0"/>
            </a:br>
            <a:r>
              <a:rPr lang="en-US" dirty="0"/>
              <a:t>complex models with disjoint/overlapping/all data per task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#1:</a:t>
            </a:r>
            <a:r>
              <a:rPr lang="en-US" dirty="0"/>
              <a:t> Adaptation to data and cluster characteristics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#2:</a:t>
            </a:r>
            <a:r>
              <a:rPr lang="en-US" dirty="0"/>
              <a:t> Combination with data-parallelism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2372E-07CB-0F42-DA13-43B3C13B5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Task-Parallelism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3BC19-1CF9-A245-AC28-E2041C4B04BD}"/>
              </a:ext>
            </a:extLst>
          </p:cNvPr>
          <p:cNvSpPr txBox="1"/>
          <p:nvPr/>
        </p:nvSpPr>
        <p:spPr>
          <a:xfrm>
            <a:off x="6217892" y="1999379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FFEC9-860D-3352-38B9-697DCF71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5" y="2601298"/>
            <a:ext cx="1024304" cy="3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1CCCE-9765-FE44-50B1-7DEB9202A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Hybrid Parallelization Strategies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data- and task-parallel</a:t>
            </a:r>
            <a:r>
              <a:rPr lang="en-US" dirty="0">
                <a:solidFill>
                  <a:schemeClr val="tx1"/>
                </a:solidFill>
              </a:rPr>
              <a:t> ops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local and distributed</a:t>
            </a:r>
            <a:r>
              <a:rPr lang="en-US" dirty="0">
                <a:solidFill>
                  <a:schemeClr val="tx1"/>
                </a:solidFill>
              </a:rPr>
              <a:t> computation</a:t>
            </a:r>
          </a:p>
          <a:p>
            <a:pPr lvl="1"/>
            <a:endParaRPr lang="en-US" dirty="0"/>
          </a:p>
          <a:p>
            <a:r>
              <a:rPr lang="en-US" dirty="0"/>
              <a:t>Key Aspects</a:t>
            </a:r>
          </a:p>
          <a:p>
            <a:pPr lvl="1"/>
            <a:r>
              <a:rPr lang="en-US" dirty="0"/>
              <a:t>Dependency Analysis</a:t>
            </a:r>
          </a:p>
          <a:p>
            <a:pPr lvl="1"/>
            <a:r>
              <a:rPr lang="en-US" dirty="0"/>
              <a:t>Task partitioning</a:t>
            </a:r>
          </a:p>
          <a:p>
            <a:pPr lvl="1"/>
            <a:r>
              <a:rPr lang="en-US" dirty="0"/>
              <a:t>Data partitioning, scan sharing, rewrites</a:t>
            </a:r>
          </a:p>
          <a:p>
            <a:pPr lvl="1"/>
            <a:r>
              <a:rPr lang="en-US" dirty="0"/>
              <a:t>Execution strategies</a:t>
            </a:r>
          </a:p>
          <a:p>
            <a:pPr lvl="1"/>
            <a:r>
              <a:rPr lang="en-US" dirty="0"/>
              <a:t>Result </a:t>
            </a:r>
            <a:r>
              <a:rPr lang="en-US" dirty="0" err="1"/>
              <a:t>agg</a:t>
            </a:r>
            <a:r>
              <a:rPr lang="en-US" dirty="0"/>
              <a:t> strategies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optimizer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2BC6-5813-99AD-B35A-3D4054358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For Loops (</a:t>
            </a:r>
            <a:r>
              <a:rPr lang="en-US" dirty="0" err="1"/>
              <a:t>ParFor</a:t>
            </a:r>
            <a:r>
              <a:rPr lang="en-US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821BC-6688-B6E4-4D24-6874428AAF6E}"/>
              </a:ext>
            </a:extLst>
          </p:cNvPr>
          <p:cNvSpPr txBox="1"/>
          <p:nvPr/>
        </p:nvSpPr>
        <p:spPr>
          <a:xfrm>
            <a:off x="6596617" y="2007627"/>
            <a:ext cx="457733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reg = 10^(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(-1,-10))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n)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1: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B = 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lm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(X, y,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[i,1]);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,]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F3DAD-2E46-6E2B-B905-365498BCC4B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723715" y="4038952"/>
            <a:ext cx="114114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ACD331-C41D-1CDA-6D6A-4FC5506166A9}"/>
              </a:ext>
            </a:extLst>
          </p:cNvPr>
          <p:cNvSpPr txBox="1"/>
          <p:nvPr/>
        </p:nvSpPr>
        <p:spPr>
          <a:xfrm>
            <a:off x="572565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(multi-threaded),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local 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A061E-175F-B44B-805E-19A9539B61A6}"/>
              </a:ext>
            </a:extLst>
          </p:cNvPr>
          <p:cNvSpPr txBox="1"/>
          <p:nvPr/>
        </p:nvSpPr>
        <p:spPr>
          <a:xfrm>
            <a:off x="757350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job)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1FA6E-937E-D805-AB50-E497DFAF3601}"/>
              </a:ext>
            </a:extLst>
          </p:cNvPr>
          <p:cNvSpPr txBox="1"/>
          <p:nvPr/>
        </p:nvSpPr>
        <p:spPr>
          <a:xfrm>
            <a:off x="9604098" y="4534985"/>
            <a:ext cx="164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concurrent distributed ops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9DF9FC-64A9-3FEF-D804-886D47402FF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375072" y="4038952"/>
            <a:ext cx="196493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78C80-3A7C-69D6-597C-3CAA38401A9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885287" y="4038952"/>
            <a:ext cx="154365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19D853-0ED3-7702-34F8-3E11E5F63078}"/>
              </a:ext>
            </a:extLst>
          </p:cNvPr>
          <p:cNvSpPr txBox="1"/>
          <p:nvPr/>
        </p:nvSpPr>
        <p:spPr>
          <a:xfrm>
            <a:off x="6565532" y="785280"/>
            <a:ext cx="32858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Boehm et al.: Hybrid Parallelization Strategies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9E17F-6947-2678-E7C8-A0734932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985" y="840992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A55AD-6CF7-B6D0-843B-9EAABF8D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F8F80-8BB5-6FDD-E75E-32EA4DEB5C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Pairwise Pearson Correlation </a:t>
            </a:r>
          </a:p>
          <a:p>
            <a:pPr lvl="1"/>
            <a:r>
              <a:rPr lang="en-US" dirty="0"/>
              <a:t>In practice: </a:t>
            </a:r>
            <a:r>
              <a:rPr lang="en-US" dirty="0" err="1"/>
              <a:t>uni</a:t>
            </a:r>
            <a:r>
              <a:rPr lang="en-US" dirty="0"/>
              <a:t>/bivariate stats</a:t>
            </a:r>
          </a:p>
          <a:p>
            <a:pPr lvl="1"/>
            <a:r>
              <a:rPr lang="de-DE" dirty="0" err="1"/>
              <a:t>Pearson‘s</a:t>
            </a:r>
            <a:r>
              <a:rPr lang="de-DE" dirty="0"/>
              <a:t> R, </a:t>
            </a:r>
            <a:r>
              <a:rPr lang="de-DE" dirty="0" err="1"/>
              <a:t>Anova</a:t>
            </a:r>
            <a:r>
              <a:rPr lang="de-DE" dirty="0"/>
              <a:t> F, Chi-</a:t>
            </a:r>
            <a:r>
              <a:rPr lang="de-DE" dirty="0" err="1"/>
              <a:t>squared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Degree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, P-</a:t>
            </a:r>
            <a:r>
              <a:rPr lang="de-DE" dirty="0" err="1"/>
              <a:t>value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Cramers V, Spearman, </a:t>
            </a:r>
            <a:r>
              <a:rPr lang="de-DE" dirty="0" err="1"/>
              <a:t>etc</a:t>
            </a:r>
            <a:r>
              <a:rPr lang="de-DE" dirty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A769-02E2-F413-B79E-45E47C0A6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ParFor</a:t>
            </a:r>
            <a:r>
              <a:rPr lang="en-US" dirty="0"/>
              <a:t>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96871-8F63-C535-E721-4A3EB3F189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Batch-wise CNN Scoring </a:t>
            </a:r>
            <a:endParaRPr lang="en-US" sz="1600" dirty="0"/>
          </a:p>
          <a:p>
            <a:pPr lvl="1"/>
            <a:r>
              <a:rPr lang="en-US" dirty="0"/>
              <a:t>Emulate data-parallelism</a:t>
            </a:r>
            <a:br>
              <a:rPr lang="en-US" dirty="0"/>
            </a:br>
            <a:r>
              <a:rPr lang="en-US" dirty="0"/>
              <a:t>for complex functions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2C673-F501-75C5-F587-F312F05DE25B}"/>
              </a:ext>
            </a:extLst>
          </p:cNvPr>
          <p:cNvSpPr txBox="1"/>
          <p:nvPr/>
        </p:nvSpPr>
        <p:spPr>
          <a:xfrm>
            <a:off x="6364978" y="2409805"/>
            <a:ext cx="4139921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dirty="0" err="1">
                <a:latin typeface="Consolas" panose="020B0609020204030204" pitchFamily="49" charset="0"/>
              </a:rPr>
              <a:t>prob</a:t>
            </a:r>
            <a:r>
              <a:rPr lang="fr-FR" sz="1600" dirty="0">
                <a:latin typeface="Consolas" panose="020B0609020204030204" pitchFamily="49" charset="0"/>
              </a:rPr>
              <a:t> = </a:t>
            </a:r>
            <a:r>
              <a:rPr lang="fr-FR" sz="1600" b="1" dirty="0">
                <a:latin typeface="Consolas" panose="020B0609020204030204" pitchFamily="49" charset="0"/>
              </a:rPr>
              <a:t>matrix</a:t>
            </a:r>
            <a:r>
              <a:rPr lang="fr-FR" sz="1600" dirty="0">
                <a:latin typeface="Consolas" panose="020B0609020204030204" pitchFamily="49" charset="0"/>
              </a:rPr>
              <a:t>(0, Ni, </a:t>
            </a:r>
            <a:r>
              <a:rPr lang="fr-FR" sz="1600" dirty="0" err="1">
                <a:latin typeface="Consolas" panose="020B0609020204030204" pitchFamily="49" charset="0"/>
              </a:rPr>
              <a:t>Nc</a:t>
            </a:r>
            <a:r>
              <a:rPr lang="fr-FR" sz="1600" dirty="0">
                <a:latin typeface="Consolas" panose="020B0609020204030204" pitchFamily="49" charset="0"/>
              </a:rPr>
              <a:t>)</a:t>
            </a:r>
          </a:p>
          <a:p>
            <a:r>
              <a:rPr lang="sv-S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parfor</a:t>
            </a:r>
            <a:r>
              <a:rPr lang="sv-SE" sz="1600" dirty="0">
                <a:latin typeface="Consolas" panose="020B0609020204030204" pitchFamily="49" charset="0"/>
              </a:rPr>
              <a:t>( i in 1:ceil(Ni/B) 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Xb</a:t>
            </a:r>
            <a:r>
              <a:rPr lang="en-US" sz="1600" dirty="0">
                <a:latin typeface="Consolas" panose="020B0609020204030204" pitchFamily="49" charset="0"/>
              </a:rPr>
              <a:t> = X[((i-1)*B+1):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prob</a:t>
            </a:r>
            <a:r>
              <a:rPr lang="en-US" sz="1600" dirty="0">
                <a:latin typeface="Consolas" panose="020B0609020204030204" pitchFamily="49" charset="0"/>
              </a:rPr>
              <a:t>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 =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...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# CNN scoring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DC592-374D-5510-0C7B-22E76296B7E6}"/>
              </a:ext>
            </a:extLst>
          </p:cNvPr>
          <p:cNvSpPr txBox="1"/>
          <p:nvPr/>
        </p:nvSpPr>
        <p:spPr>
          <a:xfrm>
            <a:off x="5138606" y="4725098"/>
            <a:ext cx="6404349" cy="707886"/>
          </a:xfrm>
          <a:prstGeom prst="rect">
            <a:avLst/>
          </a:prstGeom>
          <a:solidFill>
            <a:srgbClr val="7889F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Conceptual</a:t>
            </a:r>
            <a:r>
              <a:rPr lang="de-DE" sz="2000" b="1" dirty="0">
                <a:solidFill>
                  <a:schemeClr val="bg1"/>
                </a:solidFill>
              </a:rPr>
              <a:t> Design: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      </a:t>
            </a:r>
            <a:r>
              <a:rPr lang="de-DE" sz="2000" b="1" dirty="0" err="1">
                <a:solidFill>
                  <a:schemeClr val="bg1"/>
                </a:solidFill>
              </a:rPr>
              <a:t>Coordinator</a:t>
            </a:r>
            <a:r>
              <a:rPr lang="de-DE" sz="2000" b="1" dirty="0">
                <a:solidFill>
                  <a:schemeClr val="bg1"/>
                </a:solidFill>
              </a:rPr>
              <a:t>/</a:t>
            </a:r>
            <a:r>
              <a:rPr lang="de-DE" sz="2000" b="1" dirty="0" err="1">
                <a:solidFill>
                  <a:schemeClr val="bg1"/>
                </a:solidFill>
              </a:rPr>
              <a:t>worker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(task: group of </a:t>
            </a:r>
            <a:r>
              <a:rPr lang="en-US" sz="2000" dirty="0" err="1">
                <a:solidFill>
                  <a:schemeClr val="bg1"/>
                </a:solidFill>
              </a:rPr>
              <a:t>parfor</a:t>
            </a:r>
            <a:r>
              <a:rPr lang="en-US" sz="2000" dirty="0">
                <a:solidFill>
                  <a:schemeClr val="bg1"/>
                </a:solidFill>
              </a:rPr>
              <a:t> iterations)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03ADF-94EF-5978-BCFE-3B103D819EF4}"/>
              </a:ext>
            </a:extLst>
          </p:cNvPr>
          <p:cNvSpPr txBox="1"/>
          <p:nvPr/>
        </p:nvSpPr>
        <p:spPr>
          <a:xfrm>
            <a:off x="847660" y="3053972"/>
            <a:ext cx="3821129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D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("./input/D");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s-E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R[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(R, "./output/R");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CFF7A-3EBE-D899-6120-3D9A04F7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6C06B-1A9B-D0AB-ADB5-C598884713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#1 Task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/>
              <a:t>Fixed-size </a:t>
            </a:r>
            <a:r>
              <a:rPr lang="de-DE" dirty="0" err="1"/>
              <a:t>schemes</a:t>
            </a:r>
            <a:r>
              <a:rPr lang="de-DE" dirty="0"/>
              <a:t>: naive (1) , </a:t>
            </a:r>
            <a:r>
              <a:rPr lang="de-DE" dirty="0" err="1"/>
              <a:t>static</a:t>
            </a:r>
            <a:r>
              <a:rPr lang="de-DE" dirty="0"/>
              <a:t> (n/k), </a:t>
            </a:r>
            <a:r>
              <a:rPr lang="de-DE" dirty="0" err="1"/>
              <a:t>fixed</a:t>
            </a:r>
            <a:r>
              <a:rPr lang="de-DE" dirty="0"/>
              <a:t> (m)</a:t>
            </a:r>
          </a:p>
          <a:p>
            <a:pPr lvl="1"/>
            <a:r>
              <a:rPr lang="de-DE" dirty="0"/>
              <a:t>Self-</a:t>
            </a:r>
            <a:r>
              <a:rPr lang="de-DE" dirty="0" err="1"/>
              <a:t>scheduling</a:t>
            </a:r>
            <a:r>
              <a:rPr lang="de-DE" dirty="0"/>
              <a:t>: e.g.,  </a:t>
            </a:r>
            <a:r>
              <a:rPr lang="de-DE" dirty="0" err="1"/>
              <a:t>guided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, </a:t>
            </a:r>
            <a:r>
              <a:rPr lang="de-DE" dirty="0" err="1"/>
              <a:t>factoring</a:t>
            </a:r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#2 Data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remote </a:t>
            </a:r>
            <a:r>
              <a:rPr lang="de-DE" dirty="0" err="1"/>
              <a:t>row</a:t>
            </a:r>
            <a:r>
              <a:rPr lang="de-DE" dirty="0"/>
              <a:t>/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partitioning</a:t>
            </a:r>
            <a:r>
              <a:rPr lang="de-DE" dirty="0"/>
              <a:t> (</a:t>
            </a:r>
            <a:r>
              <a:rPr lang="de-DE" dirty="0" err="1"/>
              <a:t>incl</a:t>
            </a:r>
            <a:r>
              <a:rPr lang="de-DE" dirty="0"/>
              <a:t> </a:t>
            </a:r>
            <a:r>
              <a:rPr lang="de-DE" dirty="0" err="1"/>
              <a:t>locality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#3 Task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(multi-core)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/>
              <a:t>Remote (MR/Spark) </a:t>
            </a:r>
            <a:r>
              <a:rPr lang="de-DE" dirty="0" err="1"/>
              <a:t>execution</a:t>
            </a:r>
            <a:r>
              <a:rPr lang="de-DE" dirty="0"/>
              <a:t> </a:t>
            </a:r>
          </a:p>
          <a:p>
            <a:pPr lvl="1"/>
            <a:endParaRPr lang="de-DE" sz="700" dirty="0"/>
          </a:p>
          <a:p>
            <a:r>
              <a:rPr lang="de-DE" dirty="0"/>
              <a:t>#4 </a:t>
            </a:r>
            <a:r>
              <a:rPr lang="de-DE" dirty="0" err="1"/>
              <a:t>Result</a:t>
            </a:r>
            <a:r>
              <a:rPr lang="de-DE" dirty="0"/>
              <a:t> Aggregation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(non-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variable)</a:t>
            </a:r>
          </a:p>
          <a:p>
            <a:pPr lvl="1"/>
            <a:r>
              <a:rPr lang="de-DE" dirty="0" err="1"/>
              <a:t>Local</a:t>
            </a:r>
            <a:r>
              <a:rPr lang="de-DE" dirty="0"/>
              <a:t> in-memory / remote MR/Spark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aggregation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B8EE-6CA2-4FAD-B528-C49124E92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Execution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6797-CDF4-9FCB-6BAF-CF0CBD47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76123-2E7A-8009-4CE5-E8E4693617D3}"/>
              </a:ext>
            </a:extLst>
          </p:cNvPr>
          <p:cNvSpPr txBox="1"/>
          <p:nvPr/>
        </p:nvSpPr>
        <p:spPr>
          <a:xfrm>
            <a:off x="7406739" y="1268963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(n=101, k=4)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0F25-8B04-FA4E-0888-B987E7AB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25" y="1692534"/>
            <a:ext cx="3759053" cy="53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DC58C-D451-3592-EC6F-69AB8CD3838A}"/>
              </a:ext>
            </a:extLst>
          </p:cNvPr>
          <p:cNvSpPr txBox="1"/>
          <p:nvPr/>
        </p:nvSpPr>
        <p:spPr>
          <a:xfrm>
            <a:off x="7459425" y="2310098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(13,13,13,13, 7,7,7,7, 3,3,3,3, 2,2,2,2, 1)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F6243-8A1D-9171-C1AD-67894D719446}"/>
              </a:ext>
            </a:extLst>
          </p:cNvPr>
          <p:cNvSpPr/>
          <p:nvPr/>
        </p:nvSpPr>
        <p:spPr>
          <a:xfrm>
            <a:off x="7783574" y="3057207"/>
            <a:ext cx="373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3B134-B98B-B92F-BC11-7EECFFA57E44}"/>
              </a:ext>
            </a:extLst>
          </p:cNvPr>
          <p:cNvSpPr/>
          <p:nvPr/>
        </p:nvSpPr>
        <p:spPr>
          <a:xfrm>
            <a:off x="7783574" y="3057207"/>
            <a:ext cx="3806849" cy="164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F699FF-666D-D2B3-B581-343324B72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2581"/>
              </p:ext>
            </p:extLst>
          </p:nvPr>
        </p:nvGraphicFramePr>
        <p:xfrm>
          <a:off x="7211881" y="3145346"/>
          <a:ext cx="2113019" cy="218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82039" imgH="2669328" progId="Visio.Drawing.11">
                  <p:embed/>
                </p:oleObj>
              </mc:Choice>
              <mc:Fallback>
                <p:oleObj name="Visio" r:id="rId4" imgW="2582039" imgH="2669328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907336-EABF-4C7C-355B-B5B26AC2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1881" y="3145346"/>
                        <a:ext cx="2113019" cy="218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D89761-659A-AA7A-8559-E6437D126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58471"/>
              </p:ext>
            </p:extLst>
          </p:nvPr>
        </p:nvGraphicFramePr>
        <p:xfrm>
          <a:off x="9506038" y="3145346"/>
          <a:ext cx="2144456" cy="217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633256" imgH="2669328" progId="Visio.Drawing.11">
                  <p:embed/>
                </p:oleObj>
              </mc:Choice>
              <mc:Fallback>
                <p:oleObj name="Visio" r:id="rId6" imgW="2633256" imgH="2669328" progId="Visio.Drawing.1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0BAE9D-FAA3-C0AC-03A4-2DBBC38BB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6038" y="3145346"/>
                        <a:ext cx="2144456" cy="217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A2217-C631-6D35-7250-808032CBD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Design:</a:t>
            </a:r>
            <a:r>
              <a:rPr lang="de-DE" dirty="0"/>
              <a:t>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top-level </a:t>
            </a:r>
            <a:r>
              <a:rPr lang="de-DE" dirty="0" err="1"/>
              <a:t>parfor</a:t>
            </a:r>
            <a:endParaRPr lang="de-DE" sz="700" dirty="0"/>
          </a:p>
          <a:p>
            <a:r>
              <a:rPr lang="de-DE" dirty="0">
                <a:solidFill>
                  <a:srgbClr val="C00000"/>
                </a:solidFill>
              </a:rPr>
              <a:t>Plan </a:t>
            </a:r>
            <a:r>
              <a:rPr lang="de-DE" dirty="0" err="1">
                <a:solidFill>
                  <a:srgbClr val="C00000"/>
                </a:solidFill>
              </a:rPr>
              <a:t>Tree</a:t>
            </a:r>
            <a:r>
              <a:rPr lang="de-DE" dirty="0">
                <a:solidFill>
                  <a:srgbClr val="C00000"/>
                </a:solidFill>
              </a:rPr>
              <a:t> P</a:t>
            </a:r>
          </a:p>
          <a:p>
            <a:pPr lvl="1"/>
            <a:r>
              <a:rPr lang="de-DE" dirty="0"/>
              <a:t>Nodes </a:t>
            </a:r>
            <a:r>
              <a:rPr lang="de-DE" i="1" dirty="0"/>
              <a:t>N</a:t>
            </a:r>
            <a:r>
              <a:rPr lang="de-DE" i="1" baseline="-25000" dirty="0"/>
              <a:t>P</a:t>
            </a:r>
          </a:p>
          <a:p>
            <a:pPr lvl="2"/>
            <a:r>
              <a:rPr lang="de-DE" dirty="0" err="1"/>
              <a:t>Exec</a:t>
            </a:r>
            <a:r>
              <a:rPr lang="de-DE" dirty="0"/>
              <a:t> type et</a:t>
            </a:r>
          </a:p>
          <a:p>
            <a:pPr lvl="2"/>
            <a:r>
              <a:rPr lang="de-DE" dirty="0" err="1"/>
              <a:t>Parallelism</a:t>
            </a:r>
            <a:r>
              <a:rPr lang="de-DE" dirty="0"/>
              <a:t> k</a:t>
            </a:r>
          </a:p>
          <a:p>
            <a:pPr lvl="2"/>
            <a:r>
              <a:rPr lang="de-DE" dirty="0"/>
              <a:t>Attributes A</a:t>
            </a:r>
          </a:p>
          <a:p>
            <a:pPr lvl="1"/>
            <a:r>
              <a:rPr lang="de-DE" dirty="0"/>
              <a:t>Height h</a:t>
            </a:r>
            <a:endParaRPr lang="de-DE" i="1" baseline="-25000" dirty="0"/>
          </a:p>
          <a:p>
            <a:pPr lvl="1"/>
            <a:r>
              <a:rPr lang="de-DE" dirty="0" err="1"/>
              <a:t>Exec</a:t>
            </a:r>
            <a:r>
              <a:rPr lang="de-DE" dirty="0"/>
              <a:t> </a:t>
            </a:r>
            <a:r>
              <a:rPr lang="de-DE" dirty="0" err="1"/>
              <a:t>contexts</a:t>
            </a:r>
            <a:r>
              <a:rPr lang="de-DE" dirty="0"/>
              <a:t> </a:t>
            </a:r>
            <a:r>
              <a:rPr lang="de-DE" i="1" dirty="0"/>
              <a:t>EC</a:t>
            </a:r>
            <a:r>
              <a:rPr lang="de-DE" i="1" baseline="-25000" dirty="0"/>
              <a:t>P</a:t>
            </a:r>
          </a:p>
          <a:p>
            <a:pPr lvl="1"/>
            <a:endParaRPr lang="de-DE" sz="700" i="1" dirty="0"/>
          </a:p>
          <a:p>
            <a:r>
              <a:rPr lang="de-DE" dirty="0"/>
              <a:t>Plan </a:t>
            </a:r>
            <a:r>
              <a:rPr lang="de-DE" dirty="0" err="1"/>
              <a:t>Tree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>
                <a:solidFill>
                  <a:srgbClr val="C00000"/>
                </a:solidFill>
              </a:rPr>
              <a:t>Optimization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Objective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  <a:p>
            <a:pPr lvl="1"/>
            <a:endParaRPr lang="de-DE" sz="700" dirty="0"/>
          </a:p>
          <a:p>
            <a:r>
              <a:rPr lang="de-DE" dirty="0" err="1">
                <a:solidFill>
                  <a:srgbClr val="7889FB"/>
                </a:solidFill>
              </a:rPr>
              <a:t>Heuristic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 err="1">
                <a:solidFill>
                  <a:srgbClr val="7889FB"/>
                </a:solidFill>
              </a:rPr>
              <a:t>optimizer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w/ </a:t>
            </a:r>
            <a:r>
              <a:rPr lang="de-DE" dirty="0" err="1"/>
              <a:t>transformation-based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pPr lvl="1"/>
            <a:r>
              <a:rPr lang="de-DE" dirty="0" err="1"/>
              <a:t>Cost</a:t>
            </a:r>
            <a:r>
              <a:rPr lang="de-DE" dirty="0"/>
              <a:t>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 w/ plan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9BDB-4C71-2BA5-4A1F-22419CE6D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Optimizer Framework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B28AA-199F-687B-0672-5374A549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97295B-C6FB-A32A-7F97-B78BB26B1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01934"/>
              </p:ext>
            </p:extLst>
          </p:nvPr>
        </p:nvGraphicFramePr>
        <p:xfrm>
          <a:off x="5079047" y="1746727"/>
          <a:ext cx="528161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282071" imgH="2345328" progId="Visio.Drawing.11">
                  <p:embed/>
                </p:oleObj>
              </mc:Choice>
              <mc:Fallback>
                <p:oleObj name="Visio" r:id="rId3" imgW="5282071" imgH="2345328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047" y="1746727"/>
                        <a:ext cx="5281613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F281DF-6072-D75C-9584-EF38500C6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97156"/>
              </p:ext>
            </p:extLst>
          </p:nvPr>
        </p:nvGraphicFramePr>
        <p:xfrm>
          <a:off x="5079048" y="1746727"/>
          <a:ext cx="528161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82071" imgH="2345328" progId="Visio.Drawing.11">
                  <p:embed/>
                </p:oleObj>
              </mc:Choice>
              <mc:Fallback>
                <p:oleObj name="Visio" r:id="rId5" imgW="5282071" imgH="2345328" progId="Visio.Drawing.11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48" y="1746727"/>
                        <a:ext cx="5281612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6">
            <a:extLst>
              <a:ext uri="{FF2B5EF4-FFF2-40B4-BE49-F238E27FC236}">
                <a16:creationId xmlns:a16="http://schemas.microsoft.com/office/drawing/2014/main" id="{55271A1B-35CC-1AFE-6678-2594032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255410"/>
            <a:ext cx="6058316" cy="6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97920-8ED2-5E20-6F28-B348485F6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Multi-Threading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doMC</a:t>
            </a:r>
            <a:r>
              <a:rPr lang="en-US" dirty="0"/>
              <a:t> as multi-threaded foreach backend</a:t>
            </a:r>
          </a:p>
          <a:p>
            <a:pPr lvl="1"/>
            <a:r>
              <a:rPr lang="en-US" dirty="0"/>
              <a:t>Foreach w/ parallel (%</a:t>
            </a:r>
            <a:r>
              <a:rPr lang="en-US" dirty="0" err="1"/>
              <a:t>dopar</a:t>
            </a:r>
            <a:r>
              <a:rPr lang="en-US" dirty="0"/>
              <a:t>%) </a:t>
            </a:r>
            <a:br>
              <a:rPr lang="en-US" dirty="0"/>
            </a:br>
            <a:r>
              <a:rPr lang="en-US" dirty="0"/>
              <a:t>or sequential (%do%) execution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001A-0A13-E747-30C8-D78D531D9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EDA41-AED9-C337-0B26-50E3959F39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doSNOW</a:t>
            </a:r>
            <a:r>
              <a:rPr lang="en-US" dirty="0"/>
              <a:t> as distributed foreach backend</a:t>
            </a:r>
          </a:p>
          <a:p>
            <a:pPr lvl="1"/>
            <a:r>
              <a:rPr lang="en-US" dirty="0"/>
              <a:t>MPI/SOCK as comm methods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6573-DB1C-18B7-0103-DAA3212D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52" y="365126"/>
            <a:ext cx="491759" cy="381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F4AC8-92E1-428A-C390-63ECB827C5AF}"/>
              </a:ext>
            </a:extLst>
          </p:cNvPr>
          <p:cNvSpPr txBox="1"/>
          <p:nvPr/>
        </p:nvSpPr>
        <p:spPr>
          <a:xfrm>
            <a:off x="786213" y="2588103"/>
            <a:ext cx="4343647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(32)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&lt;-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.combine=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rbind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D[,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(0, 1,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D[,j];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[1,j]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AE8E2-DC7F-457A-60AB-0A9C515B3A04}"/>
              </a:ext>
            </a:extLst>
          </p:cNvPr>
          <p:cNvSpPr txBox="1"/>
          <p:nvPr/>
        </p:nvSpPr>
        <p:spPr>
          <a:xfrm>
            <a:off x="6331414" y="2574849"/>
            <a:ext cx="434364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makeCluster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c(“192.168.0.1”, “192.168.0.2”,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“192.168.0.3”), type=“SOCK”);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stopCluster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B1133-F1AB-212F-61DD-999EA70E288A}"/>
              </a:ext>
            </a:extLst>
          </p:cNvPr>
          <p:cNvSpPr txBox="1"/>
          <p:nvPr/>
        </p:nvSpPr>
        <p:spPr>
          <a:xfrm>
            <a:off x="1904950" y="5439683"/>
            <a:ext cx="322491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doMC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/vignettes/gettingstartedMC.pdf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FAB39-FB95-E02D-B759-30ECA63DC87A}"/>
              </a:ext>
            </a:extLst>
          </p:cNvPr>
          <p:cNvSpPr txBox="1"/>
          <p:nvPr/>
        </p:nvSpPr>
        <p:spPr>
          <a:xfrm>
            <a:off x="7278024" y="5026515"/>
            <a:ext cx="32556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doSNOW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/doSNOW.pdf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92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9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110B0-30E1-7A5D-815D-BB83D1309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  <a:p>
            <a:pPr lvl="1"/>
            <a:r>
              <a:rPr lang="en-US" dirty="0" err="1"/>
              <a:t>Parfor</a:t>
            </a:r>
            <a:r>
              <a:rPr lang="en-US" dirty="0"/>
              <a:t> loops for </a:t>
            </a:r>
            <a:br>
              <a:rPr lang="en-US" dirty="0"/>
            </a:br>
            <a:r>
              <a:rPr lang="en-US" dirty="0"/>
              <a:t>multi-process &amp;</a:t>
            </a:r>
            <a:br>
              <a:rPr lang="en-US" dirty="0"/>
            </a:br>
            <a:r>
              <a:rPr lang="en-US" dirty="0"/>
              <a:t>distributed loops</a:t>
            </a:r>
          </a:p>
          <a:p>
            <a:pPr lvl="1"/>
            <a:r>
              <a:rPr lang="en-US" dirty="0"/>
              <a:t>Use-defined par</a:t>
            </a:r>
            <a:endParaRPr lang="en-US" sz="1000" dirty="0"/>
          </a:p>
          <a:p>
            <a:r>
              <a:rPr lang="en-US" dirty="0"/>
              <a:t>Julia</a:t>
            </a:r>
          </a:p>
          <a:p>
            <a:pPr lvl="1"/>
            <a:r>
              <a:rPr lang="en-US" dirty="0"/>
              <a:t>Dedicated macros: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@threads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@distributed</a:t>
            </a:r>
          </a:p>
          <a:p>
            <a:r>
              <a:rPr lang="en-US" dirty="0"/>
              <a:t>TensorFlow</a:t>
            </a:r>
          </a:p>
          <a:p>
            <a:pPr lvl="1"/>
            <a:r>
              <a:rPr lang="en-US" dirty="0"/>
              <a:t>User-defined parallel iterations</a:t>
            </a:r>
          </a:p>
          <a:p>
            <a:pPr lvl="1"/>
            <a:r>
              <a:rPr lang="en-US" dirty="0"/>
              <a:t>Responsible for correct results or </a:t>
            </a:r>
            <a:br>
              <a:rPr lang="en-US" dirty="0"/>
            </a:br>
            <a:r>
              <a:rPr lang="en-US" dirty="0"/>
              <a:t>acceptable approximate results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7C61-1DBC-4E25-8867-CA3611E13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36C1C29-8986-6D53-A962-7308E217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397" y="4342383"/>
            <a:ext cx="42510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tf.while_loop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body,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loop_vars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parallel_iterations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=10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swap_memory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=False,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maximum_iterations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=None, ...)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61103-8E2B-8FBA-420C-67277832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41" y="4238233"/>
            <a:ext cx="659373" cy="56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A2E74-5F3A-87C0-0CF4-7452F1F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754" y="3039391"/>
            <a:ext cx="650360" cy="468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54580-3A89-D038-E202-696CADC6B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1307090"/>
            <a:ext cx="1140889" cy="4314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92779C-B7F0-C64C-9646-1CF5560B3CA0}"/>
              </a:ext>
            </a:extLst>
          </p:cNvPr>
          <p:cNvSpPr txBox="1"/>
          <p:nvPr/>
        </p:nvSpPr>
        <p:spPr>
          <a:xfrm>
            <a:off x="8068235" y="1724782"/>
            <a:ext cx="29758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[Gaurav Sharma, Jos Martin: MATLAB®: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Language for Parallel Computing. Int.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Journal on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059A3-1A11-94BB-6CD1-B166F71E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306" y="1776705"/>
            <a:ext cx="4242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966980-5608-FC92-1D17-DFD761E81C4E}"/>
              </a:ext>
            </a:extLst>
          </p:cNvPr>
          <p:cNvSpPr txBox="1"/>
          <p:nvPr/>
        </p:nvSpPr>
        <p:spPr>
          <a:xfrm>
            <a:off x="5047341" y="1213563"/>
            <a:ext cx="2512088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matlabpool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32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c = pi; z = 0;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 =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(1,10)</a:t>
            </a:r>
          </a:p>
          <a:p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1 : 10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z = z+1;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reduction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b(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= r(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sliced</a:t>
            </a:r>
          </a:p>
          <a:p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9A569-E141-2C9C-D8E4-13EDB8E0AD0A}"/>
              </a:ext>
            </a:extLst>
          </p:cNvPr>
          <p:cNvSpPr txBox="1"/>
          <p:nvPr/>
        </p:nvSpPr>
        <p:spPr>
          <a:xfrm>
            <a:off x="5058163" y="3067519"/>
            <a:ext cx="33258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zeros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(1000)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@threads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1:1000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(r[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()])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56276-0BE3-4036-8151-B69A8A4954E4}"/>
              </a:ext>
            </a:extLst>
          </p:cNvPr>
          <p:cNvSpPr txBox="1"/>
          <p:nvPr/>
        </p:nvSpPr>
        <p:spPr>
          <a:xfrm>
            <a:off x="9050475" y="3463117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https://docs.julialang.org/en/v1/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manual/parallel-computing/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0EA6E-34DC-3C88-8C3A-23C91699804C}"/>
              </a:ext>
            </a:extLst>
          </p:cNvPr>
          <p:cNvSpPr txBox="1"/>
          <p:nvPr/>
        </p:nvSpPr>
        <p:spPr>
          <a:xfrm>
            <a:off x="9051510" y="4772472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api_docs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/python/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while_loop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48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sk-dist </a:t>
                </a:r>
                <a:r>
                  <a:rPr lang="en-US" b="0" dirty="0"/>
                  <a:t>[</a:t>
                </a:r>
                <a:r>
                  <a:rPr lang="en-US" b="0" dirty="0">
                    <a:hlinkClick r:id="rId2"/>
                  </a:rPr>
                  <a:t>https://pypi.org/project/sk-dist/</a:t>
                </a:r>
                <a:r>
                  <a:rPr lang="en-US" b="0" dirty="0"/>
                  <a:t>]</a:t>
                </a:r>
              </a:p>
              <a:p>
                <a:pPr lvl="1"/>
                <a:r>
                  <a:rPr lang="en-US" dirty="0"/>
                  <a:t>Distributed training of local </a:t>
                </a:r>
                <a:r>
                  <a:rPr lang="en-US" dirty="0" err="1"/>
                  <a:t>scikit</a:t>
                </a:r>
                <a:r>
                  <a:rPr lang="en-US" dirty="0"/>
                  <a:t>-learn models (via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PySpark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Grid Search</a:t>
                </a:r>
                <a:r>
                  <a:rPr lang="en-US" dirty="0"/>
                  <a:t> / </a:t>
                </a:r>
                <a:r>
                  <a:rPr lang="en-US" b="1" dirty="0">
                    <a:solidFill>
                      <a:srgbClr val="7889FB"/>
                    </a:solidFill>
                  </a:rPr>
                  <a:t>Cross Validation</a:t>
                </a:r>
                <a:r>
                  <a:rPr lang="en-US" dirty="0"/>
                  <a:t> (hyper-parameter optimization)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Multi-class Training</a:t>
                </a:r>
                <a:r>
                  <a:rPr lang="en-US" dirty="0"/>
                  <a:t> (one-against the rest)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Tree Ensembles</a:t>
                </a:r>
                <a:r>
                  <a:rPr lang="en-US" dirty="0"/>
                  <a:t> (many decision trees)</a:t>
                </a:r>
                <a:endParaRPr lang="en-US" sz="1200" dirty="0"/>
              </a:p>
              <a:p>
                <a:r>
                  <a:rPr lang="en-US" dirty="0"/>
                  <a:t>Model Hopper Parallelism (MOP)</a:t>
                </a:r>
              </a:p>
              <a:p>
                <a:pPr lvl="1"/>
                <a:r>
                  <a:rPr lang="en-US" dirty="0"/>
                  <a:t>Given a dataset D, p workers, and several NN configurations S </a:t>
                </a:r>
              </a:p>
              <a:p>
                <a:pPr lvl="1"/>
                <a:r>
                  <a:rPr lang="en-US" dirty="0"/>
                  <a:t>Partition D into worker-local partitions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endParaRPr lang="en-US" baseline="-25000" dirty="0"/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Schedule tasks for sub-epochs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on p</a:t>
                </a:r>
                <a:br>
                  <a:rPr lang="en-US" dirty="0"/>
                </a:br>
                <a:r>
                  <a:rPr lang="en-US" dirty="0"/>
                  <a:t>without moving the partitioned data</a:t>
                </a:r>
              </a:p>
              <a:p>
                <a:pPr lvl="1"/>
                <a:r>
                  <a:rPr lang="en-US" dirty="0"/>
                  <a:t>Checkpointing of models between tasks</a:t>
                </a:r>
                <a:endParaRPr lang="en-US" sz="1200" dirty="0"/>
              </a:p>
              <a:p>
                <a:r>
                  <a:rPr lang="en-US" dirty="0"/>
                  <a:t>Reinforcement Learning Frameworks</a:t>
                </a:r>
              </a:p>
              <a:p>
                <a:r>
                  <a:rPr lang="en-US" dirty="0"/>
                  <a:t>Future-based Task Graphs (Ray, Pathways, </a:t>
                </a:r>
                <a:r>
                  <a:rPr lang="en-US" b="0" dirty="0"/>
                  <a:t>UPLIFT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4A91-0321-B537-12B4-1A46BE5DA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Systems,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A8175-9ADA-9D48-CAEC-6E9F027A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3" y="1327456"/>
            <a:ext cx="914434" cy="33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17DD-0206-68EC-5607-16F5404B4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47" y="1562302"/>
            <a:ext cx="741075" cy="385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6319B-B6F4-FDB0-12C4-486E6DA63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111" y="31816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1A21E-F28E-4D78-564B-15D3AFF1D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709" y="3970869"/>
            <a:ext cx="4971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422FCF-F4E6-AB6D-1592-16AEFD630E22}"/>
              </a:ext>
            </a:extLst>
          </p:cNvPr>
          <p:cNvSpPr txBox="1"/>
          <p:nvPr/>
        </p:nvSpPr>
        <p:spPr>
          <a:xfrm>
            <a:off x="7638994" y="3018095"/>
            <a:ext cx="32754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and Reproducible Model Selection on Deep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DEEM@SIGMOD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5DA68-4BC4-6457-DD6A-C90641AC03C9}"/>
              </a:ext>
            </a:extLst>
          </p:cNvPr>
          <p:cNvSpPr txBox="1"/>
          <p:nvPr/>
        </p:nvSpPr>
        <p:spPr>
          <a:xfrm>
            <a:off x="7336715" y="3921933"/>
            <a:ext cx="35777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Data System for Optimized Deep Learning Model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DB2A680-5BCF-C49E-85B9-41ED9D2EF5F6}"/>
              </a:ext>
            </a:extLst>
          </p:cNvPr>
          <p:cNvSpPr/>
          <p:nvPr/>
        </p:nvSpPr>
        <p:spPr>
          <a:xfrm>
            <a:off x="6387955" y="4980008"/>
            <a:ext cx="211015" cy="633047"/>
          </a:xfrm>
          <a:prstGeom prst="rightBrac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0903F-E9D1-A7D1-6026-B2664EBF1066}"/>
              </a:ext>
            </a:extLst>
          </p:cNvPr>
          <p:cNvSpPr txBox="1"/>
          <p:nvPr/>
        </p:nvSpPr>
        <p:spPr>
          <a:xfrm>
            <a:off x="6809987" y="4949864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1272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Categories of </a:t>
            </a:r>
            <a:r>
              <a:rPr lang="en-US" dirty="0">
                <a:solidFill>
                  <a:schemeClr val="accent1"/>
                </a:solidFill>
              </a:rPr>
              <a:t>Execution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 execution</a:t>
            </a:r>
            <a:r>
              <a:rPr lang="en-US" dirty="0"/>
              <a:t> for batch ML algorithms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Task-parallel execution</a:t>
            </a:r>
            <a:r>
              <a:rPr lang="en-US" dirty="0"/>
              <a:t> for custom parallelization of independent tasks</a:t>
            </a:r>
          </a:p>
          <a:p>
            <a:pPr lvl="1"/>
            <a:r>
              <a:rPr lang="en-US" dirty="0"/>
              <a:t>Parameter servers (data-parallel vs model-parallel) for mini-batch ML algorithms</a:t>
            </a:r>
          </a:p>
          <a:p>
            <a:pPr lvl="2"/>
            <a:endParaRPr lang="en-US" sz="1200" dirty="0"/>
          </a:p>
          <a:p>
            <a:r>
              <a:rPr lang="en-US" dirty="0"/>
              <a:t>#1 Different strategies (and systems) for different ML workloads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Specialization &amp; abstraction</a:t>
            </a:r>
            <a:endParaRPr lang="en-US" sz="700" dirty="0"/>
          </a:p>
          <a:p>
            <a:r>
              <a:rPr lang="en-US" dirty="0"/>
              <a:t>#2 Awareness of underlying execution frameworks</a:t>
            </a:r>
            <a:endParaRPr lang="en-US" sz="700" dirty="0"/>
          </a:p>
          <a:p>
            <a:r>
              <a:rPr lang="en-US" dirty="0"/>
              <a:t>#3 Awareness of effective compilation and runtime techniques</a:t>
            </a:r>
          </a:p>
          <a:p>
            <a:pPr lvl="2"/>
            <a:endParaRPr lang="en-US" sz="1200" dirty="0"/>
          </a:p>
          <a:p>
            <a:r>
              <a:rPr lang="en-US" dirty="0"/>
              <a:t>Next Lectures 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 (mini-batch) [May 22]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LLM Training and Inference</a:t>
            </a:r>
            <a:r>
              <a:rPr lang="en-US" dirty="0"/>
              <a:t> [Jun 05]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Hybrid Execution and HW Accelerators</a:t>
            </a:r>
            <a:r>
              <a:rPr lang="en-US" dirty="0"/>
              <a:t> [Jun 12]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Caching, Partitioning, Indexing and Compression</a:t>
            </a:r>
            <a:r>
              <a:rPr lang="en-US" dirty="0"/>
              <a:t> [Jun 19]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Problem: Given a continuous,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find optimal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#1 Gradient Methods (1</a:t>
                </a:r>
                <a:r>
                  <a:rPr lang="en-US" baseline="30000" dirty="0"/>
                  <a:t>st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</a:t>
                </a:r>
                <a:br>
                  <a:rPr lang="en-US" dirty="0"/>
                </a:br>
                <a:r>
                  <a:rPr lang="en-US" dirty="0"/>
                  <a:t>descent in opposite direction of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#2 Newton’s Method (2</a:t>
                </a:r>
                <a:r>
                  <a:rPr lang="en-US" baseline="30000" dirty="0"/>
                  <a:t>nd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</a:t>
                </a:r>
                <a:br>
                  <a:rPr lang="en-US" dirty="0"/>
                </a:br>
                <a:r>
                  <a:rPr lang="en-US" dirty="0"/>
                  <a:t>descend to where derivative = 0 (via 2</a:t>
                </a:r>
                <a:r>
                  <a:rPr lang="en-US" baseline="30000" dirty="0"/>
                  <a:t>nd</a:t>
                </a:r>
                <a:r>
                  <a:rPr lang="en-US" dirty="0"/>
                  <a:t> derivate)</a:t>
                </a:r>
              </a:p>
              <a:p>
                <a:pPr lvl="1"/>
                <a:r>
                  <a:rPr lang="en-US" dirty="0"/>
                  <a:t>Jacobian/Hessian matrices for multi-dimensional</a:t>
                </a:r>
                <a:endParaRPr lang="en-US" sz="1000" dirty="0"/>
              </a:p>
              <a:p>
                <a:r>
                  <a:rPr lang="en-US" dirty="0"/>
                  <a:t>#3 Quasi-Newton Methods</a:t>
                </a:r>
              </a:p>
              <a:p>
                <a:pPr lvl="1"/>
                <a:r>
                  <a:rPr lang="en-US" dirty="0"/>
                  <a:t>Incremental approximation of Hessian</a:t>
                </a:r>
              </a:p>
              <a:p>
                <a:pPr lvl="1"/>
                <a:r>
                  <a:rPr lang="en-US" dirty="0"/>
                  <a:t>Algorithms: BFGS, L-BFGS, Conjugate Gradient (CG)</a:t>
                </a:r>
              </a:p>
              <a:p>
                <a:pPr lvl="1"/>
                <a:r>
                  <a:rPr lang="en-US" b="1" dirty="0"/>
                  <a:t>Example:</a:t>
                </a:r>
                <a:r>
                  <a:rPr lang="en-US" dirty="0"/>
                  <a:t> L-BFGS-B, AR(2), MSE, N=100</a:t>
                </a:r>
                <a:br>
                  <a:rPr lang="en-US" dirty="0"/>
                </a:br>
                <a:r>
                  <a:rPr lang="en-US" dirty="0"/>
                  <a:t>EnBW energy-demand time series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6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CE0F-C6E0-063C-A404-C5473F24F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Optimization Methods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E0F155-48BA-13E2-061B-4C2FDC6A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853" r="7624" b="7820"/>
          <a:stretch>
            <a:fillRect/>
          </a:stretch>
        </p:blipFill>
        <p:spPr bwMode="auto">
          <a:xfrm>
            <a:off x="6943845" y="3794316"/>
            <a:ext cx="2366957" cy="1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4F4619-DD95-3FA1-447B-009BFDF5AF8C}"/>
              </a:ext>
            </a:extLst>
          </p:cNvPr>
          <p:cNvGrpSpPr/>
          <p:nvPr/>
        </p:nvGrpSpPr>
        <p:grpSpPr>
          <a:xfrm>
            <a:off x="7495684" y="1927870"/>
            <a:ext cx="2261149" cy="1460028"/>
            <a:chOff x="6430675" y="2260880"/>
            <a:chExt cx="2261149" cy="14600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67DFA-F4C0-D99E-A88D-15310FC208BA}"/>
                </a:ext>
              </a:extLst>
            </p:cNvPr>
            <p:cNvGrpSpPr/>
            <p:nvPr/>
          </p:nvGrpSpPr>
          <p:grpSpPr>
            <a:xfrm>
              <a:off x="6909560" y="2260880"/>
              <a:ext cx="1782264" cy="1090697"/>
              <a:chOff x="6575288" y="2356856"/>
              <a:chExt cx="2506842" cy="1666965"/>
            </a:xfrm>
          </p:grpSpPr>
          <p:cxnSp>
            <p:nvCxnSpPr>
              <p:cNvPr id="11" name="Gerade Verbindung mit Pfeil 77">
                <a:extLst>
                  <a:ext uri="{FF2B5EF4-FFF2-40B4-BE49-F238E27FC236}">
                    <a16:creationId xmlns:a16="http://schemas.microsoft.com/office/drawing/2014/main" id="{A6537E60-6ADC-5065-BD74-4E277FCF855E}"/>
                  </a:ext>
                </a:extLst>
              </p:cNvPr>
              <p:cNvCxnSpPr/>
              <p:nvPr/>
            </p:nvCxnSpPr>
            <p:spPr>
              <a:xfrm flipV="1">
                <a:off x="6583673" y="4019828"/>
                <a:ext cx="2498457" cy="31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78">
                <a:extLst>
                  <a:ext uri="{FF2B5EF4-FFF2-40B4-BE49-F238E27FC236}">
                    <a16:creationId xmlns:a16="http://schemas.microsoft.com/office/drawing/2014/main" id="{97A90853-F6E6-83F4-0CD9-D1B7A16DD1CF}"/>
                  </a:ext>
                </a:extLst>
              </p:cNvPr>
              <p:cNvCxnSpPr/>
              <p:nvPr/>
            </p:nvCxnSpPr>
            <p:spPr>
              <a:xfrm flipH="1" flipV="1">
                <a:off x="6575288" y="2356856"/>
                <a:ext cx="7590" cy="166696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11">
                <a:extLst>
                  <a:ext uri="{FF2B5EF4-FFF2-40B4-BE49-F238E27FC236}">
                    <a16:creationId xmlns:a16="http://schemas.microsoft.com/office/drawing/2014/main" id="{6D181125-A14F-33DF-7047-FD4FDFA90152}"/>
                  </a:ext>
                </a:extLst>
              </p:cNvPr>
              <p:cNvSpPr/>
              <p:nvPr/>
            </p:nvSpPr>
            <p:spPr>
              <a:xfrm>
                <a:off x="7884368" y="3227741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12">
                <a:extLst>
                  <a:ext uri="{FF2B5EF4-FFF2-40B4-BE49-F238E27FC236}">
                    <a16:creationId xmlns:a16="http://schemas.microsoft.com/office/drawing/2014/main" id="{7DE25836-3830-AA9D-448A-1B54F93C244D}"/>
                  </a:ext>
                </a:extLst>
              </p:cNvPr>
              <p:cNvSpPr/>
              <p:nvPr/>
            </p:nvSpPr>
            <p:spPr>
              <a:xfrm>
                <a:off x="7596336" y="3083725"/>
                <a:ext cx="728464" cy="36004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Ellipse 113">
                <a:extLst>
                  <a:ext uri="{FF2B5EF4-FFF2-40B4-BE49-F238E27FC236}">
                    <a16:creationId xmlns:a16="http://schemas.microsoft.com/office/drawing/2014/main" id="{85EF6ADD-5BFD-5E35-B580-327D55C713D0}"/>
                  </a:ext>
                </a:extLst>
              </p:cNvPr>
              <p:cNvSpPr/>
              <p:nvPr/>
            </p:nvSpPr>
            <p:spPr>
              <a:xfrm>
                <a:off x="7092280" y="2867701"/>
                <a:ext cx="1440160" cy="7284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14">
                <a:extLst>
                  <a:ext uri="{FF2B5EF4-FFF2-40B4-BE49-F238E27FC236}">
                    <a16:creationId xmlns:a16="http://schemas.microsoft.com/office/drawing/2014/main" id="{587DE59F-5D2A-C18C-DA21-80FE871EA83E}"/>
                  </a:ext>
                </a:extLst>
              </p:cNvPr>
              <p:cNvSpPr/>
              <p:nvPr/>
            </p:nvSpPr>
            <p:spPr>
              <a:xfrm>
                <a:off x="6948264" y="2715301"/>
                <a:ext cx="1728192" cy="10164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Ellipse 115">
                <a:extLst>
                  <a:ext uri="{FF2B5EF4-FFF2-40B4-BE49-F238E27FC236}">
                    <a16:creationId xmlns:a16="http://schemas.microsoft.com/office/drawing/2014/main" id="{F66564E6-9B39-7138-2E25-B3D6D27F1BAB}"/>
                  </a:ext>
                </a:extLst>
              </p:cNvPr>
              <p:cNvSpPr/>
              <p:nvPr/>
            </p:nvSpPr>
            <p:spPr>
              <a:xfrm>
                <a:off x="6804248" y="2579669"/>
                <a:ext cx="1944216" cy="1296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Ellipse 116">
                <a:extLst>
                  <a:ext uri="{FF2B5EF4-FFF2-40B4-BE49-F238E27FC236}">
                    <a16:creationId xmlns:a16="http://schemas.microsoft.com/office/drawing/2014/main" id="{A6AF84CE-970C-E76D-681B-C43112C8ED13}"/>
                  </a:ext>
                </a:extLst>
              </p:cNvPr>
              <p:cNvSpPr/>
              <p:nvPr/>
            </p:nvSpPr>
            <p:spPr>
              <a:xfrm>
                <a:off x="6660232" y="2507661"/>
                <a:ext cx="2232248" cy="1512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Ellipse 117">
                <a:extLst>
                  <a:ext uri="{FF2B5EF4-FFF2-40B4-BE49-F238E27FC236}">
                    <a16:creationId xmlns:a16="http://schemas.microsoft.com/office/drawing/2014/main" id="{4920195D-29D0-C3EB-CBC8-406068EBC9C7}"/>
                  </a:ext>
                </a:extLst>
              </p:cNvPr>
              <p:cNvSpPr/>
              <p:nvPr/>
            </p:nvSpPr>
            <p:spPr>
              <a:xfrm>
                <a:off x="7308304" y="3011717"/>
                <a:ext cx="1160512" cy="5040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" name="Gerade Verbindung mit Pfeil 119">
                <a:extLst>
                  <a:ext uri="{FF2B5EF4-FFF2-40B4-BE49-F238E27FC236}">
                    <a16:creationId xmlns:a16="http://schemas.microsoft.com/office/drawing/2014/main" id="{54441633-2250-760B-AB16-F0EB2D3967F9}"/>
                  </a:ext>
                </a:extLst>
              </p:cNvPr>
              <p:cNvCxnSpPr/>
              <p:nvPr/>
            </p:nvCxnSpPr>
            <p:spPr>
              <a:xfrm rot="16200000" flipH="1">
                <a:off x="7631546" y="2687681"/>
                <a:ext cx="360040" cy="158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135">
                <a:extLst>
                  <a:ext uri="{FF2B5EF4-FFF2-40B4-BE49-F238E27FC236}">
                    <a16:creationId xmlns:a16="http://schemas.microsoft.com/office/drawing/2014/main" id="{585A7EC4-8E01-792D-3395-78273D9ABCB9}"/>
                  </a:ext>
                </a:extLst>
              </p:cNvPr>
              <p:cNvCxnSpPr>
                <a:stCxn id="15" idx="0"/>
              </p:cNvCxnSpPr>
              <p:nvPr/>
            </p:nvCxnSpPr>
            <p:spPr>
              <a:xfrm>
                <a:off x="7812361" y="2867700"/>
                <a:ext cx="8383" cy="14401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137">
                <a:extLst>
                  <a:ext uri="{FF2B5EF4-FFF2-40B4-BE49-F238E27FC236}">
                    <a16:creationId xmlns:a16="http://schemas.microsoft.com/office/drawing/2014/main" id="{4DAB7F3D-F98E-363A-D7FD-16A3F1A8CE53}"/>
                  </a:ext>
                </a:extLst>
              </p:cNvPr>
              <p:cNvCxnSpPr/>
              <p:nvPr/>
            </p:nvCxnSpPr>
            <p:spPr>
              <a:xfrm rot="16200000" flipH="1">
                <a:off x="7791060" y="3049817"/>
                <a:ext cx="144016" cy="678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C6E05F-2837-5298-B793-2B745A7D7F11}"/>
                </a:ext>
              </a:extLst>
            </p:cNvPr>
            <p:cNvSpPr/>
            <p:nvPr/>
          </p:nvSpPr>
          <p:spPr>
            <a:xfrm>
              <a:off x="6430675" y="2596278"/>
              <a:ext cx="397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/>
                <a:t>θ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EE118-0562-D693-9BDB-E15B7461BE24}"/>
                </a:ext>
              </a:extLst>
            </p:cNvPr>
            <p:cNvSpPr/>
            <p:nvPr/>
          </p:nvSpPr>
          <p:spPr>
            <a:xfrm>
              <a:off x="7525926" y="3351576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2A73F-B543-D207-89D9-4CF505C7BDCD}"/>
              </a:ext>
            </a:extLst>
          </p:cNvPr>
          <p:cNvGrpSpPr/>
          <p:nvPr/>
        </p:nvGrpSpPr>
        <p:grpSpPr>
          <a:xfrm>
            <a:off x="10088593" y="3118953"/>
            <a:ext cx="1776743" cy="1315721"/>
            <a:chOff x="6915083" y="3409411"/>
            <a:chExt cx="1776743" cy="13157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01948D-6761-89A4-547B-A0B66625CE12}"/>
                </a:ext>
              </a:extLst>
            </p:cNvPr>
            <p:cNvGrpSpPr/>
            <p:nvPr/>
          </p:nvGrpSpPr>
          <p:grpSpPr>
            <a:xfrm>
              <a:off x="6915083" y="3409411"/>
              <a:ext cx="1776743" cy="992067"/>
              <a:chOff x="6534241" y="3726610"/>
              <a:chExt cx="2406973" cy="1627796"/>
            </a:xfrm>
          </p:grpSpPr>
          <p:cxnSp>
            <p:nvCxnSpPr>
              <p:cNvPr id="26" name="Gerade Verbindung mit Pfeil 11">
                <a:extLst>
                  <a:ext uri="{FF2B5EF4-FFF2-40B4-BE49-F238E27FC236}">
                    <a16:creationId xmlns:a16="http://schemas.microsoft.com/office/drawing/2014/main" id="{068C8E05-9836-A28A-5335-6C3FBB679EE8}"/>
                  </a:ext>
                </a:extLst>
              </p:cNvPr>
              <p:cNvCxnSpPr/>
              <p:nvPr/>
            </p:nvCxnSpPr>
            <p:spPr>
              <a:xfrm flipV="1">
                <a:off x="6534241" y="3726610"/>
                <a:ext cx="795" cy="155977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61">
                <a:extLst>
                  <a:ext uri="{FF2B5EF4-FFF2-40B4-BE49-F238E27FC236}">
                    <a16:creationId xmlns:a16="http://schemas.microsoft.com/office/drawing/2014/main" id="{6CF9A54E-E59E-BCFD-51C6-C465108266F9}"/>
                  </a:ext>
                </a:extLst>
              </p:cNvPr>
              <p:cNvCxnSpPr/>
              <p:nvPr/>
            </p:nvCxnSpPr>
            <p:spPr>
              <a:xfrm rot="5400000" flipH="1" flipV="1">
                <a:off x="65882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56">
                <a:extLst>
                  <a:ext uri="{FF2B5EF4-FFF2-40B4-BE49-F238E27FC236}">
                    <a16:creationId xmlns:a16="http://schemas.microsoft.com/office/drawing/2014/main" id="{6C21C893-1639-19FE-5FE3-8F7D64DB3186}"/>
                  </a:ext>
                </a:extLst>
              </p:cNvPr>
              <p:cNvCxnSpPr/>
              <p:nvPr/>
            </p:nvCxnSpPr>
            <p:spPr>
              <a:xfrm flipV="1">
                <a:off x="6660232" y="4706334"/>
                <a:ext cx="1224136" cy="64807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68">
                <a:extLst>
                  <a:ext uri="{FF2B5EF4-FFF2-40B4-BE49-F238E27FC236}">
                    <a16:creationId xmlns:a16="http://schemas.microsoft.com/office/drawing/2014/main" id="{D7FC9600-AF33-0DAC-CFE6-6A27FC753B5F}"/>
                  </a:ext>
                </a:extLst>
              </p:cNvPr>
              <p:cNvCxnSpPr/>
              <p:nvPr/>
            </p:nvCxnSpPr>
            <p:spPr>
              <a:xfrm rot="16200000" flipH="1">
                <a:off x="6808441" y="4926550"/>
                <a:ext cx="432047" cy="42366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10">
                <a:extLst>
                  <a:ext uri="{FF2B5EF4-FFF2-40B4-BE49-F238E27FC236}">
                    <a16:creationId xmlns:a16="http://schemas.microsoft.com/office/drawing/2014/main" id="{02BC8BE2-E587-055D-ADE9-D6A31BA31FE7}"/>
                  </a:ext>
                </a:extLst>
              </p:cNvPr>
              <p:cNvCxnSpPr/>
              <p:nvPr/>
            </p:nvCxnSpPr>
            <p:spPr>
              <a:xfrm flipV="1">
                <a:off x="6535034" y="5274014"/>
                <a:ext cx="2406180" cy="11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20">
                <a:extLst>
                  <a:ext uri="{FF2B5EF4-FFF2-40B4-BE49-F238E27FC236}">
                    <a16:creationId xmlns:a16="http://schemas.microsoft.com/office/drawing/2014/main" id="{C006F572-BDC7-7E04-C147-2297CC22B2C5}"/>
                  </a:ext>
                </a:extLst>
              </p:cNvPr>
              <p:cNvCxnSpPr/>
              <p:nvPr/>
            </p:nvCxnSpPr>
            <p:spPr>
              <a:xfrm>
                <a:off x="7020272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ihandform 48">
                <a:extLst>
                  <a:ext uri="{FF2B5EF4-FFF2-40B4-BE49-F238E27FC236}">
                    <a16:creationId xmlns:a16="http://schemas.microsoft.com/office/drawing/2014/main" id="{9E53F3D9-9BF7-298C-0B40-E8D30B9A028E}"/>
                  </a:ext>
                </a:extLst>
              </p:cNvPr>
              <p:cNvSpPr/>
              <p:nvPr/>
            </p:nvSpPr>
            <p:spPr>
              <a:xfrm>
                <a:off x="6642847" y="3960685"/>
                <a:ext cx="2151529" cy="1313329"/>
              </a:xfrm>
              <a:custGeom>
                <a:avLst/>
                <a:gdLst>
                  <a:gd name="connsiteX0" fmla="*/ 0 w 2151529"/>
                  <a:gd name="connsiteY0" fmla="*/ 0 h 1313329"/>
                  <a:gd name="connsiteX1" fmla="*/ 367553 w 2151529"/>
                  <a:gd name="connsiteY1" fmla="*/ 1174376 h 1313329"/>
                  <a:gd name="connsiteX2" fmla="*/ 1093694 w 2151529"/>
                  <a:gd name="connsiteY2" fmla="*/ 833717 h 1313329"/>
                  <a:gd name="connsiteX3" fmla="*/ 1748118 w 2151529"/>
                  <a:gd name="connsiteY3" fmla="*/ 708211 h 1313329"/>
                  <a:gd name="connsiteX4" fmla="*/ 2151529 w 2151529"/>
                  <a:gd name="connsiteY4" fmla="*/ 304800 h 1313329"/>
                  <a:gd name="connsiteX5" fmla="*/ 2151529 w 2151529"/>
                  <a:gd name="connsiteY5" fmla="*/ 304800 h 1313329"/>
                  <a:gd name="connsiteX6" fmla="*/ 2151529 w 2151529"/>
                  <a:gd name="connsiteY6" fmla="*/ 304800 h 13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529" h="1313329">
                    <a:moveTo>
                      <a:pt x="0" y="0"/>
                    </a:moveTo>
                    <a:cubicBezTo>
                      <a:pt x="92635" y="517711"/>
                      <a:pt x="185271" y="1035423"/>
                      <a:pt x="367553" y="1174376"/>
                    </a:cubicBezTo>
                    <a:cubicBezTo>
                      <a:pt x="549835" y="1313329"/>
                      <a:pt x="863600" y="911411"/>
                      <a:pt x="1093694" y="833717"/>
                    </a:cubicBezTo>
                    <a:cubicBezTo>
                      <a:pt x="1323788" y="756023"/>
                      <a:pt x="1571812" y="796364"/>
                      <a:pt x="1748118" y="708211"/>
                    </a:cubicBezTo>
                    <a:cubicBezTo>
                      <a:pt x="1924424" y="620058"/>
                      <a:pt x="2151529" y="304800"/>
                      <a:pt x="2151529" y="304800"/>
                    </a:cubicBezTo>
                    <a:lnTo>
                      <a:pt x="2151529" y="304800"/>
                    </a:lnTo>
                    <a:lnTo>
                      <a:pt x="2151529" y="30480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 Verbindung 50">
                <a:extLst>
                  <a:ext uri="{FF2B5EF4-FFF2-40B4-BE49-F238E27FC236}">
                    <a16:creationId xmlns:a16="http://schemas.microsoft.com/office/drawing/2014/main" id="{E4F65760-5BA1-F0A1-513B-4C994635DBF5}"/>
                  </a:ext>
                </a:extLst>
              </p:cNvPr>
              <p:cNvCxnSpPr/>
              <p:nvPr/>
            </p:nvCxnSpPr>
            <p:spPr>
              <a:xfrm flipV="1">
                <a:off x="7596336" y="4418302"/>
                <a:ext cx="1152128" cy="9361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52">
                <a:extLst>
                  <a:ext uri="{FF2B5EF4-FFF2-40B4-BE49-F238E27FC236}">
                    <a16:creationId xmlns:a16="http://schemas.microsoft.com/office/drawing/2014/main" id="{CF2DCC70-A623-C05F-61BF-7A20C339DF69}"/>
                  </a:ext>
                </a:extLst>
              </p:cNvPr>
              <p:cNvCxnSpPr/>
              <p:nvPr/>
            </p:nvCxnSpPr>
            <p:spPr>
              <a:xfrm rot="5400000" flipH="1" flipV="1">
                <a:off x="802838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55">
                <a:extLst>
                  <a:ext uri="{FF2B5EF4-FFF2-40B4-BE49-F238E27FC236}">
                    <a16:creationId xmlns:a16="http://schemas.microsoft.com/office/drawing/2014/main" id="{3A135984-4E94-E3FA-F546-8D4411E1AD62}"/>
                  </a:ext>
                </a:extLst>
              </p:cNvPr>
              <p:cNvCxnSpPr/>
              <p:nvPr/>
            </p:nvCxnSpPr>
            <p:spPr>
              <a:xfrm rot="5400000" flipH="1" flipV="1">
                <a:off x="7236296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65">
                <a:extLst>
                  <a:ext uri="{FF2B5EF4-FFF2-40B4-BE49-F238E27FC236}">
                    <a16:creationId xmlns:a16="http://schemas.microsoft.com/office/drawing/2014/main" id="{A7780587-3705-19E5-EA5F-CAA3E6153182}"/>
                  </a:ext>
                </a:extLst>
              </p:cNvPr>
              <p:cNvCxnSpPr/>
              <p:nvPr/>
            </p:nvCxnSpPr>
            <p:spPr>
              <a:xfrm>
                <a:off x="7666756" y="4850350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66">
                <a:extLst>
                  <a:ext uri="{FF2B5EF4-FFF2-40B4-BE49-F238E27FC236}">
                    <a16:creationId xmlns:a16="http://schemas.microsoft.com/office/drawing/2014/main" id="{BDE2A2CD-6130-314E-53F1-567F32190FE6}"/>
                  </a:ext>
                </a:extLst>
              </p:cNvPr>
              <p:cNvCxnSpPr/>
              <p:nvPr/>
            </p:nvCxnSpPr>
            <p:spPr>
              <a:xfrm>
                <a:off x="8460432" y="4634326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71">
                <a:extLst>
                  <a:ext uri="{FF2B5EF4-FFF2-40B4-BE49-F238E27FC236}">
                    <a16:creationId xmlns:a16="http://schemas.microsoft.com/office/drawing/2014/main" id="{57E95415-4607-F5D5-DDEC-6CA3FF0F22EE}"/>
                  </a:ext>
                </a:extLst>
              </p:cNvPr>
              <p:cNvCxnSpPr/>
              <p:nvPr/>
            </p:nvCxnSpPr>
            <p:spPr>
              <a:xfrm rot="5400000" flipH="1" flipV="1">
                <a:off x="67406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72">
                <a:extLst>
                  <a:ext uri="{FF2B5EF4-FFF2-40B4-BE49-F238E27FC236}">
                    <a16:creationId xmlns:a16="http://schemas.microsoft.com/office/drawing/2014/main" id="{FEED1E1D-9D5D-5892-427D-C567880159D1}"/>
                  </a:ext>
                </a:extLst>
              </p:cNvPr>
              <p:cNvCxnSpPr/>
              <p:nvPr/>
            </p:nvCxnSpPr>
            <p:spPr>
              <a:xfrm>
                <a:off x="7162700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73">
                <a:extLst>
                  <a:ext uri="{FF2B5EF4-FFF2-40B4-BE49-F238E27FC236}">
                    <a16:creationId xmlns:a16="http://schemas.microsoft.com/office/drawing/2014/main" id="{C831C3B2-4B43-6EE6-2063-C7F9C06F2B58}"/>
                  </a:ext>
                </a:extLst>
              </p:cNvPr>
              <p:cNvSpPr txBox="1"/>
              <p:nvPr/>
            </p:nvSpPr>
            <p:spPr>
              <a:xfrm>
                <a:off x="8184821" y="4069295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1" name="Textfeld 74">
                <a:extLst>
                  <a:ext uri="{FF2B5EF4-FFF2-40B4-BE49-F238E27FC236}">
                    <a16:creationId xmlns:a16="http://schemas.microsoft.com/office/drawing/2014/main" id="{E25D8682-7951-CB62-49DB-178AA550037F}"/>
                  </a:ext>
                </a:extLst>
              </p:cNvPr>
              <p:cNvSpPr txBox="1"/>
              <p:nvPr/>
            </p:nvSpPr>
            <p:spPr>
              <a:xfrm>
                <a:off x="7392733" y="4058263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2" name="Textfeld 75">
                <a:extLst>
                  <a:ext uri="{FF2B5EF4-FFF2-40B4-BE49-F238E27FC236}">
                    <a16:creationId xmlns:a16="http://schemas.microsoft.com/office/drawing/2014/main" id="{D240BB2E-66E9-CE53-C438-EDACC5415FC3}"/>
                  </a:ext>
                </a:extLst>
              </p:cNvPr>
              <p:cNvSpPr txBox="1"/>
              <p:nvPr/>
            </p:nvSpPr>
            <p:spPr>
              <a:xfrm>
                <a:off x="6766444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3" name="Textfeld 76">
                <a:extLst>
                  <a:ext uri="{FF2B5EF4-FFF2-40B4-BE49-F238E27FC236}">
                    <a16:creationId xmlns:a16="http://schemas.microsoft.com/office/drawing/2014/main" id="{CD9BBB9A-EA5B-75AF-0FBB-597FC61F839C}"/>
                  </a:ext>
                </a:extLst>
              </p:cNvPr>
              <p:cNvSpPr txBox="1"/>
              <p:nvPr/>
            </p:nvSpPr>
            <p:spPr>
              <a:xfrm>
                <a:off x="6982467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D571F1-9EF5-0F5B-1787-12E44CF936E3}"/>
                </a:ext>
              </a:extLst>
            </p:cNvPr>
            <p:cNvSpPr/>
            <p:nvPr/>
          </p:nvSpPr>
          <p:spPr>
            <a:xfrm>
              <a:off x="7520846" y="4355800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4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B3C1B-23B0-47FE-7774-1C3C2E504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uses the </a:t>
            </a:r>
            <a:r>
              <a:rPr lang="en-US" b="1" dirty="0">
                <a:solidFill>
                  <a:schemeClr val="accent1"/>
                </a:solidFill>
              </a:rPr>
              <a:t>entire dataset</a:t>
            </a:r>
            <a:r>
              <a:rPr lang="en-US" dirty="0"/>
              <a:t> to compute gradients </a:t>
            </a:r>
            <a:r>
              <a:rPr lang="el-GR" dirty="0"/>
              <a:t>Δ</a:t>
            </a:r>
            <a:r>
              <a:rPr lang="en-US" dirty="0"/>
              <a:t>W</a:t>
            </a:r>
          </a:p>
          <a:p>
            <a:pPr lvl="1"/>
            <a:r>
              <a:rPr lang="en-US" dirty="0"/>
              <a:t>For (pseudo-)</a:t>
            </a:r>
            <a:r>
              <a:rPr lang="en-US" b="1" dirty="0">
                <a:solidFill>
                  <a:srgbClr val="7889FB"/>
                </a:solidFill>
              </a:rPr>
              <a:t>second-order methods</a:t>
            </a:r>
            <a:r>
              <a:rPr lang="en-US" dirty="0"/>
              <a:t>, many features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Dedicated optimizers</a:t>
            </a:r>
            <a:r>
              <a:rPr lang="en-US" dirty="0"/>
              <a:t> for traditional ML algorithms </a:t>
            </a:r>
          </a:p>
          <a:p>
            <a:pPr lvl="1"/>
            <a:endParaRPr lang="en-US" dirty="0"/>
          </a:p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37F5-37ED-26EA-0C07-23C05CF5B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Batch/Mini-batch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B0C9E-347F-957E-6DC5-2DE586F81CEF}"/>
              </a:ext>
            </a:extLst>
          </p:cNvPr>
          <p:cNvGrpSpPr/>
          <p:nvPr/>
        </p:nvGrpSpPr>
        <p:grpSpPr>
          <a:xfrm>
            <a:off x="7857934" y="3397174"/>
            <a:ext cx="2865457" cy="2125280"/>
            <a:chOff x="6179739" y="3612327"/>
            <a:chExt cx="2865457" cy="21252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CEA71D-56E9-2275-AB85-7E9BEE8A1D01}"/>
                </a:ext>
              </a:extLst>
            </p:cNvPr>
            <p:cNvSpPr/>
            <p:nvPr/>
          </p:nvSpPr>
          <p:spPr>
            <a:xfrm>
              <a:off x="6179739" y="3650500"/>
              <a:ext cx="733530" cy="2087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15F899-6154-1E9D-57F3-AAE51FA33002}"/>
                </a:ext>
              </a:extLst>
            </p:cNvPr>
            <p:cNvSpPr/>
            <p:nvPr/>
          </p:nvSpPr>
          <p:spPr>
            <a:xfrm>
              <a:off x="7486024" y="4009292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4F14DB-1A13-B939-8DB0-99EA8C62A2E2}"/>
                </a:ext>
              </a:extLst>
            </p:cNvPr>
            <p:cNvSpPr/>
            <p:nvPr/>
          </p:nvSpPr>
          <p:spPr>
            <a:xfrm>
              <a:off x="7487699" y="3649226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757272-5616-73DD-201B-CC8C866CEA3A}"/>
                </a:ext>
              </a:extLst>
            </p:cNvPr>
            <p:cNvCxnSpPr/>
            <p:nvPr/>
          </p:nvCxnSpPr>
          <p:spPr>
            <a:xfrm>
              <a:off x="7124282" y="3799952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479E54-F7C3-F439-253B-C4B5B43DB8EE}"/>
                </a:ext>
              </a:extLst>
            </p:cNvPr>
            <p:cNvCxnSpPr/>
            <p:nvPr/>
          </p:nvCxnSpPr>
          <p:spPr>
            <a:xfrm>
              <a:off x="7124282" y="4160018"/>
              <a:ext cx="271306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30E063-F52A-A302-1918-27F0DF8537D2}"/>
                </a:ext>
              </a:extLst>
            </p:cNvPr>
            <p:cNvCxnSpPr/>
            <p:nvPr/>
          </p:nvCxnSpPr>
          <p:spPr>
            <a:xfrm>
              <a:off x="7015427" y="3671000"/>
              <a:ext cx="0" cy="206660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A436A-0169-606F-69AA-96098E8A99E5}"/>
                </a:ext>
              </a:extLst>
            </p:cNvPr>
            <p:cNvSpPr txBox="1"/>
            <p:nvPr/>
          </p:nvSpPr>
          <p:spPr>
            <a:xfrm>
              <a:off x="7094138" y="4722723"/>
              <a:ext cx="85411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Epoch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8A3F9E-3681-B592-0B6B-CE8183097D4C}"/>
                </a:ext>
              </a:extLst>
            </p:cNvPr>
            <p:cNvCxnSpPr/>
            <p:nvPr/>
          </p:nvCxnSpPr>
          <p:spPr>
            <a:xfrm>
              <a:off x="8291564" y="3801630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EE81F7-345A-99D2-76CE-92F495C81CD0}"/>
                </a:ext>
              </a:extLst>
            </p:cNvPr>
            <p:cNvSpPr txBox="1"/>
            <p:nvPr/>
          </p:nvSpPr>
          <p:spPr>
            <a:xfrm>
              <a:off x="8514305" y="3612327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8481EB-D7B4-26BE-22D6-E109059216A9}"/>
                </a:ext>
              </a:extLst>
            </p:cNvPr>
            <p:cNvCxnSpPr/>
            <p:nvPr/>
          </p:nvCxnSpPr>
          <p:spPr>
            <a:xfrm>
              <a:off x="8303288" y="4134899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2D1FD0-46B1-4C7C-3028-033C2917F585}"/>
                </a:ext>
              </a:extLst>
            </p:cNvPr>
            <p:cNvSpPr txBox="1"/>
            <p:nvPr/>
          </p:nvSpPr>
          <p:spPr>
            <a:xfrm>
              <a:off x="8526029" y="3945596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W’’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DE830-2289-82C5-EC5D-2C333ECD4086}"/>
              </a:ext>
            </a:extLst>
          </p:cNvPr>
          <p:cNvSpPr/>
          <p:nvPr/>
        </p:nvSpPr>
        <p:spPr>
          <a:xfrm>
            <a:off x="8402217" y="1447450"/>
            <a:ext cx="733530" cy="1106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CFC90A-9B62-3A0A-7D57-D90716246CFD}"/>
              </a:ext>
            </a:extLst>
          </p:cNvPr>
          <p:cNvCxnSpPr/>
          <p:nvPr/>
        </p:nvCxnSpPr>
        <p:spPr>
          <a:xfrm>
            <a:off x="9338389" y="225172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B20CE-9619-0CA1-90D7-66EDB2E9AAC4}"/>
              </a:ext>
            </a:extLst>
          </p:cNvPr>
          <p:cNvSpPr txBox="1"/>
          <p:nvPr/>
        </p:nvSpPr>
        <p:spPr>
          <a:xfrm>
            <a:off x="9561130" y="206241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</p:spTree>
    <p:extLst>
      <p:ext uri="{BB962C8B-B14F-4D97-AF65-F5344CB8AC3E}">
        <p14:creationId xmlns:p14="http://schemas.microsoft.com/office/powerpoint/2010/main" val="1993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84080"/>
              </p:ext>
            </p:extLst>
          </p:nvPr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695C2-7033-4640-A5F5-A090373B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multiple elements </a:t>
            </a:r>
            <a:br>
              <a:rPr lang="en-US" dirty="0"/>
            </a:br>
            <a:r>
              <a:rPr lang="en-US" dirty="0"/>
              <a:t>at a time 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parallelism </a:t>
            </a: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66E7-3ACE-6195-3D5C-ED2D311BE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4CAE-FF9D-D21F-52C4-EA92C8F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3" y="2328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59D7-75B5-8FC4-97EB-E97123820AF4}"/>
              </a:ext>
            </a:extLst>
          </p:cNvPr>
          <p:cNvSpPr txBox="1"/>
          <p:nvPr/>
        </p:nvSpPr>
        <p:spPr>
          <a:xfrm>
            <a:off x="1670068" y="2289078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C46EA-ED47-01C9-ED6C-6C74CC9333F9}"/>
              </a:ext>
            </a:extLst>
          </p:cNvPr>
          <p:cNvSpPr/>
          <p:nvPr/>
        </p:nvSpPr>
        <p:spPr>
          <a:xfrm>
            <a:off x="6745965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909DA-FEA1-9E73-1B2F-0430545AEFC5}"/>
              </a:ext>
            </a:extLst>
          </p:cNvPr>
          <p:cNvSpPr/>
          <p:nvPr/>
        </p:nvSpPr>
        <p:spPr>
          <a:xfrm>
            <a:off x="8425607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19363-3D53-BAB1-CAC4-6A5249F1FC1C}"/>
              </a:ext>
            </a:extLst>
          </p:cNvPr>
          <p:cNvSpPr/>
          <p:nvPr/>
        </p:nvSpPr>
        <p:spPr>
          <a:xfrm>
            <a:off x="6745965" y="226534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B889D-0F80-192A-A5E9-27034AAC4B2E}"/>
              </a:ext>
            </a:extLst>
          </p:cNvPr>
          <p:cNvSpPr/>
          <p:nvPr/>
        </p:nvSpPr>
        <p:spPr>
          <a:xfrm>
            <a:off x="8425607" y="2264628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BECD5-4DCB-70E9-F204-F14C0A9A56C9}"/>
              </a:ext>
            </a:extLst>
          </p:cNvPr>
          <p:cNvSpPr txBox="1"/>
          <p:nvPr/>
        </p:nvSpPr>
        <p:spPr>
          <a:xfrm>
            <a:off x="6940518" y="644988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9544-F325-B46F-5E8B-8F08052C407F}"/>
              </a:ext>
            </a:extLst>
          </p:cNvPr>
          <p:cNvSpPr txBox="1"/>
          <p:nvPr/>
        </p:nvSpPr>
        <p:spPr>
          <a:xfrm>
            <a:off x="8500656" y="644988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C3832-32B0-8242-19E0-52E478ACD2DE}"/>
              </a:ext>
            </a:extLst>
          </p:cNvPr>
          <p:cNvSpPr txBox="1"/>
          <p:nvPr/>
        </p:nvSpPr>
        <p:spPr>
          <a:xfrm>
            <a:off x="5455429" y="126497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6D51-80E0-0003-D791-8C9518BA2229}"/>
              </a:ext>
            </a:extLst>
          </p:cNvPr>
          <p:cNvSpPr txBox="1"/>
          <p:nvPr/>
        </p:nvSpPr>
        <p:spPr>
          <a:xfrm>
            <a:off x="5455429" y="2437573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8690E-AFA1-FA99-0AED-42588F638A21}"/>
              </a:ext>
            </a:extLst>
          </p:cNvPr>
          <p:cNvSpPr txBox="1"/>
          <p:nvPr/>
        </p:nvSpPr>
        <p:spPr>
          <a:xfrm>
            <a:off x="6518180" y="3486742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8FE0C-E6E6-DEF4-EE00-9DEA60D3EAFE}"/>
              </a:ext>
            </a:extLst>
          </p:cNvPr>
          <p:cNvGrpSpPr/>
          <p:nvPr/>
        </p:nvGrpSpPr>
        <p:grpSpPr>
          <a:xfrm>
            <a:off x="6437092" y="4589714"/>
            <a:ext cx="3793295" cy="1129886"/>
            <a:chOff x="5124658" y="2794439"/>
            <a:chExt cx="3793295" cy="1129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D65D2-2DD3-4860-BEF9-9A40E64048EB}"/>
                </a:ext>
              </a:extLst>
            </p:cNvPr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90575-C9EB-E90B-498E-F774B12F4615}"/>
                </a:ext>
              </a:extLst>
            </p:cNvPr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360481-0B4F-91E4-1FBD-9503E41EF004}"/>
                </a:ext>
              </a:extLst>
            </p:cNvPr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83CA6D-A6A3-3809-B275-3BF53D600F1B}"/>
                </a:ext>
              </a:extLst>
            </p:cNvPr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D789D-BF10-EFBA-CB63-5A06D3F92EEB}"/>
                </a:ext>
              </a:extLst>
            </p:cNvPr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E28514-AEB0-707C-08F8-9371264FFA3E}"/>
                </a:ext>
              </a:extLst>
            </p:cNvPr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AC2E4-12B0-3EDD-4734-1A981403BC78}"/>
                </a:ext>
              </a:extLst>
            </p:cNvPr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D5152B-3F03-0D23-54AE-78804908BAB8}"/>
                </a:ext>
              </a:extLst>
            </p:cNvPr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968458-00FD-9527-D1BA-08C7F535A390}"/>
                </a:ext>
              </a:extLst>
            </p:cNvPr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B76B4-06B5-10B5-1EDC-0D4F27333F38}"/>
                </a:ext>
              </a:extLst>
            </p:cNvPr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E1A4-5A56-177A-BEC9-76F59DC7C0B5}"/>
                </a:ext>
              </a:extLst>
            </p:cNvPr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D9CE6-A82F-507D-5BA2-64B90E714AF8}"/>
                </a:ext>
              </a:extLst>
            </p:cNvPr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6A68D8-AA9A-FD58-6984-7E37B64A29A1}"/>
                </a:ext>
              </a:extLst>
            </p:cNvPr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DE888-C7D2-FA24-D86D-3BA0DFE4522C}"/>
                </a:ext>
              </a:extLst>
            </p:cNvPr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F0F27-086A-E292-1DCE-FEFB83E144BE}"/>
                </a:ext>
              </a:extLst>
            </p:cNvPr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CDBC92-1CA9-1548-E9AE-82EFA7CEC8E9}"/>
                </a:ext>
              </a:extLst>
            </p:cNvPr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EDADDA-DAD2-C718-3AFE-99243C2553CB}"/>
                </a:ext>
              </a:extLst>
            </p:cNvPr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64EAA4-6D87-B734-CA91-9BDE9944728C}"/>
                </a:ext>
              </a:extLst>
            </p:cNvPr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48A093-486A-A9B4-FB55-BCA5C8B846D6}"/>
                </a:ext>
              </a:extLst>
            </p:cNvPr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409917-8620-ACD8-EBEC-80FD1198BABF}"/>
                </a:ext>
              </a:extLst>
            </p:cNvPr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14DB3F-2857-14C9-EB47-25CC187D8F30}"/>
                </a:ext>
              </a:extLst>
            </p:cNvPr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EDBE1F-1ED3-4678-F0B0-12822553B255}"/>
                </a:ext>
              </a:extLst>
            </p:cNvPr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CCECD-F063-E569-B40C-BA25608A8419}"/>
                </a:ext>
              </a:extLst>
            </p:cNvPr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C737B6-47C0-179D-D8D2-9B417E590A78}"/>
                </a:ext>
              </a:extLst>
            </p:cNvPr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27887-C9C4-345F-7B47-D7419614F04D}"/>
                </a:ext>
              </a:extLst>
            </p:cNvPr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DB514-8E9C-2023-A1EE-36FFF4EB857D}"/>
                </a:ext>
              </a:extLst>
            </p:cNvPr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27CF7C-1187-3DB9-136F-36299AAA0FEC}"/>
                </a:ext>
              </a:extLst>
            </p:cNvPr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E7FBC-B7B1-299A-4B1F-890441396FE7}"/>
                </a:ext>
              </a:extLst>
            </p:cNvPr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0DF50-4C0B-11D2-278B-611D484C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Scale-up Node (DM cluster)</a:t>
            </a:r>
          </a:p>
          <a:p>
            <a:pPr lvl="1"/>
            <a:r>
              <a:rPr lang="en-US" dirty="0"/>
              <a:t>Peak := 2 Sockets * 28 Cores * 2.2 GHz * 2 FMA units * 16 FP32 slots (AVX512) * 2 (FMA)</a:t>
            </a:r>
            <a:br>
              <a:rPr lang="en-US" dirty="0"/>
            </a:br>
            <a:r>
              <a:rPr lang="en-US" dirty="0"/>
              <a:t>          = </a:t>
            </a:r>
            <a:r>
              <a:rPr lang="en-US" b="1" dirty="0">
                <a:solidFill>
                  <a:schemeClr val="accent1"/>
                </a:solidFill>
              </a:rPr>
              <a:t>7.7 TFLOP/s</a:t>
            </a:r>
            <a:r>
              <a:rPr lang="en-US" dirty="0"/>
              <a:t> (FP32)  =  </a:t>
            </a:r>
            <a:r>
              <a:rPr lang="en-US" b="1" dirty="0">
                <a:solidFill>
                  <a:srgbClr val="7889FB"/>
                </a:solidFill>
              </a:rPr>
              <a:t>3.85 TFLOP/s</a:t>
            </a:r>
            <a:r>
              <a:rPr lang="en-US" dirty="0"/>
              <a:t> (FP64)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14DF-7555-7BCF-AB69-C860E0A61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Peak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0942-5A85-5815-12F8-17F977C35B6E}"/>
              </a:ext>
            </a:extLst>
          </p:cNvPr>
          <p:cNvSpPr txBox="1"/>
          <p:nvPr/>
        </p:nvSpPr>
        <p:spPr>
          <a:xfrm>
            <a:off x="9706515" y="2364110"/>
            <a:ext cx="200967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matmult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BLAS (Intel MKL):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2.23 TFLOP/s (FP64)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1821B-AED6-5203-8371-89CB6895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27" y="2367702"/>
            <a:ext cx="8227771" cy="3415672"/>
          </a:xfrm>
          <a:prstGeom prst="rect">
            <a:avLst/>
          </a:prstGeom>
        </p:spPr>
      </p:pic>
      <p:sp>
        <p:nvSpPr>
          <p:cNvPr id="7" name="Left Arrow 7">
            <a:extLst>
              <a:ext uri="{FF2B5EF4-FFF2-40B4-BE49-F238E27FC236}">
                <a16:creationId xmlns:a16="http://schemas.microsoft.com/office/drawing/2014/main" id="{3C56FAB2-ABEA-5D6C-A134-096CA776D2F5}"/>
              </a:ext>
            </a:extLst>
          </p:cNvPr>
          <p:cNvSpPr/>
          <p:nvPr/>
        </p:nvSpPr>
        <p:spPr>
          <a:xfrm>
            <a:off x="7925073" y="3589534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11">
            <a:extLst>
              <a:ext uri="{FF2B5EF4-FFF2-40B4-BE49-F238E27FC236}">
                <a16:creationId xmlns:a16="http://schemas.microsoft.com/office/drawing/2014/main" id="{F742C1C8-B164-DE77-1252-59EF22BD825B}"/>
              </a:ext>
            </a:extLst>
          </p:cNvPr>
          <p:cNvSpPr/>
          <p:nvPr/>
        </p:nvSpPr>
        <p:spPr>
          <a:xfrm>
            <a:off x="7946847" y="4907538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4963</Words>
  <Application>Microsoft Office PowerPoint</Application>
  <PresentationFormat>Widescreen</PresentationFormat>
  <Paragraphs>808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- 05 Execution Strategies</dc:title>
  <dc:creator>Matthias Boehm</dc:creator>
  <cp:lastModifiedBy>Matthias Boehm</cp:lastModifiedBy>
  <cp:revision>196</cp:revision>
  <cp:lastPrinted>2021-03-24T16:10:50Z</cp:lastPrinted>
  <dcterms:created xsi:type="dcterms:W3CDTF">2023-02-25T13:39:16Z</dcterms:created>
  <dcterms:modified xsi:type="dcterms:W3CDTF">2025-05-15T13:59:28Z</dcterms:modified>
</cp:coreProperties>
</file>