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7"/>
  </p:notesMasterIdLst>
  <p:handoutMasterIdLst>
    <p:handoutMasterId r:id="rId38"/>
  </p:handoutMasterIdLst>
  <p:sldIdLst>
    <p:sldId id="359" r:id="rId3"/>
    <p:sldId id="387" r:id="rId4"/>
    <p:sldId id="528" r:id="rId5"/>
    <p:sldId id="388" r:id="rId6"/>
    <p:sldId id="475" r:id="rId7"/>
    <p:sldId id="533" r:id="rId8"/>
    <p:sldId id="535" r:id="rId9"/>
    <p:sldId id="558" r:id="rId10"/>
    <p:sldId id="537" r:id="rId11"/>
    <p:sldId id="534" r:id="rId12"/>
    <p:sldId id="529" r:id="rId13"/>
    <p:sldId id="549" r:id="rId14"/>
    <p:sldId id="559" r:id="rId15"/>
    <p:sldId id="536" r:id="rId16"/>
    <p:sldId id="548" r:id="rId17"/>
    <p:sldId id="530" r:id="rId18"/>
    <p:sldId id="540" r:id="rId19"/>
    <p:sldId id="541" r:id="rId20"/>
    <p:sldId id="538" r:id="rId21"/>
    <p:sldId id="556" r:id="rId22"/>
    <p:sldId id="539" r:id="rId23"/>
    <p:sldId id="557" r:id="rId24"/>
    <p:sldId id="531" r:id="rId25"/>
    <p:sldId id="555" r:id="rId26"/>
    <p:sldId id="542" r:id="rId27"/>
    <p:sldId id="550" r:id="rId28"/>
    <p:sldId id="543" r:id="rId29"/>
    <p:sldId id="532" r:id="rId30"/>
    <p:sldId id="553" r:id="rId31"/>
    <p:sldId id="545" r:id="rId32"/>
    <p:sldId id="454" r:id="rId33"/>
    <p:sldId id="546" r:id="rId34"/>
    <p:sldId id="552" r:id="rId35"/>
    <p:sldId id="421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4" d="100"/>
          <a:sy n="64" d="100"/>
        </p:scale>
        <p:origin x="3192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C65016-F466-65F2-1647-F2D65EC6DD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8699B-DCFC-9457-9B24-BB3645C0A6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52E21-16B8-4FAD-8424-BDD4550E587D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BA9BA-3A7F-9FC3-5FDF-2AD1D34638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42FF1-55D3-2AD7-9662-D337382FA8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BE3A1-6E20-4D8E-B1B3-D17FFCFF2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8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05.06.2025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2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ref Stanford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Proposed for machine translation, but general-purpose architecture (message passing among vectors) </a:t>
            </a:r>
          </a:p>
          <a:p>
            <a:r>
              <a:rPr lang="en-US" dirty="0"/>
              <a:t>https://www.youtube.com/watch?v=9uw3F6rndnA</a:t>
            </a:r>
          </a:p>
          <a:p>
            <a:r>
              <a:rPr lang="en-US" dirty="0"/>
              <a:t>As of 06/2025: 182,589 citations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08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larger dk dot products grow large, pushing </a:t>
            </a:r>
            <a:r>
              <a:rPr lang="en-US" dirty="0" err="1"/>
              <a:t>softmax</a:t>
            </a:r>
            <a:r>
              <a:rPr lang="en-US" dirty="0"/>
              <a:t> in regions with very small gradients </a:t>
            </a:r>
            <a:r>
              <a:rPr lang="en-US" dirty="0">
                <a:sym typeface="Wingdings" panose="05000000000000000000" pitchFamily="2" charset="2"/>
              </a:rPr>
              <a:t> scaling fixes it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19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map of Pile components by effective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22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 40 token /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79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of 06/2025: </a:t>
            </a:r>
            <a:r>
              <a:rPr lang="en-US" dirty="0" err="1"/>
              <a:t>LoRA</a:t>
            </a:r>
            <a:r>
              <a:rPr lang="en-US" dirty="0"/>
              <a:t> cited 14,491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24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07 Execution Strategies – LLM Training and Inference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vM4p9NN0T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ommoncrawl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rxiv.org/pdf/2101.00027" TargetMode="Externa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autonomous-agents/math-behind-positional-embeddings-in-transformer-models-921db18b0c28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yrilzakka.github.io/llm-playbook/nested/fixed-pos-embed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rxiv.org/pdf/2001.08361" TargetMode="Externa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203.15556" TargetMode="External"/><Relationship Id="rId3" Type="http://schemas.openxmlformats.org/officeDocument/2006/relationships/image" Target="../media/image33.emf"/><Relationship Id="rId7" Type="http://schemas.openxmlformats.org/officeDocument/2006/relationships/image" Target="../media/image36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412.19437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mboehm7.github.io/teaching/ss25_amls/index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story/openai-ceo-sam-altman-the-age-of-giant-ai-models-is-already-over/" TargetMode="Externa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visualcapitalist.com/the-surging-cost-of-training-ai-models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xiv.org/pdf/1904.10509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hyperlink" Target="https://huggingface.co/blog/rlh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rxiv.org/pdf/2403.13372" TargetMode="External"/><Relationship Id="rId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hyperlink" Target="https://github.com/stanfordnlp/dspy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xiv.org/pdf/2404.02151v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vllm.ai/en/stable/getting_started/examples/basic.html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xiv.org/pdf/2408.03314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emf"/><Relationship Id="rId7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hyperlink" Target="https://arxiv.org/pdf/2412.19437" TargetMode="Externa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07 LLM Training and Inference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Jun 05,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F7134-3B34-FA9C-8BF1-BE20B716B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LLM Training and Inference Workflow</a:t>
            </a:r>
          </a:p>
        </p:txBody>
      </p:sp>
      <p:sp>
        <p:nvSpPr>
          <p:cNvPr id="4" name="Chevron 5">
            <a:extLst>
              <a:ext uri="{FF2B5EF4-FFF2-40B4-BE49-F238E27FC236}">
                <a16:creationId xmlns:a16="http://schemas.microsoft.com/office/drawing/2014/main" id="{703CF1F0-EEF8-8028-C39A-A52563509C86}"/>
              </a:ext>
            </a:extLst>
          </p:cNvPr>
          <p:cNvSpPr/>
          <p:nvPr/>
        </p:nvSpPr>
        <p:spPr>
          <a:xfrm>
            <a:off x="532743" y="2471653"/>
            <a:ext cx="2316240" cy="1228977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Collection</a:t>
            </a:r>
          </a:p>
        </p:txBody>
      </p:sp>
      <p:sp>
        <p:nvSpPr>
          <p:cNvPr id="5" name="Chevron 5">
            <a:extLst>
              <a:ext uri="{FF2B5EF4-FFF2-40B4-BE49-F238E27FC236}">
                <a16:creationId xmlns:a16="http://schemas.microsoft.com/office/drawing/2014/main" id="{C057CE20-CDD2-8DCB-C007-8BDD4A2EC069}"/>
              </a:ext>
            </a:extLst>
          </p:cNvPr>
          <p:cNvSpPr/>
          <p:nvPr/>
        </p:nvSpPr>
        <p:spPr>
          <a:xfrm>
            <a:off x="2632278" y="2471653"/>
            <a:ext cx="2316240" cy="1228977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Pre-processing 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(tokenize)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3B0DF006-8E8F-AAD3-C153-900CAA21889A}"/>
              </a:ext>
            </a:extLst>
          </p:cNvPr>
          <p:cNvSpPr/>
          <p:nvPr/>
        </p:nvSpPr>
        <p:spPr>
          <a:xfrm>
            <a:off x="4713757" y="2471653"/>
            <a:ext cx="2316240" cy="1228977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Pre-Training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(multiple phases)</a:t>
            </a:r>
          </a:p>
        </p:txBody>
      </p:sp>
      <p:sp>
        <p:nvSpPr>
          <p:cNvPr id="7" name="Chevron 5">
            <a:extLst>
              <a:ext uri="{FF2B5EF4-FFF2-40B4-BE49-F238E27FC236}">
                <a16:creationId xmlns:a16="http://schemas.microsoft.com/office/drawing/2014/main" id="{5C8D2A18-41FE-7FD2-C48F-E1EAB203D089}"/>
              </a:ext>
            </a:extLst>
          </p:cNvPr>
          <p:cNvSpPr/>
          <p:nvPr/>
        </p:nvSpPr>
        <p:spPr>
          <a:xfrm>
            <a:off x="6813292" y="2471653"/>
            <a:ext cx="2316240" cy="1228977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Post-Training / Fine-Tuning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5A687-E10A-1707-7230-AC266071283C}"/>
              </a:ext>
            </a:extLst>
          </p:cNvPr>
          <p:cNvSpPr txBox="1"/>
          <p:nvPr/>
        </p:nvSpPr>
        <p:spPr>
          <a:xfrm>
            <a:off x="1032735" y="3844853"/>
            <a:ext cx="13124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Crawl the Internet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C2C75-756E-DFCD-3FF8-228F8DD254B9}"/>
              </a:ext>
            </a:extLst>
          </p:cNvPr>
          <p:cNvSpPr txBox="1"/>
          <p:nvPr/>
        </p:nvSpPr>
        <p:spPr>
          <a:xfrm>
            <a:off x="3030198" y="3844853"/>
            <a:ext cx="146649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 Tokenizer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common subsequences)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D985D-2E0C-1EFE-834D-361DB5C0705D}"/>
              </a:ext>
            </a:extLst>
          </p:cNvPr>
          <p:cNvSpPr txBox="1"/>
          <p:nvPr/>
        </p:nvSpPr>
        <p:spPr>
          <a:xfrm>
            <a:off x="5054429" y="3835888"/>
            <a:ext cx="146649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 LLM on very large data corpus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CEBE4-D453-7FF6-F66B-6A8E4A30603F}"/>
              </a:ext>
            </a:extLst>
          </p:cNvPr>
          <p:cNvSpPr txBox="1"/>
          <p:nvPr/>
        </p:nvSpPr>
        <p:spPr>
          <a:xfrm>
            <a:off x="7046386" y="3837680"/>
            <a:ext cx="162427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Fine-tune model on high-quality and/or user data</a:t>
            </a:r>
          </a:p>
        </p:txBody>
      </p:sp>
      <p:sp>
        <p:nvSpPr>
          <p:cNvPr id="12" name="Chevron 5">
            <a:extLst>
              <a:ext uri="{FF2B5EF4-FFF2-40B4-BE49-F238E27FC236}">
                <a16:creationId xmlns:a16="http://schemas.microsoft.com/office/drawing/2014/main" id="{9DCBE547-50AF-34C7-09C9-167CB9E3700F}"/>
              </a:ext>
            </a:extLst>
          </p:cNvPr>
          <p:cNvSpPr/>
          <p:nvPr/>
        </p:nvSpPr>
        <p:spPr>
          <a:xfrm>
            <a:off x="8894771" y="2471653"/>
            <a:ext cx="2316240" cy="1228977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LLM Inference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531ED-525C-37CF-7B0F-FDCFEAE68969}"/>
              </a:ext>
            </a:extLst>
          </p:cNvPr>
          <p:cNvSpPr txBox="1"/>
          <p:nvPr/>
        </p:nvSpPr>
        <p:spPr>
          <a:xfrm>
            <a:off x="9135161" y="3839472"/>
            <a:ext cx="162427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Test-time compute </a:t>
            </a:r>
          </a:p>
        </p:txBody>
      </p:sp>
    </p:spTree>
    <p:extLst>
      <p:ext uri="{BB962C8B-B14F-4D97-AF65-F5344CB8AC3E}">
        <p14:creationId xmlns:p14="http://schemas.microsoft.com/office/powerpoint/2010/main" val="26865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C5A54-D460-0564-8C00-9BDC3438C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E3A12-9EF6-A83A-40DF-3F7B6CAD4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LLM Data Preprocessing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EF6F4-F063-E142-3929-D9FB9A4C1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4339175"/>
            <a:ext cx="1361581" cy="685782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2BBABE-6683-19A9-1C2C-1C1CE85626B9}"/>
              </a:ext>
            </a:extLst>
          </p:cNvPr>
          <p:cNvSpPr txBox="1"/>
          <p:nvPr/>
        </p:nvSpPr>
        <p:spPr>
          <a:xfrm>
            <a:off x="2111021" y="4260152"/>
            <a:ext cx="4560711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[Stanford CS229 Machine Learning, Yann Dubois: Building Large Language Models (LLMs),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https://www.youtube.com/watch?v=9vM4p9NN0Ts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57400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9DFAAB-63E4-5E2D-E7B4-B8E7997D7F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Web Crawling</a:t>
            </a:r>
          </a:p>
          <a:p>
            <a:pPr lvl="1"/>
            <a:r>
              <a:rPr lang="en-US" dirty="0"/>
              <a:t>Download websites from public internet</a:t>
            </a:r>
          </a:p>
          <a:p>
            <a:pPr lvl="1"/>
            <a:r>
              <a:rPr lang="en-US" dirty="0"/>
              <a:t>Common crawl </a:t>
            </a:r>
            <a:r>
              <a:rPr lang="en-US" b="1" dirty="0">
                <a:solidFill>
                  <a:srgbClr val="7889FB"/>
                </a:solidFill>
              </a:rPr>
              <a:t>250 billion websites</a:t>
            </a:r>
            <a:r>
              <a:rPr lang="en-US" dirty="0"/>
              <a:t>, 2-5 billion new / month </a:t>
            </a:r>
          </a:p>
          <a:p>
            <a:pPr lvl="1"/>
            <a:r>
              <a:rPr lang="en-US" dirty="0"/>
              <a:t>Other sources: Project Gutenberg (books), Stack Exchange (code), </a:t>
            </a:r>
            <a:br>
              <a:rPr lang="en-US" dirty="0"/>
            </a:br>
            <a:r>
              <a:rPr lang="en-US" dirty="0"/>
              <a:t>Wikipedia, Newspapers (see </a:t>
            </a:r>
            <a:r>
              <a:rPr lang="en-US" b="1" dirty="0">
                <a:solidFill>
                  <a:srgbClr val="C40D1E"/>
                </a:solidFill>
              </a:rPr>
              <a:t>law suites</a:t>
            </a:r>
            <a:r>
              <a:rPr lang="en-US" dirty="0"/>
              <a:t>), </a:t>
            </a:r>
            <a:r>
              <a:rPr lang="en-US" dirty="0" err="1"/>
              <a:t>LeetCode</a:t>
            </a:r>
            <a:r>
              <a:rPr lang="en-US" dirty="0"/>
              <a:t> (code)</a:t>
            </a:r>
          </a:p>
          <a:p>
            <a:pPr lvl="2"/>
            <a:endParaRPr lang="en-US" sz="700" dirty="0"/>
          </a:p>
          <a:p>
            <a:r>
              <a:rPr lang="en-US" dirty="0"/>
              <a:t>#2 Text Extraction </a:t>
            </a:r>
          </a:p>
          <a:p>
            <a:pPr lvl="1"/>
            <a:r>
              <a:rPr lang="en-US" dirty="0"/>
              <a:t>From HTML and PDF (remove meta data)</a:t>
            </a:r>
          </a:p>
          <a:p>
            <a:pPr lvl="2"/>
            <a:endParaRPr lang="en-US" sz="700" dirty="0"/>
          </a:p>
          <a:p>
            <a:r>
              <a:rPr lang="en-US" dirty="0"/>
              <a:t>#3 Filtering</a:t>
            </a:r>
          </a:p>
          <a:p>
            <a:pPr lvl="1"/>
            <a:r>
              <a:rPr lang="en-US" dirty="0"/>
              <a:t>Remove undesirable content (e.g., outliers, backlist, low quality)</a:t>
            </a:r>
          </a:p>
          <a:p>
            <a:pPr lvl="1"/>
            <a:r>
              <a:rPr lang="en-US" dirty="0"/>
              <a:t>Remove duplicates (within and across documents)</a:t>
            </a:r>
          </a:p>
          <a:p>
            <a:pPr lvl="2"/>
            <a:endParaRPr lang="en-US" sz="700" dirty="0"/>
          </a:p>
          <a:p>
            <a:r>
              <a:rPr lang="en-US" dirty="0"/>
              <a:t>#4 Composition</a:t>
            </a:r>
          </a:p>
          <a:p>
            <a:pPr lvl="1"/>
            <a:r>
              <a:rPr lang="en-US" dirty="0"/>
              <a:t>Mix categories of data (e.g., source code, entertainment, text books)</a:t>
            </a:r>
          </a:p>
          <a:p>
            <a:pPr lvl="1"/>
            <a:r>
              <a:rPr lang="en-US" dirty="0"/>
              <a:t>Synthetic and multi-modal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E1A02-DD07-C866-03F9-10265B4C6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732A3-0FCF-3E87-1C12-0ED8CADEDFF6}"/>
              </a:ext>
            </a:extLst>
          </p:cNvPr>
          <p:cNvSpPr txBox="1"/>
          <p:nvPr/>
        </p:nvSpPr>
        <p:spPr>
          <a:xfrm>
            <a:off x="7723989" y="1775012"/>
            <a:ext cx="295835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https://commoncrawl.org/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6489F8-68F3-3041-BD1F-C40DD2C08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625" y="1198070"/>
            <a:ext cx="1786112" cy="585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362F87-717C-84F9-0C8F-BBCAFE925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279" y="1275671"/>
            <a:ext cx="1116747" cy="1233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7877DE-6451-FA5A-D21C-4716262AC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1335" y="2614850"/>
            <a:ext cx="49460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C2CC48-7414-4519-021D-54A3F050C477}"/>
              </a:ext>
            </a:extLst>
          </p:cNvPr>
          <p:cNvSpPr txBox="1"/>
          <p:nvPr/>
        </p:nvSpPr>
        <p:spPr>
          <a:xfrm>
            <a:off x="7422775" y="2474999"/>
            <a:ext cx="359022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[Dong Huang, Yuhao Qing,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Weiyi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Shang, Heming Cui, Jie Zhang: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EffiBench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Benchmarking the Efficiency of Automatically Generated Code.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F171E2-C59A-15BC-E331-BB032A3C3A82}"/>
              </a:ext>
            </a:extLst>
          </p:cNvPr>
          <p:cNvSpPr txBox="1"/>
          <p:nvPr/>
        </p:nvSpPr>
        <p:spPr>
          <a:xfrm>
            <a:off x="8277783" y="4401684"/>
            <a:ext cx="32943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~15T Tokens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(usually 1 epoch)</a:t>
            </a:r>
          </a:p>
        </p:txBody>
      </p:sp>
    </p:spTree>
    <p:extLst>
      <p:ext uri="{BB962C8B-B14F-4D97-AF65-F5344CB8AC3E}">
        <p14:creationId xmlns:p14="http://schemas.microsoft.com/office/powerpoint/2010/main" val="73039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481986-60C7-CFEF-3451-DB8C29A4EA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Composition of 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the Pile</a:t>
            </a:r>
            <a:r>
              <a:rPr lang="en-US" dirty="0"/>
              <a:t> by Category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468E-339A-0A39-C506-C885BD19D8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Sources, cont.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EB220-AA16-0CC1-F896-EE5CA6867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811" y="1268963"/>
            <a:ext cx="7654328" cy="4411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11E174-792C-27BE-179B-C68C7666F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48" y="3672875"/>
            <a:ext cx="45334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8044B2-C483-B0FA-53DF-B3240FD7D021}"/>
              </a:ext>
            </a:extLst>
          </p:cNvPr>
          <p:cNvSpPr txBox="1"/>
          <p:nvPr/>
        </p:nvSpPr>
        <p:spPr>
          <a:xfrm>
            <a:off x="547035" y="4357592"/>
            <a:ext cx="2826326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[Leo Gao et al: The Pile: An 800GB Dataset of Diverse Text for Language Modeling.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abs/2101.00027, 2021,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https://arxiv.org/pdf/2101.00027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86541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27FCF-8A59-E1E5-17E4-B3071AF981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Purpose </a:t>
            </a:r>
          </a:p>
          <a:p>
            <a:pPr lvl="1"/>
            <a:r>
              <a:rPr lang="en-US" dirty="0"/>
              <a:t>Split input strings into sequence of tokens  </a:t>
            </a:r>
          </a:p>
          <a:p>
            <a:pPr lvl="1"/>
            <a:r>
              <a:rPr lang="en-US" dirty="0"/>
              <a:t>Robustness to typos and different languages (more general than words)</a:t>
            </a:r>
          </a:p>
          <a:p>
            <a:pPr lvl="1"/>
            <a:endParaRPr lang="en-US" dirty="0"/>
          </a:p>
          <a:p>
            <a:r>
              <a:rPr lang="en-US" dirty="0"/>
              <a:t>Common Approach</a:t>
            </a:r>
          </a:p>
          <a:p>
            <a:pPr lvl="1"/>
            <a:r>
              <a:rPr lang="en-US" dirty="0"/>
              <a:t>Often </a:t>
            </a:r>
            <a:r>
              <a:rPr lang="en-US" b="1" dirty="0">
                <a:solidFill>
                  <a:srgbClr val="7889FB"/>
                </a:solidFill>
              </a:rPr>
              <a:t>Token := 3-4 characters</a:t>
            </a:r>
            <a:r>
              <a:rPr lang="en-US" dirty="0"/>
              <a:t> (n-grams), </a:t>
            </a:r>
            <a:br>
              <a:rPr lang="en-US" dirty="0"/>
            </a:br>
            <a:r>
              <a:rPr lang="en-US" dirty="0"/>
              <a:t>sometimes longer words or individual characters 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Special handling of numbers</a:t>
            </a:r>
            <a:r>
              <a:rPr lang="en-US" dirty="0"/>
              <a:t> (single digit vs full number) </a:t>
            </a:r>
            <a:br>
              <a:rPr lang="en-US" dirty="0"/>
            </a:br>
            <a:r>
              <a:rPr lang="en-US" b="1" dirty="0">
                <a:solidFill>
                  <a:srgbClr val="C40D1E"/>
                </a:solidFill>
              </a:rPr>
              <a:t>and source code</a:t>
            </a:r>
            <a:r>
              <a:rPr lang="en-US" dirty="0"/>
              <a:t> (handling indentation) </a:t>
            </a:r>
          </a:p>
          <a:p>
            <a:pPr lvl="1"/>
            <a:endParaRPr lang="en-US" dirty="0"/>
          </a:p>
          <a:p>
            <a:r>
              <a:rPr lang="en-US" dirty="0"/>
              <a:t>Byte-Pair Encoding (BPE)</a:t>
            </a:r>
          </a:p>
          <a:p>
            <a:pPr lvl="1"/>
            <a:r>
              <a:rPr lang="en-US" dirty="0"/>
              <a:t>Large text corpus, start with single characters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Merge common pairs</a:t>
            </a:r>
            <a:r>
              <a:rPr lang="en-US" dirty="0"/>
              <a:t> of tokens into token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Repeat</a:t>
            </a:r>
            <a:r>
              <a:rPr lang="en-US" dirty="0"/>
              <a:t> until num merges / dictionary size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18027-F3EF-376E-496D-93B296451C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Tokenization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8C9C9-4336-8900-246D-1CE09B8A5E88}"/>
              </a:ext>
            </a:extLst>
          </p:cNvPr>
          <p:cNvSpPr txBox="1"/>
          <p:nvPr/>
        </p:nvSpPr>
        <p:spPr>
          <a:xfrm>
            <a:off x="7564053" y="1315679"/>
            <a:ext cx="419548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(AML, Sis,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asy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7C444-ABA7-AEDD-F0B2-1DCA78D0C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105" y="1981184"/>
            <a:ext cx="3280401" cy="3697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562F42-E441-30E2-9A16-B813C357F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021" y="4199717"/>
            <a:ext cx="45445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29C7A2-3F4F-B577-C30B-55082F199EE3}"/>
              </a:ext>
            </a:extLst>
          </p:cNvPr>
          <p:cNvSpPr txBox="1"/>
          <p:nvPr/>
        </p:nvSpPr>
        <p:spPr>
          <a:xfrm>
            <a:off x="5389581" y="4016836"/>
            <a:ext cx="25388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[Rico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Sennrich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Barry Haddow, Alexandra Birch: Neural Machine Translation of Rare Words with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Subword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Units.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ACL 2016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62C5F-71D1-0001-B884-160DEE964967}"/>
              </a:ext>
            </a:extLst>
          </p:cNvPr>
          <p:cNvSpPr txBox="1"/>
          <p:nvPr/>
        </p:nvSpPr>
        <p:spPr>
          <a:xfrm>
            <a:off x="5292760" y="4927913"/>
            <a:ext cx="26175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[Taku Kudo, John Richardson: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SentencePiece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simple and language independent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subword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tokenizer…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EMNLP 2018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Gemini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)]]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811880-C299-BF74-BC59-099495D8D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021" y="5084926"/>
            <a:ext cx="45445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19100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E592F5-F0AD-0793-676A-B9473F533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  <a:p>
            <a:pPr lvl="1"/>
            <a:r>
              <a:rPr lang="en-US" dirty="0"/>
              <a:t>Transformers/self-attention by themselves </a:t>
            </a:r>
            <a:r>
              <a:rPr lang="en-US" b="1" dirty="0">
                <a:solidFill>
                  <a:srgbClr val="C40D1E"/>
                </a:solidFill>
              </a:rPr>
              <a:t>invariant to permutations</a:t>
            </a:r>
            <a:r>
              <a:rPr lang="en-US" dirty="0"/>
              <a:t> of input sequences</a:t>
            </a:r>
          </a:p>
          <a:p>
            <a:pPr lvl="1"/>
            <a:r>
              <a:rPr lang="en-US" dirty="0"/>
              <a:t>Positional embeddings combine </a:t>
            </a:r>
            <a:r>
              <a:rPr lang="en-US" b="1" dirty="0">
                <a:solidFill>
                  <a:srgbClr val="7889FB"/>
                </a:solidFill>
              </a:rPr>
              <a:t>word embeddings and token positions</a:t>
            </a:r>
          </a:p>
          <a:p>
            <a:pPr lvl="1"/>
            <a:endParaRPr lang="en-US" b="1" dirty="0"/>
          </a:p>
          <a:p>
            <a:r>
              <a:rPr lang="en-US" b="1" dirty="0"/>
              <a:t>Fixed Positional Embeddings</a:t>
            </a:r>
          </a:p>
          <a:p>
            <a:pPr lvl="1"/>
            <a:r>
              <a:rPr lang="en-US" dirty="0"/>
              <a:t>Absolute positional encoding, which requires fixed sequence </a:t>
            </a:r>
            <a:br>
              <a:rPr lang="en-US" dirty="0"/>
            </a:br>
            <a:r>
              <a:rPr lang="en-US" dirty="0"/>
              <a:t>length or scaling; token pos, embedding index </a:t>
            </a:r>
            <a:r>
              <a:rPr lang="en-US" dirty="0" err="1"/>
              <a:t>i</a:t>
            </a:r>
            <a:r>
              <a:rPr lang="en-US" dirty="0"/>
              <a:t>, embedding dim d</a:t>
            </a:r>
          </a:p>
          <a:p>
            <a:pPr lvl="1"/>
            <a:r>
              <a:rPr lang="en-US" dirty="0"/>
              <a:t>Add positional embedding to word embedding of input token 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Sinusoidal Positional Encoding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Rotary Positional Embedding (</a:t>
            </a:r>
            <a:r>
              <a:rPr lang="en-US" dirty="0" err="1"/>
              <a:t>RoPE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Relative positional encoding	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Rotate queries and keys</a:t>
            </a:r>
            <a:r>
              <a:rPr lang="en-US" dirty="0"/>
              <a:t> with rotation relative to position in sequence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63242-1179-A471-359F-23DA30AFFE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Positional Embeddings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5F099-792A-1C2C-D3D1-FD70FD4BA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497" y="2473106"/>
            <a:ext cx="4035554" cy="1782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572D57-172E-770B-B58A-430FC6FD63DE}"/>
              </a:ext>
            </a:extLst>
          </p:cNvPr>
          <p:cNvSpPr txBox="1"/>
          <p:nvPr/>
        </p:nvSpPr>
        <p:spPr>
          <a:xfrm>
            <a:off x="7788537" y="4077149"/>
            <a:ext cx="364684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https://medium.com/autonomous-agents/math-behind-positional-embeddings-in-transformer-models-921db18b0c28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A8BFB-A303-ABD4-26B5-DD297E619272}"/>
              </a:ext>
            </a:extLst>
          </p:cNvPr>
          <p:cNvSpPr txBox="1"/>
          <p:nvPr/>
        </p:nvSpPr>
        <p:spPr>
          <a:xfrm>
            <a:off x="6788076" y="605861"/>
            <a:ext cx="37329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https://cyrilzakka.github.io/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llm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-playbook/nested/fixed-pos-embed.html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A3D4C-7FC3-B01D-567D-9A9642D3E88B}"/>
              </a:ext>
            </a:extLst>
          </p:cNvPr>
          <p:cNvSpPr txBox="1"/>
          <p:nvPr/>
        </p:nvSpPr>
        <p:spPr>
          <a:xfrm>
            <a:off x="7584132" y="2718025"/>
            <a:ext cx="8390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i: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AF6F5-DE86-CED1-C54E-9BE8ABD06D39}"/>
              </a:ext>
            </a:extLst>
          </p:cNvPr>
          <p:cNvSpPr txBox="1"/>
          <p:nvPr/>
        </p:nvSpPr>
        <p:spPr>
          <a:xfrm>
            <a:off x="7596681" y="3515884"/>
            <a:ext cx="8390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 i:</a:t>
            </a:r>
          </a:p>
        </p:txBody>
      </p:sp>
    </p:spTree>
    <p:extLst>
      <p:ext uri="{BB962C8B-B14F-4D97-AF65-F5344CB8AC3E}">
        <p14:creationId xmlns:p14="http://schemas.microsoft.com/office/powerpoint/2010/main" val="70437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D29AC-81A9-A5FC-04C6-29D5285E1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B0C16-974D-448D-6FAF-B87AC89987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LLM Pre-Training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850DD-6507-4AE9-C24E-BF339F9356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86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927D68-7C3C-66F7-CD23-5A89EA656B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Predictable Performance w/ increasing Compute / Data Size / #Parameters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C6EB6-C71D-A7EF-B9AE-0B6C016266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Scaling Laws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89129-CB19-E34D-56A0-3D0887D8D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8" y="1703151"/>
            <a:ext cx="11172720" cy="3344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66BCBA-C694-491D-D7EE-E1A02ACF1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71" y="5255024"/>
            <a:ext cx="49460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D6827-32CC-B72C-ADF2-18EC7ED2BFB0}"/>
              </a:ext>
            </a:extLst>
          </p:cNvPr>
          <p:cNvSpPr txBox="1"/>
          <p:nvPr/>
        </p:nvSpPr>
        <p:spPr>
          <a:xfrm>
            <a:off x="1545515" y="5302631"/>
            <a:ext cx="537165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[Jared Kaplan et al: Scaling Laws for Neural Language Models.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abs/2001.08361,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https://arxiv.org/pdf/2001.08361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45619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E270D2-808D-416B-7FB1-F597FEE2A6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6EB99-23A9-8908-BB30-7BBAE9368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Scaling Laws,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23A98-DF95-C552-E5E4-EA3CF9E81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2" y="1258205"/>
            <a:ext cx="5273901" cy="3387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93BF5D-AB80-6C6B-5C41-2CC463D3B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21" y="5018890"/>
            <a:ext cx="1756678" cy="4320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19B60-E5E1-5679-12FB-134332D42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331" y="4921536"/>
            <a:ext cx="45251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A29495-EB48-494C-6A35-9EB75C956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844" y="1258205"/>
            <a:ext cx="4062573" cy="35192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DF9929-676E-7F60-AF58-933645117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68" y="4921536"/>
            <a:ext cx="49460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5D12E5-5CF9-62B4-D9EC-D028E551B33B}"/>
              </a:ext>
            </a:extLst>
          </p:cNvPr>
          <p:cNvSpPr txBox="1"/>
          <p:nvPr/>
        </p:nvSpPr>
        <p:spPr>
          <a:xfrm>
            <a:off x="1168997" y="4872324"/>
            <a:ext cx="28437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[Jared Kaplan et al: Scaling Laws for Neural Language Models.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abs/2001.08361,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6B4A8D-CB22-EFA3-7E42-A417A1985A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914" y="5047917"/>
            <a:ext cx="1586434" cy="4296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743689-7070-BCC8-A608-25DBB018F5B5}"/>
              </a:ext>
            </a:extLst>
          </p:cNvPr>
          <p:cNvSpPr txBox="1"/>
          <p:nvPr/>
        </p:nvSpPr>
        <p:spPr>
          <a:xfrm>
            <a:off x="7214236" y="4819436"/>
            <a:ext cx="275638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[Jordan Hoffmann et al.: Training Compute-Optimal Large Language Models.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abs/2203.15556, 2022,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https://arxiv.org/pdf/2203.15556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9FB47-3F5C-F915-61DA-5AE36A1EA82A}"/>
              </a:ext>
            </a:extLst>
          </p:cNvPr>
          <p:cNvSpPr txBox="1"/>
          <p:nvPr/>
        </p:nvSpPr>
        <p:spPr>
          <a:xfrm>
            <a:off x="7214236" y="892885"/>
            <a:ext cx="31991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IsoFLOP</a:t>
            </a:r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Curves</a:t>
            </a:r>
          </a:p>
        </p:txBody>
      </p:sp>
    </p:spTree>
    <p:extLst>
      <p:ext uri="{BB962C8B-B14F-4D97-AF65-F5344CB8AC3E}">
        <p14:creationId xmlns:p14="http://schemas.microsoft.com/office/powerpoint/2010/main" val="132463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DE5AA-15D0-3D7B-B55D-FFD2A50C79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Data/Model Selection</a:t>
            </a:r>
          </a:p>
          <a:p>
            <a:pPr lvl="1"/>
            <a:r>
              <a:rPr lang="en-US" b="0" u="none" strike="noStrike" baseline="0" dirty="0"/>
              <a:t>Given a fixed FLOPs budget, select model size &amp; # training tokens</a:t>
            </a:r>
          </a:p>
          <a:p>
            <a:pPr lvl="1"/>
            <a:r>
              <a:rPr lang="en-US" dirty="0"/>
              <a:t>Training range of models </a:t>
            </a:r>
            <a:r>
              <a:rPr lang="en-US" dirty="0">
                <a:sym typeface="Wingdings" panose="05000000000000000000" pitchFamily="2" charset="2"/>
              </a:rPr>
              <a:t> Fit curve for scaling</a:t>
            </a:r>
          </a:p>
          <a:p>
            <a:pPr lvl="2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Pre-Training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Train selected model in single-pass over data </a:t>
            </a:r>
          </a:p>
          <a:p>
            <a:pPr lvl="1"/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State-of-the-art: 15T tokens</a:t>
            </a:r>
            <a:r>
              <a:rPr lang="en-US" dirty="0">
                <a:sym typeface="Wingdings" panose="05000000000000000000" pitchFamily="2" charset="2"/>
              </a:rPr>
              <a:t>; e.g., DeepSeek-V3: 14.8T tokens</a:t>
            </a:r>
          </a:p>
          <a:p>
            <a:pPr lvl="2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Context-Length Extensions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Phase 1: max context length extended to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32K tokens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Phase 2: max context length extended to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128K tokens</a:t>
            </a:r>
          </a:p>
          <a:p>
            <a:pPr lvl="2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Fine-Tuning</a:t>
            </a:r>
          </a:p>
          <a:p>
            <a:pPr lvl="1"/>
            <a:r>
              <a:rPr lang="en-US" sz="1800" b="0" i="0" u="none" strike="noStrike" baseline="0" dirty="0">
                <a:latin typeface="URWPalladioL-Roma"/>
              </a:rPr>
              <a:t>Overfitting on high-quality data, </a:t>
            </a:r>
            <a:r>
              <a:rPr lang="en-US" sz="1800" b="1" i="0" u="none" strike="noStrike" baseline="0" dirty="0">
                <a:solidFill>
                  <a:srgbClr val="7889FB"/>
                </a:solidFill>
                <a:latin typeface="URWPalladioL-Roma"/>
              </a:rPr>
              <a:t>Supervised Fine-Tuning </a:t>
            </a:r>
            <a:r>
              <a:rPr lang="en-US" sz="1800" b="0" i="0" u="none" strike="noStrike" baseline="0" dirty="0">
                <a:latin typeface="URWPalladioL-Roma"/>
              </a:rPr>
              <a:t>(SFT)</a:t>
            </a:r>
          </a:p>
          <a:p>
            <a:pPr lvl="1"/>
            <a:r>
              <a:rPr lang="en-US" sz="1800" b="0" i="0" u="none" strike="noStrike" baseline="0" dirty="0">
                <a:latin typeface="URWPalladioL-Roma"/>
              </a:rPr>
              <a:t>Reinforcement Learning (RL); </a:t>
            </a:r>
            <a:r>
              <a:rPr lang="en-US" sz="1800" b="1" i="0" u="none" strike="noStrike" baseline="0" dirty="0">
                <a:solidFill>
                  <a:srgbClr val="7889FB"/>
                </a:solidFill>
                <a:latin typeface="URWPalladioL-Roma"/>
              </a:rPr>
              <a:t>RL from Human Feedback</a:t>
            </a:r>
            <a:r>
              <a:rPr lang="en-US" sz="1800" b="0" i="0" u="none" strike="noStrike" baseline="0" dirty="0">
                <a:latin typeface="URWPalladioL-Roma"/>
              </a:rPr>
              <a:t> (RLFH)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87724-A5FC-7B45-68D7-A5F9B31E10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Training Regimes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A6B7B9-5426-99D2-8025-3F940468F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51" y="1456452"/>
            <a:ext cx="45198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BDD8C1-8564-DB3A-243E-31D736B54AE2}"/>
              </a:ext>
            </a:extLst>
          </p:cNvPr>
          <p:cNvSpPr txBox="1"/>
          <p:nvPr/>
        </p:nvSpPr>
        <p:spPr>
          <a:xfrm>
            <a:off x="8057478" y="1406968"/>
            <a:ext cx="29153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[DeepSeek-AI: DeepSeek-V3 Technical Report,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https://arxiv.org/pdf/2412.19437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08202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https://mboehm7.github.io/teaching/ss25_amls/index.htm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#2 Projects &amp; Exercises</a:t>
            </a:r>
          </a:p>
          <a:p>
            <a:pPr lvl="1"/>
            <a:r>
              <a:rPr lang="en-US" b="1" dirty="0"/>
              <a:t>Submission deadline: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Jul 15 EOD</a:t>
            </a:r>
          </a:p>
          <a:p>
            <a:pPr lvl="1"/>
            <a:r>
              <a:rPr lang="en-US" dirty="0"/>
              <a:t>Get started, use the office hour (Tue 4pm-5.30), and mentor meetings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0814" y="2036054"/>
            <a:ext cx="1210387" cy="316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7E4166-F1F3-3F4E-4E63-C2C6942E434E}"/>
              </a:ext>
            </a:extLst>
          </p:cNvPr>
          <p:cNvSpPr txBox="1"/>
          <p:nvPr/>
        </p:nvSpPr>
        <p:spPr>
          <a:xfrm>
            <a:off x="9638853" y="3429000"/>
            <a:ext cx="204538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~3 ECTS </a:t>
            </a:r>
            <a:r>
              <a:rPr lang="en-US" sz="2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90h</a:t>
            </a:r>
            <a:endParaRPr lang="en-US" sz="2400" b="1" dirty="0">
              <a:solidFill>
                <a:srgbClr val="C40D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C486AC-C25D-71C2-A804-E491CB4D6D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OpenAI GPT</a:t>
            </a:r>
          </a:p>
          <a:p>
            <a:pPr lvl="1"/>
            <a:r>
              <a:rPr lang="en-US" dirty="0"/>
              <a:t>GPT-3: </a:t>
            </a:r>
            <a:r>
              <a:rPr lang="en-US" b="1" dirty="0">
                <a:solidFill>
                  <a:srgbClr val="7889FB"/>
                </a:solidFill>
              </a:rPr>
              <a:t>4.5M USD</a:t>
            </a:r>
            <a:r>
              <a:rPr lang="en-US" dirty="0"/>
              <a:t>, GPT-4: </a:t>
            </a:r>
            <a:r>
              <a:rPr lang="en-US" b="1" dirty="0">
                <a:solidFill>
                  <a:srgbClr val="C40D1E"/>
                </a:solidFill>
              </a:rPr>
              <a:t>100M USD</a:t>
            </a:r>
          </a:p>
          <a:p>
            <a:pPr lvl="2"/>
            <a:endParaRPr lang="en-US" sz="300" dirty="0"/>
          </a:p>
          <a:p>
            <a:r>
              <a:rPr lang="en-US" dirty="0"/>
              <a:t>Google Gemini</a:t>
            </a:r>
          </a:p>
          <a:p>
            <a:pPr lvl="1"/>
            <a:r>
              <a:rPr lang="en-US" dirty="0"/>
              <a:t>Gemini 1.0 Ultra: </a:t>
            </a:r>
            <a:r>
              <a:rPr lang="en-US" b="1" dirty="0">
                <a:solidFill>
                  <a:srgbClr val="C40D1E"/>
                </a:solidFill>
              </a:rPr>
              <a:t>192M USD</a:t>
            </a:r>
          </a:p>
          <a:p>
            <a:pPr lvl="2"/>
            <a:endParaRPr lang="en-US" sz="300" dirty="0"/>
          </a:p>
          <a:p>
            <a:r>
              <a:rPr lang="en-US" dirty="0"/>
              <a:t>Meta Llama</a:t>
            </a:r>
          </a:p>
          <a:p>
            <a:pPr lvl="1"/>
            <a:r>
              <a:rPr lang="en-US" dirty="0"/>
              <a:t>Llama-3.1: </a:t>
            </a:r>
            <a:r>
              <a:rPr lang="en-US" b="1" dirty="0">
                <a:solidFill>
                  <a:srgbClr val="C40D1E"/>
                </a:solidFill>
              </a:rPr>
              <a:t>170M USD</a:t>
            </a:r>
          </a:p>
          <a:p>
            <a:pPr lvl="2"/>
            <a:endParaRPr lang="en-US" sz="300" dirty="0"/>
          </a:p>
          <a:p>
            <a:r>
              <a:rPr lang="en-US" dirty="0"/>
              <a:t>DeepSeek</a:t>
            </a:r>
          </a:p>
          <a:p>
            <a:pPr lvl="1"/>
            <a:r>
              <a:rPr lang="en-US" dirty="0"/>
              <a:t>DeepSeek-V3: </a:t>
            </a:r>
            <a:r>
              <a:rPr lang="en-US" b="1" dirty="0">
                <a:solidFill>
                  <a:srgbClr val="7889FB"/>
                </a:solidFill>
              </a:rPr>
              <a:t>5.3M USD</a:t>
            </a:r>
          </a:p>
          <a:p>
            <a:pPr lvl="2"/>
            <a:endParaRPr lang="en-US" sz="300" dirty="0"/>
          </a:p>
          <a:p>
            <a:r>
              <a:rPr lang="en-US" dirty="0"/>
              <a:t>Mistral</a:t>
            </a:r>
          </a:p>
          <a:p>
            <a:pPr lvl="1"/>
            <a:r>
              <a:rPr lang="en-US" dirty="0"/>
              <a:t>Mistral Large: 41M USD</a:t>
            </a:r>
          </a:p>
          <a:p>
            <a:pPr lvl="2"/>
            <a:endParaRPr lang="en-US" sz="300" dirty="0"/>
          </a:p>
          <a:p>
            <a:r>
              <a:rPr lang="en-US" dirty="0"/>
              <a:t>X Grok</a:t>
            </a:r>
          </a:p>
          <a:p>
            <a:pPr lvl="1"/>
            <a:r>
              <a:rPr lang="en-US" dirty="0"/>
              <a:t>Grok-2: </a:t>
            </a:r>
            <a:r>
              <a:rPr lang="en-US" b="1" dirty="0">
                <a:solidFill>
                  <a:srgbClr val="C40D1E"/>
                </a:solidFill>
              </a:rPr>
              <a:t>107M USD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6755F-9EC7-D39B-4310-B84E0BA7A3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Models and Training Cost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03D82-9AFF-1858-CAFE-8497F99C3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572" y="3517281"/>
            <a:ext cx="7853083" cy="1090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25361E-B736-4901-E3D3-B02CADD887BF}"/>
              </a:ext>
            </a:extLst>
          </p:cNvPr>
          <p:cNvSpPr txBox="1"/>
          <p:nvPr/>
        </p:nvSpPr>
        <p:spPr>
          <a:xfrm>
            <a:off x="7675582" y="1386194"/>
            <a:ext cx="4147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</a:t>
            </a:r>
            <a:r>
              <a:rPr lang="en-US" sz="1400" dirty="0">
                <a:hlinkClick r:id="rId3"/>
              </a:rPr>
              <a:t>https://www.wired.com/story/openai-ceo-sam-altman-the-age-of-giant-ai-models-is-already-over/</a:t>
            </a:r>
            <a:r>
              <a:rPr lang="en-US" sz="1400" dirty="0"/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B2B42-EB35-9E6E-2B8F-3635487937F3}"/>
              </a:ext>
            </a:extLst>
          </p:cNvPr>
          <p:cNvSpPr txBox="1"/>
          <p:nvPr/>
        </p:nvSpPr>
        <p:spPr>
          <a:xfrm>
            <a:off x="8611495" y="2149743"/>
            <a:ext cx="3211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</a:t>
            </a:r>
            <a:r>
              <a:rPr lang="en-US" sz="1400" dirty="0">
                <a:hlinkClick r:id="rId4"/>
              </a:rPr>
              <a:t>https://www.visualcapitalist.com/the-surging-cost-of-training-ai-models/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109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8EF40C-1908-4A16-C826-F97DEF004F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 DeepSeek-V3 Training</a:t>
            </a:r>
          </a:p>
          <a:p>
            <a:pPr lvl="1"/>
            <a:r>
              <a:rPr lang="en-US" dirty="0"/>
              <a:t>16-way Pipeline Parallelism</a:t>
            </a:r>
          </a:p>
          <a:p>
            <a:pPr lvl="1"/>
            <a:r>
              <a:rPr lang="en-US" dirty="0"/>
              <a:t>ZeRO-1 Data Parallelism (partitioning of parameters/gradients/optimizer state) </a:t>
            </a:r>
          </a:p>
          <a:p>
            <a:pPr lvl="1"/>
            <a:r>
              <a:rPr lang="en-US" dirty="0"/>
              <a:t>64-way Expert Parallelism on 8 nodes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1A7AD-0BD2-FEB6-5F8C-98164158A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Employed Types of Parallelism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5AF67-F5C4-E74D-A534-F082BBCFCDF9}"/>
              </a:ext>
            </a:extLst>
          </p:cNvPr>
          <p:cNvSpPr txBox="1"/>
          <p:nvPr/>
        </p:nvSpPr>
        <p:spPr>
          <a:xfrm>
            <a:off x="505485" y="1268963"/>
            <a:ext cx="2355823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Pipeline Parallelism</a:t>
            </a:r>
            <a:b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(Model Parallelism)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E7741-A696-E0BE-0C13-956D717ADF97}"/>
              </a:ext>
            </a:extLst>
          </p:cNvPr>
          <p:cNvSpPr/>
          <p:nvPr/>
        </p:nvSpPr>
        <p:spPr>
          <a:xfrm>
            <a:off x="681807" y="2167469"/>
            <a:ext cx="1977888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EA081C-63FD-D43C-9186-99EF064CD8F5}"/>
              </a:ext>
            </a:extLst>
          </p:cNvPr>
          <p:cNvSpPr/>
          <p:nvPr/>
        </p:nvSpPr>
        <p:spPr>
          <a:xfrm>
            <a:off x="687450" y="2827873"/>
            <a:ext cx="1977888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D1717-0E22-E617-790A-C1CB78E80B2E}"/>
              </a:ext>
            </a:extLst>
          </p:cNvPr>
          <p:cNvSpPr/>
          <p:nvPr/>
        </p:nvSpPr>
        <p:spPr>
          <a:xfrm>
            <a:off x="693093" y="3510854"/>
            <a:ext cx="1977888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DA7D5F-D5B3-3344-2DFB-CA8BCB411BF5}"/>
              </a:ext>
            </a:extLst>
          </p:cNvPr>
          <p:cNvCxnSpPr>
            <a:endCxn id="5" idx="2"/>
          </p:cNvCxnSpPr>
          <p:nvPr/>
        </p:nvCxnSpPr>
        <p:spPr>
          <a:xfrm flipV="1">
            <a:off x="1670751" y="2567579"/>
            <a:ext cx="0" cy="2602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A419C3-97EC-ED51-E2A8-E944074B69A1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H="1" flipV="1">
            <a:off x="1676394" y="3227983"/>
            <a:ext cx="5643" cy="28287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8117D5-15BC-1138-34AA-E0576C0D140C}"/>
              </a:ext>
            </a:extLst>
          </p:cNvPr>
          <p:cNvSpPr txBox="1"/>
          <p:nvPr/>
        </p:nvSpPr>
        <p:spPr>
          <a:xfrm>
            <a:off x="553151" y="2077158"/>
            <a:ext cx="2201334" cy="598311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spAutoFit/>
          </a:bodyPr>
          <a:lstStyle/>
          <a:p>
            <a:pPr algn="l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EF9DC6-E99F-25C6-F455-1A4C6D32EC8E}"/>
              </a:ext>
            </a:extLst>
          </p:cNvPr>
          <p:cNvSpPr txBox="1"/>
          <p:nvPr/>
        </p:nvSpPr>
        <p:spPr>
          <a:xfrm>
            <a:off x="10057139" y="5191297"/>
            <a:ext cx="1568803" cy="36933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device/thread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C211E1-4B6B-B7E0-49A9-675CF8D78596}"/>
              </a:ext>
            </a:extLst>
          </p:cNvPr>
          <p:cNvSpPr txBox="1"/>
          <p:nvPr/>
        </p:nvSpPr>
        <p:spPr>
          <a:xfrm>
            <a:off x="558794" y="2737560"/>
            <a:ext cx="2201334" cy="598311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spAutoFit/>
          </a:bodyPr>
          <a:lstStyle/>
          <a:p>
            <a:pPr algn="l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06C51C-8F69-55E3-1024-40165706CAD0}"/>
              </a:ext>
            </a:extLst>
          </p:cNvPr>
          <p:cNvSpPr txBox="1"/>
          <p:nvPr/>
        </p:nvSpPr>
        <p:spPr>
          <a:xfrm>
            <a:off x="553148" y="3397961"/>
            <a:ext cx="2201334" cy="598311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spAutoFit/>
          </a:bodyPr>
          <a:lstStyle/>
          <a:p>
            <a:pPr algn="l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7B068-E444-C428-BEC7-499A341BD82B}"/>
              </a:ext>
            </a:extLst>
          </p:cNvPr>
          <p:cNvSpPr txBox="1"/>
          <p:nvPr/>
        </p:nvSpPr>
        <p:spPr>
          <a:xfrm>
            <a:off x="3299484" y="1274606"/>
            <a:ext cx="2355823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Tensor Parallelism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DB5042-E161-448E-D941-CE21A4AA98E6}"/>
              </a:ext>
            </a:extLst>
          </p:cNvPr>
          <p:cNvSpPr/>
          <p:nvPr/>
        </p:nvSpPr>
        <p:spPr>
          <a:xfrm>
            <a:off x="3487095" y="2173112"/>
            <a:ext cx="1977888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450B72-2963-84D2-D0FC-3F79DFA26F64}"/>
              </a:ext>
            </a:extLst>
          </p:cNvPr>
          <p:cNvSpPr/>
          <p:nvPr/>
        </p:nvSpPr>
        <p:spPr>
          <a:xfrm>
            <a:off x="3492738" y="2833516"/>
            <a:ext cx="1977888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0A97D5-110B-5FAE-7576-AFDFFB119E17}"/>
              </a:ext>
            </a:extLst>
          </p:cNvPr>
          <p:cNvSpPr/>
          <p:nvPr/>
        </p:nvSpPr>
        <p:spPr>
          <a:xfrm>
            <a:off x="3498381" y="3516497"/>
            <a:ext cx="1977888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1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7992B2-7BB3-EAE0-6234-CED589D426A0}"/>
              </a:ext>
            </a:extLst>
          </p:cNvPr>
          <p:cNvCxnSpPr>
            <a:endCxn id="18" idx="2"/>
          </p:cNvCxnSpPr>
          <p:nvPr/>
        </p:nvCxnSpPr>
        <p:spPr>
          <a:xfrm flipV="1">
            <a:off x="4476039" y="2573222"/>
            <a:ext cx="0" cy="2602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339FA2-7F46-B7CE-D1D2-99240EFC14A2}"/>
              </a:ext>
            </a:extLst>
          </p:cNvPr>
          <p:cNvCxnSpPr>
            <a:cxnSpLocks/>
            <a:stCxn id="20" idx="0"/>
            <a:endCxn id="19" idx="2"/>
          </p:cNvCxnSpPr>
          <p:nvPr/>
        </p:nvCxnSpPr>
        <p:spPr>
          <a:xfrm flipH="1" flipV="1">
            <a:off x="4481682" y="3233626"/>
            <a:ext cx="5643" cy="28287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3163DC6-457F-D84B-EAB4-F574E87878EC}"/>
              </a:ext>
            </a:extLst>
          </p:cNvPr>
          <p:cNvSpPr txBox="1"/>
          <p:nvPr/>
        </p:nvSpPr>
        <p:spPr>
          <a:xfrm>
            <a:off x="3386661" y="2059184"/>
            <a:ext cx="688628" cy="1937087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noAutofit/>
          </a:bodyPr>
          <a:lstStyle/>
          <a:p>
            <a:pPr algn="l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02F642-EAD6-CE28-C737-E9C3CACC7C03}"/>
              </a:ext>
            </a:extLst>
          </p:cNvPr>
          <p:cNvSpPr txBox="1"/>
          <p:nvPr/>
        </p:nvSpPr>
        <p:spPr>
          <a:xfrm>
            <a:off x="4126077" y="2053539"/>
            <a:ext cx="688628" cy="1937087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noAutofit/>
          </a:bodyPr>
          <a:lstStyle/>
          <a:p>
            <a:pPr algn="l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1E4642-7B20-58CD-6BBF-B2976A5C0B5C}"/>
              </a:ext>
            </a:extLst>
          </p:cNvPr>
          <p:cNvSpPr txBox="1"/>
          <p:nvPr/>
        </p:nvSpPr>
        <p:spPr>
          <a:xfrm>
            <a:off x="4854204" y="2059184"/>
            <a:ext cx="688628" cy="1937087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noAutofit/>
          </a:bodyPr>
          <a:lstStyle/>
          <a:p>
            <a:pPr algn="l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97B954-DDEB-4B5E-745C-2C9900CFECEC}"/>
              </a:ext>
            </a:extLst>
          </p:cNvPr>
          <p:cNvSpPr txBox="1"/>
          <p:nvPr/>
        </p:nvSpPr>
        <p:spPr>
          <a:xfrm>
            <a:off x="6048328" y="1268960"/>
            <a:ext cx="2355823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Parallelism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4B74039-16BD-1682-5A35-064C8BCF8BCA}"/>
              </a:ext>
            </a:extLst>
          </p:cNvPr>
          <p:cNvGrpSpPr/>
          <p:nvPr/>
        </p:nvGrpSpPr>
        <p:grpSpPr>
          <a:xfrm>
            <a:off x="6145627" y="2229559"/>
            <a:ext cx="1989174" cy="2579508"/>
            <a:chOff x="6585896" y="2015068"/>
            <a:chExt cx="1989174" cy="257950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ACB61E9-4C85-B26A-17CA-2329BD42234D}"/>
                </a:ext>
              </a:extLst>
            </p:cNvPr>
            <p:cNvSpPr/>
            <p:nvPr/>
          </p:nvSpPr>
          <p:spPr>
            <a:xfrm>
              <a:off x="6585896" y="2020709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25F5CA-92A5-94B9-5613-A466A485ECB4}"/>
                </a:ext>
              </a:extLst>
            </p:cNvPr>
            <p:cNvSpPr/>
            <p:nvPr/>
          </p:nvSpPr>
          <p:spPr>
            <a:xfrm>
              <a:off x="6591539" y="2681113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40D63B-7EA2-4A08-9A34-A03C8FCB3BB8}"/>
                </a:ext>
              </a:extLst>
            </p:cNvPr>
            <p:cNvSpPr/>
            <p:nvPr/>
          </p:nvSpPr>
          <p:spPr>
            <a:xfrm>
              <a:off x="6597182" y="3364094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308D005-4C6C-9203-C528-118A02F20112}"/>
                </a:ext>
              </a:extLst>
            </p:cNvPr>
            <p:cNvCxnSpPr>
              <a:endCxn id="29" idx="2"/>
            </p:cNvCxnSpPr>
            <p:nvPr/>
          </p:nvCxnSpPr>
          <p:spPr>
            <a:xfrm flipV="1">
              <a:off x="7574840" y="2420819"/>
              <a:ext cx="0" cy="26029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2CB13AF-18C3-E5EA-307C-4F0063522E7A}"/>
                </a:ext>
              </a:extLst>
            </p:cNvPr>
            <p:cNvCxnSpPr>
              <a:cxnSpLocks/>
              <a:stCxn id="31" idx="0"/>
              <a:endCxn id="30" idx="2"/>
            </p:cNvCxnSpPr>
            <p:nvPr/>
          </p:nvCxnSpPr>
          <p:spPr>
            <a:xfrm flipH="1" flipV="1">
              <a:off x="7580483" y="3081223"/>
              <a:ext cx="5643" cy="28287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C938043-A021-3120-C161-C43EF399FB99}"/>
                </a:ext>
              </a:extLst>
            </p:cNvPr>
            <p:cNvSpPr/>
            <p:nvPr/>
          </p:nvSpPr>
          <p:spPr>
            <a:xfrm>
              <a:off x="6886221" y="4097865"/>
              <a:ext cx="1388534" cy="496711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Batch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A97CE94-C70E-16A7-8E62-09EF72AD6BF7}"/>
                </a:ext>
              </a:extLst>
            </p:cNvPr>
            <p:cNvSpPr txBox="1"/>
            <p:nvPr/>
          </p:nvSpPr>
          <p:spPr>
            <a:xfrm>
              <a:off x="6597182" y="2015068"/>
              <a:ext cx="1977888" cy="173784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lIns="0" rIns="0" rtlCol="0">
              <a:noAutofit/>
            </a:bodyPr>
            <a:lstStyle/>
            <a:p>
              <a:pPr algn="l"/>
              <a:endPara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FFA8747-B2E9-F27D-6B3A-48D417DB7975}"/>
                </a:ext>
              </a:extLst>
            </p:cNvPr>
            <p:cNvCxnSpPr>
              <a:cxnSpLocks/>
              <a:stCxn id="69" idx="0"/>
              <a:endCxn id="31" idx="2"/>
            </p:cNvCxnSpPr>
            <p:nvPr/>
          </p:nvCxnSpPr>
          <p:spPr>
            <a:xfrm flipV="1">
              <a:off x="7580488" y="3764204"/>
              <a:ext cx="5638" cy="3336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B590B65-F398-0A54-3D01-53DF63CE5269}"/>
              </a:ext>
            </a:extLst>
          </p:cNvPr>
          <p:cNvGrpSpPr/>
          <p:nvPr/>
        </p:nvGrpSpPr>
        <p:grpSpPr>
          <a:xfrm>
            <a:off x="6241582" y="2167468"/>
            <a:ext cx="1989174" cy="2579508"/>
            <a:chOff x="6585896" y="2015068"/>
            <a:chExt cx="1989174" cy="257950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431E832-1AE2-46A9-7F23-CC070BAF2281}"/>
                </a:ext>
              </a:extLst>
            </p:cNvPr>
            <p:cNvSpPr/>
            <p:nvPr/>
          </p:nvSpPr>
          <p:spPr>
            <a:xfrm>
              <a:off x="6585896" y="2020709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3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3E74D95-6BEF-057F-2313-0BBB0DC9D775}"/>
                </a:ext>
              </a:extLst>
            </p:cNvPr>
            <p:cNvSpPr/>
            <p:nvPr/>
          </p:nvSpPr>
          <p:spPr>
            <a:xfrm>
              <a:off x="6591539" y="2681113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2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1EED5DB-104D-84A3-EAF5-2ADACE78C3A5}"/>
                </a:ext>
              </a:extLst>
            </p:cNvPr>
            <p:cNvSpPr/>
            <p:nvPr/>
          </p:nvSpPr>
          <p:spPr>
            <a:xfrm>
              <a:off x="6597182" y="3364094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1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08593C6-DC53-3BBE-C5F9-B293467FB276}"/>
                </a:ext>
              </a:extLst>
            </p:cNvPr>
            <p:cNvCxnSpPr>
              <a:endCxn id="81" idx="2"/>
            </p:cNvCxnSpPr>
            <p:nvPr/>
          </p:nvCxnSpPr>
          <p:spPr>
            <a:xfrm flipV="1">
              <a:off x="7574840" y="2420819"/>
              <a:ext cx="0" cy="26029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28EA713-23B2-7DC2-1107-18E5B9A59C61}"/>
                </a:ext>
              </a:extLst>
            </p:cNvPr>
            <p:cNvCxnSpPr>
              <a:cxnSpLocks/>
              <a:stCxn id="83" idx="0"/>
              <a:endCxn id="82" idx="2"/>
            </p:cNvCxnSpPr>
            <p:nvPr/>
          </p:nvCxnSpPr>
          <p:spPr>
            <a:xfrm flipH="1" flipV="1">
              <a:off x="7580483" y="3081223"/>
              <a:ext cx="5643" cy="28287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05CFF65-B062-E319-D684-55B63997DF19}"/>
                </a:ext>
              </a:extLst>
            </p:cNvPr>
            <p:cNvSpPr/>
            <p:nvPr/>
          </p:nvSpPr>
          <p:spPr>
            <a:xfrm>
              <a:off x="6886221" y="4097865"/>
              <a:ext cx="1388534" cy="496711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Batch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5658FC9-C9B2-7E6C-0BCA-862935B20939}"/>
                </a:ext>
              </a:extLst>
            </p:cNvPr>
            <p:cNvSpPr txBox="1"/>
            <p:nvPr/>
          </p:nvSpPr>
          <p:spPr>
            <a:xfrm>
              <a:off x="6597182" y="2015068"/>
              <a:ext cx="1977888" cy="173784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lIns="0" rIns="0" rtlCol="0">
              <a:noAutofit/>
            </a:bodyPr>
            <a:lstStyle/>
            <a:p>
              <a:pPr algn="l"/>
              <a:endPara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E7E84D87-D46C-1A62-371C-C1264E5C9AB1}"/>
                </a:ext>
              </a:extLst>
            </p:cNvPr>
            <p:cNvCxnSpPr>
              <a:cxnSpLocks/>
              <a:stCxn id="86" idx="0"/>
              <a:endCxn id="83" idx="2"/>
            </p:cNvCxnSpPr>
            <p:nvPr/>
          </p:nvCxnSpPr>
          <p:spPr>
            <a:xfrm flipV="1">
              <a:off x="7580488" y="3764204"/>
              <a:ext cx="5638" cy="3336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77710C6-7B3D-890F-D23A-02040EA377C4}"/>
              </a:ext>
            </a:extLst>
          </p:cNvPr>
          <p:cNvGrpSpPr/>
          <p:nvPr/>
        </p:nvGrpSpPr>
        <p:grpSpPr>
          <a:xfrm>
            <a:off x="6337537" y="2094088"/>
            <a:ext cx="1989174" cy="2579508"/>
            <a:chOff x="6585896" y="2015068"/>
            <a:chExt cx="1989174" cy="257950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D77CF90-63C7-B52E-DFC2-7D63CEC14E5E}"/>
                </a:ext>
              </a:extLst>
            </p:cNvPr>
            <p:cNvSpPr/>
            <p:nvPr/>
          </p:nvSpPr>
          <p:spPr>
            <a:xfrm>
              <a:off x="6585896" y="2020709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3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E112E60-B6DE-07A4-E716-5CBB0A7B4292}"/>
                </a:ext>
              </a:extLst>
            </p:cNvPr>
            <p:cNvSpPr/>
            <p:nvPr/>
          </p:nvSpPr>
          <p:spPr>
            <a:xfrm>
              <a:off x="6591539" y="2681113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2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778CF38-B201-7EDA-CBF1-75E361F9F27C}"/>
                </a:ext>
              </a:extLst>
            </p:cNvPr>
            <p:cNvSpPr/>
            <p:nvPr/>
          </p:nvSpPr>
          <p:spPr>
            <a:xfrm>
              <a:off x="6597182" y="3364094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1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44192D0-938B-45A1-2B69-53B87039BD71}"/>
                </a:ext>
              </a:extLst>
            </p:cNvPr>
            <p:cNvCxnSpPr>
              <a:endCxn id="90" idx="2"/>
            </p:cNvCxnSpPr>
            <p:nvPr/>
          </p:nvCxnSpPr>
          <p:spPr>
            <a:xfrm flipV="1">
              <a:off x="7574840" y="2420819"/>
              <a:ext cx="0" cy="26029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34FFFE8C-7C5F-C2FA-4007-A0F7C7F9A698}"/>
                </a:ext>
              </a:extLst>
            </p:cNvPr>
            <p:cNvCxnSpPr>
              <a:cxnSpLocks/>
              <a:stCxn id="92" idx="0"/>
              <a:endCxn id="91" idx="2"/>
            </p:cNvCxnSpPr>
            <p:nvPr/>
          </p:nvCxnSpPr>
          <p:spPr>
            <a:xfrm flipH="1" flipV="1">
              <a:off x="7580483" y="3081223"/>
              <a:ext cx="5643" cy="28287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48F8C94-4932-9E21-C8E1-89DE662B380B}"/>
                </a:ext>
              </a:extLst>
            </p:cNvPr>
            <p:cNvSpPr/>
            <p:nvPr/>
          </p:nvSpPr>
          <p:spPr>
            <a:xfrm>
              <a:off x="6886221" y="4097865"/>
              <a:ext cx="1388534" cy="496711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Batch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66D5381-FDB4-1FE9-46AB-03279F584CA8}"/>
                </a:ext>
              </a:extLst>
            </p:cNvPr>
            <p:cNvSpPr txBox="1"/>
            <p:nvPr/>
          </p:nvSpPr>
          <p:spPr>
            <a:xfrm>
              <a:off x="6597182" y="2015068"/>
              <a:ext cx="1977888" cy="173784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lIns="0" rIns="0" rtlCol="0">
              <a:noAutofit/>
            </a:bodyPr>
            <a:lstStyle/>
            <a:p>
              <a:pPr algn="l"/>
              <a:endPara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0928CF6-EE21-9547-780F-AA9C8447205E}"/>
                </a:ext>
              </a:extLst>
            </p:cNvPr>
            <p:cNvCxnSpPr>
              <a:cxnSpLocks/>
              <a:stCxn id="95" idx="0"/>
              <a:endCxn id="92" idx="2"/>
            </p:cNvCxnSpPr>
            <p:nvPr/>
          </p:nvCxnSpPr>
          <p:spPr>
            <a:xfrm flipV="1">
              <a:off x="7580488" y="3764204"/>
              <a:ext cx="5638" cy="3336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D58E0418-1553-9421-B762-7F2FEB975E84}"/>
              </a:ext>
            </a:extLst>
          </p:cNvPr>
          <p:cNvSpPr/>
          <p:nvPr/>
        </p:nvSpPr>
        <p:spPr>
          <a:xfrm>
            <a:off x="9584266" y="4018848"/>
            <a:ext cx="1433688" cy="677324"/>
          </a:xfrm>
          <a:prstGeom prst="triangle">
            <a:avLst>
              <a:gd name="adj" fmla="val 5078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Router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9A2470D9-0806-07DB-0155-660559F7EACB}"/>
              </a:ext>
            </a:extLst>
          </p:cNvPr>
          <p:cNvSpPr/>
          <p:nvPr/>
        </p:nvSpPr>
        <p:spPr>
          <a:xfrm>
            <a:off x="9022147" y="3166536"/>
            <a:ext cx="1004712" cy="6886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  <a:br>
              <a:rPr lang="en-US" dirty="0"/>
            </a:br>
            <a:r>
              <a:rPr lang="en-US" dirty="0"/>
              <a:t>Expert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5ECD831-195A-54E0-EE42-53D17CFF9658}"/>
              </a:ext>
            </a:extLst>
          </p:cNvPr>
          <p:cNvSpPr/>
          <p:nvPr/>
        </p:nvSpPr>
        <p:spPr>
          <a:xfrm>
            <a:off x="9810043" y="2304590"/>
            <a:ext cx="1004712" cy="6886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Math</a:t>
            </a:r>
            <a:br>
              <a:rPr lang="en-US" dirty="0"/>
            </a:br>
            <a:r>
              <a:rPr lang="en-US" dirty="0"/>
              <a:t>Expert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9A89EA1-2836-81D7-8BA2-876EA078AF43}"/>
              </a:ext>
            </a:extLst>
          </p:cNvPr>
          <p:cNvSpPr/>
          <p:nvPr/>
        </p:nvSpPr>
        <p:spPr>
          <a:xfrm>
            <a:off x="10588977" y="3166536"/>
            <a:ext cx="1004712" cy="6886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</a:t>
            </a:r>
            <a:br>
              <a:rPr lang="en-US" dirty="0"/>
            </a:br>
            <a:r>
              <a:rPr lang="en-US" dirty="0"/>
              <a:t>Expert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A9D4EBC-DCCB-577D-58A9-D4BA64A8707A}"/>
              </a:ext>
            </a:extLst>
          </p:cNvPr>
          <p:cNvCxnSpPr>
            <a:cxnSpLocks/>
            <a:stCxn id="98" idx="1"/>
            <a:endCxn id="99" idx="2"/>
          </p:cNvCxnSpPr>
          <p:nvPr/>
        </p:nvCxnSpPr>
        <p:spPr>
          <a:xfrm flipH="1" flipV="1">
            <a:off x="9524503" y="3855160"/>
            <a:ext cx="423827" cy="50235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2432E19-1812-52C1-8D42-5D940A5F51B9}"/>
              </a:ext>
            </a:extLst>
          </p:cNvPr>
          <p:cNvCxnSpPr>
            <a:cxnSpLocks/>
            <a:stCxn id="98" idx="0"/>
            <a:endCxn id="100" idx="2"/>
          </p:cNvCxnSpPr>
          <p:nvPr/>
        </p:nvCxnSpPr>
        <p:spPr>
          <a:xfrm flipV="1">
            <a:off x="10312393" y="2993214"/>
            <a:ext cx="6" cy="10256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15B89AC-DC85-11EC-0636-A56466FEBDA4}"/>
              </a:ext>
            </a:extLst>
          </p:cNvPr>
          <p:cNvCxnSpPr>
            <a:cxnSpLocks/>
            <a:stCxn id="98" idx="5"/>
            <a:endCxn id="101" idx="2"/>
          </p:cNvCxnSpPr>
          <p:nvPr/>
        </p:nvCxnSpPr>
        <p:spPr>
          <a:xfrm flipV="1">
            <a:off x="10665174" y="3855160"/>
            <a:ext cx="426159" cy="502350"/>
          </a:xfrm>
          <a:prstGeom prst="straightConnector1">
            <a:avLst/>
          </a:prstGeom>
          <a:ln w="19050">
            <a:solidFill>
              <a:srgbClr val="C40D1E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E74D317B-AE7D-E301-EC97-CE31AB592F49}"/>
              </a:ext>
            </a:extLst>
          </p:cNvPr>
          <p:cNvSpPr txBox="1"/>
          <p:nvPr/>
        </p:nvSpPr>
        <p:spPr>
          <a:xfrm>
            <a:off x="8914906" y="3103036"/>
            <a:ext cx="1188651" cy="88195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943A532-5042-A3EE-3F4E-77868DF4CB16}"/>
              </a:ext>
            </a:extLst>
          </p:cNvPr>
          <p:cNvSpPr txBox="1"/>
          <p:nvPr/>
        </p:nvSpPr>
        <p:spPr>
          <a:xfrm>
            <a:off x="10514904" y="3095978"/>
            <a:ext cx="1188651" cy="88195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5040446-E584-6528-D5C7-1A47C1865E59}"/>
              </a:ext>
            </a:extLst>
          </p:cNvPr>
          <p:cNvSpPr txBox="1"/>
          <p:nvPr/>
        </p:nvSpPr>
        <p:spPr>
          <a:xfrm>
            <a:off x="9718073" y="2154884"/>
            <a:ext cx="1188651" cy="88195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47BCE80-95A9-C028-5FF2-B454EDAD156F}"/>
              </a:ext>
            </a:extLst>
          </p:cNvPr>
          <p:cNvSpPr txBox="1"/>
          <p:nvPr/>
        </p:nvSpPr>
        <p:spPr>
          <a:xfrm>
            <a:off x="9124550" y="1263314"/>
            <a:ext cx="2355823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 Parallelism</a:t>
            </a:r>
          </a:p>
        </p:txBody>
      </p:sp>
    </p:spTree>
    <p:extLst>
      <p:ext uri="{BB962C8B-B14F-4D97-AF65-F5344CB8AC3E}">
        <p14:creationId xmlns:p14="http://schemas.microsoft.com/office/powerpoint/2010/main" val="71631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4" grpId="0" animBg="1"/>
      <p:bldP spid="26" grpId="0" animBg="1"/>
      <p:bldP spid="27" grpId="0" animBg="1"/>
      <p:bldP spid="28" grpId="0"/>
      <p:bldP spid="98" grpId="0" animBg="1"/>
      <p:bldP spid="99" grpId="0" animBg="1"/>
      <p:bldP spid="100" grpId="0" animBg="1"/>
      <p:bldP spid="101" grpId="0" animBg="1"/>
      <p:bldP spid="111" grpId="0" animBg="1"/>
      <p:bldP spid="112" grpId="0" animBg="1"/>
      <p:bldP spid="113" grpId="0" animBg="1"/>
      <p:bldP spid="1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40EFD-5F1F-2C6E-4830-BB08630BF7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Sparse Transformers (e.g., GPT-3)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03C5E-7EA3-8868-28BE-3B936792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28"/>
          <a:stretch>
            <a:fillRect/>
          </a:stretch>
        </p:blipFill>
        <p:spPr>
          <a:xfrm>
            <a:off x="4797777" y="1955834"/>
            <a:ext cx="5878237" cy="3842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952C05-C583-3FF8-CCF2-5A346F40B970}"/>
              </a:ext>
            </a:extLst>
          </p:cNvPr>
          <p:cNvSpPr txBox="1"/>
          <p:nvPr/>
        </p:nvSpPr>
        <p:spPr>
          <a:xfrm>
            <a:off x="1628726" y="1081313"/>
            <a:ext cx="2355823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Transformer</a:t>
            </a:r>
            <a:b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O(n^2 * 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ABCCFE-44C4-4C7B-C942-5750B0A5D840}"/>
              </a:ext>
            </a:extLst>
          </p:cNvPr>
          <p:cNvSpPr txBox="1"/>
          <p:nvPr/>
        </p:nvSpPr>
        <p:spPr>
          <a:xfrm>
            <a:off x="4896858" y="1086956"/>
            <a:ext cx="2355823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 Transformer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Strided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DDA30-0FDB-E532-9B03-FF4A975FEFED}"/>
              </a:ext>
            </a:extLst>
          </p:cNvPr>
          <p:cNvSpPr txBox="1"/>
          <p:nvPr/>
        </p:nvSpPr>
        <p:spPr>
          <a:xfrm>
            <a:off x="8210147" y="1092599"/>
            <a:ext cx="2355823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 Transformer Fixed/Blocked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434487-D322-8AC3-67C2-E572DCA68678}"/>
              </a:ext>
            </a:extLst>
          </p:cNvPr>
          <p:cNvSpPr txBox="1"/>
          <p:nvPr/>
        </p:nvSpPr>
        <p:spPr>
          <a:xfrm>
            <a:off x="6807199" y="1513268"/>
            <a:ext cx="1848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O(n * √n * d)</a:t>
            </a:r>
            <a:endParaRPr lang="en-US" sz="2000" dirty="0">
              <a:solidFill>
                <a:srgbClr val="7889F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25F8F-0778-2C0D-B07E-8A4723DEF187}"/>
              </a:ext>
            </a:extLst>
          </p:cNvPr>
          <p:cNvSpPr txBox="1"/>
          <p:nvPr/>
        </p:nvSpPr>
        <p:spPr>
          <a:xfrm>
            <a:off x="510860" y="4131733"/>
            <a:ext cx="107285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(Query)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C933C9-CB01-0C07-E434-B21C1DD9E480}"/>
              </a:ext>
            </a:extLst>
          </p:cNvPr>
          <p:cNvSpPr txBox="1"/>
          <p:nvPr/>
        </p:nvSpPr>
        <p:spPr>
          <a:xfrm>
            <a:off x="1634106" y="5706534"/>
            <a:ext cx="22718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 Positions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FED152-90F0-CADC-AC2D-82F629D6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1012"/>
          <a:stretch>
            <a:fillRect/>
          </a:stretch>
        </p:blipFill>
        <p:spPr>
          <a:xfrm>
            <a:off x="1503403" y="1944545"/>
            <a:ext cx="2655259" cy="38423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C163DF-2CA4-30E1-C716-3F75CF726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866" y="372023"/>
            <a:ext cx="49474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236DFE-176D-0D69-48C1-AD82DD771FE2}"/>
              </a:ext>
            </a:extLst>
          </p:cNvPr>
          <p:cNvSpPr txBox="1"/>
          <p:nvPr/>
        </p:nvSpPr>
        <p:spPr>
          <a:xfrm>
            <a:off x="5734755" y="306796"/>
            <a:ext cx="41342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[Rewon Child, Scott Gray, Alec Radford, </a:t>
            </a:r>
            <a:r>
              <a:rPr lang="en-US" sz="1400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Ilya </a:t>
            </a:r>
            <a:r>
              <a:rPr lang="en-US" sz="1400" dirty="0" err="1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Sutskever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Generating Long Sequences with Sparse Transformers,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https://arxiv.org/pdf/1904.10509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473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E0CEF-6FBF-DC48-5466-A5BDCA445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5663A-CE73-0C12-848A-35C579AB16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LLM Post-Training and Fine-Tuning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C5D5E-F928-97EE-1FF4-EC0BEF22CF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50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F1FDA4-DE05-E4A9-F318-835DF41147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Objective: </a:t>
            </a:r>
            <a:r>
              <a:rPr lang="en-US" dirty="0">
                <a:solidFill>
                  <a:srgbClr val="7889FB"/>
                </a:solidFill>
              </a:rPr>
              <a:t>Classify next token</a:t>
            </a:r>
            <a:r>
              <a:rPr lang="en-US" dirty="0"/>
              <a:t> (multi-class classification)</a:t>
            </a:r>
          </a:p>
          <a:p>
            <a:pPr lvl="1"/>
            <a:r>
              <a:rPr lang="en-US" dirty="0"/>
              <a:t>Cross-entropy loss</a:t>
            </a:r>
          </a:p>
          <a:p>
            <a:pPr lvl="1"/>
            <a:r>
              <a:rPr lang="en-US" b="1" dirty="0"/>
              <a:t>Min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–log(p(x))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7E7D8-EF2B-BE46-8E21-4832CAE4AA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Training Objective and Losses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A93E2-F94D-C4C8-F6FD-FBDC93D61F4A}"/>
              </a:ext>
            </a:extLst>
          </p:cNvPr>
          <p:cNvSpPr txBox="1"/>
          <p:nvPr/>
        </p:nvSpPr>
        <p:spPr>
          <a:xfrm>
            <a:off x="3568344" y="2568956"/>
            <a:ext cx="1353606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AMLS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is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an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easy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difficult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course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70B84-41E9-DAE6-226B-970CFDC7BF61}"/>
              </a:ext>
            </a:extLst>
          </p:cNvPr>
          <p:cNvSpPr/>
          <p:nvPr/>
        </p:nvSpPr>
        <p:spPr>
          <a:xfrm>
            <a:off x="6141157" y="2647979"/>
            <a:ext cx="812800" cy="155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77D38-280D-E600-F868-37B142CF590E}"/>
              </a:ext>
            </a:extLst>
          </p:cNvPr>
          <p:cNvSpPr/>
          <p:nvPr/>
        </p:nvSpPr>
        <p:spPr>
          <a:xfrm>
            <a:off x="6158089" y="2901980"/>
            <a:ext cx="513646" cy="155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5CF1D4-2D05-92B7-73F8-F05BD0A39EFE}"/>
              </a:ext>
            </a:extLst>
          </p:cNvPr>
          <p:cNvSpPr/>
          <p:nvPr/>
        </p:nvSpPr>
        <p:spPr>
          <a:xfrm>
            <a:off x="6163732" y="3178559"/>
            <a:ext cx="293515" cy="155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2E115-6E84-EF30-1578-EC6B62CD5310}"/>
              </a:ext>
            </a:extLst>
          </p:cNvPr>
          <p:cNvSpPr/>
          <p:nvPr/>
        </p:nvSpPr>
        <p:spPr>
          <a:xfrm>
            <a:off x="6158086" y="3466427"/>
            <a:ext cx="1179693" cy="155465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DBC067-5F4B-5F43-A411-FFB14871A588}"/>
              </a:ext>
            </a:extLst>
          </p:cNvPr>
          <p:cNvSpPr/>
          <p:nvPr/>
        </p:nvSpPr>
        <p:spPr>
          <a:xfrm>
            <a:off x="6163729" y="3743006"/>
            <a:ext cx="383827" cy="155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87BDEA-D408-4945-FCE0-4156B7409D8F}"/>
              </a:ext>
            </a:extLst>
          </p:cNvPr>
          <p:cNvSpPr/>
          <p:nvPr/>
        </p:nvSpPr>
        <p:spPr>
          <a:xfrm>
            <a:off x="6169372" y="4019585"/>
            <a:ext cx="881588" cy="155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859A34-68B3-5942-B7BA-599D369A01F3}"/>
              </a:ext>
            </a:extLst>
          </p:cNvPr>
          <p:cNvSpPr txBox="1"/>
          <p:nvPr/>
        </p:nvSpPr>
        <p:spPr>
          <a:xfrm>
            <a:off x="9082967" y="2563310"/>
            <a:ext cx="1353606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" name="Right Arrow 132">
            <a:extLst>
              <a:ext uri="{FF2B5EF4-FFF2-40B4-BE49-F238E27FC236}">
                <a16:creationId xmlns:a16="http://schemas.microsoft.com/office/drawing/2014/main" id="{EF2CD244-A0E4-9C6F-1BC6-B3DA2C707A89}"/>
              </a:ext>
            </a:extLst>
          </p:cNvPr>
          <p:cNvSpPr/>
          <p:nvPr/>
        </p:nvSpPr>
        <p:spPr>
          <a:xfrm>
            <a:off x="7986099" y="3379392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ight Arrow 132">
            <a:extLst>
              <a:ext uri="{FF2B5EF4-FFF2-40B4-BE49-F238E27FC236}">
                <a16:creationId xmlns:a16="http://schemas.microsoft.com/office/drawing/2014/main" id="{2BC966A4-2313-CE24-E73E-DF22F4EE9302}"/>
              </a:ext>
            </a:extLst>
          </p:cNvPr>
          <p:cNvSpPr/>
          <p:nvPr/>
        </p:nvSpPr>
        <p:spPr>
          <a:xfrm>
            <a:off x="5135652" y="3396324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4A78AE-1B56-6457-572F-E4C18F35DC30}"/>
              </a:ext>
            </a:extLst>
          </p:cNvPr>
          <p:cNvSpPr txBox="1"/>
          <p:nvPr/>
        </p:nvSpPr>
        <p:spPr>
          <a:xfrm>
            <a:off x="8455375" y="2065868"/>
            <a:ext cx="135360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E3DB72-BB03-4F91-F0FC-A048C8FF4629}"/>
              </a:ext>
            </a:extLst>
          </p:cNvPr>
          <p:cNvSpPr txBox="1"/>
          <p:nvPr/>
        </p:nvSpPr>
        <p:spPr>
          <a:xfrm>
            <a:off x="5683948" y="2048933"/>
            <a:ext cx="1947337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p(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="1" dirty="0" err="1">
                <a:cs typeface="Arial" panose="020B0604020202020204" pitchFamily="34" charset="0"/>
              </a:rPr>
              <a:t>|AMLS,is,an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380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B0D63-5F8D-364B-6314-66649570C2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Foundation Model Fine-Tuning</a:t>
            </a:r>
          </a:p>
          <a:p>
            <a:pPr lvl="1"/>
            <a:r>
              <a:rPr lang="en-US" dirty="0"/>
              <a:t>Fine-tuning for specific </a:t>
            </a:r>
            <a:r>
              <a:rPr lang="en-US" b="1" dirty="0">
                <a:solidFill>
                  <a:srgbClr val="7889FB"/>
                </a:solidFill>
              </a:rPr>
              <a:t>high-quality data</a:t>
            </a:r>
            <a:r>
              <a:rPr lang="en-US" dirty="0"/>
              <a:t> (e.g., Wikipedia), and </a:t>
            </a:r>
            <a:r>
              <a:rPr lang="en-US" b="1" dirty="0">
                <a:solidFill>
                  <a:srgbClr val="7889FB"/>
                </a:solidFill>
              </a:rPr>
              <a:t>tasks</a:t>
            </a:r>
            <a:r>
              <a:rPr lang="en-US" dirty="0"/>
              <a:t> (e.g., coding) through feedback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Overfitting</a:t>
            </a:r>
            <a:r>
              <a:rPr lang="en-US" dirty="0"/>
              <a:t> to high-quality data</a:t>
            </a:r>
          </a:p>
          <a:p>
            <a:pPr lvl="1"/>
            <a:endParaRPr lang="en-US" dirty="0"/>
          </a:p>
          <a:p>
            <a:r>
              <a:rPr lang="en-US" dirty="0"/>
              <a:t>#2 Model Distillation and Quantization</a:t>
            </a:r>
          </a:p>
          <a:p>
            <a:pPr lvl="1"/>
            <a:r>
              <a:rPr lang="en-US" dirty="0"/>
              <a:t>Transferring knowledge from </a:t>
            </a:r>
            <a:r>
              <a:rPr lang="en-US" b="1" dirty="0">
                <a:solidFill>
                  <a:srgbClr val="C40D1E"/>
                </a:solidFill>
              </a:rPr>
              <a:t>large teacher model</a:t>
            </a:r>
            <a:r>
              <a:rPr lang="en-US" dirty="0"/>
              <a:t> to </a:t>
            </a:r>
            <a:r>
              <a:rPr lang="en-US" b="1" dirty="0">
                <a:solidFill>
                  <a:srgbClr val="7889FB"/>
                </a:solidFill>
              </a:rPr>
              <a:t>small student model</a:t>
            </a:r>
          </a:p>
          <a:p>
            <a:pPr lvl="1"/>
            <a:r>
              <a:rPr lang="en-US" b="1" dirty="0"/>
              <a:t>Goal:</a:t>
            </a:r>
            <a:r>
              <a:rPr lang="en-US" dirty="0"/>
              <a:t> reduce inference costs / resource requirements (# layers, model dim, attention heads)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Llama 3.2 (09/2024): 90B, 11B, 3B, 1B parameters + FP32 / FP16 / UINT8 quantized variants </a:t>
            </a:r>
          </a:p>
          <a:p>
            <a:pPr lvl="1"/>
            <a:endParaRPr lang="en-US" dirty="0"/>
          </a:p>
          <a:p>
            <a:r>
              <a:rPr lang="en-US" dirty="0"/>
              <a:t>#3 User-level Fine-Tuning</a:t>
            </a:r>
          </a:p>
          <a:p>
            <a:pPr lvl="1"/>
            <a:r>
              <a:rPr lang="en-US" dirty="0"/>
              <a:t>Specialize the LLM through user- and domain-specific data</a:t>
            </a:r>
          </a:p>
          <a:p>
            <a:pPr lvl="1"/>
            <a:r>
              <a:rPr lang="en-US" dirty="0"/>
              <a:t>Create model variants (</a:t>
            </a:r>
            <a:r>
              <a:rPr lang="en-US" b="1" dirty="0">
                <a:solidFill>
                  <a:srgbClr val="7889FB"/>
                </a:solidFill>
              </a:rPr>
              <a:t>pro:</a:t>
            </a:r>
            <a:r>
              <a:rPr lang="en-US" dirty="0"/>
              <a:t> effectiveness, </a:t>
            </a:r>
            <a:r>
              <a:rPr lang="en-US" b="1" dirty="0">
                <a:solidFill>
                  <a:srgbClr val="C40D1E"/>
                </a:solidFill>
              </a:rPr>
              <a:t>con:</a:t>
            </a:r>
            <a:r>
              <a:rPr lang="en-US" dirty="0"/>
              <a:t> number of models) 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332A2-7B90-AE15-66FF-70B1379F1D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Post-Training</a:t>
            </a:r>
          </a:p>
        </p:txBody>
      </p:sp>
    </p:spTree>
    <p:extLst>
      <p:ext uri="{BB962C8B-B14F-4D97-AF65-F5344CB8AC3E}">
        <p14:creationId xmlns:p14="http://schemas.microsoft.com/office/powerpoint/2010/main" val="56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B9FFEB-5EA3-BE12-71A3-3D0CF632BA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Supervised Fine-Tuning (SFT)</a:t>
            </a:r>
          </a:p>
          <a:p>
            <a:pPr lvl="1"/>
            <a:r>
              <a:rPr lang="en-US" dirty="0"/>
              <a:t>Fine-tune LLM with language modeling (next word prediction) and desired output (human feedback)</a:t>
            </a:r>
          </a:p>
          <a:p>
            <a:pPr lvl="1"/>
            <a:r>
              <a:rPr lang="en-US" dirty="0"/>
              <a:t>Example prompts and expected answers (free form text)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 limited by human ability / costs</a:t>
            </a:r>
            <a:endParaRPr lang="en-US" b="1" dirty="0">
              <a:solidFill>
                <a:srgbClr val="C40D1E"/>
              </a:solidFill>
            </a:endParaRPr>
          </a:p>
          <a:p>
            <a:pPr lvl="1"/>
            <a:r>
              <a:rPr lang="en-US" b="1" dirty="0"/>
              <a:t>Example:</a:t>
            </a:r>
            <a:r>
              <a:rPr lang="en-US" dirty="0"/>
              <a:t> GPT-3 </a:t>
            </a:r>
            <a:r>
              <a:rPr lang="en-US" dirty="0">
                <a:sym typeface="Wingdings" panose="05000000000000000000" pitchFamily="2" charset="2"/>
              </a:rPr>
              <a:t> ChatGPT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Reinforcement Learning from Human Feedback (RLHF)</a:t>
            </a:r>
            <a:endParaRPr lang="en-US" dirty="0"/>
          </a:p>
          <a:p>
            <a:pPr lvl="1"/>
            <a:r>
              <a:rPr lang="en-US" dirty="0"/>
              <a:t>Aks fine-tuned LLM to generate two different answers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humans ranks the answers</a:t>
            </a:r>
          </a:p>
          <a:p>
            <a:pPr lvl="1"/>
            <a:r>
              <a:rPr lang="en-US" dirty="0"/>
              <a:t>#1 Train Reward Model </a:t>
            </a:r>
            <a:r>
              <a:rPr lang="en-US" b="1" dirty="0"/>
              <a:t>RM</a:t>
            </a:r>
            <a:r>
              <a:rPr lang="en-US" dirty="0"/>
              <a:t> for classifying preferences</a:t>
            </a:r>
          </a:p>
          <a:p>
            <a:pPr lvl="1"/>
            <a:r>
              <a:rPr lang="en-US" dirty="0"/>
              <a:t>#2 Proximal Policy Optimization (PPO) with </a:t>
            </a:r>
            <a:r>
              <a:rPr lang="en-US" b="1" dirty="0"/>
              <a:t>RM</a:t>
            </a:r>
          </a:p>
          <a:p>
            <a:pPr lvl="1"/>
            <a:r>
              <a:rPr lang="en-US" dirty="0"/>
              <a:t>Freeze model parameters and </a:t>
            </a:r>
            <a:r>
              <a:rPr lang="en-US" b="1" dirty="0" err="1">
                <a:solidFill>
                  <a:srgbClr val="7889FB"/>
                </a:solidFill>
              </a:rPr>
              <a:t>LoRA</a:t>
            </a:r>
            <a:r>
              <a:rPr lang="en-US" b="1" dirty="0">
                <a:solidFill>
                  <a:srgbClr val="7889FB"/>
                </a:solidFill>
              </a:rPr>
              <a:t> Low-Rank Adaptation</a:t>
            </a:r>
            <a:r>
              <a:rPr lang="en-US" dirty="0"/>
              <a:t> for LLMs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BFE06-D6FC-8536-DBEC-813206662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SFT and RLHF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996A8C-C278-870D-C50C-33CD174C5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292" y="2680575"/>
            <a:ext cx="3411650" cy="2908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6766FE-1B7B-C1D3-DDEF-47BBF90EA9C1}"/>
              </a:ext>
            </a:extLst>
          </p:cNvPr>
          <p:cNvSpPr txBox="1"/>
          <p:nvPr/>
        </p:nvSpPr>
        <p:spPr>
          <a:xfrm>
            <a:off x="9900355" y="2765775"/>
            <a:ext cx="173848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https://huggingface.co/blog/rlhf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DCC60-8B7F-37DD-94DE-304C340F1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30" y="5067834"/>
            <a:ext cx="49474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5301BA-F9AE-4FE2-EBB6-56A841CDB659}"/>
              </a:ext>
            </a:extLst>
          </p:cNvPr>
          <p:cNvSpPr txBox="1"/>
          <p:nvPr/>
        </p:nvSpPr>
        <p:spPr>
          <a:xfrm>
            <a:off x="1399819" y="4808187"/>
            <a:ext cx="2777070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[Edward J. Hu,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Yelong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Shen, Phillip Wallis,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Zeyuan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Allen-Zhu,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Yuanzhi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Li, Shean Wang, Lu Wang,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Weizhu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Chen: </a:t>
            </a:r>
            <a:r>
              <a:rPr lang="en-US" sz="1400" b="1" dirty="0" err="1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LoRA</a:t>
            </a:r>
            <a:r>
              <a:rPr lang="en-US" sz="1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Low-Rank Adaptation of Large Language Models.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ICLR 2022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A7FBAC-7EEA-C160-B372-D80C7A548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0373" y="4877537"/>
            <a:ext cx="3870435" cy="3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5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6457F9-31CE-AAC1-98EB-733B43FF86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LlamaFactory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257E4-9ED3-B434-03BA-84720EF38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User-Level Fine-Tuning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EA0D2-5F95-7EAE-5B5F-CAEE5AB58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214" y="436521"/>
            <a:ext cx="4195098" cy="5152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E00B9-F525-5511-CE6F-4EB2767F8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49" y="1729761"/>
            <a:ext cx="4274635" cy="3082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7CF4B5-6D46-1CB6-0FAA-51582828E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49" y="5038380"/>
            <a:ext cx="4533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71EDD1-5032-EA4A-BA24-50BC84A929C4}"/>
              </a:ext>
            </a:extLst>
          </p:cNvPr>
          <p:cNvSpPr txBox="1"/>
          <p:nvPr/>
        </p:nvSpPr>
        <p:spPr>
          <a:xfrm>
            <a:off x="1309511" y="4881366"/>
            <a:ext cx="442524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Yaowei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Zheng,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Richong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Zhang, Junhao Zhang,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Yanhan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Ye,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Zheyan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Luo,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Yongqiang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Ma: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LlamaFactory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Unified Efficient Fine-Tuning of 100+ Language Models.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abs/2403.13372 (2024),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https://arxiv.org/pdf/2403.13372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82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62E22-2833-DDE5-D649-56E94E435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5A8C2-F6C3-C137-E025-1DC6B2FC9D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LLM Inference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27DF9-7882-2EF6-690C-BD490D44C2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22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110FC-B680-53E1-AC48-2EAA52B30C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Zero-shot</a:t>
            </a:r>
          </a:p>
          <a:p>
            <a:pPr lvl="1"/>
            <a:r>
              <a:rPr lang="en-US" dirty="0"/>
              <a:t>General question answering and task processing, often via </a:t>
            </a:r>
            <a:r>
              <a:rPr lang="en-US" b="1" dirty="0">
                <a:solidFill>
                  <a:srgbClr val="7889FB"/>
                </a:solidFill>
              </a:rPr>
              <a:t>prompt templates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No provided examples</a:t>
            </a:r>
            <a:r>
              <a:rPr lang="en-US" dirty="0"/>
              <a:t>, best effort results</a:t>
            </a:r>
          </a:p>
          <a:p>
            <a:pPr lvl="2"/>
            <a:endParaRPr lang="en-US" sz="1000" dirty="0"/>
          </a:p>
          <a:p>
            <a:r>
              <a:rPr lang="en-US" dirty="0"/>
              <a:t>#2 Few-shot</a:t>
            </a:r>
          </a:p>
          <a:p>
            <a:pPr lvl="1"/>
            <a:r>
              <a:rPr lang="en-US" dirty="0"/>
              <a:t>Give </a:t>
            </a:r>
            <a:r>
              <a:rPr lang="en-US" b="1" dirty="0">
                <a:solidFill>
                  <a:srgbClr val="7889FB"/>
                </a:solidFill>
              </a:rPr>
              <a:t>general instruction and few examples</a:t>
            </a:r>
            <a:r>
              <a:rPr lang="en-US" dirty="0"/>
              <a:t>; one-shot as an extreme case (“human instruction”)</a:t>
            </a:r>
          </a:p>
          <a:p>
            <a:pPr lvl="1"/>
            <a:r>
              <a:rPr lang="en-US" dirty="0"/>
              <a:t>LLM executes task while considering the pattern of examples</a:t>
            </a:r>
          </a:p>
          <a:p>
            <a:pPr lvl="2"/>
            <a:endParaRPr lang="en-US" sz="1000" dirty="0"/>
          </a:p>
          <a:p>
            <a:r>
              <a:rPr lang="en-US" dirty="0" err="1"/>
              <a:t>DSPy</a:t>
            </a:r>
            <a:endParaRPr lang="en-US" dirty="0"/>
          </a:p>
          <a:p>
            <a:pPr lvl="1"/>
            <a:r>
              <a:rPr lang="en-US" dirty="0"/>
              <a:t>Programmatic, compositional interaction with LLMs</a:t>
            </a:r>
          </a:p>
          <a:p>
            <a:pPr lvl="2"/>
            <a:endParaRPr lang="en-US" sz="1000" dirty="0"/>
          </a:p>
          <a:p>
            <a:r>
              <a:rPr lang="en-US" dirty="0"/>
              <a:t>Jail Breaking</a:t>
            </a:r>
          </a:p>
          <a:p>
            <a:pPr lvl="1"/>
            <a:r>
              <a:rPr lang="en-US" dirty="0"/>
              <a:t>Append special prefixed/suffixes for getting refused answers from LLM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optimized </a:t>
            </a:r>
            <a:r>
              <a:rPr lang="en-US" b="1" dirty="0">
                <a:solidFill>
                  <a:srgbClr val="7889FB"/>
                </a:solidFill>
              </a:rPr>
              <a:t>suffix search for probability of “Sure”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D1333-E9C8-CA7A-D51F-1047A7001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Prompting Strategies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BBB25-6E78-8687-FDCB-471A89DCF404}"/>
              </a:ext>
            </a:extLst>
          </p:cNvPr>
          <p:cNvSpPr txBox="1"/>
          <p:nvPr/>
        </p:nvSpPr>
        <p:spPr>
          <a:xfrm>
            <a:off x="7885353" y="3903240"/>
            <a:ext cx="3861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[</a:t>
            </a:r>
            <a:r>
              <a:rPr lang="en-US" dirty="0">
                <a:hlinkClick r:id="rId2"/>
              </a:rPr>
              <a:t>https://github.com/stanfordnlp/dspy</a:t>
            </a:r>
            <a:r>
              <a:rPr lang="en-US" dirty="0"/>
              <a:t>]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86081-1078-9493-1FAB-683407F32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328" y="4800890"/>
            <a:ext cx="49661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BE8EDB-BBBF-0A5F-27A5-FBAFA1FB0449}"/>
              </a:ext>
            </a:extLst>
          </p:cNvPr>
          <p:cNvSpPr txBox="1"/>
          <p:nvPr/>
        </p:nvSpPr>
        <p:spPr>
          <a:xfrm>
            <a:off x="7850007" y="4536154"/>
            <a:ext cx="3157914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[Maksym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Andriushchenko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Francesco Croce, Nicolas Flammarion: Jailbreaking Leading Safety-Aligned LLMs with Simple Adaptive Attacks.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https://arxiv.org/pdf/2404.02151v4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778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0695B-97CD-3983-2F2A-F03F5DD6D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Categories of Execution Strategies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081CF-E9BE-65E3-FC1D-BBB73D2DA2AD}"/>
              </a:ext>
            </a:extLst>
          </p:cNvPr>
          <p:cNvSpPr/>
          <p:nvPr/>
        </p:nvSpPr>
        <p:spPr>
          <a:xfrm>
            <a:off x="1549998" y="3589334"/>
            <a:ext cx="8437089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Hybrid Execution and HW Accelerators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2B71A-4A81-8CA0-0AD0-7FFAC7C2D0B1}"/>
              </a:ext>
            </a:extLst>
          </p:cNvPr>
          <p:cNvSpPr/>
          <p:nvPr/>
        </p:nvSpPr>
        <p:spPr>
          <a:xfrm>
            <a:off x="4511242" y="2136041"/>
            <a:ext cx="2514600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06 Parameter Servers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(data, model)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DA0BD2-33AB-8DD8-05B9-0CE5B757134B}"/>
              </a:ext>
            </a:extLst>
          </p:cNvPr>
          <p:cNvSpPr/>
          <p:nvPr/>
        </p:nvSpPr>
        <p:spPr>
          <a:xfrm>
            <a:off x="7472403" y="2136041"/>
            <a:ext cx="2514600" cy="108250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07 LLM 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(dense,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219CA-7E8D-22B6-89A9-8301153973BD}"/>
              </a:ext>
            </a:extLst>
          </p:cNvPr>
          <p:cNvSpPr txBox="1"/>
          <p:nvPr/>
        </p:nvSpPr>
        <p:spPr>
          <a:xfrm>
            <a:off x="4619010" y="1028991"/>
            <a:ext cx="2299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Mini-batch,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Federated,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C41ED-113F-B57D-5D67-86FBEFC29DD4}"/>
              </a:ext>
            </a:extLst>
          </p:cNvPr>
          <p:cNvSpPr txBox="1"/>
          <p:nvPr/>
        </p:nvSpPr>
        <p:spPr>
          <a:xfrm>
            <a:off x="1844848" y="1045412"/>
            <a:ext cx="67670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SIMD/SPMD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C14CCE-F41D-54C3-3926-905BE27ADD0B}"/>
              </a:ext>
            </a:extLst>
          </p:cNvPr>
          <p:cNvSpPr txBox="1"/>
          <p:nvPr/>
        </p:nvSpPr>
        <p:spPr>
          <a:xfrm>
            <a:off x="2602750" y="1028991"/>
            <a:ext cx="17433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Independent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Tasks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92D7-DA73-90D1-533C-19B3E098639D}"/>
              </a:ext>
            </a:extLst>
          </p:cNvPr>
          <p:cNvSpPr/>
          <p:nvPr/>
        </p:nvSpPr>
        <p:spPr>
          <a:xfrm>
            <a:off x="1558657" y="2137716"/>
            <a:ext cx="1206058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5B73-361E-3581-492C-C9FE2EC88A6D}"/>
              </a:ext>
            </a:extLst>
          </p:cNvPr>
          <p:cNvSpPr/>
          <p:nvPr/>
        </p:nvSpPr>
        <p:spPr>
          <a:xfrm>
            <a:off x="2858623" y="2137716"/>
            <a:ext cx="1206058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Task-Parallel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0EE319-FA1D-9949-179F-EE122F8E6D3C}"/>
              </a:ext>
            </a:extLst>
          </p:cNvPr>
          <p:cNvCxnSpPr/>
          <p:nvPr/>
        </p:nvCxnSpPr>
        <p:spPr>
          <a:xfrm>
            <a:off x="1551757" y="4534879"/>
            <a:ext cx="8435246" cy="1"/>
          </a:xfrm>
          <a:prstGeom prst="line">
            <a:avLst/>
          </a:prstGeom>
          <a:ln w="22225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0244C31-98D9-143A-3455-538FCBB5CBE9}"/>
              </a:ext>
            </a:extLst>
          </p:cNvPr>
          <p:cNvSpPr/>
          <p:nvPr/>
        </p:nvSpPr>
        <p:spPr>
          <a:xfrm>
            <a:off x="1551674" y="4918600"/>
            <a:ext cx="8437089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Caching, Partitioning, Indexing, and Compression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AD82B-E890-2960-3CAA-B4593AD992A4}"/>
              </a:ext>
            </a:extLst>
          </p:cNvPr>
          <p:cNvSpPr txBox="1"/>
          <p:nvPr/>
        </p:nvSpPr>
        <p:spPr>
          <a:xfrm>
            <a:off x="7598172" y="1028211"/>
            <a:ext cx="2299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Self-supervised, supervised,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RL</a:t>
            </a:r>
          </a:p>
        </p:txBody>
      </p:sp>
    </p:spTree>
    <p:extLst>
      <p:ext uri="{BB962C8B-B14F-4D97-AF65-F5344CB8AC3E}">
        <p14:creationId xmlns:p14="http://schemas.microsoft.com/office/powerpoint/2010/main" val="41264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DB0E44-AFD7-74AE-5652-44287FDC21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Model Variants</a:t>
            </a:r>
          </a:p>
          <a:p>
            <a:pPr lvl="1"/>
            <a:r>
              <a:rPr lang="en-US" dirty="0"/>
              <a:t>Large and small models</a:t>
            </a:r>
          </a:p>
          <a:p>
            <a:pPr lvl="1"/>
            <a:r>
              <a:rPr lang="en-US" dirty="0"/>
              <a:t>Quantized models</a:t>
            </a:r>
          </a:p>
          <a:p>
            <a:pPr lvl="1"/>
            <a:endParaRPr lang="en-US" dirty="0"/>
          </a:p>
          <a:p>
            <a:r>
              <a:rPr lang="en-US" dirty="0"/>
              <a:t>Service API Costs</a:t>
            </a:r>
          </a:p>
          <a:p>
            <a:pPr lvl="1"/>
            <a:r>
              <a:rPr lang="en-US" dirty="0"/>
              <a:t>Billed by input/output tokens</a:t>
            </a:r>
          </a:p>
          <a:p>
            <a:pPr lvl="1"/>
            <a:r>
              <a:rPr lang="en-US" dirty="0"/>
              <a:t>GPT-4.1: 2/8$ per 1M input/output tokens; </a:t>
            </a:r>
            <a:r>
              <a:rPr lang="en-US" b="1" dirty="0">
                <a:solidFill>
                  <a:srgbClr val="7889FB"/>
                </a:solidFill>
              </a:rPr>
              <a:t>0.5$ / 1M cached input tokens</a:t>
            </a:r>
          </a:p>
          <a:p>
            <a:pPr lvl="1"/>
            <a:r>
              <a:rPr lang="en-US" dirty="0"/>
              <a:t>GPT-4.1-mini: 0.4/1.6$ per 1M input/output tokens; </a:t>
            </a:r>
            <a:r>
              <a:rPr lang="en-US" b="1" dirty="0">
                <a:solidFill>
                  <a:srgbClr val="7889FB"/>
                </a:solidFill>
              </a:rPr>
              <a:t>0.1$ / 1M cached input tokens</a:t>
            </a:r>
            <a:r>
              <a:rPr lang="en-US" dirty="0"/>
              <a:t>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8707B-7171-45C0-9A1E-92241744E1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LLM Inference Overview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8EB66DE1-A107-DC93-5332-F4CA9B3119BB}"/>
              </a:ext>
            </a:extLst>
          </p:cNvPr>
          <p:cNvSpPr/>
          <p:nvPr/>
        </p:nvSpPr>
        <p:spPr>
          <a:xfrm>
            <a:off x="2753960" y="2000921"/>
            <a:ext cx="1011219" cy="688490"/>
          </a:xfrm>
          <a:prstGeom prst="folded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Prompt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35CD0A-EB4C-F103-06A9-9583D51EB427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3765179" y="2345166"/>
            <a:ext cx="1688921" cy="1172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8A1AFE0-2F14-4CA7-23E0-2ADBFFFE9190}"/>
              </a:ext>
            </a:extLst>
          </p:cNvPr>
          <p:cNvSpPr/>
          <p:nvPr/>
        </p:nvSpPr>
        <p:spPr>
          <a:xfrm>
            <a:off x="5454100" y="3173509"/>
            <a:ext cx="2323680" cy="688490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Open-Weight </a:t>
            </a:r>
            <a:br>
              <a:rPr lang="en-US" sz="2000" b="1" dirty="0"/>
            </a:br>
            <a:r>
              <a:rPr lang="en-US" sz="2000" b="1" dirty="0"/>
              <a:t>LLM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6F79A42F-93B5-B4BB-99AB-C9A736CEB540}"/>
              </a:ext>
            </a:extLst>
          </p:cNvPr>
          <p:cNvSpPr/>
          <p:nvPr/>
        </p:nvSpPr>
        <p:spPr>
          <a:xfrm>
            <a:off x="9513603" y="2000921"/>
            <a:ext cx="1168742" cy="688490"/>
          </a:xfrm>
          <a:prstGeom prst="folded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Outputs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603342-C272-8422-ED40-B56C762F7649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7777780" y="2345166"/>
            <a:ext cx="1735823" cy="1172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BDBBA-0551-41FB-489F-C52D27577092}"/>
              </a:ext>
            </a:extLst>
          </p:cNvPr>
          <p:cNvSpPr/>
          <p:nvPr/>
        </p:nvSpPr>
        <p:spPr>
          <a:xfrm>
            <a:off x="5812976" y="1398054"/>
            <a:ext cx="1963838" cy="688490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LLM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A26C44-2E1F-4E77-F14C-0E7661568673}"/>
              </a:ext>
            </a:extLst>
          </p:cNvPr>
          <p:cNvSpPr/>
          <p:nvPr/>
        </p:nvSpPr>
        <p:spPr>
          <a:xfrm>
            <a:off x="4840943" y="1279719"/>
            <a:ext cx="3385584" cy="95787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00"/>
                </a:solidFill>
              </a:rPr>
              <a:t>Service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API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A40EA8-75E4-BCCA-1D93-2130B79CD184}"/>
              </a:ext>
            </a:extLst>
          </p:cNvPr>
          <p:cNvCxnSpPr>
            <a:cxnSpLocks/>
            <a:stCxn id="4" idx="3"/>
            <a:endCxn id="16" idx="1"/>
          </p:cNvCxnSpPr>
          <p:nvPr/>
        </p:nvCxnSpPr>
        <p:spPr>
          <a:xfrm flipV="1">
            <a:off x="3765179" y="1758654"/>
            <a:ext cx="1075764" cy="58651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3B3FAA-9F06-6D74-5DF2-D2D02C16F054}"/>
              </a:ext>
            </a:extLst>
          </p:cNvPr>
          <p:cNvCxnSpPr>
            <a:cxnSpLocks/>
            <a:stCxn id="16" idx="3"/>
            <a:endCxn id="10" idx="1"/>
          </p:cNvCxnSpPr>
          <p:nvPr/>
        </p:nvCxnSpPr>
        <p:spPr>
          <a:xfrm>
            <a:off x="8226527" y="1758654"/>
            <a:ext cx="1287076" cy="58651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2">
            <a:extLst>
              <a:ext uri="{FF2B5EF4-FFF2-40B4-BE49-F238E27FC236}">
                <a16:creationId xmlns:a16="http://schemas.microsoft.com/office/drawing/2014/main" id="{A2B4202B-FEC4-4B1A-C61C-035ACF125FAB}"/>
              </a:ext>
            </a:extLst>
          </p:cNvPr>
          <p:cNvSpPr/>
          <p:nvPr/>
        </p:nvSpPr>
        <p:spPr>
          <a:xfrm>
            <a:off x="5801816" y="2392570"/>
            <a:ext cx="1735823" cy="586512"/>
          </a:xfrm>
          <a:prstGeom prst="can">
            <a:avLst>
              <a:gd name="adj" fmla="val 158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Conversational State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2F7918-A354-C067-B48F-0564B5DB4E74}"/>
              </a:ext>
            </a:extLst>
          </p:cNvPr>
          <p:cNvSpPr txBox="1"/>
          <p:nvPr/>
        </p:nvSpPr>
        <p:spPr>
          <a:xfrm>
            <a:off x="8084109" y="3392230"/>
            <a:ext cx="11687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Probabilities</a:t>
            </a:r>
          </a:p>
        </p:txBody>
      </p:sp>
    </p:spTree>
    <p:extLst>
      <p:ext uri="{BB962C8B-B14F-4D97-AF65-F5344CB8AC3E}">
        <p14:creationId xmlns:p14="http://schemas.microsoft.com/office/powerpoint/2010/main" val="3921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87F7D-E548-AE70-D682-07EBE27045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vLLM</a:t>
            </a:r>
            <a:r>
              <a:rPr lang="en-US" dirty="0"/>
              <a:t>: LLM Inference and Serving</a:t>
            </a:r>
          </a:p>
          <a:p>
            <a:pPr lvl="1"/>
            <a:r>
              <a:rPr lang="en-US" dirty="0"/>
              <a:t>Management of attention </a:t>
            </a:r>
            <a:r>
              <a:rPr lang="en-US" b="1" dirty="0">
                <a:solidFill>
                  <a:srgbClr val="7889FB"/>
                </a:solidFill>
              </a:rPr>
              <a:t>key/value cache</a:t>
            </a:r>
          </a:p>
          <a:p>
            <a:pPr lvl="1"/>
            <a:r>
              <a:rPr lang="en-US" dirty="0"/>
              <a:t>Batching of incoming requests, eviction mechanisms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HuggingFace</a:t>
            </a:r>
            <a:r>
              <a:rPr lang="en-US" b="1" dirty="0">
                <a:solidFill>
                  <a:srgbClr val="7889FB"/>
                </a:solidFill>
              </a:rPr>
              <a:t> models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hardware accelerators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56DA8-DE81-56FB-1F3A-841CE416D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LLM Offline and Online Inference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01B85-65EE-2884-4AF1-B9F4F5FE8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600" y="377410"/>
            <a:ext cx="1812698" cy="866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B612F-FCB8-C068-7361-F180C1889437}"/>
              </a:ext>
            </a:extLst>
          </p:cNvPr>
          <p:cNvSpPr txBox="1"/>
          <p:nvPr/>
        </p:nvSpPr>
        <p:spPr>
          <a:xfrm>
            <a:off x="1023719" y="2741571"/>
            <a:ext cx="4891659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vllm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LLM,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SamplingParams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Sample prompts.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prompts = [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"Hello, my name is"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"The president of the United States is"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"The capital of France is"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"The future of AI is"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Create a sampling params object.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sampling_params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SamplingParams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temperature=0.8,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top_p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=0.95)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FA23A-8A8A-4DC0-320F-40200BBC2D6B}"/>
              </a:ext>
            </a:extLst>
          </p:cNvPr>
          <p:cNvSpPr txBox="1"/>
          <p:nvPr/>
        </p:nvSpPr>
        <p:spPr>
          <a:xfrm>
            <a:off x="6276624" y="2716229"/>
            <a:ext cx="5510411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Create an LLM.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llm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LLM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(model=</a:t>
            </a:r>
            <a:r>
              <a:rPr lang="en-US" sz="1500" b="1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</a:t>
            </a:r>
            <a:r>
              <a:rPr lang="en-US" sz="1500" b="1" dirty="0" err="1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facebook</a:t>
            </a:r>
            <a:r>
              <a:rPr lang="en-US" sz="1500" b="1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/opt-125m"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Generate texts from the prompts (</a:t>
            </a:r>
            <a:r>
              <a:rPr lang="en-US" sz="1500" b="1" dirty="0" err="1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RequestOutput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outputs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llm.generate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(prompts,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sampling_params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Print the outputs.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print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"\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nGenerated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Outputs:\n"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+ "-" * 60)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for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output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outputs: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prompt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output.prompt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generated_text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output.outputs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[0].text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print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"Prompt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:    {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prompt!r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}"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print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"Output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:    {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generated_text!r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}"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print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("-" * 60)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B40CE-7C2D-F784-2F34-A0D92746F99B}"/>
              </a:ext>
            </a:extLst>
          </p:cNvPr>
          <p:cNvSpPr txBox="1"/>
          <p:nvPr/>
        </p:nvSpPr>
        <p:spPr>
          <a:xfrm>
            <a:off x="8150578" y="1320712"/>
            <a:ext cx="388337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https://docs.vllm.ai/en/stable/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getting_started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/examples/basic.html#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  </a:t>
            </a:r>
          </a:p>
        </p:txBody>
      </p:sp>
    </p:spTree>
    <p:extLst>
      <p:ext uri="{BB962C8B-B14F-4D97-AF65-F5344CB8AC3E}">
        <p14:creationId xmlns:p14="http://schemas.microsoft.com/office/powerpoint/2010/main" val="3278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7945A1-EEF1-9AEC-2CA0-A709BCD17A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Idea </a:t>
            </a:r>
          </a:p>
          <a:p>
            <a:pPr lvl="1"/>
            <a:r>
              <a:rPr lang="en-US" dirty="0"/>
              <a:t>For every token, compute squared attention to all previous tokens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 large overlap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Establish KV cache to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compute rows of keys/values just ones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DE9A3-E1A4-56AE-2335-4F0E5BC93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Key-Value (KV) Caching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C2AA5-C222-C4F9-459A-5C3269455487}"/>
              </a:ext>
            </a:extLst>
          </p:cNvPr>
          <p:cNvSpPr txBox="1"/>
          <p:nvPr/>
        </p:nvSpPr>
        <p:spPr>
          <a:xfrm>
            <a:off x="1194073" y="2861535"/>
            <a:ext cx="3679115" cy="25853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AMLS</a:t>
            </a: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is</a:t>
            </a: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an</a:t>
            </a: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easy</a:t>
            </a: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course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7DDE09-A590-1359-1421-9A6CB36E9A06}"/>
              </a:ext>
            </a:extLst>
          </p:cNvPr>
          <p:cNvSpPr/>
          <p:nvPr/>
        </p:nvSpPr>
        <p:spPr>
          <a:xfrm>
            <a:off x="2097743" y="2861535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F1DC73-E070-3BDF-A21E-65B829C740E4}"/>
              </a:ext>
            </a:extLst>
          </p:cNvPr>
          <p:cNvSpPr/>
          <p:nvPr/>
        </p:nvSpPr>
        <p:spPr>
          <a:xfrm>
            <a:off x="2099535" y="3401210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71D292-634B-7A7D-B6C2-23F47C2C002A}"/>
              </a:ext>
            </a:extLst>
          </p:cNvPr>
          <p:cNvSpPr/>
          <p:nvPr/>
        </p:nvSpPr>
        <p:spPr>
          <a:xfrm>
            <a:off x="2660730" y="3403002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BB69FE-01E3-F1EB-3F25-703CA6438548}"/>
              </a:ext>
            </a:extLst>
          </p:cNvPr>
          <p:cNvSpPr/>
          <p:nvPr/>
        </p:nvSpPr>
        <p:spPr>
          <a:xfrm>
            <a:off x="2079812" y="3940886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6DB4D0-69A3-7262-2CD1-23C15B16232E}"/>
              </a:ext>
            </a:extLst>
          </p:cNvPr>
          <p:cNvSpPr/>
          <p:nvPr/>
        </p:nvSpPr>
        <p:spPr>
          <a:xfrm>
            <a:off x="2641007" y="3942678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73084D-3BC8-2050-B895-AF5A1873BB56}"/>
              </a:ext>
            </a:extLst>
          </p:cNvPr>
          <p:cNvSpPr/>
          <p:nvPr/>
        </p:nvSpPr>
        <p:spPr>
          <a:xfrm>
            <a:off x="2092362" y="4480561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A45F4E-1E61-016B-0728-9EBCFD44D903}"/>
              </a:ext>
            </a:extLst>
          </p:cNvPr>
          <p:cNvSpPr/>
          <p:nvPr/>
        </p:nvSpPr>
        <p:spPr>
          <a:xfrm>
            <a:off x="2653557" y="4482353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5DC5B9-38BB-1CC7-511B-5869FBB3D173}"/>
              </a:ext>
            </a:extLst>
          </p:cNvPr>
          <p:cNvSpPr/>
          <p:nvPr/>
        </p:nvSpPr>
        <p:spPr>
          <a:xfrm>
            <a:off x="2083395" y="5041752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9681F7-5AA3-C8D0-3088-6C8EAD2A3455}"/>
              </a:ext>
            </a:extLst>
          </p:cNvPr>
          <p:cNvSpPr/>
          <p:nvPr/>
        </p:nvSpPr>
        <p:spPr>
          <a:xfrm>
            <a:off x="2644590" y="5043544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6133AA-0E26-14C1-24D0-E9F2D7513DDB}"/>
              </a:ext>
            </a:extLst>
          </p:cNvPr>
          <p:cNvSpPr/>
          <p:nvPr/>
        </p:nvSpPr>
        <p:spPr>
          <a:xfrm>
            <a:off x="3200403" y="3953436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DF02FF-8A27-5673-30E2-96A217E68AB5}"/>
              </a:ext>
            </a:extLst>
          </p:cNvPr>
          <p:cNvSpPr/>
          <p:nvPr/>
        </p:nvSpPr>
        <p:spPr>
          <a:xfrm>
            <a:off x="3212953" y="4493111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19A32D-BF45-375B-9C97-B07B7FF25FE4}"/>
              </a:ext>
            </a:extLst>
          </p:cNvPr>
          <p:cNvSpPr/>
          <p:nvPr/>
        </p:nvSpPr>
        <p:spPr>
          <a:xfrm>
            <a:off x="3774148" y="4494903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B85FF7-5616-3183-8662-EB46D55B3C6D}"/>
              </a:ext>
            </a:extLst>
          </p:cNvPr>
          <p:cNvSpPr/>
          <p:nvPr/>
        </p:nvSpPr>
        <p:spPr>
          <a:xfrm>
            <a:off x="3203986" y="5054302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8BDF28-1273-7DE0-1219-05F9241393F0}"/>
              </a:ext>
            </a:extLst>
          </p:cNvPr>
          <p:cNvSpPr/>
          <p:nvPr/>
        </p:nvSpPr>
        <p:spPr>
          <a:xfrm>
            <a:off x="3765181" y="5056094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CC292B-2A5F-7212-06F6-499FABE7F6E4}"/>
              </a:ext>
            </a:extLst>
          </p:cNvPr>
          <p:cNvSpPr/>
          <p:nvPr/>
        </p:nvSpPr>
        <p:spPr>
          <a:xfrm>
            <a:off x="4355049" y="5054302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C724D8-6A44-3B68-7E28-FF892291AC25}"/>
              </a:ext>
            </a:extLst>
          </p:cNvPr>
          <p:cNvSpPr txBox="1"/>
          <p:nvPr/>
        </p:nvSpPr>
        <p:spPr>
          <a:xfrm>
            <a:off x="3700634" y="2807747"/>
            <a:ext cx="1151068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KV Cache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B039BD-83EC-C3D4-67BF-F11ECF892C45}"/>
              </a:ext>
            </a:extLst>
          </p:cNvPr>
          <p:cNvSpPr txBox="1"/>
          <p:nvPr/>
        </p:nvSpPr>
        <p:spPr>
          <a:xfrm>
            <a:off x="6553157" y="2863327"/>
            <a:ext cx="3679115" cy="25853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AMLS</a:t>
            </a: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is</a:t>
            </a: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an</a:t>
            </a: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easy</a:t>
            </a: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course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4E8896-E13C-30D9-AE5A-EBB2E24F30B5}"/>
              </a:ext>
            </a:extLst>
          </p:cNvPr>
          <p:cNvSpPr/>
          <p:nvPr/>
        </p:nvSpPr>
        <p:spPr>
          <a:xfrm>
            <a:off x="7456827" y="2863327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FD881E-BF33-6A5E-B79C-7F4130D17D50}"/>
              </a:ext>
            </a:extLst>
          </p:cNvPr>
          <p:cNvSpPr/>
          <p:nvPr/>
        </p:nvSpPr>
        <p:spPr>
          <a:xfrm>
            <a:off x="7458619" y="3403002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BE671C-A588-3542-AF13-BF232269DBFF}"/>
              </a:ext>
            </a:extLst>
          </p:cNvPr>
          <p:cNvSpPr/>
          <p:nvPr/>
        </p:nvSpPr>
        <p:spPr>
          <a:xfrm>
            <a:off x="8019814" y="3404794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1D1663-542C-5F0F-1B46-F9A6FAAFEBED}"/>
              </a:ext>
            </a:extLst>
          </p:cNvPr>
          <p:cNvSpPr/>
          <p:nvPr/>
        </p:nvSpPr>
        <p:spPr>
          <a:xfrm>
            <a:off x="7438896" y="3942678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B4C70E-8AC7-AC11-817D-634B871CBFBA}"/>
              </a:ext>
            </a:extLst>
          </p:cNvPr>
          <p:cNvSpPr/>
          <p:nvPr/>
        </p:nvSpPr>
        <p:spPr>
          <a:xfrm>
            <a:off x="8000091" y="3944470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D19B93-8529-01E6-5B8A-C63EB0F8EF60}"/>
              </a:ext>
            </a:extLst>
          </p:cNvPr>
          <p:cNvSpPr/>
          <p:nvPr/>
        </p:nvSpPr>
        <p:spPr>
          <a:xfrm>
            <a:off x="7451446" y="4482353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E270F5-4FAA-AE1A-6204-15F67D865731}"/>
              </a:ext>
            </a:extLst>
          </p:cNvPr>
          <p:cNvSpPr/>
          <p:nvPr/>
        </p:nvSpPr>
        <p:spPr>
          <a:xfrm>
            <a:off x="8012641" y="4484145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0D054A-222D-7528-5EFF-65935F444559}"/>
              </a:ext>
            </a:extLst>
          </p:cNvPr>
          <p:cNvSpPr/>
          <p:nvPr/>
        </p:nvSpPr>
        <p:spPr>
          <a:xfrm>
            <a:off x="7442479" y="5043544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AB743C-75C2-F037-CCA0-57425762106B}"/>
              </a:ext>
            </a:extLst>
          </p:cNvPr>
          <p:cNvSpPr/>
          <p:nvPr/>
        </p:nvSpPr>
        <p:spPr>
          <a:xfrm>
            <a:off x="8003674" y="5045336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2DDA52-5876-B2BC-D2D5-AE6FA0666113}"/>
              </a:ext>
            </a:extLst>
          </p:cNvPr>
          <p:cNvSpPr/>
          <p:nvPr/>
        </p:nvSpPr>
        <p:spPr>
          <a:xfrm>
            <a:off x="8559487" y="3955228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D5D7F2-088F-DF7B-D673-4AC736096BE5}"/>
              </a:ext>
            </a:extLst>
          </p:cNvPr>
          <p:cNvSpPr/>
          <p:nvPr/>
        </p:nvSpPr>
        <p:spPr>
          <a:xfrm>
            <a:off x="8572037" y="4494903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5203AD0-C95E-AA15-EAC0-DA38EFFF6339}"/>
              </a:ext>
            </a:extLst>
          </p:cNvPr>
          <p:cNvSpPr/>
          <p:nvPr/>
        </p:nvSpPr>
        <p:spPr>
          <a:xfrm>
            <a:off x="9133232" y="4496695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070B860-07AE-4497-E9A5-7D05477C684E}"/>
              </a:ext>
            </a:extLst>
          </p:cNvPr>
          <p:cNvSpPr/>
          <p:nvPr/>
        </p:nvSpPr>
        <p:spPr>
          <a:xfrm>
            <a:off x="8563070" y="5056094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43C775-3B0B-EC87-7E4E-F90E76191F72}"/>
              </a:ext>
            </a:extLst>
          </p:cNvPr>
          <p:cNvSpPr/>
          <p:nvPr/>
        </p:nvSpPr>
        <p:spPr>
          <a:xfrm>
            <a:off x="9124265" y="5057886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DC70A9-C8DD-CB09-351F-23F07C87F5D9}"/>
              </a:ext>
            </a:extLst>
          </p:cNvPr>
          <p:cNvSpPr/>
          <p:nvPr/>
        </p:nvSpPr>
        <p:spPr>
          <a:xfrm>
            <a:off x="9714133" y="5056094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EA3AD-3F47-011D-BBF5-7AF0BAEB360D}"/>
              </a:ext>
            </a:extLst>
          </p:cNvPr>
          <p:cNvSpPr txBox="1"/>
          <p:nvPr/>
        </p:nvSpPr>
        <p:spPr>
          <a:xfrm>
            <a:off x="9059718" y="2809539"/>
            <a:ext cx="1151068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b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 Cache</a:t>
            </a:r>
          </a:p>
        </p:txBody>
      </p:sp>
    </p:spTree>
    <p:extLst>
      <p:ext uri="{BB962C8B-B14F-4D97-AF65-F5344CB8AC3E}">
        <p14:creationId xmlns:p14="http://schemas.microsoft.com/office/powerpoint/2010/main" val="3428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600E2B-2C60-0B18-71F6-C6B26D7331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Overview: Leverage multiple LLM </a:t>
            </a:r>
            <a:br>
              <a:rPr lang="en-US" dirty="0"/>
            </a:br>
            <a:r>
              <a:rPr lang="en-US" dirty="0"/>
              <a:t>invocations for </a:t>
            </a:r>
            <a:r>
              <a:rPr lang="en-US" dirty="0">
                <a:solidFill>
                  <a:srgbClr val="7889FB"/>
                </a:solidFill>
              </a:rPr>
              <a:t>improved accuracy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expense of </a:t>
            </a:r>
            <a:r>
              <a:rPr lang="en-US" dirty="0">
                <a:solidFill>
                  <a:srgbClr val="C40D1E"/>
                </a:solidFill>
              </a:rPr>
              <a:t>compute costs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32471-8A42-193E-8F6D-FC9CB1AADE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Test-Time Compute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88B12-AFBE-77FB-F7AC-A79B6CA1B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41" y="1311995"/>
            <a:ext cx="6497309" cy="4258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B1E0EF-A0C9-449B-7D4F-D8DE8FB20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99" y="2661230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A19C6F-83A3-3832-E6D4-0D0551DA855F}"/>
              </a:ext>
            </a:extLst>
          </p:cNvPr>
          <p:cNvSpPr txBox="1"/>
          <p:nvPr/>
        </p:nvSpPr>
        <p:spPr>
          <a:xfrm>
            <a:off x="1161825" y="2564411"/>
            <a:ext cx="3262277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[Charlie Snell,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Jaehoon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Lee, Kelvin Xu, Aviral Kumar: Scaling LLM Test-Time Compute Optimally can be More Effective than Scaling Model Parameters.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abs/2408.03314 (2024)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https://arxiv.org/pdf/2408.03314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08626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Basics and Terminology</a:t>
            </a:r>
          </a:p>
          <a:p>
            <a:r>
              <a:rPr lang="en-US" dirty="0"/>
              <a:t>LLM Data Preprocessing</a:t>
            </a:r>
          </a:p>
          <a:p>
            <a:r>
              <a:rPr lang="en-US" dirty="0"/>
              <a:t>LLM Pre-Training</a:t>
            </a:r>
          </a:p>
          <a:p>
            <a:r>
              <a:rPr lang="en-US" dirty="0"/>
              <a:t>LLM Post-Training and Fine-Tuning</a:t>
            </a:r>
          </a:p>
          <a:p>
            <a:r>
              <a:rPr lang="en-US" dirty="0"/>
              <a:t>LLM Inference</a:t>
            </a:r>
          </a:p>
          <a:p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08 Hybrid Execution and HW Accelerators</a:t>
            </a:r>
            <a:r>
              <a:rPr lang="en-US" dirty="0"/>
              <a:t> [Jun 12]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09 Caching, Partitioning, Indexing and Compression</a:t>
            </a:r>
            <a:r>
              <a:rPr lang="en-US" dirty="0"/>
              <a:t> [Jun 19]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Basics and Terminology</a:t>
            </a:r>
          </a:p>
          <a:p>
            <a:r>
              <a:rPr lang="en-US" dirty="0"/>
              <a:t>LLM Data Preprocessing</a:t>
            </a:r>
          </a:p>
          <a:p>
            <a:r>
              <a:rPr lang="en-US" dirty="0"/>
              <a:t>LLM Pre-Training</a:t>
            </a:r>
          </a:p>
          <a:p>
            <a:r>
              <a:rPr lang="en-US" dirty="0"/>
              <a:t>LLM Post-Training and Fine-Tuning</a:t>
            </a:r>
          </a:p>
          <a:p>
            <a:r>
              <a:rPr lang="en-US" dirty="0"/>
              <a:t>LLM Inference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Basics and Terminology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4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10D1F-8908-E9F5-3154-03FBA614F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Tokens/Words x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Sequence of characters, n-grams, or words; </a:t>
            </a:r>
            <a:r>
              <a:rPr lang="en-US" b="1" dirty="0">
                <a:solidFill>
                  <a:srgbClr val="C40D1E"/>
                </a:solidFill>
              </a:rPr>
              <a:t>dictionary defined upfront</a:t>
            </a:r>
          </a:p>
          <a:p>
            <a:pPr lvl="1"/>
            <a:r>
              <a:rPr lang="en-US" dirty="0"/>
              <a:t>The larger the tokens, the more efficient but the less effective </a:t>
            </a:r>
          </a:p>
          <a:p>
            <a:pPr lvl="1"/>
            <a:endParaRPr lang="en-US" dirty="0"/>
          </a:p>
          <a:p>
            <a:r>
              <a:rPr lang="en-US" dirty="0"/>
              <a:t>LLMs as Generate AI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Probability distribution</a:t>
            </a:r>
            <a:r>
              <a:rPr lang="en-US" dirty="0"/>
              <a:t> p(x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Generative models X</a:t>
            </a:r>
            <a:r>
              <a:rPr lang="en-US" baseline="-25000" dirty="0"/>
              <a:t>1:L</a:t>
            </a:r>
            <a:r>
              <a:rPr lang="en-US" dirty="0"/>
              <a:t> ~ p(x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L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Autoregressive LLMs</a:t>
            </a:r>
          </a:p>
          <a:p>
            <a:pPr lvl="1"/>
            <a:r>
              <a:rPr lang="en-US" dirty="0"/>
              <a:t>Sequential product of conditional token probabilities </a:t>
            </a:r>
            <a:br>
              <a:rPr lang="en-US" dirty="0"/>
            </a:br>
            <a:r>
              <a:rPr lang="en-US" dirty="0"/>
              <a:t>(by chain rule)</a:t>
            </a:r>
          </a:p>
          <a:p>
            <a:pPr lvl="1"/>
            <a:r>
              <a:rPr lang="en-US" dirty="0"/>
              <a:t>p(x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L</a:t>
            </a:r>
            <a:r>
              <a:rPr lang="en-US" dirty="0"/>
              <a:t>) = p(x</a:t>
            </a:r>
            <a:r>
              <a:rPr lang="en-US" baseline="-25000" dirty="0"/>
              <a:t>1</a:t>
            </a:r>
            <a:r>
              <a:rPr lang="en-US" dirty="0"/>
              <a:t>) * p(x</a:t>
            </a:r>
            <a:r>
              <a:rPr lang="en-US" baseline="-25000" dirty="0"/>
              <a:t>2</a:t>
            </a:r>
            <a:r>
              <a:rPr lang="en-US" sz="1800" b="0" noProof="0" dirty="0">
                <a:latin typeface="+mn-lt"/>
                <a:cs typeface="Arial" panose="020B0604020202020204" pitchFamily="34" charset="0"/>
              </a:rPr>
              <a:t>|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) * p(x</a:t>
            </a:r>
            <a:r>
              <a:rPr lang="en-US" baseline="-25000" dirty="0"/>
              <a:t>3</a:t>
            </a:r>
            <a:r>
              <a:rPr lang="en-US" sz="1600" b="0" noProof="0" dirty="0">
                <a:latin typeface="+mn-lt"/>
                <a:cs typeface="Arial" panose="020B0604020202020204" pitchFamily="34" charset="0"/>
              </a:rPr>
              <a:t>|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,x</a:t>
            </a:r>
            <a:r>
              <a:rPr lang="en-US" baseline="-25000" dirty="0"/>
              <a:t>1</a:t>
            </a:r>
            <a:r>
              <a:rPr lang="en-US" dirty="0"/>
              <a:t>) * … 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4BE70-001A-711D-2437-32A0A24E17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Large Language Models (LLMs)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8E25B-0502-E762-E523-BB79D55FDE70}"/>
              </a:ext>
            </a:extLst>
          </p:cNvPr>
          <p:cNvSpPr txBox="1"/>
          <p:nvPr/>
        </p:nvSpPr>
        <p:spPr>
          <a:xfrm>
            <a:off x="8208083" y="1699709"/>
            <a:ext cx="367911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(AMLS, is, an, easy, course)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5D277-E667-EC9D-D43C-4CEF74321635}"/>
              </a:ext>
            </a:extLst>
          </p:cNvPr>
          <p:cNvSpPr txBox="1"/>
          <p:nvPr/>
        </p:nvSpPr>
        <p:spPr>
          <a:xfrm>
            <a:off x="8208083" y="3817266"/>
            <a:ext cx="367911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p(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AMLS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* p(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is</a:t>
            </a:r>
            <a:r>
              <a:rPr lang="en-US" sz="1800" b="0" noProof="0" dirty="0">
                <a:latin typeface="Consolas" panose="020B0609020204030204" pitchFamily="49" charset="0"/>
                <a:cs typeface="Arial" panose="020B0604020202020204" pitchFamily="34" charset="0"/>
              </a:rPr>
              <a:t>|AMLS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* p(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an</a:t>
            </a:r>
            <a:r>
              <a:rPr lang="en-US" sz="1800" b="0" noProof="0" dirty="0">
                <a:latin typeface="Consolas" panose="020B0609020204030204" pitchFamily="49" charset="0"/>
                <a:cs typeface="Arial" panose="020B0604020202020204" pitchFamily="34" charset="0"/>
              </a:rPr>
              <a:t>|</a:t>
            </a:r>
            <a:r>
              <a:rPr lang="en-US" sz="1800" b="0" noProof="0" dirty="0" err="1">
                <a:latin typeface="Consolas" panose="020B0609020204030204" pitchFamily="49" charset="0"/>
                <a:cs typeface="Arial" panose="020B0604020202020204" pitchFamily="34" charset="0"/>
              </a:rPr>
              <a:t>AMLS,is</a:t>
            </a:r>
            <a:r>
              <a:rPr lang="en-US" sz="1800" b="0" noProof="0" dirty="0">
                <a:latin typeface="Consolas" panose="020B0609020204030204" pitchFamily="49" charset="0"/>
                <a:cs typeface="Arial" panose="020B0604020202020204" pitchFamily="34" charset="0"/>
              </a:rPr>
              <a:t>)</a:t>
            </a:r>
            <a:br>
              <a:rPr lang="en-US" sz="1800" b="0" noProof="0" dirty="0">
                <a:latin typeface="Consolas" panose="020B0609020204030204" pitchFamily="49" charset="0"/>
                <a:cs typeface="Arial" panose="020B0604020202020204" pitchFamily="34" charset="0"/>
              </a:rPr>
            </a:br>
            <a:r>
              <a:rPr lang="en-US" sz="1800" b="0" noProof="0" dirty="0">
                <a:latin typeface="Consolas" panose="020B0609020204030204" pitchFamily="49" charset="0"/>
                <a:cs typeface="Arial" panose="020B0604020202020204" pitchFamily="34" charset="0"/>
              </a:rPr>
              <a:t>* p(</a:t>
            </a:r>
            <a:r>
              <a:rPr lang="en-US" sz="1800" b="1" noProof="0" dirty="0" err="1">
                <a:latin typeface="Consolas" panose="020B0609020204030204" pitchFamily="49" charset="0"/>
                <a:cs typeface="Arial" panose="020B0604020202020204" pitchFamily="34" charset="0"/>
              </a:rPr>
              <a:t>easy</a:t>
            </a:r>
            <a:r>
              <a:rPr lang="en-US" sz="1800" b="0" noProof="0" dirty="0" err="1">
                <a:latin typeface="Consolas" panose="020B0609020204030204" pitchFamily="49" charset="0"/>
                <a:cs typeface="Arial" panose="020B0604020202020204" pitchFamily="34" charset="0"/>
              </a:rPr>
              <a:t>|AMLS,is,an</a:t>
            </a:r>
            <a:r>
              <a:rPr lang="en-US" sz="1800" b="0" noProof="0" dirty="0">
                <a:latin typeface="Consolas" panose="020B0609020204030204" pitchFamily="49" charset="0"/>
                <a:cs typeface="Arial" panose="020B0604020202020204" pitchFamily="34" charset="0"/>
              </a:rPr>
              <a:t>) </a:t>
            </a:r>
          </a:p>
          <a:p>
            <a:pPr algn="l"/>
            <a:r>
              <a:rPr lang="en-US" sz="1800" b="0" noProof="0" dirty="0">
                <a:latin typeface="Consolas" panose="020B0609020204030204" pitchFamily="49" charset="0"/>
                <a:cs typeface="Arial" panose="020B0604020202020204" pitchFamily="34" charset="0"/>
              </a:rPr>
              <a:t>* p(</a:t>
            </a:r>
            <a:r>
              <a:rPr lang="en-US" sz="1800" b="1" noProof="0" dirty="0" err="1">
                <a:latin typeface="Consolas" panose="020B0609020204030204" pitchFamily="49" charset="0"/>
                <a:cs typeface="Arial" panose="020B0604020202020204" pitchFamily="34" charset="0"/>
              </a:rPr>
              <a:t>course</a:t>
            </a:r>
            <a:r>
              <a:rPr lang="en-US" sz="1800" b="0" noProof="0" dirty="0" err="1">
                <a:latin typeface="Consolas" panose="020B0609020204030204" pitchFamily="49" charset="0"/>
                <a:cs typeface="Arial" panose="020B0604020202020204" pitchFamily="34" charset="0"/>
              </a:rPr>
              <a:t>|AMLS,is,an,easy</a:t>
            </a:r>
            <a:r>
              <a:rPr lang="en-US" sz="1800" b="0" noProof="0" dirty="0">
                <a:latin typeface="Consolas" panose="020B0609020204030204" pitchFamily="49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= 0.7</a:t>
            </a:r>
          </a:p>
        </p:txBody>
      </p:sp>
    </p:spTree>
    <p:extLst>
      <p:ext uri="{BB962C8B-B14F-4D97-AF65-F5344CB8AC3E}">
        <p14:creationId xmlns:p14="http://schemas.microsoft.com/office/powerpoint/2010/main" val="42793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1870B3-54E0-6AB0-D089-5BB5BEA0FF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Encoder-Decoder Structure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Encoder: </a:t>
            </a:r>
            <a:r>
              <a:rPr lang="en-US" dirty="0"/>
              <a:t>maps sequence of symbols (x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to continuous representation (z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z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Decoder:</a:t>
            </a:r>
            <a:r>
              <a:rPr lang="en-US" dirty="0">
                <a:solidFill>
                  <a:srgbClr val="C40D1E"/>
                </a:solidFill>
              </a:rPr>
              <a:t> </a:t>
            </a:r>
            <a:r>
              <a:rPr lang="en-US" dirty="0"/>
              <a:t>maps sequence (z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z</a:t>
            </a:r>
            <a:r>
              <a:rPr lang="en-US" baseline="-25000" dirty="0" err="1"/>
              <a:t>n</a:t>
            </a:r>
            <a:r>
              <a:rPr lang="en-US" dirty="0"/>
              <a:t>) sequentially</a:t>
            </a:r>
            <a:br>
              <a:rPr lang="en-US" dirty="0"/>
            </a:br>
            <a:r>
              <a:rPr lang="en-US" dirty="0"/>
              <a:t>to output symbol sequence (y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Additional Features</a:t>
            </a:r>
          </a:p>
          <a:p>
            <a:pPr lvl="1"/>
            <a:r>
              <a:rPr lang="en-US" dirty="0"/>
              <a:t>Stacked self-attention and fully-connected layers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Residual connections</a:t>
            </a:r>
            <a:r>
              <a:rPr lang="en-US" dirty="0"/>
              <a:t> and layer normalization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Masked self-attention</a:t>
            </a:r>
            <a:r>
              <a:rPr lang="en-US" dirty="0"/>
              <a:t> in decoder to ensure </a:t>
            </a:r>
            <a:br>
              <a:rPr lang="en-US" dirty="0"/>
            </a:br>
            <a:r>
              <a:rPr lang="en-US" dirty="0"/>
              <a:t>model uses only tokens before position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AE108-36B5-6D28-030E-F70233E0E5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Transformer Model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00627-B3DA-1330-1AD0-C6822765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35"/>
          <a:stretch/>
        </p:blipFill>
        <p:spPr>
          <a:xfrm>
            <a:off x="6347013" y="157677"/>
            <a:ext cx="3989444" cy="5607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1C9DFE-8856-BB53-9789-BD5FB5F9A121}"/>
              </a:ext>
            </a:extLst>
          </p:cNvPr>
          <p:cNvSpPr txBox="1"/>
          <p:nvPr/>
        </p:nvSpPr>
        <p:spPr>
          <a:xfrm>
            <a:off x="6906410" y="1678193"/>
            <a:ext cx="12694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C13AA-F80A-9267-1148-F99AF4B60330}"/>
              </a:ext>
            </a:extLst>
          </p:cNvPr>
          <p:cNvSpPr txBox="1"/>
          <p:nvPr/>
        </p:nvSpPr>
        <p:spPr>
          <a:xfrm>
            <a:off x="9711796" y="1678193"/>
            <a:ext cx="12694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07601B-0018-66C8-67A0-D9FCC6310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96" y="5121083"/>
            <a:ext cx="49460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8B2756-B688-E5BE-686C-AE80A200B122}"/>
              </a:ext>
            </a:extLst>
          </p:cNvPr>
          <p:cNvSpPr txBox="1"/>
          <p:nvPr/>
        </p:nvSpPr>
        <p:spPr>
          <a:xfrm>
            <a:off x="1247884" y="5056536"/>
            <a:ext cx="43281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[Ashish Vaswani, Noam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Shazeer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Niki Parmar, Jakob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Uszkoreit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Llion Jones, Aidan N. Gomez, Lukasz Kaiser, Illia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Polosukhin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Attention is All you Need.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9376B-2EAC-25AB-8D46-5197AC36C5A0}"/>
              </a:ext>
            </a:extLst>
          </p:cNvPr>
          <p:cNvSpPr txBox="1"/>
          <p:nvPr/>
        </p:nvSpPr>
        <p:spPr>
          <a:xfrm>
            <a:off x="9595821" y="4797911"/>
            <a:ext cx="188258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34182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44FF0-5284-54A7-3FF3-256C146B10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Attention Block (Self-Attention)</a:t>
            </a:r>
          </a:p>
          <a:p>
            <a:pPr lvl="1"/>
            <a:r>
              <a:rPr lang="en-US" dirty="0"/>
              <a:t>Mapping of a queries </a:t>
            </a:r>
            <a:r>
              <a:rPr lang="en-US" b="1" dirty="0"/>
              <a:t>Q</a:t>
            </a:r>
            <a:r>
              <a:rPr lang="en-US" dirty="0"/>
              <a:t> (search terms) and keys </a:t>
            </a:r>
            <a:r>
              <a:rPr lang="en-US" b="1" dirty="0"/>
              <a:t>K</a:t>
            </a:r>
            <a:r>
              <a:rPr lang="en-US" dirty="0"/>
              <a:t> (context words) / </a:t>
            </a:r>
            <a:br>
              <a:rPr lang="en-US" dirty="0"/>
            </a:br>
            <a:r>
              <a:rPr lang="en-US" dirty="0"/>
              <a:t>values </a:t>
            </a:r>
            <a:r>
              <a:rPr lang="en-US" b="1" dirty="0"/>
              <a:t>V</a:t>
            </a:r>
            <a:r>
              <a:rPr lang="en-US" dirty="0"/>
              <a:t> (modification of query) pairs to output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Scaled dot-product attention</a:t>
            </a:r>
            <a:r>
              <a:rPr lang="en-US" dirty="0"/>
              <a:t> (divided by sqrt(d</a:t>
            </a:r>
            <a:r>
              <a:rPr lang="en-US" baseline="-25000" dirty="0"/>
              <a:t>k</a:t>
            </a:r>
            <a:r>
              <a:rPr lang="en-US" dirty="0"/>
              <a:t>))</a:t>
            </a:r>
          </a:p>
          <a:p>
            <a:pPr lvl="1"/>
            <a:endParaRPr lang="en-US" dirty="0"/>
          </a:p>
          <a:p>
            <a:r>
              <a:rPr lang="en-US" dirty="0"/>
              <a:t>Multi-head Attention Block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Project queries, keys, values h times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with different linear projections</a:t>
            </a:r>
          </a:p>
          <a:p>
            <a:pPr lvl="1"/>
            <a:r>
              <a:rPr lang="en-US" dirty="0"/>
              <a:t>Attend to information from different subspaces</a:t>
            </a:r>
          </a:p>
          <a:p>
            <a:pPr lvl="1"/>
            <a:endParaRPr lang="en-US" dirty="0"/>
          </a:p>
          <a:p>
            <a:r>
              <a:rPr lang="en-US" dirty="0"/>
              <a:t>Cross Attention</a:t>
            </a:r>
          </a:p>
          <a:p>
            <a:pPr lvl="1"/>
            <a:r>
              <a:rPr lang="en-US" dirty="0"/>
              <a:t>Two sequences (in </a:t>
            </a:r>
            <a:r>
              <a:rPr lang="en-US" b="1" dirty="0">
                <a:solidFill>
                  <a:srgbClr val="C40D1E"/>
                </a:solidFill>
              </a:rPr>
              <a:t>Decoder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Key and value vectors from input sequence</a:t>
            </a:r>
          </a:p>
          <a:p>
            <a:pPr lvl="2"/>
            <a:r>
              <a:rPr lang="en-US" dirty="0"/>
              <a:t>Query vectors from output sequence</a:t>
            </a:r>
            <a:br>
              <a:rPr lang="en-US" dirty="0"/>
            </a:b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A788F-98D0-C51C-F76E-7D862AEC57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Transformer Model Architecture,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2C187-D48D-E930-1508-43DFA1987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449" y="396545"/>
            <a:ext cx="49460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887CD-BE3F-EE8F-B7D8-492C8B01D373}"/>
              </a:ext>
            </a:extLst>
          </p:cNvPr>
          <p:cNvSpPr txBox="1"/>
          <p:nvPr/>
        </p:nvSpPr>
        <p:spPr>
          <a:xfrm>
            <a:off x="6658984" y="235468"/>
            <a:ext cx="315557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[Ashish Vaswani, Noam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Shazeer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Niki Parmar, Jakob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Uszkoreit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Llion Jones, Aidan N. Gomez, Lukasz Kaiser, Illia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Polosukhin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Attention is All you Need.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8CA91D-C1AE-0974-8B09-3E0A5F348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261" y="1268963"/>
            <a:ext cx="1309764" cy="2295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3AAA80-328B-2345-A85C-6302A9BDF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599" y="1975255"/>
            <a:ext cx="3812406" cy="731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DCBD66-2FA9-077E-5D60-94BD43A53DE6}"/>
              </a:ext>
            </a:extLst>
          </p:cNvPr>
          <p:cNvSpPr txBox="1"/>
          <p:nvPr/>
        </p:nvSpPr>
        <p:spPr>
          <a:xfrm>
            <a:off x="10524603" y="3574810"/>
            <a:ext cx="6310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d</a:t>
            </a:r>
            <a:r>
              <a:rPr lang="en-US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6FC4F-FE2B-CDE0-F6D8-3C7BB8167D47}"/>
              </a:ext>
            </a:extLst>
          </p:cNvPr>
          <p:cNvSpPr txBox="1"/>
          <p:nvPr/>
        </p:nvSpPr>
        <p:spPr>
          <a:xfrm>
            <a:off x="11343980" y="3587360"/>
            <a:ext cx="6310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d</a:t>
            </a:r>
            <a:r>
              <a:rPr lang="en-US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DE49D3-C7B4-2E20-71B3-B817E0818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722" y="2939488"/>
            <a:ext cx="4811278" cy="670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A387AB-51EC-0931-FDBC-3DCD170A84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034" y="3616620"/>
            <a:ext cx="1742392" cy="21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AF61CA-AF2D-5039-74D9-B1D4269486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Dense Models</a:t>
            </a:r>
          </a:p>
          <a:p>
            <a:pPr lvl="1"/>
            <a:r>
              <a:rPr lang="en-US" dirty="0"/>
              <a:t>Stack of transformer layers (e.g., 16 - 128), </a:t>
            </a:r>
            <a:br>
              <a:rPr lang="en-US" dirty="0"/>
            </a:br>
            <a:r>
              <a:rPr lang="en-US" b="1" dirty="0">
                <a:solidFill>
                  <a:srgbClr val="C40D1E"/>
                </a:solidFill>
              </a:rPr>
              <a:t>all parameters active during inference</a:t>
            </a:r>
          </a:p>
          <a:p>
            <a:pPr lvl="1"/>
            <a:r>
              <a:rPr lang="en-US" dirty="0"/>
              <a:t>E.g., GPT-2 and GPT-3 (sparse transformer)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Mixture of Experts </a:t>
            </a:r>
          </a:p>
          <a:p>
            <a:pPr lvl="1"/>
            <a:r>
              <a:rPr lang="en-US" dirty="0"/>
              <a:t>Ensemble of specialized models (experts)</a:t>
            </a:r>
          </a:p>
          <a:p>
            <a:pPr lvl="1"/>
            <a:r>
              <a:rPr lang="en-US" dirty="0"/>
              <a:t>Router / </a:t>
            </a:r>
            <a:r>
              <a:rPr lang="en-US" b="1" dirty="0">
                <a:solidFill>
                  <a:srgbClr val="7889FB"/>
                </a:solidFill>
              </a:rPr>
              <a:t>gating network selects top-K experts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DeepSeek-V3 (8+1 out of 256), [GPT-4]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E2600-B8B4-354F-FF1B-1495E0E361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Dense vs Mixture of Experts (</a:t>
            </a:r>
            <a:r>
              <a:rPr lang="en-US" dirty="0" err="1"/>
              <a:t>MoE</a:t>
            </a:r>
            <a:r>
              <a:rPr lang="en-US" dirty="0"/>
              <a:t>) Models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AA575-FB7E-DA40-8811-13E5A725B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82" y="2642303"/>
            <a:ext cx="494723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FA875-A954-A4B0-3FC3-A4F6DC2B1974}"/>
              </a:ext>
            </a:extLst>
          </p:cNvPr>
          <p:cNvSpPr txBox="1"/>
          <p:nvPr/>
        </p:nvSpPr>
        <p:spPr>
          <a:xfrm>
            <a:off x="1678194" y="2588514"/>
            <a:ext cx="307668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[Tom B. Brown et al: Language Models are Few-Shot Learners.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abs/2005.14165 (2020), </a:t>
            </a:r>
            <a:r>
              <a:rPr lang="en-US" sz="1400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GPT-3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7430FE-E08B-6393-3C05-BE4F924F7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95" y="1311239"/>
            <a:ext cx="6328976" cy="1743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D45BB9-F331-182E-1ED8-FCA5B4458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182" y="5167842"/>
            <a:ext cx="45198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F06868-329D-411F-B272-3F35AA6203E3}"/>
              </a:ext>
            </a:extLst>
          </p:cNvPr>
          <p:cNvSpPr txBox="1"/>
          <p:nvPr/>
        </p:nvSpPr>
        <p:spPr>
          <a:xfrm>
            <a:off x="1626197" y="5204418"/>
            <a:ext cx="355898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[DeepSeek-AI: DeepSeek-V3 Technical Report,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https://arxiv.org/pdf/2412.19437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D01221-2C38-62D4-09C1-21C10B217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247" y="3269493"/>
            <a:ext cx="2590953" cy="25549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B26662-11A3-90A6-5750-72C0CE8305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4035" y="3662158"/>
            <a:ext cx="53190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5A7860-22BB-FE59-4FEA-D0C435FA1D00}"/>
              </a:ext>
            </a:extLst>
          </p:cNvPr>
          <p:cNvSpPr txBox="1"/>
          <p:nvPr/>
        </p:nvSpPr>
        <p:spPr>
          <a:xfrm>
            <a:off x="8263802" y="3511551"/>
            <a:ext cx="273963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[Robert A. Jacobs, Michael I. Jordan, Steven J. Nowlan, Geoffrey E. Hinton: Adaptive Mixtures of Local Experts.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3(1), 1991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BA7DE-053E-C75E-819B-313A6069001C}"/>
              </a:ext>
            </a:extLst>
          </p:cNvPr>
          <p:cNvSpPr txBox="1"/>
          <p:nvPr/>
        </p:nvSpPr>
        <p:spPr>
          <a:xfrm>
            <a:off x="8401520" y="4509265"/>
            <a:ext cx="25909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[Michael I. Jordan, Robert A. Jacobs: Hierarchies of Adaptive Experts.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1991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0DE618-B37A-85FC-1DE4-7E598A8FA7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11776" y="4560036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6174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2868</Words>
  <Application>Microsoft Office PowerPoint</Application>
  <PresentationFormat>Widescreen</PresentationFormat>
  <Paragraphs>461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Consolas</vt:lpstr>
      <vt:lpstr>URWPalladioL-Roma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- 06 Parameter Servers</dc:title>
  <dc:creator>Matthias Boehm</dc:creator>
  <cp:lastModifiedBy>Matthias Boehm</cp:lastModifiedBy>
  <cp:revision>249</cp:revision>
  <cp:lastPrinted>2021-03-24T16:10:50Z</cp:lastPrinted>
  <dcterms:created xsi:type="dcterms:W3CDTF">2023-02-25T13:39:16Z</dcterms:created>
  <dcterms:modified xsi:type="dcterms:W3CDTF">2025-06-05T21:07:32Z</dcterms:modified>
</cp:coreProperties>
</file>