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3"/>
  </p:notesMasterIdLst>
  <p:sldIdLst>
    <p:sldId id="359" r:id="rId3"/>
    <p:sldId id="524" r:id="rId4"/>
    <p:sldId id="528" r:id="rId5"/>
    <p:sldId id="388" r:id="rId6"/>
    <p:sldId id="485" r:id="rId7"/>
    <p:sldId id="488" r:id="rId8"/>
    <p:sldId id="494" r:id="rId9"/>
    <p:sldId id="495" r:id="rId10"/>
    <p:sldId id="491" r:id="rId11"/>
    <p:sldId id="486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487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369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421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1868985126859"/>
          <c:y val="0.11749762463501019"/>
          <c:w val="0.79538686570428696"/>
          <c:h val="0.7577415152521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Uncompressed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2796</c:v>
                </c:pt>
                <c:pt idx="2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1-4980-AE74-BDABD3AC9F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Snappy (RDD Compression)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831</c:v>
                </c:pt>
                <c:pt idx="2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1-4980-AE74-BDABD3AC9F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98</c:v>
                </c:pt>
                <c:pt idx="1">
                  <c:v>477</c:v>
                </c:pt>
                <c:pt idx="2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1-4980-AE74-BDABD3AC9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615352"/>
        <c:axId val="395529784"/>
      </c:barChart>
      <c:catAx>
        <c:axId val="3576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29784"/>
        <c:crosses val="autoZero"/>
        <c:auto val="1"/>
        <c:lblAlgn val="ctr"/>
        <c:lblOffset val="100"/>
        <c:noMultiLvlLbl val="0"/>
      </c:catAx>
      <c:valAx>
        <c:axId val="39552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5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7357489446883642"/>
          <c:y val="6.1491607242936633E-2"/>
          <c:w val="0.48911362093337402"/>
          <c:h val="0.3047110883005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2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precision training, ICLR 2018, </a:t>
            </a:r>
            <a:r>
              <a:rPr lang="en-US" dirty="0">
                <a:effectLst/>
                <a:latin typeface="Arial" panose="020B0604020202020204" pitchFamily="34" charset="0"/>
              </a:rPr>
              <a:t>https://openreview.net/pdf?id=r1gs9JgRZ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8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small column cardinalities</a:t>
            </a:r>
            <a:r>
              <a:rPr lang="en-US" baseline="0" dirty="0"/>
              <a:t> </a:t>
            </a:r>
            <a:r>
              <a:rPr lang="en-US" sz="1200" b="0" dirty="0"/>
              <a:t>(e.g., categorical,</a:t>
            </a:r>
            <a:r>
              <a:rPr lang="en-US" sz="1200" b="0" baseline="0" dirty="0"/>
              <a:t> </a:t>
            </a:r>
            <a:r>
              <a:rPr lang="en-US" sz="1200" b="0" dirty="0"/>
              <a:t>dummy-coded)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similar grouping for packing vectors for GPU structured sparsity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95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/>
              <a:t>TileDB</a:t>
            </a:r>
            <a:r>
              <a:rPr lang="en-US" i="0" dirty="0"/>
              <a:t> Inc startup,</a:t>
            </a:r>
            <a:r>
              <a:rPr lang="en-US" i="0" baseline="0" dirty="0"/>
              <a:t> $20M funding: </a:t>
            </a:r>
            <a:r>
              <a:rPr lang="en-US" i="0" dirty="0" err="1"/>
              <a:t>TileDB</a:t>
            </a:r>
            <a:r>
              <a:rPr lang="en-US" i="0" baseline="0" dirty="0"/>
              <a:t> Cloud, </a:t>
            </a:r>
            <a:r>
              <a:rPr lang="en-US" i="0" dirty="0"/>
              <a:t>a commercial SaaS offering for planet-scale data sharing and serverless distributed computations.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7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John Gustafson: The End of Error: Unum Computing, 2015 -&gt; posit (hardware-friendly unum)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reproducibility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of example Kahan addition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 = 1e9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x1 = seq(1,n);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x2 = seq(n,1);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ones = matrix(1,n,1)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print("baseline: "+(n*(n+1)/2));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print("agg1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print("agg2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print("kagg1   : "+sum(x1));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print("kagg2   : "+sum(x2));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2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Execution Strategies – Data Access Methods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11" Type="http://schemas.openxmlformats.org/officeDocument/2006/relationships/image" Target="../media/image39.png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hyperlink" Target="https://docs.tiledb.com/" TargetMode="External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5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i.googleblog.com/2020/05/speeding-up-neural-network-training.html" TargetMode="Externa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461093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2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emf"/><Relationship Id="rId9" Type="http://schemas.openxmlformats.org/officeDocument/2006/relationships/hyperlink" Target="https://github.com/NaveenKaliannan/FloatingPointSummatio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png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emf"/><Relationship Id="rId5" Type="http://schemas.openxmlformats.org/officeDocument/2006/relationships/image" Target="../media/image69.png"/><Relationship Id="rId10" Type="http://schemas.openxmlformats.org/officeDocument/2006/relationships/image" Target="../media/image74.emf"/><Relationship Id="rId4" Type="http://schemas.openxmlformats.org/officeDocument/2006/relationships/image" Target="../media/image68.png"/><Relationship Id="rId9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hyperlink" Target="https://blog.tensorflow.org/2020/04/quantization-aware-training-with-tensorflow-model-optimization-toolkit.html" TargetMode="External"/><Relationship Id="rId2" Type="http://schemas.openxmlformats.org/officeDocument/2006/relationships/hyperlink" Target="https://www.youtube.com/watch?v=4iq-d2Amf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hyperlink" Target="https://blog.tensorflow.org/2019/05/tf-model-optimization-toolkit-pruning-API.html" TargetMode="External"/><Relationship Id="rId7" Type="http://schemas.openxmlformats.org/officeDocument/2006/relationships/image" Target="../media/image7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emf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08 Data Access Methods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17,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B368-B05E-1445-E12A-E146043F9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Caching, Partitioning, and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1A21-9F70-57F6-908D-FF7C1118CF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#2 Buffer Pool Management</a:t>
            </a:r>
          </a:p>
          <a:p>
            <a:r>
              <a:rPr lang="en-US" dirty="0"/>
              <a:t>#3 Scan Sharing (and operator fusion)</a:t>
            </a:r>
          </a:p>
          <a:p>
            <a:r>
              <a:rPr lang="en-US" dirty="0"/>
              <a:t>#4 NUMA-Aware Partitioning and Replication</a:t>
            </a:r>
          </a:p>
          <a:p>
            <a:r>
              <a:rPr lang="en-US" dirty="0"/>
              <a:t>#5 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67568-9FB6-1D6A-BA0A-0BFA7426A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Classic Buffer Management </a:t>
            </a:r>
            <a:r>
              <a:rPr lang="en-US" b="0" dirty="0"/>
              <a:t>(</a:t>
            </a:r>
            <a:r>
              <a:rPr lang="en-US" b="0" dirty="0" err="1"/>
              <a:t>SystemDS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Hybrid plans of in-memory and distributed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Graceful eviction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intermediate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#2 Algorithm-Specific Buffer Management</a:t>
            </a:r>
          </a:p>
          <a:p>
            <a:pPr lvl="1"/>
            <a:r>
              <a:rPr lang="en-US" dirty="0"/>
              <a:t>Operations/algorithms over out-of-core matrices and factor graphs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[CIDR’2009] (ops),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Elementary</a:t>
            </a:r>
            <a:r>
              <a:rPr lang="en-US" dirty="0"/>
              <a:t> [SIGMOD’13] (factor graphs),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PreVision</a:t>
            </a:r>
            <a:r>
              <a:rPr lang="en-US" dirty="0"/>
              <a:t> (out-of-core linear algebra programs)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02B1-C5A8-B0C1-3564-E0840C588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42D13-7416-63B7-C210-8E05F94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99" y="2033230"/>
            <a:ext cx="2711312" cy="215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12DAA-B063-4374-EDE7-9C06096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0" y="1322753"/>
            <a:ext cx="5835983" cy="2424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1BEFB-1C9A-C3CE-18D9-7609F6CE0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987" y="4771363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08915F-890E-AF50-9427-70EA07B5575C}"/>
              </a:ext>
            </a:extLst>
          </p:cNvPr>
          <p:cNvSpPr txBox="1"/>
          <p:nvPr/>
        </p:nvSpPr>
        <p:spPr>
          <a:xfrm>
            <a:off x="8143539" y="4485258"/>
            <a:ext cx="318426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Kyoseung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Koo,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Sohyun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Wonhyeon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Yoojin Choi, Juhee Han,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Bogyeong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Bongki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Moon: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Out-of-Core Matrix Computation System with Optimal Buffer Replacement.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53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79F7A-80B2-019A-5427-61B70BD322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Batching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Use cases: EL, CV, feature selection,</a:t>
            </a:r>
            <a:br>
              <a:rPr lang="en-US" dirty="0"/>
            </a:br>
            <a:r>
              <a:rPr lang="en-US" dirty="0"/>
              <a:t>hyper parameter tuning, multi-user scoring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[SIGMOD’14]</a:t>
            </a:r>
            <a:endParaRPr lang="en-US" sz="700" dirty="0"/>
          </a:p>
          <a:p>
            <a:r>
              <a:rPr lang="en-US" dirty="0"/>
              <a:t>#2 Fused Operator DAGs</a:t>
            </a:r>
          </a:p>
          <a:p>
            <a:pPr lvl="1"/>
            <a:r>
              <a:rPr lang="en-US" dirty="0"/>
              <a:t>Avoid unnecessary scans, (e.g., </a:t>
            </a:r>
            <a:r>
              <a:rPr lang="en-US" dirty="0" err="1"/>
              <a:t>mmchain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unnecessary writes / reads </a:t>
            </a:r>
          </a:p>
          <a:p>
            <a:pPr lvl="1"/>
            <a:r>
              <a:rPr lang="en-US" dirty="0"/>
              <a:t>Multi-aggregates, redundancy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codegen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[PVLDB’18]</a:t>
            </a:r>
            <a:endParaRPr lang="en-US" sz="700" dirty="0"/>
          </a:p>
          <a:p>
            <a:r>
              <a:rPr lang="en-US" dirty="0"/>
              <a:t>#3 Runtime Piggybacking</a:t>
            </a:r>
          </a:p>
          <a:p>
            <a:pPr lvl="1"/>
            <a:r>
              <a:rPr lang="en-US" dirty="0"/>
              <a:t>Merge concurrent data-parallel jobs</a:t>
            </a:r>
          </a:p>
          <a:p>
            <a:pPr lvl="1"/>
            <a:r>
              <a:rPr lang="en-US" dirty="0"/>
              <a:t>“Wait-Merge-Submit-Return”-loop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dirty="0"/>
              <a:t> [PVLDB’14]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89EA-08F0-9B4F-0F3B-CC14BCF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8A36F-1F0A-9290-3F80-CCCCE40F2D1D}"/>
              </a:ext>
            </a:extLst>
          </p:cNvPr>
          <p:cNvSpPr/>
          <p:nvPr/>
        </p:nvSpPr>
        <p:spPr>
          <a:xfrm>
            <a:off x="6610685" y="1431103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E76CD-4D49-AABF-0B2C-1683F504077B}"/>
              </a:ext>
            </a:extLst>
          </p:cNvPr>
          <p:cNvSpPr/>
          <p:nvPr/>
        </p:nvSpPr>
        <p:spPr>
          <a:xfrm rot="16200000">
            <a:off x="72431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89B7-74E4-92D2-B895-C7CF14F17AFA}"/>
              </a:ext>
            </a:extLst>
          </p:cNvPr>
          <p:cNvSpPr/>
          <p:nvPr/>
        </p:nvSpPr>
        <p:spPr>
          <a:xfrm rot="16200000">
            <a:off x="7072215" y="2005857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45E2-4B0B-E867-FDF7-58128EC3F0D6}"/>
              </a:ext>
            </a:extLst>
          </p:cNvPr>
          <p:cNvSpPr/>
          <p:nvPr/>
        </p:nvSpPr>
        <p:spPr>
          <a:xfrm rot="16200000">
            <a:off x="73955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0169F-F5D5-B01F-AA04-FC0370795D58}"/>
              </a:ext>
            </a:extLst>
          </p:cNvPr>
          <p:cNvSpPr/>
          <p:nvPr/>
        </p:nvSpPr>
        <p:spPr>
          <a:xfrm rot="16200000">
            <a:off x="75479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43F99-F523-8865-F4AE-37257979FC38}"/>
              </a:ext>
            </a:extLst>
          </p:cNvPr>
          <p:cNvSpPr/>
          <p:nvPr/>
        </p:nvSpPr>
        <p:spPr>
          <a:xfrm rot="16200000">
            <a:off x="77003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AF932-5FFA-E15B-EC97-E3798BC9130C}"/>
              </a:ext>
            </a:extLst>
          </p:cNvPr>
          <p:cNvSpPr txBox="1"/>
          <p:nvPr/>
        </p:nvSpPr>
        <p:spPr>
          <a:xfrm>
            <a:off x="6207913" y="1857077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802C5-6D27-9CBB-948E-58877BBAF9BA}"/>
              </a:ext>
            </a:extLst>
          </p:cNvPr>
          <p:cNvSpPr txBox="1"/>
          <p:nvPr/>
        </p:nvSpPr>
        <p:spPr>
          <a:xfrm>
            <a:off x="6915065" y="103303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EA135-21B8-B0BC-810C-015A7238CECD}"/>
              </a:ext>
            </a:extLst>
          </p:cNvPr>
          <p:cNvSpPr txBox="1"/>
          <p:nvPr/>
        </p:nvSpPr>
        <p:spPr>
          <a:xfrm>
            <a:off x="7744160" y="15150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D2C37-AF8F-A827-32AC-C86CFE02481F}"/>
              </a:ext>
            </a:extLst>
          </p:cNvPr>
          <p:cNvSpPr txBox="1"/>
          <p:nvPr/>
        </p:nvSpPr>
        <p:spPr>
          <a:xfrm>
            <a:off x="7768890" y="1605723"/>
            <a:ext cx="2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917EB-09D6-CEDF-0A8F-FB64CDB11193}"/>
              </a:ext>
            </a:extLst>
          </p:cNvPr>
          <p:cNvGrpSpPr/>
          <p:nvPr/>
        </p:nvGrpSpPr>
        <p:grpSpPr>
          <a:xfrm>
            <a:off x="6891893" y="2861304"/>
            <a:ext cx="3917690" cy="1715877"/>
            <a:chOff x="4988378" y="3608785"/>
            <a:chExt cx="3917690" cy="1715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19C0DB-D6A9-C69D-6ADB-BBA62CFA0FD6}"/>
                </a:ext>
              </a:extLst>
            </p:cNvPr>
            <p:cNvSpPr txBox="1"/>
            <p:nvPr/>
          </p:nvSpPr>
          <p:spPr>
            <a:xfrm>
              <a:off x="7172137" y="495222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BFFC4-78D5-83BA-A84A-332A301B9053}"/>
                </a:ext>
              </a:extLst>
            </p:cNvPr>
            <p:cNvSpPr txBox="1"/>
            <p:nvPr/>
          </p:nvSpPr>
          <p:spPr>
            <a:xfrm>
              <a:off x="7809727" y="495533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09048-B9AC-CB54-8A67-8F316DA49580}"/>
                </a:ext>
              </a:extLst>
            </p:cNvPr>
            <p:cNvSpPr txBox="1"/>
            <p:nvPr/>
          </p:nvSpPr>
          <p:spPr>
            <a:xfrm>
              <a:off x="7411616" y="437061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b(*)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6F8D87-7B8E-3093-BD55-EBBC63E2F655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7410068" y="470587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35A690-6EB9-1662-F8C6-5E864AB12A36}"/>
                </a:ext>
              </a:extLst>
            </p:cNvPr>
            <p:cNvCxnSpPr>
              <a:stCxn id="16" idx="0"/>
            </p:cNvCxnSpPr>
            <p:nvPr/>
          </p:nvCxnSpPr>
          <p:spPr>
            <a:xfrm flipH="1" flipV="1">
              <a:off x="7904862" y="470587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B8B05F-CF4D-2DE0-6174-1C43EF023690}"/>
                </a:ext>
              </a:extLst>
            </p:cNvPr>
            <p:cNvSpPr txBox="1"/>
            <p:nvPr/>
          </p:nvSpPr>
          <p:spPr>
            <a:xfrm>
              <a:off x="6581775" y="43706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88EB12-8595-0CC1-5851-18A294AE3E25}"/>
                </a:ext>
              </a:extLst>
            </p:cNvPr>
            <p:cNvSpPr txBox="1"/>
            <p:nvPr/>
          </p:nvSpPr>
          <p:spPr>
            <a:xfrm>
              <a:off x="8143875" y="43610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5CCACB-A5E7-1879-330E-C2F2E2B69E7A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7172137" y="4705877"/>
              <a:ext cx="237931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35717-70BF-C28D-C61F-082DEBAF676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8125312" y="4705877"/>
              <a:ext cx="247163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B02F9-A7AD-1491-4BC5-5333B77C5979}"/>
                </a:ext>
              </a:extLst>
            </p:cNvPr>
            <p:cNvSpPr txBox="1"/>
            <p:nvPr/>
          </p:nvSpPr>
          <p:spPr>
            <a:xfrm>
              <a:off x="7411616" y="375149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81D40E-A7EB-AB1F-B2BB-D2F70D51F2DD}"/>
                </a:ext>
              </a:extLst>
            </p:cNvPr>
            <p:cNvSpPr txBox="1"/>
            <p:nvPr/>
          </p:nvSpPr>
          <p:spPr>
            <a:xfrm>
              <a:off x="6581775" y="37610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9E485-1572-7B3B-11C9-A06DC1D26A2B}"/>
                </a:ext>
              </a:extLst>
            </p:cNvPr>
            <p:cNvSpPr txBox="1"/>
            <p:nvPr/>
          </p:nvSpPr>
          <p:spPr>
            <a:xfrm>
              <a:off x="8143875" y="37514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0E5505-8752-092D-3FDD-8FF9EE77B36E}"/>
                </a:ext>
              </a:extLst>
            </p:cNvPr>
            <p:cNvCxnSpPr>
              <a:stCxn id="20" idx="0"/>
              <a:endCxn id="25" idx="2"/>
            </p:cNvCxnSpPr>
            <p:nvPr/>
          </p:nvCxnSpPr>
          <p:spPr>
            <a:xfrm flipV="1">
              <a:off x="6962872" y="4130349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BA72AA-D7C7-A849-6731-363CC4A00A00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V="1">
              <a:off x="7730217" y="4120824"/>
              <a:ext cx="0" cy="24979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D85146-A62D-7DC0-3BC0-D04CCCCD9449}"/>
                </a:ext>
              </a:extLst>
            </p:cNvPr>
            <p:cNvCxnSpPr>
              <a:stCxn id="21" idx="0"/>
              <a:endCxn id="26" idx="2"/>
            </p:cNvCxnSpPr>
            <p:nvPr/>
          </p:nvCxnSpPr>
          <p:spPr>
            <a:xfrm flipV="1">
              <a:off x="8524972" y="4120824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009D02-1097-3106-6165-0AE1884442BE}"/>
                </a:ext>
              </a:extLst>
            </p:cNvPr>
            <p:cNvSpPr/>
            <p:nvPr/>
          </p:nvSpPr>
          <p:spPr>
            <a:xfrm>
              <a:off x="6672207" y="3608785"/>
              <a:ext cx="2150245" cy="1712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Multi-Aggregate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92519C-CED6-EBAC-A5FE-7272DE1433E4}"/>
                </a:ext>
              </a:extLst>
            </p:cNvPr>
            <p:cNvSpPr txBox="1"/>
            <p:nvPr/>
          </p:nvSpPr>
          <p:spPr>
            <a:xfrm>
              <a:off x="4988378" y="4064748"/>
              <a:ext cx="204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a = sum(X^2)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b = sum(X*Y)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c = sum(Y^2)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5C6AFA-56C4-DDB3-2A15-61CD0B23F083}"/>
              </a:ext>
            </a:extLst>
          </p:cNvPr>
          <p:cNvSpPr txBox="1"/>
          <p:nvPr/>
        </p:nvSpPr>
        <p:spPr>
          <a:xfrm>
            <a:off x="5279015" y="4808167"/>
            <a:ext cx="351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1:numModels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!converged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%*%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v; ...</a:t>
            </a:r>
          </a:p>
        </p:txBody>
      </p:sp>
    </p:spTree>
    <p:extLst>
      <p:ext uri="{BB962C8B-B14F-4D97-AF65-F5344CB8AC3E}">
        <p14:creationId xmlns:p14="http://schemas.microsoft.com/office/powerpoint/2010/main" val="3810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8C5EA-AEA6-A1AB-AB85-684AE1748F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NUMA-Aware Model and Data Replication</a:t>
            </a:r>
          </a:p>
          <a:p>
            <a:pPr lvl="1"/>
            <a:r>
              <a:rPr lang="en-US" dirty="0"/>
              <a:t>Model Replication (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PerCore</a:t>
            </a:r>
            <a:r>
              <a:rPr lang="en-US" dirty="0"/>
              <a:t> (BSP epoch), </a:t>
            </a:r>
            <a:r>
              <a:rPr lang="en-US" dirty="0" err="1"/>
              <a:t>PerMachine</a:t>
            </a:r>
            <a:r>
              <a:rPr lang="en-US" dirty="0"/>
              <a:t> (</a:t>
            </a:r>
            <a:r>
              <a:rPr lang="en-US" dirty="0" err="1"/>
              <a:t>Hogwild</a:t>
            </a:r>
            <a:r>
              <a:rPr lang="en-US" dirty="0"/>
              <a:t>!), </a:t>
            </a:r>
            <a:br>
              <a:rPr lang="en-US" dirty="0"/>
            </a:br>
            <a:r>
              <a:rPr lang="en-US" dirty="0" err="1"/>
              <a:t>PerNode</a:t>
            </a:r>
            <a:r>
              <a:rPr lang="en-US" dirty="0"/>
              <a:t> (hybrid)</a:t>
            </a:r>
          </a:p>
          <a:p>
            <a:pPr lvl="1"/>
            <a:r>
              <a:rPr lang="en-US" dirty="0"/>
              <a:t>Data Replication</a:t>
            </a:r>
          </a:p>
          <a:p>
            <a:pPr lvl="2"/>
            <a:r>
              <a:rPr lang="en-US" dirty="0"/>
              <a:t>Partitioning (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Full replication</a:t>
            </a:r>
            <a:endParaRPr lang="en-US" sz="700" dirty="0"/>
          </a:p>
          <a:p>
            <a:r>
              <a:rPr lang="en-US" dirty="0"/>
              <a:t>AT MATRIX (Adaptive Tile Matrix)</a:t>
            </a:r>
          </a:p>
          <a:p>
            <a:pPr lvl="1"/>
            <a:r>
              <a:rPr lang="en-US" dirty="0"/>
              <a:t>Recursive NUMA-aware partitioning </a:t>
            </a:r>
            <a:br>
              <a:rPr lang="en-US" dirty="0"/>
            </a:br>
            <a:r>
              <a:rPr lang="en-US" dirty="0"/>
              <a:t>into dense/sparse tiles</a:t>
            </a:r>
          </a:p>
          <a:p>
            <a:pPr lvl="1"/>
            <a:r>
              <a:rPr lang="en-US" dirty="0"/>
              <a:t>Inter-tile (worker teams) and intra-tile </a:t>
            </a:r>
            <a:br>
              <a:rPr lang="en-US" dirty="0"/>
            </a:br>
            <a:r>
              <a:rPr lang="en-US" dirty="0"/>
              <a:t>(threads in team) parallelization</a:t>
            </a:r>
          </a:p>
          <a:p>
            <a:pPr lvl="1"/>
            <a:r>
              <a:rPr lang="en-US" dirty="0"/>
              <a:t>Job scheduling framework from SAP HANA </a:t>
            </a:r>
            <a:br>
              <a:rPr lang="en-US" dirty="0"/>
            </a:br>
            <a:r>
              <a:rPr lang="en-US" dirty="0"/>
              <a:t>(horizontal range partitioning, socket-local </a:t>
            </a:r>
            <a:br>
              <a:rPr lang="en-US" dirty="0"/>
            </a:br>
            <a:r>
              <a:rPr lang="en-US" dirty="0"/>
              <a:t>queues with task-stealing)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CA1F-8F5B-6AE7-7DFC-F06034FCB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In-Memory Partitioning (NUMA-aware)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C4541-18F0-9CE3-9FB7-6CEC6DB8638D}"/>
              </a:ext>
            </a:extLst>
          </p:cNvPr>
          <p:cNvSpPr/>
          <p:nvPr/>
        </p:nvSpPr>
        <p:spPr>
          <a:xfrm>
            <a:off x="6375725" y="2027123"/>
            <a:ext cx="2552894" cy="2260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069D4-C646-5847-1BCD-EEFD20114E66}"/>
              </a:ext>
            </a:extLst>
          </p:cNvPr>
          <p:cNvGrpSpPr/>
          <p:nvPr/>
        </p:nvGrpSpPr>
        <p:grpSpPr>
          <a:xfrm>
            <a:off x="6453477" y="2338144"/>
            <a:ext cx="1019172" cy="1837182"/>
            <a:chOff x="6678190" y="3919806"/>
            <a:chExt cx="1019172" cy="1837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22DDA1-3680-80FC-5F25-34710E0F5E39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C16F3-CD61-28E9-3FF1-AD99C82AABDA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8D48EF-6D1E-9796-E5DF-A723A6111667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A42B0-FDAA-A0DC-5B99-5C2FF8A227FB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951FA-6D0D-9213-9659-6A4A1B8EEE01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D3BB48-644E-FC80-D5C3-138DF1CB51E3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D2CFF0-8218-94EF-D97F-00F818FF0056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139D83-83E1-1795-BBBB-8A5CB892E30B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779A33-6DD2-6335-89A6-ED5901919CBF}"/>
              </a:ext>
            </a:extLst>
          </p:cNvPr>
          <p:cNvGrpSpPr/>
          <p:nvPr/>
        </p:nvGrpSpPr>
        <p:grpSpPr>
          <a:xfrm>
            <a:off x="7809523" y="2341253"/>
            <a:ext cx="1019172" cy="1837182"/>
            <a:chOff x="6678190" y="3919806"/>
            <a:chExt cx="1019172" cy="18371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8BB261-F45D-A801-9B8B-0F90CC56677D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98086-6BC7-5CEB-661A-24E30B4475E7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A97B83-76BB-D339-34F5-29233C30FDAF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3DA24F-8E4E-BDF5-F50C-6793B8FE3B78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CE3D95-7CC1-A935-B47B-21A6D0C73DD5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F13B24-1FB8-D6F5-BD56-AD3EB84D479B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2007A7-3432-A905-7AA6-AA107D2B8B6B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41950C-ED63-16ED-B568-9CB99F17FAC8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F75F3D-0437-3518-5789-332A8F53240F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7472649" y="3256735"/>
            <a:ext cx="336874" cy="3109"/>
          </a:xfrm>
          <a:prstGeom prst="line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84F18-BE40-B364-9F56-7536E400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1" y="142187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AAF61D-F4EC-5ED0-4528-7B94D959A02D}"/>
              </a:ext>
            </a:extLst>
          </p:cNvPr>
          <p:cNvSpPr txBox="1"/>
          <p:nvPr/>
        </p:nvSpPr>
        <p:spPr>
          <a:xfrm>
            <a:off x="8078993" y="1378729"/>
            <a:ext cx="29844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[Ce Zhang,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DimmWitted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Study of Main-Memory Statistical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773D9-1B1E-F9B4-65FE-CAA4625A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099" y="497697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EB4025-7B82-E4CB-9179-D30D1DEFFAAD}"/>
              </a:ext>
            </a:extLst>
          </p:cNvPr>
          <p:cNvSpPr txBox="1"/>
          <p:nvPr/>
        </p:nvSpPr>
        <p:spPr>
          <a:xfrm>
            <a:off x="6589170" y="4930165"/>
            <a:ext cx="4495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9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15E1E-903D-2BC8-C583-D381031B7D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RDD Partitioning</a:t>
            </a:r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Distributed Joins</a:t>
            </a:r>
          </a:p>
          <a:p>
            <a:pPr lvl="1"/>
            <a:r>
              <a:rPr lang="en-US" dirty="0"/>
              <a:t>R3 = R1.join(R2)</a:t>
            </a:r>
          </a:p>
          <a:p>
            <a:r>
              <a:rPr lang="en-US" dirty="0"/>
              <a:t>Single-Key Lookups </a:t>
            </a:r>
            <a:r>
              <a:rPr lang="en-US" b="0" dirty="0">
                <a:latin typeface="Consolas" panose="020B0609020204030204" pitchFamily="49" charset="0"/>
              </a:rPr>
              <a:t>v = </a:t>
            </a:r>
            <a:r>
              <a:rPr lang="en-US" b="0" dirty="0" err="1">
                <a:latin typeface="Consolas" panose="020B0609020204030204" pitchFamily="49" charset="0"/>
              </a:rPr>
              <a:t>C.lookup</a:t>
            </a:r>
            <a:r>
              <a:rPr lang="en-US" b="0" dirty="0">
                <a:latin typeface="Consolas" panose="020B0609020204030204" pitchFamily="49" charset="0"/>
              </a:rPr>
              <a:t>(k)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Without partitioning: </a:t>
            </a:r>
            <a:r>
              <a:rPr lang="en-US" dirty="0">
                <a:sym typeface="Wingdings" panose="05000000000000000000" pitchFamily="2" charset="2"/>
              </a:rPr>
              <a:t>scan all keys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(reads/deserializes out-of-core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With partitioning:</a:t>
            </a:r>
            <a:r>
              <a:rPr lang="en-US" dirty="0">
                <a:sym typeface="Wingdings" panose="05000000000000000000" pitchFamily="2" charset="2"/>
              </a:rPr>
              <a:t> lookup partition,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scan keys of partition</a:t>
            </a:r>
            <a:endParaRPr lang="en-US" sz="700" dirty="0"/>
          </a:p>
          <a:p>
            <a:r>
              <a:rPr lang="en-US" dirty="0"/>
              <a:t>Multi-Key Lookups</a:t>
            </a:r>
          </a:p>
          <a:p>
            <a:pPr lvl="1"/>
            <a:r>
              <a:rPr lang="en-US" dirty="0"/>
              <a:t>Without partitioning: scan all keys</a:t>
            </a:r>
          </a:p>
          <a:p>
            <a:pPr lvl="1"/>
            <a:r>
              <a:rPr lang="en-US" dirty="0"/>
              <a:t>With partitioning: </a:t>
            </a:r>
            <a:br>
              <a:rPr lang="en-US" dirty="0"/>
            </a:br>
            <a:r>
              <a:rPr lang="en-US" dirty="0"/>
              <a:t>lookup relevant partitions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CF87-369E-E023-B087-8C6F49783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C58B0-611A-BE10-EA5D-81257BB59B1F}"/>
              </a:ext>
            </a:extLst>
          </p:cNvPr>
          <p:cNvSpPr txBox="1"/>
          <p:nvPr/>
        </p:nvSpPr>
        <p:spPr>
          <a:xfrm>
            <a:off x="6872010" y="1205922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C8797-73AC-16E2-AA57-23D8D5FFD281}"/>
              </a:ext>
            </a:extLst>
          </p:cNvPr>
          <p:cNvGrpSpPr/>
          <p:nvPr/>
        </p:nvGrpSpPr>
        <p:grpSpPr>
          <a:xfrm>
            <a:off x="5831810" y="2328048"/>
            <a:ext cx="2050373" cy="1128766"/>
            <a:chOff x="3658761" y="2553960"/>
            <a:chExt cx="2050373" cy="1128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07949B-BE63-BACD-B719-33C0B6892488}"/>
                </a:ext>
              </a:extLst>
            </p:cNvPr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BF2FEF-9398-EDC6-E578-9A96584252CA}"/>
                </a:ext>
              </a:extLst>
            </p:cNvPr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BF89DE-8216-D69B-FB97-77A6D7FE5FAA}"/>
                </a:ext>
              </a:extLst>
            </p:cNvPr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67953D-9BD7-7F1C-1EBF-5BFEE3E03DF6}"/>
                </a:ext>
              </a:extLst>
            </p:cNvPr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AD22B1-351A-263D-6E25-A67B86863F7D}"/>
                </a:ext>
              </a:extLst>
            </p:cNvPr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52AA-38C7-D244-98B3-626BCD9610F3}"/>
                </a:ext>
              </a:extLst>
            </p:cNvPr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41049E-1CDD-3FAD-D85E-B2E5CDB97BDE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81D958-9E59-8BA1-6DAF-2E24817E719C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45F79F-D880-02CC-92D7-6682C4349EB9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2AA2C4-5D0D-8263-3741-7A05F06E257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7298F4-38C3-6F1C-E369-51F9B0BEA829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B84983-AE91-92C3-97EF-C6EEF5F2DB46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369E55-0F91-6D89-C70D-5D9F9B761C50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5FD35-A41B-48B7-516B-2E8341C1CA09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E04B72-2194-F63B-C746-9B81C9A2F691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B5252-2613-CF8D-5B53-956FF12567FE}"/>
              </a:ext>
            </a:extLst>
          </p:cNvPr>
          <p:cNvGrpSpPr/>
          <p:nvPr/>
        </p:nvGrpSpPr>
        <p:grpSpPr>
          <a:xfrm>
            <a:off x="8985323" y="2316324"/>
            <a:ext cx="2050373" cy="1128766"/>
            <a:chOff x="6812274" y="2542236"/>
            <a:chExt cx="2050373" cy="11287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29C02-8146-E945-CCE1-B6C3F93D7E1F}"/>
                </a:ext>
              </a:extLst>
            </p:cNvPr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C7A76E-5F61-CCD1-C3F2-70B929E9FC45}"/>
                </a:ext>
              </a:extLst>
            </p:cNvPr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291883-431F-A61D-E7E9-2B95D8444D8A}"/>
                </a:ext>
              </a:extLst>
            </p:cNvPr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4B929-C6B8-88B9-2764-EFA7C0EB4541}"/>
                </a:ext>
              </a:extLst>
            </p:cNvPr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3DE047-DFC4-225D-4FAF-732E26A34133}"/>
                </a:ext>
              </a:extLst>
            </p:cNvPr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598300-07DB-F79D-A7B0-736BBA693E44}"/>
                </a:ext>
              </a:extLst>
            </p:cNvPr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A14013-E2C3-74C7-5766-B590A06FB2E4}"/>
                </a:ext>
              </a:extLst>
            </p:cNvPr>
            <p:cNvCxnSpPr>
              <a:stCxn id="25" idx="1"/>
              <a:endCxn id="22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3F993B-690C-391A-3881-FD6B7778D0CA}"/>
                </a:ext>
              </a:extLst>
            </p:cNvPr>
            <p:cNvCxnSpPr>
              <a:stCxn id="27" idx="1"/>
              <a:endCxn id="24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E3C066-D3DE-FEDA-3B03-184EB320487A}"/>
                </a:ext>
              </a:extLst>
            </p:cNvPr>
            <p:cNvCxnSpPr>
              <a:stCxn id="26" idx="1"/>
              <a:endCxn id="23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Arrow 52">
            <a:extLst>
              <a:ext uri="{FF2B5EF4-FFF2-40B4-BE49-F238E27FC236}">
                <a16:creationId xmlns:a16="http://schemas.microsoft.com/office/drawing/2014/main" id="{A84311D3-81FA-2C6C-C762-F6572CBA267C}"/>
              </a:ext>
            </a:extLst>
          </p:cNvPr>
          <p:cNvSpPr/>
          <p:nvPr/>
        </p:nvSpPr>
        <p:spPr>
          <a:xfrm>
            <a:off x="8299156" y="27541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0CF10-4247-7E62-60BD-E2626A5DA88F}"/>
              </a:ext>
            </a:extLst>
          </p:cNvPr>
          <p:cNvSpPr txBox="1"/>
          <p:nvPr/>
        </p:nvSpPr>
        <p:spPr>
          <a:xfrm>
            <a:off x="8136969" y="2328048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BEA06-7C85-E25E-AFF0-A9E86FC1B76B}"/>
              </a:ext>
            </a:extLst>
          </p:cNvPr>
          <p:cNvSpPr txBox="1"/>
          <p:nvPr/>
        </p:nvSpPr>
        <p:spPr>
          <a:xfrm>
            <a:off x="6256958" y="4009504"/>
            <a:ext cx="4445824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//build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hashset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of required partition ids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&lt;Integer&gt; flags =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MatrixIndexes</a:t>
            </a:r>
            <a:r>
              <a:rPr lang="en-US" sz="1400" dirty="0">
                <a:latin typeface="Consolas" panose="020B0609020204030204" pitchFamily="49" charset="0"/>
              </a:rPr>
              <a:t> key : filter 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flags.add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partitioner.getPartition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AT" sz="700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//create partition pruning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rdd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ppRDD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PartitionPruningRDD.</a:t>
            </a:r>
            <a:r>
              <a:rPr lang="en-US" sz="1400" b="1" i="1" dirty="0" err="1">
                <a:solidFill>
                  <a:srgbClr val="7889FB"/>
                </a:solidFill>
                <a:latin typeface="Consolas" panose="020B0609020204030204" pitchFamily="49" charset="0"/>
              </a:rPr>
              <a:t>create</a:t>
            </a:r>
            <a:r>
              <a:rPr lang="en-US" sz="1400" i="1" dirty="0">
                <a:latin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</a:rPr>
              <a:t>in.rdd</a:t>
            </a:r>
            <a:r>
              <a:rPr lang="en-US" sz="1400" i="1" dirty="0">
                <a:latin typeface="Consolas" panose="020B0609020204030204" pitchFamily="49" charset="0"/>
              </a:rPr>
              <a:t>(), </a:t>
            </a:r>
            <a:br>
              <a:rPr lang="en-US" sz="1400" i="1" dirty="0">
                <a:latin typeface="Consolas" panose="020B0609020204030204" pitchFamily="49" charset="0"/>
              </a:rPr>
            </a:br>
            <a:r>
              <a:rPr lang="en-US" sz="1400" i="1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PartitionPruningFunction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flags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i="1" dirty="0">
                <a:latin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C8876-E864-F147-8970-4D5254EB6C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703F-2EB4-06F9-C4E2-15BBF54A48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31CD4-D3E4-F26C-F5CB-B69B78BF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39" y="40714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2A1EF-E515-73A2-FE20-B2604017BECD}"/>
              </a:ext>
            </a:extLst>
          </p:cNvPr>
          <p:cNvSpPr txBox="1"/>
          <p:nvPr/>
        </p:nvSpPr>
        <p:spPr>
          <a:xfrm>
            <a:off x="6866896" y="343258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440BBC2-5222-5B0B-6274-438C2EBE6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13428"/>
              </p:ext>
            </p:extLst>
          </p:nvPr>
        </p:nvGraphicFramePr>
        <p:xfrm>
          <a:off x="6310891" y="2658731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891" y="2658731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558B7BE-B874-95D2-9403-1D76173998D9}"/>
              </a:ext>
            </a:extLst>
          </p:cNvPr>
          <p:cNvGrpSpPr/>
          <p:nvPr/>
        </p:nvGrpSpPr>
        <p:grpSpPr>
          <a:xfrm>
            <a:off x="2288322" y="4345436"/>
            <a:ext cx="1938068" cy="439947"/>
            <a:chOff x="1058498" y="4747935"/>
            <a:chExt cx="1938068" cy="439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ADCA06-7F49-4D5E-CC9B-C69E79CA96A1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2C639-7A42-78A4-B210-EE4CB389ED8A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6530EF-A3A8-4C6D-3E1C-1D9CBF6D7EBE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1F063-C460-68F7-9877-CB70F8A244B9}"/>
              </a:ext>
            </a:extLst>
          </p:cNvPr>
          <p:cNvCxnSpPr>
            <a:stCxn id="8" idx="2"/>
            <a:endCxn id="30" idx="0"/>
          </p:cNvCxnSpPr>
          <p:nvPr/>
        </p:nvCxnSpPr>
        <p:spPr>
          <a:xfrm flipH="1">
            <a:off x="2299664" y="4785383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644EC-0820-90E8-C269-7B435BAC4256}"/>
              </a:ext>
            </a:extLst>
          </p:cNvPr>
          <p:cNvGrpSpPr/>
          <p:nvPr/>
        </p:nvGrpSpPr>
        <p:grpSpPr>
          <a:xfrm>
            <a:off x="4226390" y="4345437"/>
            <a:ext cx="1938068" cy="439947"/>
            <a:chOff x="1058498" y="4747935"/>
            <a:chExt cx="1938068" cy="4399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CEF9E-65A5-0DB8-B33C-0E5D9846D239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BDFDCA-D5D7-631C-4A65-8241E7185282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E0975-D3D3-4B55-5079-D8304EA1CCF4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ED6E2-F840-832D-0AC6-3EAEE9A1BCF0}"/>
              </a:ext>
            </a:extLst>
          </p:cNvPr>
          <p:cNvGrpSpPr/>
          <p:nvPr/>
        </p:nvGrpSpPr>
        <p:grpSpPr>
          <a:xfrm>
            <a:off x="6172798" y="4345438"/>
            <a:ext cx="1938068" cy="439947"/>
            <a:chOff x="1058498" y="4747935"/>
            <a:chExt cx="1938068" cy="4399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022FFA-1AFC-FA89-5F33-47F2664ACBDA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2AE3F8-20D4-A748-EF5D-7D1E640A5B20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2FC089-E0B4-4877-B1C6-1B2BDF9A794F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E1B4F6-8EA6-13AE-F9A8-1AD0ACF7F276}"/>
              </a:ext>
            </a:extLst>
          </p:cNvPr>
          <p:cNvGrpSpPr/>
          <p:nvPr/>
        </p:nvGrpSpPr>
        <p:grpSpPr>
          <a:xfrm>
            <a:off x="8110866" y="4345435"/>
            <a:ext cx="1938068" cy="439947"/>
            <a:chOff x="1058498" y="4747935"/>
            <a:chExt cx="1938068" cy="4399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86210-CEB8-9643-1CF5-C66C09183592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BF698-4469-A44F-12BA-25DC83862539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78D5EA-88BA-A2F1-F8BC-8DC5AE3498E9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B07F3-3C25-535F-17B0-426ED99D1D5A}"/>
              </a:ext>
            </a:extLst>
          </p:cNvPr>
          <p:cNvSpPr/>
          <p:nvPr/>
        </p:nvSpPr>
        <p:spPr>
          <a:xfrm>
            <a:off x="10048648" y="4345434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A237BC-4EFB-A4B0-2F9E-4BE7871E9DFA}"/>
              </a:ext>
            </a:extLst>
          </p:cNvPr>
          <p:cNvCxnSpPr>
            <a:stCxn id="13" idx="2"/>
          </p:cNvCxnSpPr>
          <p:nvPr/>
        </p:nvCxnSpPr>
        <p:spPr>
          <a:xfrm flipH="1">
            <a:off x="4290368" y="4785384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A88890-D2C3-3B16-BED3-4FA485E55013}"/>
              </a:ext>
            </a:extLst>
          </p:cNvPr>
          <p:cNvCxnSpPr>
            <a:stCxn id="17" idx="2"/>
          </p:cNvCxnSpPr>
          <p:nvPr/>
        </p:nvCxnSpPr>
        <p:spPr>
          <a:xfrm flipH="1">
            <a:off x="6346478" y="4785385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29AF14-6061-2C2A-B452-AF703AACD4D6}"/>
              </a:ext>
            </a:extLst>
          </p:cNvPr>
          <p:cNvCxnSpPr>
            <a:stCxn id="21" idx="2"/>
          </p:cNvCxnSpPr>
          <p:nvPr/>
        </p:nvCxnSpPr>
        <p:spPr>
          <a:xfrm>
            <a:off x="8284832" y="4785382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3102D-D8E5-013D-F3BD-5D353FE35AAF}"/>
              </a:ext>
            </a:extLst>
          </p:cNvPr>
          <p:cNvCxnSpPr>
            <a:stCxn id="24" idx="2"/>
          </p:cNvCxnSpPr>
          <p:nvPr/>
        </p:nvCxnSpPr>
        <p:spPr>
          <a:xfrm>
            <a:off x="10222614" y="4785381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CFB9FE-3E46-2702-CC7C-C959C76C45D7}"/>
              </a:ext>
            </a:extLst>
          </p:cNvPr>
          <p:cNvSpPr txBox="1"/>
          <p:nvPr/>
        </p:nvSpPr>
        <p:spPr>
          <a:xfrm>
            <a:off x="4585504" y="5135661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5DD2F4-3503-1301-A709-55163AAF0C09}"/>
              </a:ext>
            </a:extLst>
          </p:cNvPr>
          <p:cNvSpPr txBox="1"/>
          <p:nvPr/>
        </p:nvSpPr>
        <p:spPr>
          <a:xfrm>
            <a:off x="1761794" y="5106910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94C66-91F0-D038-DA6B-D1745E4252F3}"/>
              </a:ext>
            </a:extLst>
          </p:cNvPr>
          <p:cNvSpPr txBox="1"/>
          <p:nvPr/>
        </p:nvSpPr>
        <p:spPr>
          <a:xfrm>
            <a:off x="9223673" y="3927960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25CAEA-1CBB-EC05-7B92-A3174B424668}"/>
              </a:ext>
            </a:extLst>
          </p:cNvPr>
          <p:cNvSpPr txBox="1"/>
          <p:nvPr/>
        </p:nvSpPr>
        <p:spPr>
          <a:xfrm>
            <a:off x="7422219" y="3195904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665AF6A-1664-B3E7-3F8E-D7E9F263CA36}"/>
              </a:ext>
            </a:extLst>
          </p:cNvPr>
          <p:cNvSpPr/>
          <p:nvPr/>
        </p:nvSpPr>
        <p:spPr>
          <a:xfrm>
            <a:off x="6954035" y="3258879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89234-D4DC-7A44-5ACD-0ECF32BFE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  <a:p>
            <a:pPr lvl="1"/>
            <a:r>
              <a:rPr lang="en-US" dirty="0"/>
              <a:t>Scan/binary search</a:t>
            </a:r>
            <a:br>
              <a:rPr lang="en-US" dirty="0"/>
            </a:br>
            <a:r>
              <a:rPr lang="en-US" dirty="0"/>
              <a:t>within nodes</a:t>
            </a:r>
          </a:p>
          <a:p>
            <a:pPr lvl="1"/>
            <a:r>
              <a:rPr lang="en-US" dirty="0"/>
              <a:t>Descend along</a:t>
            </a:r>
            <a:br>
              <a:rPr lang="en-US" dirty="0"/>
            </a:br>
            <a:r>
              <a:rPr lang="en-US" dirty="0"/>
              <a:t>matching </a:t>
            </a:r>
            <a:br>
              <a:rPr lang="en-US" dirty="0"/>
            </a:br>
            <a:r>
              <a:rPr lang="en-US" dirty="0"/>
              <a:t>key ranges</a:t>
            </a:r>
          </a:p>
          <a:p>
            <a:pPr lvl="1"/>
            <a:endParaRPr lang="en-US" dirty="0"/>
          </a:p>
          <a:p>
            <a:r>
              <a:rPr lang="en-US" dirty="0"/>
              <a:t>B-Tree Insertion</a:t>
            </a:r>
          </a:p>
          <a:p>
            <a:pPr lvl="1"/>
            <a:r>
              <a:rPr lang="en-US" dirty="0"/>
              <a:t>Insert into leaf nodes</a:t>
            </a:r>
          </a:p>
          <a:p>
            <a:pPr lvl="1"/>
            <a:r>
              <a:rPr lang="en-US" dirty="0"/>
              <a:t>Split the 2k+1 entries </a:t>
            </a:r>
            <a:br>
              <a:rPr lang="en-US" dirty="0"/>
            </a:br>
            <a:r>
              <a:rPr lang="en-US" dirty="0"/>
              <a:t>into two leaf nodes</a:t>
            </a:r>
          </a:p>
          <a:p>
            <a:r>
              <a:rPr lang="en-US" dirty="0"/>
              <a:t>B-Tree Deletion </a:t>
            </a:r>
          </a:p>
          <a:p>
            <a:pPr lvl="1"/>
            <a:r>
              <a:rPr lang="en-US" dirty="0"/>
              <a:t>Lookup key and delete if existing</a:t>
            </a:r>
          </a:p>
          <a:p>
            <a:pPr lvl="1"/>
            <a:r>
              <a:rPr lang="en-US" dirty="0"/>
              <a:t>Move entry from fullest successor; if underflow merge with sibling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0781-FC4D-5565-5B08-7264791AD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Overview, cont.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8776A-35DB-2C65-E930-8638B89EA589}"/>
              </a:ext>
            </a:extLst>
          </p:cNvPr>
          <p:cNvGrpSpPr/>
          <p:nvPr/>
        </p:nvGrpSpPr>
        <p:grpSpPr>
          <a:xfrm>
            <a:off x="6266411" y="960114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C46ED8-9C81-E739-8D51-64A67A96E97E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0F671-4FDF-F99A-E534-924D3D90961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20FD9-7D6D-4F30-1E9C-39FB85CEB18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DFCD6-A3C5-247E-358D-0B5E68D8AFF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05F45-E7B8-C178-A033-E6A42E03FA0D}"/>
              </a:ext>
            </a:extLst>
          </p:cNvPr>
          <p:cNvGrpSpPr/>
          <p:nvPr/>
        </p:nvGrpSpPr>
        <p:grpSpPr>
          <a:xfrm>
            <a:off x="5045355" y="154509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E41A3A-D0E4-81C1-D7CF-1C21EF25B76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986ED5-AC3C-D258-09C3-4016DA19B6C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37D94-EE75-6CAA-B27D-AE88DE9586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DD429-D1C3-67D5-CD3B-E206AB3F6995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E0EF96-2DB5-23BF-9FB1-B7709A6E9DBB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2C1CF5-E555-8149-A304-38113361F57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75DA7-2012-6601-69D6-E348B8306F2A}"/>
              </a:ext>
            </a:extLst>
          </p:cNvPr>
          <p:cNvGrpSpPr/>
          <p:nvPr/>
        </p:nvGrpSpPr>
        <p:grpSpPr>
          <a:xfrm>
            <a:off x="7063367" y="154107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A6CDA0-7ECA-0C50-6CCA-343DF3D53FC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7446E8-3FC8-A510-C444-BE6D1FEB0DF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4D2C6B-9AE2-3D95-5426-D58DE370878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0E7032-B295-3FF0-92A7-744E65EFD36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8A3E71-5B42-850E-82AD-07A3EE4BF0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23E9B-BB2A-1715-CD9E-0D8422FF6F3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BDAE4-A9E4-49C3-0A48-4C4B03800588}"/>
              </a:ext>
            </a:extLst>
          </p:cNvPr>
          <p:cNvGrpSpPr/>
          <p:nvPr/>
        </p:nvGrpSpPr>
        <p:grpSpPr>
          <a:xfrm>
            <a:off x="3822707" y="2081225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01D3C9-2597-39F8-9D73-6C985271016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EEC1A-CEF8-102D-02CE-66C440EE4F4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6390F6-F0D7-C600-0DA1-DB288402099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7D0E60-40F0-2C61-99A1-DF30446EC62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B50F29-958F-0B75-0A38-0CDB49178D7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94999-E88C-0C7F-59C6-37AF04626305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E242FF-0356-2D16-3E24-CB9E9C227756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CA27ED-3479-7C40-D80B-3663FBC3ED3F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DDA8FD-E140-B619-F9CA-7BC258F3C1DD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BD062F-28C6-8F2A-99FC-C3BDED44C368}"/>
              </a:ext>
            </a:extLst>
          </p:cNvPr>
          <p:cNvGrpSpPr/>
          <p:nvPr/>
        </p:nvGrpSpPr>
        <p:grpSpPr>
          <a:xfrm>
            <a:off x="4458191" y="2475165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F75D96-0ACE-3E2D-76F6-AA3E74B5FD9F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96508E-14F0-6F89-5B47-895937967FA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30879B-9C37-AACC-B1DF-3E60124BC2B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784F31-7AF6-BD6D-37FF-65B97234632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6070A3-F6F2-D1B3-0714-24B729FFAB6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D8433-86DC-588C-7C0B-268134D498E9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2B6D75-0624-6817-5E81-64DB80D52F88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10FF72-298D-9426-FFA3-EF63FF7AF26D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175BC-3266-A3EF-33E5-D4C07685F50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DB0188-D756-7B66-5525-B26A681C71D1}"/>
              </a:ext>
            </a:extLst>
          </p:cNvPr>
          <p:cNvGrpSpPr/>
          <p:nvPr/>
        </p:nvGrpSpPr>
        <p:grpSpPr>
          <a:xfrm>
            <a:off x="5070131" y="2875060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159F9CB-DA4A-63A4-DABE-19BD0DF24DB9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094F07-729F-A934-B28A-A689EF268F5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B4D2A5-7544-006B-F122-2A1A17537E5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59F743-04C0-2608-66B9-99377DAA2A1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6AC9E2-A59D-4F35-8745-8064D865099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AE0320-CF3C-21C9-C16B-89E956468E7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01FCB-4273-81FA-8951-0D71C0A911FF}"/>
              </a:ext>
            </a:extLst>
          </p:cNvPr>
          <p:cNvGrpSpPr/>
          <p:nvPr/>
        </p:nvGrpSpPr>
        <p:grpSpPr>
          <a:xfrm>
            <a:off x="8271056" y="2078351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984649-00B1-A0C7-7687-C477BF8BEB0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BEB9C1-8955-E8DF-92C1-0E3146B4A7E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F1B964-B5FD-9C17-AB94-D448E560D7B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2D3347-8EE1-FFC0-CC48-81B398AC0A9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48A5111-E886-5059-FF44-A4FEDF6AD8F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603DFA-A3D1-F421-9858-342C2CDEE36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9B5A049-AC76-973D-7EA3-53B77AFEDAA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53FCC1-97FE-4273-DEEF-62FCACF3C9A4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6C70DC-9240-80C4-FE88-EA0DE5CF2E0D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C71131-1D3F-E729-33B9-B13ADFE9B3C3}"/>
              </a:ext>
            </a:extLst>
          </p:cNvPr>
          <p:cNvGrpSpPr/>
          <p:nvPr/>
        </p:nvGrpSpPr>
        <p:grpSpPr>
          <a:xfrm>
            <a:off x="7647094" y="2472291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AD0E17-6D86-6885-D881-F8EC8EE45D3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D3DF8A-49A7-2DAB-EF4F-D3CE6475E40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61373E-942D-7CBE-8BBA-BBA2BF2F494D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C97E91-9F87-7E6D-8BA9-175DA25FABC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4CB977-CF06-D248-7B16-3E161CC2E78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CFE3CC-3734-888E-9492-F9558FCAE5BC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94D7FF-F24C-0431-581A-88E862022AAB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A430CA-B883-BBFF-D70F-94B5C89278F7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A5844C-05B5-CE4B-02BE-27A9A28D3A3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285055-6D21-D1E6-0C71-D20400B5AA72}"/>
              </a:ext>
            </a:extLst>
          </p:cNvPr>
          <p:cNvGrpSpPr/>
          <p:nvPr/>
        </p:nvGrpSpPr>
        <p:grpSpPr>
          <a:xfrm>
            <a:off x="7008195" y="2872186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4530E41-5344-897F-8913-026BF7A9525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C9991-003C-C005-3EB1-D41A93086FE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B0A6323-A018-C247-340F-0EEC59E21CA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386BAE6-6ACF-CE81-38AF-48E8557E4EE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D7AFA9-FFC4-3A0E-9243-DB495BEE6714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973B8B-21CA-51E9-9439-64BEF1DA97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599C34-5E67-0A58-D388-490AB2DAA9FF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85AE3F-466F-3CA3-70FF-037F47A8947F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00B397-F996-F28B-EBFE-8530E6BB5F04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4A56B0B-E361-29F7-05B6-19734592BF1C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5828411" y="1272951"/>
            <a:ext cx="496438" cy="27214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905DFF-99EC-BA36-BFF6-1A6FD63C07A6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687158" y="1272951"/>
            <a:ext cx="1159265" cy="2681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079EF3D-21F4-1F72-B81B-DE642AB7A80D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605763" y="1857934"/>
            <a:ext cx="498030" cy="22329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40BDED-387D-63D0-D694-2CAD352F38CC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466102" y="1857934"/>
            <a:ext cx="137454" cy="6218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B504B8-D0B3-234B-6AA8-F2348278EA9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828411" y="1857934"/>
            <a:ext cx="554876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A52044-1F13-2B86-1D0C-DC951A3E945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7125071" y="1857934"/>
            <a:ext cx="303871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563BD0-1022-4BB9-CF02-EA12FE4504E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484114" y="1853915"/>
            <a:ext cx="525289" cy="61837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F123DF-717C-9DA8-5135-ED886EF0A4C4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7846423" y="1853915"/>
            <a:ext cx="1207689" cy="2244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57099FA-F22A-E0A8-C317-86945410C532}"/>
              </a:ext>
            </a:extLst>
          </p:cNvPr>
          <p:cNvCxnSpPr>
            <a:endCxn id="5" idx="0"/>
          </p:cNvCxnSpPr>
          <p:nvPr/>
        </p:nvCxnSpPr>
        <p:spPr>
          <a:xfrm>
            <a:off x="7049467" y="745866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Arrow 35">
            <a:extLst>
              <a:ext uri="{FF2B5EF4-FFF2-40B4-BE49-F238E27FC236}">
                <a16:creationId xmlns:a16="http://schemas.microsoft.com/office/drawing/2014/main" id="{D3DFBF67-6546-1556-CF76-11AB0B831636}"/>
              </a:ext>
            </a:extLst>
          </p:cNvPr>
          <p:cNvSpPr/>
          <p:nvPr/>
        </p:nvSpPr>
        <p:spPr>
          <a:xfrm>
            <a:off x="7232568" y="39734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CAC0BB-C9EC-0480-661A-F300EF702B0B}"/>
              </a:ext>
            </a:extLst>
          </p:cNvPr>
          <p:cNvGrpSpPr/>
          <p:nvPr/>
        </p:nvGrpSpPr>
        <p:grpSpPr>
          <a:xfrm>
            <a:off x="8098550" y="3707190"/>
            <a:ext cx="3383409" cy="1337778"/>
            <a:chOff x="8098550" y="3707190"/>
            <a:chExt cx="3383409" cy="133777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55007C1-6EEC-F8AB-A413-08261FAEF8D5}"/>
                </a:ext>
              </a:extLst>
            </p:cNvPr>
            <p:cNvGrpSpPr/>
            <p:nvPr/>
          </p:nvGrpSpPr>
          <p:grpSpPr>
            <a:xfrm>
              <a:off x="8831803" y="3707190"/>
              <a:ext cx="1566112" cy="312837"/>
              <a:chOff x="4718649" y="1466491"/>
              <a:chExt cx="1566112" cy="3128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D004CEE-E7F2-7B41-D59D-DAA1C4DEE76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A3D87D2-DD40-D378-36ED-4D314C679B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7B528A0-DF51-E4E9-D644-FAA5C96DCFA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234025-4BC1-9410-9DC9-A045234AB113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4A9652-EA2B-D244-1EA0-032C278AFE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BACF56E-2E41-C087-28D8-C5B079C3C27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822F0E-B2E2-50C4-2992-41185306CD0D}"/>
                </a:ext>
              </a:extLst>
            </p:cNvPr>
            <p:cNvGrpSpPr/>
            <p:nvPr/>
          </p:nvGrpSpPr>
          <p:grpSpPr>
            <a:xfrm>
              <a:off x="8098550" y="4362798"/>
              <a:ext cx="1566112" cy="312837"/>
              <a:chOff x="4718649" y="1466491"/>
              <a:chExt cx="1566112" cy="3128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6675C6-B0EB-63A0-AEFB-1D402E2E9F7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03CE16B-9120-F036-3C1A-3C87AB7E364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0C811B-D7DD-BA20-4415-C28335F7FC2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F82D014-EE93-D9E7-9966-92D7F222F21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92E4C49-B0E3-F55B-B810-4F566E0D230A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5055A5-B99C-3006-13D2-0B8E531F8C66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4EA7F1-9955-5243-ED81-0892AA0E13CC}"/>
                </a:ext>
              </a:extLst>
            </p:cNvPr>
            <p:cNvCxnSpPr/>
            <p:nvPr/>
          </p:nvCxnSpPr>
          <p:spPr>
            <a:xfrm flipH="1">
              <a:off x="8452723" y="402002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BB7F5A0-079A-F64C-7967-DE6DEC6A0279}"/>
                </a:ext>
              </a:extLst>
            </p:cNvPr>
            <p:cNvCxnSpPr>
              <a:stCxn id="118" idx="2"/>
            </p:cNvCxnSpPr>
            <p:nvPr/>
          </p:nvCxnSpPr>
          <p:spPr>
            <a:xfrm flipH="1">
              <a:off x="8831803" y="402002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007088D-19AF-9FAC-21C1-512C3A1A2DD1}"/>
                </a:ext>
              </a:extLst>
            </p:cNvPr>
            <p:cNvCxnSpPr>
              <a:stCxn id="121" idx="2"/>
              <a:endCxn id="128" idx="0"/>
            </p:cNvCxnSpPr>
            <p:nvPr/>
          </p:nvCxnSpPr>
          <p:spPr>
            <a:xfrm flipH="1">
              <a:off x="8881606" y="402002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2E355E-460A-1B69-C3D8-C3083E524334}"/>
                </a:ext>
              </a:extLst>
            </p:cNvPr>
            <p:cNvSpPr/>
            <p:nvPr/>
          </p:nvSpPr>
          <p:spPr>
            <a:xfrm>
              <a:off x="9665109" y="370740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1DC56E-1594-9494-5B70-B663E20DAB11}"/>
                </a:ext>
              </a:extLst>
            </p:cNvPr>
            <p:cNvSpPr/>
            <p:nvPr/>
          </p:nvSpPr>
          <p:spPr>
            <a:xfrm>
              <a:off x="9911464" y="370870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6D84BB9-59F9-B312-BDAD-5581F37A7056}"/>
                </a:ext>
              </a:extLst>
            </p:cNvPr>
            <p:cNvGrpSpPr/>
            <p:nvPr/>
          </p:nvGrpSpPr>
          <p:grpSpPr>
            <a:xfrm>
              <a:off x="9915847" y="4359921"/>
              <a:ext cx="1566112" cy="312837"/>
              <a:chOff x="4718649" y="1466491"/>
              <a:chExt cx="1566112" cy="31283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3F552F-620A-D24E-EA79-3C487B52ED9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E864610-DA45-0E9B-8934-A00329FFC61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5C58C0-A859-C899-96FC-95FAA687DF4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AD0270A-93DC-91FD-3B58-F551FDCB25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F9C6332-44C9-2932-4BE1-534DC95BCD9E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8CAA19A-25B1-E92D-9F2D-E1D577B077E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42ED823-DC57-F169-9DCD-0C614C3B0FB4}"/>
                </a:ext>
              </a:extLst>
            </p:cNvPr>
            <p:cNvCxnSpPr>
              <a:stCxn id="133" idx="2"/>
              <a:endCxn id="140" idx="0"/>
            </p:cNvCxnSpPr>
            <p:nvPr/>
          </p:nvCxnSpPr>
          <p:spPr>
            <a:xfrm>
              <a:off x="9969902" y="402154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293E96C-E118-A4CC-5DA9-03B882038F02}"/>
                </a:ext>
              </a:extLst>
            </p:cNvPr>
            <p:cNvSpPr txBox="1"/>
            <p:nvPr/>
          </p:nvSpPr>
          <p:spPr>
            <a:xfrm>
              <a:off x="8122481" y="467563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75E1005-AAFD-7A03-D129-136BA0B5D9C1}"/>
                </a:ext>
              </a:extLst>
            </p:cNvPr>
            <p:cNvSpPr txBox="1"/>
            <p:nvPr/>
          </p:nvSpPr>
          <p:spPr>
            <a:xfrm>
              <a:off x="9939775" y="467276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DF08EDB-220F-3347-D2C4-7256EB73739A}"/>
                </a:ext>
              </a:extLst>
            </p:cNvPr>
            <p:cNvSpPr txBox="1"/>
            <p:nvPr/>
          </p:nvSpPr>
          <p:spPr>
            <a:xfrm>
              <a:off x="9669481" y="403153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19342E-EFA8-DDD4-E2A3-D14163690352}"/>
              </a:ext>
            </a:extLst>
          </p:cNvPr>
          <p:cNvGrpSpPr/>
          <p:nvPr/>
        </p:nvGrpSpPr>
        <p:grpSpPr>
          <a:xfrm>
            <a:off x="3585757" y="3707190"/>
            <a:ext cx="3116054" cy="973052"/>
            <a:chOff x="3585757" y="3707190"/>
            <a:chExt cx="3116054" cy="97305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6D8A40-3E9C-6A56-DC2A-015F6D5373F5}"/>
                </a:ext>
              </a:extLst>
            </p:cNvPr>
            <p:cNvGrpSpPr/>
            <p:nvPr/>
          </p:nvGrpSpPr>
          <p:grpSpPr>
            <a:xfrm>
              <a:off x="3824900" y="3707190"/>
              <a:ext cx="1566112" cy="312837"/>
              <a:chOff x="4718649" y="1466491"/>
              <a:chExt cx="1566112" cy="31283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7C34318-BA0C-E948-E50E-307DDA8084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A77E007-D000-2373-3D92-69CC193E958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2AABA98-7481-9D1A-5ADA-0A44290DC35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CD1CB2E-2280-69F3-C984-DB37870CDDC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BF475A9-013A-2927-55EB-14C891AD06B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923DA80-E582-CE2A-E9D8-5F692814B1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46C24C8-0B4C-BEEE-32C8-1FDDC3F334A6}"/>
                </a:ext>
              </a:extLst>
            </p:cNvPr>
            <p:cNvGrpSpPr/>
            <p:nvPr/>
          </p:nvGrpSpPr>
          <p:grpSpPr>
            <a:xfrm>
              <a:off x="4635775" y="4362798"/>
              <a:ext cx="1566112" cy="317444"/>
              <a:chOff x="4718649" y="1466491"/>
              <a:chExt cx="1566112" cy="31744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7FC0DBE-695D-D5D4-3F27-275DC87700E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ACE5500-5C57-4A38-FD42-40259F5CB80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79C4B7-6331-B728-C558-A654C56AF4A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B06B4D3-34FC-B126-F9B5-60E5EB9465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1741447-D3CF-C941-D956-0815278AE4D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C264776-C64C-3E34-7DE0-DBBEAD169B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0E4E68-2708-ACCC-A3AB-00B6BC7DD9CE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A3A532-1D22-F9BF-7823-F7C4BB788F83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B44619-C2EB-5475-965F-53270F57CCCE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2A90F8B-B5EF-C263-29D4-0BD3FA7CA988}"/>
                </a:ext>
              </a:extLst>
            </p:cNvPr>
            <p:cNvCxnSpPr/>
            <p:nvPr/>
          </p:nvCxnSpPr>
          <p:spPr>
            <a:xfrm>
              <a:off x="3886604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CDBDC46-ED46-4B04-CF60-95D1908CF715}"/>
                </a:ext>
              </a:extLst>
            </p:cNvPr>
            <p:cNvCxnSpPr>
              <a:stCxn id="95" idx="2"/>
            </p:cNvCxnSpPr>
            <p:nvPr/>
          </p:nvCxnSpPr>
          <p:spPr>
            <a:xfrm>
              <a:off x="4245647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58A7CD-A79E-DAE1-AF34-B5F64D2B9CFD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>
              <a:off x="4607956" y="4020027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8CC7C26-5F43-C7CC-2E18-397F5A1577A3}"/>
                </a:ext>
              </a:extLst>
            </p:cNvPr>
            <p:cNvSpPr/>
            <p:nvPr/>
          </p:nvSpPr>
          <p:spPr>
            <a:xfrm>
              <a:off x="6346185" y="4366819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85E9B4C-C86C-B1A8-1ABD-EE25C92FA196}"/>
                </a:ext>
              </a:extLst>
            </p:cNvPr>
            <p:cNvSpPr txBox="1"/>
            <p:nvPr/>
          </p:nvSpPr>
          <p:spPr>
            <a:xfrm>
              <a:off x="5832895" y="3985522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CB587D3-EE85-E3A1-0B2D-498FCEF73DF2}"/>
                </a:ext>
              </a:extLst>
            </p:cNvPr>
            <p:cNvSpPr txBox="1"/>
            <p:nvPr/>
          </p:nvSpPr>
          <p:spPr>
            <a:xfrm>
              <a:off x="3585757" y="4334676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D999A-78F4-C2AF-E9D6-234A79C2F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B-tree over linearized array representation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row-/col-major, Z-order, UDF)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b="1" dirty="0">
                <a:solidFill>
                  <a:schemeClr val="accent1"/>
                </a:solidFill>
              </a:rPr>
              <a:t>leaf splitting strategies</a:t>
            </a:r>
            <a:r>
              <a:rPr lang="en-US" dirty="0"/>
              <a:t>; dynamic </a:t>
            </a:r>
            <a:r>
              <a:rPr lang="en-US" b="1" dirty="0">
                <a:solidFill>
                  <a:schemeClr val="accent1"/>
                </a:solidFill>
              </a:rPr>
              <a:t>leaf storage format</a:t>
            </a:r>
            <a:r>
              <a:rPr lang="en-US" dirty="0"/>
              <a:t> (sparse and dense)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chemeClr val="accent1"/>
                </a:solidFill>
              </a:rPr>
              <a:t>flushing policies</a:t>
            </a:r>
            <a:r>
              <a:rPr lang="en-US" dirty="0"/>
              <a:t> for update batching (all, LRU, smallest page, largest page, </a:t>
            </a:r>
            <a:br>
              <a:rPr lang="en-US" dirty="0"/>
            </a:br>
            <a:r>
              <a:rPr lang="en-US" dirty="0"/>
              <a:t>largest page probabilistically, largest group)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3D15-240A-0482-6F4E-D26D1C586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Linearized Array B-Tree (LAB-Tree)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3ED4-E90F-FA96-11F1-5E06D378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93" y="135266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BAEF4-14CE-C1C0-DA02-65D7F26FD34B}"/>
              </a:ext>
            </a:extLst>
          </p:cNvPr>
          <p:cNvSpPr txBox="1"/>
          <p:nvPr/>
        </p:nvSpPr>
        <p:spPr>
          <a:xfrm>
            <a:off x="7971417" y="1285146"/>
            <a:ext cx="29856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Munagala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Yang: Storing Matrices on Disk: Theory and Practice Revisited.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119F-ABB6-B5B0-64EA-BC192AA5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91" y="3908620"/>
            <a:ext cx="3597688" cy="1759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198BD-385D-28DD-BF9D-4A27F493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91" y="3938764"/>
            <a:ext cx="3866278" cy="173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894F9-379E-1CE0-AF85-45D19A944C4B}"/>
              </a:ext>
            </a:extLst>
          </p:cNvPr>
          <p:cNvSpPr txBox="1"/>
          <p:nvPr/>
        </p:nvSpPr>
        <p:spPr>
          <a:xfrm>
            <a:off x="2012158" y="3283212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Example linearized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DB3FB-FB72-0216-6E05-1B0092BCBFE8}"/>
              </a:ext>
            </a:extLst>
          </p:cNvPr>
          <p:cNvSpPr txBox="1"/>
          <p:nvPr/>
        </p:nvSpPr>
        <p:spPr>
          <a:xfrm>
            <a:off x="5842265" y="3284888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Example linearized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iterator order</a:t>
            </a:r>
          </a:p>
        </p:txBody>
      </p:sp>
    </p:spTree>
    <p:extLst>
      <p:ext uri="{BB962C8B-B14F-4D97-AF65-F5344CB8AC3E}">
        <p14:creationId xmlns:p14="http://schemas.microsoft.com/office/powerpoint/2010/main" val="30788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C520-D969-C813-F8E7-88BB15662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dirty="0"/>
              <a:t>Two-level blocking and NUMA-aware</a:t>
            </a:r>
            <a:br>
              <a:rPr lang="en-US" dirty="0"/>
            </a:br>
            <a:r>
              <a:rPr lang="en-US" dirty="0"/>
              <a:t>range partitioning (tiles, blocks)</a:t>
            </a:r>
          </a:p>
          <a:p>
            <a:pPr lvl="1"/>
            <a:r>
              <a:rPr lang="en-US" dirty="0"/>
              <a:t>Z-order linearization, and </a:t>
            </a:r>
            <a:r>
              <a:rPr lang="en-US" b="1" dirty="0">
                <a:solidFill>
                  <a:srgbClr val="7889FB"/>
                </a:solidFill>
              </a:rPr>
              <a:t>recursive quad-tree partitioning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to find var-sized tiles (tile contains N blocks)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A26E-DAE7-1901-8ADB-5A4BBD8F4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Tile (AT)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346-6A7C-4C61-B3DD-8ED8FB30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69" y="13994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062D7-C295-AF1B-6D9B-5E682A45F8A7}"/>
              </a:ext>
            </a:extLst>
          </p:cNvPr>
          <p:cNvSpPr txBox="1"/>
          <p:nvPr/>
        </p:nvSpPr>
        <p:spPr>
          <a:xfrm>
            <a:off x="7745506" y="1260157"/>
            <a:ext cx="319076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053CC-8F3A-6B27-3DF1-D547A53E5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63" y="3523891"/>
            <a:ext cx="1973700" cy="170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650BE-4C40-E537-A8D1-F02242FF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858" y="3525500"/>
            <a:ext cx="1960800" cy="19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8AC80-AECC-9ABC-1C0A-DBC5952F7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953" y="3525500"/>
            <a:ext cx="1960800" cy="169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5BFDB-52DC-359E-1E0B-B730CE1F0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048" y="3525500"/>
            <a:ext cx="1947900" cy="169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EF706-C0F2-013C-57B6-4F463431B898}"/>
              </a:ext>
            </a:extLst>
          </p:cNvPr>
          <p:cNvSpPr txBox="1"/>
          <p:nvPr/>
        </p:nvSpPr>
        <p:spPr>
          <a:xfrm>
            <a:off x="2301078" y="3042167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64920-F9C3-0460-7A93-8989375EC00B}"/>
              </a:ext>
            </a:extLst>
          </p:cNvPr>
          <p:cNvSpPr txBox="1"/>
          <p:nvPr/>
        </p:nvSpPr>
        <p:spPr>
          <a:xfrm>
            <a:off x="4533490" y="3043843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Z-ordering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7FF59-4062-DC96-B89A-29484E04CCFF}"/>
              </a:ext>
            </a:extLst>
          </p:cNvPr>
          <p:cNvSpPr txBox="1"/>
          <p:nvPr/>
        </p:nvSpPr>
        <p:spPr>
          <a:xfrm>
            <a:off x="6374018" y="5406883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569E6-4CA8-808B-9F74-2C44E26FD41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6189791" y="4991547"/>
            <a:ext cx="448830" cy="41533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B2A9F-60EB-E0F2-3985-F82A6B964921}"/>
              </a:ext>
            </a:extLst>
          </p:cNvPr>
          <p:cNvSpPr/>
          <p:nvPr/>
        </p:nvSpPr>
        <p:spPr>
          <a:xfrm>
            <a:off x="5818001" y="4479081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6D958-1E08-F667-FFAD-5B91C9D956E7}"/>
              </a:ext>
            </a:extLst>
          </p:cNvPr>
          <p:cNvSpPr txBox="1"/>
          <p:nvPr/>
        </p:nvSpPr>
        <p:spPr>
          <a:xfrm>
            <a:off x="9450491" y="5408560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4F8F8-F8D4-77EB-BF71-496C35686322}"/>
              </a:ext>
            </a:extLst>
          </p:cNvPr>
          <p:cNvSpPr/>
          <p:nvPr/>
        </p:nvSpPr>
        <p:spPr>
          <a:xfrm>
            <a:off x="8860047" y="4479081"/>
            <a:ext cx="977293" cy="7046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EC396F-89A9-B32C-C923-94FBCF047BE7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9348694" y="5183707"/>
            <a:ext cx="366400" cy="22485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65CA0-68C1-B569-78E2-FC905C95E495}"/>
              </a:ext>
            </a:extLst>
          </p:cNvPr>
          <p:cNvSpPr/>
          <p:nvPr/>
        </p:nvSpPr>
        <p:spPr>
          <a:xfrm>
            <a:off x="9336603" y="3978338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BFDFF-3ADD-5B46-2CFF-6BAC37FE18A8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flipH="1" flipV="1">
            <a:off x="9570603" y="4480756"/>
            <a:ext cx="144491" cy="92780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1FC3A8-3EBC-B034-F654-E0C96FFBD28C}"/>
              </a:ext>
            </a:extLst>
          </p:cNvPr>
          <p:cNvSpPr txBox="1"/>
          <p:nvPr/>
        </p:nvSpPr>
        <p:spPr>
          <a:xfrm>
            <a:off x="6615176" y="2764163"/>
            <a:ext cx="1885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Map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sparsity est.)</a:t>
            </a:r>
          </a:p>
        </p:txBody>
      </p:sp>
    </p:spTree>
    <p:extLst>
      <p:ext uri="{BB962C8B-B14F-4D97-AF65-F5344CB8AC3E}">
        <p14:creationId xmlns:p14="http://schemas.microsoft.com/office/powerpoint/2010/main" val="1409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AC1F8F-4912-0185-4DA6-456BC0E0A75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8DFC0-93F0-82BB-4458-0BB15A0F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manager for 2D arrays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different data types (incl. vector, 3D)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Two-level blocking </a:t>
            </a:r>
            <a:r>
              <a:rPr lang="en-US" dirty="0"/>
              <a:t>(space/data tiles), </a:t>
            </a:r>
            <a:br>
              <a:rPr lang="en-US" dirty="0"/>
            </a:br>
            <a:r>
              <a:rPr lang="en-US" dirty="0"/>
              <a:t>update batching via </a:t>
            </a:r>
            <a:r>
              <a:rPr lang="en-US" b="1" dirty="0">
                <a:solidFill>
                  <a:schemeClr val="accent1"/>
                </a:solidFill>
              </a:rPr>
              <a:t>fragments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140A-091C-81C1-7173-A4980EC6D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TileDB</a:t>
            </a:r>
            <a:r>
              <a:rPr lang="en-US" dirty="0"/>
              <a:t> Storage Manager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092D-0A77-FDB4-CD73-641A797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38" y="1356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903F-17AA-998F-9153-F0A81263E7CE}"/>
              </a:ext>
            </a:extLst>
          </p:cNvPr>
          <p:cNvSpPr txBox="1"/>
          <p:nvPr/>
        </p:nvSpPr>
        <p:spPr>
          <a:xfrm>
            <a:off x="7642541" y="1267663"/>
            <a:ext cx="33255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Papadopoulos,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Kushal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Timothy G. Mattson: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TileDB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Array Data Storage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58F34-F224-A794-C93F-AF100A6B7FDD}"/>
              </a:ext>
            </a:extLst>
          </p:cNvPr>
          <p:cNvSpPr/>
          <p:nvPr/>
        </p:nvSpPr>
        <p:spPr>
          <a:xfrm>
            <a:off x="8719435" y="2023968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https://docs.tiledb.com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87992-7ECB-5046-C6F3-385294823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36" y="3024062"/>
            <a:ext cx="5379301" cy="171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91D5B-19CE-C374-F7F4-201C3F9BC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97" y="4886388"/>
            <a:ext cx="1367400" cy="167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6FA4D-E9B6-3B99-925F-19D3019A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719" y="4900150"/>
            <a:ext cx="1354500" cy="1646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EEF08-C4EF-ACA7-26B6-F4B5ECBB8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887" y="4891807"/>
            <a:ext cx="1354500" cy="165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946F7-F199-9FD5-5197-13E0CF013B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333"/>
          <a:stretch/>
        </p:blipFill>
        <p:spPr>
          <a:xfrm>
            <a:off x="9015614" y="4854904"/>
            <a:ext cx="1647198" cy="169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9F602-846D-61E9-07DC-9C9D09E20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613" y="4851028"/>
            <a:ext cx="2038200" cy="169518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527476D3-B80E-BE91-9F00-DE615E043805}"/>
              </a:ext>
            </a:extLst>
          </p:cNvPr>
          <p:cNvSpPr/>
          <p:nvPr/>
        </p:nvSpPr>
        <p:spPr>
          <a:xfrm>
            <a:off x="8445356" y="499265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592B9-2674-9EF9-04BE-255CF86A2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3"/>
          <a:stretch/>
        </p:blipFill>
        <p:spPr>
          <a:xfrm>
            <a:off x="8821939" y="3034314"/>
            <a:ext cx="1881798" cy="16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/ss25_amls/index.htm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Exam Registration</a:t>
            </a:r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24, 4-6pm</a:t>
            </a:r>
            <a:r>
              <a:rPr lang="en-US" dirty="0"/>
              <a:t> (A 151, </a:t>
            </a:r>
            <a:r>
              <a:rPr lang="en-US" b="1" dirty="0">
                <a:solidFill>
                  <a:srgbClr val="7889FB"/>
                </a:solidFill>
              </a:rPr>
              <a:t>max 50</a:t>
            </a:r>
            <a:r>
              <a:rPr lang="en-US" dirty="0"/>
              <a:t>) 	</a:t>
            </a:r>
            <a:r>
              <a:rPr lang="en-US" dirty="0">
                <a:sym typeface="Wingdings" panose="05000000000000000000" pitchFamily="2" charset="2"/>
              </a:rPr>
              <a:t> 14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31, 4-6pm</a:t>
            </a:r>
            <a:r>
              <a:rPr lang="en-US" dirty="0"/>
              <a:t> (EW 201, </a:t>
            </a:r>
            <a:r>
              <a:rPr lang="en-US" b="1" dirty="0">
                <a:solidFill>
                  <a:srgbClr val="7889FB"/>
                </a:solidFill>
              </a:rPr>
              <a:t>max 47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 24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14, 4-6pm</a:t>
            </a:r>
            <a:r>
              <a:rPr lang="en-US" dirty="0"/>
              <a:t> (A 151, </a:t>
            </a:r>
            <a:r>
              <a:rPr lang="en-US" b="1" dirty="0">
                <a:solidFill>
                  <a:srgbClr val="7889FB"/>
                </a:solidFill>
              </a:rPr>
              <a:t>max 50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 12 registrations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D304E-F710-865D-B0A4-8195EAB7AF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Overlap data access and computation in mini-batch algorithms (e.g., DNN)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Simple pipelining of I/O and compute via queueing / prefetching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 TensorFlow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Queueing </a:t>
            </a:r>
            <a:br>
              <a:rPr lang="en-US" dirty="0"/>
            </a:br>
            <a:r>
              <a:rPr lang="en-US" dirty="0"/>
              <a:t>and Threading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Dataset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Prefetching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#3</a:t>
            </a:r>
            <a:r>
              <a:rPr lang="en-US" dirty="0"/>
              <a:t> Reuse via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 Echoing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3868-7671-6CDB-DDE3-365D38AF3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Pipelining for Mini-batch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6F0F3-E184-652A-5B2C-26AFB206F757}"/>
              </a:ext>
            </a:extLst>
          </p:cNvPr>
          <p:cNvSpPr txBox="1"/>
          <p:nvPr/>
        </p:nvSpPr>
        <p:spPr>
          <a:xfrm>
            <a:off x="3818728" y="3407340"/>
            <a:ext cx="556180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dataset.batch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dataset.prefetch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buffer_size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27F0-2402-9D86-3A26-83FAD8A6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4" y="2128810"/>
            <a:ext cx="5898383" cy="1348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4525B-AF86-14C5-CA3C-A70D919A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003" y="3837646"/>
            <a:ext cx="5898383" cy="982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F6358-C22A-5DC3-286F-E3A83FC6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192" y="4917362"/>
            <a:ext cx="3305912" cy="823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772F-56DF-7124-22DD-C9417640D135}"/>
              </a:ext>
            </a:extLst>
          </p:cNvPr>
          <p:cNvSpPr txBox="1"/>
          <p:nvPr/>
        </p:nvSpPr>
        <p:spPr>
          <a:xfrm>
            <a:off x="7081608" y="4922566"/>
            <a:ext cx="4708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https://ai.googleblog.com/2020/05/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speeding-up-neural-network-training.html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1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FDF54-D9F0-89F7-974D-FF4EB464C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5BF8-7A00-5339-2E18-7A8E8AEF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#6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5FC21-2FF8-FE3F-A101-1B1E465268F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B4B9-966B-D009-AF80-E8CA57E87B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leading zero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bytes/bits (e.g., NS, gamma)</a:t>
            </a:r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pos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reference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(outlier handling)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6AE5-004B-F5F7-C572-09E620314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Database Compression Schemes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2B0AE-57D9-80ED-D5AF-96052240F766}"/>
              </a:ext>
            </a:extLst>
          </p:cNvPr>
          <p:cNvSpPr/>
          <p:nvPr/>
        </p:nvSpPr>
        <p:spPr>
          <a:xfrm>
            <a:off x="683324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64445-78B9-1515-343A-819E8F7A99A1}"/>
              </a:ext>
            </a:extLst>
          </p:cNvPr>
          <p:cNvSpPr/>
          <p:nvPr/>
        </p:nvSpPr>
        <p:spPr>
          <a:xfrm>
            <a:off x="7707447" y="146646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1AA14-0159-046C-61E0-54D361BF50D1}"/>
              </a:ext>
            </a:extLst>
          </p:cNvPr>
          <p:cNvSpPr/>
          <p:nvPr/>
        </p:nvSpPr>
        <p:spPr>
          <a:xfrm>
            <a:off x="8581655" y="146646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4C121-FB0E-ED18-FF5A-27D5B8CD34C7}"/>
              </a:ext>
            </a:extLst>
          </p:cNvPr>
          <p:cNvSpPr/>
          <p:nvPr/>
        </p:nvSpPr>
        <p:spPr>
          <a:xfrm>
            <a:off x="945586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9E4D2-4BA3-021D-E829-5777DABE931A}"/>
              </a:ext>
            </a:extLst>
          </p:cNvPr>
          <p:cNvSpPr txBox="1"/>
          <p:nvPr/>
        </p:nvSpPr>
        <p:spPr>
          <a:xfrm>
            <a:off x="9455861" y="108463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2B421-B025-12D2-E09C-954105279EC4}"/>
              </a:ext>
            </a:extLst>
          </p:cNvPr>
          <p:cNvSpPr/>
          <p:nvPr/>
        </p:nvSpPr>
        <p:spPr>
          <a:xfrm>
            <a:off x="9204648" y="1779641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7FA34-8197-34E1-98F8-8BE85EB4074E}"/>
              </a:ext>
            </a:extLst>
          </p:cNvPr>
          <p:cNvSpPr/>
          <p:nvPr/>
        </p:nvSpPr>
        <p:spPr>
          <a:xfrm>
            <a:off x="9457536" y="1779639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73D4E-422E-4062-152B-71EE1089876A}"/>
              </a:ext>
            </a:extLst>
          </p:cNvPr>
          <p:cNvGrpSpPr/>
          <p:nvPr/>
        </p:nvGrpSpPr>
        <p:grpSpPr>
          <a:xfrm>
            <a:off x="6821740" y="2429844"/>
            <a:ext cx="3510001" cy="577594"/>
            <a:chOff x="5444758" y="2634241"/>
            <a:chExt cx="3510001" cy="5775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9AA6B-DE6A-EE5F-77A2-E549F4F16E5E}"/>
                </a:ext>
              </a:extLst>
            </p:cNvPr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B1EA0D-8747-75B3-6408-800B1FB66617}"/>
                </a:ext>
              </a:extLst>
            </p:cNvPr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C5DC70-BC2A-8E10-01D4-625E7A76903B}"/>
                </a:ext>
              </a:extLst>
            </p:cNvPr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0823A6-0306-0FF2-7C1E-C5A0F8F49DDF}"/>
                </a:ext>
              </a:extLst>
            </p:cNvPr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4529B-8D2F-0B19-E35A-50F9796774A0}"/>
              </a:ext>
            </a:extLst>
          </p:cNvPr>
          <p:cNvGrpSpPr/>
          <p:nvPr/>
        </p:nvGrpSpPr>
        <p:grpSpPr>
          <a:xfrm>
            <a:off x="6815993" y="3442751"/>
            <a:ext cx="3512875" cy="741565"/>
            <a:chOff x="5439011" y="3657906"/>
            <a:chExt cx="3512875" cy="7415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0509CD-3902-88D0-B586-D74BD8E9BB63}"/>
                </a:ext>
              </a:extLst>
            </p:cNvPr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870672-992C-23F5-303C-5DEB14FBF7EA}"/>
                </a:ext>
              </a:extLst>
            </p:cNvPr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5F498-60AD-0FF4-B74D-6527FC2F731D}"/>
                </a:ext>
              </a:extLst>
            </p:cNvPr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64E76-6780-3068-4D65-5A347EF43998}"/>
                </a:ext>
              </a:extLst>
            </p:cNvPr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77D812-83BF-DE31-A12E-D9B256D007D2}"/>
              </a:ext>
            </a:extLst>
          </p:cNvPr>
          <p:cNvGrpSpPr/>
          <p:nvPr/>
        </p:nvGrpSpPr>
        <p:grpSpPr>
          <a:xfrm>
            <a:off x="6813121" y="4624024"/>
            <a:ext cx="3512871" cy="456895"/>
            <a:chOff x="5436139" y="4914483"/>
            <a:chExt cx="3512871" cy="4568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DF5E4B-293C-CD29-88D8-9B3AFF057CEC}"/>
                </a:ext>
              </a:extLst>
            </p:cNvPr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6E5C5C-3210-ABAE-29B3-7FFA9F9F2232}"/>
                </a:ext>
              </a:extLst>
            </p:cNvPr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5513D0-9B04-29BD-F26B-68A7051F985E}"/>
              </a:ext>
            </a:extLst>
          </p:cNvPr>
          <p:cNvGrpSpPr/>
          <p:nvPr/>
        </p:nvGrpSpPr>
        <p:grpSpPr>
          <a:xfrm>
            <a:off x="6818872" y="5535653"/>
            <a:ext cx="3512871" cy="707057"/>
            <a:chOff x="5441890" y="5869141"/>
            <a:chExt cx="3512871" cy="7070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15AE38-7076-ABB8-5A69-815FCF701E7D}"/>
                </a:ext>
              </a:extLst>
            </p:cNvPr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246FCA-DA18-9724-7600-EFBDDA16EF8A}"/>
                </a:ext>
              </a:extLst>
            </p:cNvPr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16EF9D-B300-C1A9-17DC-EE4330368905}"/>
                </a:ext>
              </a:extLst>
            </p:cNvPr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A7620A-5928-2EFC-9766-1C19B0A3A9B8}"/>
                </a:ext>
              </a:extLst>
            </p:cNvPr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43459-345B-C864-915E-B872259D9115}"/>
                </a:ext>
              </a:extLst>
            </p:cNvPr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9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ACF0E-E81B-E450-670B-B7977DD6F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Block-Level General-Purpose Compression</a:t>
            </a:r>
          </a:p>
          <a:p>
            <a:pPr lvl="1"/>
            <a:r>
              <a:rPr lang="en-US" dirty="0"/>
              <a:t>Heavyweight or lightweight compression schemes</a:t>
            </a:r>
          </a:p>
          <a:p>
            <a:pPr lvl="1"/>
            <a:r>
              <a:rPr lang="en-US" dirty="0"/>
              <a:t>Decompress matrices block-wise for each operation</a:t>
            </a:r>
          </a:p>
          <a:p>
            <a:pPr lvl="1"/>
            <a:r>
              <a:rPr lang="en-US" dirty="0"/>
              <a:t>E.g.: Spark RDD compression (Snappy/LZ4),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SM [SSDBM’11],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TileDB</a:t>
            </a:r>
            <a:r>
              <a:rPr lang="en-US" dirty="0"/>
              <a:t> SM [PVLDB’16],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r>
              <a:rPr lang="en-US" dirty="0"/>
              <a:t> at chunk granularity</a:t>
            </a:r>
            <a:endParaRPr lang="en-US" sz="700" dirty="0"/>
          </a:p>
          <a:p>
            <a:r>
              <a:rPr lang="en-US" dirty="0"/>
              <a:t>#2 Block-Level Matrix Compression</a:t>
            </a:r>
          </a:p>
          <a:p>
            <a:pPr lvl="1"/>
            <a:r>
              <a:rPr lang="en-US" dirty="0"/>
              <a:t>Compress matrix block with homogeneous encoding scheme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CSR-VI</a:t>
            </a:r>
            <a:r>
              <a:rPr lang="en-US" dirty="0"/>
              <a:t> (</a:t>
            </a:r>
            <a:r>
              <a:rPr lang="en-US" dirty="0" err="1"/>
              <a:t>dict</a:t>
            </a:r>
            <a:r>
              <a:rPr lang="en-US" dirty="0"/>
              <a:t>) [CF’08], </a:t>
            </a:r>
            <a:r>
              <a:rPr lang="en-US" b="1" dirty="0" err="1">
                <a:solidFill>
                  <a:srgbClr val="7889FB"/>
                </a:solidFill>
              </a:rPr>
              <a:t>cPLS</a:t>
            </a:r>
            <a:r>
              <a:rPr lang="en-US" dirty="0"/>
              <a:t> (grammar) [KDD’16],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TOC</a:t>
            </a:r>
            <a:r>
              <a:rPr lang="en-US" dirty="0"/>
              <a:t> (LZW w/ </a:t>
            </a:r>
            <a:r>
              <a:rPr lang="en-US" dirty="0" err="1"/>
              <a:t>trie</a:t>
            </a:r>
            <a:r>
              <a:rPr lang="en-US" dirty="0"/>
              <a:t>) [SIGMOD’19] </a:t>
            </a:r>
            <a:endParaRPr lang="en-US" sz="700" dirty="0"/>
          </a:p>
          <a:p>
            <a:r>
              <a:rPr lang="en-US" dirty="0"/>
              <a:t>#3 Column-Group-Level Matrix Compression</a:t>
            </a:r>
          </a:p>
          <a:p>
            <a:pPr lvl="1"/>
            <a:r>
              <a:rPr lang="en-US" dirty="0"/>
              <a:t>Compress column groups w/ heterogeneous schemes 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CLA</a:t>
            </a:r>
            <a:r>
              <a:rPr lang="en-US" dirty="0"/>
              <a:t> (RLE, OLE, DDC, UC) [PVLDB’16]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6ABF-FF20-DDAE-912E-F06AE27DB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Lossless Compression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39109-D9F0-1ACC-BC7C-8AC952A51F88}"/>
              </a:ext>
            </a:extLst>
          </p:cNvPr>
          <p:cNvGrpSpPr/>
          <p:nvPr/>
        </p:nvGrpSpPr>
        <p:grpSpPr>
          <a:xfrm>
            <a:off x="7962951" y="1349787"/>
            <a:ext cx="2243579" cy="1385737"/>
            <a:chOff x="6532773" y="1574278"/>
            <a:chExt cx="2243579" cy="138573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021804-AF02-EDE1-5949-813847B27C03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V="1">
              <a:off x="8413373" y="2020412"/>
              <a:ext cx="3091" cy="355142"/>
            </a:xfrm>
            <a:prstGeom prst="line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30B63A-2CA1-7EE0-632D-A85D31490475}"/>
                </a:ext>
              </a:extLst>
            </p:cNvPr>
            <p:cNvSpPr/>
            <p:nvPr/>
          </p:nvSpPr>
          <p:spPr>
            <a:xfrm>
              <a:off x="6532773" y="2245144"/>
              <a:ext cx="2243579" cy="714871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C73DF-3EE8-28A5-EEA4-CD01E655C952}"/>
                </a:ext>
              </a:extLst>
            </p:cNvPr>
            <p:cNvSpPr/>
            <p:nvPr/>
          </p:nvSpPr>
          <p:spPr>
            <a:xfrm>
              <a:off x="7679601" y="237398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DEA27B-F3BE-BF91-AE9B-3FD1AFAD6BA8}"/>
                </a:ext>
              </a:extLst>
            </p:cNvPr>
            <p:cNvSpPr/>
            <p:nvPr/>
          </p:nvSpPr>
          <p:spPr>
            <a:xfrm>
              <a:off x="8218501" y="237555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E68E98-FF58-94D6-80CB-188F5D7CA04B}"/>
                </a:ext>
              </a:extLst>
            </p:cNvPr>
            <p:cNvSpPr/>
            <p:nvPr/>
          </p:nvSpPr>
          <p:spPr>
            <a:xfrm>
              <a:off x="8152512" y="1574278"/>
              <a:ext cx="527903" cy="44613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91FA7-9EE4-7E9C-2764-D70CC6B01FD7}"/>
                </a:ext>
              </a:extLst>
            </p:cNvPr>
            <p:cNvSpPr txBox="1"/>
            <p:nvPr/>
          </p:nvSpPr>
          <p:spPr>
            <a:xfrm>
              <a:off x="6881569" y="1649690"/>
              <a:ext cx="129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decompress 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deserialize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57362-5D12-D8FA-4FE3-A3AEB9F32DB3}"/>
              </a:ext>
            </a:extLst>
          </p:cNvPr>
          <p:cNvGrpSpPr/>
          <p:nvPr/>
        </p:nvGrpSpPr>
        <p:grpSpPr>
          <a:xfrm>
            <a:off x="10613472" y="3015357"/>
            <a:ext cx="1052661" cy="1171428"/>
            <a:chOff x="7429798" y="3447705"/>
            <a:chExt cx="1052661" cy="11714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70A8B-5DFD-5772-1409-A83D55DFCFE0}"/>
                </a:ext>
              </a:extLst>
            </p:cNvPr>
            <p:cNvSpPr/>
            <p:nvPr/>
          </p:nvSpPr>
          <p:spPr>
            <a:xfrm>
              <a:off x="7707886" y="3912121"/>
              <a:ext cx="774573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comp. 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198E1D-62E7-AB63-69F4-FE22C665B7B4}"/>
                </a:ext>
              </a:extLst>
            </p:cNvPr>
            <p:cNvSpPr/>
            <p:nvPr/>
          </p:nvSpPr>
          <p:spPr>
            <a:xfrm>
              <a:off x="7429798" y="3447705"/>
              <a:ext cx="680199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Dict.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843FF-6BA6-5388-786B-7373EAC968FC}"/>
              </a:ext>
            </a:extLst>
          </p:cNvPr>
          <p:cNvGrpSpPr/>
          <p:nvPr/>
        </p:nvGrpSpPr>
        <p:grpSpPr>
          <a:xfrm>
            <a:off x="7962952" y="4318981"/>
            <a:ext cx="2241909" cy="1439159"/>
            <a:chOff x="6532776" y="5084190"/>
            <a:chExt cx="2241909" cy="14391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ECDCCB-EA73-C48F-3C99-71BC7EA43081}"/>
                </a:ext>
              </a:extLst>
            </p:cNvPr>
            <p:cNvSpPr/>
            <p:nvPr/>
          </p:nvSpPr>
          <p:spPr>
            <a:xfrm>
              <a:off x="7370089" y="5695364"/>
              <a:ext cx="180779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7B743F-F35A-C641-45D7-AAA4CA524DCF}"/>
                </a:ext>
              </a:extLst>
            </p:cNvPr>
            <p:cNvSpPr/>
            <p:nvPr/>
          </p:nvSpPr>
          <p:spPr>
            <a:xfrm>
              <a:off x="7899562" y="5696935"/>
              <a:ext cx="301755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5F9F6-D547-FB0B-E36B-FBFF1969287E}"/>
                </a:ext>
              </a:extLst>
            </p:cNvPr>
            <p:cNvSpPr/>
            <p:nvPr/>
          </p:nvSpPr>
          <p:spPr>
            <a:xfrm>
              <a:off x="8493449" y="5193237"/>
              <a:ext cx="152503" cy="1210707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A1C366-3937-AC36-B0AD-2E11B8513AAE}"/>
                </a:ext>
              </a:extLst>
            </p:cNvPr>
            <p:cNvSpPr/>
            <p:nvPr/>
          </p:nvSpPr>
          <p:spPr>
            <a:xfrm>
              <a:off x="7799014" y="5193237"/>
              <a:ext cx="487146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FFE34C-524B-F44A-330D-AC2568B22DB2}"/>
                </a:ext>
              </a:extLst>
            </p:cNvPr>
            <p:cNvSpPr/>
            <p:nvPr/>
          </p:nvSpPr>
          <p:spPr>
            <a:xfrm>
              <a:off x="7239783" y="5194807"/>
              <a:ext cx="416355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D2D27-7776-80DC-2D94-BE5631956A9F}"/>
                </a:ext>
              </a:extLst>
            </p:cNvPr>
            <p:cNvSpPr/>
            <p:nvPr/>
          </p:nvSpPr>
          <p:spPr>
            <a:xfrm>
              <a:off x="6532776" y="5084190"/>
              <a:ext cx="2241909" cy="1439159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2BFA9-942C-40C1-4444-FCCF31BFD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ED58-DD1B-E8A6-DC03-795C44EBB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6AFD5-0CD2-AEDA-A65B-DE8B8479D382}"/>
              </a:ext>
            </a:extLst>
          </p:cNvPr>
          <p:cNvSpPr/>
          <p:nvPr/>
        </p:nvSpPr>
        <p:spPr>
          <a:xfrm>
            <a:off x="8495358" y="1406712"/>
            <a:ext cx="609600" cy="4148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39273-A86D-D2E7-0D40-3D647DD78A3A}"/>
              </a:ext>
            </a:extLst>
          </p:cNvPr>
          <p:cNvSpPr txBox="1"/>
          <p:nvPr/>
        </p:nvSpPr>
        <p:spPr>
          <a:xfrm>
            <a:off x="7724891" y="201631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6BF97D-A037-65E9-396F-30DA8F28F359}"/>
              </a:ext>
            </a:extLst>
          </p:cNvPr>
          <p:cNvCxnSpPr/>
          <p:nvPr/>
        </p:nvCxnSpPr>
        <p:spPr>
          <a:xfrm rot="5400000">
            <a:off x="8697235" y="1977418"/>
            <a:ext cx="228600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6A9600-7D7E-190D-BD63-16BABBE4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71" y="434171"/>
            <a:ext cx="4985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12925-3C37-BC8F-0D81-111D3D645D77}"/>
              </a:ext>
            </a:extLst>
          </p:cNvPr>
          <p:cNvSpPr txBox="1"/>
          <p:nvPr/>
        </p:nvSpPr>
        <p:spPr>
          <a:xfrm>
            <a:off x="6820349" y="379566"/>
            <a:ext cx="3017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 et al: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A935A-AB0F-7CC6-3307-53B2C389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82" y="3202765"/>
            <a:ext cx="6923671" cy="2493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3580D-ECDE-4C07-3899-D4EB82456CC5}"/>
              </a:ext>
            </a:extLst>
          </p:cNvPr>
          <p:cNvSpPr txBox="1"/>
          <p:nvPr/>
        </p:nvSpPr>
        <p:spPr>
          <a:xfrm>
            <a:off x="2193253" y="5121468"/>
            <a:ext cx="161778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Record’17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VLDBJ’18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CACM’19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612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F8D223-DF45-2CCC-6C37-67C6DC68B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offsets / references)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co-coding </a:t>
            </a:r>
            <a:r>
              <a:rPr lang="en-US" dirty="0"/>
              <a:t>(column groups, encoded as single unit)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Heterogeneous column encoding formats</a:t>
            </a:r>
            <a:r>
              <a:rPr lang="en-US" dirty="0"/>
              <a:t> (w/ dedicated </a:t>
            </a:r>
            <a:r>
              <a:rPr lang="en-US" b="1" dirty="0">
                <a:solidFill>
                  <a:schemeClr val="accent1"/>
                </a:solidFill>
              </a:rPr>
              <a:t>physical encodings</a:t>
            </a:r>
            <a:r>
              <a:rPr lang="en-US" dirty="0"/>
              <a:t>) </a:t>
            </a:r>
          </a:p>
          <a:p>
            <a:r>
              <a:rPr lang="en-US" dirty="0"/>
              <a:t>Column Encoding 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Dense Dictionary Coding (DDC)*</a:t>
            </a:r>
          </a:p>
          <a:p>
            <a:pPr lvl="1"/>
            <a:r>
              <a:rPr lang="en-US" dirty="0"/>
              <a:t>Uncompressed Columns (UC)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Automatic Compression Planning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sampling-based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Select column groups and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53E-CE7C-9AF2-2753-E273F199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3F36-30FA-0F9E-AD4D-578E9C2F35C8}"/>
              </a:ext>
            </a:extLst>
          </p:cNvPr>
          <p:cNvSpPr txBox="1"/>
          <p:nvPr/>
        </p:nvSpPr>
        <p:spPr>
          <a:xfrm>
            <a:off x="9504721" y="4973982"/>
            <a:ext cx="126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DDC1/2 in VLDBJ’18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3C39B-344B-3B4E-DB3F-3ED88F8A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06" y="2616856"/>
            <a:ext cx="5728974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32FEA-EB92-8492-0778-66FC55D91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tuple, </a:t>
            </a:r>
            <a:br>
              <a:rPr lang="en-US" dirty="0"/>
            </a:br>
            <a:r>
              <a:rPr lang="en-US" dirty="0"/>
              <a:t>pre-aggregate values, </a:t>
            </a:r>
            <a:br>
              <a:rPr lang="en-US" dirty="0"/>
            </a:br>
            <a:r>
              <a:rPr lang="en-US" dirty="0"/>
              <a:t>add values at offsets to q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Horizontal, segment-aligned scans, maintain positions</a:t>
            </a:r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chemeClr val="accent1"/>
                </a:solidFill>
              </a:rPr>
              <a:t>cache-unfriendly on input (v)</a:t>
            </a:r>
          </a:p>
          <a:p>
            <a:pPr lvl="1"/>
            <a:r>
              <a:rPr lang="en-US" dirty="0"/>
              <a:t>Cache-conscious: again use horizontal, segment-aligned scans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2363-7193-3083-9964-B5150AEA9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(3)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02D153-3A4B-79C9-2458-9650E5A6D3E2}"/>
              </a:ext>
            </a:extLst>
          </p:cNvPr>
          <p:cNvGrpSpPr/>
          <p:nvPr/>
        </p:nvGrpSpPr>
        <p:grpSpPr>
          <a:xfrm>
            <a:off x="4082745" y="1783989"/>
            <a:ext cx="3575334" cy="2219882"/>
            <a:chOff x="2362200" y="3382736"/>
            <a:chExt cx="3575334" cy="2219882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12D602A7-43EA-05C4-7778-6FA0A3D76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91591D4-41E9-69B4-5097-2734EE2C5B33}"/>
                </a:ext>
              </a:extLst>
            </p:cNvPr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A73A7E9-7349-7957-1A89-5F4C47E09338}"/>
              </a:ext>
            </a:extLst>
          </p:cNvPr>
          <p:cNvSpPr/>
          <p:nvPr/>
        </p:nvSpPr>
        <p:spPr>
          <a:xfrm>
            <a:off x="415894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22C4FB8-8D6F-0F37-094B-D8AE30B02121}"/>
              </a:ext>
            </a:extLst>
          </p:cNvPr>
          <p:cNvSpPr txBox="1"/>
          <p:nvPr/>
        </p:nvSpPr>
        <p:spPr>
          <a:xfrm>
            <a:off x="3854145" y="156547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9*11=99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CF45C9-7292-F4E6-0461-D089A7AED61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CD1CF0-89D8-4B26-F531-3D3BE90B6B4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AD15C69-C0A8-CC02-CADF-704781ECD6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5979C6-952C-FF64-B367-A05FFFC183B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A29947F-DC81-3349-F89E-FB87770B68F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D7327D8-2BC7-F8A0-4AC4-FDBE22F34772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657F5A2-2589-73F9-95D2-7D0D5D928B54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A62DEFF-FEC1-18DB-AF87-88B570EF82BB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BAB4E9-9294-785E-610B-BF92C02332B3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34E4B18-191B-B6ED-4371-A8581644810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21528B4-9BA6-BE6C-D21F-04CF883234ED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E17FAC-EB59-BA53-12F3-8A3987337ED2}"/>
              </a:ext>
            </a:extLst>
          </p:cNvPr>
          <p:cNvSpPr/>
          <p:nvPr/>
        </p:nvSpPr>
        <p:spPr>
          <a:xfrm>
            <a:off x="4492320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6387BDF-1769-581B-EB98-3145238C7A82}"/>
              </a:ext>
            </a:extLst>
          </p:cNvPr>
          <p:cNvSpPr txBox="1"/>
          <p:nvPr/>
        </p:nvSpPr>
        <p:spPr>
          <a:xfrm>
            <a:off x="4387545" y="156547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47A0C8D-A1C0-4C7C-2C9B-0430E4FE4CFF}"/>
              </a:ext>
            </a:extLst>
          </p:cNvPr>
          <p:cNvSpPr/>
          <p:nvPr/>
        </p:nvSpPr>
        <p:spPr>
          <a:xfrm>
            <a:off x="4920945" y="2098871"/>
            <a:ext cx="304800" cy="838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51C13EE-113D-C13F-89FC-F9271FD8B3DA}"/>
              </a:ext>
            </a:extLst>
          </p:cNvPr>
          <p:cNvSpPr txBox="1"/>
          <p:nvPr/>
        </p:nvSpPr>
        <p:spPr>
          <a:xfrm>
            <a:off x="484474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0D764B8-09AF-BAF6-68CA-F3493704C84E}"/>
              </a:ext>
            </a:extLst>
          </p:cNvPr>
          <p:cNvSpPr/>
          <p:nvPr/>
        </p:nvSpPr>
        <p:spPr>
          <a:xfrm>
            <a:off x="5273370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329B3BA-D5AB-695A-A9AB-A7D34C21C533}"/>
              </a:ext>
            </a:extLst>
          </p:cNvPr>
          <p:cNvSpPr txBox="1"/>
          <p:nvPr/>
        </p:nvSpPr>
        <p:spPr>
          <a:xfrm>
            <a:off x="5206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E945474-D9D5-5DB2-E0D1-1A2F383506CD}"/>
              </a:ext>
            </a:extLst>
          </p:cNvPr>
          <p:cNvSpPr txBox="1"/>
          <p:nvPr/>
        </p:nvSpPr>
        <p:spPr>
          <a:xfrm>
            <a:off x="5549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2E9694E-1AD0-F83B-C1D7-44412892563D}"/>
              </a:ext>
            </a:extLst>
          </p:cNvPr>
          <p:cNvSpPr/>
          <p:nvPr/>
        </p:nvSpPr>
        <p:spPr>
          <a:xfrm>
            <a:off x="5606745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BFA38D2-1A3A-0455-1023-DEF6CCAE5B30}"/>
              </a:ext>
            </a:extLst>
          </p:cNvPr>
          <p:cNvSpPr txBox="1"/>
          <p:nvPr/>
        </p:nvSpPr>
        <p:spPr>
          <a:xfrm>
            <a:off x="5968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67D83DA-1A1D-8EFB-7123-B4981D9B881F}"/>
              </a:ext>
            </a:extLst>
          </p:cNvPr>
          <p:cNvSpPr/>
          <p:nvPr/>
        </p:nvSpPr>
        <p:spPr>
          <a:xfrm>
            <a:off x="6063945" y="2098871"/>
            <a:ext cx="304800" cy="990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60A999-0723-7CC5-1011-ACD5C7BFA6F7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8B9309-2921-A99D-A1AC-DF5D6C4A6078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1CD4D54-317E-7ACD-7578-927F511662C8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986D0C1-4E37-D95E-C9C4-EABAE8CD067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2597C58-092C-35A2-6E97-4651F69809F9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DE5A0D-664A-6452-677A-6C0FEEB4921B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C97ED47-4696-A8BB-5FAE-8FC27549536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7F9126C-7064-F84C-358D-8E17FC917E76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EE3A9A-0CE1-C6CA-AE95-C72AC4AF20D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3CFD166-2065-4C0C-8AA1-23B9ADCB2A58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BD1E9F0-0CE9-10E8-19D1-DF826FBD9AF9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32903C-2483-5974-3AFC-D4B9513E1A3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A875089-8ED6-3ED7-1FD0-28E9D24B3FA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45D23-DFAE-8E15-2595-FA36468743B6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0FA5678-DCDB-E72A-02AB-8DD781096731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41B25B8-B687-6497-3B58-97A537B5DCC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09F4FD6-0B72-DDBD-785B-33A606AAB349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BB4A3FF-3496-7186-ED8B-04E693E4BF7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628D9FC-4D60-3329-AA8A-2B222213703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7AF6BE3-789C-41E9-A480-00842975906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AB998D-C619-A0DA-BB22-57B05F3A0926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6497726-469D-71BF-B56F-0BFE862434C4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13CEDF4-CFC8-42B5-536E-D47816E227C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91576D-D992-DC54-E249-3DBE04FB83B4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B80128B-1DDF-31EA-861D-DE25AA3419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253EAD2-A7BF-71A8-E9BE-07833D65B5EB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A7FA22F-D58E-3FE7-8207-95C7D1179253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61C5DF3-F551-A8F1-7DC5-4209B4491017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F328ACB-91BD-3EDE-3F2D-BC0DA4A7404E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DAC0E3-AA42-7FF7-B863-72B2D4E275A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DCD9DA8-6311-5758-389A-5C5E6765A3AC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6653ECF-E82B-CE74-AC62-ED28B53CD9C0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4B03796-D759-4D93-2C66-71E3410418E7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6B36B4-0208-7A22-CD5B-A26B17E7FEA0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2F6B731-ACC5-9AE9-4FBA-54C3EACBA95F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E23B49-ED11-37E9-E354-A7D080A16F5B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EA407AF-2429-2AD9-5BA5-966133555840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84D8AF9-93ED-1636-3F62-CABF690B94C2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1C362A9-95E9-A993-9DA2-1EC9CE44F6A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DCCF043-BF23-8D25-CDA4-9F14234A1C48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6B883A0-B0FC-3F3B-62B0-31FB8BC43F60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AB14B86-EB44-6020-792E-9B4475300FA9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BCD398C-6DEA-1936-416E-C94D13F0B3FC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AC8A114-40DC-A4E9-DBFF-AF7F54B881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075CBB-E251-68A7-C484-B0B78C78E141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D63C81D-EFB6-E7BE-4F76-F4B1B6253FE0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9202EC0-803B-8D15-94E3-F9276DA125C0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9EE0C5C-681B-7830-14B7-D3D793D3A34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2D3591E-12A5-E470-7B9C-CDDBBD6FCE9D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25F47FB-4DC3-F77C-B2D9-1BA1D4EC601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2AEA042-8124-6FB9-14D4-4FF3F3BDC2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CEA7851-19A5-7B21-4E50-E2C3B1FF8C43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19DE9AE-FF09-5EDA-9F08-A3DF9BCEB47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47E704-556B-EAF1-B607-DF2E09C92E29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0C7F10D-6D52-E209-BB66-F6B8F1610E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9040120-8FE4-68A4-0F54-40A0BEC84A49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1A1C4CE-2C47-4368-118A-D1141EF770FC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1DF7E3C-1251-853D-AB27-A8E9D6BE8ADC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BD8F2F6-C688-19CF-0641-E488AEFE9F88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7ECE840-4C51-07D6-5F13-A4F697AC30F1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9AAE3C8-4ADA-5905-57A7-8171E9E21D2A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829CB5-DF73-4E15-46DE-0AFB429FF06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9FD9807-A08D-4950-C599-6F35FA972D72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424AB2D-C33E-D304-0022-056ABD1A3467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671D855-2C53-FE99-8903-0DD38583C757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9178A9-805C-1FA8-AA3B-2016B81E78C5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F10C2A4D-E054-8D5B-1E7F-8C32C31FC27B}"/>
              </a:ext>
            </a:extLst>
          </p:cNvPr>
          <p:cNvSpPr txBox="1"/>
          <p:nvPr/>
        </p:nvSpPr>
        <p:spPr>
          <a:xfrm>
            <a:off x="9143767" y="145494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 output  (q)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1" name="Picture 2">
            <a:extLst>
              <a:ext uri="{FF2B5EF4-FFF2-40B4-BE49-F238E27FC236}">
                <a16:creationId xmlns:a16="http://schemas.microsoft.com/office/drawing/2014/main" id="{348BF993-8120-E74D-13B3-9C59575E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367" y="2369340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25937D4C-4EC5-74A3-5647-100A45D73A9D}"/>
              </a:ext>
            </a:extLst>
          </p:cNvPr>
          <p:cNvSpPr/>
          <p:nvPr/>
        </p:nvSpPr>
        <p:spPr>
          <a:xfrm>
            <a:off x="9219967" y="3044469"/>
            <a:ext cx="1066800" cy="914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3434EBE-A102-EB80-1967-4E3595FD5757}"/>
              </a:ext>
            </a:extLst>
          </p:cNvPr>
          <p:cNvSpPr/>
          <p:nvPr/>
        </p:nvSpPr>
        <p:spPr>
          <a:xfrm>
            <a:off x="638779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89B2CFD-1BF0-E8DA-8797-77E21669C86D}"/>
              </a:ext>
            </a:extLst>
          </p:cNvPr>
          <p:cNvSpPr/>
          <p:nvPr/>
        </p:nvSpPr>
        <p:spPr>
          <a:xfrm>
            <a:off x="6978345" y="2098871"/>
            <a:ext cx="3810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632BE60-84E0-61E1-C26E-C87C474FAE34}"/>
              </a:ext>
            </a:extLst>
          </p:cNvPr>
          <p:cNvSpPr txBox="1"/>
          <p:nvPr/>
        </p:nvSpPr>
        <p:spPr>
          <a:xfrm>
            <a:off x="6311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56AF632-2F27-5B1F-3C9A-B58B775BDC5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E37075-8BA0-164A-126F-BF90A9E0DA5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9A34EC3-AFB0-48E1-BCB0-933A6EA7A422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75A8E0F-A620-C2A8-94C6-22ABAD27237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38B6BD1-579F-F7D2-72D4-DDBB9ADE903B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5DCFC1C6-4B70-6479-FCE2-8C769E0F4CC0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C205762-FA0A-20E6-46AA-ECCA89A863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153.2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9A5FD0D-8C46-D5F1-54FF-B38674AA9CB4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C1717F2-E1CE-77BB-6F67-63192D0979F4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C848D85-8B15-7A9C-0F5D-487382D3976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F7A1B643-7E27-0851-3CA4-5A862030362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7DAAC2D-3039-5131-E4CA-8361A50A74CD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421A1D7-1F41-D8E3-CD81-9FFBAD5E8CDD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871AF5D2-34A0-8D9A-4601-EE1937429B83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D523F33-0D46-4488-3CB0-A30E587CBAF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41151CA-D1AC-D728-E487-644251D4E09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9E97DF0-8FEE-E7A7-6FB9-147D2000D05C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68B4910-15C1-DD5A-D760-79F21EEB04D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23284D8-52B1-EE67-8B76-A9C343505C9F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790811A-9515-AA1D-9F90-F823D2BF329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8EF15AD-C828-A382-507F-B44867DE372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8C4751D-65E4-157F-B09E-8F466FAB4473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71BBB97-A4C7-6685-1BA2-05A1ACC74C8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D3F687E-094F-7E17-AADB-518F241219A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7C59EFF-9402-4A9B-0A65-BF8C1622ACEF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AEAD2477-2540-A8E9-3632-A4CE9459AF5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0F2E800-F660-DFE4-32CA-53C1DFAD4E8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63F5C4F-F7AD-8AE9-ADA1-3997D76F9ED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02E17D6-89C2-FEF1-71B0-5B6B920B4B11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F6FCB6E-4784-E29C-BA4D-37CAF040994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3717C45E-B26E-52D7-C60B-A5A6A7A21C22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0D7CC05-433F-D6D7-9F76-D2D2F98EDF0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650FC4D-B510-348D-10B4-4EBF5EBEF00A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09532A5-D733-7248-46AB-6E5A98F18C5F}"/>
              </a:ext>
            </a:extLst>
          </p:cNvPr>
          <p:cNvSpPr/>
          <p:nvPr/>
        </p:nvSpPr>
        <p:spPr>
          <a:xfrm>
            <a:off x="10734442" y="2807490"/>
            <a:ext cx="133350" cy="12096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7C1A8D0-88AB-03C5-9C42-01E1161C0B7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8ECBE7C-D440-4516-CEED-B96714116C65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1, 3, 2)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37D703C-9181-D4CE-7A6A-1789928521E1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3, 2) 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BEC93E7-64BA-F39F-63FD-E16D08245E1E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2)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4D022E3-70D5-1E17-C44E-9C5080AEC5F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F636A225-87B9-8E29-C19A-51169613AEEA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</p:spTree>
    <p:extLst>
      <p:ext uri="{BB962C8B-B14F-4D97-AF65-F5344CB8AC3E}">
        <p14:creationId xmlns:p14="http://schemas.microsoft.com/office/powerpoint/2010/main" val="3844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/>
      <p:bldP spid="152" grpId="1"/>
      <p:bldP spid="164" grpId="0" animBg="1"/>
      <p:bldP spid="164" grpId="1" animBg="1"/>
      <p:bldP spid="165" grpId="0"/>
      <p:bldP spid="165" grpId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/>
      <p:bldP spid="169" grpId="1"/>
      <p:bldP spid="170" grpId="0"/>
      <p:bldP spid="170" grpId="1"/>
      <p:bldP spid="171" grpId="0" animBg="1"/>
      <p:bldP spid="171" grpId="1" animBg="1"/>
      <p:bldP spid="172" grpId="0"/>
      <p:bldP spid="172" grpId="1"/>
      <p:bldP spid="173" grpId="0" animBg="1"/>
      <p:bldP spid="173" grpId="1" animBg="1"/>
      <p:bldP spid="240" grpId="0"/>
      <p:bldP spid="242" grpId="0" animBg="1"/>
      <p:bldP spid="243" grpId="0" animBg="1"/>
      <p:bldP spid="243" grpId="1" animBg="1"/>
      <p:bldP spid="244" grpId="0" animBg="1"/>
      <p:bldP spid="244" grpId="1" animBg="1"/>
      <p:bldP spid="245" grpId="0"/>
      <p:bldP spid="245" grpId="1"/>
      <p:bldP spid="279" grpId="0" animBg="1"/>
      <p:bldP spid="280" grpId="0"/>
      <p:bldP spid="280" grpId="1"/>
      <p:bldP spid="281" grpId="0" build="allAtOnce"/>
      <p:bldP spid="282" grpId="0" build="allAtOnce"/>
      <p:bldP spid="283" grpId="0" build="allAtOnce"/>
      <p:bldP spid="28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D4133-80ED-FA0B-93CF-6917C1E275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, S</a:t>
            </a:r>
            <a:r>
              <a:rPr lang="en-US" b="0" baseline="30000" dirty="0"/>
              <a:t>DDC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tuples d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non-zero tuples z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independent-interval approx.</a:t>
            </a:r>
            <a:r>
              <a:rPr lang="en-US" dirty="0"/>
              <a:t> (~ </a:t>
            </a:r>
            <a:r>
              <a:rPr lang="en-US" dirty="0" err="1"/>
              <a:t>Ising</a:t>
            </a:r>
            <a:r>
              <a:rPr lang="en-US" dirty="0"/>
              <a:t>-Stevens)</a:t>
            </a:r>
          </a:p>
          <a:p>
            <a:r>
              <a:rPr lang="en-US" dirty="0"/>
              <a:t>Compression Planning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Classify compressible columns</a:t>
            </a:r>
          </a:p>
          <a:p>
            <a:pPr lvl="2"/>
            <a:r>
              <a:rPr lang="en-US" dirty="0"/>
              <a:t>Draw random sample of rows (from transposed X)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Classify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  <a:r>
              <a:rPr lang="en-US" dirty="0"/>
              <a:t> based on estimate compression ratio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Group compressible columns</a:t>
            </a:r>
            <a:r>
              <a:rPr lang="en-US" dirty="0"/>
              <a:t> (exhaustive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greedy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Bin-packing-based column partitioning</a:t>
            </a:r>
          </a:p>
          <a:p>
            <a:pPr lvl="2"/>
            <a:r>
              <a:rPr lang="en-US" dirty="0"/>
              <a:t>Greedy grouping per bin </a:t>
            </a:r>
            <a:r>
              <a:rPr lang="en-US" b="1" dirty="0">
                <a:solidFill>
                  <a:srgbClr val="7889FB"/>
                </a:solidFill>
              </a:rPr>
              <a:t>w/ pruning and </a:t>
            </a:r>
            <a:r>
              <a:rPr lang="en-US" b="1" dirty="0" err="1">
                <a:solidFill>
                  <a:srgbClr val="7889FB"/>
                </a:solidFill>
              </a:rPr>
              <a:t>memoization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O(m</a:t>
            </a:r>
            <a:r>
              <a:rPr lang="en-US" b="1" baseline="30000" dirty="0">
                <a:solidFill>
                  <a:srgbClr val="7889FB"/>
                </a:solidFill>
              </a:rPr>
              <a:t>2</a:t>
            </a:r>
            <a:r>
              <a:rPr lang="en-US" b="1" dirty="0">
                <a:solidFill>
                  <a:srgbClr val="7889FB"/>
                </a:solidFill>
              </a:rPr>
              <a:t>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Compression</a:t>
            </a:r>
          </a:p>
          <a:p>
            <a:pPr lvl="2"/>
            <a:r>
              <a:rPr lang="en-US" dirty="0"/>
              <a:t>Extract uncompressed offset lists and exact compression ratio</a:t>
            </a:r>
          </a:p>
          <a:p>
            <a:pPr lvl="2"/>
            <a:r>
              <a:rPr lang="en-US" dirty="0"/>
              <a:t>Graceful corrections and UC group creation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757B-BBF7-380F-B63A-60CC3DE635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431BF-7E2D-4590-C0D0-C33D46A9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50" y="2366448"/>
            <a:ext cx="4404266" cy="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C0532-2D76-1047-B9AE-A87C370C92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b="1" dirty="0" err="1"/>
              <a:t>LinregCG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10 iterations </a:t>
            </a:r>
            <a:r>
              <a:rPr lang="en-US" dirty="0">
                <a:solidFill>
                  <a:schemeClr val="tx1"/>
                </a:solidFill>
              </a:rPr>
              <a:t>(incl. compression)</a:t>
            </a:r>
            <a:r>
              <a:rPr lang="en-US" dirty="0"/>
              <a:t>, </a:t>
            </a:r>
            <a:r>
              <a:rPr lang="en-US" dirty="0" err="1"/>
              <a:t>InfiMNIST</a:t>
            </a:r>
            <a:r>
              <a:rPr lang="en-US" dirty="0"/>
              <a:t> data generator</a:t>
            </a:r>
          </a:p>
          <a:p>
            <a:pPr lvl="1"/>
            <a:r>
              <a:rPr lang="en-US" dirty="0"/>
              <a:t>1+6 node cluster (</a:t>
            </a:r>
            <a:r>
              <a:rPr lang="en-US" b="1" dirty="0">
                <a:solidFill>
                  <a:schemeClr val="accent1"/>
                </a:solidFill>
              </a:rPr>
              <a:t>216GB</a:t>
            </a:r>
            <a:r>
              <a:rPr lang="en-US" dirty="0"/>
              <a:t> memory), Spark 2.3, </a:t>
            </a:r>
            <a:r>
              <a:rPr lang="en-US" dirty="0" err="1"/>
              <a:t>SystemML</a:t>
            </a:r>
            <a:r>
              <a:rPr lang="en-US" dirty="0"/>
              <a:t> 1.1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 Challenges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Ultra-sparse datasets</a:t>
            </a:r>
            <a:r>
              <a:rPr lang="en-US" dirty="0"/>
              <a:t>, tensors, </a:t>
            </a:r>
            <a:r>
              <a:rPr lang="en-US" b="1" dirty="0">
                <a:solidFill>
                  <a:srgbClr val="7889FB"/>
                </a:solidFill>
              </a:rPr>
              <a:t>automatic operator fusion</a:t>
            </a:r>
          </a:p>
          <a:p>
            <a:pPr lvl="1"/>
            <a:r>
              <a:rPr lang="en-US" dirty="0"/>
              <a:t>Operations beyond matrix-vector/unary, applicability to deep learning?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A79C-DCC1-C365-5144-3B856E1D0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F3A30-C424-6E3C-D3A2-C9390925D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96957"/>
              </p:ext>
            </p:extLst>
          </p:nvPr>
        </p:nvGraphicFramePr>
        <p:xfrm>
          <a:off x="2644301" y="2424412"/>
          <a:ext cx="3288874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Covtype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ImageNet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Airline78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37409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027210-E432-CAC2-7EA2-1F5F0C330246}"/>
              </a:ext>
            </a:extLst>
          </p:cNvPr>
          <p:cNvSpPr txBox="1"/>
          <p:nvPr/>
        </p:nvSpPr>
        <p:spPr>
          <a:xfrm>
            <a:off x="953335" y="3143482"/>
            <a:ext cx="18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Ratios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1C5D0-262A-F62B-3D39-7E96870994E0}"/>
              </a:ext>
            </a:extLst>
          </p:cNvPr>
          <p:cNvGrpSpPr/>
          <p:nvPr/>
        </p:nvGrpSpPr>
        <p:grpSpPr>
          <a:xfrm>
            <a:off x="6514086" y="2096347"/>
            <a:ext cx="4848127" cy="3061829"/>
            <a:chOff x="4029076" y="2703271"/>
            <a:chExt cx="4848127" cy="306182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7132007-580A-908A-3382-D78808972F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0947955"/>
                </p:ext>
              </p:extLst>
            </p:nvPr>
          </p:nvGraphicFramePr>
          <p:xfrm>
            <a:off x="4029076" y="2952620"/>
            <a:ext cx="4848127" cy="2478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7F5C8-CA85-65B1-DDB0-4C91BA32CDBA}"/>
                </a:ext>
              </a:extLst>
            </p:cNvPr>
            <p:cNvSpPr txBox="1"/>
            <p:nvPr/>
          </p:nvSpPr>
          <p:spPr>
            <a:xfrm>
              <a:off x="5090672" y="2703271"/>
              <a:ext cx="332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End-to-End Performance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[sec]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C439DC-D659-66D6-9F47-CECD2BED79AB}"/>
                </a:ext>
              </a:extLst>
            </p:cNvPr>
            <p:cNvSpPr txBox="1"/>
            <p:nvPr/>
          </p:nvSpPr>
          <p:spPr>
            <a:xfrm>
              <a:off x="5084975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90GB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3D2A8-F551-6F59-A71F-C04B12C0802B}"/>
                </a:ext>
              </a:extLst>
            </p:cNvPr>
            <p:cNvSpPr txBox="1"/>
            <p:nvPr/>
          </p:nvSpPr>
          <p:spPr>
            <a:xfrm>
              <a:off x="6381259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540GB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26CCB-DC5F-7939-3B2C-61A97641EF63}"/>
                </a:ext>
              </a:extLst>
            </p:cNvPr>
            <p:cNvSpPr txBox="1"/>
            <p:nvPr/>
          </p:nvSpPr>
          <p:spPr>
            <a:xfrm>
              <a:off x="7657511" y="5418688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1.1TB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680FC-59F2-4B49-FC62-B177E6CB8EB9}"/>
              </a:ext>
            </a:extLst>
          </p:cNvPr>
          <p:cNvSpPr/>
          <p:nvPr/>
        </p:nvSpPr>
        <p:spPr>
          <a:xfrm>
            <a:off x="4383445" y="3956421"/>
            <a:ext cx="1549729" cy="307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9B8E6-02A3-921B-1B22-523A42D19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Lossless Matrix Compression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Improved general applicability</a:t>
            </a:r>
            <a:r>
              <a:rPr lang="en-US" sz="1800" dirty="0"/>
              <a:t> (adaptive compression time, </a:t>
            </a:r>
            <a:br>
              <a:rPr lang="en-US" sz="1800" dirty="0"/>
            </a:br>
            <a:r>
              <a:rPr lang="en-US" sz="1800" dirty="0"/>
              <a:t>new compression schemes, new kernels, intermediates, workload-aware)</a:t>
            </a:r>
          </a:p>
          <a:p>
            <a:pPr lvl="1"/>
            <a:r>
              <a:rPr lang="en-US" sz="1800" dirty="0"/>
              <a:t>Sparsity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7889FB"/>
                </a:solidFill>
                <a:sym typeface="Wingdings" panose="05000000000000000000" pitchFamily="2" charset="2"/>
              </a:rPr>
              <a:t>Redundancy exploitation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(data redundancy, structural redundancy)</a:t>
            </a:r>
            <a:endParaRPr lang="en-US" sz="1800" dirty="0"/>
          </a:p>
          <a:p>
            <a:pPr lvl="8"/>
            <a:endParaRPr lang="en-US" sz="300" dirty="0"/>
          </a:p>
          <a:p>
            <a:r>
              <a:rPr lang="en-US" sz="2000" dirty="0"/>
              <a:t>Workload-aware Compression</a:t>
            </a:r>
          </a:p>
          <a:p>
            <a:pPr lvl="1"/>
            <a:r>
              <a:rPr lang="en-US" sz="1800" dirty="0"/>
              <a:t>Workload summary 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compression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Compressed Representation 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 execution planning</a:t>
            </a:r>
            <a:endParaRPr lang="en-US" sz="1800" dirty="0"/>
          </a:p>
          <a:p>
            <a:pPr lvl="7"/>
            <a:endParaRPr lang="en-US" sz="300" dirty="0"/>
          </a:p>
          <a:p>
            <a:r>
              <a:rPr lang="en-US" sz="2000" dirty="0">
                <a:solidFill>
                  <a:srgbClr val="C00000"/>
                </a:solidFill>
              </a:rPr>
              <a:t>Next Steps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dirty="0"/>
              <a:t>Frame compression, compressed I/O</a:t>
            </a:r>
          </a:p>
          <a:p>
            <a:pPr lvl="1"/>
            <a:r>
              <a:rPr lang="en-US" sz="1800" b="0" dirty="0"/>
              <a:t>Compressed feature transformations</a:t>
            </a:r>
          </a:p>
          <a:p>
            <a:pPr lvl="1"/>
            <a:r>
              <a:rPr lang="en-US" sz="1800" b="0" dirty="0"/>
              <a:t>Morphing of compressed data</a:t>
            </a:r>
            <a:endParaRPr lang="en-DE" sz="1800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F43E-EBC6-5E1A-707D-678829681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Compressed Linear Algebra Extended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FDFEC-26E5-6A81-8A0F-7C9731E6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58" y="3213914"/>
            <a:ext cx="5975819" cy="2403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3EF0C-7489-3F5D-2C2F-853FBFF3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9" y="1384609"/>
            <a:ext cx="2636110" cy="169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8C026-55CF-0363-9E90-5F58D8BE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5" y="398385"/>
            <a:ext cx="840730" cy="84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C44F0-F320-DF38-830F-6E20E8B36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887" y="495418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57107-6667-5FFE-D96D-BDACFC449018}"/>
              </a:ext>
            </a:extLst>
          </p:cNvPr>
          <p:cNvSpPr txBox="1"/>
          <p:nvPr/>
        </p:nvSpPr>
        <p:spPr>
          <a:xfrm>
            <a:off x="5809129" y="430659"/>
            <a:ext cx="30954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Baunsgaard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Matthias Boehm: AWARE: Workload-aware, Redundancy-exploiting Linear Algebra,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5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3B0E5-E506-E115-45C4-C09B599BC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CSR-VI (CSR-Value Indexed) / D-VI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Create dictionary </a:t>
            </a:r>
            <a:r>
              <a:rPr lang="en-US" dirty="0"/>
              <a:t>for distinct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 8 byte values as 1, 2, or 4-byte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(positions in the dictionary)</a:t>
            </a:r>
          </a:p>
          <a:p>
            <a:pPr lvl="1"/>
            <a:r>
              <a:rPr lang="en-US" dirty="0"/>
              <a:t>Extensions w/ delta coding of indexes</a:t>
            </a:r>
          </a:p>
          <a:p>
            <a:pPr lvl="1"/>
            <a:r>
              <a:rPr lang="en-US" dirty="0"/>
              <a:t>Example CSR-VI matrix-vector multiply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 = A %*% 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8FF3-562C-559A-0977-194AAE25A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Block-level Compression w/ D-VI, CSR-VI, CSX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ED823-9CA3-C626-CFEE-00E94B5F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985" y="2426739"/>
            <a:ext cx="4720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57853-5788-65BB-8EE9-965FA83D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539" y="142602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DE1A6-D0B1-560F-5BEE-B66663B49B27}"/>
              </a:ext>
            </a:extLst>
          </p:cNvPr>
          <p:cNvSpPr txBox="1"/>
          <p:nvPr/>
        </p:nvSpPr>
        <p:spPr>
          <a:xfrm>
            <a:off x="7024742" y="1373340"/>
            <a:ext cx="3932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Kornilios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Kourtis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Goumas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Nectarios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Koziris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sparse matrix-vector multiplication using index and value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CF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92976-C2F6-ABC7-6B10-8F0AE518726D}"/>
              </a:ext>
            </a:extLst>
          </p:cNvPr>
          <p:cNvSpPr txBox="1"/>
          <p:nvPr/>
        </p:nvSpPr>
        <p:spPr>
          <a:xfrm>
            <a:off x="6906408" y="2352508"/>
            <a:ext cx="40471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Vasileios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Karakasis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An Extended Compression Format for the Optimization of Sparse Matrix-Vector Multiplication.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4D886-3DEE-9C6D-8E3F-877CD107BA51}"/>
              </a:ext>
            </a:extLst>
          </p:cNvPr>
          <p:cNvSpPr txBox="1"/>
          <p:nvPr/>
        </p:nvSpPr>
        <p:spPr>
          <a:xfrm>
            <a:off x="3125162" y="3301178"/>
            <a:ext cx="625007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=0;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end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[i+1];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k=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k&lt;end; k++)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+=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A.val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[k]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[k]];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156AA-70B4-EFF5-E67B-0BDADB93ADE9}"/>
              </a:ext>
            </a:extLst>
          </p:cNvPr>
          <p:cNvSpPr txBox="1"/>
          <p:nvPr/>
        </p:nvSpPr>
        <p:spPr>
          <a:xfrm>
            <a:off x="4431447" y="4865519"/>
            <a:ext cx="25924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decoding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(MV over compressed representation)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AB9A2-A3ED-4834-6B3C-0B511E26BCBB}"/>
              </a:ext>
            </a:extLst>
          </p:cNvPr>
          <p:cNvGrpSpPr/>
          <p:nvPr/>
        </p:nvGrpSpPr>
        <p:grpSpPr>
          <a:xfrm>
            <a:off x="9008470" y="3316250"/>
            <a:ext cx="1371600" cy="2057400"/>
            <a:chOff x="7330271" y="3692769"/>
            <a:chExt cx="1371600" cy="2057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99D6AF-B2DB-EB5C-422D-060D20D38752}"/>
                </a:ext>
              </a:extLst>
            </p:cNvPr>
            <p:cNvSpPr/>
            <p:nvPr/>
          </p:nvSpPr>
          <p:spPr>
            <a:xfrm>
              <a:off x="8244671" y="42261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CE4C10-BD6D-C45F-684D-6472C522448F}"/>
                </a:ext>
              </a:extLst>
            </p:cNvPr>
            <p:cNvSpPr/>
            <p:nvPr/>
          </p:nvSpPr>
          <p:spPr>
            <a:xfrm>
              <a:off x="8244671" y="45309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5DDCCB-3C16-D5BA-9C6A-B74BA045CE36}"/>
                </a:ext>
              </a:extLst>
            </p:cNvPr>
            <p:cNvSpPr/>
            <p:nvPr/>
          </p:nvSpPr>
          <p:spPr>
            <a:xfrm>
              <a:off x="8244671" y="48357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CA3A7-9D73-F731-584E-790604A4ED29}"/>
                </a:ext>
              </a:extLst>
            </p:cNvPr>
            <p:cNvSpPr/>
            <p:nvPr/>
          </p:nvSpPr>
          <p:spPr>
            <a:xfrm>
              <a:off x="8244671" y="51405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D4A064-01B2-A0DE-964E-A98A8C63652F}"/>
                </a:ext>
              </a:extLst>
            </p:cNvPr>
            <p:cNvSpPr/>
            <p:nvPr/>
          </p:nvSpPr>
          <p:spPr>
            <a:xfrm>
              <a:off x="8244671" y="54453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6B5A2-0F3C-E593-6B6F-29B1FCBE262C}"/>
                </a:ext>
              </a:extLst>
            </p:cNvPr>
            <p:cNvSpPr/>
            <p:nvPr/>
          </p:nvSpPr>
          <p:spPr>
            <a:xfrm>
              <a:off x="7939871" y="42261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A27EF-0115-3E6F-697C-B06A73AF2B36}"/>
                </a:ext>
              </a:extLst>
            </p:cNvPr>
            <p:cNvSpPr/>
            <p:nvPr/>
          </p:nvSpPr>
          <p:spPr>
            <a:xfrm>
              <a:off x="7939871" y="45309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4767AE-8245-3DD4-F0BF-379E82F4F5AE}"/>
                </a:ext>
              </a:extLst>
            </p:cNvPr>
            <p:cNvSpPr/>
            <p:nvPr/>
          </p:nvSpPr>
          <p:spPr>
            <a:xfrm>
              <a:off x="7939871" y="48357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DD0F1-B0B3-6D04-AE3B-13AD69A24FAA}"/>
                </a:ext>
              </a:extLst>
            </p:cNvPr>
            <p:cNvSpPr/>
            <p:nvPr/>
          </p:nvSpPr>
          <p:spPr>
            <a:xfrm>
              <a:off x="7939871" y="51405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EE022B-042C-809B-923A-E9FC4D75BD50}"/>
                </a:ext>
              </a:extLst>
            </p:cNvPr>
            <p:cNvSpPr/>
            <p:nvPr/>
          </p:nvSpPr>
          <p:spPr>
            <a:xfrm>
              <a:off x="7939871" y="54453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8D0B20-8554-203E-F331-25623EC9A98C}"/>
                </a:ext>
              </a:extLst>
            </p:cNvPr>
            <p:cNvSpPr/>
            <p:nvPr/>
          </p:nvSpPr>
          <p:spPr>
            <a:xfrm>
              <a:off x="7482671" y="42261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2EF2F-54F2-8A6A-F3A1-7537AC415423}"/>
                </a:ext>
              </a:extLst>
            </p:cNvPr>
            <p:cNvSpPr/>
            <p:nvPr/>
          </p:nvSpPr>
          <p:spPr>
            <a:xfrm>
              <a:off x="7482671" y="45309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EDC31C-65CA-17D0-840D-801F9858A489}"/>
                </a:ext>
              </a:extLst>
            </p:cNvPr>
            <p:cNvSpPr/>
            <p:nvPr/>
          </p:nvSpPr>
          <p:spPr>
            <a:xfrm>
              <a:off x="7482671" y="48357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BD627F-5B67-7E2A-F09E-DF319A83679E}"/>
                </a:ext>
              </a:extLst>
            </p:cNvPr>
            <p:cNvSpPr/>
            <p:nvPr/>
          </p:nvSpPr>
          <p:spPr>
            <a:xfrm>
              <a:off x="7482671" y="51405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BF9FE-5EF1-8EB7-7B81-0FB0E0B50B62}"/>
                </a:ext>
              </a:extLst>
            </p:cNvPr>
            <p:cNvCxnSpPr>
              <a:stCxn id="18" idx="1"/>
            </p:cNvCxnSpPr>
            <p:nvPr/>
          </p:nvCxnSpPr>
          <p:spPr>
            <a:xfrm rot="10800000">
              <a:off x="7711271" y="4683369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223BE8B-24C4-15B6-7299-C8C2AE0AD2EF}"/>
                </a:ext>
              </a:extLst>
            </p:cNvPr>
            <p:cNvCxnSpPr/>
            <p:nvPr/>
          </p:nvCxnSpPr>
          <p:spPr>
            <a:xfrm rot="10800000">
              <a:off x="7711271" y="4378569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A000B9F-A4C8-2F32-E222-5BDFA7FB3BF3}"/>
                </a:ext>
              </a:extLst>
            </p:cNvPr>
            <p:cNvCxnSpPr>
              <a:stCxn id="20" idx="1"/>
            </p:cNvCxnSpPr>
            <p:nvPr/>
          </p:nvCxnSpPr>
          <p:spPr>
            <a:xfrm rot="10800000">
              <a:off x="7711271" y="4988169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00A75A-2241-78E9-C025-4CC42DDFA905}"/>
                </a:ext>
              </a:extLst>
            </p:cNvPr>
            <p:cNvSpPr txBox="1"/>
            <p:nvPr/>
          </p:nvSpPr>
          <p:spPr>
            <a:xfrm>
              <a:off x="7330271" y="3692769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7868F-194C-C615-6544-53697EFD67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DNN and ML often trained with </a:t>
            </a:r>
            <a:r>
              <a:rPr lang="en-US" b="1" dirty="0">
                <a:solidFill>
                  <a:schemeClr val="accent1"/>
                </a:solidFill>
              </a:rPr>
              <a:t>mini-batch SGD</a:t>
            </a:r>
          </a:p>
          <a:p>
            <a:pPr lvl="1"/>
            <a:r>
              <a:rPr lang="en-US" dirty="0"/>
              <a:t>Effective compression for small batches (#rows)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58E9-1437-2C88-D6D2-DCDA9B7ED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CAA2A-BD41-F01C-A8DB-98B0E59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7AD57-2D20-B9BA-D79B-972272FACE27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7DD7-1EC9-CF52-D83E-1DFA8E5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52" y="2419771"/>
            <a:ext cx="9659793" cy="3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9121-735D-3B46-EAFF-4B783EE5D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Compression Ratios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9A27-1B7C-CA91-8A4E-3B7147C45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3F5C9-6B75-A42F-86D6-E0AE163C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6DB1B-7D32-C7B6-1E71-841A92DF62D3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B80C9-3D78-0B37-B6A6-21EADE9A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1" y="2555653"/>
            <a:ext cx="9975571" cy="2276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8DB5CE-6E91-3ABF-9091-6F2FA5E23E0E}"/>
              </a:ext>
            </a:extLst>
          </p:cNvPr>
          <p:cNvSpPr/>
          <p:nvPr/>
        </p:nvSpPr>
        <p:spPr>
          <a:xfrm>
            <a:off x="7255384" y="4452720"/>
            <a:ext cx="2577104" cy="3194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B92B3-01E4-FCBB-9912-A742617B38E6}"/>
              </a:ext>
            </a:extLst>
          </p:cNvPr>
          <p:cNvSpPr txBox="1"/>
          <p:nvPr/>
        </p:nvSpPr>
        <p:spPr>
          <a:xfrm>
            <a:off x="2960485" y="5073707"/>
            <a:ext cx="58280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Take-away: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specialized lossless matrix compression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 memory bandwidth requirements and #FLOPs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06381-B63B-48ED-A20D-7AE2BB39B6FD}"/>
              </a:ext>
            </a:extLst>
          </p:cNvPr>
          <p:cNvSpPr txBox="1"/>
          <p:nvPr/>
        </p:nvSpPr>
        <p:spPr>
          <a:xfrm>
            <a:off x="6204329" y="2301074"/>
            <a:ext cx="16881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baseline?</a:t>
            </a:r>
          </a:p>
        </p:txBody>
      </p:sp>
    </p:spTree>
    <p:extLst>
      <p:ext uri="{BB962C8B-B14F-4D97-AF65-F5344CB8AC3E}">
        <p14:creationId xmlns:p14="http://schemas.microsoft.com/office/powerpoint/2010/main" val="2778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7DA5E-3575-6C7D-2A88-517007D2E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Extensively used in DNN (runtime vs accuracy)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data format + compute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Careful manual application</a:t>
            </a:r>
            <a:r>
              <a:rPr lang="en-US" dirty="0"/>
              <a:t> regarding data and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ML algorithms approximate by nature + noise generalization effect</a:t>
            </a:r>
          </a:p>
          <a:p>
            <a:r>
              <a:rPr lang="en-US" dirty="0"/>
              <a:t>Background Floating Point Numbers (IEEE 754)</a:t>
            </a:r>
          </a:p>
          <a:p>
            <a:pPr lvl="1"/>
            <a:r>
              <a:rPr lang="en-US" dirty="0"/>
              <a:t>Sign s, Mantissa m, Exponent 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value = s * m * 2</a:t>
            </a:r>
            <a:r>
              <a:rPr lang="en-US" baseline="30000" dirty="0">
                <a:solidFill>
                  <a:schemeClr val="accent1"/>
                </a:solidFill>
                <a:latin typeface="Consolas" panose="020B0609020204030204" pitchFamily="49" charset="0"/>
              </a:rPr>
              <a:t>e</a:t>
            </a:r>
            <a:r>
              <a:rPr lang="en-US" dirty="0"/>
              <a:t> (simplified)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0788-3591-84E5-DA6D-F944E331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Compression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9E75D-C41A-CDD2-83EB-6A063823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8916"/>
              </p:ext>
            </p:extLst>
          </p:nvPr>
        </p:nvGraphicFramePr>
        <p:xfrm>
          <a:off x="1221131" y="3476653"/>
          <a:ext cx="64141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7">
                  <a:extLst>
                    <a:ext uri="{9D8B030D-6E8A-4147-A177-3AD203B41FA5}">
                      <a16:colId xmlns:a16="http://schemas.microsoft.com/office/drawing/2014/main" val="166399681"/>
                    </a:ext>
                  </a:extLst>
                </a:gridCol>
                <a:gridCol w="870515">
                  <a:extLst>
                    <a:ext uri="{9D8B030D-6E8A-4147-A177-3AD203B41FA5}">
                      <a16:colId xmlns:a16="http://schemas.microsoft.com/office/drawing/2014/main" val="1080380330"/>
                    </a:ext>
                  </a:extLst>
                </a:gridCol>
                <a:gridCol w="1712802">
                  <a:extLst>
                    <a:ext uri="{9D8B030D-6E8A-4147-A177-3AD203B41FA5}">
                      <a16:colId xmlns:a16="http://schemas.microsoft.com/office/drawing/2014/main" val="3882419049"/>
                    </a:ext>
                  </a:extLst>
                </a:gridCol>
                <a:gridCol w="1737473">
                  <a:extLst>
                    <a:ext uri="{9D8B030D-6E8A-4147-A177-3AD203B41FA5}">
                      <a16:colId xmlns:a16="http://schemas.microsoft.com/office/drawing/2014/main" val="3015184139"/>
                    </a:ext>
                  </a:extLst>
                </a:gridCol>
              </a:tblGrid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4950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51212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(FP32)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2018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172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304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Half-Quarter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338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BAC524-4614-9961-FC0D-EC0C28EE6C54}"/>
              </a:ext>
            </a:extLst>
          </p:cNvPr>
          <p:cNvSpPr txBox="1"/>
          <p:nvPr/>
        </p:nvSpPr>
        <p:spPr>
          <a:xfrm>
            <a:off x="7635331" y="3838115"/>
            <a:ext cx="7435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[bits]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33FF7-F0DD-E830-D665-752B83F6B4CE}"/>
              </a:ext>
            </a:extLst>
          </p:cNvPr>
          <p:cNvSpPr txBox="1"/>
          <p:nvPr/>
        </p:nvSpPr>
        <p:spPr>
          <a:xfrm>
            <a:off x="8638390" y="2614109"/>
            <a:ext cx="30659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754-228 Revision: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https://ieeexplore.ieee.org/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document/4610935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1A2B-3E2D-F6A0-962B-7186FE8C397A}"/>
              </a:ext>
            </a:extLst>
          </p:cNvPr>
          <p:cNvSpPr txBox="1"/>
          <p:nvPr/>
        </p:nvSpPr>
        <p:spPr>
          <a:xfrm>
            <a:off x="8607904" y="4390932"/>
            <a:ext cx="30659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Unums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/Posits (2015),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regime bits: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C801D0-FB2C-505E-2417-C9EF7D1C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6376" y="5079244"/>
            <a:ext cx="3085020" cy="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B2DDC2-E2B0-4EB4-F872-8C295C178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Model Training </a:t>
            </a:r>
            <a:r>
              <a:rPr lang="en-US" dirty="0"/>
              <a:t>w/ low FP Precision</a:t>
            </a:r>
          </a:p>
          <a:p>
            <a:pPr lvl="1"/>
            <a:r>
              <a:rPr lang="en-US" dirty="0"/>
              <a:t>Trend: from </a:t>
            </a:r>
            <a:r>
              <a:rPr lang="en-US" b="1" dirty="0">
                <a:solidFill>
                  <a:schemeClr val="accent1"/>
                </a:solidFill>
              </a:rPr>
              <a:t>FP32/FP16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FP8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chemeClr val="accent1"/>
                </a:solidFill>
              </a:rPr>
              <a:t>Precision of intermediates</a:t>
            </a:r>
            <a:r>
              <a:rPr lang="en-US" dirty="0"/>
              <a:t> (weights, act, errors, grad)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#2: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Precision of accumulation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impact on convergence (swamping </a:t>
            </a:r>
            <a:r>
              <a:rPr lang="en-US" dirty="0" err="1">
                <a:sym typeface="Wingdings" panose="05000000000000000000" pitchFamily="2" charset="2"/>
              </a:rPr>
              <a:t>small+Large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Precision of weight updates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</a:t>
            </a:r>
          </a:p>
          <a:p>
            <a:r>
              <a:rPr lang="en-US" dirty="0">
                <a:sym typeface="Wingdings" panose="05000000000000000000" pitchFamily="2" charset="2"/>
              </a:rPr>
              <a:t>Example ResNet18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 ImageNet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109D0-B22F-E9B8-E1AE-31DA2D38E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C4E09-DC3F-4778-2E6D-7075CEF5207D}"/>
              </a:ext>
            </a:extLst>
          </p:cNvPr>
          <p:cNvSpPr txBox="1"/>
          <p:nvPr/>
        </p:nvSpPr>
        <p:spPr>
          <a:xfrm>
            <a:off x="8174153" y="1207932"/>
            <a:ext cx="34063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Execution 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SIMD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speedup/reduced energy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6ED2-7E8B-CBBB-6E20-6EEBDC8F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132" y="25628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DF9CE-5257-FEC6-BF66-E6F3571D1B38}"/>
              </a:ext>
            </a:extLst>
          </p:cNvPr>
          <p:cNvSpPr txBox="1"/>
          <p:nvPr/>
        </p:nvSpPr>
        <p:spPr>
          <a:xfrm>
            <a:off x="8262968" y="2522292"/>
            <a:ext cx="28159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Naigang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al.: Training Deep Neural Networks with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08485-557F-355D-C7B6-E224098B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57" y="3299622"/>
            <a:ext cx="8793393" cy="2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5BAAC-DA4B-A6D1-966E-BE4B2BE0B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Numerical Stable Accumulation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Sorting ASC + Summation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 </a:t>
            </a:r>
            <a:r>
              <a:rPr lang="en-US" b="1" dirty="0">
                <a:solidFill>
                  <a:srgbClr val="7889FB"/>
                </a:solidFill>
              </a:rPr>
              <a:t>Kahan Summation</a:t>
            </a:r>
            <a:br>
              <a:rPr lang="en-US" dirty="0"/>
            </a:br>
            <a:r>
              <a:rPr lang="en-US" dirty="0"/>
              <a:t>w/ error independent </a:t>
            </a:r>
            <a:br>
              <a:rPr lang="en-US" dirty="0"/>
            </a:br>
            <a:r>
              <a:rPr lang="en-US" dirty="0"/>
              <a:t>of number of values 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rgbClr val="7889FB"/>
                </a:solidFill>
              </a:rPr>
              <a:t>Pairwise Summation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(divide &amp; conquer)</a:t>
            </a:r>
          </a:p>
          <a:p>
            <a:pPr lvl="1"/>
            <a:endParaRPr lang="en-US" sz="700" dirty="0"/>
          </a:p>
          <a:p>
            <a:r>
              <a:rPr lang="en-US" dirty="0"/>
              <a:t>#4 Chunk-based Accumulation</a:t>
            </a:r>
          </a:p>
          <a:p>
            <a:pPr lvl="1"/>
            <a:r>
              <a:rPr lang="en-US" dirty="0"/>
              <a:t>Divide long dot products into smaller chunks</a:t>
            </a:r>
          </a:p>
          <a:p>
            <a:pPr lvl="1"/>
            <a:r>
              <a:rPr lang="en-US" dirty="0"/>
              <a:t>Hierarchy of partial sums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FP16 accumulators</a:t>
            </a:r>
            <a:endParaRPr lang="en-US" sz="700" dirty="0"/>
          </a:p>
          <a:p>
            <a:r>
              <a:rPr lang="en-US" dirty="0"/>
              <a:t>#5 Stochastic Rounding</a:t>
            </a:r>
          </a:p>
          <a:p>
            <a:pPr lvl="1"/>
            <a:r>
              <a:rPr lang="en-US" dirty="0"/>
              <a:t>Replace nearest w/ prob. rounding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0BB16-2988-73B6-3503-F340C72E4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4CEC6-29C5-8863-F6B1-AC507FE2338E}"/>
              </a:ext>
            </a:extLst>
          </p:cNvPr>
          <p:cNvSpPr txBox="1"/>
          <p:nvPr/>
        </p:nvSpPr>
        <p:spPr>
          <a:xfrm>
            <a:off x="4596102" y="1239058"/>
            <a:ext cx="46609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 +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(sum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EAAD-268D-5EE5-8DFC-CBF0535A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5550" y="2211151"/>
            <a:ext cx="368735" cy="35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ED2A9-DD57-3340-6B11-55705445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062" y="134680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ADC9A6-6951-4A35-6195-33BB0D177EA1}"/>
              </a:ext>
            </a:extLst>
          </p:cNvPr>
          <p:cNvSpPr txBox="1"/>
          <p:nvPr/>
        </p:nvSpPr>
        <p:spPr>
          <a:xfrm>
            <a:off x="9048303" y="1255446"/>
            <a:ext cx="194613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79F7-B05F-0883-FEA5-3B1C5FFEC655}"/>
              </a:ext>
            </a:extLst>
          </p:cNvPr>
          <p:cNvSpPr txBox="1"/>
          <p:nvPr/>
        </p:nvSpPr>
        <p:spPr>
          <a:xfrm>
            <a:off x="4596102" y="2068257"/>
            <a:ext cx="433386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uak+: 5.000000005E17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//sum(seq(1,1e9))</a:t>
            </a:r>
            <a:endParaRPr lang="it-IT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5.0000000109721722E17</a:t>
            </a: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5.0000000262154688E17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//rev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62C16-36A1-B92D-3BEC-F57F64D3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102" y="3203170"/>
            <a:ext cx="589745" cy="424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6E3BC-1098-6A66-746D-9A313D2F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53" y="2681104"/>
            <a:ext cx="2790487" cy="209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18E90-F8D1-A613-E562-FCACDB1FF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338" y="41860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1B337-E541-3177-914B-DC85F7D87060}"/>
              </a:ext>
            </a:extLst>
          </p:cNvPr>
          <p:cNvSpPr txBox="1"/>
          <p:nvPr/>
        </p:nvSpPr>
        <p:spPr>
          <a:xfrm>
            <a:off x="6166852" y="4044994"/>
            <a:ext cx="21141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[N. Wang et al.: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Neural Networks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7CDB5-F41F-BB88-1E9D-601E823BF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421" y="5249138"/>
            <a:ext cx="4084925" cy="5347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420F3-2284-BDD0-C01C-C2582C3B1395}"/>
              </a:ext>
            </a:extLst>
          </p:cNvPr>
          <p:cNvSpPr txBox="1"/>
          <p:nvPr/>
        </p:nvSpPr>
        <p:spPr>
          <a:xfrm>
            <a:off x="6550084" y="3073018"/>
            <a:ext cx="2349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NaveenKaliannan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FloatingPointSummation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4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82A46-600F-8A8A-00F3-354405586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b="0" dirty="0">
                <a:latin typeface="Consolas" panose="020B0609020204030204" pitchFamily="49" charset="0"/>
              </a:rPr>
              <a:t>bfloat16</a:t>
            </a:r>
          </a:p>
          <a:p>
            <a:pPr lvl="1"/>
            <a:r>
              <a:rPr lang="en-US" dirty="0"/>
              <a:t>“Brain” Float16 w/ range of FP32</a:t>
            </a:r>
          </a:p>
          <a:p>
            <a:pPr lvl="1"/>
            <a:r>
              <a:rPr lang="en-US" dirty="0"/>
              <a:t>Drop in replacement for FP32, </a:t>
            </a:r>
            <a:br>
              <a:rPr lang="en-US" dirty="0"/>
            </a:br>
            <a:r>
              <a:rPr lang="en-US" dirty="0"/>
              <a:t>no need for loss scaling </a:t>
            </a:r>
          </a:p>
          <a:p>
            <a:pPr lvl="1"/>
            <a:endParaRPr lang="en-US" dirty="0"/>
          </a:p>
          <a:p>
            <a:r>
              <a:rPr lang="en-US" dirty="0"/>
              <a:t>Intel </a:t>
            </a:r>
            <a:r>
              <a:rPr lang="en-US" b="0" dirty="0" err="1">
                <a:latin typeface="Consolas" panose="020B0609020204030204" pitchFamily="49" charset="0"/>
              </a:rPr>
              <a:t>FlexPoint</a:t>
            </a:r>
            <a:endParaRPr lang="en-US" b="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Blocks of values w/ shared exponent </a:t>
            </a:r>
            <a:br>
              <a:rPr lang="en-US" dirty="0"/>
            </a:br>
            <a:r>
              <a:rPr lang="en-US" dirty="0"/>
              <a:t>(N=16bit w/ M=5bit exponent)</a:t>
            </a:r>
          </a:p>
          <a:p>
            <a:pPr lvl="1"/>
            <a:r>
              <a:rPr lang="en-US" dirty="0"/>
              <a:t>Example: flex16+5</a:t>
            </a:r>
          </a:p>
          <a:p>
            <a:pPr lvl="1"/>
            <a:endParaRPr lang="en-US" dirty="0"/>
          </a:p>
          <a:p>
            <a:r>
              <a:rPr lang="en-US" dirty="0"/>
              <a:t>NVIDIA </a:t>
            </a:r>
            <a:r>
              <a:rPr lang="en-US" b="0" dirty="0">
                <a:latin typeface="Consolas" panose="020B0609020204030204" pitchFamily="49" charset="0"/>
              </a:rPr>
              <a:t>TF32</a:t>
            </a:r>
          </a:p>
          <a:p>
            <a:pPr lvl="1"/>
            <a:r>
              <a:rPr lang="en-US" dirty="0"/>
              <a:t>Range of FP32 </a:t>
            </a:r>
            <a:br>
              <a:rPr lang="en-US" dirty="0"/>
            </a:br>
            <a:r>
              <a:rPr lang="en-US" dirty="0"/>
              <a:t>w/ precision of FP16</a:t>
            </a:r>
          </a:p>
          <a:p>
            <a:pPr lvl="1"/>
            <a:r>
              <a:rPr lang="en-US" b="0" dirty="0"/>
              <a:t>FP8 variants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F838-45DF-B3EA-7BD8-389EAC529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 – New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8DC04-9E9F-2CFE-5F6C-42A1A9C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19" y="1837355"/>
            <a:ext cx="978563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170AA-C657-D9BE-5AEE-0BBD55AE3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092" y="1319080"/>
            <a:ext cx="2987231" cy="1322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53F10-1BF2-C31C-FC97-20F5A5B94698}"/>
              </a:ext>
            </a:extLst>
          </p:cNvPr>
          <p:cNvSpPr txBox="1"/>
          <p:nvPr/>
        </p:nvSpPr>
        <p:spPr>
          <a:xfrm>
            <a:off x="8763926" y="2392645"/>
            <a:ext cx="28128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[Brennan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Saeta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Performance A user’s guide to converge faster,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7F0F2-39E0-1C7B-09EC-3B79F730C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13" y="1219842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E99A8-FAD2-4D3B-DA85-6C35EDC1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531"/>
          <a:stretch/>
        </p:blipFill>
        <p:spPr>
          <a:xfrm>
            <a:off x="4874406" y="3236395"/>
            <a:ext cx="2816245" cy="84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4E919-24D2-E083-0630-A34ABA6A8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808" y="335876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DDA10-FCBB-2A88-4DC9-EFEC184C9506}"/>
              </a:ext>
            </a:extLst>
          </p:cNvPr>
          <p:cNvSpPr txBox="1"/>
          <p:nvPr/>
        </p:nvSpPr>
        <p:spPr>
          <a:xfrm>
            <a:off x="7658377" y="3288424"/>
            <a:ext cx="32556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Köster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Flexpoint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Adaptive Numerical Format for Efficient Training of Deep Neural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864-7B05-D82C-E913-818489765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5347" y="458106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0641D-8E43-7243-3CFB-1604762BABF7}"/>
              </a:ext>
            </a:extLst>
          </p:cNvPr>
          <p:cNvSpPr txBox="1"/>
          <p:nvPr/>
        </p:nvSpPr>
        <p:spPr>
          <a:xfrm>
            <a:off x="7554808" y="4481397"/>
            <a:ext cx="33613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A100 Tensor Core GPU Architecture - UNPRECEDENTED ACCELERATION AT EVERY SCALE,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399FC-E596-CB03-4DD0-DBF8739B1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503" y="4541344"/>
            <a:ext cx="1735483" cy="1253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714D6D-D9EC-3E90-1ABC-FD4A4509F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272" y="4491015"/>
            <a:ext cx="1739524" cy="1460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AB68C-CADC-56CE-FAA2-0306806494BA}"/>
              </a:ext>
            </a:extLst>
          </p:cNvPr>
          <p:cNvSpPr txBox="1"/>
          <p:nvPr/>
        </p:nvSpPr>
        <p:spPr>
          <a:xfrm>
            <a:off x="7575511" y="5214968"/>
            <a:ext cx="33613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H100 Tensor Core GPU Architecture,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May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181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E730B-4FE3-AD18-4C56-2BAF467661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Forward-pass for model scoring (inference) can be done in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 and below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Static, dynamic, and learned quantization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schemes (</a:t>
            </a:r>
            <a:r>
              <a:rPr lang="en-US" b="1" dirty="0">
                <a:solidFill>
                  <a:schemeClr val="accent1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r>
              <a:rPr lang="en-US" dirty="0"/>
              <a:t>Quantization </a:t>
            </a:r>
            <a:r>
              <a:rPr lang="en-US" b="0" dirty="0"/>
              <a:t>(reduce value domain)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 value domain into N buckets </a:t>
            </a:r>
            <a:r>
              <a:rPr lang="en-US" dirty="0"/>
              <a:t>such that k = log</a:t>
            </a:r>
            <a:r>
              <a:rPr lang="en-US" baseline="-25000" dirty="0"/>
              <a:t>2</a:t>
            </a:r>
            <a:r>
              <a:rPr lang="en-US" dirty="0"/>
              <a:t> N </a:t>
            </a:r>
            <a:br>
              <a:rPr lang="en-US" dirty="0"/>
            </a:br>
            <a:r>
              <a:rPr lang="en-US" dirty="0"/>
              <a:t>can encode the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a) Static Quantization</a:t>
            </a:r>
            <a:r>
              <a:rPr lang="en-US" dirty="0"/>
              <a:t> (e.g., min/max) </a:t>
            </a:r>
            <a:br>
              <a:rPr lang="en-US" dirty="0"/>
            </a:br>
            <a:r>
              <a:rPr lang="en-US" dirty="0"/>
              <a:t>per tensor or per tensor channel</a:t>
            </a:r>
            <a:endParaRPr lang="en-US" sz="1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b) Learned Quantization</a:t>
            </a:r>
            <a:r>
              <a:rPr lang="en-US" dirty="0"/>
              <a:t> Schemes </a:t>
            </a:r>
          </a:p>
          <a:p>
            <a:pPr lvl="2"/>
            <a:r>
              <a:rPr lang="en-US" dirty="0"/>
              <a:t>Dynamic programming</a:t>
            </a:r>
          </a:p>
          <a:p>
            <a:pPr lvl="2"/>
            <a:r>
              <a:rPr lang="en-US" dirty="0"/>
              <a:t>Various heuristics</a:t>
            </a:r>
          </a:p>
          <a:p>
            <a:pPr lvl="2"/>
            <a:r>
              <a:rPr lang="en-US" dirty="0"/>
              <a:t>Example systems: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ZipML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SketchML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AC0-D9E8-935D-2D6A-40FEB25C4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45D39-DCE9-3926-825F-F7984757945B}"/>
              </a:ext>
            </a:extLst>
          </p:cNvPr>
          <p:cNvSpPr txBox="1"/>
          <p:nvPr/>
        </p:nvSpPr>
        <p:spPr>
          <a:xfrm>
            <a:off x="5744584" y="381035"/>
            <a:ext cx="3965319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“Reading”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[Inside TensorFlow: Model Optimization Toolkit (Quantization and Pruning),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https://www.youtube.com/watch?v=4iq-d2AmfRU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DBA86-84C9-C981-48CF-3CAE5B2C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77" y="497002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68467-8505-3266-B0DB-E65D668B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576" y="495511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D5A8F-9403-6E0F-A42C-2AAC84CC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61" y="3637566"/>
            <a:ext cx="2954525" cy="114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E7BCF-F3E1-E813-35DB-1A15B00A7113}"/>
              </a:ext>
            </a:extLst>
          </p:cNvPr>
          <p:cNvSpPr txBox="1"/>
          <p:nvPr/>
        </p:nvSpPr>
        <p:spPr>
          <a:xfrm>
            <a:off x="6796231" y="4924974"/>
            <a:ext cx="42705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Jerry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Kara, 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Alistarh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Ji Liu, Ce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ZipML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 Linear Models with End-to-End Low Precision, and a Little Bit of Deep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B8D61-CB9E-4C43-595B-6AEEDECAE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51" y="2639551"/>
            <a:ext cx="4146051" cy="850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16ABF-2CD2-9FCD-7C5F-EAF07B847E1E}"/>
              </a:ext>
            </a:extLst>
          </p:cNvPr>
          <p:cNvSpPr txBox="1"/>
          <p:nvPr/>
        </p:nvSpPr>
        <p:spPr>
          <a:xfrm>
            <a:off x="7001974" y="2148453"/>
            <a:ext cx="4572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https://blog.tensorflow.org/2020/04/quantization-aware-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training-with-tensorflow-model-optimization-toolkit.html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3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229EE-5B8A-8533-C1D8-2D65BBD670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Sparsification</a:t>
            </a:r>
            <a:r>
              <a:rPr lang="en-US" dirty="0"/>
              <a:t>/Pruning </a:t>
            </a:r>
            <a:r>
              <a:rPr lang="en-US" b="0" dirty="0"/>
              <a:t>(reduce #non-zeros)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 clipping: </a:t>
            </a:r>
            <a:r>
              <a:rPr lang="en-US" dirty="0"/>
              <a:t>zero-out very small values </a:t>
            </a:r>
            <a:br>
              <a:rPr lang="en-US" dirty="0"/>
            </a:br>
            <a:r>
              <a:rPr lang="en-US" dirty="0"/>
              <a:t>below a threshold to reduce size of weights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Training w/ target sparsity: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remove connections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Training w/ penalty terms of number-of-</a:t>
            </a:r>
            <a:r>
              <a:rPr lang="en-US" dirty="0" err="1">
                <a:solidFill>
                  <a:schemeClr val="tx1"/>
                </a:solidFill>
              </a:rPr>
              <a:t>nonzeros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(or differentiable approximations)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Hoyer-Square </a:t>
            </a:r>
            <a:r>
              <a:rPr lang="en-US" dirty="0" err="1">
                <a:solidFill>
                  <a:schemeClr val="tx1"/>
                </a:solidFill>
              </a:rPr>
              <a:t>regularizer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Post-Training Quantization (PTQ)</a:t>
            </a:r>
            <a:r>
              <a:rPr lang="en-US" dirty="0">
                <a:solidFill>
                  <a:schemeClr val="tx1"/>
                </a:solidFill>
              </a:rPr>
              <a:t> vs.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Quantization-aware Training (QAT)</a:t>
            </a:r>
          </a:p>
          <a:p>
            <a:r>
              <a:rPr lang="en-US" dirty="0">
                <a:solidFill>
                  <a:schemeClr val="tx1"/>
                </a:solidFill>
              </a:rPr>
              <a:t>#2 Connection Sampling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Sample mask for weights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Independent subnet training without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synchronization (see 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44E7-4B8C-BE66-D09E-8B73FED34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887DC7-25B4-2762-8A5F-6B56E633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931"/>
              </p:ext>
            </p:extLst>
          </p:nvPr>
        </p:nvGraphicFramePr>
        <p:xfrm>
          <a:off x="6396306" y="1364727"/>
          <a:ext cx="2790686" cy="14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3">
                  <a:extLst>
                    <a:ext uri="{9D8B030D-6E8A-4147-A177-3AD203B41FA5}">
                      <a16:colId xmlns:a16="http://schemas.microsoft.com/office/drawing/2014/main" val="25434566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1245269634"/>
                    </a:ext>
                  </a:extLst>
                </a:gridCol>
              </a:tblGrid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 Accuracy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80506649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78.1%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=1.0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36960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78.0%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=0.5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38606938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043881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74.6%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=0.125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4578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4AAA79-2CFC-E601-A130-2C2310CBCE4A}"/>
              </a:ext>
            </a:extLst>
          </p:cNvPr>
          <p:cNvSpPr txBox="1"/>
          <p:nvPr/>
        </p:nvSpPr>
        <p:spPr>
          <a:xfrm>
            <a:off x="9186992" y="1709218"/>
            <a:ext cx="25173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2019/05/tf-model-optimization-toolkit-pruning-API.html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/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)+…+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≠0)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/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C40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40D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rgbClr val="C40D1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12">
            <a:extLst>
              <a:ext uri="{FF2B5EF4-FFF2-40B4-BE49-F238E27FC236}">
                <a16:creationId xmlns:a16="http://schemas.microsoft.com/office/drawing/2014/main" id="{78DF1889-824E-DD29-AFF2-8F4B76B8603A}"/>
              </a:ext>
            </a:extLst>
          </p:cNvPr>
          <p:cNvSpPr/>
          <p:nvPr/>
        </p:nvSpPr>
        <p:spPr>
          <a:xfrm>
            <a:off x="4945623" y="37474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B16EB-48C6-AA94-1D40-0B5F099DB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479" y="337767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BFCF0-E6D7-5AAF-2FEE-1544FB156E87}"/>
              </a:ext>
            </a:extLst>
          </p:cNvPr>
          <p:cNvSpPr txBox="1"/>
          <p:nvPr/>
        </p:nvSpPr>
        <p:spPr>
          <a:xfrm>
            <a:off x="7876838" y="3141010"/>
            <a:ext cx="332191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Huanrui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Yang, Wei Wen, Hai Li: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DeepHoyer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Learning Sparser Neural Network with Differentiable Scale-Invariant Sparsity Measures.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CD284-8118-6BD4-8147-9359C5A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855" y="4406339"/>
            <a:ext cx="2192602" cy="1436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6BD0E-EB43-F74A-B8A2-5978457E5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3478" y="482874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2517E0-0F27-0322-DE24-F5A19D5D646B}"/>
              </a:ext>
            </a:extLst>
          </p:cNvPr>
          <p:cNvSpPr txBox="1"/>
          <p:nvPr/>
        </p:nvSpPr>
        <p:spPr>
          <a:xfrm>
            <a:off x="8229597" y="4593512"/>
            <a:ext cx="298171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Binhang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Yuan et al.: Distributed Learning of Fully Connected Neural Networks using Independent Subnet Training,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462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D8655-0179-C337-69E8-FB58B0226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Mantissa Truncation</a:t>
            </a:r>
          </a:p>
          <a:p>
            <a:pPr lvl="1"/>
            <a:r>
              <a:rPr lang="en-US" dirty="0"/>
              <a:t>Truncate m of FP32 from 23bit to 16bit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(transfers)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PStore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#4 Aggregated Data Representations</a:t>
            </a:r>
          </a:p>
          <a:p>
            <a:pPr lvl="1"/>
            <a:r>
              <a:rPr lang="en-US" dirty="0"/>
              <a:t>a) Dim reduction (e.g., auto encoders)</a:t>
            </a:r>
          </a:p>
          <a:p>
            <a:pPr lvl="1"/>
            <a:r>
              <a:rPr lang="en-US" dirty="0"/>
              <a:t>b) No FK-PK joins in Factorized Learning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foreign key</a:t>
            </a:r>
            <a:r>
              <a:rPr lang="en-US" dirty="0"/>
              <a:t> as lossy compressed rep)</a:t>
            </a:r>
          </a:p>
          <a:p>
            <a:pPr lvl="1"/>
            <a:endParaRPr lang="en-US" sz="700" dirty="0"/>
          </a:p>
          <a:p>
            <a:r>
              <a:rPr lang="en-US" dirty="0"/>
              <a:t>#5 Sampling</a:t>
            </a:r>
          </a:p>
          <a:p>
            <a:pPr lvl="1"/>
            <a:r>
              <a:rPr lang="en-US" dirty="0"/>
              <a:t>User specifies </a:t>
            </a:r>
            <a:r>
              <a:rPr lang="en-US" b="1" dirty="0">
                <a:solidFill>
                  <a:srgbClr val="7889FB"/>
                </a:solidFill>
              </a:rPr>
              <a:t>approximation contract</a:t>
            </a:r>
            <a:r>
              <a:rPr lang="en-US" dirty="0"/>
              <a:t> for error </a:t>
            </a:r>
            <a:br>
              <a:rPr lang="en-US" dirty="0"/>
            </a:br>
            <a:r>
              <a:rPr lang="en-US" dirty="0"/>
              <a:t>(regression/classification) and scale</a:t>
            </a:r>
          </a:p>
          <a:p>
            <a:pPr lvl="1"/>
            <a:r>
              <a:rPr lang="en-US" dirty="0"/>
              <a:t>Min sample size for </a:t>
            </a:r>
            <a:r>
              <a:rPr lang="en-US" b="1" dirty="0">
                <a:solidFill>
                  <a:schemeClr val="accent1"/>
                </a:solidFill>
              </a:rPr>
              <a:t>max likelihood estimators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1FDA-A758-DA30-E9DF-1C22F2996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97289-FE5D-FDF5-6761-14971C0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64" y="454694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CDD68-7A6C-1C2D-57A4-A4B39387031C}"/>
              </a:ext>
            </a:extLst>
          </p:cNvPr>
          <p:cNvSpPr txBox="1"/>
          <p:nvPr/>
        </p:nvSpPr>
        <p:spPr>
          <a:xfrm>
            <a:off x="7831568" y="4481682"/>
            <a:ext cx="31327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Yongjoo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Park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BlinkML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Maximum Likelihood Estimation with Probabilistic Guarantees.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C4461-5578-63F2-0935-75F0B967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996" y="26324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74B3F-5086-3374-DD44-DDB08A51B196}"/>
              </a:ext>
            </a:extLst>
          </p:cNvPr>
          <p:cNvSpPr txBox="1"/>
          <p:nvPr/>
        </p:nvSpPr>
        <p:spPr>
          <a:xfrm>
            <a:off x="8363890" y="2552110"/>
            <a:ext cx="2610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Ilkhechi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DeepSqueeze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Deep Semantic Compression for Tabular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BC4-6E60-43B1-661E-8F1380B4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9216" y="3391236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415CB-423E-6862-05B8-C5788D0A93D4}"/>
              </a:ext>
            </a:extLst>
          </p:cNvPr>
          <p:cNvSpPr txBox="1"/>
          <p:nvPr/>
        </p:nvSpPr>
        <p:spPr>
          <a:xfrm>
            <a:off x="8022246" y="3334275"/>
            <a:ext cx="2942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 et al: To Join or Not to Join?: Thinking Twice about Joins before Feature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018E4-CED6-331E-3CD1-03DB1273F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014" y="137623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E64B86-1A46-58C3-C4AD-12DA40E99B17}"/>
              </a:ext>
            </a:extLst>
          </p:cNvPr>
          <p:cNvSpPr txBox="1"/>
          <p:nvPr/>
        </p:nvSpPr>
        <p:spPr>
          <a:xfrm>
            <a:off x="8022247" y="1305896"/>
            <a:ext cx="29520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Souvik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Bhattacherjee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efficient storage framework for managing scientific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8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419578-9DA6-FFD2-13E3-DF6AD4FD5A69}"/>
              </a:ext>
            </a:extLst>
          </p:cNvPr>
          <p:cNvSpPr/>
          <p:nvPr/>
        </p:nvSpPr>
        <p:spPr>
          <a:xfrm>
            <a:off x="5523754" y="1726076"/>
            <a:ext cx="150726" cy="77880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EA23-696E-80E6-B419-B5E7E0E7F3DF}"/>
              </a:ext>
            </a:extLst>
          </p:cNvPr>
          <p:cNvSpPr txBox="1"/>
          <p:nvPr/>
        </p:nvSpPr>
        <p:spPr>
          <a:xfrm>
            <a:off x="6112707" y="1786055"/>
            <a:ext cx="36982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Iterative, I/O-bound ML algorithms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access crucial for performance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C1CBD-E807-8085-4A36-E6B6351C1390}"/>
              </a:ext>
            </a:extLst>
          </p:cNvPr>
          <p:cNvSpPr txBox="1"/>
          <p:nvPr/>
        </p:nvSpPr>
        <p:spPr>
          <a:xfrm>
            <a:off x="6894002" y="365988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…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C0CA7-99C8-1EC1-6E1F-98FC931D06F6}"/>
              </a:ext>
            </a:extLst>
          </p:cNvPr>
          <p:cNvSpPr/>
          <p:nvPr/>
        </p:nvSpPr>
        <p:spPr>
          <a:xfrm>
            <a:off x="7676098" y="2528612"/>
            <a:ext cx="609600" cy="762000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DC0586-7957-DB22-2B7A-9C31258C95DF}"/>
              </a:ext>
            </a:extLst>
          </p:cNvPr>
          <p:cNvCxnSpPr>
            <a:stCxn id="7" idx="2"/>
          </p:cNvCxnSpPr>
          <p:nvPr/>
        </p:nvCxnSpPr>
        <p:spPr>
          <a:xfrm>
            <a:off x="7980898" y="3290612"/>
            <a:ext cx="0" cy="36508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tailEnd type="triangle" w="med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5C0E78-2BD9-8837-0628-4A2979D4453A}"/>
              </a:ext>
            </a:extLst>
          </p:cNvPr>
          <p:cNvSpPr txBox="1"/>
          <p:nvPr/>
        </p:nvSpPr>
        <p:spPr>
          <a:xfrm>
            <a:off x="7341953" y="4324576"/>
            <a:ext cx="1155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97F54-9B72-9144-BD60-BC95345B17CE}"/>
              </a:ext>
            </a:extLst>
          </p:cNvPr>
          <p:cNvSpPr txBox="1"/>
          <p:nvPr/>
        </p:nvSpPr>
        <p:spPr>
          <a:xfrm>
            <a:off x="8629067" y="4322587"/>
            <a:ext cx="997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219E98E-57DE-2463-865D-ABAE3A60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5744"/>
              </p:ext>
            </p:extLst>
          </p:nvPr>
        </p:nvGraphicFramePr>
        <p:xfrm>
          <a:off x="5131398" y="4778826"/>
          <a:ext cx="4646137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5488">
                  <a:extLst>
                    <a:ext uri="{9D8B030D-6E8A-4147-A177-3AD203B41FA5}">
                      <a16:colId xmlns:a16="http://schemas.microsoft.com/office/drawing/2014/main" val="3483588090"/>
                    </a:ext>
                  </a:extLst>
                </a:gridCol>
                <a:gridCol w="1333930">
                  <a:extLst>
                    <a:ext uri="{9D8B030D-6E8A-4147-A177-3AD203B41FA5}">
                      <a16:colId xmlns:a16="http://schemas.microsoft.com/office/drawing/2014/main" val="1746544715"/>
                    </a:ext>
                  </a:extLst>
                </a:gridCol>
                <a:gridCol w="1246719">
                  <a:extLst>
                    <a:ext uri="{9D8B030D-6E8A-4147-A177-3AD203B41FA5}">
                      <a16:colId xmlns:a16="http://schemas.microsoft.com/office/drawing/2014/main" val="2874482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Training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updated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9611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Inference/Scoring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182307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Data Acquisition, Cleaning, and Preparation</a:t>
            </a:r>
            <a:r>
              <a:rPr lang="en-US" dirty="0"/>
              <a:t> [Jun 26]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Selection and Management </a:t>
            </a:r>
            <a:r>
              <a:rPr lang="en-US" dirty="0"/>
              <a:t>[Jul 03]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Debugging, Fairness, Explainability </a:t>
            </a:r>
            <a:r>
              <a:rPr lang="en-US" dirty="0"/>
              <a:t>[Jul 10]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Model Serving Systems and Techniques</a:t>
            </a:r>
            <a:r>
              <a:rPr lang="en-US" dirty="0"/>
              <a:t> [Jul 17]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Q&amp;A and Exam Preparation</a:t>
            </a:r>
            <a:r>
              <a:rPr lang="en-US" dirty="0"/>
              <a:t> [Jul 17]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0C230-3F67-0569-06FD-CAFF3A3870E5}"/>
              </a:ext>
            </a:extLst>
          </p:cNvPr>
          <p:cNvSpPr/>
          <p:nvPr/>
        </p:nvSpPr>
        <p:spPr>
          <a:xfrm>
            <a:off x="6879336" y="1530948"/>
            <a:ext cx="2462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Impact on Performance/Energy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2655-EFFC-A8B0-ED16-50E29322B35F}"/>
              </a:ext>
            </a:extLst>
          </p:cNvPr>
          <p:cNvSpPr txBox="1"/>
          <p:nvPr/>
        </p:nvSpPr>
        <p:spPr>
          <a:xfrm>
            <a:off x="8396470" y="3241218"/>
            <a:ext cx="135022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 B: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Lifecycle Systems)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948AD1-DE46-09D5-9050-85D0AD6BB0E5}"/>
              </a:ext>
            </a:extLst>
          </p:cNvPr>
          <p:cNvSpPr/>
          <p:nvPr/>
        </p:nvSpPr>
        <p:spPr>
          <a:xfrm>
            <a:off x="8102583" y="2974239"/>
            <a:ext cx="190918" cy="150222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736-DDED-7D3E-EA27-BB88D5093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298138" cy="717437"/>
          </a:xfrm>
        </p:spPr>
        <p:txBody>
          <a:bodyPr/>
          <a:lstStyle/>
          <a:p>
            <a:r>
              <a:rPr lang="en-US" dirty="0"/>
              <a:t>Motivation, Background, and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14B61-313F-F0D3-3380-6F63B25862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1EA4A-E607-DF78-33DF-821FF764A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Tall and Skinny </a:t>
            </a:r>
            <a:br>
              <a:rPr lang="en-US" dirty="0"/>
            </a:br>
            <a:r>
              <a:rPr lang="en-US" sz="1600" b="0" dirty="0"/>
              <a:t>(#rows &gt;&gt; #cols)</a:t>
            </a:r>
          </a:p>
          <a:p>
            <a:r>
              <a:rPr lang="en-US" dirty="0"/>
              <a:t>Non-Uniform Sparsity </a:t>
            </a:r>
          </a:p>
          <a:p>
            <a:endParaRPr lang="en-US" dirty="0"/>
          </a:p>
          <a:p>
            <a:r>
              <a:rPr lang="en-US" dirty="0"/>
              <a:t>Small Column </a:t>
            </a:r>
            <a:br>
              <a:rPr lang="en-US" dirty="0"/>
            </a:br>
            <a:r>
              <a:rPr lang="en-US" dirty="0"/>
              <a:t>Cardinalities</a:t>
            </a:r>
          </a:p>
          <a:p>
            <a:r>
              <a:rPr lang="en-US" dirty="0"/>
              <a:t>Small Val Range</a:t>
            </a:r>
          </a:p>
          <a:p>
            <a:pPr lvl="1"/>
            <a:endParaRPr lang="en-US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Correlations</a:t>
            </a:r>
            <a:br>
              <a:rPr lang="en-US" dirty="0"/>
            </a:br>
            <a:r>
              <a:rPr lang="en-US" b="0" dirty="0"/>
              <a:t>(on census: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12.8x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35.7x</a:t>
            </a:r>
            <a:r>
              <a:rPr lang="en-US" b="0" dirty="0"/>
              <a:t>)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13411-3A86-A97F-AC07-63DFB66FD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Data Characteristics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F79ED8-B3E1-B754-476B-7B4E9145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21" y="99532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6A7C07F-7AC9-6F6F-7EB2-EA674BEF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6968" y="105979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451F5C5-E5D6-DFE8-61A1-215020AD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421" y="100264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EC673-6D18-A0E9-EAED-79E032831DE7}"/>
              </a:ext>
            </a:extLst>
          </p:cNvPr>
          <p:cNvSpPr txBox="1"/>
          <p:nvPr/>
        </p:nvSpPr>
        <p:spPr>
          <a:xfrm>
            <a:off x="4898471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Covtype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958E-5FFF-CFA8-F415-9703F7EB73D7}"/>
              </a:ext>
            </a:extLst>
          </p:cNvPr>
          <p:cNvSpPr txBox="1"/>
          <p:nvPr/>
        </p:nvSpPr>
        <p:spPr>
          <a:xfrm>
            <a:off x="9214668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Mnist8m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6755-32A0-9E30-9F95-E9BBA9BB17D6}"/>
              </a:ext>
            </a:extLst>
          </p:cNvPr>
          <p:cNvSpPr txBox="1"/>
          <p:nvPr/>
        </p:nvSpPr>
        <p:spPr>
          <a:xfrm>
            <a:off x="7060646" y="7073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E3F94-2C46-E02C-41CD-496C92953F50}"/>
              </a:ext>
            </a:extLst>
          </p:cNvPr>
          <p:cNvSpPr txBox="1"/>
          <p:nvPr/>
        </p:nvSpPr>
        <p:spPr>
          <a:xfrm>
            <a:off x="3648949" y="4017634"/>
            <a:ext cx="11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8DE60-E61E-5C3D-C6CF-0FE5202DB1BA}"/>
              </a:ext>
            </a:extLst>
          </p:cNvPr>
          <p:cNvSpPr txBox="1"/>
          <p:nvPr/>
        </p:nvSpPr>
        <p:spPr>
          <a:xfrm>
            <a:off x="10214226" y="3980964"/>
            <a:ext cx="127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C9172B7-D5B9-949D-528F-88FDC66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624" y="2866953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093A5F-2AB2-E465-E97D-FFD0CBE1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3519" y="2876478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C58A93A-1CCA-5953-E667-08E7F08E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699" y="415343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F010E35-4FCC-DFF7-3943-883C70C5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3519" y="416563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9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Background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4851</Words>
  <Application>Microsoft Office PowerPoint</Application>
  <PresentationFormat>Widescreen</PresentationFormat>
  <Paragraphs>914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- 09 Data Access Methods</dc:title>
  <dc:creator>Matthias Boehm</dc:creator>
  <cp:lastModifiedBy>Matthias Boehm</cp:lastModifiedBy>
  <cp:revision>300</cp:revision>
  <cp:lastPrinted>2021-03-24T16:10:50Z</cp:lastPrinted>
  <dcterms:created xsi:type="dcterms:W3CDTF">2023-02-25T13:39:16Z</dcterms:created>
  <dcterms:modified xsi:type="dcterms:W3CDTF">2025-06-17T15:40:35Z</dcterms:modified>
</cp:coreProperties>
</file>