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7"/>
  </p:notesMasterIdLst>
  <p:sldIdLst>
    <p:sldId id="359" r:id="rId3"/>
    <p:sldId id="525" r:id="rId4"/>
    <p:sldId id="409" r:id="rId5"/>
    <p:sldId id="422" r:id="rId6"/>
    <p:sldId id="388" r:id="rId7"/>
    <p:sldId id="423" r:id="rId8"/>
    <p:sldId id="426" r:id="rId9"/>
    <p:sldId id="427" r:id="rId10"/>
    <p:sldId id="428" r:id="rId11"/>
    <p:sldId id="526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24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9" r:id="rId36"/>
    <p:sldId id="452" r:id="rId37"/>
    <p:sldId id="425" r:id="rId38"/>
    <p:sldId id="453" r:id="rId39"/>
    <p:sldId id="454" r:id="rId40"/>
    <p:sldId id="455" r:id="rId41"/>
    <p:sldId id="456" r:id="rId42"/>
    <p:sldId id="457" r:id="rId43"/>
    <p:sldId id="458" r:id="rId44"/>
    <p:sldId id="380" r:id="rId45"/>
    <p:sldId id="421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Andreas Mueller </a:t>
            </a:r>
            <a:r>
              <a:rPr lang="en-US" baseline="0" dirty="0" err="1"/>
              <a:t>dabl</a:t>
            </a:r>
            <a:r>
              <a:rPr lang="en-US" baseline="0" dirty="0"/>
              <a:t>: https://github.com/dabl/dabl</a:t>
            </a:r>
          </a:p>
          <a:p>
            <a:r>
              <a:rPr lang="en-US" dirty="0"/>
              <a:t>https://www.youtube.com/watch?v=h92RMJi4mRM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Note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: semantic schema detection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http://webdatacommons.org/webtables/goldstandardV2.html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1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Google paper finds that on average 53% of the</a:t>
            </a:r>
            <a:r>
              <a:rPr lang="en-US" baseline="0" dirty="0"/>
              <a:t> features are categorical (per feature, on average 10.6 million unique values)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Word2vec later published</a:t>
            </a:r>
            <a:r>
              <a:rPr lang="en-US" baseline="0" dirty="0"/>
              <a:t> at </a:t>
            </a:r>
            <a:r>
              <a:rPr lang="en-US" baseline="0" dirty="0" err="1"/>
              <a:t>NeurIPS</a:t>
            </a:r>
            <a:r>
              <a:rPr lang="en-US" baseline="0" dirty="0"/>
              <a:t> 2013 (Tomas </a:t>
            </a:r>
            <a:r>
              <a:rPr lang="en-US" baseline="0" dirty="0" err="1"/>
              <a:t>Mikolov</a:t>
            </a:r>
            <a:r>
              <a:rPr lang="en-US" baseline="0" dirty="0"/>
              <a:t>, Ilya </a:t>
            </a:r>
            <a:r>
              <a:rPr lang="en-US" baseline="0" dirty="0" err="1"/>
              <a:t>Sutskever</a:t>
            </a:r>
            <a:r>
              <a:rPr lang="en-US" baseline="0" dirty="0"/>
              <a:t>, Kai Chen, Gregory S. Corrado, Jeffrey Dean: Distributed Representations of Words and Phrases and their Compositionality. </a:t>
            </a:r>
            <a:r>
              <a:rPr lang="en-US" baseline="0" dirty="0" err="1"/>
              <a:t>NeurIPS</a:t>
            </a:r>
            <a:r>
              <a:rPr lang="en-US" baseline="0" dirty="0"/>
              <a:t> 2013: 3111-3119)</a:t>
            </a:r>
          </a:p>
          <a:p>
            <a:r>
              <a:rPr lang="en-US" baseline="0" dirty="0"/>
              <a:t>BERT: transformer – bidirectional (like LSTM)</a:t>
            </a:r>
          </a:p>
          <a:p>
            <a:r>
              <a:rPr lang="en-US" baseline="0" dirty="0"/>
              <a:t>GPT: transformer – unidirectional (autoregressive)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98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std-</a:t>
            </a:r>
            <a:r>
              <a:rPr lang="en-US" dirty="0" err="1"/>
              <a:t>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7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Mice: multi-</a:t>
            </a:r>
            <a:r>
              <a:rPr lang="en-US" dirty="0" err="1"/>
              <a:t>variante</a:t>
            </a:r>
            <a:r>
              <a:rPr lang="en-US" dirty="0"/>
              <a:t> imputation by chained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19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10 Data Acquisition and Preparation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hyperlink" Target="https://arxiv.org/pdf/2006.06894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tables.github.io/" TargetMode="Externa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5_aml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sudata.com/blog/efficient-featurization-common-ngrams-via-dynamic-programmin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5.14165.pdf" TargetMode="External"/><Relationship Id="rId3" Type="http://schemas.openxmlformats.org/officeDocument/2006/relationships/image" Target="../media/image58.emf"/><Relationship Id="rId7" Type="http://schemas.openxmlformats.org/officeDocument/2006/relationships/hyperlink" Target="https://wiki.pathmind.com/word2ve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hyperlink" Target="https://github.com/dav/word2vec" TargetMode="External"/><Relationship Id="rId9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examples/structured_data/feature_space_advanced/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emf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OBSaktb6s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0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emf"/><Relationship Id="rId4" Type="http://schemas.openxmlformats.org/officeDocument/2006/relationships/image" Target="../media/image7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10 Data Acquisition and Preparation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26,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Identification of Data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82" y="130004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812420" y="1350288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8228068" y="1958800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82" y="210727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4739667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82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97F28-3117-7DFF-68BF-528D9695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82" y="2966694"/>
            <a:ext cx="4949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DFBF1-3A94-E72C-A6EE-DFA0650719F6}"/>
              </a:ext>
            </a:extLst>
          </p:cNvPr>
          <p:cNvSpPr txBox="1"/>
          <p:nvPr/>
        </p:nvSpPr>
        <p:spPr>
          <a:xfrm>
            <a:off x="7947878" y="2907264"/>
            <a:ext cx="32792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[Omar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Benjelloun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Natasha Noy: Google Dataset Search by the Numbers,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https://arxiv.org/pdf/2006.06894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FB927C-F0E4-B0A5-933E-F5F136A6D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776" y="3709983"/>
            <a:ext cx="3008154" cy="16982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8452E3-B635-86EA-1C1D-1DFDE3366A4A}"/>
              </a:ext>
            </a:extLst>
          </p:cNvPr>
          <p:cNvSpPr txBox="1"/>
          <p:nvPr/>
        </p:nvSpPr>
        <p:spPr>
          <a:xfrm>
            <a:off x="9283850" y="5396737"/>
            <a:ext cx="198709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500K </a:t>
            </a:r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30M datasets</a:t>
            </a:r>
            <a:endParaRPr lang="en-US" sz="16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DBF76-200C-1E8A-281C-342023BD1D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Syntactic Schema Detection</a:t>
            </a:r>
          </a:p>
          <a:p>
            <a:pPr lvl="1"/>
            <a:r>
              <a:rPr lang="en-US" dirty="0"/>
              <a:t>Sample of the input dataset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Extract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 data types</a:t>
            </a:r>
            <a:r>
              <a:rPr lang="en-US" dirty="0">
                <a:sym typeface="Wingdings" panose="05000000000000000000" pitchFamily="2" charset="2"/>
              </a:rPr>
              <a:t> via rules, and regular expressions</a:t>
            </a:r>
          </a:p>
          <a:p>
            <a:pPr marL="457200" lvl="1" indent="0">
              <a:buNone/>
            </a:pP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Feature Type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Numerical vs Categorical vs Ordinal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Rules and trained ML model</a:t>
            </a: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Semantic Type Detection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Extract common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semantic feature types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(e.g., location, date, rank, name)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EA50-0164-84B3-0930-1D2835BC0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Schema Detection and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E8C65-41A7-5548-1255-836A00F5B0B8}"/>
              </a:ext>
            </a:extLst>
          </p:cNvPr>
          <p:cNvSpPr txBox="1"/>
          <p:nvPr/>
        </p:nvSpPr>
        <p:spPr>
          <a:xfrm>
            <a:off x="761870" y="2394452"/>
            <a:ext cx="378150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./data/players.csv: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pid,name,pos,jnum,ncid,tid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5435,Miroslav Klose,FW,11,789,144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6909,Manuel Neuer,GK,1,163,308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A2A3D-E6E0-453E-5E3A-910AA0867F8F}"/>
              </a:ext>
            </a:extLst>
          </p:cNvPr>
          <p:cNvSpPr txBox="1"/>
          <p:nvPr/>
        </p:nvSpPr>
        <p:spPr>
          <a:xfrm>
            <a:off x="4678076" y="2299512"/>
            <a:ext cx="378150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Dataset&lt;Row&gt; ds = </a:t>
            </a:r>
            <a:r>
              <a:rPr lang="en-US" sz="1600" dirty="0" err="1">
                <a:latin typeface="Consolas" panose="020B0609020204030204" pitchFamily="49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format</a:t>
            </a:r>
            <a:r>
              <a:rPr lang="en-US" sz="1600" dirty="0">
                <a:latin typeface="Consolas" panose="020B0609020204030204" pitchFamily="49" charset="0"/>
              </a:rPr>
              <a:t>("csv")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option</a:t>
            </a:r>
            <a:r>
              <a:rPr lang="en-US" sz="1600" dirty="0">
                <a:latin typeface="Consolas" panose="020B0609020204030204" pitchFamily="49" charset="0"/>
              </a:rPr>
              <a:t>("header", </a:t>
            </a:r>
            <a:r>
              <a:rPr lang="en-US" sz="1600" b="1" dirty="0">
                <a:latin typeface="Consolas" panose="020B0609020204030204" pitchFamily="49" charset="0"/>
              </a:rPr>
              <a:t>true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inferSchema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true)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samplingRatio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0.001)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load</a:t>
            </a:r>
            <a:r>
              <a:rPr lang="en-US" sz="1600" dirty="0">
                <a:latin typeface="Consolas" panose="020B0609020204030204" pitchFamily="49" charset="0"/>
              </a:rPr>
              <a:t>("./data/players.csv");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8B2285BB-ECB0-3102-0C74-A79FD9DB16CA}"/>
              </a:ext>
            </a:extLst>
          </p:cNvPr>
          <p:cNvSpPr/>
          <p:nvPr/>
        </p:nvSpPr>
        <p:spPr>
          <a:xfrm>
            <a:off x="4217147" y="28710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5BBDE-C0ED-BC6B-776B-616132783D96}"/>
              </a:ext>
            </a:extLst>
          </p:cNvPr>
          <p:cNvSpPr/>
          <p:nvPr/>
        </p:nvSpPr>
        <p:spPr>
          <a:xfrm>
            <a:off x="8350780" y="1288079"/>
            <a:ext cx="3941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pos,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jnum,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ncid,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46D010F5-061C-6E49-19D9-DFE15D77F8D9}"/>
              </a:ext>
            </a:extLst>
          </p:cNvPr>
          <p:cNvSpPr/>
          <p:nvPr/>
        </p:nvSpPr>
        <p:spPr>
          <a:xfrm rot="19439113">
            <a:off x="7857225" y="192786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C4354-71C5-373E-796C-731D8F23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125" y="407704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5F6F3-89C6-9182-E3AA-F6A1B3FFAD15}"/>
              </a:ext>
            </a:extLst>
          </p:cNvPr>
          <p:cNvSpPr txBox="1"/>
          <p:nvPr/>
        </p:nvSpPr>
        <p:spPr>
          <a:xfrm>
            <a:off x="6829518" y="4033755"/>
            <a:ext cx="42008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Shah, Jonathan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Lacanlale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Premanand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Kevin Yang,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Towards Benchmarking Feature Type Inference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F4E5C-7397-340D-8424-DF05A7D2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15" y="4908065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9AF7C4-2DBF-8963-95A2-BBE732A01C17}"/>
              </a:ext>
            </a:extLst>
          </p:cNvPr>
          <p:cNvSpPr txBox="1"/>
          <p:nvPr/>
        </p:nvSpPr>
        <p:spPr>
          <a:xfrm>
            <a:off x="7013986" y="4826086"/>
            <a:ext cx="401335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Madelon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Hulsebos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 al: Sherlock: A Deep Learning Approach to Semantic Data Type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D4D3C-22B2-C8BC-C8C3-6136AA8BF345}"/>
              </a:ext>
            </a:extLst>
          </p:cNvPr>
          <p:cNvSpPr/>
          <p:nvPr/>
        </p:nvSpPr>
        <p:spPr>
          <a:xfrm>
            <a:off x="6924259" y="5320851"/>
            <a:ext cx="4200873" cy="31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GitTables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Amsterdam)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https://gittables.github.io/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7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684B4-0234-98D7-BDAD-A7DD99BE19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Schema Matching</a:t>
            </a:r>
          </a:p>
          <a:p>
            <a:pPr lvl="1"/>
            <a:r>
              <a:rPr lang="en-US" dirty="0"/>
              <a:t>Semi-automatic mapping of schemas S1 to S2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schema correspondences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Approaches:</a:t>
            </a:r>
            <a:r>
              <a:rPr lang="en-US" dirty="0"/>
              <a:t> Schema- vs instance-based; </a:t>
            </a:r>
            <a:br>
              <a:rPr lang="en-US" dirty="0"/>
            </a:br>
            <a:r>
              <a:rPr lang="en-US" dirty="0"/>
              <a:t>element- vs structure-based; linguistic vs rules</a:t>
            </a:r>
          </a:p>
          <a:p>
            <a:pPr lvl="1"/>
            <a:r>
              <a:rPr lang="en-US" dirty="0"/>
              <a:t>One-to-one matching: stable marriage problem</a:t>
            </a:r>
          </a:p>
          <a:p>
            <a:pPr lvl="1"/>
            <a:r>
              <a:rPr lang="en-US" dirty="0"/>
              <a:t>Many-to-one matching: hospitals-residents / college-admission problems</a:t>
            </a:r>
            <a:endParaRPr lang="en-US" sz="1000" dirty="0"/>
          </a:p>
          <a:p>
            <a:r>
              <a:rPr lang="en-US" dirty="0"/>
              <a:t>Schema Mapping</a:t>
            </a:r>
          </a:p>
          <a:p>
            <a:pPr lvl="1"/>
            <a:r>
              <a:rPr lang="en-US" dirty="0"/>
              <a:t>Given two schemas and correspondences, generate transformation program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executable data transformation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complex mappings (1:N cardinality), new values, PK-FK relations and nesting, creation of duplicates, different data types, sematic preserving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19BD0-F819-25BE-60E2-63CCF58A2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Schema Detection and Integration, cont.</a:t>
            </a:r>
          </a:p>
        </p:txBody>
      </p:sp>
      <p:sp>
        <p:nvSpPr>
          <p:cNvPr id="4" name="Chevron 7">
            <a:extLst>
              <a:ext uri="{FF2B5EF4-FFF2-40B4-BE49-F238E27FC236}">
                <a16:creationId xmlns:a16="http://schemas.microsoft.com/office/drawing/2014/main" id="{AFDEA056-1C11-F517-52FF-4708D2D5847A}"/>
              </a:ext>
            </a:extLst>
          </p:cNvPr>
          <p:cNvSpPr/>
          <p:nvPr/>
        </p:nvSpPr>
        <p:spPr>
          <a:xfrm>
            <a:off x="2203902" y="1295520"/>
            <a:ext cx="173836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Detection</a:t>
            </a:r>
          </a:p>
        </p:txBody>
      </p:sp>
      <p:sp>
        <p:nvSpPr>
          <p:cNvPr id="5" name="Chevron 8">
            <a:extLst>
              <a:ext uri="{FF2B5EF4-FFF2-40B4-BE49-F238E27FC236}">
                <a16:creationId xmlns:a16="http://schemas.microsoft.com/office/drawing/2014/main" id="{8CC10462-284A-8A90-290A-DAFC43377121}"/>
              </a:ext>
            </a:extLst>
          </p:cNvPr>
          <p:cNvSpPr/>
          <p:nvPr/>
        </p:nvSpPr>
        <p:spPr>
          <a:xfrm>
            <a:off x="4608648" y="12955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Matching</a:t>
            </a:r>
          </a:p>
        </p:txBody>
      </p:sp>
      <p:sp>
        <p:nvSpPr>
          <p:cNvPr id="6" name="Chevron 9">
            <a:extLst>
              <a:ext uri="{FF2B5EF4-FFF2-40B4-BE49-F238E27FC236}">
                <a16:creationId xmlns:a16="http://schemas.microsoft.com/office/drawing/2014/main" id="{BE6BB67D-B4DB-EC60-8942-19ACB5AD5B09}"/>
              </a:ext>
            </a:extLst>
          </p:cNvPr>
          <p:cNvSpPr/>
          <p:nvPr/>
        </p:nvSpPr>
        <p:spPr>
          <a:xfrm>
            <a:off x="7003144" y="12955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Mapping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76CF008C-3F6A-EDD1-B7C3-450C5D9F995A}"/>
              </a:ext>
            </a:extLst>
          </p:cNvPr>
          <p:cNvSpPr txBox="1"/>
          <p:nvPr/>
        </p:nvSpPr>
        <p:spPr>
          <a:xfrm>
            <a:off x="8657805" y="1433946"/>
            <a:ext cx="155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Consolas" panose="020B0609020204030204" pitchFamily="49" charset="0"/>
              </a:rPr>
              <a:t>INSERT INTO </a:t>
            </a:r>
            <a:r>
              <a:rPr lang="de-DE" sz="1000" dirty="0">
                <a:latin typeface="Consolas" panose="020B0609020204030204" pitchFamily="49" charset="0"/>
              </a:rPr>
              <a:t>Orders</a:t>
            </a:r>
            <a:r>
              <a:rPr lang="de-DE" sz="1000" b="1" dirty="0">
                <a:latin typeface="Consolas" panose="020B0609020204030204" pitchFamily="49" charset="0"/>
              </a:rPr>
              <a:t> 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SELECT </a:t>
            </a:r>
            <a:r>
              <a:rPr lang="de-DE" sz="1000" dirty="0">
                <a:latin typeface="Consolas" panose="020B0609020204030204" pitchFamily="49" charset="0"/>
              </a:rPr>
              <a:t>BELNR,</a:t>
            </a:r>
            <a:br>
              <a:rPr lang="de-DE" sz="1000" dirty="0">
                <a:latin typeface="Consolas" panose="020B0609020204030204" pitchFamily="49" charset="0"/>
              </a:rPr>
            </a:br>
            <a:r>
              <a:rPr lang="de-DE" sz="1000" dirty="0">
                <a:latin typeface="Consolas" panose="020B0609020204030204" pitchFamily="49" charset="0"/>
              </a:rPr>
              <a:t>    SUMME, DATUM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FROM </a:t>
            </a:r>
            <a:r>
              <a:rPr lang="de-DE" sz="1000" dirty="0">
                <a:latin typeface="Consolas" panose="020B0609020204030204" pitchFamily="49" charset="0"/>
              </a:rPr>
              <a:t>Bestellungen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8EC5A-B593-5117-DF4A-2CBE487277DD}"/>
              </a:ext>
            </a:extLst>
          </p:cNvPr>
          <p:cNvGrpSpPr/>
          <p:nvPr/>
        </p:nvGrpSpPr>
        <p:grpSpPr>
          <a:xfrm>
            <a:off x="1641194" y="1466343"/>
            <a:ext cx="545963" cy="678839"/>
            <a:chOff x="180871" y="5004080"/>
            <a:chExt cx="545963" cy="678839"/>
          </a:xfrm>
        </p:grpSpPr>
        <p:sp>
          <p:nvSpPr>
            <p:cNvPr id="9" name="Folded Corner 12">
              <a:extLst>
                <a:ext uri="{FF2B5EF4-FFF2-40B4-BE49-F238E27FC236}">
                  <a16:creationId xmlns:a16="http://schemas.microsoft.com/office/drawing/2014/main" id="{8CC7CA6C-9578-FE86-3A73-E49F67AC37F1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lded Corner 13">
              <a:extLst>
                <a:ext uri="{FF2B5EF4-FFF2-40B4-BE49-F238E27FC236}">
                  <a16:creationId xmlns:a16="http://schemas.microsoft.com/office/drawing/2014/main" id="{4060266A-67F2-4347-E6E6-B9AA64821669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4">
              <a:extLst>
                <a:ext uri="{FF2B5EF4-FFF2-40B4-BE49-F238E27FC236}">
                  <a16:creationId xmlns:a16="http://schemas.microsoft.com/office/drawing/2014/main" id="{677D4FF0-E89E-FDA6-0158-D994E577B019}"/>
                </a:ext>
              </a:extLst>
            </p:cNvPr>
            <p:cNvSpPr/>
            <p:nvPr/>
          </p:nvSpPr>
          <p:spPr>
            <a:xfrm>
              <a:off x="324900" y="512801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7E263-95FD-54CF-F332-277AC13FD0AE}"/>
              </a:ext>
            </a:extLst>
          </p:cNvPr>
          <p:cNvGrpSpPr/>
          <p:nvPr/>
        </p:nvGrpSpPr>
        <p:grpSpPr>
          <a:xfrm rot="10800000">
            <a:off x="4128245" y="1567739"/>
            <a:ext cx="388442" cy="125540"/>
            <a:chOff x="5581337" y="3056661"/>
            <a:chExt cx="293277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5E60E9-1F0A-A53B-E247-8CF4B6E54C5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1D05D3-E35F-C054-4C9D-CA7E9365CC8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1FAF1-0A2E-86DE-C46A-D1B332BA979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880348-AFAA-BF70-3D3A-5D06E08347F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0329FA-390B-40CA-86A3-371BC6F0E4DE}"/>
              </a:ext>
            </a:extLst>
          </p:cNvPr>
          <p:cNvGrpSpPr/>
          <p:nvPr/>
        </p:nvGrpSpPr>
        <p:grpSpPr>
          <a:xfrm>
            <a:off x="4083027" y="1880912"/>
            <a:ext cx="490370" cy="125540"/>
            <a:chOff x="2739093" y="5422831"/>
            <a:chExt cx="490370" cy="1255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6D14B2-ED39-09AD-115E-AC87DC1207A4}"/>
                </a:ext>
              </a:extLst>
            </p:cNvPr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DF6302-A48E-B786-1002-A5DC04C9EA11}"/>
                </a:ext>
              </a:extLst>
            </p:cNvPr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9FD937-57B6-C8D8-8CC0-D0A0658B5F74}"/>
                </a:ext>
              </a:extLst>
            </p:cNvPr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C86056-AA55-8062-C53C-1134137B16BC}"/>
                </a:ext>
              </a:extLst>
            </p:cNvPr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8B0083-0A74-CF38-23A5-2EA5784C8383}"/>
                </a:ext>
              </a:extLst>
            </p:cNvPr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3AE6DE-7DF0-01E1-C68D-D4772F74B7F5}"/>
              </a:ext>
            </a:extLst>
          </p:cNvPr>
          <p:cNvGrpSpPr/>
          <p:nvPr/>
        </p:nvGrpSpPr>
        <p:grpSpPr>
          <a:xfrm rot="10800000">
            <a:off x="6531481" y="1569415"/>
            <a:ext cx="388442" cy="125540"/>
            <a:chOff x="5581337" y="3056661"/>
            <a:chExt cx="293277" cy="2367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2EF924-24F5-C29A-E659-AC46AADE93E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4BB3F7-3037-651C-FA28-D854A70051D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424823-C207-DABA-FD92-B5A0E4CD7A12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60791-3C6C-A674-E012-57F781E8FF6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A1B2E8-58E9-559B-A12F-AB9BC169E5BE}"/>
              </a:ext>
            </a:extLst>
          </p:cNvPr>
          <p:cNvGrpSpPr/>
          <p:nvPr/>
        </p:nvGrpSpPr>
        <p:grpSpPr>
          <a:xfrm>
            <a:off x="6486263" y="1882588"/>
            <a:ext cx="490370" cy="125540"/>
            <a:chOff x="2739093" y="5422831"/>
            <a:chExt cx="490370" cy="1255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04D5D4-D3B1-884D-6D26-A4BBB0AC5FB9}"/>
                </a:ext>
              </a:extLst>
            </p:cNvPr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806B14-69AE-DCD2-AB22-20FD1E6FECF8}"/>
                </a:ext>
              </a:extLst>
            </p:cNvPr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C87274-84AC-D3D0-531D-E1345DC408DB}"/>
                </a:ext>
              </a:extLst>
            </p:cNvPr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51CAF4-0D27-20B3-3AC7-1D2C5BAF0FB6}"/>
                </a:ext>
              </a:extLst>
            </p:cNvPr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9CB208-C529-2EE9-3A03-F613444598A1}"/>
                </a:ext>
              </a:extLst>
            </p:cNvPr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5600AD-5783-0862-DEC8-4C4CDDE28E27}"/>
              </a:ext>
            </a:extLst>
          </p:cNvPr>
          <p:cNvCxnSpPr>
            <a:stCxn id="24" idx="1"/>
            <a:endCxn id="29" idx="3"/>
          </p:cNvCxnSpPr>
          <p:nvPr/>
        </p:nvCxnSpPr>
        <p:spPr>
          <a:xfrm flipH="1">
            <a:off x="6534638" y="1694955"/>
            <a:ext cx="45218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603AA5-098B-7792-FCBC-FAA87AA1E34F}"/>
              </a:ext>
            </a:extLst>
          </p:cNvPr>
          <p:cNvCxnSpPr>
            <a:stCxn id="27" idx="1"/>
            <a:endCxn id="31" idx="3"/>
          </p:cNvCxnSpPr>
          <p:nvPr/>
        </p:nvCxnSpPr>
        <p:spPr>
          <a:xfrm flipH="1">
            <a:off x="6728966" y="1694955"/>
            <a:ext cx="14258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F611CF-7AD4-1C96-D43D-E65244B372A3}"/>
              </a:ext>
            </a:extLst>
          </p:cNvPr>
          <p:cNvCxnSpPr>
            <a:stCxn id="26" idx="1"/>
            <a:endCxn id="30" idx="3"/>
          </p:cNvCxnSpPr>
          <p:nvPr/>
        </p:nvCxnSpPr>
        <p:spPr>
          <a:xfrm flipH="1">
            <a:off x="6631388" y="1694955"/>
            <a:ext cx="142796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1FFC94-E594-ACFF-2D3A-BFE6948FCFB3}"/>
              </a:ext>
            </a:extLst>
          </p:cNvPr>
          <p:cNvCxnSpPr>
            <a:stCxn id="33" idx="3"/>
            <a:endCxn id="25" idx="1"/>
          </p:cNvCxnSpPr>
          <p:nvPr/>
        </p:nvCxnSpPr>
        <p:spPr>
          <a:xfrm flipH="1" flipV="1">
            <a:off x="6676606" y="1694955"/>
            <a:ext cx="25165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409237C-76C2-3830-280D-3FE03C65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85" t="16016" r="2142" b="17969"/>
          <a:stretch>
            <a:fillRect/>
          </a:stretch>
        </p:blipFill>
        <p:spPr bwMode="auto">
          <a:xfrm>
            <a:off x="9418125" y="2842893"/>
            <a:ext cx="2223076" cy="1172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6149A75-0CAE-590E-F0F7-206FA248BECA}"/>
              </a:ext>
            </a:extLst>
          </p:cNvPr>
          <p:cNvSpPr txBox="1"/>
          <p:nvPr/>
        </p:nvSpPr>
        <p:spPr>
          <a:xfrm>
            <a:off x="9418125" y="2556252"/>
            <a:ext cx="219070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Erhard Rahm]</a:t>
            </a:r>
          </a:p>
        </p:txBody>
      </p:sp>
    </p:spTree>
    <p:extLst>
      <p:ext uri="{BB962C8B-B14F-4D97-AF65-F5344CB8AC3E}">
        <p14:creationId xmlns:p14="http://schemas.microsoft.com/office/powerpoint/2010/main" val="37819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89487"/>
              </p:ext>
            </p:extLst>
          </p:nvPr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189"/>
              </p:ext>
            </p:extLst>
          </p:nvPr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C22C-9505-E5CB-6014-6316DE58B7A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3337D-AC10-CCE2-1BE2-BEBE9E0A2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9B42-4855-0B0C-4221-D785BE20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59C9-BCCF-8882-7649-864FBDF1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4140321" y="1152160"/>
            <a:ext cx="3337254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9D966-5DD9-BECF-9DA5-B575E1B1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6274475" y="834925"/>
            <a:ext cx="3139983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D990B-A51F-2167-5F09-98303249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3301721" y="3272951"/>
            <a:ext cx="3557614" cy="788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A5F6D-060E-0CAC-B5D5-451167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5957680" y="2492275"/>
            <a:ext cx="3456778" cy="168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718E-9B4A-14FB-2151-C7EAA2B677CB}"/>
              </a:ext>
            </a:extLst>
          </p:cNvPr>
          <p:cNvSpPr txBox="1"/>
          <p:nvPr/>
        </p:nvSpPr>
        <p:spPr>
          <a:xfrm>
            <a:off x="5466277" y="3068526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65788-3827-52E5-05E7-D0985BC5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9169640" y="3806150"/>
            <a:ext cx="1890713" cy="246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83B8E-8871-CC36-E774-720456FB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612" y="3196133"/>
            <a:ext cx="184785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A7E5-660E-4912-AA06-C9039035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74" y="3364031"/>
            <a:ext cx="2033588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A35A-3FCB-2CCE-ADEC-44A3331BA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089" y="2785072"/>
            <a:ext cx="1042988" cy="261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EF171-1998-113B-6180-E8E5CBFA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910" y="4966714"/>
            <a:ext cx="3205163" cy="166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311E-FB7C-CCA1-2761-1FE1DDCC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0" y="4275629"/>
            <a:ext cx="3148013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C438F-5BCE-7478-067B-76A1AA34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8154" y="4294286"/>
            <a:ext cx="3529013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49D7A-E8FE-4455-C34B-83E326EB3F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478" y="4276804"/>
            <a:ext cx="3067050" cy="200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144D92-8E42-14FF-0119-54A665AF2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5253" y="5876449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6E82-6349-D51B-AB6F-DA8EF38C5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SS’20, cont.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 </a:t>
            </a:r>
            <a:br>
              <a:rPr lang="en-US" b="0" dirty="0"/>
            </a:br>
            <a:r>
              <a:rPr lang="en-US" b="0" dirty="0">
                <a:sym typeface="Wingdings" panose="05000000000000000000" pitchFamily="2" charset="2"/>
              </a:rPr>
              <a:t> as a great, curated dataset</a:t>
            </a:r>
            <a:endParaRPr lang="en-US" b="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WS’20/21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Movies and Actors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Olympics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Elections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 Districts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5B7E5-D257-CFD4-F785-A71F7DEC5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BB5C-740E-5352-D926-27D48A07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74" y="1225931"/>
            <a:ext cx="7017327" cy="936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AC08CA-6457-B802-1942-CDD2C1819C67}"/>
              </a:ext>
            </a:extLst>
          </p:cNvPr>
          <p:cNvSpPr/>
          <p:nvPr/>
        </p:nvSpPr>
        <p:spPr>
          <a:xfrm>
            <a:off x="7388764" y="1693998"/>
            <a:ext cx="544080" cy="294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2342C-DF71-DAB2-BFDD-9B181F0A4207}"/>
              </a:ext>
            </a:extLst>
          </p:cNvPr>
          <p:cNvSpPr txBox="1"/>
          <p:nvPr/>
        </p:nvSpPr>
        <p:spPr>
          <a:xfrm>
            <a:off x="8001828" y="1323198"/>
            <a:ext cx="33043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Wrong meta data from UC Berkeley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C7BFE-19FB-A023-3C51-5C3E8DE80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24"/>
          <a:stretch/>
        </p:blipFill>
        <p:spPr>
          <a:xfrm>
            <a:off x="4665437" y="2164857"/>
            <a:ext cx="6985337" cy="91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7B84A-A269-9563-490C-7DE252D2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859" y="3089732"/>
            <a:ext cx="6965341" cy="819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BDAD1-56F4-E8FA-775E-32B645F365B8}"/>
              </a:ext>
            </a:extLst>
          </p:cNvPr>
          <p:cNvSpPr txBox="1"/>
          <p:nvPr/>
        </p:nvSpPr>
        <p:spPr>
          <a:xfrm>
            <a:off x="7104747" y="3085576"/>
            <a:ext cx="4035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Misplaced data (wrong affiliation, MIT)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3705A-3182-4C06-1622-F89351F81691}"/>
              </a:ext>
            </a:extLst>
          </p:cNvPr>
          <p:cNvSpPr/>
          <p:nvPr/>
        </p:nvSpPr>
        <p:spPr>
          <a:xfrm>
            <a:off x="5809566" y="4285289"/>
            <a:ext cx="4882609" cy="12365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Best-effort automated cleaning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ingestion into relational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schema + expected results of query processing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Decentralized validation (~600 students) </a:t>
            </a:r>
          </a:p>
        </p:txBody>
      </p:sp>
    </p:spTree>
    <p:extLst>
      <p:ext uri="{BB962C8B-B14F-4D97-AF65-F5344CB8AC3E}">
        <p14:creationId xmlns:p14="http://schemas.microsoft.com/office/powerpoint/2010/main" val="1237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49D51-DEC1-D3EB-5673-BD42FB455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Data Extraction</a:t>
            </a:r>
          </a:p>
          <a:p>
            <a:pPr lvl="1"/>
            <a:r>
              <a:rPr lang="en-US" dirty="0"/>
              <a:t>Extracting structured data from un/semi-structured data</a:t>
            </a:r>
          </a:p>
          <a:p>
            <a:pPr lvl="1"/>
            <a:r>
              <a:rPr lang="en-US" dirty="0"/>
              <a:t>Rule- and ML-based extractors, combination w/ CNN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Schema Alignment</a:t>
            </a:r>
          </a:p>
          <a:p>
            <a:pPr lvl="1"/>
            <a:r>
              <a:rPr lang="en-US" dirty="0"/>
              <a:t>Schema matching for consolidating data from heterogeneous systems</a:t>
            </a:r>
          </a:p>
          <a:p>
            <a:pPr lvl="1"/>
            <a:r>
              <a:rPr lang="en-US" dirty="0"/>
              <a:t>Spatial and Temporal alignment via provenance and query processing</a:t>
            </a:r>
            <a:br>
              <a:rPr lang="en-US" dirty="0"/>
            </a:br>
            <a:r>
              <a:rPr lang="en-US" dirty="0"/>
              <a:t>(e.g., sensor readings for object along a production pipeline)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Entity Linking</a:t>
            </a:r>
          </a:p>
          <a:p>
            <a:pPr lvl="1"/>
            <a:r>
              <a:rPr lang="en-US" dirty="0"/>
              <a:t>Linking records to entities (deduplication)</a:t>
            </a:r>
          </a:p>
          <a:p>
            <a:pPr lvl="1"/>
            <a:r>
              <a:rPr lang="en-US" dirty="0"/>
              <a:t>Blocking, pairwise matching, clustering, ML, Deep ML (via entity embedding)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Data Fusion</a:t>
            </a:r>
          </a:p>
          <a:p>
            <a:pPr lvl="1"/>
            <a:r>
              <a:rPr lang="en-US" dirty="0"/>
              <a:t>Resolve conflicts, necessary in presence of erroneous data</a:t>
            </a:r>
          </a:p>
          <a:p>
            <a:pPr lvl="1"/>
            <a:r>
              <a:rPr lang="en-US" dirty="0"/>
              <a:t>Rule- and ML-based, probabilistic GM, Deep ML (RBMs, graph embeddings)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6C2CC-ABCB-BF35-8482-A719B3F44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Integration for ML and ML for 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7D39-A8E7-134C-05BF-06FC31139761}"/>
              </a:ext>
            </a:extLst>
          </p:cNvPr>
          <p:cNvSpPr txBox="1"/>
          <p:nvPr/>
        </p:nvSpPr>
        <p:spPr>
          <a:xfrm>
            <a:off x="8616392" y="1268963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EB966-087C-9002-52F6-5D6F882B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19" y="2039702"/>
            <a:ext cx="963423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123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00F12-07E5-9E54-EB13-F4D3CB857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B1C6-D1B6-3F52-BC48-4662FAF64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B2DE2-BDC0-4D43-0975-A86B4CD4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68" y="1336603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D211-9580-9833-ED22-D71291C41CC9}"/>
              </a:ext>
            </a:extLst>
          </p:cNvPr>
          <p:cNvSpPr txBox="1"/>
          <p:nvPr/>
        </p:nvSpPr>
        <p:spPr>
          <a:xfrm>
            <a:off x="6519135" y="1246796"/>
            <a:ext cx="40298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37275-B564-6828-35F0-8A46ABAF2386}"/>
              </a:ext>
            </a:extLst>
          </p:cNvPr>
          <p:cNvSpPr txBox="1"/>
          <p:nvPr/>
        </p:nvSpPr>
        <p:spPr>
          <a:xfrm>
            <a:off x="10524480" y="1886128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4A0F-5A2C-D5D4-7B68-18EFABC3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62B2-E3CE-2AD6-962B-C5BD99E4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D2DA9-D265-6A95-2F25-342A33F6ABB8}"/>
              </a:ext>
            </a:extLst>
          </p:cNvPr>
          <p:cNvSpPr txBox="1"/>
          <p:nvPr/>
        </p:nvSpPr>
        <p:spPr>
          <a:xfrm>
            <a:off x="10818068" y="2229496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0AD59-B7A8-4963-63A3-12FF7F8B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1" y="1248836"/>
            <a:ext cx="2601017" cy="385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3AA5-2343-2E28-249E-D20336C8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4" y="1635626"/>
            <a:ext cx="1277508" cy="34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5224-EE3C-D47F-2985-946F9168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69" y="140363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316B-B016-B432-792E-9B0B0822D0BA}"/>
              </a:ext>
            </a:extLst>
          </p:cNvPr>
          <p:cNvSpPr txBox="1"/>
          <p:nvPr/>
        </p:nvSpPr>
        <p:spPr>
          <a:xfrm>
            <a:off x="7674701" y="2968927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031-E663-FEB8-8D86-68DA62DDB6AB}"/>
              </a:ext>
            </a:extLst>
          </p:cNvPr>
          <p:cNvSpPr txBox="1"/>
          <p:nvPr/>
        </p:nvSpPr>
        <p:spPr>
          <a:xfrm>
            <a:off x="7509513" y="1247049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0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40001-DD20-43A2-A521-607FE1304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Stats, schema extraction, validation checks, anomaly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64DFE-579D-1795-D35F-54AEFF78C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30445-54DE-A65E-44E6-AEEA7FAC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9582" r="1164"/>
          <a:stretch/>
        </p:blipFill>
        <p:spPr>
          <a:xfrm>
            <a:off x="550799" y="2449561"/>
            <a:ext cx="6973457" cy="3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FBC92-F127-FF95-21A8-8579EE79236A}"/>
              </a:ext>
            </a:extLst>
          </p:cNvPr>
          <p:cNvSpPr txBox="1"/>
          <p:nvPr/>
        </p:nvSpPr>
        <p:spPr>
          <a:xfrm>
            <a:off x="10781841" y="3627663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2F85-06E9-86E1-2F67-C4E6D8EA7B80}"/>
              </a:ext>
            </a:extLst>
          </p:cNvPr>
          <p:cNvSpPr txBox="1"/>
          <p:nvPr/>
        </p:nvSpPr>
        <p:spPr>
          <a:xfrm>
            <a:off x="7510465" y="1274971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5622-969E-CF7F-2BFE-E7ADB7C1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40" y="1336372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F2226-352D-898A-0F4C-C8E8CE4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05" y="4037101"/>
            <a:ext cx="659373" cy="56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6A996-E799-32CC-0653-18C57E99E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340" y="20615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A439D-4432-50D6-E5A0-1898B590D121}"/>
              </a:ext>
            </a:extLst>
          </p:cNvPr>
          <p:cNvSpPr txBox="1"/>
          <p:nvPr/>
        </p:nvSpPr>
        <p:spPr>
          <a:xfrm>
            <a:off x="7626229" y="2001284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CD805-0605-6DC2-0E95-B558D275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143" y="27875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CACB9-595E-7705-1789-BACEE7A41281}"/>
              </a:ext>
            </a:extLst>
          </p:cNvPr>
          <p:cNvSpPr txBox="1"/>
          <p:nvPr/>
        </p:nvSpPr>
        <p:spPr>
          <a:xfrm>
            <a:off x="7817148" y="2729900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99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/ss25_amls/index.htm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Exam Registration</a:t>
            </a:r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July 24, 4-6pm</a:t>
            </a:r>
            <a:r>
              <a:rPr lang="en-US" dirty="0"/>
              <a:t> (A 151, </a:t>
            </a:r>
            <a:r>
              <a:rPr lang="en-US" b="1" dirty="0">
                <a:solidFill>
                  <a:srgbClr val="7889FB"/>
                </a:solidFill>
              </a:rPr>
              <a:t>max 50</a:t>
            </a:r>
            <a:r>
              <a:rPr lang="en-US" dirty="0"/>
              <a:t>) 	</a:t>
            </a:r>
            <a:r>
              <a:rPr lang="en-US" dirty="0">
                <a:sym typeface="Wingdings" panose="05000000000000000000" pitchFamily="2" charset="2"/>
              </a:rPr>
              <a:t> 14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July 31, 4-6pm</a:t>
            </a:r>
            <a:r>
              <a:rPr lang="en-US" dirty="0"/>
              <a:t> (EW 201, </a:t>
            </a:r>
            <a:r>
              <a:rPr lang="en-US" b="1" dirty="0">
                <a:solidFill>
                  <a:srgbClr val="7889FB"/>
                </a:solidFill>
              </a:rPr>
              <a:t>max 47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 28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Aug 14, 4-6pm</a:t>
            </a:r>
            <a:r>
              <a:rPr lang="en-US" dirty="0"/>
              <a:t> (A 151, </a:t>
            </a:r>
            <a:r>
              <a:rPr lang="en-US" b="1" dirty="0">
                <a:solidFill>
                  <a:srgbClr val="7889FB"/>
                </a:solidFill>
              </a:rPr>
              <a:t>max 50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 13 registrations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#3 Projects &amp; Exercises</a:t>
            </a:r>
          </a:p>
          <a:p>
            <a:pPr lvl="1"/>
            <a:r>
              <a:rPr lang="en-US" b="1" dirty="0"/>
              <a:t>Submission deadline: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Jul 15 EOD</a:t>
            </a:r>
          </a:p>
          <a:p>
            <a:pPr lvl="1"/>
            <a:r>
              <a:rPr lang="en-US" dirty="0"/>
              <a:t>Get started, use the </a:t>
            </a:r>
            <a:r>
              <a:rPr lang="en-US" b="1" dirty="0">
                <a:solidFill>
                  <a:srgbClr val="7889FB"/>
                </a:solidFill>
              </a:rPr>
              <a:t>office hour</a:t>
            </a:r>
            <a:r>
              <a:rPr lang="en-US" dirty="0"/>
              <a:t> (Tue 4pm-5.30), and mentor meetings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E92C3F-64CD-9BE6-4077-A36DF59A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Transformations and </a:t>
            </a:r>
            <a:br>
              <a:rPr lang="en-US" dirty="0"/>
            </a:br>
            <a:r>
              <a:rPr lang="en-US" dirty="0"/>
              <a:t>Feature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76C4-2316-FA4E-A314-43E71602F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8C724-67F3-FBE7-935F-C4B04F0B5C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Matrix X of m observations (rows) and n features (columns)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Continuous features: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numerical values (aka scale features)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Categorical features:</a:t>
            </a:r>
            <a:r>
              <a:rPr lang="en-US" dirty="0"/>
              <a:t> non-numerical values, represent groups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Ordinal features:</a:t>
            </a:r>
            <a:r>
              <a:rPr lang="en-US" dirty="0"/>
              <a:t> non-numerical values, associated ranking</a:t>
            </a:r>
          </a:p>
          <a:p>
            <a:pPr lvl="1"/>
            <a:r>
              <a:rPr lang="en-US" dirty="0"/>
              <a:t>Feature space:</a:t>
            </a:r>
            <a:r>
              <a:rPr lang="en-US" dirty="0">
                <a:sym typeface="Wingdings" panose="05000000000000000000" pitchFamily="2" charset="2"/>
              </a:rPr>
              <a:t> multi-dimensional space of features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curse of dimensionality</a:t>
            </a:r>
            <a:endParaRPr lang="en-US" sz="700" dirty="0"/>
          </a:p>
          <a:p>
            <a:r>
              <a:rPr lang="en-US" dirty="0"/>
              <a:t>Feature Engineering</a:t>
            </a:r>
          </a:p>
          <a:p>
            <a:pPr lvl="1"/>
            <a:r>
              <a:rPr lang="en-US" dirty="0"/>
              <a:t>Bring multi-modal data and features into numeric representation</a:t>
            </a:r>
          </a:p>
          <a:p>
            <a:pPr lvl="1"/>
            <a:r>
              <a:rPr lang="en-US" dirty="0"/>
              <a:t>Use domain expertise to expose predictive features to ML model training</a:t>
            </a:r>
            <a:endParaRPr lang="en-US" sz="700" dirty="0"/>
          </a:p>
          <a:p>
            <a:r>
              <a:rPr lang="en-US" dirty="0"/>
              <a:t>Excursus: Representation Learning</a:t>
            </a:r>
          </a:p>
          <a:p>
            <a:pPr lvl="1"/>
            <a:r>
              <a:rPr lang="en-US" dirty="0"/>
              <a:t>Neural networks combine representation learning and model training (pros and cons: learned, repeatable)</a:t>
            </a:r>
          </a:p>
          <a:p>
            <a:pPr lvl="1"/>
            <a:r>
              <a:rPr lang="en-US" dirty="0"/>
              <a:t>Mostly homogeneous inputs (e.g., image), research on multi-modal learning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If same accuracy, prefer simple model</a:t>
            </a:r>
            <a:r>
              <a:rPr lang="en-US" dirty="0"/>
              <a:t> </a:t>
            </a:r>
            <a:r>
              <a:rPr lang="en-US" sz="1800" b="0" dirty="0"/>
              <a:t>(cheap, robust, explainable)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8B228-15F4-D715-0FEF-96AE6273B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Feature Engineering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3CAB9-6372-7C96-9A15-97F239FCC8A5}"/>
              </a:ext>
            </a:extLst>
          </p:cNvPr>
          <p:cNvSpPr/>
          <p:nvPr/>
        </p:nvSpPr>
        <p:spPr>
          <a:xfrm>
            <a:off x="475493" y="5260488"/>
            <a:ext cx="8197229" cy="44047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D7096-ABA6-7F3C-756C-509094F9C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Map distinct values to integer domain (potentially combined w/ one-hot)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5778-B351-684D-7177-DB839DA8E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Recoding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9627ED-0510-ED70-82FD-9FF52EB4A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25847"/>
              </p:ext>
            </p:extLst>
          </p:nvPr>
        </p:nvGraphicFramePr>
        <p:xfrm>
          <a:off x="2154205" y="2348739"/>
          <a:ext cx="242500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674893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D37161-CFD1-B995-32BF-0348798DA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27976"/>
              </p:ext>
            </p:extLst>
          </p:nvPr>
        </p:nvGraphicFramePr>
        <p:xfrm>
          <a:off x="8325583" y="2350416"/>
          <a:ext cx="154746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0CAFE6-CB27-110A-14C6-1EA66D75E2CD}"/>
              </a:ext>
            </a:extLst>
          </p:cNvPr>
          <p:cNvSpPr txBox="1"/>
          <p:nvPr/>
        </p:nvSpPr>
        <p:spPr>
          <a:xfrm>
            <a:off x="5886111" y="2867884"/>
            <a:ext cx="2200588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{San Jose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New York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San Francisco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Seattle : 4,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Boston : 5,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Los Angeles : 6}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54580-3D10-543A-E455-E397B76A7CE0}"/>
              </a:ext>
            </a:extLst>
          </p:cNvPr>
          <p:cNvSpPr txBox="1"/>
          <p:nvPr/>
        </p:nvSpPr>
        <p:spPr>
          <a:xfrm>
            <a:off x="5974279" y="2433238"/>
            <a:ext cx="18488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Dictionaries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3A33B-6FB6-5C29-7447-A747B2ECE6DC}"/>
              </a:ext>
            </a:extLst>
          </p:cNvPr>
          <p:cNvSpPr txBox="1"/>
          <p:nvPr/>
        </p:nvSpPr>
        <p:spPr>
          <a:xfrm>
            <a:off x="6279668" y="4567727"/>
            <a:ext cx="128224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{CA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NY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WA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 : 4}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8D66C88E-3CD4-96DD-BBE4-1F069D2448FE}"/>
              </a:ext>
            </a:extLst>
          </p:cNvPr>
          <p:cNvSpPr/>
          <p:nvPr/>
        </p:nvSpPr>
        <p:spPr>
          <a:xfrm>
            <a:off x="5178048" y="40425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B8387-0737-440A-5116-8C04E6B196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Hash input to k buckets via hash(value) % k (often combined w/ one-hot)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B6E7-A0F4-80DF-153D-23B306186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Hashing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4E2C93-3C75-8E79-9D60-DEE5697C8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01374"/>
              </p:ext>
            </p:extLst>
          </p:nvPr>
        </p:nvGraphicFramePr>
        <p:xfrm>
          <a:off x="2057384" y="2397442"/>
          <a:ext cx="1750111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BB9BC0-4EE4-D5FC-0FCD-E7A45A49F5C9}"/>
              </a:ext>
            </a:extLst>
          </p:cNvPr>
          <p:cNvSpPr txBox="1"/>
          <p:nvPr/>
        </p:nvSpPr>
        <p:spPr>
          <a:xfrm>
            <a:off x="5395135" y="274320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A7103-89C4-C463-484D-FA27212C01C0}"/>
              </a:ext>
            </a:extLst>
          </p:cNvPr>
          <p:cNvSpPr txBox="1"/>
          <p:nvPr/>
        </p:nvSpPr>
        <p:spPr>
          <a:xfrm>
            <a:off x="4654088" y="2762925"/>
            <a:ext cx="9420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5: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F4BF-C718-456B-DB55-3674150319EA}"/>
              </a:ext>
            </a:extLst>
          </p:cNvPr>
          <p:cNvSpPr txBox="1"/>
          <p:nvPr/>
        </p:nvSpPr>
        <p:spPr>
          <a:xfrm>
            <a:off x="5386762" y="3062872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1382994575</a:t>
            </a:r>
            <a:r>
              <a:rPr lang="en-US" sz="1600" dirty="0">
                <a:latin typeface="Consolas" panose="020B0609020204030204" pitchFamily="49" charset="0"/>
              </a:rPr>
              <a:t> % 5</a:t>
            </a:r>
            <a:r>
              <a:rPr lang="en-AT" sz="1600" dirty="0">
                <a:latin typeface="Consolas" panose="020B0609020204030204" pitchFamily="49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AT" sz="1600" dirty="0">
                <a:latin typeface="Consolas" panose="020B0609020204030204" pitchFamily="49" charset="0"/>
              </a:rPr>
              <a:t> 0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17002-CFBB-4D64-FC87-15574ED29D16}"/>
              </a:ext>
            </a:extLst>
          </p:cNvPr>
          <p:cNvSpPr txBox="1"/>
          <p:nvPr/>
        </p:nvSpPr>
        <p:spPr>
          <a:xfrm>
            <a:off x="5378389" y="3392593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255F0-B9DC-1B38-D0FE-392E23478986}"/>
              </a:ext>
            </a:extLst>
          </p:cNvPr>
          <p:cNvSpPr txBox="1"/>
          <p:nvPr/>
        </p:nvSpPr>
        <p:spPr>
          <a:xfrm>
            <a:off x="5380065" y="373520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3C08B-EA9A-D683-6AD3-F1BBBAC4EB8A}"/>
              </a:ext>
            </a:extLst>
          </p:cNvPr>
          <p:cNvSpPr txBox="1"/>
          <p:nvPr/>
        </p:nvSpPr>
        <p:spPr>
          <a:xfrm>
            <a:off x="5381741" y="406562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D36AC-2E16-9984-13B5-FED8731A4FB9}"/>
              </a:ext>
            </a:extLst>
          </p:cNvPr>
          <p:cNvSpPr txBox="1"/>
          <p:nvPr/>
        </p:nvSpPr>
        <p:spPr>
          <a:xfrm>
            <a:off x="5383415" y="439677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1995575789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4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3E019-17AB-0DD1-B303-7102B699BCC0}"/>
              </a:ext>
            </a:extLst>
          </p:cNvPr>
          <p:cNvSpPr txBox="1"/>
          <p:nvPr/>
        </p:nvSpPr>
        <p:spPr>
          <a:xfrm>
            <a:off x="5385091" y="472861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5871A-813C-7919-A9B0-F2C28F819CA8}"/>
              </a:ext>
            </a:extLst>
          </p:cNvPr>
          <p:cNvSpPr txBox="1"/>
          <p:nvPr/>
        </p:nvSpPr>
        <p:spPr>
          <a:xfrm>
            <a:off x="5376718" y="506838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-425347233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E550C-91F7-FA10-6FDA-33076B852871}"/>
              </a:ext>
            </a:extLst>
          </p:cNvPr>
          <p:cNvSpPr txBox="1"/>
          <p:nvPr/>
        </p:nvSpPr>
        <p:spPr>
          <a:xfrm>
            <a:off x="5378392" y="539811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98E5DFE-EEAA-2AB7-6D83-F4ABD7F5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18129"/>
              </p:ext>
            </p:extLst>
          </p:nvPr>
        </p:nvGraphicFramePr>
        <p:xfrm>
          <a:off x="8751275" y="2399119"/>
          <a:ext cx="783789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061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16" name="Right Arrow 18">
            <a:extLst>
              <a:ext uri="{FF2B5EF4-FFF2-40B4-BE49-F238E27FC236}">
                <a16:creationId xmlns:a16="http://schemas.microsoft.com/office/drawing/2014/main" id="{A0B7DD46-FB45-0496-3A8B-EBBC5F40BEC1}"/>
              </a:ext>
            </a:extLst>
          </p:cNvPr>
          <p:cNvSpPr/>
          <p:nvPr/>
        </p:nvSpPr>
        <p:spPr>
          <a:xfrm>
            <a:off x="4528570" y="409120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9">
            <a:extLst>
              <a:ext uri="{FF2B5EF4-FFF2-40B4-BE49-F238E27FC236}">
                <a16:creationId xmlns:a16="http://schemas.microsoft.com/office/drawing/2014/main" id="{9B19126B-64E2-7828-A29A-2770B62BF930}"/>
              </a:ext>
            </a:extLst>
          </p:cNvPr>
          <p:cNvSpPr/>
          <p:nvPr/>
        </p:nvSpPr>
        <p:spPr>
          <a:xfrm>
            <a:off x="8167754" y="408283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88DFF-E599-16C8-E6A6-57E4668A8817}"/>
              </a:ext>
            </a:extLst>
          </p:cNvPr>
          <p:cNvSpPr txBox="1"/>
          <p:nvPr/>
        </p:nvSpPr>
        <p:spPr>
          <a:xfrm>
            <a:off x="4028561" y="4943779"/>
            <a:ext cx="126609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</a:p>
        </p:txBody>
      </p:sp>
    </p:spTree>
    <p:extLst>
      <p:ext uri="{BB962C8B-B14F-4D97-AF65-F5344CB8AC3E}">
        <p14:creationId xmlns:p14="http://schemas.microsoft.com/office/powerpoint/2010/main" val="1709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57742-EE43-52A8-8E0E-7010665687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of numerical features to integer domain (often combined w/ one-hot)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-width:</a:t>
            </a:r>
            <a:r>
              <a:rPr lang="en-US" dirty="0"/>
              <a:t> split (max-min)-range into k equal-sized buckets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-height:</a:t>
            </a:r>
            <a:r>
              <a:rPr lang="en-US" dirty="0"/>
              <a:t> compute data-driven ranges for k balanced buckets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6D06-E439-120E-DFE3-4E26EC47E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Binning </a:t>
            </a:r>
            <a:r>
              <a:rPr lang="en-US" sz="2400" dirty="0"/>
              <a:t>(see also Quantization, Binarization)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9EE194-1B05-33E3-038D-C039A8FD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88676"/>
              </p:ext>
            </p:extLst>
          </p:nvPr>
        </p:nvGraphicFramePr>
        <p:xfrm>
          <a:off x="1968488" y="2611785"/>
          <a:ext cx="1207502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928.5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570.3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1,239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711.3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1,114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87560F-FB86-9A4B-AEA5-BFFB9727E2FA}"/>
              </a:ext>
            </a:extLst>
          </p:cNvPr>
          <p:cNvSpPr txBox="1"/>
          <p:nvPr/>
        </p:nvSpPr>
        <p:spPr>
          <a:xfrm>
            <a:off x="3698502" y="3660928"/>
            <a:ext cx="167807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min = 451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max = 1,273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range = 822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4A847-018F-202E-2D6B-D01C2C639880}"/>
              </a:ext>
            </a:extLst>
          </p:cNvPr>
          <p:cNvSpPr txBox="1"/>
          <p:nvPr/>
        </p:nvSpPr>
        <p:spPr>
          <a:xfrm>
            <a:off x="5830423" y="3660927"/>
            <a:ext cx="215872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[451, 725)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[725, 999)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2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[999, 1,273]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3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474CC-87BB-A156-3856-9A1B262559C1}"/>
              </a:ext>
            </a:extLst>
          </p:cNvPr>
          <p:cNvSpPr txBox="1"/>
          <p:nvPr/>
        </p:nvSpPr>
        <p:spPr>
          <a:xfrm>
            <a:off x="5925366" y="2710737"/>
            <a:ext cx="1882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Equal-sized numerical buckets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k=3)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81F2B-D0B5-120E-E3F5-BA07C41DA23E}"/>
              </a:ext>
            </a:extLst>
          </p:cNvPr>
          <p:cNvSpPr txBox="1"/>
          <p:nvPr/>
        </p:nvSpPr>
        <p:spPr>
          <a:xfrm>
            <a:off x="5969429" y="4655716"/>
            <a:ext cx="18388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Allows modelling small, medium, large apartments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FD2F9D-6092-538F-585D-9EAA7002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24628"/>
              </p:ext>
            </p:extLst>
          </p:nvPr>
        </p:nvGraphicFramePr>
        <p:xfrm>
          <a:off x="8635610" y="2613460"/>
          <a:ext cx="1207502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10" name="Right Arrow 10">
            <a:extLst>
              <a:ext uri="{FF2B5EF4-FFF2-40B4-BE49-F238E27FC236}">
                <a16:creationId xmlns:a16="http://schemas.microsoft.com/office/drawing/2014/main" id="{BBEE7592-D6A8-16E0-08BD-AE57E88BCFEB}"/>
              </a:ext>
            </a:extLst>
          </p:cNvPr>
          <p:cNvSpPr/>
          <p:nvPr/>
        </p:nvSpPr>
        <p:spPr>
          <a:xfrm>
            <a:off x="3394646" y="38935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E68D1A42-82A5-682C-F8A8-0C6842582F9E}"/>
              </a:ext>
            </a:extLst>
          </p:cNvPr>
          <p:cNvSpPr/>
          <p:nvPr/>
        </p:nvSpPr>
        <p:spPr>
          <a:xfrm>
            <a:off x="5496427" y="38952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8DA64086-BDE3-0C4E-0C8A-EAA076817D32}"/>
              </a:ext>
            </a:extLst>
          </p:cNvPr>
          <p:cNvSpPr/>
          <p:nvPr/>
        </p:nvSpPr>
        <p:spPr>
          <a:xfrm>
            <a:off x="8050383" y="38969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086AE-BF99-689D-41CD-4A8CD39B71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integer feature of cardinality d into sparse 0/1 vector of length d</a:t>
            </a:r>
          </a:p>
          <a:p>
            <a:pPr lvl="1"/>
            <a:r>
              <a:rPr lang="en-US" dirty="0"/>
              <a:t>Feature vectors of input features concatenated in sequence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72AA-DFFD-D446-D3AA-8925E5D15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One-hot Encoding </a:t>
            </a:r>
            <a:r>
              <a:rPr lang="en-US" sz="2400" dirty="0"/>
              <a:t>(see also Dummy Coding)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0E3D69-D981-D054-645E-280B89053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43006"/>
              </p:ext>
            </p:extLst>
          </p:nvPr>
        </p:nvGraphicFramePr>
        <p:xfrm>
          <a:off x="1876650" y="2338914"/>
          <a:ext cx="154746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5" name="Right Arrow 5">
            <a:extLst>
              <a:ext uri="{FF2B5EF4-FFF2-40B4-BE49-F238E27FC236}">
                <a16:creationId xmlns:a16="http://schemas.microsoft.com/office/drawing/2014/main" id="{3F8F4E25-94ED-B544-4CEE-A18E2268F9BF}"/>
              </a:ext>
            </a:extLst>
          </p:cNvPr>
          <p:cNvSpPr/>
          <p:nvPr/>
        </p:nvSpPr>
        <p:spPr>
          <a:xfrm>
            <a:off x="3572444" y="396066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F00D9B-5652-3B5B-49C5-1BD5D5F35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92507"/>
              </p:ext>
            </p:extLst>
          </p:nvPr>
        </p:nvGraphicFramePr>
        <p:xfrm>
          <a:off x="4037666" y="2338914"/>
          <a:ext cx="6096000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81855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922223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74575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151345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16889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12149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01563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4168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15237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07068238"/>
                    </a:ext>
                  </a:extLst>
                </a:gridCol>
              </a:tblGrid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94209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11529178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15983463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38902155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237147052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05197812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998481429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181316536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021426818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7947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E03BF-9404-D6D7-9501-09EC8F9B8D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  <a:p>
            <a:pPr lvl="1"/>
            <a:r>
              <a:rPr lang="en-US" dirty="0"/>
              <a:t>Different encoders for different columns</a:t>
            </a:r>
          </a:p>
          <a:p>
            <a:pPr lvl="1"/>
            <a:r>
              <a:rPr lang="en-US" dirty="0"/>
              <a:t>Binning + one-hot encoding</a:t>
            </a:r>
          </a:p>
          <a:p>
            <a:pPr lvl="1"/>
            <a:r>
              <a:rPr lang="en-US" dirty="0"/>
              <a:t>Recoding + one-hot encoding</a:t>
            </a:r>
          </a:p>
          <a:p>
            <a:pPr lvl="1"/>
            <a:r>
              <a:rPr lang="en-US" dirty="0"/>
              <a:t>Feature hashing + one-hot encoding</a:t>
            </a:r>
            <a:endParaRPr lang="en-US" sz="1200" dirty="0"/>
          </a:p>
          <a:p>
            <a:r>
              <a:rPr lang="en-US" dirty="0"/>
              <a:t>Top-K Recoding/Feature Hashing</a:t>
            </a:r>
          </a:p>
          <a:p>
            <a:pPr lvl="1"/>
            <a:r>
              <a:rPr lang="en-US" dirty="0"/>
              <a:t>Recoding top-k most frequent values (no collisions in frequent values)</a:t>
            </a:r>
          </a:p>
          <a:p>
            <a:pPr lvl="1"/>
            <a:r>
              <a:rPr lang="en-US" dirty="0"/>
              <a:t>Feature Hashing for others (collisions, but bounded #)</a:t>
            </a:r>
          </a:p>
          <a:p>
            <a:pPr lvl="1"/>
            <a:r>
              <a:rPr lang="en-US" dirty="0"/>
              <a:t>“Vocabulary encoding” w/ single code for N/A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Infrequent / Unknown Values</a:t>
            </a:r>
          </a:p>
          <a:p>
            <a:pPr lvl="1"/>
            <a:r>
              <a:rPr lang="en-US" dirty="0"/>
              <a:t>E.g., </a:t>
            </a:r>
            <a:r>
              <a:rPr lang="en-US" b="1" dirty="0" err="1">
                <a:solidFill>
                  <a:schemeClr val="accent1"/>
                </a:solidFill>
              </a:rPr>
              <a:t>sk</a:t>
            </a:r>
            <a:r>
              <a:rPr lang="en-US" b="1" dirty="0">
                <a:solidFill>
                  <a:schemeClr val="accent1"/>
                </a:solidFill>
              </a:rPr>
              <a:t>-learn</a:t>
            </a:r>
            <a:r>
              <a:rPr lang="en-US" dirty="0"/>
              <a:t> </a:t>
            </a:r>
            <a:r>
              <a:rPr lang="en-US" dirty="0" err="1"/>
              <a:t>OneHotEncoder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values below </a:t>
            </a:r>
            <a:r>
              <a:rPr lang="en-US" dirty="0" err="1">
                <a:sym typeface="Wingdings" panose="05000000000000000000" pitchFamily="2" charset="2"/>
              </a:rPr>
              <a:t>min_frequency</a:t>
            </a:r>
            <a:r>
              <a:rPr lang="en-US" dirty="0">
                <a:sym typeface="Wingdings" panose="05000000000000000000" pitchFamily="2" charset="2"/>
              </a:rPr>
              <a:t> in single category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72B7B-1585-F7F2-14F0-2E6FB9409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Hybrid Feature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82255-096D-9A50-8805-5AA016CE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05" y="42726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F305F-3C1B-B525-AE48-A6F9D412F13D}"/>
              </a:ext>
            </a:extLst>
          </p:cNvPr>
          <p:cNvSpPr txBox="1"/>
          <p:nvPr/>
        </p:nvSpPr>
        <p:spPr>
          <a:xfrm>
            <a:off x="1889981" y="4216086"/>
            <a:ext cx="32107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[Doris Xin et al: Production Machine Learning Pipelines: Empirical Analysis and Optimization Opportunities,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C1B8394-4064-B5C8-AE41-CC1A1BF772A4}"/>
              </a:ext>
            </a:extLst>
          </p:cNvPr>
          <p:cNvSpPr/>
          <p:nvPr/>
        </p:nvSpPr>
        <p:spPr>
          <a:xfrm>
            <a:off x="6007854" y="1349432"/>
            <a:ext cx="261257" cy="14369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CCF4F-E1C5-2392-871E-AD2C7A3790E0}"/>
              </a:ext>
            </a:extLst>
          </p:cNvPr>
          <p:cNvSpPr txBox="1"/>
          <p:nvPr/>
        </p:nvSpPr>
        <p:spPr>
          <a:xfrm>
            <a:off x="6806876" y="1578256"/>
            <a:ext cx="223073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Pipelines of Encoders and Data Preparation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Primitives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9D93CD-6E5A-6F2D-96EC-5CB17E61F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22026"/>
              </p:ext>
            </p:extLst>
          </p:nvPr>
        </p:nvGraphicFramePr>
        <p:xfrm>
          <a:off x="8679684" y="2692816"/>
          <a:ext cx="2976014" cy="26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07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1488007">
                  <a:extLst>
                    <a:ext uri="{9D8B030D-6E8A-4147-A177-3AD203B41FA5}">
                      <a16:colId xmlns:a16="http://schemas.microsoft.com/office/drawing/2014/main" val="910320268"/>
                    </a:ext>
                  </a:extLst>
                </a:gridCol>
              </a:tblGrid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8,336,817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1,026,350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883,305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704,352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684,379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291,072 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162893-F61C-7CF1-F9F0-2E3DD661C8AD}"/>
              </a:ext>
            </a:extLst>
          </p:cNvPr>
          <p:cNvCxnSpPr/>
          <p:nvPr/>
        </p:nvCxnSpPr>
        <p:spPr>
          <a:xfrm>
            <a:off x="7865767" y="4009552"/>
            <a:ext cx="39842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6FCB94-CCCB-08A6-0A27-A7D8373B4D48}"/>
              </a:ext>
            </a:extLst>
          </p:cNvPr>
          <p:cNvSpPr txBox="1"/>
          <p:nvPr/>
        </p:nvSpPr>
        <p:spPr>
          <a:xfrm>
            <a:off x="7343253" y="4327745"/>
            <a:ext cx="12359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 Hashing k=2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982DE-1AB4-1C42-08D9-7D072E272B57}"/>
              </a:ext>
            </a:extLst>
          </p:cNvPr>
          <p:cNvSpPr txBox="1"/>
          <p:nvPr/>
        </p:nvSpPr>
        <p:spPr>
          <a:xfrm>
            <a:off x="8226977" y="3012630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DE63B-4AD6-BD82-AF8C-5ED556B60E95}"/>
              </a:ext>
            </a:extLst>
          </p:cNvPr>
          <p:cNvSpPr txBox="1"/>
          <p:nvPr/>
        </p:nvSpPr>
        <p:spPr>
          <a:xfrm>
            <a:off x="8228653" y="3325804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DF28F-31FC-B41E-0BBE-1648968C9BCE}"/>
              </a:ext>
            </a:extLst>
          </p:cNvPr>
          <p:cNvSpPr txBox="1"/>
          <p:nvPr/>
        </p:nvSpPr>
        <p:spPr>
          <a:xfrm>
            <a:off x="8230328" y="3669121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4FF90-5C0D-C4E1-5039-250F40FFE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Intercept Computation</a:t>
            </a:r>
          </a:p>
          <a:p>
            <a:pPr lvl="1"/>
            <a:r>
              <a:rPr lang="en-US" dirty="0"/>
              <a:t>Add a column of ones to X for </a:t>
            </a:r>
            <a:br>
              <a:rPr lang="en-US" dirty="0"/>
            </a:br>
            <a:r>
              <a:rPr lang="en-US" dirty="0"/>
              <a:t>computing the intercept as a weight</a:t>
            </a:r>
          </a:p>
          <a:p>
            <a:pPr lvl="1"/>
            <a:r>
              <a:rPr lang="en-US" dirty="0"/>
              <a:t>Applies to regression and classification </a:t>
            </a:r>
          </a:p>
          <a:p>
            <a:pPr lvl="1"/>
            <a:endParaRPr lang="en-US" dirty="0"/>
          </a:p>
          <a:p>
            <a:r>
              <a:rPr lang="en-US" dirty="0"/>
              <a:t>#2 Non-Linear Relationships / Interaction Features</a:t>
            </a:r>
          </a:p>
          <a:p>
            <a:pPr lvl="1"/>
            <a:r>
              <a:rPr lang="en-US" dirty="0"/>
              <a:t>Can be explicitly materialized as feature combinations</a:t>
            </a:r>
          </a:p>
          <a:p>
            <a:pPr lvl="1"/>
            <a:r>
              <a:rPr lang="en-US" dirty="0"/>
              <a:t>Example: Assumptions of underlying physical system</a:t>
            </a:r>
          </a:p>
          <a:p>
            <a:pPr lvl="1"/>
            <a:r>
              <a:rPr lang="en-US" dirty="0"/>
              <a:t>Arbitrary complex feature interactions:  e.g., X</a:t>
            </a:r>
            <a:r>
              <a:rPr lang="en-US" baseline="-25000" dirty="0"/>
              <a:t>1</a:t>
            </a:r>
            <a:r>
              <a:rPr lang="en-US" dirty="0"/>
              <a:t>^2 * X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#3 Windowing</a:t>
            </a:r>
          </a:p>
          <a:p>
            <a:pPr lvl="1"/>
            <a:r>
              <a:rPr lang="en-US" dirty="0"/>
              <a:t>Tumbling or sliding window over time series</a:t>
            </a:r>
          </a:p>
          <a:p>
            <a:pPr lvl="1"/>
            <a:r>
              <a:rPr lang="en-US" dirty="0"/>
              <a:t>Compute aggregates or existence of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CBEA4-781F-E8FD-BE1E-5C5DD9055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Derived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92845-5B1E-1A4A-27D7-D8B8A75B9FAF}"/>
              </a:ext>
            </a:extLst>
          </p:cNvPr>
          <p:cNvSpPr txBox="1"/>
          <p:nvPr/>
        </p:nvSpPr>
        <p:spPr>
          <a:xfrm>
            <a:off x="6877046" y="1248434"/>
            <a:ext cx="34237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(X), 1));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444C0-3B37-562C-C2D8-26B5D2A8F034}"/>
              </a:ext>
            </a:extLst>
          </p:cNvPr>
          <p:cNvSpPr txBox="1"/>
          <p:nvPr/>
        </p:nvSpPr>
        <p:spPr>
          <a:xfrm>
            <a:off x="6881595" y="2965203"/>
            <a:ext cx="44139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y ~ b1*X1 + b2*X1^2 + b3*X1*X2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(X1,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X1^2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X1*X2);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431344-EEE4-404D-0E3E-FDAFFEBC127B}"/>
              </a:ext>
            </a:extLst>
          </p:cNvPr>
          <p:cNvGrpSpPr/>
          <p:nvPr/>
        </p:nvGrpSpPr>
        <p:grpSpPr>
          <a:xfrm>
            <a:off x="7053655" y="4230949"/>
            <a:ext cx="3628237" cy="1345343"/>
            <a:chOff x="4718820" y="4355069"/>
            <a:chExt cx="3628237" cy="134534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9C845E-03F6-25E8-1DCA-64949D252A92}"/>
                </a:ext>
              </a:extLst>
            </p:cNvPr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88CC7C-624C-9589-676E-1B41B0C62CFC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27">
              <a:extLst>
                <a:ext uri="{FF2B5EF4-FFF2-40B4-BE49-F238E27FC236}">
                  <a16:creationId xmlns:a16="http://schemas.microsoft.com/office/drawing/2014/main" id="{FCCDC164-9B8D-88EE-5F57-589DF691F1F2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04516A07-CBAA-BB1E-EE77-2C51C098E81B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29">
              <a:extLst>
                <a:ext uri="{FF2B5EF4-FFF2-40B4-BE49-F238E27FC236}">
                  <a16:creationId xmlns:a16="http://schemas.microsoft.com/office/drawing/2014/main" id="{219DEDF8-9A28-A3DE-585F-9897582DA51C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DAFC5E6A-1ADB-2EFD-7433-503D57ED8BEC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31">
              <a:extLst>
                <a:ext uri="{FF2B5EF4-FFF2-40B4-BE49-F238E27FC236}">
                  <a16:creationId xmlns:a16="http://schemas.microsoft.com/office/drawing/2014/main" id="{01B85703-7FAE-07A7-769C-AF35A2CE8F50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id="{A710A229-DC15-820D-D4D0-3F81F2A9BD60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33">
              <a:extLst>
                <a:ext uri="{FF2B5EF4-FFF2-40B4-BE49-F238E27FC236}">
                  <a16:creationId xmlns:a16="http://schemas.microsoft.com/office/drawing/2014/main" id="{9F2284CF-2001-EB94-1838-D2E25B7EECDF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832FE639-3559-D2A3-0933-7F94FC35878D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C1FF31-424C-B2B4-DF0E-815DACB053F4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16F7F-864A-EF54-D2CE-D755527FA1B3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BE192A-79CA-8342-4EA7-CB80F7995CB5}"/>
                </a:ext>
              </a:extLst>
            </p:cNvPr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8152EB-E4DD-23AC-3797-3950947A3391}"/>
                </a:ext>
              </a:extLst>
            </p:cNvPr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D7B022-825A-DE0B-CCA7-7803CC9DA6EE}"/>
                </a:ext>
              </a:extLst>
            </p:cNvPr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F5333B-D7BA-3BE1-0019-6069DCB995D7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D38A9-0318-1127-7479-2581A8CBB2D0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07FFAF-3034-14C3-B8AF-211006EE6CAC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D59635-36EB-754A-A053-56D50196A0FD}"/>
                </a:ext>
              </a:extLst>
            </p:cNvPr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9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23A901-C8D0-9F9F-F716-A7EC847645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NLP Feature Extraction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Sentence/word tokenization: </a:t>
            </a:r>
            <a:r>
              <a:rPr lang="en-US" dirty="0"/>
              <a:t>split into sentences/words (e.g., via stop words)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Part of Speech (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) tagging:</a:t>
            </a:r>
            <a:r>
              <a:rPr lang="en-US" dirty="0"/>
              <a:t> label words</a:t>
            </a:r>
            <a:r>
              <a:rPr lang="en-US" dirty="0">
                <a:sym typeface="Wingdings" panose="05000000000000000000" pitchFamily="2" charset="2"/>
              </a:rPr>
              <a:t> verb, noun, adjectives (syntactic)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Semantic role labeling: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label entities with their roles in actions (semantic)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Bag of Words (BOW) and N-Grams</a:t>
            </a:r>
          </a:p>
          <a:p>
            <a:pPr lvl="1"/>
            <a:r>
              <a:rPr lang="en-US" dirty="0"/>
              <a:t>Represent sentences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 (multisets)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Bi-grams:</a:t>
            </a:r>
            <a:r>
              <a:rPr lang="en-US" dirty="0"/>
              <a:t> bag-of-words for 2-sequences of words (order preserving)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N-grams:</a:t>
            </a:r>
            <a:r>
              <a:rPr lang="en-US" dirty="0"/>
              <a:t> generalization of bi-grams to arbitrary-length sequences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909B-E13C-BBA2-6C0C-3ADC063D6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F14B9-F82C-8A56-0874-319FBD3D2C99}"/>
              </a:ext>
            </a:extLst>
          </p:cNvPr>
          <p:cNvSpPr txBox="1"/>
          <p:nvPr/>
        </p:nvSpPr>
        <p:spPr>
          <a:xfrm>
            <a:off x="3980118" y="3737401"/>
            <a:ext cx="19192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B C A B E.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D E D E 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697E52-E1D7-4D2C-D086-1DDB3EB3F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78002"/>
              </p:ext>
            </p:extLst>
          </p:nvPr>
        </p:nvGraphicFramePr>
        <p:xfrm>
          <a:off x="6790307" y="3310662"/>
          <a:ext cx="424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0">
                  <a:extLst>
                    <a:ext uri="{9D8B030D-6E8A-4147-A177-3AD203B41FA5}">
                      <a16:colId xmlns:a16="http://schemas.microsoft.com/office/drawing/2014/main" val="3155708166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288458140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571988088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230297701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360987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7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5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71739"/>
                  </a:ext>
                </a:extLst>
              </a:tr>
            </a:tbl>
          </a:graphicData>
        </a:graphic>
      </p:graphicFrame>
      <p:sp>
        <p:nvSpPr>
          <p:cNvPr id="6" name="Right Arrow 6">
            <a:extLst>
              <a:ext uri="{FF2B5EF4-FFF2-40B4-BE49-F238E27FC236}">
                <a16:creationId xmlns:a16="http://schemas.microsoft.com/office/drawing/2014/main" id="{BC63BC89-ADB9-3594-29F2-33059300F49C}"/>
              </a:ext>
            </a:extLst>
          </p:cNvPr>
          <p:cNvSpPr/>
          <p:nvPr/>
        </p:nvSpPr>
        <p:spPr>
          <a:xfrm>
            <a:off x="6087864" y="38997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452C2-2C6B-2967-C43A-F8AA5534ABC8}"/>
              </a:ext>
            </a:extLst>
          </p:cNvPr>
          <p:cNvSpPr txBox="1"/>
          <p:nvPr/>
        </p:nvSpPr>
        <p:spPr>
          <a:xfrm>
            <a:off x="8637801" y="2123513"/>
            <a:ext cx="20809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2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A788E6-7085-D736-E4BF-14042EE9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N-Grams</a:t>
            </a:r>
          </a:p>
          <a:p>
            <a:pPr lvl="1"/>
            <a:r>
              <a:rPr lang="en-US" dirty="0"/>
              <a:t>Prune n-grams that appear &lt;5 times, </a:t>
            </a:r>
            <a:r>
              <a:rPr lang="en-US" dirty="0">
                <a:sym typeface="Wingdings" panose="05000000000000000000" pitchFamily="2" charset="2"/>
              </a:rPr>
              <a:t> 99.3% reduction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Lattice-based pruning </a:t>
            </a:r>
            <a:r>
              <a:rPr lang="en-US" dirty="0"/>
              <a:t>(</a:t>
            </a:r>
            <a:r>
              <a:rPr lang="en-US" dirty="0" err="1"/>
              <a:t>Apriori</a:t>
            </a:r>
            <a:r>
              <a:rPr lang="en-US" dirty="0"/>
              <a:t> monotonicity property)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Amazon Reviews Dataset</a:t>
            </a:r>
          </a:p>
          <a:p>
            <a:pPr lvl="1"/>
            <a:r>
              <a:rPr lang="en-US" dirty="0"/>
              <a:t>67% of words</a:t>
            </a:r>
            <a:br>
              <a:rPr lang="en-US" dirty="0"/>
            </a:br>
            <a:r>
              <a:rPr lang="en-US" dirty="0"/>
              <a:t>appear just once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D6EA-F01F-65FA-604B-8A98A4525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488D7-AF17-8B5F-6F81-68C5C240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7" t="5783" r="8697" b="4725"/>
          <a:stretch/>
        </p:blipFill>
        <p:spPr>
          <a:xfrm>
            <a:off x="4307617" y="2306924"/>
            <a:ext cx="5005906" cy="344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D7110-84E6-9502-C615-93536233E6CA}"/>
              </a:ext>
            </a:extLst>
          </p:cNvPr>
          <p:cNvSpPr txBox="1"/>
          <p:nvPr/>
        </p:nvSpPr>
        <p:spPr>
          <a:xfrm>
            <a:off x="6885876" y="1311256"/>
            <a:ext cx="47076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[John Hallman: Efficient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Featurization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of Common N-grams via Dynamic Programming.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https://sisudata.com/blog/efficient-featurization-common-ngrams-via-dynamic-programming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2021]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98171-B594-EB2C-5EAC-5DFA751B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242" y="2035137"/>
            <a:ext cx="6477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3012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2D6066-EF1F-F05C-48F3-BBCD4AE0E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  <a:p>
            <a:pPr lvl="1"/>
            <a:r>
              <a:rPr lang="en-US" dirty="0"/>
              <a:t>Trained (word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vector)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mappings (~ 50-300 dims)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Word2vec:</a:t>
            </a:r>
            <a:r>
              <a:rPr lang="en-US" dirty="0">
                <a:sym typeface="Wingdings" panose="05000000000000000000" pitchFamily="2" charset="2"/>
              </a:rPr>
              <a:t> continuous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bag-of-words (CBOW) or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skip-gram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Subsampling frequent words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Semantic preserving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arithmetic operations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(+ ~ * of context distributions)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Follow-up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Often pre-trained word embeddings;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fine-tuning if necessary for task/domain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Various extensions/advancements: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Sentence2Vec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Doc2Vec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Node2Vec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RoBERTa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ALBERT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StructBERT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GPT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B1CE4-09D8-04B3-639C-E0885447A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545D7-B84F-3592-097A-CF224881C086}"/>
              </a:ext>
            </a:extLst>
          </p:cNvPr>
          <p:cNvSpPr txBox="1"/>
          <p:nvPr/>
        </p:nvSpPr>
        <p:spPr>
          <a:xfrm>
            <a:off x="4564821" y="3614942"/>
            <a:ext cx="37982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  <a:r>
              <a:rPr lang="en-AT" dirty="0">
                <a:latin typeface="Consolas" panose="020B0609020204030204" pitchFamily="49" charset="0"/>
              </a:rPr>
              <a:t>≈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+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431A8-EC9F-2149-5249-0583077F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062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DEBB9-6980-9F69-C21A-E512DE61A397}"/>
              </a:ext>
            </a:extLst>
          </p:cNvPr>
          <p:cNvSpPr txBox="1"/>
          <p:nvPr/>
        </p:nvSpPr>
        <p:spPr>
          <a:xfrm>
            <a:off x="5814824" y="346150"/>
            <a:ext cx="3982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Mikolov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 Chen, Greg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Dean: Efficient Estimation of Word Representations in Vector Space.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ICLR (Workshop)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7455D-F0C0-1041-F8FC-B9AAAC92E433}"/>
              </a:ext>
            </a:extLst>
          </p:cNvPr>
          <p:cNvSpPr/>
          <p:nvPr/>
        </p:nvSpPr>
        <p:spPr>
          <a:xfrm>
            <a:off x="4464337" y="148492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28115-A9C6-F547-43CE-47D7BB8FB9B6}"/>
              </a:ext>
            </a:extLst>
          </p:cNvPr>
          <p:cNvSpPr/>
          <p:nvPr/>
        </p:nvSpPr>
        <p:spPr>
          <a:xfrm>
            <a:off x="4466011" y="1898576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94D6C-04C2-1A19-FF27-CD0B94E9A636}"/>
              </a:ext>
            </a:extLst>
          </p:cNvPr>
          <p:cNvSpPr/>
          <p:nvPr/>
        </p:nvSpPr>
        <p:spPr>
          <a:xfrm>
            <a:off x="5773975" y="2302182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EAE7C7-FDE1-5B93-A15D-AF7A560BE345}"/>
              </a:ext>
            </a:extLst>
          </p:cNvPr>
          <p:cNvSpPr/>
          <p:nvPr/>
        </p:nvSpPr>
        <p:spPr>
          <a:xfrm>
            <a:off x="4467688" y="269407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5311A-088B-C685-60F2-8130500ADF82}"/>
              </a:ext>
            </a:extLst>
          </p:cNvPr>
          <p:cNvSpPr/>
          <p:nvPr/>
        </p:nvSpPr>
        <p:spPr>
          <a:xfrm>
            <a:off x="4469367" y="3087628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06216-830D-6618-AF31-0619B0C49D96}"/>
              </a:ext>
            </a:extLst>
          </p:cNvPr>
          <p:cNvSpPr/>
          <p:nvPr/>
        </p:nvSpPr>
        <p:spPr>
          <a:xfrm>
            <a:off x="5099057" y="230051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A6DFB724-C41D-E8FF-3408-B50142F4E050}"/>
              </a:ext>
            </a:extLst>
          </p:cNvPr>
          <p:cNvCxnSpPr>
            <a:stCxn id="7" idx="3"/>
            <a:endCxn id="12" idx="0"/>
          </p:cNvCxnSpPr>
          <p:nvPr/>
        </p:nvCxnSpPr>
        <p:spPr bwMode="auto">
          <a:xfrm>
            <a:off x="4886366" y="1635646"/>
            <a:ext cx="423706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27">
            <a:extLst>
              <a:ext uri="{FF2B5EF4-FFF2-40B4-BE49-F238E27FC236}">
                <a16:creationId xmlns:a16="http://schemas.microsoft.com/office/drawing/2014/main" id="{25A6826F-5D46-31DE-44A8-93220A2EF1FE}"/>
              </a:ext>
            </a:extLst>
          </p:cNvPr>
          <p:cNvCxnSpPr>
            <a:stCxn id="11" idx="3"/>
            <a:endCxn id="12" idx="2"/>
          </p:cNvCxnSpPr>
          <p:nvPr/>
        </p:nvCxnSpPr>
        <p:spPr bwMode="auto">
          <a:xfrm flipV="1">
            <a:off x="4891396" y="2601960"/>
            <a:ext cx="418676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27">
            <a:extLst>
              <a:ext uri="{FF2B5EF4-FFF2-40B4-BE49-F238E27FC236}">
                <a16:creationId xmlns:a16="http://schemas.microsoft.com/office/drawing/2014/main" id="{FD877658-2AB0-6BDB-5AA4-172BDC59B9C9}"/>
              </a:ext>
            </a:extLst>
          </p:cNvPr>
          <p:cNvCxnSpPr>
            <a:stCxn id="10" idx="3"/>
            <a:endCxn id="12" idx="2"/>
          </p:cNvCxnSpPr>
          <p:nvPr/>
        </p:nvCxnSpPr>
        <p:spPr bwMode="auto">
          <a:xfrm flipV="1">
            <a:off x="4889717" y="2601960"/>
            <a:ext cx="420355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Gerade Verbindung mit Pfeil 27">
            <a:extLst>
              <a:ext uri="{FF2B5EF4-FFF2-40B4-BE49-F238E27FC236}">
                <a16:creationId xmlns:a16="http://schemas.microsoft.com/office/drawing/2014/main" id="{09287FDA-639B-ADC7-1423-363776CCD7B3}"/>
              </a:ext>
            </a:extLst>
          </p:cNvPr>
          <p:cNvCxnSpPr>
            <a:stCxn id="8" idx="3"/>
            <a:endCxn id="12" idx="0"/>
          </p:cNvCxnSpPr>
          <p:nvPr/>
        </p:nvCxnSpPr>
        <p:spPr bwMode="auto">
          <a:xfrm>
            <a:off x="4888040" y="2049301"/>
            <a:ext cx="422032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Gerade Verbindung mit Pfeil 27">
            <a:extLst>
              <a:ext uri="{FF2B5EF4-FFF2-40B4-BE49-F238E27FC236}">
                <a16:creationId xmlns:a16="http://schemas.microsoft.com/office/drawing/2014/main" id="{8E7A447C-349B-7FE3-4CE9-3870C3E81EA8}"/>
              </a:ext>
            </a:extLst>
          </p:cNvPr>
          <p:cNvCxnSpPr>
            <a:endCxn id="9" idx="1"/>
          </p:cNvCxnSpPr>
          <p:nvPr/>
        </p:nvCxnSpPr>
        <p:spPr bwMode="auto">
          <a:xfrm>
            <a:off x="5521086" y="2452907"/>
            <a:ext cx="252889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445A72-2D9B-7239-C867-69EC71BB4146}"/>
              </a:ext>
            </a:extLst>
          </p:cNvPr>
          <p:cNvSpPr txBox="1"/>
          <p:nvPr/>
        </p:nvSpPr>
        <p:spPr>
          <a:xfrm>
            <a:off x="5258156" y="1635646"/>
            <a:ext cx="9378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1F8E5-0049-8761-A09F-03689B0E0001}"/>
              </a:ext>
            </a:extLst>
          </p:cNvPr>
          <p:cNvSpPr/>
          <p:nvPr/>
        </p:nvSpPr>
        <p:spPr>
          <a:xfrm>
            <a:off x="8123607" y="1496644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08331-8735-ADC5-3CC8-A71B96E3E156}"/>
              </a:ext>
            </a:extLst>
          </p:cNvPr>
          <p:cNvSpPr/>
          <p:nvPr/>
        </p:nvSpPr>
        <p:spPr>
          <a:xfrm>
            <a:off x="8125281" y="1910299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ACEEE-D1D9-8678-6633-E0D9EF710D80}"/>
              </a:ext>
            </a:extLst>
          </p:cNvPr>
          <p:cNvSpPr/>
          <p:nvPr/>
        </p:nvSpPr>
        <p:spPr>
          <a:xfrm>
            <a:off x="6770428" y="2313905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7A714E-4B2B-85C3-1255-91BB61EA1E44}"/>
              </a:ext>
            </a:extLst>
          </p:cNvPr>
          <p:cNvSpPr/>
          <p:nvPr/>
        </p:nvSpPr>
        <p:spPr>
          <a:xfrm>
            <a:off x="8126958" y="270579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7C398-AE0A-4E44-5A7C-11FB218BBAAB}"/>
              </a:ext>
            </a:extLst>
          </p:cNvPr>
          <p:cNvSpPr/>
          <p:nvPr/>
        </p:nvSpPr>
        <p:spPr>
          <a:xfrm>
            <a:off x="8128637" y="309935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90450-01AC-4C08-2BC1-80D5A1809135}"/>
              </a:ext>
            </a:extLst>
          </p:cNvPr>
          <p:cNvSpPr/>
          <p:nvPr/>
        </p:nvSpPr>
        <p:spPr>
          <a:xfrm>
            <a:off x="7472141" y="231223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27">
            <a:extLst>
              <a:ext uri="{FF2B5EF4-FFF2-40B4-BE49-F238E27FC236}">
                <a16:creationId xmlns:a16="http://schemas.microsoft.com/office/drawing/2014/main" id="{575C7B38-29D7-BB24-8C88-11303F5E86CC}"/>
              </a:ext>
            </a:extLst>
          </p:cNvPr>
          <p:cNvCxnSpPr>
            <a:stCxn id="24" idx="0"/>
            <a:endCxn id="19" idx="1"/>
          </p:cNvCxnSpPr>
          <p:nvPr/>
        </p:nvCxnSpPr>
        <p:spPr bwMode="auto">
          <a:xfrm flipV="1">
            <a:off x="7683156" y="1647369"/>
            <a:ext cx="440451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27">
            <a:extLst>
              <a:ext uri="{FF2B5EF4-FFF2-40B4-BE49-F238E27FC236}">
                <a16:creationId xmlns:a16="http://schemas.microsoft.com/office/drawing/2014/main" id="{A4BBB11B-1650-A4D9-D3A4-19BF77ACF046}"/>
              </a:ext>
            </a:extLst>
          </p:cNvPr>
          <p:cNvCxnSpPr>
            <a:stCxn id="24" idx="2"/>
            <a:endCxn id="23" idx="1"/>
          </p:cNvCxnSpPr>
          <p:nvPr/>
        </p:nvCxnSpPr>
        <p:spPr bwMode="auto">
          <a:xfrm>
            <a:off x="7683156" y="2613683"/>
            <a:ext cx="445481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27">
            <a:extLst>
              <a:ext uri="{FF2B5EF4-FFF2-40B4-BE49-F238E27FC236}">
                <a16:creationId xmlns:a16="http://schemas.microsoft.com/office/drawing/2014/main" id="{FD1B0B1C-84C1-C7C0-C3B8-8FF09F119CFF}"/>
              </a:ext>
            </a:extLst>
          </p:cNvPr>
          <p:cNvCxnSpPr>
            <a:stCxn id="24" idx="2"/>
            <a:endCxn id="22" idx="1"/>
          </p:cNvCxnSpPr>
          <p:nvPr/>
        </p:nvCxnSpPr>
        <p:spPr bwMode="auto">
          <a:xfrm>
            <a:off x="7683156" y="2613683"/>
            <a:ext cx="443802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98A7215-ED99-203C-C720-FF0D223F6CC8}"/>
              </a:ext>
            </a:extLst>
          </p:cNvPr>
          <p:cNvCxnSpPr>
            <a:stCxn id="24" idx="0"/>
            <a:endCxn id="20" idx="1"/>
          </p:cNvCxnSpPr>
          <p:nvPr/>
        </p:nvCxnSpPr>
        <p:spPr bwMode="auto">
          <a:xfrm flipV="1">
            <a:off x="7683156" y="2061024"/>
            <a:ext cx="442125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27">
            <a:extLst>
              <a:ext uri="{FF2B5EF4-FFF2-40B4-BE49-F238E27FC236}">
                <a16:creationId xmlns:a16="http://schemas.microsoft.com/office/drawing/2014/main" id="{BE7C3F9F-1DAC-B5D3-AE3E-87B117B658F3}"/>
              </a:ext>
            </a:extLst>
          </p:cNvPr>
          <p:cNvCxnSpPr>
            <a:stCxn id="21" idx="3"/>
            <a:endCxn id="24" idx="1"/>
          </p:cNvCxnSpPr>
          <p:nvPr/>
        </p:nvCxnSpPr>
        <p:spPr bwMode="auto">
          <a:xfrm flipV="1">
            <a:off x="7192457" y="2462958"/>
            <a:ext cx="279684" cy="16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A359DF1-2AA0-4CCF-19D0-AE2D654DAE2B}"/>
              </a:ext>
            </a:extLst>
          </p:cNvPr>
          <p:cNvSpPr txBox="1"/>
          <p:nvPr/>
        </p:nvSpPr>
        <p:spPr>
          <a:xfrm>
            <a:off x="6847465" y="1486596"/>
            <a:ext cx="937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Skip-gram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F0A9AB-F94C-B4A1-7774-A56295268E96}"/>
              </a:ext>
            </a:extLst>
          </p:cNvPr>
          <p:cNvSpPr/>
          <p:nvPr/>
        </p:nvSpPr>
        <p:spPr>
          <a:xfrm>
            <a:off x="5498123" y="769159"/>
            <a:ext cx="2122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github.com/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dav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/word2vec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B0DB5C-4535-71CA-FB77-77907C06C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722" y="4341830"/>
            <a:ext cx="455154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5F298F-325E-F566-C1D9-EF4EDD82DEE9}"/>
              </a:ext>
            </a:extLst>
          </p:cNvPr>
          <p:cNvSpPr txBox="1"/>
          <p:nvPr/>
        </p:nvSpPr>
        <p:spPr>
          <a:xfrm>
            <a:off x="6605196" y="4481101"/>
            <a:ext cx="467917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[Jacob Devlin et al. 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Pre-training of Deep Bidirectional Transformers for Language Understanding.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NAACL-HLT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(1) 2019]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AD7393-3137-BA56-EB34-4EF39EAA3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454" y="1752448"/>
            <a:ext cx="2875433" cy="21456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899F240-738A-46B3-6E8B-544BF3603E34}"/>
              </a:ext>
            </a:extLst>
          </p:cNvPr>
          <p:cNvSpPr txBox="1"/>
          <p:nvPr/>
        </p:nvSpPr>
        <p:spPr>
          <a:xfrm>
            <a:off x="9102696" y="3955063"/>
            <a:ext cx="29880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https://wiki.pathmind.com/word2vec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7" name="Right Arrow 6">
            <a:extLst>
              <a:ext uri="{FF2B5EF4-FFF2-40B4-BE49-F238E27FC236}">
                <a16:creationId xmlns:a16="http://schemas.microsoft.com/office/drawing/2014/main" id="{57B1EC96-6275-316B-1DB2-0F3C5A588989}"/>
              </a:ext>
            </a:extLst>
          </p:cNvPr>
          <p:cNvSpPr/>
          <p:nvPr/>
        </p:nvSpPr>
        <p:spPr>
          <a:xfrm>
            <a:off x="8520030" y="379463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E7A0B1-6060-005F-DF2B-72422568898A}"/>
              </a:ext>
            </a:extLst>
          </p:cNvPr>
          <p:cNvSpPr txBox="1"/>
          <p:nvPr/>
        </p:nvSpPr>
        <p:spPr>
          <a:xfrm>
            <a:off x="7971416" y="4995474"/>
            <a:ext cx="33129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[Tom B. Brown et al: Language Models are Few-Shot Learners. (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https://arxiv.org/pdf/2005.14165.pdf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68208D-9106-C8B9-D7BE-3784C071C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7084" y="5071697"/>
            <a:ext cx="449748" cy="58189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068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7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876CE-91C0-2D67-05F4-EE1632D9CE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API Design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Transformers:</a:t>
            </a:r>
            <a:r>
              <a:rPr lang="en-US" dirty="0"/>
              <a:t> Feature transformations and learned models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Estimators:</a:t>
            </a:r>
            <a:r>
              <a:rPr lang="en-US" dirty="0"/>
              <a:t> Algorithm that can be fit to produce a transformer </a:t>
            </a:r>
          </a:p>
          <a:p>
            <a:pPr lvl="1"/>
            <a:r>
              <a:rPr lang="en-US" dirty="0"/>
              <a:t>Compose ML pipelines from chains of transformers and estimators</a:t>
            </a:r>
          </a:p>
          <a:p>
            <a:pPr lvl="3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Pipeline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3A93F-2A86-EDDC-25C9-FBCE8A461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Spark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D0127-0A45-9738-3D6F-6315595C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88" y="396545"/>
            <a:ext cx="741075" cy="385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CBF82-79F4-49BC-E753-E2C243EC40C2}"/>
              </a:ext>
            </a:extLst>
          </p:cNvPr>
          <p:cNvSpPr txBox="1"/>
          <p:nvPr/>
        </p:nvSpPr>
        <p:spPr>
          <a:xfrm>
            <a:off x="7688962" y="5210365"/>
            <a:ext cx="25522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2.4.3/ml-pipeline.html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DB5A9-B8F3-06CE-E0DB-BF4EC80F6734}"/>
              </a:ext>
            </a:extLst>
          </p:cNvPr>
          <p:cNvSpPr txBox="1"/>
          <p:nvPr/>
        </p:nvSpPr>
        <p:spPr>
          <a:xfrm>
            <a:off x="2325898" y="2701783"/>
            <a:ext cx="6943411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define pipeline stages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tokenizer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Tokenizer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="text",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="words")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tokenizer.getOutputCol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(),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 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="features")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LogisticRegression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maxIter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regParam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=0.001)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pipeline transformer via fit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pipeline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Pipeline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(stages=[tokenizer,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model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pipeline.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(training)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use of resulting ML pipeline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prediction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(test)</a:t>
            </a:r>
          </a:p>
        </p:txBody>
      </p:sp>
    </p:spTree>
    <p:extLst>
      <p:ext uri="{BB962C8B-B14F-4D97-AF65-F5344CB8AC3E}">
        <p14:creationId xmlns:p14="http://schemas.microsoft.com/office/powerpoint/2010/main" val="14533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39816-CFFC-C996-6F33-F3B3FC9E3E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>
                <a:solidFill>
                  <a:srgbClr val="7889FB"/>
                </a:solidFill>
              </a:rPr>
              <a:t>Training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E2435-A295-1B32-0819-1B1993DC1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97996-5EBE-37BC-D93E-DE58F99EABB1}"/>
              </a:ext>
            </a:extLst>
          </p:cNvPr>
          <p:cNvGrpSpPr/>
          <p:nvPr/>
        </p:nvGrpSpPr>
        <p:grpSpPr>
          <a:xfrm>
            <a:off x="6063062" y="1342797"/>
            <a:ext cx="4185756" cy="1074677"/>
            <a:chOff x="4713767" y="4004406"/>
            <a:chExt cx="4185756" cy="10746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6248C2-454E-7EEB-96D3-E8BCB09FB746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DB7FB8-D7B6-F2FB-C7E9-0B73E68530D5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55285E2-5053-311E-8DF3-BF95862E0E68}"/>
              </a:ext>
            </a:extLst>
          </p:cNvPr>
          <p:cNvSpPr/>
          <p:nvPr/>
        </p:nvSpPr>
        <p:spPr>
          <a:xfrm>
            <a:off x="5984794" y="1634166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1B54D-7B00-F8F3-6953-B47F9C45B9FE}"/>
              </a:ext>
            </a:extLst>
          </p:cNvPr>
          <p:cNvSpPr/>
          <p:nvPr/>
        </p:nvSpPr>
        <p:spPr>
          <a:xfrm>
            <a:off x="9461097" y="2119216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6B476-B5BE-526F-2289-77EAB1319615}"/>
              </a:ext>
            </a:extLst>
          </p:cNvPr>
          <p:cNvSpPr/>
          <p:nvPr/>
        </p:nvSpPr>
        <p:spPr>
          <a:xfrm>
            <a:off x="8396209" y="2200021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727F1-5C15-09CF-61D6-A4030AAC4E84}"/>
              </a:ext>
            </a:extLst>
          </p:cNvPr>
          <p:cNvSpPr/>
          <p:nvPr/>
        </p:nvSpPr>
        <p:spPr>
          <a:xfrm>
            <a:off x="9701132" y="1406938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77742-7F8C-7157-9551-7232F675AF71}"/>
              </a:ext>
            </a:extLst>
          </p:cNvPr>
          <p:cNvSpPr/>
          <p:nvPr/>
        </p:nvSpPr>
        <p:spPr>
          <a:xfrm>
            <a:off x="5565694" y="1338891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DC221-FB7D-DE13-BC20-24D3C7EE35C0}"/>
              </a:ext>
            </a:extLst>
          </p:cNvPr>
          <p:cNvSpPr txBox="1"/>
          <p:nvPr/>
        </p:nvSpPr>
        <p:spPr>
          <a:xfrm>
            <a:off x="6435646" y="1338891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E1BE5C-9A68-9C80-4A08-8375143216ED}"/>
              </a:ext>
            </a:extLst>
          </p:cNvPr>
          <p:cNvSpPr/>
          <p:nvPr/>
        </p:nvSpPr>
        <p:spPr>
          <a:xfrm>
            <a:off x="9121696" y="1410285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90489-EE43-8E27-1B44-DECB12B519CB}"/>
              </a:ext>
            </a:extLst>
          </p:cNvPr>
          <p:cNvSpPr/>
          <p:nvPr/>
        </p:nvSpPr>
        <p:spPr>
          <a:xfrm>
            <a:off x="7735808" y="2190226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A91C42-7130-78DB-9EFA-7AE9FCEB8F20}"/>
              </a:ext>
            </a:extLst>
          </p:cNvPr>
          <p:cNvCxnSpPr>
            <a:cxnSpLocks/>
          </p:cNvCxnSpPr>
          <p:nvPr/>
        </p:nvCxnSpPr>
        <p:spPr>
          <a:xfrm>
            <a:off x="5181521" y="152939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099452-5A26-92C4-7DC8-163754476E23}"/>
              </a:ext>
            </a:extLst>
          </p:cNvPr>
          <p:cNvCxnSpPr>
            <a:cxnSpLocks/>
          </p:cNvCxnSpPr>
          <p:nvPr/>
        </p:nvCxnSpPr>
        <p:spPr>
          <a:xfrm>
            <a:off x="6143546" y="153891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C09723-8014-93C8-0B47-8DEBB048D188}"/>
              </a:ext>
            </a:extLst>
          </p:cNvPr>
          <p:cNvCxnSpPr>
            <a:cxnSpLocks/>
          </p:cNvCxnSpPr>
          <p:nvPr/>
        </p:nvCxnSpPr>
        <p:spPr>
          <a:xfrm>
            <a:off x="8648621" y="153891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B46023-9574-5130-2D7B-822EEBB63157}"/>
              </a:ext>
            </a:extLst>
          </p:cNvPr>
          <p:cNvCxnSpPr>
            <a:cxnSpLocks/>
          </p:cNvCxnSpPr>
          <p:nvPr/>
        </p:nvCxnSpPr>
        <p:spPr>
          <a:xfrm>
            <a:off x="8007270" y="1708224"/>
            <a:ext cx="0" cy="420517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D563E1-938D-BD8D-5465-2921C2A0F2A0}"/>
              </a:ext>
            </a:extLst>
          </p:cNvPr>
          <p:cNvCxnSpPr>
            <a:cxnSpLocks/>
          </p:cNvCxnSpPr>
          <p:nvPr/>
        </p:nvCxnSpPr>
        <p:spPr>
          <a:xfrm>
            <a:off x="9663665" y="1872291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F35731-1768-E967-1376-3113D904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08" y="396545"/>
            <a:ext cx="1388669" cy="4038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4B2CDA-1454-3624-BC59-12AC8CF4C7C5}"/>
              </a:ext>
            </a:extLst>
          </p:cNvPr>
          <p:cNvSpPr txBox="1"/>
          <p:nvPr/>
        </p:nvSpPr>
        <p:spPr>
          <a:xfrm>
            <a:off x="773609" y="2744601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(“./input/FX”,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(“./input/FY”,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labels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(target=FX, spec=“{recode:[2]}”);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(target=FY, spec=“{recode:[2]}”);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(X0[,1], X0[,2], 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(Y0[,1], Y0[,2]);    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training via multi-label, multi-nominal logical regression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mlogreg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Y);</a:t>
            </a:r>
          </a:p>
        </p:txBody>
      </p:sp>
    </p:spTree>
    <p:extLst>
      <p:ext uri="{BB962C8B-B14F-4D97-AF65-F5344CB8AC3E}">
        <p14:creationId xmlns:p14="http://schemas.microsoft.com/office/powerpoint/2010/main" val="14273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15AF7-35FC-963D-D2D2-13E3E5D4D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>
                <a:solidFill>
                  <a:srgbClr val="C40D1E"/>
                </a:solidFill>
              </a:rPr>
              <a:t>Scoring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0511B-00AA-7756-31F4-9ACFE9EF6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r>
              <a:rPr lang="en-US" dirty="0"/>
              <a:t>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22154-E452-8B6F-C52F-45F130E8A911}"/>
              </a:ext>
            </a:extLst>
          </p:cNvPr>
          <p:cNvSpPr/>
          <p:nvPr/>
        </p:nvSpPr>
        <p:spPr>
          <a:xfrm>
            <a:off x="6404931" y="1264530"/>
            <a:ext cx="4008437" cy="11071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7D767-8FD2-DB85-F9D8-6202F9120C30}"/>
              </a:ext>
            </a:extLst>
          </p:cNvPr>
          <p:cNvSpPr txBox="1"/>
          <p:nvPr/>
        </p:nvSpPr>
        <p:spPr>
          <a:xfrm>
            <a:off x="6392229" y="1672495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49839-8204-72C9-D721-0EE7FA3E9745}"/>
              </a:ext>
            </a:extLst>
          </p:cNvPr>
          <p:cNvSpPr/>
          <p:nvPr/>
        </p:nvSpPr>
        <p:spPr>
          <a:xfrm>
            <a:off x="9760582" y="574482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39491-A214-1C45-BB57-644B51CC5B70}"/>
              </a:ext>
            </a:extLst>
          </p:cNvPr>
          <p:cNvSpPr/>
          <p:nvPr/>
        </p:nvSpPr>
        <p:spPr>
          <a:xfrm>
            <a:off x="8695694" y="655287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520F6-A6EB-05CD-745E-133F6D3C0C70}"/>
              </a:ext>
            </a:extLst>
          </p:cNvPr>
          <p:cNvSpPr/>
          <p:nvPr/>
        </p:nvSpPr>
        <p:spPr>
          <a:xfrm>
            <a:off x="9762492" y="1919604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52741-6C92-F171-39C7-44750F4491E7}"/>
              </a:ext>
            </a:extLst>
          </p:cNvPr>
          <p:cNvSpPr/>
          <p:nvPr/>
        </p:nvSpPr>
        <p:spPr>
          <a:xfrm>
            <a:off x="8035293" y="645492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6A985-C577-2E1B-80AF-43F56E2042DC}"/>
              </a:ext>
            </a:extLst>
          </p:cNvPr>
          <p:cNvSpPr txBox="1"/>
          <p:nvPr/>
        </p:nvSpPr>
        <p:spPr>
          <a:xfrm>
            <a:off x="6639880" y="1340869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34CAAC-1FDF-E37F-B5B3-5A9DCA33B15D}"/>
              </a:ext>
            </a:extLst>
          </p:cNvPr>
          <p:cNvSpPr/>
          <p:nvPr/>
        </p:nvSpPr>
        <p:spPr>
          <a:xfrm>
            <a:off x="5865179" y="1327682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A0DB0-C466-7BE7-822A-0B67766AF32E}"/>
              </a:ext>
            </a:extLst>
          </p:cNvPr>
          <p:cNvSpPr/>
          <p:nvPr/>
        </p:nvSpPr>
        <p:spPr>
          <a:xfrm>
            <a:off x="9221156" y="1399076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3D11C6-C1E9-EBE6-7D64-E17FF02997E0}"/>
              </a:ext>
            </a:extLst>
          </p:cNvPr>
          <p:cNvCxnSpPr>
            <a:cxnSpLocks/>
          </p:cNvCxnSpPr>
          <p:nvPr/>
        </p:nvCxnSpPr>
        <p:spPr>
          <a:xfrm>
            <a:off x="6462081" y="1537232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3CC54-C4C5-5690-8661-03AE24AFDDA5}"/>
              </a:ext>
            </a:extLst>
          </p:cNvPr>
          <p:cNvCxnSpPr>
            <a:cxnSpLocks/>
          </p:cNvCxnSpPr>
          <p:nvPr/>
        </p:nvCxnSpPr>
        <p:spPr>
          <a:xfrm>
            <a:off x="8776656" y="1546757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AEF33-B543-D9A3-A95C-CDEF3C027C28}"/>
              </a:ext>
            </a:extLst>
          </p:cNvPr>
          <p:cNvCxnSpPr>
            <a:cxnSpLocks/>
          </p:cNvCxnSpPr>
          <p:nvPr/>
        </p:nvCxnSpPr>
        <p:spPr>
          <a:xfrm>
            <a:off x="8305800" y="1108607"/>
            <a:ext cx="0" cy="33106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F89FAC-A20B-F836-DEEA-C31116A112BA}"/>
              </a:ext>
            </a:extLst>
          </p:cNvPr>
          <p:cNvCxnSpPr>
            <a:cxnSpLocks/>
          </p:cNvCxnSpPr>
          <p:nvPr/>
        </p:nvCxnSpPr>
        <p:spPr>
          <a:xfrm>
            <a:off x="9972042" y="1163476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E77E53-8C18-FA23-1ECB-9B4A2EFE3A82}"/>
              </a:ext>
            </a:extLst>
          </p:cNvPr>
          <p:cNvSpPr txBox="1"/>
          <p:nvPr/>
        </p:nvSpPr>
        <p:spPr>
          <a:xfrm>
            <a:off x="7087554" y="1965947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7226E-8978-05A3-34CF-F28F367D7EED}"/>
              </a:ext>
            </a:extLst>
          </p:cNvPr>
          <p:cNvSpPr/>
          <p:nvPr/>
        </p:nvSpPr>
        <p:spPr>
          <a:xfrm>
            <a:off x="5963605" y="1965857"/>
            <a:ext cx="441326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FŶ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40E37D-3D9F-A077-8E38-8B50DA2B022F}"/>
              </a:ext>
            </a:extLst>
          </p:cNvPr>
          <p:cNvCxnSpPr>
            <a:cxnSpLocks/>
          </p:cNvCxnSpPr>
          <p:nvPr/>
        </p:nvCxnSpPr>
        <p:spPr>
          <a:xfrm flipH="1">
            <a:off x="9267192" y="2165196"/>
            <a:ext cx="436564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196CA0-1A4C-07B6-3684-158D96123BEE}"/>
              </a:ext>
            </a:extLst>
          </p:cNvPr>
          <p:cNvCxnSpPr>
            <a:cxnSpLocks/>
          </p:cNvCxnSpPr>
          <p:nvPr/>
        </p:nvCxnSpPr>
        <p:spPr>
          <a:xfrm>
            <a:off x="8902069" y="1125376"/>
            <a:ext cx="0" cy="91668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C636F5-F852-1940-B7F0-1A830A3F51D8}"/>
              </a:ext>
            </a:extLst>
          </p:cNvPr>
          <p:cNvCxnSpPr>
            <a:cxnSpLocks/>
          </p:cNvCxnSpPr>
          <p:nvPr/>
        </p:nvCxnSpPr>
        <p:spPr>
          <a:xfrm flipH="1">
            <a:off x="6490654" y="2165196"/>
            <a:ext cx="679452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7212B4-9AD3-4840-D1BF-4BE16D7E2AF6}"/>
              </a:ext>
            </a:extLst>
          </p:cNvPr>
          <p:cNvCxnSpPr>
            <a:cxnSpLocks/>
          </p:cNvCxnSpPr>
          <p:nvPr/>
        </p:nvCxnSpPr>
        <p:spPr>
          <a:xfrm flipH="1">
            <a:off x="5481006" y="2165196"/>
            <a:ext cx="393700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BF2EAF-14F3-072D-F16F-C859E609D001}"/>
              </a:ext>
            </a:extLst>
          </p:cNvPr>
          <p:cNvSpPr txBox="1"/>
          <p:nvPr/>
        </p:nvSpPr>
        <p:spPr>
          <a:xfrm>
            <a:off x="754148" y="2681822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 of test sentences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meta=MX);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(dX0[,1], dX0[,2], dX0[,3]);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scoring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postprocessing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(reshape, attach sentence 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(X %*% B) &gt;= theta; ...;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decode output labels: sentence id, label word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meta=MY);</a:t>
            </a:r>
          </a:p>
        </p:txBody>
      </p:sp>
    </p:spTree>
    <p:extLst>
      <p:ext uri="{BB962C8B-B14F-4D97-AF65-F5344CB8AC3E}">
        <p14:creationId xmlns:p14="http://schemas.microsoft.com/office/powerpoint/2010/main" val="37713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CF941-6F7C-A9CD-B3C3-1BD2E503D8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Transformation,</a:t>
            </a:r>
            <a:br>
              <a:rPr lang="en-US" dirty="0"/>
            </a:br>
            <a:r>
              <a:rPr lang="en-US" dirty="0"/>
              <a:t>Normalization, and</a:t>
            </a:r>
            <a:br>
              <a:rPr lang="en-US" dirty="0"/>
            </a:br>
            <a:r>
              <a:rPr lang="en-US" dirty="0"/>
              <a:t>Interaction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BC6D9-EFBA-FCCC-F5E2-A7CA67904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FeatureSpace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248FE2-BC4D-B044-8C74-6E0ABE5D6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" t="2462" r="3690" b="3292"/>
          <a:stretch/>
        </p:blipFill>
        <p:spPr>
          <a:xfrm>
            <a:off x="5131398" y="279221"/>
            <a:ext cx="4870551" cy="5496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17A83-ED49-0730-B9C2-4444D6F35BF6}"/>
              </a:ext>
            </a:extLst>
          </p:cNvPr>
          <p:cNvSpPr txBox="1"/>
          <p:nvPr/>
        </p:nvSpPr>
        <p:spPr>
          <a:xfrm>
            <a:off x="796065" y="2442660"/>
            <a:ext cx="368987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https://keras.io/examples/structured_data/feature_space_advanced/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0063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9EE4B-C82F-9CC7-DEDA-C959B40EF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Numeric: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pass-through, H/W binning + one-hot 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Categorical:</a:t>
            </a:r>
            <a:r>
              <a:rPr lang="en-US" dirty="0"/>
              <a:t> recoding, feature hashing + one-hot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Text/Graph embeddings</a:t>
            </a:r>
          </a:p>
          <a:p>
            <a:pPr lvl="1"/>
            <a:endParaRPr lang="en-US" dirty="0"/>
          </a:p>
          <a:p>
            <a:r>
              <a:rPr lang="en-US" dirty="0"/>
              <a:t>Parallelization</a:t>
            </a:r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future-based task graph</a:t>
            </a:r>
          </a:p>
          <a:p>
            <a:pPr lvl="1"/>
            <a:r>
              <a:rPr lang="en-US" dirty="0"/>
              <a:t>Optimization via task graph rewrites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s.t.</a:t>
            </a:r>
            <a:r>
              <a:rPr lang="en-US" dirty="0"/>
              <a:t> mem budget)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operations and</a:t>
            </a:r>
            <a:r>
              <a:rPr lang="en-US" dirty="0">
                <a:solidFill>
                  <a:srgbClr val="7889FB"/>
                </a:solidFill>
              </a:rPr>
              <a:t>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parallelization strategies</a:t>
            </a:r>
          </a:p>
          <a:p>
            <a:pPr lvl="1"/>
            <a:endParaRPr lang="en-US" dirty="0"/>
          </a:p>
          <a:p>
            <a:r>
              <a:rPr lang="en-US" dirty="0" err="1"/>
              <a:t>FTBench</a:t>
            </a:r>
            <a:endParaRPr lang="en-US" dirty="0"/>
          </a:p>
          <a:p>
            <a:pPr lvl="1"/>
            <a:r>
              <a:rPr lang="en-US" dirty="0"/>
              <a:t>15 feature transformation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4D691-79C7-B631-0BC1-3455BC291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Parallelizing Feature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C70BC-9D8B-58FC-7AD8-D80C0D47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81" y="385786"/>
            <a:ext cx="630822" cy="841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9856A-8132-0A62-D199-2A43CE0C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185" y="385787"/>
            <a:ext cx="635609" cy="84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91450-9812-F1D6-9463-9DD22197B370}"/>
              </a:ext>
            </a:extLst>
          </p:cNvPr>
          <p:cNvSpPr txBox="1"/>
          <p:nvPr/>
        </p:nvSpPr>
        <p:spPr>
          <a:xfrm>
            <a:off x="6170772" y="1528028"/>
            <a:ext cx="26938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dictionaries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build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sort) and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(FK-PK join) ops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A9478C4-2185-5A47-B277-5EE803CF19EB}"/>
              </a:ext>
            </a:extLst>
          </p:cNvPr>
          <p:cNvSpPr/>
          <p:nvPr/>
        </p:nvSpPr>
        <p:spPr>
          <a:xfrm>
            <a:off x="5869212" y="1536726"/>
            <a:ext cx="184095" cy="92333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96091-9995-9ECA-9BD3-A5B4819E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2" y="2781609"/>
            <a:ext cx="5295063" cy="2929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62044-41C7-A0A0-DB6A-23C5AE2A5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28" y="47390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FEF86C-9CC5-3AEC-7B05-BE311CD0FEE9}"/>
              </a:ext>
            </a:extLst>
          </p:cNvPr>
          <p:cNvSpPr txBox="1"/>
          <p:nvPr/>
        </p:nvSpPr>
        <p:spPr>
          <a:xfrm>
            <a:off x="5483345" y="321238"/>
            <a:ext cx="30050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Arnab </a:t>
            </a:r>
            <a:r>
              <a:rPr lang="en-US" sz="1400" dirty="0" err="1"/>
              <a:t>Phani</a:t>
            </a:r>
            <a:r>
              <a:rPr lang="en-US" sz="1400" dirty="0"/>
              <a:t>, Lukas </a:t>
            </a:r>
            <a:r>
              <a:rPr lang="en-US" sz="1400" dirty="0" err="1"/>
              <a:t>Erlbacher</a:t>
            </a:r>
            <a:r>
              <a:rPr lang="en-US" sz="1400" dirty="0"/>
              <a:t>, Matthias Boehm: UPLIFT: Parallelization Strategies for Feature Transformations in Machine Learning Workloads, </a:t>
            </a:r>
            <a:r>
              <a:rPr lang="en-US" sz="1400" b="1" dirty="0"/>
              <a:t>PVLDB 2022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449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EEDB91-5740-5518-DECB-0D5FD28CD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837F-136C-577E-CE12-75B8ADBDF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9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C011-AE43-05BA-FB67-DC5F96F3A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B6F0-8C13-D8F9-5154-DF2C4903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FCB0-BD5C-7E97-FC7C-26262FA04A8B}"/>
              </a:ext>
            </a:extLst>
          </p:cNvPr>
          <p:cNvSpPr txBox="1"/>
          <p:nvPr/>
        </p:nvSpPr>
        <p:spPr>
          <a:xfrm>
            <a:off x="7244516" y="1247528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46CF-5754-672A-2D11-F9E7902E0A7A}"/>
              </a:ext>
            </a:extLst>
          </p:cNvPr>
          <p:cNvSpPr/>
          <p:nvPr/>
        </p:nvSpPr>
        <p:spPr>
          <a:xfrm>
            <a:off x="7170309" y="2063776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94FAE-38D4-1FE0-4B44-F6D81C823000}"/>
              </a:ext>
            </a:extLst>
          </p:cNvPr>
          <p:cNvSpPr txBox="1"/>
          <p:nvPr/>
        </p:nvSpPr>
        <p:spPr>
          <a:xfrm>
            <a:off x="7246190" y="3213951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5946E-451E-3573-105B-8983DCF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5250169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595BA-631F-19DF-1DD1-AEE2A4A7D9AE}"/>
              </a:ext>
            </a:extLst>
          </p:cNvPr>
          <p:cNvSpPr txBox="1"/>
          <p:nvPr/>
        </p:nvSpPr>
        <p:spPr>
          <a:xfrm>
            <a:off x="1676473" y="4815413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A4A7-DB8C-46FD-951A-A2BA12CF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" y="4800091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7B643-2787-06E5-524B-95C27236E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Deferred Standardization</a:t>
            </a:r>
          </a:p>
          <a:p>
            <a:pPr lvl="1"/>
            <a:r>
              <a:rPr lang="en-US" dirty="0"/>
              <a:t>Avoid densifying dataset upfront by pushing </a:t>
            </a:r>
            <a:br>
              <a:rPr lang="en-US" dirty="0"/>
            </a:br>
            <a:r>
              <a:rPr lang="en-US" dirty="0"/>
              <a:t>standardization into inner loop iterations</a:t>
            </a:r>
          </a:p>
          <a:p>
            <a:pPr lvl="1"/>
            <a:r>
              <a:rPr lang="en-US" dirty="0"/>
              <a:t>Let </a:t>
            </a:r>
            <a:r>
              <a:rPr lang="en-US" b="1" dirty="0">
                <a:solidFill>
                  <a:srgbClr val="7889FB"/>
                </a:solidFill>
              </a:rPr>
              <a:t>matrix-multiplication chain optimization </a:t>
            </a:r>
            <a:r>
              <a:rPr lang="en-US" dirty="0"/>
              <a:t>+ rewrites do the rest</a:t>
            </a:r>
            <a:endParaRPr lang="en-US" sz="700" dirty="0"/>
          </a:p>
          <a:p>
            <a:r>
              <a:rPr lang="en-US" dirty="0"/>
              <a:t>Example GLM/</a:t>
            </a:r>
            <a:r>
              <a:rPr lang="en-US" dirty="0" err="1"/>
              <a:t>lmCG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44095-D218-9066-6D91-BBCC8A379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029A6-308B-8117-4A87-7DD297E91088}"/>
              </a:ext>
            </a:extLst>
          </p:cNvPr>
          <p:cNvSpPr txBox="1"/>
          <p:nvPr/>
        </p:nvSpPr>
        <p:spPr>
          <a:xfrm>
            <a:off x="9489109" y="1769363"/>
            <a:ext cx="13093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Alexandre (Sasha)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1952D-72B9-0421-C629-D8267006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031" y="1235367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033E4-4FE9-6422-3B4D-0EADA1BC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83" y="1769772"/>
            <a:ext cx="735646" cy="7356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901B1A-D791-DDB2-5838-A9E27EE49B55}"/>
              </a:ext>
            </a:extLst>
          </p:cNvPr>
          <p:cNvSpPr/>
          <p:nvPr/>
        </p:nvSpPr>
        <p:spPr>
          <a:xfrm>
            <a:off x="3897407" y="2558994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early standardized X</a:t>
            </a:r>
          </a:p>
          <a:p>
            <a:r>
              <a:rPr lang="en-US" dirty="0">
                <a:latin typeface="Consolas" panose="020B0609020204030204" pitchFamily="49" charset="0"/>
              </a:rPr>
              <a:t>q = t(X)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%*% X %*% B;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96495EE6-973B-36CC-95E4-0CE97D557E31}"/>
              </a:ext>
            </a:extLst>
          </p:cNvPr>
          <p:cNvSpPr/>
          <p:nvPr/>
        </p:nvSpPr>
        <p:spPr>
          <a:xfrm rot="5400000">
            <a:off x="5744813" y="33475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37920-434F-39AC-F41F-346C58354364}"/>
              </a:ext>
            </a:extLst>
          </p:cNvPr>
          <p:cNvSpPr/>
          <p:nvPr/>
        </p:nvSpPr>
        <p:spPr>
          <a:xfrm>
            <a:off x="3899081" y="3773797"/>
            <a:ext cx="5229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deferred standardization</a:t>
            </a:r>
          </a:p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S</a:t>
            </a:r>
            <a:r>
              <a:rPr lang="en-US" dirty="0">
                <a:latin typeface="Consolas" panose="020B0609020204030204" pitchFamily="49" charset="0"/>
              </a:rPr>
              <a:t> %*% B;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763683-03E4-0BAA-EA85-FB138DD5BD41}"/>
              </a:ext>
            </a:extLst>
          </p:cNvPr>
          <p:cNvGrpSpPr/>
          <p:nvPr/>
        </p:nvGrpSpPr>
        <p:grpSpPr>
          <a:xfrm>
            <a:off x="1501430" y="3910665"/>
            <a:ext cx="943224" cy="1547898"/>
            <a:chOff x="985939" y="3596860"/>
            <a:chExt cx="943224" cy="15478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5F03D8-96A5-8AC8-682A-33A84B11CCF7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00A514-CF3A-0189-42E9-AF0BC8E9D718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DECBAB-534A-2C08-0661-CD3374F39871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37E5A1-F82C-1A9A-5390-97F5B514647F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70DE2B-BD6F-D749-2DF9-FAFEE6A3231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643319-501D-E12D-75C0-B49E42BCEAB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192D0D-ABF1-F366-AABC-507CCFD0F6BB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7A8366-A99A-2A11-AA2D-B5D2F853A827}"/>
              </a:ext>
            </a:extLst>
          </p:cNvPr>
          <p:cNvSpPr txBox="1"/>
          <p:nvPr/>
        </p:nvSpPr>
        <p:spPr>
          <a:xfrm>
            <a:off x="1038007" y="3257972"/>
            <a:ext cx="18790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Input w/ column of ones (intercept)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76B795-8307-0A70-A2DE-67EE08FF50C3}"/>
              </a:ext>
            </a:extLst>
          </p:cNvPr>
          <p:cNvGrpSpPr/>
          <p:nvPr/>
        </p:nvGrpSpPr>
        <p:grpSpPr>
          <a:xfrm>
            <a:off x="2654025" y="5087997"/>
            <a:ext cx="1060580" cy="775858"/>
            <a:chOff x="2010718" y="5144299"/>
            <a:chExt cx="1060580" cy="7758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5AD443-1889-FB97-49F4-91FDDE2593EE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5BDE4F-A044-B967-8F12-04DE865971E2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06F73E-D88F-5770-2575-AA9C28F78A03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570EE1-24E2-29B2-A646-83BEC1D3B78E}"/>
              </a:ext>
            </a:extLst>
          </p:cNvPr>
          <p:cNvSpPr txBox="1"/>
          <p:nvPr/>
        </p:nvSpPr>
        <p:spPr>
          <a:xfrm>
            <a:off x="2144611" y="560755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0CDA2-CC08-2F74-C4CF-18B601969597}"/>
              </a:ext>
            </a:extLst>
          </p:cNvPr>
          <p:cNvSpPr txBox="1"/>
          <p:nvPr/>
        </p:nvSpPr>
        <p:spPr>
          <a:xfrm>
            <a:off x="2568315" y="4735028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17FE0-EC59-BADC-7070-851800A3E3F5}"/>
              </a:ext>
            </a:extLst>
          </p:cNvPr>
          <p:cNvSpPr txBox="1"/>
          <p:nvPr/>
        </p:nvSpPr>
        <p:spPr>
          <a:xfrm>
            <a:off x="6011943" y="3169783"/>
            <a:ext cx="2713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 X with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%*% 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081F0C-A341-5B8B-5C30-69AD11A1FD00}"/>
              </a:ext>
            </a:extLst>
          </p:cNvPr>
          <p:cNvSpPr/>
          <p:nvPr/>
        </p:nvSpPr>
        <p:spPr>
          <a:xfrm>
            <a:off x="3900756" y="5129157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 %*% B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))))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7" name="Right Arrow 34">
            <a:extLst>
              <a:ext uri="{FF2B5EF4-FFF2-40B4-BE49-F238E27FC236}">
                <a16:creationId xmlns:a16="http://schemas.microsoft.com/office/drawing/2014/main" id="{C04F7DF3-198B-6656-C8FF-72FED6EAADEA}"/>
              </a:ext>
            </a:extLst>
          </p:cNvPr>
          <p:cNvSpPr/>
          <p:nvPr/>
        </p:nvSpPr>
        <p:spPr>
          <a:xfrm rot="5400000">
            <a:off x="5736442" y="47380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8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47A15-A5CB-BB0A-6E55-34942EDCEC5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distribution at </a:t>
                </a:r>
                <a:br>
                  <a:rPr lang="en-US" dirty="0"/>
                </a:br>
                <a:r>
                  <a:rPr lang="en-US" dirty="0"/>
                  <a:t>user-specified threshold</a:t>
                </a:r>
              </a:p>
              <a:p>
                <a:pPr lvl="1"/>
                <a:r>
                  <a:rPr lang="en-US" dirty="0"/>
                  <a:t>Quantiles / std-dev </a:t>
                </a: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distribution </a:t>
                </a:r>
                <a:br>
                  <a:rPr lang="en-US" dirty="0"/>
                </a:br>
                <a:r>
                  <a:rPr lang="en-US" dirty="0"/>
                  <a:t>at user-specified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from Mean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67F85-70DD-676C-221B-8569432F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6E2-5029-0510-C25F-7159A0FE8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18" y="418061"/>
            <a:ext cx="2297218" cy="149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E5146-2EB2-1F08-9673-E6680EF53024}"/>
              </a:ext>
            </a:extLst>
          </p:cNvPr>
          <p:cNvSpPr txBox="1"/>
          <p:nvPr/>
        </p:nvSpPr>
        <p:spPr>
          <a:xfrm>
            <a:off x="9556463" y="1403210"/>
            <a:ext cx="20694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1BB5-B2DC-DABD-4671-2C88A8CCFD8D}"/>
              </a:ext>
            </a:extLst>
          </p:cNvPr>
          <p:cNvSpPr txBox="1"/>
          <p:nvPr/>
        </p:nvSpPr>
        <p:spPr>
          <a:xfrm>
            <a:off x="5373269" y="2213727"/>
            <a:ext cx="5144754" cy="1431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(ql, X));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B73C-FD42-398B-39A6-603FC0E3BA21}"/>
              </a:ext>
            </a:extLst>
          </p:cNvPr>
          <p:cNvSpPr txBox="1"/>
          <p:nvPr/>
        </p:nvSpPr>
        <p:spPr>
          <a:xfrm>
            <a:off x="5374944" y="3950522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830D2-98C9-6449-E1FF-B322E1B18E5C}"/>
              </a:ext>
            </a:extLst>
          </p:cNvPr>
          <p:cNvSpPr txBox="1"/>
          <p:nvPr/>
        </p:nvSpPr>
        <p:spPr>
          <a:xfrm>
            <a:off x="5358154" y="5293070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4D4B-F9E3-3E83-1B6D-61DEBA52A8D9}"/>
              </a:ext>
            </a:extLst>
          </p:cNvPr>
          <p:cNvSpPr txBox="1"/>
          <p:nvPr/>
        </p:nvSpPr>
        <p:spPr>
          <a:xfrm>
            <a:off x="10233890" y="3891109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13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E1683-1054-46AF-CD87-302E880B2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finding, integrating, cleaning datasets</a:t>
            </a:r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 (arrays),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EF6F8-CA6B-8023-7DBD-85504FF19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AE9A9-F4AB-2755-F128-F7CE98E1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09" y="2388049"/>
            <a:ext cx="6402175" cy="2120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69BA2-C452-4472-05B0-5522BB059633}"/>
              </a:ext>
            </a:extLst>
          </p:cNvPr>
          <p:cNvSpPr txBox="1"/>
          <p:nvPr/>
        </p:nvSpPr>
        <p:spPr>
          <a:xfrm>
            <a:off x="8636299" y="2910275"/>
            <a:ext cx="2534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Sculley et al.: Hidden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Technical Debt in Machine Learning Systems.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E8EDB-A772-ABCF-BA01-B3474E850792}"/>
              </a:ext>
            </a:extLst>
          </p:cNvPr>
          <p:cNvSpPr/>
          <p:nvPr/>
        </p:nvSpPr>
        <p:spPr>
          <a:xfrm>
            <a:off x="4265913" y="3493504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66C03-1689-CF1B-CC4F-270DFAD6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712" y="29585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49F69C-C318-015B-F5F2-27FEF5C47A2F}"/>
              </a:ext>
            </a:extLst>
          </p:cNvPr>
          <p:cNvSpPr txBox="1"/>
          <p:nvPr/>
        </p:nvSpPr>
        <p:spPr>
          <a:xfrm>
            <a:off x="8636299" y="1551954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0CB60-C7D0-5F52-6511-39E28ED3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712" y="17180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476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2B0DD-6BC8-C04A-6E1B-F9DB4266A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capitalization: Patterns  regular expressions </a:t>
            </a:r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5A0E-1BDB-A021-C9CE-2F292B903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Constraints and Outliers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6419-8A46-E5DE-6735-DA96582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02" y="1708698"/>
            <a:ext cx="1771650" cy="44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50D44-20E0-055D-8DF6-C0EAD1465127}"/>
              </a:ext>
            </a:extLst>
          </p:cNvPr>
          <p:cNvSpPr txBox="1"/>
          <p:nvPr/>
        </p:nvSpPr>
        <p:spPr>
          <a:xfrm>
            <a:off x="7812852" y="1058361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836EB-5DAA-45F5-7788-9D36C206EC93}"/>
              </a:ext>
            </a:extLst>
          </p:cNvPr>
          <p:cNvSpPr txBox="1"/>
          <p:nvPr/>
        </p:nvSpPr>
        <p:spPr>
          <a:xfrm>
            <a:off x="9608623" y="1058361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52F84-69A5-6717-19FD-DAA42D5C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8385810" y="2670311"/>
            <a:ext cx="3214211" cy="419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AE1F4-8A0A-772F-4988-8976851B298C}"/>
              </a:ext>
            </a:extLst>
          </p:cNvPr>
          <p:cNvSpPr txBox="1"/>
          <p:nvPr/>
        </p:nvSpPr>
        <p:spPr>
          <a:xfrm>
            <a:off x="10476071" y="2153623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/>
              <p:nvPr/>
            </p:nvSpPr>
            <p:spPr>
              <a:xfrm>
                <a:off x="5549743" y="3986677"/>
                <a:ext cx="6291208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43" y="3986677"/>
                <a:ext cx="6291208" cy="603499"/>
              </a:xfrm>
              <a:prstGeom prst="rect">
                <a:avLst/>
              </a:prstGeom>
              <a:blipFill>
                <a:blip r:embed="rId5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068B2F-81FA-0BB0-D42B-D0E517DFC642}"/>
              </a:ext>
            </a:extLst>
          </p:cNvPr>
          <p:cNvSpPr txBox="1"/>
          <p:nvPr/>
        </p:nvSpPr>
        <p:spPr>
          <a:xfrm>
            <a:off x="8980646" y="3037876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074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C804-094F-3333-E208-E404EEB15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B4A7-2EF9-4616-4FE5-0572A74A5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798D-977A-D727-D6E8-8B665A81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86" y="3396877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DB971-7843-C569-0D4D-4D7537AEFD8D}"/>
              </a:ext>
            </a:extLst>
          </p:cNvPr>
          <p:cNvSpPr txBox="1"/>
          <p:nvPr/>
        </p:nvSpPr>
        <p:spPr>
          <a:xfrm>
            <a:off x="8990688" y="322919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9B09-FCB7-38BE-26BB-68FA24D2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86" y="1352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464B2-0D84-C10E-0789-6D7C17CE4CCF}"/>
              </a:ext>
            </a:extLst>
          </p:cNvPr>
          <p:cNvSpPr txBox="1"/>
          <p:nvPr/>
        </p:nvSpPr>
        <p:spPr>
          <a:xfrm>
            <a:off x="8019138" y="1295189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4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8BD8A-8B4C-FB2F-37DB-679B297CE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endParaRPr lang="en-US" sz="700" dirty="0"/>
          </a:p>
          <a:p>
            <a:r>
              <a:rPr lang="en-US" dirty="0"/>
              <a:t>Basic Value Imputation</a:t>
            </a:r>
          </a:p>
          <a:p>
            <a:pPr lvl="1"/>
            <a:r>
              <a:rPr lang="en-US" dirty="0"/>
              <a:t>General-purpose: replace by user-specified </a:t>
            </a:r>
            <a:r>
              <a:rPr lang="en-US" b="1" dirty="0">
                <a:solidFill>
                  <a:srgbClr val="7889FB"/>
                </a:solidFill>
              </a:rPr>
              <a:t>constant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median</a:t>
            </a:r>
            <a:r>
              <a:rPr lang="en-US" dirty="0"/>
              <a:t> or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endParaRPr lang="en-US" sz="700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Train ML model to predict missing information</a:t>
            </a:r>
            <a:br>
              <a:rPr lang="en-US" dirty="0"/>
            </a:br>
            <a:r>
              <a:rPr lang="en-US" dirty="0"/>
              <a:t>(feature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observed/missing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Noise reduction: feature subsets + averaging </a:t>
            </a:r>
            <a:endParaRPr lang="en-US" sz="700" dirty="0"/>
          </a:p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imputation operations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2D6E-A614-7D8F-87E7-E7DBCAC485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EC505-243C-5C42-59B5-B3EB478B7520}"/>
              </a:ext>
            </a:extLst>
          </p:cNvPr>
          <p:cNvSpPr txBox="1"/>
          <p:nvPr/>
        </p:nvSpPr>
        <p:spPr>
          <a:xfrm>
            <a:off x="6902980" y="2765752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52BE2-166E-690F-D890-9F796DF97B2F}"/>
              </a:ext>
            </a:extLst>
          </p:cNvPr>
          <p:cNvSpPr txBox="1"/>
          <p:nvPr/>
        </p:nvSpPr>
        <p:spPr>
          <a:xfrm>
            <a:off x="6914704" y="4101016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9BC612-4F6B-13A3-15C7-B8969A45D1E7}"/>
              </a:ext>
            </a:extLst>
          </p:cNvPr>
          <p:cNvGrpSpPr/>
          <p:nvPr/>
        </p:nvGrpSpPr>
        <p:grpSpPr>
          <a:xfrm>
            <a:off x="9001676" y="3646655"/>
            <a:ext cx="437107" cy="1146837"/>
            <a:chOff x="6772591" y="4085725"/>
            <a:chExt cx="437107" cy="11468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0A6B26-15B8-3954-0142-82C262B08E6F}"/>
                </a:ext>
              </a:extLst>
            </p:cNvPr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C2E899-C522-33B4-F4FE-91E72172BD6C}"/>
                </a:ext>
              </a:extLst>
            </p:cNvPr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E8D43-398D-3F45-CC9F-C7F1E61310B6}"/>
                </a:ext>
              </a:extLst>
            </p:cNvPr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EDF559-65C1-5A70-58A1-6C4C6A2AB7F7}"/>
                </a:ext>
              </a:extLst>
            </p:cNvPr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19BFF9-4B00-4563-8FF0-B4AADC8EA460}"/>
                </a:ext>
              </a:extLst>
            </p:cNvPr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6F4D9A-83D1-5E3D-9801-8DD3186247E2}"/>
                </a:ext>
              </a:extLst>
            </p:cNvPr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C98EC0-01B5-FFEC-0E10-C54C568E7627}"/>
                </a:ext>
              </a:extLst>
            </p:cNvPr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071F0F-4646-DB33-FBFF-17B8EF95F95C}"/>
              </a:ext>
            </a:extLst>
          </p:cNvPr>
          <p:cNvGrpSpPr/>
          <p:nvPr/>
        </p:nvGrpSpPr>
        <p:grpSpPr>
          <a:xfrm>
            <a:off x="9552668" y="3599831"/>
            <a:ext cx="1706088" cy="1196289"/>
            <a:chOff x="7323583" y="4038901"/>
            <a:chExt cx="1706088" cy="1196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E7D0A0-E5F5-8D8D-0810-0327EAA204C9}"/>
                </a:ext>
              </a:extLst>
            </p:cNvPr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4F9819-8A15-1C99-5B62-D2BF2590BEFC}"/>
                </a:ext>
              </a:extLst>
            </p:cNvPr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60CC74-CC00-C0D1-CC2C-B332C0FFCC02}"/>
                </a:ext>
              </a:extLst>
            </p:cNvPr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FB7D90-9D76-2259-D0E3-762039E505C1}"/>
                </a:ext>
              </a:extLst>
            </p:cNvPr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7AB1D4-08F1-AE51-CA2A-6E06BA2E0566}"/>
                </a:ext>
              </a:extLst>
            </p:cNvPr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F48EC0-5320-6057-1415-5F721AB0F3D1}"/>
                </a:ext>
              </a:extLst>
            </p:cNvPr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2BA084-1753-A4B4-39E0-AE085EB010AD}"/>
                </a:ext>
              </a:extLst>
            </p:cNvPr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5B35CC-7DDB-B8FC-4190-6F79DB662B09}"/>
                </a:ext>
              </a:extLst>
            </p:cNvPr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239AF-808A-D427-CFC2-6FA2CCAE3518}"/>
                </a:ext>
              </a:extLst>
            </p:cNvPr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A98DC7-11B2-5959-65B5-DEF2E08277AA}"/>
                </a:ext>
              </a:extLst>
            </p:cNvPr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0180126C-42DA-ECE2-AD7A-2D95D5FA5140}"/>
                </a:ext>
              </a:extLst>
            </p:cNvPr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EF7AAB1-E424-C932-3E57-995F8E5E1EC1}"/>
              </a:ext>
            </a:extLst>
          </p:cNvPr>
          <p:cNvSpPr txBox="1"/>
          <p:nvPr/>
        </p:nvSpPr>
        <p:spPr>
          <a:xfrm>
            <a:off x="9897945" y="297389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92F68C-C08B-4F3D-A05D-442F05D3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834" y="512818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78B9A5-E8BD-841C-1201-1E3BDCC7CCC8}"/>
              </a:ext>
            </a:extLst>
          </p:cNvPr>
          <p:cNvSpPr txBox="1"/>
          <p:nvPr/>
        </p:nvSpPr>
        <p:spPr>
          <a:xfrm>
            <a:off x="5604583" y="5062817"/>
            <a:ext cx="32638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 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47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8EA04DA-59D6-65AC-BA57-9E2A545277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C176-D95B-B7E7-6E76-E6E069AEC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Automatic Generation of Cleaning Pipelines</a:t>
            </a:r>
          </a:p>
          <a:p>
            <a:pPr lvl="1"/>
            <a:r>
              <a:rPr lang="en-US" sz="1800" dirty="0"/>
              <a:t>Library of robust, parameterized </a:t>
            </a:r>
            <a:r>
              <a:rPr lang="en-US" sz="1800" b="1" dirty="0">
                <a:solidFill>
                  <a:srgbClr val="7889FB"/>
                </a:solidFill>
              </a:rPr>
              <a:t>data cleaning primitives</a:t>
            </a:r>
            <a:r>
              <a:rPr lang="en-US" sz="1800" b="1" dirty="0"/>
              <a:t>, 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Enumeration of DAGs </a:t>
            </a:r>
            <a:r>
              <a:rPr lang="en-US" sz="1800" dirty="0"/>
              <a:t>of primitives &amp; </a:t>
            </a:r>
            <a:r>
              <a:rPr lang="en-US" sz="1800" b="1" dirty="0">
                <a:solidFill>
                  <a:srgbClr val="7889FB"/>
                </a:solidFill>
              </a:rPr>
              <a:t>hyper-parameter optimization </a:t>
            </a:r>
            <a:r>
              <a:rPr lang="en-US" sz="1800" dirty="0">
                <a:solidFill>
                  <a:schemeClr val="tx1"/>
                </a:solidFill>
              </a:rPr>
              <a:t>(evolutionary, HB)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188E-C388-6187-558F-D25B9332F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8AD3022-3648-8BF6-DDA1-4D0B2BBC0F06}"/>
              </a:ext>
            </a:extLst>
          </p:cNvPr>
          <p:cNvCxnSpPr>
            <a:stCxn id="134" idx="3"/>
            <a:endCxn id="108" idx="0"/>
          </p:cNvCxnSpPr>
          <p:nvPr/>
        </p:nvCxnSpPr>
        <p:spPr>
          <a:xfrm flipH="1">
            <a:off x="4716952" y="3515845"/>
            <a:ext cx="1181976" cy="734149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B1FC3539-A5A5-472D-05CE-D147C0039535}"/>
              </a:ext>
            </a:extLst>
          </p:cNvPr>
          <p:cNvGraphicFramePr>
            <a:graphicFrameLocks noGrp="1"/>
          </p:cNvGraphicFramePr>
          <p:nvPr/>
        </p:nvGraphicFramePr>
        <p:xfrm>
          <a:off x="3164508" y="4249994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EB58D8BC-C5A3-E68F-433B-5A9EA888DF52}"/>
              </a:ext>
            </a:extLst>
          </p:cNvPr>
          <p:cNvGraphicFramePr>
            <a:graphicFrameLocks noGrp="1"/>
          </p:cNvGraphicFramePr>
          <p:nvPr/>
        </p:nvGraphicFramePr>
        <p:xfrm>
          <a:off x="6368673" y="4254070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B89B4-C581-9897-DF40-F6C5EE297231}"/>
              </a:ext>
            </a:extLst>
          </p:cNvPr>
          <p:cNvGrpSpPr/>
          <p:nvPr/>
        </p:nvGrpSpPr>
        <p:grpSpPr>
          <a:xfrm>
            <a:off x="4579550" y="2602287"/>
            <a:ext cx="3494363" cy="946227"/>
            <a:chOff x="2984216" y="2631471"/>
            <a:chExt cx="3494363" cy="94622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B1AD2E1-AD89-026F-A7B4-21E01FE6218C}"/>
                </a:ext>
              </a:extLst>
            </p:cNvPr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4159047-0BDF-963F-6AE8-9B729B933EB1}"/>
                  </a:ext>
                </a:extLst>
              </p:cNvPr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3F172C5-5DBA-DB20-F511-805A5CCFCDF5}"/>
                    </a:ext>
                  </a:extLst>
                </p:cNvPr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0142900-F200-C0EB-823B-4C14234732F9}"/>
                    </a:ext>
                  </a:extLst>
                </p:cNvPr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5762189-4065-4275-7E39-774E51B82940}"/>
                    </a:ext>
                  </a:extLst>
                </p:cNvPr>
                <p:cNvCxnSpPr>
                  <a:endCxn id="131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ACACF4D-2295-B49D-0867-E4AECEBEC918}"/>
                    </a:ext>
                  </a:extLst>
                </p:cNvPr>
                <p:cNvCxnSpPr>
                  <a:endCxn id="134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284B709-873E-CBA4-E6E5-07989BE66A61}"/>
                    </a:ext>
                  </a:extLst>
                </p:cNvPr>
                <p:cNvCxnSpPr>
                  <a:endCxn id="133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63F2850-46B8-A12B-913E-B39E7836CC87}"/>
                    </a:ext>
                  </a:extLst>
                </p:cNvPr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36F20EF-85A5-70C1-88E2-9552552057E0}"/>
                    </a:ext>
                  </a:extLst>
                </p:cNvPr>
                <p:cNvCxnSpPr>
                  <a:endCxn id="132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D75059-B1AB-D296-969F-C15D5474AF36}"/>
                    </a:ext>
                  </a:extLst>
                </p:cNvPr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E6B1990-A999-CF6F-1C9F-98DECB4EF494}"/>
                    </a:ext>
                  </a:extLst>
                </p:cNvPr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400C529-237D-5010-9AB8-2A762677FE13}"/>
                    </a:ext>
                  </a:extLst>
                </p:cNvPr>
                <p:cNvCxnSpPr>
                  <a:endCxn id="125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49D7CC-2CD8-D7F6-8C13-E1C08330B52A}"/>
                    </a:ext>
                  </a:extLst>
                </p:cNvPr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8B306A8-F8FC-C20C-D2C2-B4FB3C83F0E5}"/>
                    </a:ext>
                  </a:extLst>
                </p:cNvPr>
                <p:cNvCxnSpPr>
                  <a:stCxn id="135" idx="3"/>
                  <a:endCxn id="130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44C42F-09FC-0FEC-5A89-02C496F188D2}"/>
                    </a:ext>
                  </a:extLst>
                </p:cNvPr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9B4234F-3A9A-2984-70E2-8D8280B3B941}"/>
                    </a:ext>
                  </a:extLst>
                </p:cNvPr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ADB5DF-7865-91D1-7A65-1E3D2F45CC25}"/>
                    </a:ext>
                  </a:extLst>
                </p:cNvPr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E0501F-4D35-C514-3A26-195DFDCDBD8A}"/>
                    </a:ext>
                  </a:extLst>
                </p:cNvPr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C6AF647-3376-0B44-A43E-4B62E0E0DAC9}"/>
                    </a:ext>
                  </a:extLst>
                </p:cNvPr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6077CD8-11A0-5ABF-B3B5-A790170FFFD1}"/>
                    </a:ext>
                  </a:extLst>
                </p:cNvPr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6A5B958-B8DC-5822-2A33-62FB4C9CA1FB}"/>
                  </a:ext>
                </a:extLst>
              </p:cNvPr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rgbClr val="F70146"/>
              </a:solidFill>
              <a:ln w="28575" cap="flat" cmpd="sng" algn="ctr">
                <a:solidFill>
                  <a:srgbClr val="F70146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PP</a:t>
                </a:r>
                <a:r>
                  <a: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C864F8-12B0-5C83-656F-E62C31A52E1A}"/>
                </a:ext>
              </a:extLst>
            </p:cNvPr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B1BE1C-48C2-9682-7BCE-A6D26BF49E5B}"/>
                </a:ext>
              </a:extLst>
            </p:cNvPr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36458C-4B53-8FCA-F749-7AA53673A4B5}"/>
                </a:ext>
              </a:extLst>
            </p:cNvPr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59F2F93-6DF8-D48B-ACC3-90D95F2EFBDE}"/>
                </a:ext>
              </a:extLst>
            </p:cNvPr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166A1F-D6B1-D51B-8CD6-35C64B81CDD0}"/>
              </a:ext>
            </a:extLst>
          </p:cNvPr>
          <p:cNvCxnSpPr>
            <a:stCxn id="133" idx="5"/>
            <a:endCxn id="109" idx="0"/>
          </p:cNvCxnSpPr>
          <p:nvPr/>
        </p:nvCxnSpPr>
        <p:spPr>
          <a:xfrm>
            <a:off x="6833811" y="3514028"/>
            <a:ext cx="988570" cy="740042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541BA39-4176-D82A-A073-316E718774C2}"/>
              </a:ext>
            </a:extLst>
          </p:cNvPr>
          <p:cNvCxnSpPr/>
          <p:nvPr/>
        </p:nvCxnSpPr>
        <p:spPr>
          <a:xfrm>
            <a:off x="6324615" y="3171336"/>
            <a:ext cx="1521" cy="682477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C1EB3250-1617-989A-CAE8-080FB5500ED7}"/>
              </a:ext>
            </a:extLst>
          </p:cNvPr>
          <p:cNvGraphicFramePr>
            <a:graphicFrameLocks noGrp="1"/>
          </p:cNvGraphicFramePr>
          <p:nvPr/>
        </p:nvGraphicFramePr>
        <p:xfrm>
          <a:off x="4179884" y="3859538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119585-115F-3F02-EAC1-FF53D1A2EB0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626" y="3675336"/>
            <a:ext cx="554984" cy="560947"/>
            <a:chOff x="18811446" y="17861516"/>
            <a:chExt cx="2407848" cy="1301318"/>
          </a:xfrm>
          <a:effectLst/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8AB85A6-B9C5-89D3-693F-01A99242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638862E2-18EE-D6AC-57EE-DD3CD609ABE7}"/>
                </a:ext>
              </a:extLst>
            </p:cNvPr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rgbClr val="FFFFFF">
                    <a:lumMod val="65000"/>
                  </a:srgbClr>
                </a:gs>
                <a:gs pos="50000">
                  <a:srgbClr val="FFFFFF">
                    <a:lumMod val="65000"/>
                    <a:shade val="67500"/>
                    <a:satMod val="115000"/>
                  </a:srgbClr>
                </a:gs>
                <a:gs pos="93000">
                  <a:srgbClr val="FFFFFF">
                    <a:lumMod val="6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7889FB"/>
              </a:solidFill>
              <a:prstDash val="solid"/>
              <a:miter lim="800000"/>
            </a:ln>
            <a:effectLst/>
            <a:scene3d>
              <a:camera prst="perspectiveRelaxedModerately"/>
              <a:lightRig rig="freezing" dir="t"/>
            </a:scene3d>
            <a:sp3d extrusionH="127000" prstMaterial="powder"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51676-3B81-B355-7157-5D757655D371}"/>
              </a:ext>
            </a:extLst>
          </p:cNvPr>
          <p:cNvSpPr txBox="1"/>
          <p:nvPr/>
        </p:nvSpPr>
        <p:spPr>
          <a:xfrm flipH="1">
            <a:off x="9986288" y="4246714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0CB4D62-C3D3-2098-FE24-7C828406A34C}"/>
              </a:ext>
            </a:extLst>
          </p:cNvPr>
          <p:cNvGraphicFramePr>
            <a:graphicFrameLocks noGrp="1"/>
          </p:cNvGraphicFramePr>
          <p:nvPr/>
        </p:nvGraphicFramePr>
        <p:xfrm>
          <a:off x="2379825" y="4804000"/>
          <a:ext cx="1431908" cy="1578951"/>
        </p:xfrm>
        <a:graphic>
          <a:graphicData uri="http://schemas.openxmlformats.org/drawingml/2006/table">
            <a:tbl>
              <a:tblPr/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3A43ED7C-65AE-BE3D-299C-20F634787A9A}"/>
              </a:ext>
            </a:extLst>
          </p:cNvPr>
          <p:cNvGraphicFramePr>
            <a:graphicFrameLocks noGrp="1"/>
          </p:cNvGraphicFramePr>
          <p:nvPr/>
        </p:nvGraphicFramePr>
        <p:xfrm>
          <a:off x="4298337" y="4788759"/>
          <a:ext cx="1433022" cy="1587322"/>
        </p:xfrm>
        <a:graphic>
          <a:graphicData uri="http://schemas.openxmlformats.org/drawingml/2006/table">
            <a:tbl>
              <a:tblPr/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F089508F-64D6-0413-C1D9-5E7BCFACCB75}"/>
              </a:ext>
            </a:extLst>
          </p:cNvPr>
          <p:cNvGraphicFramePr>
            <a:graphicFrameLocks noGrp="1"/>
          </p:cNvGraphicFramePr>
          <p:nvPr/>
        </p:nvGraphicFramePr>
        <p:xfrm>
          <a:off x="6345540" y="4795626"/>
          <a:ext cx="1755282" cy="1583100"/>
        </p:xfrm>
        <a:graphic>
          <a:graphicData uri="http://schemas.openxmlformats.org/drawingml/2006/table">
            <a:tbl>
              <a:tblPr/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ACBF410-8DF8-D561-1C20-BF0CD6B624D1}"/>
              </a:ext>
            </a:extLst>
          </p:cNvPr>
          <p:cNvGraphicFramePr>
            <a:graphicFrameLocks noGrp="1"/>
          </p:cNvGraphicFramePr>
          <p:nvPr/>
        </p:nvGraphicFramePr>
        <p:xfrm>
          <a:off x="8565652" y="4795626"/>
          <a:ext cx="1771074" cy="1572168"/>
        </p:xfrm>
        <a:graphic>
          <a:graphicData uri="http://schemas.openxmlformats.org/drawingml/2006/table">
            <a:tbl>
              <a:tblPr/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9688FC07-966F-20D1-4027-7322B5D3E57E}"/>
              </a:ext>
            </a:extLst>
          </p:cNvPr>
          <p:cNvSpPr txBox="1"/>
          <p:nvPr/>
        </p:nvSpPr>
        <p:spPr>
          <a:xfrm>
            <a:off x="2531393" y="6361977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2C6F16-3C55-C16F-F8B1-B951478A0DE5}"/>
              </a:ext>
            </a:extLst>
          </p:cNvPr>
          <p:cNvSpPr txBox="1"/>
          <p:nvPr/>
        </p:nvSpPr>
        <p:spPr>
          <a:xfrm>
            <a:off x="4089431" y="6360697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0F0F0F"/>
                </a:solidFill>
                <a:ea typeface="ＭＳ Ｐゴシック" charset="0"/>
              </a:rPr>
              <a:t>After </a:t>
            </a:r>
            <a:r>
              <a:rPr lang="en-US" sz="1800" dirty="0" err="1">
                <a:solidFill>
                  <a:srgbClr val="7889FB"/>
                </a:solidFill>
                <a:ea typeface="ＭＳ Ｐゴシック" charset="0"/>
              </a:rPr>
              <a:t>imputeFD</a:t>
            </a:r>
            <a:r>
              <a:rPr lang="en-US" sz="1800" dirty="0">
                <a:solidFill>
                  <a:srgbClr val="7889FB"/>
                </a:solidFill>
                <a:ea typeface="ＭＳ Ｐゴシック" charset="0"/>
              </a:rPr>
              <a:t>(0.5)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D72B364-A36C-422F-EA12-67DD0F450D20}"/>
              </a:ext>
            </a:extLst>
          </p:cNvPr>
          <p:cNvSpPr txBox="1"/>
          <p:nvPr/>
        </p:nvSpPr>
        <p:spPr>
          <a:xfrm>
            <a:off x="8713583" y="6357736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E7D6AF-F141-4ABB-9C5A-1F6D21265BD1}"/>
              </a:ext>
            </a:extLst>
          </p:cNvPr>
          <p:cNvGrpSpPr>
            <a:grpSpLocks noChangeAspect="1"/>
          </p:cNvGrpSpPr>
          <p:nvPr/>
        </p:nvGrpSpPr>
        <p:grpSpPr>
          <a:xfrm>
            <a:off x="2123568" y="2574029"/>
            <a:ext cx="496527" cy="480535"/>
            <a:chOff x="6358929" y="3848272"/>
            <a:chExt cx="2418304" cy="234041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EA34FAC-6129-09FF-0B64-27B3C5D700A3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67074D9-777E-6EEE-9797-91E4041320F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B6518F5D-F0E1-5A13-35D3-B2F2A0214082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AD356402-F2AF-AA54-D60C-A5F7BBCCD28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33DA6BB-1DE9-4C23-17AF-E407D7BF365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D4F476E-F130-BCC5-EA1F-C845D9BC9C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A31C6814-F0BA-E53C-8460-5854DD5F9D8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9FB0C214-7E40-8D1D-08F0-08820BB2DA9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2F87C3A8-BC7C-9C49-804E-1B59E6E2DDF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E84C1DA-F896-AF18-7A12-AEB0490EA371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FBD0CBE6-25F4-A1B4-FC0B-7F31DD97274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080618D5-220B-34AA-1636-494335AFA13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62861F8F-DC9D-5D26-ECB1-48BBC7B9B0E8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85F23C-A723-85F4-F9B3-D01008281EC3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44EFB71-D26D-2687-3EC0-80DBAC3DDB8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5C809C50-47BE-BE72-D05E-5F2679E968F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ECEAB4BE-A6C2-4F52-4AE7-618AF275830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065BA5BD-7C34-16C3-C497-E2D5699D8D6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3FFB09C-E180-7FB0-044A-78E5AE34697A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99EFF46-C393-9FD9-D02D-7C18E624BA8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805A7AF1-2791-440E-A4FE-B7452E0FCF31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10725703-C825-942C-8826-A17D0B78951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F061709-B738-41B4-4EA0-60909D2C17F7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A3764D96-B904-AB99-9D9C-666A8B6E43A4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1EFD84F8-8D09-6CCB-C0FF-93D075741863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7791D832-24A4-C06B-F322-4EE2FE6C233B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1F0FD60-2174-2BD6-3CD6-7AD824E5641F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1773646-C175-6C2B-9D6A-3926FD1B748F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EFF87773-9F64-EC9E-1385-9707C6D367AA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3F61731F-33AC-EA9A-8B73-23260BA8D00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A60B2ADC-7E36-77AF-F88D-B8ACC333C37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8810F72-5288-257B-54C1-C7DF797D9DB9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A20030C7-9DB0-3C27-D2AC-47F39DCAF87C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9F1A5777-A932-81BD-3CAE-E3203832BDD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4CC76052-8D9F-6CC4-EA62-2FE9EF551A9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6DB067D-5ABB-8571-2EC5-9D5C8D61FB7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EF08A080-0605-20F1-C45F-90A5585D8117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5AB470B3-1722-A430-490A-41970C536ED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C5A5D408-0AE0-1DCC-2DC6-0F931C6B8B80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0" name="Right Arrow 107">
            <a:extLst>
              <a:ext uri="{FF2B5EF4-FFF2-40B4-BE49-F238E27FC236}">
                <a16:creationId xmlns:a16="http://schemas.microsoft.com/office/drawing/2014/main" id="{A9C40A93-7E07-1222-BCB7-4BDF4CFD5A34}"/>
              </a:ext>
            </a:extLst>
          </p:cNvPr>
          <p:cNvSpPr/>
          <p:nvPr/>
        </p:nvSpPr>
        <p:spPr>
          <a:xfrm>
            <a:off x="3268809" y="3057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2AAA40B-6665-1BEE-076F-4A968F60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02" y="3261920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E99BC80-1B2A-28D1-E10A-0FFA98072C42}"/>
              </a:ext>
            </a:extLst>
          </p:cNvPr>
          <p:cNvSpPr txBox="1"/>
          <p:nvPr/>
        </p:nvSpPr>
        <p:spPr>
          <a:xfrm>
            <a:off x="1260605" y="2490392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473292-DDCC-051E-3A8C-3317F52D2724}"/>
              </a:ext>
            </a:extLst>
          </p:cNvPr>
          <p:cNvSpPr txBox="1"/>
          <p:nvPr/>
        </p:nvSpPr>
        <p:spPr>
          <a:xfrm>
            <a:off x="1225191" y="3126109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250C77-4847-65F2-BE63-6E8C72757F26}"/>
              </a:ext>
            </a:extLst>
          </p:cNvPr>
          <p:cNvSpPr txBox="1"/>
          <p:nvPr/>
        </p:nvSpPr>
        <p:spPr>
          <a:xfrm>
            <a:off x="6715035" y="63570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95" name="Right Arrow 112">
            <a:extLst>
              <a:ext uri="{FF2B5EF4-FFF2-40B4-BE49-F238E27FC236}">
                <a16:creationId xmlns:a16="http://schemas.microsoft.com/office/drawing/2014/main" id="{721D0799-5396-7A8F-F1E6-B95D95044400}"/>
              </a:ext>
            </a:extLst>
          </p:cNvPr>
          <p:cNvSpPr/>
          <p:nvPr/>
        </p:nvSpPr>
        <p:spPr>
          <a:xfrm>
            <a:off x="3892637" y="5402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6" name="Right Arrow 113">
            <a:extLst>
              <a:ext uri="{FF2B5EF4-FFF2-40B4-BE49-F238E27FC236}">
                <a16:creationId xmlns:a16="http://schemas.microsoft.com/office/drawing/2014/main" id="{4FA52D94-FB09-09AD-F1A7-163B547B93ED}"/>
              </a:ext>
            </a:extLst>
          </p:cNvPr>
          <p:cNvSpPr/>
          <p:nvPr/>
        </p:nvSpPr>
        <p:spPr>
          <a:xfrm>
            <a:off x="8184431" y="5397670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1B697E1-FF39-CA92-C49A-1222B26C8642}"/>
              </a:ext>
            </a:extLst>
          </p:cNvPr>
          <p:cNvSpPr txBox="1"/>
          <p:nvPr/>
        </p:nvSpPr>
        <p:spPr>
          <a:xfrm>
            <a:off x="1157056" y="3765956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98" name="Right Arrow 119">
            <a:extLst>
              <a:ext uri="{FF2B5EF4-FFF2-40B4-BE49-F238E27FC236}">
                <a16:creationId xmlns:a16="http://schemas.microsoft.com/office/drawing/2014/main" id="{98B717F0-2A34-89F4-581C-B2AC96240F11}"/>
              </a:ext>
            </a:extLst>
          </p:cNvPr>
          <p:cNvSpPr/>
          <p:nvPr/>
        </p:nvSpPr>
        <p:spPr>
          <a:xfrm>
            <a:off x="8871912" y="306250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9F1AC46-141A-908D-53D2-4B9AAE6F8B94}"/>
              </a:ext>
            </a:extLst>
          </p:cNvPr>
          <p:cNvGrpSpPr/>
          <p:nvPr/>
        </p:nvGrpSpPr>
        <p:grpSpPr>
          <a:xfrm rot="5400000">
            <a:off x="9780177" y="3055699"/>
            <a:ext cx="388442" cy="325885"/>
            <a:chOff x="5581337" y="3056661"/>
            <a:chExt cx="293277" cy="23670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2FE6899-BCB5-DC4A-41B3-0652231C2D2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A4C2D4B-1851-EE94-7BD8-A510D544435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135CF3B-ACFD-B6A4-9E62-FA6D4F065489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C12BFB9-16AE-55D2-1E13-5D7AD42AD3C8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D055840-03BD-9DC3-7ED5-175182CB91AF}"/>
              </a:ext>
            </a:extLst>
          </p:cNvPr>
          <p:cNvSpPr txBox="1"/>
          <p:nvPr/>
        </p:nvSpPr>
        <p:spPr>
          <a:xfrm flipH="1">
            <a:off x="10003936" y="2895369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80913F-E395-6D1C-54F7-55D14EED3B86}"/>
              </a:ext>
            </a:extLst>
          </p:cNvPr>
          <p:cNvSpPr txBox="1"/>
          <p:nvPr/>
        </p:nvSpPr>
        <p:spPr>
          <a:xfrm>
            <a:off x="7270589" y="2313750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B8856D1-0993-0378-E5C0-6E6A55053822}"/>
              </a:ext>
            </a:extLst>
          </p:cNvPr>
          <p:cNvSpPr txBox="1"/>
          <p:nvPr/>
        </p:nvSpPr>
        <p:spPr>
          <a:xfrm flipH="1">
            <a:off x="4534771" y="2578031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77A596F-BAA1-5E03-FF52-10E68B513923}"/>
              </a:ext>
            </a:extLst>
          </p:cNvPr>
          <p:cNvSpPr txBox="1"/>
          <p:nvPr/>
        </p:nvSpPr>
        <p:spPr>
          <a:xfrm flipH="1">
            <a:off x="3930085" y="2986068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4E92C-9925-9483-DC82-6CA636BC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10" y="350225"/>
            <a:ext cx="704545" cy="84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75E5D-E7AB-4041-5989-44AA1F0F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95" y="458716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BE3F2-4931-2F2D-C40A-4881C39D32CB}"/>
              </a:ext>
            </a:extLst>
          </p:cNvPr>
          <p:cNvSpPr txBox="1"/>
          <p:nvPr/>
        </p:nvSpPr>
        <p:spPr>
          <a:xfrm>
            <a:off x="4692234" y="395219"/>
            <a:ext cx="432205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Shafaq Siddiqi, Roman Kern, Matthias Boehm: SAGA: A Scalable Framework for Optimizing Data Cleaning Pipelines for Machine Learning Applications, </a:t>
            </a:r>
            <a:r>
              <a:rPr lang="en-US" sz="1400" b="1" dirty="0"/>
              <a:t>SIGMOD 2024, </a:t>
            </a:r>
            <a:br>
              <a:rPr lang="en-US" sz="1400" b="1" dirty="0"/>
            </a:br>
            <a:r>
              <a:rPr lang="en-US" sz="1400" dirty="0">
                <a:solidFill>
                  <a:srgbClr val="C40D1E"/>
                </a:solidFill>
              </a:rPr>
              <a:t>Best Paper Honorable Mention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0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90" grpId="0" animBg="1"/>
      <p:bldP spid="192" grpId="0"/>
      <p:bldP spid="193" grpId="0"/>
      <p:bldP spid="194" grpId="0"/>
      <p:bldP spid="195" grpId="0" animBg="1"/>
      <p:bldP spid="196" grpId="0" animBg="1"/>
      <p:bldP spid="197" grpId="0"/>
      <p:bldP spid="198" grpId="0" animBg="1"/>
      <p:bldP spid="204" grpId="0"/>
      <p:bldP spid="205" grpId="0"/>
      <p:bldP spid="206" grpId="0"/>
      <p:bldP spid="20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Feature Engineering</a:t>
            </a:r>
          </a:p>
          <a:p>
            <a:r>
              <a:rPr lang="en-US" dirty="0"/>
              <a:t>Data Preparation and Cleaning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Selection and Management </a:t>
            </a:r>
            <a:r>
              <a:rPr lang="en-US" dirty="0"/>
              <a:t>[Jul 03]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Debugging, Fairness, Explainability </a:t>
            </a:r>
            <a:r>
              <a:rPr lang="en-US" dirty="0"/>
              <a:t>[Jul 10]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Model Serving Systems and Techniques</a:t>
            </a:r>
            <a:r>
              <a:rPr lang="en-US" dirty="0"/>
              <a:t> [Jul 17]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Q&amp;A and Exam Preparation</a:t>
            </a:r>
            <a:r>
              <a:rPr lang="en-US" dirty="0"/>
              <a:t> [Jul 17]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5B665-6C11-CEEE-34A9-D1C39B22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53" y="525715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B36DED-EA4A-AE06-22DA-35396A02B433}"/>
              </a:ext>
            </a:extLst>
          </p:cNvPr>
          <p:cNvSpPr txBox="1"/>
          <p:nvPr/>
        </p:nvSpPr>
        <p:spPr>
          <a:xfrm>
            <a:off x="6681678" y="402489"/>
            <a:ext cx="265276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F3F13-82CF-594E-92C6-2CF430A582D2}"/>
              </a:ext>
            </a:extLst>
          </p:cNvPr>
          <p:cNvSpPr txBox="1"/>
          <p:nvPr/>
        </p:nvSpPr>
        <p:spPr>
          <a:xfrm>
            <a:off x="6681678" y="1202036"/>
            <a:ext cx="380832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“Coming up with features is difficult, time-consuming, requires expert knowledge. "Applied machine learning" is basically feature engineering”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Andrew 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060E6-0BD7-6E78-578A-0DD0BFDCAEAF}"/>
              </a:ext>
            </a:extLst>
          </p:cNvPr>
          <p:cNvSpPr txBox="1"/>
          <p:nvPr/>
        </p:nvSpPr>
        <p:spPr>
          <a:xfrm>
            <a:off x="6681678" y="2819821"/>
            <a:ext cx="375310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Trend towards “Data-centric AI”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(since 2021/2022)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Engineering</a:t>
            </a:r>
          </a:p>
          <a:p>
            <a:r>
              <a:rPr lang="en-US" dirty="0"/>
              <a:t>Data Preparation and Cleaning</a:t>
            </a:r>
          </a:p>
          <a:p>
            <a:r>
              <a:rPr lang="en-US" dirty="0"/>
              <a:t>Data Augmentation </a:t>
            </a:r>
            <a:r>
              <a:rPr lang="en-US" b="0" dirty="0"/>
              <a:t>(next week)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002C26D-BA78-5991-A768-7E4988E37958}"/>
              </a:ext>
            </a:extLst>
          </p:cNvPr>
          <p:cNvSpPr/>
          <p:nvPr/>
        </p:nvSpPr>
        <p:spPr>
          <a:xfrm>
            <a:off x="6290268" y="1351562"/>
            <a:ext cx="150725" cy="93449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CD95D-8DE7-6968-5B7A-4171A488E979}"/>
              </a:ext>
            </a:extLst>
          </p:cNvPr>
          <p:cNvSpPr txBox="1"/>
          <p:nvPr/>
        </p:nvSpPr>
        <p:spPr>
          <a:xfrm>
            <a:off x="6878140" y="1321418"/>
            <a:ext cx="180870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“least enjoyable tasks in data science lifecycle”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CF288-6DB0-84B5-FEB7-6572C4C74321}"/>
              </a:ext>
            </a:extLst>
          </p:cNvPr>
          <p:cNvSpPr txBox="1"/>
          <p:nvPr/>
        </p:nvSpPr>
        <p:spPr>
          <a:xfrm>
            <a:off x="3541145" y="3543736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bachelor/master)</a:t>
            </a: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21F9B2A2-7D2B-9C6A-C1B0-D5DD3D62862D}"/>
              </a:ext>
            </a:extLst>
          </p:cNvPr>
          <p:cNvSpPr/>
          <p:nvPr/>
        </p:nvSpPr>
        <p:spPr>
          <a:xfrm rot="5400000">
            <a:off x="4618306" y="321413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Acquisition, Integration, </a:t>
            </a:r>
            <a:br>
              <a:rPr lang="en-US" dirty="0"/>
            </a:br>
            <a:r>
              <a:rPr lang="en-US" dirty="0"/>
              <a:t>and Data Validation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Data Integration for ML and </a:t>
            </a:r>
            <a:br>
              <a:rPr lang="en-US" dirty="0"/>
            </a:br>
            <a:r>
              <a:rPr lang="en-US" dirty="0"/>
              <a:t>ML for 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E32D0-BCD2-9AA7-108D-D7A415769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Integration</a:t>
            </a:r>
            <a:r>
              <a:rPr lang="en-US" dirty="0"/>
              <a:t> (Latin integer = whole): consolidation of data objects / 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Homogeneity</a:t>
            </a:r>
            <a:r>
              <a:rPr lang="en-US" dirty="0"/>
              <a:t> (Greek homo/</a:t>
            </a:r>
            <a:r>
              <a:rPr lang="en-US" dirty="0" err="1"/>
              <a:t>homoios</a:t>
            </a:r>
            <a:r>
              <a:rPr lang="en-US" dirty="0"/>
              <a:t> = same): similarity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Heterogeneity</a:t>
            </a:r>
            <a:r>
              <a:rPr lang="en-US" dirty="0"/>
              <a:t>: dissimilarity, different representation / meaning</a:t>
            </a:r>
            <a:endParaRPr lang="en-US" sz="700" dirty="0"/>
          </a:p>
          <a:p>
            <a:r>
              <a:rPr lang="en-US" dirty="0"/>
              <a:t>Heterogeneous IT Infrastructure</a:t>
            </a:r>
          </a:p>
          <a:p>
            <a:pPr lvl="1"/>
            <a:r>
              <a:rPr lang="en-US" dirty="0"/>
              <a:t>Common enterprise IT infrastructure contains &gt;100s of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heterogeneous and distributed systems and applications</a:t>
            </a:r>
          </a:p>
          <a:p>
            <a:pPr lvl="1"/>
            <a:r>
              <a:rPr lang="en-US" dirty="0"/>
              <a:t>E.g., health care data management: 20 - 120 systems</a:t>
            </a:r>
            <a:endParaRPr lang="en-US" sz="700" dirty="0"/>
          </a:p>
          <a:p>
            <a:r>
              <a:rPr lang="en-US" dirty="0"/>
              <a:t>Multi-Modal Data (example health care)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patient data</a:t>
            </a:r>
            <a:r>
              <a:rPr lang="en-US" dirty="0"/>
              <a:t>, patient records incl. prescribed drugs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</a:t>
            </a:r>
            <a:r>
              <a:rPr lang="en-US" dirty="0"/>
              <a:t> drug APIs (active pharmaceutical ingredients) + interactions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Doctor notes</a:t>
            </a:r>
            <a:r>
              <a:rPr lang="en-US" dirty="0"/>
              <a:t> (text), diagnostic codes, outcomes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Radiology images</a:t>
            </a:r>
            <a:r>
              <a:rPr lang="en-US" dirty="0"/>
              <a:t> (e.g., MRI scans), </a:t>
            </a:r>
            <a:r>
              <a:rPr lang="en-US" b="1" dirty="0">
                <a:solidFill>
                  <a:srgbClr val="7889FB"/>
                </a:solidFill>
              </a:rPr>
              <a:t>patient videos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Time series</a:t>
            </a:r>
            <a:r>
              <a:rPr lang="en-US" dirty="0"/>
              <a:t> (e.g., EEG, </a:t>
            </a:r>
            <a:r>
              <a:rPr lang="en-US" dirty="0" err="1"/>
              <a:t>ECoG</a:t>
            </a:r>
            <a:r>
              <a:rPr lang="en-US" dirty="0"/>
              <a:t>, heart rate, blood pressure)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986E4-76CC-3B60-8256-F1A370100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 and Heterogeneity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49D9F-05C2-7186-1490-F9E7D76C1A18}"/>
              </a:ext>
            </a:extLst>
          </p:cNvPr>
          <p:cNvGrpSpPr/>
          <p:nvPr/>
        </p:nvGrpSpPr>
        <p:grpSpPr>
          <a:xfrm>
            <a:off x="8730056" y="2144562"/>
            <a:ext cx="1732530" cy="1804321"/>
            <a:chOff x="7355416" y="2660932"/>
            <a:chExt cx="1732530" cy="180432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D44D899-2D56-8B15-191B-319751168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762" t="4412" b="20577"/>
            <a:stretch>
              <a:fillRect/>
            </a:stretch>
          </p:blipFill>
          <p:spPr bwMode="auto">
            <a:xfrm>
              <a:off x="7355416" y="3046200"/>
              <a:ext cx="1711014" cy="141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F90033-CA74-CBA4-00E6-8A5F220BBB85}"/>
                </a:ext>
              </a:extLst>
            </p:cNvPr>
            <p:cNvSpPr txBox="1"/>
            <p:nvPr/>
          </p:nvSpPr>
          <p:spPr>
            <a:xfrm>
              <a:off x="7403384" y="2660932"/>
              <a:ext cx="168456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Albert Maier]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BC7EC-F17D-F993-8137-D567FFA08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</a:t>
            </a:r>
            <a:r>
              <a:rPr lang="en-US" sz="1700" dirty="0"/>
              <a:t>(comma separated values)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javascript</a:t>
            </a:r>
            <a:r>
              <a:rPr lang="en-US" sz="1700" dirty="0"/>
              <a:t> object notation)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CLI/API access to DBs, KV-stores, doc-stores, time series DBs,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endParaRPr lang="en-US" sz="700" dirty="0"/>
          </a:p>
          <a:p>
            <a:r>
              <a:rPr lang="en-US" dirty="0"/>
              <a:t>Large-Scale Data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Parquet</a:t>
            </a:r>
            <a:r>
              <a:rPr lang="en-US" dirty="0"/>
              <a:t> (columnar file format)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  <a:endParaRPr lang="en-US" sz="700" dirty="0"/>
          </a:p>
          <a:p>
            <a:r>
              <a:rPr lang="en-US" dirty="0"/>
              <a:t>Domain-Specific Formats</a:t>
            </a:r>
          </a:p>
          <a:p>
            <a:pPr lvl="1"/>
            <a:r>
              <a:rPr lang="en-US" dirty="0"/>
              <a:t>Health care: </a:t>
            </a:r>
            <a:r>
              <a:rPr lang="en-US" b="1" dirty="0">
                <a:solidFill>
                  <a:srgbClr val="7889FB"/>
                </a:solidFill>
              </a:rPr>
              <a:t>DICOM</a:t>
            </a:r>
            <a:r>
              <a:rPr lang="en-US" dirty="0"/>
              <a:t> images, </a:t>
            </a:r>
            <a:r>
              <a:rPr lang="en-US" b="1" dirty="0">
                <a:solidFill>
                  <a:srgbClr val="7889FB"/>
                </a:solidFill>
              </a:rPr>
              <a:t>HL7</a:t>
            </a:r>
            <a:r>
              <a:rPr lang="en-US" dirty="0"/>
              <a:t> messages (health-level seven, XML)</a:t>
            </a:r>
          </a:p>
          <a:p>
            <a:pPr lvl="1"/>
            <a:r>
              <a:rPr lang="en-US" dirty="0"/>
              <a:t>Automotive: </a:t>
            </a:r>
            <a:r>
              <a:rPr lang="en-US" b="1" dirty="0">
                <a:solidFill>
                  <a:srgbClr val="7889FB"/>
                </a:solidFill>
              </a:rPr>
              <a:t>MDF</a:t>
            </a:r>
            <a:r>
              <a:rPr lang="en-US" dirty="0"/>
              <a:t> (measurements), </a:t>
            </a:r>
            <a:r>
              <a:rPr lang="en-US" b="1" dirty="0">
                <a:solidFill>
                  <a:srgbClr val="7889FB"/>
                </a:solidFill>
              </a:rPr>
              <a:t>CDF</a:t>
            </a:r>
            <a:r>
              <a:rPr lang="en-US" dirty="0"/>
              <a:t> (calibrations), </a:t>
            </a:r>
            <a:r>
              <a:rPr lang="en-US" b="1" dirty="0">
                <a:solidFill>
                  <a:srgbClr val="7889FB"/>
                </a:solidFill>
              </a:rPr>
              <a:t>ADF</a:t>
            </a:r>
            <a:r>
              <a:rPr lang="en-US" dirty="0"/>
              <a:t> (auto-lead XML)</a:t>
            </a:r>
          </a:p>
          <a:p>
            <a:pPr lvl="1"/>
            <a:r>
              <a:rPr lang="en-US" dirty="0"/>
              <a:t>Smart production: </a:t>
            </a:r>
            <a:r>
              <a:rPr lang="en-US" b="1" dirty="0">
                <a:solidFill>
                  <a:srgbClr val="7889FB"/>
                </a:solidFill>
              </a:rPr>
              <a:t>OPC</a:t>
            </a:r>
            <a:r>
              <a:rPr lang="en-US" dirty="0"/>
              <a:t> (open platform communications)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AB5AE-6CEF-E97C-B6C6-68AF2FF7A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A1FA7-A28D-A7B4-EC7C-4C26826A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3" y="2400607"/>
            <a:ext cx="3011721" cy="2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D262-CD7B-680F-7E45-8054731E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9ACF-445B-279B-6BD7-D9ECF117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81" y="4739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3E2F7-C3A0-6443-775E-54C02665015B}"/>
              </a:ext>
            </a:extLst>
          </p:cNvPr>
          <p:cNvSpPr txBox="1"/>
          <p:nvPr/>
        </p:nvSpPr>
        <p:spPr>
          <a:xfrm>
            <a:off x="6096000" y="323177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52C5D929-5FFB-21F5-696D-B3F8421253A1}"/>
              </a:ext>
            </a:extLst>
          </p:cNvPr>
          <p:cNvSpPr txBox="1"/>
          <p:nvPr/>
        </p:nvSpPr>
        <p:spPr>
          <a:xfrm>
            <a:off x="3799964" y="1269200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4DD5EDCF-0571-2014-0C17-C92681F52C0E}"/>
              </a:ext>
            </a:extLst>
          </p:cNvPr>
          <p:cNvSpPr txBox="1"/>
          <p:nvPr/>
        </p:nvSpPr>
        <p:spPr>
          <a:xfrm>
            <a:off x="5943104" y="194236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D8309F6D-4BB0-5A92-8AEF-57590A840534}"/>
              </a:ext>
            </a:extLst>
          </p:cNvPr>
          <p:cNvSpPr txBox="1"/>
          <p:nvPr/>
        </p:nvSpPr>
        <p:spPr>
          <a:xfrm>
            <a:off x="1728262" y="1955635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7A438693-348A-67C1-99D1-3716A7BDD877}"/>
              </a:ext>
            </a:extLst>
          </p:cNvPr>
          <p:cNvSpPr txBox="1"/>
          <p:nvPr/>
        </p:nvSpPr>
        <p:spPr>
          <a:xfrm>
            <a:off x="656692" y="291227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F786FE52-E7CC-D98A-6489-F4AFDABBF27F}"/>
              </a:ext>
            </a:extLst>
          </p:cNvPr>
          <p:cNvSpPr txBox="1"/>
          <p:nvPr/>
        </p:nvSpPr>
        <p:spPr>
          <a:xfrm>
            <a:off x="3014146" y="2899003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2" name="Gerade Verbindung mit Pfeil 9">
            <a:extLst>
              <a:ext uri="{FF2B5EF4-FFF2-40B4-BE49-F238E27FC236}">
                <a16:creationId xmlns:a16="http://schemas.microsoft.com/office/drawing/2014/main" id="{18CADDDE-A987-4642-EBC5-B1C3E0AC320B}"/>
              </a:ext>
            </a:extLst>
          </p:cNvPr>
          <p:cNvCxnSpPr>
            <a:stCxn id="7" idx="2"/>
            <a:endCxn id="9" idx="0"/>
          </p:cNvCxnSpPr>
          <p:nvPr/>
        </p:nvCxnSpPr>
        <p:spPr bwMode="auto">
          <a:xfrm flipH="1">
            <a:off x="2764113" y="1638532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Gerade Verbindung mit Pfeil 10">
            <a:extLst>
              <a:ext uri="{FF2B5EF4-FFF2-40B4-BE49-F238E27FC236}">
                <a16:creationId xmlns:a16="http://schemas.microsoft.com/office/drawing/2014/main" id="{1C762A76-5863-0D1E-FAFF-DC208AFC7976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>
            <a:off x="4835815" y="1638532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11">
            <a:extLst>
              <a:ext uri="{FF2B5EF4-FFF2-40B4-BE49-F238E27FC236}">
                <a16:creationId xmlns:a16="http://schemas.microsoft.com/office/drawing/2014/main" id="{46A2989C-02E6-12C2-C15E-C1698470CAEF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>
            <a:off x="2764113" y="2601966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12">
            <a:extLst>
              <a:ext uri="{FF2B5EF4-FFF2-40B4-BE49-F238E27FC236}">
                <a16:creationId xmlns:a16="http://schemas.microsoft.com/office/drawing/2014/main" id="{F8FB0D60-E1F4-89C1-227B-E923D24CAB63}"/>
              </a:ext>
            </a:extLst>
          </p:cNvPr>
          <p:cNvCxnSpPr>
            <a:stCxn id="9" idx="2"/>
            <a:endCxn id="10" idx="0"/>
          </p:cNvCxnSpPr>
          <p:nvPr/>
        </p:nvCxnSpPr>
        <p:spPr bwMode="auto">
          <a:xfrm flipH="1">
            <a:off x="1692543" y="2601966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C66F27-472E-821C-5272-7A8A45A7C72F}"/>
              </a:ext>
            </a:extLst>
          </p:cNvPr>
          <p:cNvGrpSpPr/>
          <p:nvPr/>
        </p:nvGrpSpPr>
        <p:grpSpPr>
          <a:xfrm>
            <a:off x="513816" y="3559398"/>
            <a:ext cx="2357454" cy="2098297"/>
            <a:chOff x="1395946" y="3559398"/>
            <a:chExt cx="2357454" cy="2098297"/>
          </a:xfrm>
        </p:grpSpPr>
        <p:sp>
          <p:nvSpPr>
            <p:cNvPr id="17" name="Textfeld 13">
              <a:extLst>
                <a:ext uri="{FF2B5EF4-FFF2-40B4-BE49-F238E27FC236}">
                  <a16:creationId xmlns:a16="http://schemas.microsoft.com/office/drawing/2014/main" id="{BEF3ACBA-312F-1D8F-2E2E-141264023FD4}"/>
                </a:ext>
              </a:extLst>
            </p:cNvPr>
            <p:cNvSpPr txBox="1"/>
            <p:nvPr/>
          </p:nvSpPr>
          <p:spPr>
            <a:xfrm>
              <a:off x="1395946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18" name="Textfeld 14">
              <a:extLst>
                <a:ext uri="{FF2B5EF4-FFF2-40B4-BE49-F238E27FC236}">
                  <a16:creationId xmlns:a16="http://schemas.microsoft.com/office/drawing/2014/main" id="{CF62BFCB-DA97-89E2-C45F-83F62F72A120}"/>
                </a:ext>
              </a:extLst>
            </p:cNvPr>
            <p:cNvSpPr txBox="1"/>
            <p:nvPr/>
          </p:nvSpPr>
          <p:spPr>
            <a:xfrm>
              <a:off x="1395946" y="424757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19" name="Textfeld 15">
              <a:extLst>
                <a:ext uri="{FF2B5EF4-FFF2-40B4-BE49-F238E27FC236}">
                  <a16:creationId xmlns:a16="http://schemas.microsoft.com/office/drawing/2014/main" id="{8658F952-4441-0C4C-33B4-2C9FC3790456}"/>
                </a:ext>
              </a:extLst>
            </p:cNvPr>
            <p:cNvSpPr txBox="1"/>
            <p:nvPr/>
          </p:nvSpPr>
          <p:spPr>
            <a:xfrm>
              <a:off x="1395946" y="4746508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20" name="Textfeld 16">
              <a:extLst>
                <a:ext uri="{FF2B5EF4-FFF2-40B4-BE49-F238E27FC236}">
                  <a16:creationId xmlns:a16="http://schemas.microsoft.com/office/drawing/2014/main" id="{7B452713-CC41-18CF-4BC2-A8AB8198FCB4}"/>
                </a:ext>
              </a:extLst>
            </p:cNvPr>
            <p:cNvSpPr txBox="1"/>
            <p:nvPr/>
          </p:nvSpPr>
          <p:spPr>
            <a:xfrm>
              <a:off x="1395946" y="503338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21" name="Textfeld 17">
              <a:extLst>
                <a:ext uri="{FF2B5EF4-FFF2-40B4-BE49-F238E27FC236}">
                  <a16:creationId xmlns:a16="http://schemas.microsoft.com/office/drawing/2014/main" id="{21DA8F0F-A295-C878-FB78-D0621B94DB12}"/>
                </a:ext>
              </a:extLst>
            </p:cNvPr>
            <p:cNvSpPr txBox="1"/>
            <p:nvPr/>
          </p:nvSpPr>
          <p:spPr>
            <a:xfrm>
              <a:off x="1395946" y="531914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22" name="Gerade Verbindung mit Pfeil 25">
              <a:extLst>
                <a:ext uri="{FF2B5EF4-FFF2-40B4-BE49-F238E27FC236}">
                  <a16:creationId xmlns:a16="http://schemas.microsoft.com/office/drawing/2014/main" id="{DB9F9630-6EAA-B88F-9EBD-EF5BE819664B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 bwMode="auto">
            <a:xfrm rot="5400000">
              <a:off x="2362054" y="3771224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FCBEC-694A-0327-AAA1-002344A25CC0}"/>
              </a:ext>
            </a:extLst>
          </p:cNvPr>
          <p:cNvGrpSpPr/>
          <p:nvPr/>
        </p:nvGrpSpPr>
        <p:grpSpPr>
          <a:xfrm>
            <a:off x="2871270" y="3546128"/>
            <a:ext cx="2357454" cy="1593995"/>
            <a:chOff x="3753400" y="3546128"/>
            <a:chExt cx="2357454" cy="1593995"/>
          </a:xfrm>
        </p:grpSpPr>
        <p:sp>
          <p:nvSpPr>
            <p:cNvPr id="24" name="Textfeld 18">
              <a:extLst>
                <a:ext uri="{FF2B5EF4-FFF2-40B4-BE49-F238E27FC236}">
                  <a16:creationId xmlns:a16="http://schemas.microsoft.com/office/drawing/2014/main" id="{A468F039-974D-6B8D-DCB4-DAF1E0429EA0}"/>
                </a:ext>
              </a:extLst>
            </p:cNvPr>
            <p:cNvSpPr txBox="1"/>
            <p:nvPr/>
          </p:nvSpPr>
          <p:spPr>
            <a:xfrm>
              <a:off x="3753400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25" name="Textfeld 19">
              <a:extLst>
                <a:ext uri="{FF2B5EF4-FFF2-40B4-BE49-F238E27FC236}">
                  <a16:creationId xmlns:a16="http://schemas.microsoft.com/office/drawing/2014/main" id="{603FFB68-924E-4C8A-4B6C-D9F38D82CBA8}"/>
                </a:ext>
              </a:extLst>
            </p:cNvPr>
            <p:cNvSpPr txBox="1"/>
            <p:nvPr/>
          </p:nvSpPr>
          <p:spPr>
            <a:xfrm>
              <a:off x="3753400" y="428823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26" name="Textfeld 20">
              <a:extLst>
                <a:ext uri="{FF2B5EF4-FFF2-40B4-BE49-F238E27FC236}">
                  <a16:creationId xmlns:a16="http://schemas.microsoft.com/office/drawing/2014/main" id="{4C75196E-95E5-FFDA-BB4E-0A17A4EA3A72}"/>
                </a:ext>
              </a:extLst>
            </p:cNvPr>
            <p:cNvSpPr txBox="1"/>
            <p:nvPr/>
          </p:nvSpPr>
          <p:spPr>
            <a:xfrm>
              <a:off x="3753400" y="4555348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9CEFDBE8-62EF-46C3-56FB-F553348F1415}"/>
                </a:ext>
              </a:extLst>
            </p:cNvPr>
            <p:cNvCxnSpPr>
              <a:stCxn id="11" idx="2"/>
              <a:endCxn id="24" idx="0"/>
            </p:cNvCxnSpPr>
            <p:nvPr/>
          </p:nvCxnSpPr>
          <p:spPr bwMode="auto">
            <a:xfrm rot="5400000">
              <a:off x="4712872" y="3764589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8EB003-1A14-A418-47E7-BC83C79F222B}"/>
              </a:ext>
            </a:extLst>
          </p:cNvPr>
          <p:cNvGrpSpPr/>
          <p:nvPr/>
        </p:nvGrpSpPr>
        <p:grpSpPr>
          <a:xfrm>
            <a:off x="5728790" y="2588695"/>
            <a:ext cx="2500330" cy="3109661"/>
            <a:chOff x="6610920" y="2588695"/>
            <a:chExt cx="2500330" cy="3109661"/>
          </a:xfrm>
        </p:grpSpPr>
        <p:sp>
          <p:nvSpPr>
            <p:cNvPr id="29" name="Textfeld 21">
              <a:extLst>
                <a:ext uri="{FF2B5EF4-FFF2-40B4-BE49-F238E27FC236}">
                  <a16:creationId xmlns:a16="http://schemas.microsoft.com/office/drawing/2014/main" id="{1623CDDF-2FDA-9120-9928-F2EF7FE3377B}"/>
                </a:ext>
              </a:extLst>
            </p:cNvPr>
            <p:cNvSpPr txBox="1"/>
            <p:nvPr/>
          </p:nvSpPr>
          <p:spPr>
            <a:xfrm>
              <a:off x="6610920" y="398384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30" name="Textfeld 22">
              <a:extLst>
                <a:ext uri="{FF2B5EF4-FFF2-40B4-BE49-F238E27FC236}">
                  <a16:creationId xmlns:a16="http://schemas.microsoft.com/office/drawing/2014/main" id="{7B93CF11-DD78-918A-B63C-E78F6634F648}"/>
                </a:ext>
              </a:extLst>
            </p:cNvPr>
            <p:cNvSpPr txBox="1"/>
            <p:nvPr/>
          </p:nvSpPr>
          <p:spPr>
            <a:xfrm>
              <a:off x="6682358" y="4502546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Sets/Lists</a:t>
              </a:r>
            </a:p>
          </p:txBody>
        </p:sp>
        <p:sp>
          <p:nvSpPr>
            <p:cNvPr id="31" name="Textfeld 23">
              <a:extLst>
                <a:ext uri="{FF2B5EF4-FFF2-40B4-BE49-F238E27FC236}">
                  <a16:creationId xmlns:a16="http://schemas.microsoft.com/office/drawing/2014/main" id="{604C99A7-A236-B009-1B41-C0D3F912AA70}"/>
                </a:ext>
              </a:extLst>
            </p:cNvPr>
            <p:cNvSpPr txBox="1"/>
            <p:nvPr/>
          </p:nvSpPr>
          <p:spPr>
            <a:xfrm>
              <a:off x="6682358" y="482782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32" name="Textfeld 24">
              <a:extLst>
                <a:ext uri="{FF2B5EF4-FFF2-40B4-BE49-F238E27FC236}">
                  <a16:creationId xmlns:a16="http://schemas.microsoft.com/office/drawing/2014/main" id="{5551F67A-8886-3EF4-1DB7-F71269D0354B}"/>
                </a:ext>
              </a:extLst>
            </p:cNvPr>
            <p:cNvSpPr txBox="1"/>
            <p:nvPr/>
          </p:nvSpPr>
          <p:spPr>
            <a:xfrm>
              <a:off x="6682358" y="535980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60" name="Gerade Verbindung mit Pfeil 27">
              <a:extLst>
                <a:ext uri="{FF2B5EF4-FFF2-40B4-BE49-F238E27FC236}">
                  <a16:creationId xmlns:a16="http://schemas.microsoft.com/office/drawing/2014/main" id="{DA1222D1-0EFF-DD2B-B476-39CD9956B3F5}"/>
                </a:ext>
              </a:extLst>
            </p:cNvPr>
            <p:cNvCxnSpPr>
              <a:stCxn id="8" idx="2"/>
              <a:endCxn id="29" idx="0"/>
            </p:cNvCxnSpPr>
            <p:nvPr/>
          </p:nvCxnSpPr>
          <p:spPr bwMode="auto">
            <a:xfrm>
              <a:off x="7861085" y="2588695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359EF7C3-F8CD-C784-8F69-4FEB0A0B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415" y="3207521"/>
            <a:ext cx="3884747" cy="13023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6AE01E-D9EF-88D5-FCEB-F5FC7D76B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843" y="4712888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757547F-E70F-244A-4378-C4B02086AF7C}"/>
              </a:ext>
            </a:extLst>
          </p:cNvPr>
          <p:cNvSpPr txBox="1"/>
          <p:nvPr/>
        </p:nvSpPr>
        <p:spPr>
          <a:xfrm>
            <a:off x="8218842" y="4496822"/>
            <a:ext cx="312118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b="0" i="0" u="none" strike="noStrike" baseline="0" dirty="0"/>
              <a:t>Saeed </a:t>
            </a:r>
            <a:r>
              <a:rPr lang="en-US" sz="1400" b="0" i="0" u="none" strike="noStrike" baseline="0" dirty="0" err="1"/>
              <a:t>Fathollahzadeh</a:t>
            </a:r>
            <a:r>
              <a:rPr lang="en-US" sz="1400" b="0" i="0" u="none" strike="noStrike" baseline="0" dirty="0"/>
              <a:t>, Essam Mansour, Matthias Boehm: </a:t>
            </a:r>
            <a:r>
              <a:rPr 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CatDB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: Data-catalog-guided, LLM-based, Generation of Data-centric ML Pipelines, 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PVLDB 2025 + </a:t>
            </a:r>
            <a:r>
              <a:rPr lang="en-US" sz="1400" b="1" dirty="0">
                <a:solidFill>
                  <a:srgbClr val="C40D1E"/>
                </a:solidFill>
                <a:cs typeface="Calibri" panose="020F0502020204030204" pitchFamily="34" charset="0"/>
              </a:rPr>
              <a:t>SIGMOD 2025 Demo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9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5550</Words>
  <Application>Microsoft Office PowerPoint</Application>
  <PresentationFormat>Widescreen</PresentationFormat>
  <Paragraphs>1085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- 10 Data Acquisition and Preparation</dc:title>
  <dc:creator>Matthias Boehm</dc:creator>
  <cp:lastModifiedBy>Matthias Boehm</cp:lastModifiedBy>
  <cp:revision>292</cp:revision>
  <cp:lastPrinted>2021-03-24T16:10:50Z</cp:lastPrinted>
  <dcterms:created xsi:type="dcterms:W3CDTF">2023-02-25T13:39:16Z</dcterms:created>
  <dcterms:modified xsi:type="dcterms:W3CDTF">2025-06-26T18:41:13Z</dcterms:modified>
</cp:coreProperties>
</file>