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2"/>
  </p:notesMasterIdLst>
  <p:sldIdLst>
    <p:sldId id="359" r:id="rId3"/>
    <p:sldId id="525" r:id="rId4"/>
    <p:sldId id="409" r:id="rId5"/>
    <p:sldId id="388" r:id="rId6"/>
    <p:sldId id="423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24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25" r:id="rId29"/>
    <p:sldId id="446" r:id="rId30"/>
    <p:sldId id="447" r:id="rId31"/>
    <p:sldId id="448" r:id="rId32"/>
    <p:sldId id="449" r:id="rId33"/>
    <p:sldId id="450" r:id="rId34"/>
    <p:sldId id="451" r:id="rId35"/>
    <p:sldId id="452" r:id="rId36"/>
    <p:sldId id="453" r:id="rId37"/>
    <p:sldId id="454" r:id="rId38"/>
    <p:sldId id="455" r:id="rId39"/>
    <p:sldId id="368" r:id="rId40"/>
    <p:sldId id="421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03.07.2025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EI: phi(x) is the probability density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09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BOHB:</a:t>
            </a:r>
            <a:r>
              <a:rPr lang="en-US" baseline="0" dirty="0"/>
              <a:t> combine BO and HB to get fast convergence and strong anytime performance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96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NASNet</a:t>
            </a:r>
            <a:r>
              <a:rPr lang="en-US" dirty="0"/>
              <a:t> (1800GPU days,</a:t>
            </a:r>
            <a:r>
              <a:rPr lang="en-US" baseline="0" dirty="0"/>
              <a:t> 5 years GPU utilization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549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Croissant won best short paper: https://x.com/LuisOala/status/1800199628069179408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303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reuse poly, but materialization opt</a:t>
            </a:r>
            <a:r>
              <a:rPr lang="en-US" baseline="0" dirty="0"/>
              <a:t> NP-hard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9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inspired by earlier work on COLUMBUS, </a:t>
            </a:r>
            <a:r>
              <a:rPr lang="en-US" dirty="0" err="1"/>
              <a:t>KeystoneML</a:t>
            </a:r>
            <a:r>
              <a:rPr lang="en-US" dirty="0"/>
              <a:t>, Helix, PRETZEL, MISTIQUE, Alpine</a:t>
            </a:r>
            <a:r>
              <a:rPr lang="en-US" baseline="0" dirty="0"/>
              <a:t> Meadow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366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multi-scale learning:</a:t>
            </a:r>
            <a:r>
              <a:rPr 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model is trained to recognize objects over a wide range of scales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91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Others: </a:t>
            </a:r>
            <a:r>
              <a:rPr lang="en-US" b="1" dirty="0" err="1"/>
              <a:t>Mixup</a:t>
            </a:r>
            <a:r>
              <a:rPr lang="en-US" dirty="0"/>
              <a:t> (combine images and one-hot labels with weights):</a:t>
            </a:r>
            <a:r>
              <a:rPr lang="en-US" baseline="0" dirty="0"/>
              <a:t> https://keras.io/examples/vision/mixup/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27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</a:t>
            </a:r>
            <a:r>
              <a:rPr lang="en-US" dirty="0" err="1"/>
              <a:t>AutoAugment</a:t>
            </a:r>
            <a:r>
              <a:rPr lang="en-US" dirty="0"/>
              <a:t>: sample policies</a:t>
            </a:r>
            <a:r>
              <a:rPr lang="en-US" baseline="0" dirty="0"/>
              <a:t> (of 5 sub policies of 2 image operations each, probability and magnitude): </a:t>
            </a:r>
            <a:r>
              <a:rPr lang="en-US" baseline="0" dirty="0" err="1"/>
              <a:t>shearX</a:t>
            </a:r>
            <a:r>
              <a:rPr lang="en-US" baseline="0" dirty="0"/>
              <a:t>, Invert, Solarize, </a:t>
            </a:r>
            <a:r>
              <a:rPr lang="en-US" baseline="0" dirty="0" err="1"/>
              <a:t>AutoContrast</a:t>
            </a:r>
            <a:r>
              <a:rPr lang="en-US" baseline="0" dirty="0"/>
              <a:t>, Equalize + hyper parameters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20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Snorkel AI Lands $100M at </a:t>
            </a:r>
            <a:r>
              <a:rPr lang="en-US" b="1" dirty="0"/>
              <a:t>$1.3B</a:t>
            </a:r>
            <a:r>
              <a:rPr lang="en-US" dirty="0"/>
              <a:t> Valuation. REDWOOD CITY, CA, Snorkel AI announced it has raised $100 million in Series D; May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80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shown training loss, but</a:t>
            </a:r>
            <a:r>
              <a:rPr lang="en-US" baseline="0" dirty="0"/>
              <a:t> </a:t>
            </a:r>
            <a:r>
              <a:rPr lang="en-US" dirty="0"/>
              <a:t>w/ grid</a:t>
            </a:r>
            <a:r>
              <a:rPr lang="en-US" baseline="0" dirty="0"/>
              <a:t> search on train/</a:t>
            </a:r>
            <a:r>
              <a:rPr lang="en-US" baseline="0" dirty="0" err="1"/>
              <a:t>val</a:t>
            </a:r>
            <a:r>
              <a:rPr lang="en-US" baseline="0" dirty="0"/>
              <a:t> up to ~87%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959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posterior P(M|E) encodes updated beliefs</a:t>
            </a:r>
            <a:r>
              <a:rPr lang="en-US" baseline="0" dirty="0"/>
              <a:t>, from prior P(M) and observed samples P(E|M)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05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Model Selection and Management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i.stanford.edu/blog/weak-supervision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orkel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cs.uci.edu/ml/datasets/adul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s://www.jobs.tu-berlin.de/en/job-postings/194921" TargetMode="External"/><Relationship Id="rId4" Type="http://schemas.openxmlformats.org/officeDocument/2006/relationships/hyperlink" Target="https://mboehm7.github.io/teaching/ss25_amls/index.htm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hyperlink" Target="https://ekamperi.github.io/machine%20learning/2021/06/11/acquisition-functions.html" TargetMode="External"/><Relationship Id="rId4" Type="http://schemas.openxmlformats.org/officeDocument/2006/relationships/image" Target="../media/image48.emf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athworks.com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61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ml.org/" TargetMode="External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emf"/><Relationship Id="rId5" Type="http://schemas.openxmlformats.org/officeDocument/2006/relationships/hyperlink" Target="https://amueller.github.io/dabl/dev/user_guide.html" TargetMode="Externa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verta.ai/platform/" TargetMode="Externa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guide/summaries_and_tensorboard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ml_collection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emf"/><Relationship Id="rId5" Type="http://schemas.openxmlformats.org/officeDocument/2006/relationships/hyperlink" Target="https://github.com/google/fiddle" TargetMode="Externa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emf"/><Relationship Id="rId4" Type="http://schemas.openxmlformats.org/officeDocument/2006/relationships/image" Target="../media/image8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cs.berkeley.edu/projects/jarvis/" TargetMode="External"/><Relationship Id="rId2" Type="http://schemas.openxmlformats.org/officeDocument/2006/relationships/hyperlink" Target="https://databricks.com/blog/2018/06/05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11 Model Selection and Management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Jul 03,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39FF8-5D66-1986-F218-52B565C4B5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AutoAugment</a:t>
            </a:r>
            <a:endParaRPr lang="en-US" dirty="0"/>
          </a:p>
          <a:p>
            <a:pPr lvl="1"/>
            <a:r>
              <a:rPr lang="en-US" dirty="0"/>
              <a:t>Search space of DA policies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</a:t>
            </a:r>
            <a:r>
              <a:rPr lang="en-US" b="1" dirty="0">
                <a:solidFill>
                  <a:schemeClr val="accent1"/>
                </a:solidFill>
              </a:rPr>
              <a:t>Find best augmentation policy</a:t>
            </a:r>
            <a:r>
              <a:rPr lang="en-US" dirty="0"/>
              <a:t> (e.g., via </a:t>
            </a:r>
            <a:br>
              <a:rPr lang="en-US" dirty="0"/>
            </a:br>
            <a:r>
              <a:rPr lang="en-US" dirty="0"/>
              <a:t>reinforcement learning, evolutionary algorithms)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Image processing functions</a:t>
            </a:r>
            <a:r>
              <a:rPr lang="en-US" b="1" dirty="0"/>
              <a:t> </a:t>
            </a:r>
            <a:br>
              <a:rPr lang="en-US" dirty="0"/>
            </a:br>
            <a:r>
              <a:rPr lang="en-US" dirty="0"/>
              <a:t>(translation, rotation, color normalization)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Probabilities of applying these functions</a:t>
            </a:r>
          </a:p>
          <a:p>
            <a:r>
              <a:rPr lang="en-US" dirty="0"/>
              <a:t>Data Augmentation GAN (DAGAN)</a:t>
            </a:r>
          </a:p>
          <a:p>
            <a:pPr lvl="1"/>
            <a:r>
              <a:rPr lang="en-US" dirty="0"/>
              <a:t>Image-conditional generative model for </a:t>
            </a:r>
            <a:br>
              <a:rPr lang="en-US" dirty="0"/>
            </a:br>
            <a:r>
              <a:rPr lang="en-US" dirty="0"/>
              <a:t>creating within-class images from inputs</a:t>
            </a:r>
          </a:p>
          <a:p>
            <a:pPr lvl="1"/>
            <a:r>
              <a:rPr lang="en-US" dirty="0"/>
              <a:t>No need for known invariants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DC4F3-9224-EC19-5A61-CCB8FD3D7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Learning Data Augmentation Policies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4B51D-59BC-77EB-B590-54E78D2B77ED}"/>
              </a:ext>
            </a:extLst>
          </p:cNvPr>
          <p:cNvSpPr txBox="1"/>
          <p:nvPr/>
        </p:nvSpPr>
        <p:spPr>
          <a:xfrm>
            <a:off x="9313291" y="2491695"/>
            <a:ext cx="222068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state-of-the art top-1 error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ImageNet and CIFAR10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5C263-F176-C8C4-AFF3-52DD6B6F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895" y="143181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0B128-81D6-CE08-3B1D-797E703DB6D4}"/>
              </a:ext>
            </a:extLst>
          </p:cNvPr>
          <p:cNvSpPr txBox="1"/>
          <p:nvPr/>
        </p:nvSpPr>
        <p:spPr>
          <a:xfrm>
            <a:off x="7433534" y="1287017"/>
            <a:ext cx="35335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Dogus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Cubuk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Dandelion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Vijay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Vasudevan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AutoAugment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Learning Augmentation Policies from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1FFD09-4F9A-3A32-D8A9-C11985AD4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09" y="4949770"/>
            <a:ext cx="424223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7B302-067B-B531-AF9E-3E022BD87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279" y="3626269"/>
            <a:ext cx="2075323" cy="2069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C8DCF4-242E-9F41-EDEF-858EB5163D48}"/>
              </a:ext>
            </a:extLst>
          </p:cNvPr>
          <p:cNvSpPr/>
          <p:nvPr/>
        </p:nvSpPr>
        <p:spPr>
          <a:xfrm>
            <a:off x="6919135" y="3616221"/>
            <a:ext cx="202192" cy="2009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35203-BA48-8558-562B-D1B4EA3A1A62}"/>
              </a:ext>
            </a:extLst>
          </p:cNvPr>
          <p:cNvSpPr txBox="1"/>
          <p:nvPr/>
        </p:nvSpPr>
        <p:spPr>
          <a:xfrm>
            <a:off x="6156684" y="3525784"/>
            <a:ext cx="8528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 input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9D305-BB39-EE2F-E16C-F4F70F9B1AA4}"/>
              </a:ext>
            </a:extLst>
          </p:cNvPr>
          <p:cNvSpPr txBox="1"/>
          <p:nvPr/>
        </p:nvSpPr>
        <p:spPr>
          <a:xfrm>
            <a:off x="1627791" y="4890476"/>
            <a:ext cx="43509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Antreas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Antoniou, Amos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Storkey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Harrison Edwards: Augmenting Image Classifiers Using Data Augmentation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Adversarial Networks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ICANN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171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8354F9-1D5F-73C2-5EB3-FD5B85DC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664" y="2049366"/>
            <a:ext cx="7715250" cy="36385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C85FFC-9B5C-2163-3823-C0EE8AE96E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Heuristically Generated Training Data</a:t>
            </a:r>
          </a:p>
          <a:p>
            <a:pPr lvl="1"/>
            <a:r>
              <a:rPr lang="en-US" dirty="0"/>
              <a:t>Hand labeling expensive and time consuming, but abundant unlabeled data</a:t>
            </a:r>
          </a:p>
          <a:p>
            <a:pPr lvl="1"/>
            <a:r>
              <a:rPr lang="en-US" dirty="0"/>
              <a:t>Changing labeling guidelines </a:t>
            </a:r>
            <a:br>
              <a:rPr lang="en-US" dirty="0"/>
            </a:b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labeling heuristics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306D6-5808-B878-2D1D-4C22A88E5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D0830-2B0D-58A6-CE78-D4EF661B1D46}"/>
              </a:ext>
            </a:extLst>
          </p:cNvPr>
          <p:cNvSpPr txBox="1"/>
          <p:nvPr/>
        </p:nvSpPr>
        <p:spPr>
          <a:xfrm>
            <a:off x="6634277" y="298203"/>
            <a:ext cx="38759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Ratner,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Braden Hancock,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others:  Weak Supervision: A New Programming Paradigm for Machine Learning,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ai.stanford.edu/blog/weak-supervision/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8BFC44-DE30-E026-A078-5259D2F7E0CF}"/>
              </a:ext>
            </a:extLst>
          </p:cNvPr>
          <p:cNvSpPr/>
          <p:nvPr/>
        </p:nvSpPr>
        <p:spPr>
          <a:xfrm>
            <a:off x="8367442" y="5353287"/>
            <a:ext cx="733529" cy="26125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AA79F-13D1-FFE8-FBD0-7BC9831C37B9}"/>
              </a:ext>
            </a:extLst>
          </p:cNvPr>
          <p:cNvSpPr/>
          <p:nvPr/>
        </p:nvSpPr>
        <p:spPr>
          <a:xfrm>
            <a:off x="5706298" y="5354960"/>
            <a:ext cx="733529" cy="2612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C6DBF-BF3F-C629-7B71-0DFD6993B98D}"/>
              </a:ext>
            </a:extLst>
          </p:cNvPr>
          <p:cNvSpPr txBox="1"/>
          <p:nvPr/>
        </p:nvSpPr>
        <p:spPr>
          <a:xfrm>
            <a:off x="9080874" y="5074690"/>
            <a:ext cx="15574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basic 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32576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B62D6D-E079-9020-03E3-203136F8D6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Programming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DB894-992B-1A86-E5A4-72B15D51F2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80F36-0A19-A551-24FA-1374E4A56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62" y="1268963"/>
            <a:ext cx="7323346" cy="2174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B214E-7A54-D7F8-05C0-411426E48834}"/>
              </a:ext>
            </a:extLst>
          </p:cNvPr>
          <p:cNvSpPr txBox="1"/>
          <p:nvPr/>
        </p:nvSpPr>
        <p:spPr>
          <a:xfrm>
            <a:off x="5577805" y="940074"/>
            <a:ext cx="30245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(coverage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accuracy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94E30-CEF5-3837-964C-55F27584E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3" y="4053108"/>
            <a:ext cx="4962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55B3D-339D-4659-B86C-3153F643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93" y="4941325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EBECC-27A4-E32F-DFA9-CDE29F201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569" y="4053108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22EB9-A1A3-3E7B-F47C-A7CF7C55C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568" y="4927226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D5C791-AAAD-393F-5DFF-9172485FD87C}"/>
              </a:ext>
            </a:extLst>
          </p:cNvPr>
          <p:cNvSpPr txBox="1"/>
          <p:nvPr/>
        </p:nvSpPr>
        <p:spPr>
          <a:xfrm>
            <a:off x="1364916" y="4007239"/>
            <a:ext cx="376648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Ratner, Christopher De Sa, Sen Wu,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Selsam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Programming: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Creating Large Training Sets, Quickly.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64839-5AE5-3B2D-4168-C90CE6EF71BF}"/>
              </a:ext>
            </a:extLst>
          </p:cNvPr>
          <p:cNvSpPr txBox="1"/>
          <p:nvPr/>
        </p:nvSpPr>
        <p:spPr>
          <a:xfrm>
            <a:off x="1376639" y="4807700"/>
            <a:ext cx="375476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Ratner, Stephen H. Bach, Henry R. Ehrenberg, Jason Alan Fries, Sen Wu,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Rapid Training Data Creation with Weak Supervision.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19D60-8DA5-43C5-2FB5-3FC81A2B1367}"/>
              </a:ext>
            </a:extLst>
          </p:cNvPr>
          <p:cNvSpPr txBox="1"/>
          <p:nvPr/>
        </p:nvSpPr>
        <p:spPr>
          <a:xfrm>
            <a:off x="5983202" y="3974127"/>
            <a:ext cx="33329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Snuba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Automating Weak Supervision to Label Training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FE097-48AF-2566-1208-B46289DEF400}"/>
              </a:ext>
            </a:extLst>
          </p:cNvPr>
          <p:cNvSpPr txBox="1"/>
          <p:nvPr/>
        </p:nvSpPr>
        <p:spPr>
          <a:xfrm>
            <a:off x="5983202" y="4748697"/>
            <a:ext cx="601393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[Stephen H. Bach, Daniel Rodriguez,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Yintao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Chong Luo,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Haidong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Shao, Cassandra Xia,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Souvik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Sen, Alexander Ratner, Braden Hancock,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Houman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Alborzi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Rahul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Kuchhal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Malkin: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DryBell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Case Study in Deploying Weak Supervision at Industrial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922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4FCD10-E189-CBA8-25D4-0FE62A1B3A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>
                <a:solidFill>
                  <a:schemeClr val="accent1"/>
                </a:solidFill>
              </a:rPr>
              <a:t>Snorkel</a:t>
            </a:r>
            <a:br>
              <a:rPr lang="en-US" dirty="0"/>
            </a:br>
            <a:r>
              <a:rPr lang="en-US" b="0" dirty="0"/>
              <a:t>[</a:t>
            </a:r>
            <a:r>
              <a:rPr lang="en-US" b="0" dirty="0">
                <a:hlinkClick r:id="rId3"/>
              </a:rPr>
              <a:t>https://www.snorkel.org/</a:t>
            </a:r>
            <a:r>
              <a:rPr lang="en-US" b="0" dirty="0"/>
              <a:t>]</a:t>
            </a:r>
          </a:p>
          <a:p>
            <a:pPr lvl="1"/>
            <a:r>
              <a:rPr lang="en-US" dirty="0"/>
              <a:t>Programmatically Building </a:t>
            </a:r>
            <a:br>
              <a:rPr lang="en-US" dirty="0"/>
            </a:br>
            <a:r>
              <a:rPr lang="en-US" dirty="0"/>
              <a:t>and Managing Training Data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r>
              <a:rPr lang="en-US" dirty="0"/>
              <a:t>Effects of Augmentation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Regularization </a:t>
            </a:r>
            <a:r>
              <a:rPr lang="en-US" dirty="0"/>
              <a:t>for reduced generalization error, </a:t>
            </a:r>
            <a:br>
              <a:rPr lang="en-US" dirty="0"/>
            </a:br>
            <a:r>
              <a:rPr lang="en-US" dirty="0"/>
              <a:t>not always training error (penalization of model complexity)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Invariance</a:t>
            </a:r>
            <a:r>
              <a:rPr lang="en-US" dirty="0">
                <a:solidFill>
                  <a:schemeClr val="tx1"/>
                </a:solidFill>
              </a:rPr>
              <a:t> increase by averaging features of augmented data points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Data Augmentation as a Kernel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Kernel metric for augmentation selection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Affine transforms on approx. kernel features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1B58D-DF91-45A4-A8B7-F2769C858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EB8C4-5EEA-ACBE-4AD2-DD78CE54D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5631" y="4894965"/>
            <a:ext cx="49683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F0FEB-D81B-3161-2490-0A798AFC936B}"/>
              </a:ext>
            </a:extLst>
          </p:cNvPr>
          <p:cNvSpPr txBox="1"/>
          <p:nvPr/>
        </p:nvSpPr>
        <p:spPr>
          <a:xfrm>
            <a:off x="8612504" y="4834677"/>
            <a:ext cx="19996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[Tri Dao et al: A Kernel Theory of Modern Data Augmentation.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D3119-1C4C-0458-FEE0-178A7233A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91" y="1180650"/>
            <a:ext cx="2818166" cy="2528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1CDD4-3E53-802F-4D35-35B124EFC688}"/>
              </a:ext>
            </a:extLst>
          </p:cNvPr>
          <p:cNvSpPr txBox="1"/>
          <p:nvPr/>
        </p:nvSpPr>
        <p:spPr>
          <a:xfrm>
            <a:off x="8291412" y="1445390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Selection &amp; Management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CA5C4B6-0780-617F-BFF1-892C3D145807}"/>
              </a:ext>
            </a:extLst>
          </p:cNvPr>
          <p:cNvSpPr/>
          <p:nvPr/>
        </p:nvSpPr>
        <p:spPr>
          <a:xfrm>
            <a:off x="8045185" y="1220843"/>
            <a:ext cx="170821" cy="1399057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E213E-DD21-21AA-9BAD-288249EFB39A}"/>
              </a:ext>
            </a:extLst>
          </p:cNvPr>
          <p:cNvSpPr txBox="1"/>
          <p:nvPr/>
        </p:nvSpPr>
        <p:spPr>
          <a:xfrm>
            <a:off x="8283040" y="2693058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Debugging Techniques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073202-79DE-EB4E-8BA1-2FE59880C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5" y="2585479"/>
            <a:ext cx="1298942" cy="5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96B04-00C7-4FA4-6751-E5C95F8AA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DF3F-64F4-3D54-192B-3BA1327A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4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764F2-8457-7EF9-E9EE-A78BB8D3E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Model Selection</a:t>
            </a:r>
          </a:p>
          <a:p>
            <a:pPr lvl="1"/>
            <a:r>
              <a:rPr lang="en-US" dirty="0"/>
              <a:t>Given a dataset and ML task (e.g., classification or regression) </a:t>
            </a:r>
          </a:p>
          <a:p>
            <a:pPr lvl="1"/>
            <a:r>
              <a:rPr lang="en-US" dirty="0"/>
              <a:t>Select the model (type) that performs best </a:t>
            </a:r>
            <a:br>
              <a:rPr lang="en-US" dirty="0"/>
            </a:br>
            <a:r>
              <a:rPr lang="en-US" dirty="0"/>
              <a:t>(e.g.: </a:t>
            </a:r>
            <a:r>
              <a:rPr lang="en-US" dirty="0" err="1"/>
              <a:t>LogReg</a:t>
            </a:r>
            <a:r>
              <a:rPr lang="en-US" dirty="0"/>
              <a:t>, Naïve Bayes, SVM, Decision Tree, Random Forest, DNN)</a:t>
            </a:r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Hyper Parameter Tuning</a:t>
            </a:r>
          </a:p>
          <a:p>
            <a:pPr lvl="1"/>
            <a:r>
              <a:rPr lang="en-US" dirty="0"/>
              <a:t>Given a model and dataset, find best hyper parameter values (e.g., </a:t>
            </a:r>
            <a:br>
              <a:rPr lang="en-US" dirty="0"/>
            </a:br>
            <a:r>
              <a:rPr lang="en-US" dirty="0"/>
              <a:t>learning rate, regularization, kernels, kernel parameters, tree params)</a:t>
            </a:r>
          </a:p>
          <a:p>
            <a:pPr lvl="2"/>
            <a:endParaRPr lang="en-US" sz="1000" dirty="0"/>
          </a:p>
          <a:p>
            <a:r>
              <a:rPr lang="en-US" dirty="0"/>
              <a:t>Validation: Generalization Error</a:t>
            </a:r>
          </a:p>
          <a:p>
            <a:pPr lvl="1"/>
            <a:r>
              <a:rPr lang="en-US" dirty="0"/>
              <a:t>Goodness of fit to held-out data (e.g., 80-20 train/test)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Cross validation</a:t>
            </a:r>
            <a:r>
              <a:rPr lang="en-US" dirty="0"/>
              <a:t> (e.g., leave one out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k=5 runs w/ 80-20 train/test</a:t>
            </a:r>
            <a:r>
              <a:rPr lang="en-US" dirty="0"/>
              <a:t>)</a:t>
            </a:r>
            <a:endParaRPr lang="en-US" sz="1000" dirty="0"/>
          </a:p>
          <a:p>
            <a:pPr>
              <a:buFont typeface="Wingdings" panose="05000000000000000000" pitchFamily="2" charset="2"/>
              <a:buChar char="è"/>
            </a:pPr>
            <a:r>
              <a:rPr lang="en-US" dirty="0" err="1"/>
              <a:t>AutoML</a:t>
            </a:r>
            <a:r>
              <a:rPr lang="en-US" dirty="0"/>
              <a:t> Systems/Services</a:t>
            </a:r>
          </a:p>
          <a:p>
            <a:pPr lvl="1"/>
            <a:r>
              <a:rPr lang="en-US" dirty="0"/>
              <a:t>Often providing both </a:t>
            </a:r>
            <a:r>
              <a:rPr lang="en-US" b="1" dirty="0">
                <a:solidFill>
                  <a:srgbClr val="7889FB"/>
                </a:solidFill>
              </a:rPr>
              <a:t>model selection and hyper parameter search</a:t>
            </a:r>
          </a:p>
          <a:p>
            <a:pPr lvl="1"/>
            <a:r>
              <a:rPr lang="en-US" dirty="0"/>
              <a:t>Integrated ML system, often in distributed/cloud environments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987CB-F5B0-87F1-A1BF-17B1778EC9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3FCF5-7B60-9DFB-1138-5894B024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119" y="418061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00C0F-C1F2-606A-87E1-26FA560B7E40}"/>
              </a:ext>
            </a:extLst>
          </p:cNvPr>
          <p:cNvSpPr txBox="1"/>
          <p:nvPr/>
        </p:nvSpPr>
        <p:spPr>
          <a:xfrm>
            <a:off x="6489658" y="273618"/>
            <a:ext cx="336363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D2D29-B1B6-0CB6-3E90-1298D9AF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331" y="1652161"/>
            <a:ext cx="3090670" cy="578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C83E1-CD88-4605-FE72-BE816C7DC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247" y="2922907"/>
            <a:ext cx="3898639" cy="6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365023-EC5D-EE34-7649-DEDF6FD2FDB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Basic Approach</a:t>
                </a:r>
              </a:p>
              <a:p>
                <a:pPr lvl="1"/>
                <a:r>
                  <a:rPr lang="en-US" dirty="0"/>
                  <a:t>Given n hyper parameters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 with domains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</a:t>
                </a:r>
              </a:p>
              <a:p>
                <a:pPr lvl="1"/>
                <a:r>
                  <a:rPr lang="en-US" dirty="0"/>
                  <a:t>Enumerate and evaluate parameter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 </m:t>
                    </m:r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(often strict subset due to dependency structure of parameters)</a:t>
                </a:r>
              </a:p>
              <a:p>
                <a:pPr lvl="1"/>
                <a:r>
                  <a:rPr lang="en-US" dirty="0"/>
                  <a:t>Continuous hyper parameters </a:t>
                </a:r>
                <a:r>
                  <a:rPr lang="en-AT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discretization</a:t>
                </a:r>
                <a:endParaRPr lang="en-US" dirty="0"/>
              </a:p>
              <a:p>
                <a:pPr lvl="2"/>
                <a:r>
                  <a:rPr lang="en-US" dirty="0" err="1">
                    <a:sym typeface="Wingdings" panose="05000000000000000000" pitchFamily="2" charset="2"/>
                  </a:rPr>
                  <a:t>Equi</a:t>
                </a:r>
                <a:r>
                  <a:rPr lang="en-US" dirty="0">
                    <a:sym typeface="Wingdings" panose="05000000000000000000" pitchFamily="2" charset="2"/>
                  </a:rPr>
                  <a:t>-width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Exponential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(e.g., regularization 0.1, 0.01, 0.001, </a:t>
                </a:r>
                <a:r>
                  <a:rPr lang="en-US" dirty="0" err="1">
                    <a:sym typeface="Wingdings" panose="05000000000000000000" pitchFamily="2" charset="2"/>
                  </a:rPr>
                  <a:t>etc</a:t>
                </a:r>
                <a:r>
                  <a:rPr lang="en-US" dirty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Problem:</a:t>
                </a:r>
                <a:r>
                  <a:rPr lang="en-US" dirty="0">
                    <a:sym typeface="Wingdings" panose="05000000000000000000" pitchFamily="2" charset="2"/>
                  </a:rPr>
                  <a:t> Only applicable with small domains 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Heuristic: Monte-Carlo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(random search, anytime)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365023-EC5D-EE34-7649-DEDF6FD2FD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4C285-1E7B-6323-510D-B3B692EBE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Grid Search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6A7C8F-2EA5-4A48-3528-FA439E831DF1}"/>
              </a:ext>
            </a:extLst>
          </p:cNvPr>
          <p:cNvGrpSpPr/>
          <p:nvPr/>
        </p:nvGrpSpPr>
        <p:grpSpPr>
          <a:xfrm>
            <a:off x="6844233" y="2974665"/>
            <a:ext cx="3062790" cy="2438652"/>
            <a:chOff x="3999251" y="3308864"/>
            <a:chExt cx="3062790" cy="2438652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8C176F46-C8E0-6E82-31F2-8070A4AF4F68}"/>
                </a:ext>
              </a:extLst>
            </p:cNvPr>
            <p:cNvCxnSpPr/>
            <p:nvPr/>
          </p:nvCxnSpPr>
          <p:spPr>
            <a:xfrm>
              <a:off x="4704595" y="5165458"/>
              <a:ext cx="235744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166674AC-69AC-C0C1-50E4-1132E5826B9C}"/>
                </a:ext>
              </a:extLst>
            </p:cNvPr>
            <p:cNvCxnSpPr/>
            <p:nvPr/>
          </p:nvCxnSpPr>
          <p:spPr>
            <a:xfrm rot="5400000" flipH="1" flipV="1">
              <a:off x="3775500" y="4237165"/>
              <a:ext cx="1857388" cy="786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8">
              <a:extLst>
                <a:ext uri="{FF2B5EF4-FFF2-40B4-BE49-F238E27FC236}">
                  <a16:creationId xmlns:a16="http://schemas.microsoft.com/office/drawing/2014/main" id="{DA3163D3-7E24-0029-D548-FD08DD954743}"/>
                </a:ext>
              </a:extLst>
            </p:cNvPr>
            <p:cNvCxnSpPr/>
            <p:nvPr/>
          </p:nvCxnSpPr>
          <p:spPr>
            <a:xfrm>
              <a:off x="4704587" y="480906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9">
              <a:extLst>
                <a:ext uri="{FF2B5EF4-FFF2-40B4-BE49-F238E27FC236}">
                  <a16:creationId xmlns:a16="http://schemas.microsoft.com/office/drawing/2014/main" id="{4613FE25-8F76-CF31-A3EB-81D39C2E518B}"/>
                </a:ext>
              </a:extLst>
            </p:cNvPr>
            <p:cNvCxnSpPr/>
            <p:nvPr/>
          </p:nvCxnSpPr>
          <p:spPr>
            <a:xfrm>
              <a:off x="4704587" y="445187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0">
              <a:extLst>
                <a:ext uri="{FF2B5EF4-FFF2-40B4-BE49-F238E27FC236}">
                  <a16:creationId xmlns:a16="http://schemas.microsoft.com/office/drawing/2014/main" id="{550F5E9E-1E70-0DD7-5BC3-50F06FEE9DAC}"/>
                </a:ext>
              </a:extLst>
            </p:cNvPr>
            <p:cNvCxnSpPr/>
            <p:nvPr/>
          </p:nvCxnSpPr>
          <p:spPr>
            <a:xfrm>
              <a:off x="4704587" y="409468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1">
              <a:extLst>
                <a:ext uri="{FF2B5EF4-FFF2-40B4-BE49-F238E27FC236}">
                  <a16:creationId xmlns:a16="http://schemas.microsoft.com/office/drawing/2014/main" id="{03D45232-2001-6BCE-80A0-C91C1932B25C}"/>
                </a:ext>
              </a:extLst>
            </p:cNvPr>
            <p:cNvCxnSpPr/>
            <p:nvPr/>
          </p:nvCxnSpPr>
          <p:spPr>
            <a:xfrm>
              <a:off x="4704587" y="3735904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">
              <a:extLst>
                <a:ext uri="{FF2B5EF4-FFF2-40B4-BE49-F238E27FC236}">
                  <a16:creationId xmlns:a16="http://schemas.microsoft.com/office/drawing/2014/main" id="{90653140-B774-BF2A-95DA-07727473553D}"/>
                </a:ext>
              </a:extLst>
            </p:cNvPr>
            <p:cNvCxnSpPr/>
            <p:nvPr/>
          </p:nvCxnSpPr>
          <p:spPr>
            <a:xfrm rot="5400000" flipH="1" flipV="1">
              <a:off x="5026058" y="4986863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3">
              <a:extLst>
                <a:ext uri="{FF2B5EF4-FFF2-40B4-BE49-F238E27FC236}">
                  <a16:creationId xmlns:a16="http://schemas.microsoft.com/office/drawing/2014/main" id="{8F5D1E98-7367-2974-B13B-39F387EDF3A8}"/>
                </a:ext>
              </a:extLst>
            </p:cNvPr>
            <p:cNvCxnSpPr/>
            <p:nvPr/>
          </p:nvCxnSpPr>
          <p:spPr>
            <a:xfrm rot="5400000" flipH="1" flipV="1">
              <a:off x="4527580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4">
              <a:extLst>
                <a:ext uri="{FF2B5EF4-FFF2-40B4-BE49-F238E27FC236}">
                  <a16:creationId xmlns:a16="http://schemas.microsoft.com/office/drawing/2014/main" id="{4FEBE726-682C-8C5E-C441-0A2648FEC7B6}"/>
                </a:ext>
              </a:extLst>
            </p:cNvPr>
            <p:cNvCxnSpPr/>
            <p:nvPr/>
          </p:nvCxnSpPr>
          <p:spPr>
            <a:xfrm rot="5400000" flipH="1" flipV="1">
              <a:off x="552612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5">
              <a:extLst>
                <a:ext uri="{FF2B5EF4-FFF2-40B4-BE49-F238E27FC236}">
                  <a16:creationId xmlns:a16="http://schemas.microsoft.com/office/drawing/2014/main" id="{4BE17BAC-B6B1-27BC-011A-4CF6EA6F6305}"/>
                </a:ext>
              </a:extLst>
            </p:cNvPr>
            <p:cNvCxnSpPr/>
            <p:nvPr/>
          </p:nvCxnSpPr>
          <p:spPr>
            <a:xfrm rot="5400000" flipH="1" flipV="1">
              <a:off x="6027778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6">
              <a:extLst>
                <a:ext uri="{FF2B5EF4-FFF2-40B4-BE49-F238E27FC236}">
                  <a16:creationId xmlns:a16="http://schemas.microsoft.com/office/drawing/2014/main" id="{06835715-A518-AF9F-CEE1-61241CFCE29C}"/>
                </a:ext>
              </a:extLst>
            </p:cNvPr>
            <p:cNvCxnSpPr/>
            <p:nvPr/>
          </p:nvCxnSpPr>
          <p:spPr>
            <a:xfrm rot="5400000" flipH="1" flipV="1">
              <a:off x="652784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7">
              <a:extLst>
                <a:ext uri="{FF2B5EF4-FFF2-40B4-BE49-F238E27FC236}">
                  <a16:creationId xmlns:a16="http://schemas.microsoft.com/office/drawing/2014/main" id="{918A27C4-3182-08C7-D0B4-1AB3599FFEEA}"/>
                </a:ext>
              </a:extLst>
            </p:cNvPr>
            <p:cNvCxnSpPr/>
            <p:nvPr/>
          </p:nvCxnSpPr>
          <p:spPr>
            <a:xfrm rot="5400000" flipH="1" flipV="1">
              <a:off x="5027646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8">
              <a:extLst>
                <a:ext uri="{FF2B5EF4-FFF2-40B4-BE49-F238E27FC236}">
                  <a16:creationId xmlns:a16="http://schemas.microsoft.com/office/drawing/2014/main" id="{47905581-9BC0-5F14-2AD7-A9BD27929363}"/>
                </a:ext>
              </a:extLst>
            </p:cNvPr>
            <p:cNvCxnSpPr/>
            <p:nvPr/>
          </p:nvCxnSpPr>
          <p:spPr>
            <a:xfrm rot="5400000" flipH="1" flipV="1">
              <a:off x="5027646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9">
              <a:extLst>
                <a:ext uri="{FF2B5EF4-FFF2-40B4-BE49-F238E27FC236}">
                  <a16:creationId xmlns:a16="http://schemas.microsoft.com/office/drawing/2014/main" id="{555D0BD7-8E79-977E-CFC3-2766CBCB887A}"/>
                </a:ext>
              </a:extLst>
            </p:cNvPr>
            <p:cNvCxnSpPr/>
            <p:nvPr/>
          </p:nvCxnSpPr>
          <p:spPr>
            <a:xfrm rot="5400000" flipH="1" flipV="1">
              <a:off x="5027646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0">
              <a:extLst>
                <a:ext uri="{FF2B5EF4-FFF2-40B4-BE49-F238E27FC236}">
                  <a16:creationId xmlns:a16="http://schemas.microsoft.com/office/drawing/2014/main" id="{C21E0A9F-A6EC-EF8D-7AA3-55988D314B31}"/>
                </a:ext>
              </a:extLst>
            </p:cNvPr>
            <p:cNvCxnSpPr/>
            <p:nvPr/>
          </p:nvCxnSpPr>
          <p:spPr>
            <a:xfrm rot="5400000" flipH="1" flipV="1">
              <a:off x="5526124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1">
              <a:extLst>
                <a:ext uri="{FF2B5EF4-FFF2-40B4-BE49-F238E27FC236}">
                  <a16:creationId xmlns:a16="http://schemas.microsoft.com/office/drawing/2014/main" id="{206077C6-FE16-55EA-0FCE-5EC710002880}"/>
                </a:ext>
              </a:extLst>
            </p:cNvPr>
            <p:cNvCxnSpPr/>
            <p:nvPr/>
          </p:nvCxnSpPr>
          <p:spPr>
            <a:xfrm rot="5400000" flipH="1" flipV="1">
              <a:off x="5526124" y="427168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2">
              <a:extLst>
                <a:ext uri="{FF2B5EF4-FFF2-40B4-BE49-F238E27FC236}">
                  <a16:creationId xmlns:a16="http://schemas.microsoft.com/office/drawing/2014/main" id="{874549A7-B119-5EDD-1DFA-2C06DC73DFD2}"/>
                </a:ext>
              </a:extLst>
            </p:cNvPr>
            <p:cNvCxnSpPr/>
            <p:nvPr/>
          </p:nvCxnSpPr>
          <p:spPr>
            <a:xfrm rot="5400000" flipH="1" flipV="1">
              <a:off x="5527712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3">
              <a:extLst>
                <a:ext uri="{FF2B5EF4-FFF2-40B4-BE49-F238E27FC236}">
                  <a16:creationId xmlns:a16="http://schemas.microsoft.com/office/drawing/2014/main" id="{A1399856-D446-06F1-8082-797A524DB13E}"/>
                </a:ext>
              </a:extLst>
            </p:cNvPr>
            <p:cNvCxnSpPr/>
            <p:nvPr/>
          </p:nvCxnSpPr>
          <p:spPr>
            <a:xfrm rot="5400000" flipH="1" flipV="1">
              <a:off x="6026190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4">
              <a:extLst>
                <a:ext uri="{FF2B5EF4-FFF2-40B4-BE49-F238E27FC236}">
                  <a16:creationId xmlns:a16="http://schemas.microsoft.com/office/drawing/2014/main" id="{96875CAD-6EF8-0458-BE33-3E9C2E0CD8E1}"/>
                </a:ext>
              </a:extLst>
            </p:cNvPr>
            <p:cNvCxnSpPr/>
            <p:nvPr/>
          </p:nvCxnSpPr>
          <p:spPr>
            <a:xfrm rot="5400000" flipH="1" flipV="1">
              <a:off x="6026190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5">
              <a:extLst>
                <a:ext uri="{FF2B5EF4-FFF2-40B4-BE49-F238E27FC236}">
                  <a16:creationId xmlns:a16="http://schemas.microsoft.com/office/drawing/2014/main" id="{7860DD3E-6216-C74B-CBD6-6E2AE406D63F}"/>
                </a:ext>
              </a:extLst>
            </p:cNvPr>
            <p:cNvCxnSpPr/>
            <p:nvPr/>
          </p:nvCxnSpPr>
          <p:spPr>
            <a:xfrm rot="5400000" flipH="1" flipV="1">
              <a:off x="6027778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FE215C58-E6A4-AA30-2C15-70EEE30CC545}"/>
                </a:ext>
              </a:extLst>
            </p:cNvPr>
            <p:cNvCxnSpPr/>
            <p:nvPr/>
          </p:nvCxnSpPr>
          <p:spPr>
            <a:xfrm rot="5400000" flipH="1" flipV="1">
              <a:off x="6526256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7">
              <a:extLst>
                <a:ext uri="{FF2B5EF4-FFF2-40B4-BE49-F238E27FC236}">
                  <a16:creationId xmlns:a16="http://schemas.microsoft.com/office/drawing/2014/main" id="{1C56F5FF-0508-AA4C-0980-ED958DB605A8}"/>
                </a:ext>
              </a:extLst>
            </p:cNvPr>
            <p:cNvCxnSpPr/>
            <p:nvPr/>
          </p:nvCxnSpPr>
          <p:spPr>
            <a:xfrm rot="5400000" flipH="1" flipV="1">
              <a:off x="6527844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8">
              <a:extLst>
                <a:ext uri="{FF2B5EF4-FFF2-40B4-BE49-F238E27FC236}">
                  <a16:creationId xmlns:a16="http://schemas.microsoft.com/office/drawing/2014/main" id="{2003FBF6-B620-CC1B-334C-4DF588568FD6}"/>
                </a:ext>
              </a:extLst>
            </p:cNvPr>
            <p:cNvCxnSpPr/>
            <p:nvPr/>
          </p:nvCxnSpPr>
          <p:spPr>
            <a:xfrm rot="5400000" flipH="1" flipV="1">
              <a:off x="6527844" y="463046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9">
              <a:extLst>
                <a:ext uri="{FF2B5EF4-FFF2-40B4-BE49-F238E27FC236}">
                  <a16:creationId xmlns:a16="http://schemas.microsoft.com/office/drawing/2014/main" id="{29312437-891A-C2CC-A0C3-7A43A2682B47}"/>
                </a:ext>
              </a:extLst>
            </p:cNvPr>
            <p:cNvSpPr txBox="1"/>
            <p:nvPr/>
          </p:nvSpPr>
          <p:spPr>
            <a:xfrm>
              <a:off x="4133083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9" name="Textfeld 30">
              <a:extLst>
                <a:ext uri="{FF2B5EF4-FFF2-40B4-BE49-F238E27FC236}">
                  <a16:creationId xmlns:a16="http://schemas.microsoft.com/office/drawing/2014/main" id="{3A58B5FB-D136-7BE2-F364-2914C66EBE28}"/>
                </a:ext>
              </a:extLst>
            </p:cNvPr>
            <p:cNvSpPr txBox="1"/>
            <p:nvPr/>
          </p:nvSpPr>
          <p:spPr>
            <a:xfrm>
              <a:off x="4133083" y="3523178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Textfeld 31">
              <a:extLst>
                <a:ext uri="{FF2B5EF4-FFF2-40B4-BE49-F238E27FC236}">
                  <a16:creationId xmlns:a16="http://schemas.microsoft.com/office/drawing/2014/main" id="{DB138094-00B8-F33C-3E2E-8602A19C4497}"/>
                </a:ext>
              </a:extLst>
            </p:cNvPr>
            <p:cNvSpPr txBox="1"/>
            <p:nvPr/>
          </p:nvSpPr>
          <p:spPr>
            <a:xfrm>
              <a:off x="6490537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" name="Rechteck 32">
              <a:extLst>
                <a:ext uri="{FF2B5EF4-FFF2-40B4-BE49-F238E27FC236}">
                  <a16:creationId xmlns:a16="http://schemas.microsoft.com/office/drawing/2014/main" id="{32416A03-D297-0FC0-EBF5-8BC381123F84}"/>
                </a:ext>
              </a:extLst>
            </p:cNvPr>
            <p:cNvSpPr/>
            <p:nvPr/>
          </p:nvSpPr>
          <p:spPr>
            <a:xfrm>
              <a:off x="6061909" y="4666186"/>
              <a:ext cx="285752" cy="28575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E8060E-F794-D260-C2FF-A0F7AFBC0014}"/>
                </a:ext>
              </a:extLst>
            </p:cNvPr>
            <p:cNvSpPr txBox="1"/>
            <p:nvPr/>
          </p:nvSpPr>
          <p:spPr>
            <a:xfrm>
              <a:off x="5520412" y="5378184"/>
              <a:ext cx="3717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CA72DA-918D-8ED6-5C41-C1BB3EEFE5ED}"/>
                </a:ext>
              </a:extLst>
            </p:cNvPr>
            <p:cNvSpPr txBox="1"/>
            <p:nvPr/>
          </p:nvSpPr>
          <p:spPr>
            <a:xfrm>
              <a:off x="3999251" y="4262435"/>
              <a:ext cx="51246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9453060-00EF-1356-E917-0ACF12712C83}"/>
              </a:ext>
            </a:extLst>
          </p:cNvPr>
          <p:cNvSpPr txBox="1"/>
          <p:nvPr/>
        </p:nvSpPr>
        <p:spPr>
          <a:xfrm>
            <a:off x="8380468" y="2610804"/>
            <a:ext cx="259363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Non-convex or unknown parameter space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3ABBB46-DA4A-2897-5041-8BA8103C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32" y="1342717"/>
            <a:ext cx="914434" cy="33148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50504F-1CC1-6E00-BE9D-70C5E0E602FD}"/>
              </a:ext>
            </a:extLst>
          </p:cNvPr>
          <p:cNvSpPr txBox="1"/>
          <p:nvPr/>
        </p:nvSpPr>
        <p:spPr>
          <a:xfrm>
            <a:off x="9084107" y="1326097"/>
            <a:ext cx="147140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C14B4C-0384-79AD-654A-6980A15C5AA1}"/>
              </a:ext>
            </a:extLst>
          </p:cNvPr>
          <p:cNvSpPr txBox="1"/>
          <p:nvPr/>
        </p:nvSpPr>
        <p:spPr>
          <a:xfrm>
            <a:off x="9855738" y="1619174"/>
            <a:ext cx="178039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GridSearchCV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161119-2F54-5638-D37E-16396C02D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7816" y="982335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6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ABF843-BD88-C18E-C71D-885A83BFBFA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FC7B15-EA38-0114-1081-A759C77488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Adult Dataset </a:t>
            </a:r>
            <a:r>
              <a:rPr lang="en-US" b="0" dirty="0"/>
              <a:t>(train 32,561 x 14)</a:t>
            </a:r>
          </a:p>
          <a:p>
            <a:pPr lvl="1"/>
            <a:r>
              <a:rPr lang="en-US" dirty="0"/>
              <a:t>Binary classification (</a:t>
            </a:r>
            <a:r>
              <a:rPr lang="en-US" dirty="0">
                <a:sym typeface="Wingdings" panose="05000000000000000000" pitchFamily="2" charset="2"/>
              </a:rPr>
              <a:t>&gt;50K</a:t>
            </a:r>
            <a:r>
              <a:rPr lang="en-US" dirty="0"/>
              <a:t>), </a:t>
            </a:r>
            <a:r>
              <a:rPr lang="en-US" dirty="0">
                <a:hlinkClick r:id="rId3"/>
              </a:rPr>
              <a:t>https://archive.ics.uci.edu/ml/datasets/adult</a:t>
            </a:r>
            <a:r>
              <a:rPr lang="en-US" dirty="0"/>
              <a:t>  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</a:t>
            </a:r>
            <a:r>
              <a:rPr lang="en-US" dirty="0" err="1"/>
              <a:t>categoricals</a:t>
            </a:r>
            <a:r>
              <a:rPr lang="en-US" dirty="0"/>
              <a:t>				</a:t>
            </a:r>
            <a:r>
              <a:rPr lang="en-US" b="1" dirty="0">
                <a:solidFill>
                  <a:schemeClr val="accent1"/>
                </a:solidFill>
              </a:rPr>
              <a:t>Accuracy (%): 82.35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+ binning				</a:t>
            </a:r>
            <a:r>
              <a:rPr lang="en-US" b="1" dirty="0">
                <a:solidFill>
                  <a:schemeClr val="accent1"/>
                </a:solidFill>
              </a:rPr>
              <a:t>Accuracy (%): 84.73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dirty="0" err="1"/>
              <a:t>GridSearch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:						</a:t>
            </a:r>
            <a:r>
              <a:rPr lang="en-US" b="1" dirty="0">
                <a:solidFill>
                  <a:schemeClr val="accent1"/>
                </a:solidFill>
              </a:rPr>
              <a:t>Accuracy (%): 90.07</a:t>
            </a:r>
            <a:br>
              <a:rPr lang="en-US" dirty="0"/>
            </a:br>
            <a:endParaRPr lang="en-US" dirty="0"/>
          </a:p>
          <a:p>
            <a:pPr lvl="2"/>
            <a:endParaRPr lang="en-US" sz="1200" dirty="0"/>
          </a:p>
          <a:p>
            <a:pPr lvl="1"/>
            <a:endParaRPr lang="en-US" dirty="0"/>
          </a:p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 err="1">
                <a:latin typeface="Consolas" panose="020B0609020204030204" pitchFamily="49" charset="0"/>
              </a:rPr>
              <a:t>gridSearch</a:t>
            </a:r>
            <a:endParaRPr lang="en-US" b="0" dirty="0"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A3CB7-1DF7-AF3F-9544-94983861DA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Grid Search, cont.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00D5A-F16B-5916-CBA5-EC2054D21333}"/>
              </a:ext>
            </a:extLst>
          </p:cNvPr>
          <p:cNvSpPr/>
          <p:nvPr/>
        </p:nvSpPr>
        <p:spPr>
          <a:xfrm>
            <a:off x="1163684" y="2861327"/>
            <a:ext cx="7281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600" dirty="0">
                <a:latin typeface="Consolas" panose="020B0609020204030204" pitchFamily="49" charset="0"/>
              </a:rPr>
              <a:t>params = </a:t>
            </a:r>
            <a:r>
              <a:rPr lang="nn-NO" sz="1600" b="1" dirty="0">
                <a:latin typeface="Consolas" panose="020B0609020204030204" pitchFamily="49" charset="0"/>
              </a:rPr>
              <a:t>list</a:t>
            </a:r>
            <a:r>
              <a:rPr lang="nn-NO" sz="1600" dirty="0">
                <a:latin typeface="Consolas" panose="020B0609020204030204" pitchFamily="49" charset="0"/>
              </a:rPr>
              <a:t>(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"icpt"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"reg"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"numBins"</a:t>
            </a:r>
            <a:r>
              <a:rPr lang="nn-NO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paramRanges</a:t>
            </a:r>
            <a:r>
              <a:rPr lang="en-US" sz="1600" dirty="0">
                <a:latin typeface="Consolas" panose="020B0609020204030204" pitchFamily="49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</a:rPr>
              <a:t>list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(0,2),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(3,-6),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(1,4));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B54B5-557A-E7A9-BFDD-0224C9BA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937" y="4791091"/>
            <a:ext cx="4425630" cy="1744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182BF-9F43-A380-A59E-4B6D38A5A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37" y="3742255"/>
            <a:ext cx="6088299" cy="8802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EA63B-62F4-867D-D9A6-61498B3A2993}"/>
              </a:ext>
            </a:extLst>
          </p:cNvPr>
          <p:cNvSpPr/>
          <p:nvPr/>
        </p:nvSpPr>
        <p:spPr>
          <a:xfrm>
            <a:off x="1405830" y="5189970"/>
            <a:ext cx="2287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Data- and Task-Parallel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1FC75-A432-6092-A19D-FB4493DD1E57}"/>
              </a:ext>
            </a:extLst>
          </p:cNvPr>
          <p:cNvSpPr txBox="1"/>
          <p:nvPr/>
        </p:nvSpPr>
        <p:spPr>
          <a:xfrm>
            <a:off x="6111009" y="3894995"/>
            <a:ext cx="26452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Materialize </a:t>
            </a:r>
            <a:r>
              <a:rPr lang="en-US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Configs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33486-0CF5-CAEF-EE43-F9E54A89B9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742255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3ED72AD-B527-B20B-6FC1-25334AB397D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F4EAF-C803-3287-ED5F-0BAD5CABA6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Simulated Annealing</a:t>
            </a:r>
          </a:p>
          <a:p>
            <a:pPr lvl="1"/>
            <a:r>
              <a:rPr lang="en-US" dirty="0"/>
              <a:t>Decaying temperature schedules: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k+1</a:t>
            </a:r>
            <a:r>
              <a:rPr lang="en-US" b="1" dirty="0">
                <a:solidFill>
                  <a:schemeClr val="accent1"/>
                </a:solidFill>
              </a:rPr>
              <a:t> = </a:t>
            </a:r>
            <a:r>
              <a:rPr lang="el-GR" b="1" dirty="0">
                <a:solidFill>
                  <a:schemeClr val="accent1"/>
                </a:solidFill>
              </a:rPr>
              <a:t>α ∙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Generate neighbor in </a:t>
            </a:r>
            <a:r>
              <a:rPr lang="el-GR" b="1" dirty="0">
                <a:solidFill>
                  <a:schemeClr val="accent1"/>
                </a:solidFill>
              </a:rPr>
              <a:t>ε</a:t>
            </a:r>
            <a:r>
              <a:rPr lang="en-US" b="1" dirty="0">
                <a:solidFill>
                  <a:schemeClr val="accent1"/>
                </a:solidFill>
              </a:rPr>
              <a:t>-env</a:t>
            </a:r>
            <a:r>
              <a:rPr lang="en-US" dirty="0"/>
              <a:t> of old point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Accept better points and worse points w/</a:t>
            </a:r>
          </a:p>
          <a:p>
            <a:pPr lvl="1"/>
            <a:endParaRPr lang="en-US" dirty="0"/>
          </a:p>
          <a:p>
            <a:r>
              <a:rPr lang="en-US" dirty="0"/>
              <a:t>Recursive Random Search</a:t>
            </a:r>
          </a:p>
          <a:p>
            <a:pPr lvl="1"/>
            <a:r>
              <a:rPr lang="en-US" dirty="0"/>
              <a:t>Repeated restart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Sample</a:t>
            </a:r>
            <a:r>
              <a:rPr lang="en-US" dirty="0"/>
              <a:t> and evaluate points</a:t>
            </a:r>
          </a:p>
          <a:p>
            <a:pPr lvl="1"/>
            <a:r>
              <a:rPr lang="en-US" dirty="0"/>
              <a:t>Determine best and </a:t>
            </a:r>
            <a:r>
              <a:rPr lang="en-US" b="1" dirty="0">
                <a:solidFill>
                  <a:srgbClr val="7889FB"/>
                </a:solidFill>
              </a:rPr>
              <a:t>shrink</a:t>
            </a:r>
            <a:r>
              <a:rPr lang="en-US" dirty="0"/>
              <a:t> area </a:t>
            </a:r>
            <a:br>
              <a:rPr lang="en-US" dirty="0"/>
            </a:br>
            <a:r>
              <a:rPr lang="en-US" dirty="0"/>
              <a:t>if optimum unchanged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Realign</a:t>
            </a:r>
            <a:r>
              <a:rPr lang="en-US" dirty="0"/>
              <a:t> area if new optimum found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713D9-FC02-B562-AAB6-B36CCA1103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Iterative Algorithms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F8A16-B20D-5BA2-F9EF-AA7932BCD711}"/>
              </a:ext>
            </a:extLst>
          </p:cNvPr>
          <p:cNvSpPr/>
          <p:nvPr/>
        </p:nvSpPr>
        <p:spPr>
          <a:xfrm>
            <a:off x="7633806" y="1041722"/>
            <a:ext cx="1856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 vs exploitation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14A1C8-B740-2FB0-379C-DC0061DF1310}"/>
                  </a:ext>
                </a:extLst>
              </p:cNvPr>
              <p:cNvSpPr txBox="1"/>
              <p:nvPr/>
            </p:nvSpPr>
            <p:spPr>
              <a:xfrm>
                <a:off x="6596805" y="1826908"/>
                <a:ext cx="3205424" cy="66191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exp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⁡((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14A1C8-B740-2FB0-379C-DC0061DF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805" y="1826908"/>
                <a:ext cx="3205424" cy="6619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ED2F540-BCF3-CAC4-EF55-61288F9C6900}"/>
              </a:ext>
            </a:extLst>
          </p:cNvPr>
          <p:cNvSpPr/>
          <p:nvPr/>
        </p:nvSpPr>
        <p:spPr>
          <a:xfrm>
            <a:off x="6755622" y="3272325"/>
            <a:ext cx="1607127" cy="133003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87125-942F-BD68-1BA8-5D37C59EA1F6}"/>
              </a:ext>
            </a:extLst>
          </p:cNvPr>
          <p:cNvSpPr/>
          <p:nvPr/>
        </p:nvSpPr>
        <p:spPr>
          <a:xfrm>
            <a:off x="7042758" y="3511316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D07F590F-CFC7-B677-0418-23C1681F5EC3}"/>
              </a:ext>
            </a:extLst>
          </p:cNvPr>
          <p:cNvSpPr/>
          <p:nvPr/>
        </p:nvSpPr>
        <p:spPr>
          <a:xfrm>
            <a:off x="7476058" y="3878808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8BD87A-70A5-2715-FD1B-A9BF91404F49}"/>
              </a:ext>
            </a:extLst>
          </p:cNvPr>
          <p:cNvGrpSpPr/>
          <p:nvPr/>
        </p:nvGrpSpPr>
        <p:grpSpPr>
          <a:xfrm>
            <a:off x="6201440" y="2995234"/>
            <a:ext cx="4267200" cy="3048000"/>
            <a:chOff x="4437185" y="3135084"/>
            <a:chExt cx="4267200" cy="304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E31CD9-4EEC-6C86-3FC7-FA5CA8401D98}"/>
                </a:ext>
              </a:extLst>
            </p:cNvPr>
            <p:cNvSpPr/>
            <p:nvPr/>
          </p:nvSpPr>
          <p:spPr>
            <a:xfrm>
              <a:off x="4437185" y="3135084"/>
              <a:ext cx="4267200" cy="30480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FAD409-CF96-75F7-0DCD-E3FC90C725EA}"/>
                </a:ext>
              </a:extLst>
            </p:cNvPr>
            <p:cNvSpPr txBox="1"/>
            <p:nvPr/>
          </p:nvSpPr>
          <p:spPr>
            <a:xfrm>
              <a:off x="5938577" y="5696603"/>
              <a:ext cx="2685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Parameter Space</a:t>
              </a:r>
            </a:p>
          </p:txBody>
        </p:sp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4F2C6BD5-C754-8EA5-7D99-077CDAC12285}"/>
                </a:ext>
              </a:extLst>
            </p:cNvPr>
            <p:cNvSpPr/>
            <p:nvPr/>
          </p:nvSpPr>
          <p:spPr>
            <a:xfrm>
              <a:off x="7983949" y="3689266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7294A951-A44E-84C9-40B1-EF16EBB96709}"/>
                </a:ext>
              </a:extLst>
            </p:cNvPr>
            <p:cNvSpPr/>
            <p:nvPr/>
          </p:nvSpPr>
          <p:spPr>
            <a:xfrm>
              <a:off x="6986421" y="41880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C363A15F-312E-DC51-653B-BA28A4C4D79B}"/>
                </a:ext>
              </a:extLst>
            </p:cNvPr>
            <p:cNvSpPr/>
            <p:nvPr/>
          </p:nvSpPr>
          <p:spPr>
            <a:xfrm>
              <a:off x="5046785" y="5477368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Sun 14">
              <a:extLst>
                <a:ext uri="{FF2B5EF4-FFF2-40B4-BE49-F238E27FC236}">
                  <a16:creationId xmlns:a16="http://schemas.microsoft.com/office/drawing/2014/main" id="{31950DFE-36ED-0107-C1B2-766F89918ECB}"/>
                </a:ext>
              </a:extLst>
            </p:cNvPr>
            <p:cNvSpPr/>
            <p:nvPr/>
          </p:nvSpPr>
          <p:spPr>
            <a:xfrm>
              <a:off x="6543076" y="520633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Sun 15">
              <a:extLst>
                <a:ext uri="{FF2B5EF4-FFF2-40B4-BE49-F238E27FC236}">
                  <a16:creationId xmlns:a16="http://schemas.microsoft.com/office/drawing/2014/main" id="{979FCB63-947E-16EC-7905-E40D37303E6A}"/>
                </a:ext>
              </a:extLst>
            </p:cNvPr>
            <p:cNvSpPr/>
            <p:nvPr/>
          </p:nvSpPr>
          <p:spPr>
            <a:xfrm>
              <a:off x="8371876" y="47976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Sun 16">
            <a:extLst>
              <a:ext uri="{FF2B5EF4-FFF2-40B4-BE49-F238E27FC236}">
                <a16:creationId xmlns:a16="http://schemas.microsoft.com/office/drawing/2014/main" id="{335C8E25-E38C-8B3A-BC00-3E4DEA7AF96B}"/>
              </a:ext>
            </a:extLst>
          </p:cNvPr>
          <p:cNvSpPr/>
          <p:nvPr/>
        </p:nvSpPr>
        <p:spPr>
          <a:xfrm>
            <a:off x="6908888" y="338922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4E9C2917-9964-9E7D-0686-806EFD80954B}"/>
              </a:ext>
            </a:extLst>
          </p:cNvPr>
          <p:cNvSpPr/>
          <p:nvPr/>
        </p:nvSpPr>
        <p:spPr>
          <a:xfrm>
            <a:off x="7839740" y="403259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5AB4DDA9-A5B7-9E70-691C-6C21F58DB2CF}"/>
              </a:ext>
            </a:extLst>
          </p:cNvPr>
          <p:cNvSpPr/>
          <p:nvPr/>
        </p:nvSpPr>
        <p:spPr>
          <a:xfrm>
            <a:off x="7478570" y="3879646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91C2E4E-009B-BBB8-59BA-552579DE6FDE}"/>
              </a:ext>
            </a:extLst>
          </p:cNvPr>
          <p:cNvSpPr/>
          <p:nvPr/>
        </p:nvSpPr>
        <p:spPr>
          <a:xfrm>
            <a:off x="7308587" y="4104268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DC146E-C915-EED0-9B79-097560E3027A}"/>
              </a:ext>
            </a:extLst>
          </p:cNvPr>
          <p:cNvSpPr/>
          <p:nvPr/>
        </p:nvSpPr>
        <p:spPr>
          <a:xfrm>
            <a:off x="6899883" y="3711341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B22D91-98AA-11D0-4FAB-E15367150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21" y="4989246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2906EC-68FC-AC9D-7CCC-C5FF7254814A}"/>
              </a:ext>
            </a:extLst>
          </p:cNvPr>
          <p:cNvSpPr txBox="1"/>
          <p:nvPr/>
        </p:nvSpPr>
        <p:spPr>
          <a:xfrm>
            <a:off x="1667173" y="4939811"/>
            <a:ext cx="364710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[Tao Ye,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Shivkumar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Kalyanaraman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recursive random search algorithm for large-scale network parameter configuration.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SIGMETRICS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055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3943DB-D375-03B2-4A21-90E49FDC7C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BO</a:t>
            </a:r>
          </a:p>
          <a:p>
            <a:pPr lvl="1"/>
            <a:r>
              <a:rPr lang="en-US" dirty="0"/>
              <a:t>Sequential Model-Based Optimization</a:t>
            </a:r>
          </a:p>
          <a:p>
            <a:pPr lvl="1"/>
            <a:r>
              <a:rPr lang="en-US" dirty="0"/>
              <a:t>Fit a probabilistic model based on the first n-1 </a:t>
            </a:r>
            <a:br>
              <a:rPr lang="en-US" dirty="0"/>
            </a:br>
            <a:r>
              <a:rPr lang="en-US" dirty="0"/>
              <a:t>evaluated hyper parameters</a:t>
            </a:r>
          </a:p>
          <a:p>
            <a:pPr lvl="1"/>
            <a:r>
              <a:rPr lang="en-US" dirty="0"/>
              <a:t>Use model to select next candidate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Gaussian process (GP)</a:t>
            </a:r>
            <a:r>
              <a:rPr lang="en-US" dirty="0"/>
              <a:t> models, or </a:t>
            </a:r>
            <a:br>
              <a:rPr lang="en-US" dirty="0"/>
            </a:br>
            <a:r>
              <a:rPr lang="en-US" dirty="0"/>
              <a:t>tree-based Bayesian Optimization</a:t>
            </a:r>
          </a:p>
          <a:p>
            <a:r>
              <a:rPr lang="en-US" dirty="0"/>
              <a:t>Underlying Foundations</a:t>
            </a:r>
          </a:p>
          <a:p>
            <a:pPr lvl="1"/>
            <a:r>
              <a:rPr lang="en-US" dirty="0"/>
              <a:t>The posterior probability of a model M given </a:t>
            </a:r>
            <a:br>
              <a:rPr lang="en-US" dirty="0"/>
            </a:br>
            <a:r>
              <a:rPr lang="en-US" dirty="0"/>
              <a:t>evidence E is proportional to the likelihood of </a:t>
            </a:r>
            <a:br>
              <a:rPr lang="en-US" dirty="0"/>
            </a:br>
            <a:r>
              <a:rPr lang="en-US" dirty="0"/>
              <a:t>E given M multiplied by prior probability of 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Prior knowledge:</a:t>
            </a:r>
            <a:r>
              <a:rPr lang="en-US" dirty="0"/>
              <a:t> e.g., smoothness, noise-free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Maximize acquisition function: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GP high objective (exploitation) and high prediction uncertainty (exploration)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316D7-8F03-4607-C292-7C5668419E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Bayesian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F2DEF5-D7BE-93B8-60BB-BF8EC35600C8}"/>
                  </a:ext>
                </a:extLst>
              </p:cNvPr>
              <p:cNvSpPr txBox="1"/>
              <p:nvPr/>
            </p:nvSpPr>
            <p:spPr>
              <a:xfrm>
                <a:off x="7324897" y="3819436"/>
                <a:ext cx="3074796" cy="92333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AT" b="0" i="1" dirty="0">
                    <a:latin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endParaRPr lang="en-US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F2DEF5-D7BE-93B8-60BB-BF8EC3560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897" y="3819436"/>
                <a:ext cx="3074796" cy="923330"/>
              </a:xfrm>
              <a:prstGeom prst="rect">
                <a:avLst/>
              </a:prstGeom>
              <a:blipFill>
                <a:blip r:embed="rId3"/>
                <a:stretch>
                  <a:fillRect l="-992" r="-1786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921187B-DCCE-127C-EF92-B8BAC6D7C129}"/>
              </a:ext>
            </a:extLst>
          </p:cNvPr>
          <p:cNvSpPr txBox="1"/>
          <p:nvPr/>
        </p:nvSpPr>
        <p:spPr>
          <a:xfrm>
            <a:off x="9445102" y="4722670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DF72C-2DB3-A0D1-6E44-086DEB21716A}"/>
              </a:ext>
            </a:extLst>
          </p:cNvPr>
          <p:cNvSpPr txBox="1"/>
          <p:nvPr/>
        </p:nvSpPr>
        <p:spPr>
          <a:xfrm>
            <a:off x="8733344" y="4714296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94891-C4DA-B8E7-101B-B111EC4C0139}"/>
              </a:ext>
            </a:extLst>
          </p:cNvPr>
          <p:cNvSpPr txBox="1"/>
          <p:nvPr/>
        </p:nvSpPr>
        <p:spPr>
          <a:xfrm>
            <a:off x="7730188" y="4715973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D9F84-44F7-E96C-3A82-48495E474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437" y="1506415"/>
            <a:ext cx="4205715" cy="179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6BE86-3C60-703A-4432-193526A2E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125" y="39437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2FEFA-B505-8EB8-ADA6-963A9024D3A4}"/>
              </a:ext>
            </a:extLst>
          </p:cNvPr>
          <p:cNvSpPr txBox="1"/>
          <p:nvPr/>
        </p:nvSpPr>
        <p:spPr>
          <a:xfrm>
            <a:off x="6246642" y="231742"/>
            <a:ext cx="354706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068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/ss25_amls/index.htm</a:t>
            </a:r>
            <a:r>
              <a:rPr lang="en-US" dirty="0"/>
              <a:t>  </a:t>
            </a:r>
          </a:p>
          <a:p>
            <a:r>
              <a:rPr lang="en-US" dirty="0"/>
              <a:t>#2 Exam Registration</a:t>
            </a:r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24, 4-6pm</a:t>
            </a:r>
            <a:r>
              <a:rPr lang="en-US" dirty="0"/>
              <a:t> (A 151, </a:t>
            </a:r>
            <a:r>
              <a:rPr lang="en-US" b="1" dirty="0">
                <a:solidFill>
                  <a:srgbClr val="7889FB"/>
                </a:solidFill>
              </a:rPr>
              <a:t>max 50</a:t>
            </a:r>
            <a:r>
              <a:rPr lang="en-US" dirty="0"/>
              <a:t>) 	</a:t>
            </a:r>
            <a:r>
              <a:rPr lang="en-US" dirty="0">
                <a:sym typeface="Wingdings" panose="05000000000000000000" pitchFamily="2" charset="2"/>
              </a:rPr>
              <a:t> 14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31, 4-6pm</a:t>
            </a:r>
            <a:r>
              <a:rPr lang="en-US" dirty="0"/>
              <a:t> (EW 201, </a:t>
            </a:r>
            <a:r>
              <a:rPr lang="en-US" b="1" dirty="0">
                <a:solidFill>
                  <a:srgbClr val="7889FB"/>
                </a:solidFill>
              </a:rPr>
              <a:t>max 47</a:t>
            </a:r>
            <a:r>
              <a:rPr lang="en-US" dirty="0"/>
              <a:t>)	</a:t>
            </a:r>
            <a:r>
              <a:rPr lang="en-US" dirty="0">
                <a:sym typeface="Wingdings" panose="05000000000000000000" pitchFamily="2" charset="2"/>
              </a:rPr>
              <a:t> 41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14, 4-6pm</a:t>
            </a:r>
            <a:r>
              <a:rPr lang="en-US" dirty="0"/>
              <a:t> (A 151, </a:t>
            </a:r>
            <a:r>
              <a:rPr lang="en-US" b="1" dirty="0">
                <a:solidFill>
                  <a:srgbClr val="7889FB"/>
                </a:solidFill>
              </a:rPr>
              <a:t>max 50</a:t>
            </a:r>
            <a:r>
              <a:rPr lang="en-US" dirty="0"/>
              <a:t>)	</a:t>
            </a:r>
            <a:r>
              <a:rPr lang="en-US" dirty="0">
                <a:sym typeface="Wingdings" panose="05000000000000000000" pitchFamily="2" charset="2"/>
              </a:rPr>
              <a:t> 24 registrations</a:t>
            </a:r>
          </a:p>
          <a:p>
            <a:r>
              <a:rPr lang="en-US" dirty="0"/>
              <a:t>#3 Projects &amp; Exercises</a:t>
            </a:r>
          </a:p>
          <a:p>
            <a:pPr lvl="1"/>
            <a:r>
              <a:rPr lang="en-US" b="1" dirty="0"/>
              <a:t>Submission deadline:</a:t>
            </a:r>
            <a:r>
              <a:rPr lang="en-US" dirty="0"/>
              <a:t> </a:t>
            </a:r>
            <a:r>
              <a:rPr lang="en-US" b="1" dirty="0">
                <a:solidFill>
                  <a:srgbClr val="C40D1E"/>
                </a:solidFill>
              </a:rPr>
              <a:t>Jul 15 EOD</a:t>
            </a:r>
          </a:p>
          <a:p>
            <a:pPr lvl="1"/>
            <a:r>
              <a:rPr lang="en-US" dirty="0"/>
              <a:t>Get started, use the </a:t>
            </a:r>
            <a:r>
              <a:rPr lang="en-US" b="1" dirty="0">
                <a:solidFill>
                  <a:srgbClr val="7889FB"/>
                </a:solidFill>
              </a:rPr>
              <a:t>office hour</a:t>
            </a:r>
            <a:r>
              <a:rPr lang="en-US" dirty="0"/>
              <a:t> (Tue 4pm-5.30), and mentor meetings </a:t>
            </a:r>
          </a:p>
          <a:p>
            <a:r>
              <a:rPr lang="en-US" dirty="0"/>
              <a:t>#4 PhD Position on ML System Internals</a:t>
            </a:r>
          </a:p>
          <a:p>
            <a:pPr lvl="1"/>
            <a:r>
              <a:rPr lang="en-US" dirty="0">
                <a:hlinkClick r:id="rId5"/>
              </a:rPr>
              <a:t>https://www.jobs.tu-berlin.de/en/job-postings/194921</a:t>
            </a:r>
            <a:r>
              <a:rPr lang="en-US" dirty="0"/>
              <a:t>, Deadline </a:t>
            </a:r>
            <a:r>
              <a:rPr lang="en-US" b="1" dirty="0">
                <a:solidFill>
                  <a:srgbClr val="7889FB"/>
                </a:solidFill>
              </a:rPr>
              <a:t>Jul 18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41F6D5-7CF3-C844-F854-AD5A315BF5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1D Problem</a:t>
            </a:r>
          </a:p>
          <a:p>
            <a:pPr lvl="1"/>
            <a:r>
              <a:rPr lang="en-US" dirty="0"/>
              <a:t>Gaussian Process</a:t>
            </a:r>
          </a:p>
          <a:p>
            <a:pPr lvl="1"/>
            <a:r>
              <a:rPr lang="en-US" dirty="0"/>
              <a:t>4 iterations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BAAD4-1EAC-F896-96D7-7A6B7B688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Bayesian Optimization,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80B55-4537-EF8A-C14B-6DEFCC3A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41" y="1062614"/>
            <a:ext cx="4700198" cy="4741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B8684-6251-A2D1-E85F-3601206A0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1" y="375343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FD11F-5C7D-821B-BC59-F0137701D7E0}"/>
              </a:ext>
            </a:extLst>
          </p:cNvPr>
          <p:cNvSpPr txBox="1"/>
          <p:nvPr/>
        </p:nvSpPr>
        <p:spPr>
          <a:xfrm>
            <a:off x="268902" y="4440146"/>
            <a:ext cx="2756005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Brochu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Vlad M. Cora,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Nando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 Freitas: A Tutorial on Bayesian Optimization of Expensive Cost Functions, with Application to Active User Modeling and Hierarchical 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24FF1F-F024-FB59-6D5A-97F3B18A3E6A}"/>
              </a:ext>
            </a:extLst>
          </p:cNvPr>
          <p:cNvSpPr txBox="1"/>
          <p:nvPr/>
        </p:nvSpPr>
        <p:spPr>
          <a:xfrm>
            <a:off x="8351405" y="2000921"/>
            <a:ext cx="3555375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sz="20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Acquisition Functions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Upper Confidence Bound (UCB)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EDD6A-89FA-500B-0656-53302B749AA5}"/>
              </a:ext>
            </a:extLst>
          </p:cNvPr>
          <p:cNvSpPr txBox="1"/>
          <p:nvPr/>
        </p:nvSpPr>
        <p:spPr>
          <a:xfrm>
            <a:off x="9036421" y="1226370"/>
            <a:ext cx="260335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https://ekamperi.github.io/machine learning/2021/06/11/acquisition-functions.html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BC0D2-9DFC-193B-298A-99CF6B3E5B94}"/>
              </a:ext>
            </a:extLst>
          </p:cNvPr>
          <p:cNvSpPr txBox="1"/>
          <p:nvPr/>
        </p:nvSpPr>
        <p:spPr>
          <a:xfrm>
            <a:off x="8332400" y="3490076"/>
            <a:ext cx="35553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Probability of Improvement (PI)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568EB-A20E-931E-975A-9AD25EC1F1D1}"/>
              </a:ext>
            </a:extLst>
          </p:cNvPr>
          <p:cNvSpPr txBox="1"/>
          <p:nvPr/>
        </p:nvSpPr>
        <p:spPr>
          <a:xfrm>
            <a:off x="8312676" y="4707487"/>
            <a:ext cx="35553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Expected Improvement (EI)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676149-2DE1-E272-2BE0-06619FD3C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550" y="2974641"/>
            <a:ext cx="2857500" cy="3636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1496AA-03DC-5FE3-7273-524748351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7396" y="3862860"/>
            <a:ext cx="3172376" cy="377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6D3FA-D767-5668-975F-D79D11F22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3948" y="4215731"/>
            <a:ext cx="2660703" cy="369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E791E7-81D1-659F-3076-9C071BAAE3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014" y="5055353"/>
            <a:ext cx="3628231" cy="6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5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7E865-9379-FD8F-A834-56D48164BF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Multi-armed Bandits</a:t>
            </a:r>
          </a:p>
          <a:p>
            <a:pPr lvl="1"/>
            <a:r>
              <a:rPr lang="en-US" dirty="0"/>
              <a:t>Motivation: model types have different quality</a:t>
            </a:r>
          </a:p>
          <a:p>
            <a:pPr lvl="1"/>
            <a:r>
              <a:rPr lang="en-US" dirty="0"/>
              <a:t>Select among k model types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k-armed bandit problem</a:t>
            </a:r>
          </a:p>
          <a:p>
            <a:pPr lvl="1"/>
            <a:r>
              <a:rPr lang="en-US" dirty="0"/>
              <a:t>Running score for each arm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scheduling policy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Hyperband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Non-stochastic setting, without parametric assumptions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Pure exploration algorithm for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infinite-armed bandits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Based on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Successive Halving</a:t>
            </a:r>
          </a:p>
          <a:p>
            <a:pPr lvl="2"/>
            <a:r>
              <a:rPr lang="en-US" dirty="0"/>
              <a:t>Successively discarding the worst-performing half of arms</a:t>
            </a:r>
          </a:p>
          <a:p>
            <a:pPr lvl="2"/>
            <a:r>
              <a:rPr lang="en-US" dirty="0"/>
              <a:t>Extended by doubling budget of arms in each iteration </a:t>
            </a:r>
            <a:br>
              <a:rPr lang="en-US" dirty="0"/>
            </a:br>
            <a:r>
              <a:rPr lang="en-US" dirty="0"/>
              <a:t>(no need to configure k, random search included)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665FF-53F4-05C3-7B45-CF8AB5929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Multi-armed Bandits and Hyperband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43F78-AB59-1AF9-AC25-C85BAFFA8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9" y="445582"/>
            <a:ext cx="1429273" cy="1184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8D306-2453-5AFD-5D64-905CC071F3DF}"/>
              </a:ext>
            </a:extLst>
          </p:cNvPr>
          <p:cNvSpPr txBox="1"/>
          <p:nvPr/>
        </p:nvSpPr>
        <p:spPr>
          <a:xfrm>
            <a:off x="10206474" y="1192255"/>
            <a:ext cx="18890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blogs.mathworks.com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7BC1C-165B-34FC-9336-C9159CD1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020" y="2061080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B1E1C-5724-0FA5-5CC3-0F7B9C827A59}"/>
              </a:ext>
            </a:extLst>
          </p:cNvPr>
          <p:cNvSpPr txBox="1"/>
          <p:nvPr/>
        </p:nvSpPr>
        <p:spPr>
          <a:xfrm>
            <a:off x="7519594" y="1914962"/>
            <a:ext cx="345178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Sébastien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Bubeck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Nicolò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Cesa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-Bianchi: Regret Analysis of Stochastic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Nonstochastic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Multi-armed Bandit Problems.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Foundations and Trends in Machine Learning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8BDAB-ADAF-C365-E7FB-E3882A425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405" y="5146326"/>
            <a:ext cx="497489" cy="640080"/>
          </a:xfrm>
          <a:prstGeom prst="rect">
            <a:avLst/>
          </a:prstGeom>
          <a:solidFill>
            <a:srgbClr val="7889FB"/>
          </a:solidFill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C61996-A7D1-81F8-57E9-87488A12EC1F}"/>
              </a:ext>
            </a:extLst>
          </p:cNvPr>
          <p:cNvSpPr txBox="1"/>
          <p:nvPr/>
        </p:nvSpPr>
        <p:spPr>
          <a:xfrm>
            <a:off x="1893346" y="5103463"/>
            <a:ext cx="476563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Lisha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Kevin G. Jamieson, Giulia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DeSalvo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Afshin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Rostamizadeh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Talwalkar: Hyperband: A Novel Bandit-Based Approach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A480D-E378-1988-482D-E8DA6DD06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927" y="3778028"/>
            <a:ext cx="4510238" cy="1844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CF396C-578D-2CB5-ADCB-FF87BBAB4557}"/>
              </a:ext>
            </a:extLst>
          </p:cNvPr>
          <p:cNvSpPr txBox="1"/>
          <p:nvPr/>
        </p:nvSpPr>
        <p:spPr>
          <a:xfrm>
            <a:off x="7379746" y="3153783"/>
            <a:ext cx="426727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buckets with R=81 resources and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 (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exploitation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3B446-6741-ACD7-1624-524A14486CD9}"/>
              </a:ext>
            </a:extLst>
          </p:cNvPr>
          <p:cNvSpPr/>
          <p:nvPr/>
        </p:nvSpPr>
        <p:spPr>
          <a:xfrm>
            <a:off x="10908255" y="4303059"/>
            <a:ext cx="771044" cy="282921"/>
          </a:xfrm>
          <a:prstGeom prst="rect">
            <a:avLst/>
          </a:prstGeom>
          <a:noFill/>
          <a:ln w="317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D6090-30AA-335E-43F9-0C4354240A18}"/>
              </a:ext>
            </a:extLst>
          </p:cNvPr>
          <p:cNvSpPr/>
          <p:nvPr/>
        </p:nvSpPr>
        <p:spPr>
          <a:xfrm>
            <a:off x="7661238" y="4315610"/>
            <a:ext cx="771044" cy="1203063"/>
          </a:xfrm>
          <a:prstGeom prst="rect">
            <a:avLst/>
          </a:prstGeom>
          <a:noFill/>
          <a:ln w="31750">
            <a:solidFill>
              <a:srgbClr val="C40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549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150D38-9BD6-E849-73E1-0AA9181D3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Auto Weka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28 learners, 11 ensemble/meta methods</a:t>
            </a:r>
            <a:endParaRPr lang="en-US" sz="700" dirty="0"/>
          </a:p>
          <a:p>
            <a:r>
              <a:rPr lang="en-US" dirty="0"/>
              <a:t>Auto </a:t>
            </a:r>
            <a:r>
              <a:rPr lang="en-US" dirty="0" err="1"/>
              <a:t>Sklearn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15 classifiers, 14 feature prep, 4 data prep </a:t>
            </a:r>
            <a:endParaRPr lang="en-US" sz="700" dirty="0"/>
          </a:p>
          <a:p>
            <a:r>
              <a:rPr lang="en-US" dirty="0" err="1"/>
              <a:t>TuPaQ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</a:t>
            </a:r>
            <a:r>
              <a:rPr lang="en-US" dirty="0"/>
              <a:t> and large-scale</a:t>
            </a:r>
            <a:endParaRPr lang="en-US" sz="700" dirty="0"/>
          </a:p>
          <a:p>
            <a:r>
              <a:rPr lang="en-US" dirty="0"/>
              <a:t>TPOT </a:t>
            </a:r>
          </a:p>
          <a:p>
            <a:pPr lvl="1"/>
            <a:r>
              <a:rPr lang="en-US" dirty="0"/>
              <a:t>Genetic programming</a:t>
            </a:r>
            <a:endParaRPr lang="en-US" sz="700" dirty="0"/>
          </a:p>
          <a:p>
            <a:r>
              <a:rPr lang="en-US" dirty="0"/>
              <a:t>Other Services/Systems</a:t>
            </a:r>
          </a:p>
          <a:p>
            <a:pPr lvl="1"/>
            <a:r>
              <a:rPr lang="en-US" dirty="0"/>
              <a:t>Azure ML, Amazon ML, Google </a:t>
            </a:r>
            <a:r>
              <a:rPr lang="en-US" dirty="0" err="1"/>
              <a:t>AutoML</a:t>
            </a:r>
            <a:r>
              <a:rPr lang="en-US" dirty="0"/>
              <a:t>, H20 </a:t>
            </a:r>
            <a:r>
              <a:rPr lang="en-US" dirty="0" err="1"/>
              <a:t>AutoML</a:t>
            </a:r>
            <a:endParaRPr lang="en-US" dirty="0"/>
          </a:p>
          <a:p>
            <a:pPr lvl="1"/>
            <a:r>
              <a:rPr lang="en-US" dirty="0" err="1"/>
              <a:t>AutoKeras</a:t>
            </a:r>
            <a:r>
              <a:rPr lang="en-US" dirty="0"/>
              <a:t> (tuners: greedy, </a:t>
            </a:r>
            <a:r>
              <a:rPr lang="en-US" b="1" dirty="0" err="1">
                <a:solidFill>
                  <a:srgbClr val="7889FB"/>
                </a:solidFill>
              </a:rPr>
              <a:t>bayesian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hyperband</a:t>
            </a:r>
            <a:r>
              <a:rPr lang="en-US" dirty="0"/>
              <a:t>, or random)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F3C1D-3AE9-BC37-B42C-B2DF0C888E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F53A3-3B0A-E211-8AD3-28EA2A9F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188" y="500282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52531-AEDE-D15F-B56C-729752EF1205}"/>
              </a:ext>
            </a:extLst>
          </p:cNvPr>
          <p:cNvSpPr txBox="1"/>
          <p:nvPr/>
        </p:nvSpPr>
        <p:spPr>
          <a:xfrm>
            <a:off x="7067774" y="4938164"/>
            <a:ext cx="39007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Hantian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Luyuan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Zeng,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How Good Are Machine Learning Clouds for Binary Classification with Good Features?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4038E-6A11-C7A4-288B-45E90B5A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857" y="133012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0DF64-D305-729C-575E-488FD7B787B7}"/>
              </a:ext>
            </a:extLst>
          </p:cNvPr>
          <p:cNvSpPr txBox="1"/>
          <p:nvPr/>
        </p:nvSpPr>
        <p:spPr>
          <a:xfrm>
            <a:off x="5873675" y="1386756"/>
            <a:ext cx="506471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52E3F-9339-4551-EB98-1BC642FBE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0857" y="206759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19094-D001-F0CD-F7B5-A6D30BC7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0897" y="2794297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603EB-5AB7-8C03-060C-AF3FB13F6AC9}"/>
              </a:ext>
            </a:extLst>
          </p:cNvPr>
          <p:cNvSpPr txBox="1"/>
          <p:nvPr/>
        </p:nvSpPr>
        <p:spPr>
          <a:xfrm>
            <a:off x="6174890" y="2104787"/>
            <a:ext cx="47635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[Lars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Kotthoffet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 2.0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Automatic model selection and hyper-parameter optimization in WEKA.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921F6-C5A1-7177-7208-FEBC74B57559}"/>
              </a:ext>
            </a:extLst>
          </p:cNvPr>
          <p:cNvSpPr txBox="1"/>
          <p:nvPr/>
        </p:nvSpPr>
        <p:spPr>
          <a:xfrm>
            <a:off x="5873675" y="2815698"/>
            <a:ext cx="508481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[Matthias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Feurer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sklearn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Efficient and Robust Automated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B54E1-A3DD-7304-1B50-3038804A7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0857" y="352503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4A5A-5B5D-80E9-4CF9-2400A95BBBA1}"/>
              </a:ext>
            </a:extLst>
          </p:cNvPr>
          <p:cNvSpPr txBox="1"/>
          <p:nvPr/>
        </p:nvSpPr>
        <p:spPr>
          <a:xfrm>
            <a:off x="6357769" y="3459958"/>
            <a:ext cx="460072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[Evan R. Sparks,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Talwalkar, Daniel Haas, Michael J. Franklin, Michael I. Jordan,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Automating model search for large scale machine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SoCC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DB7FE0-52F4-CDA1-9050-CD17ED71D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897" y="4252707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DC7827-C162-A5AC-B8A4-02D2ACACEDF4}"/>
              </a:ext>
            </a:extLst>
          </p:cNvPr>
          <p:cNvSpPr txBox="1"/>
          <p:nvPr/>
        </p:nvSpPr>
        <p:spPr>
          <a:xfrm>
            <a:off x="5185186" y="4292188"/>
            <a:ext cx="57733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[Randal S. Olson, Jason H. Moore: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TPOT: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Tree-Based Pipeline Optimization Tool for Automating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919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0A2FC5-4B4A-B091-825F-DDA47D1A6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Alpine Meadow</a:t>
            </a:r>
          </a:p>
          <a:p>
            <a:pPr lvl="1"/>
            <a:r>
              <a:rPr lang="en-US" dirty="0"/>
              <a:t>Logical and physical ML pipelines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 </a:t>
            </a:r>
            <a:r>
              <a:rPr lang="en-US" dirty="0"/>
              <a:t>for pipeline selection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for hyper-parameters</a:t>
            </a:r>
            <a:endParaRPr lang="en-US" sz="700" dirty="0"/>
          </a:p>
          <a:p>
            <a:r>
              <a:rPr lang="en-US" dirty="0" err="1"/>
              <a:t>Dabl</a:t>
            </a:r>
            <a:r>
              <a:rPr lang="en-US" dirty="0"/>
              <a:t> </a:t>
            </a:r>
            <a:r>
              <a:rPr lang="en-US" b="0" dirty="0"/>
              <a:t>(Data Analysis Baseline Library)</a:t>
            </a:r>
          </a:p>
          <a:p>
            <a:pPr lvl="1"/>
            <a:r>
              <a:rPr lang="en-US" dirty="0"/>
              <a:t>Tools for simple data preparation and ML training</a:t>
            </a:r>
            <a:endParaRPr lang="en-US" b="0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Hyperband</a:t>
            </a:r>
            <a:r>
              <a:rPr lang="en-US" dirty="0"/>
              <a:t> (successive halving) for optimization</a:t>
            </a:r>
            <a:endParaRPr lang="en-US" sz="700" b="0" dirty="0"/>
          </a:p>
          <a:p>
            <a:r>
              <a:rPr lang="en-US" dirty="0"/>
              <a:t>BOHB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&amp; </a:t>
            </a:r>
            <a:r>
              <a:rPr lang="en-US" b="1" dirty="0">
                <a:solidFill>
                  <a:schemeClr val="accent1"/>
                </a:solidFill>
              </a:rPr>
              <a:t>hyperband</a:t>
            </a:r>
          </a:p>
          <a:p>
            <a:pPr lvl="1"/>
            <a:r>
              <a:rPr lang="en-US" dirty="0"/>
              <a:t>Queue-based </a:t>
            </a:r>
            <a:r>
              <a:rPr lang="en-US" b="1" dirty="0">
                <a:solidFill>
                  <a:srgbClr val="7889FB"/>
                </a:solidFill>
              </a:rPr>
              <a:t>parallelization</a:t>
            </a:r>
            <a:r>
              <a:rPr lang="en-US" dirty="0"/>
              <a:t> of successive halving</a:t>
            </a:r>
            <a:endParaRPr lang="en-US" sz="1000" dirty="0"/>
          </a:p>
          <a:p>
            <a:r>
              <a:rPr lang="en-US" dirty="0" err="1"/>
              <a:t>AutoML</a:t>
            </a:r>
            <a:r>
              <a:rPr lang="en-US" dirty="0"/>
              <a:t> </a:t>
            </a:r>
            <a:r>
              <a:rPr lang="en-US" b="0" dirty="0"/>
              <a:t>(</a:t>
            </a:r>
            <a:r>
              <a:rPr lang="en-US" b="0" dirty="0">
                <a:hlinkClick r:id="rId3"/>
              </a:rPr>
              <a:t>https://www.automl.org/</a:t>
            </a:r>
            <a:r>
              <a:rPr lang="en-US" b="0" dirty="0"/>
              <a:t>)</a:t>
            </a:r>
            <a:br>
              <a:rPr lang="en-US" b="0" dirty="0"/>
            </a:br>
            <a:r>
              <a:rPr lang="en-US" dirty="0"/>
              <a:t>Paper Collections/Benchmarks</a:t>
            </a:r>
          </a:p>
          <a:p>
            <a:pPr lvl="1"/>
            <a:r>
              <a:rPr lang="en-US" dirty="0" err="1"/>
              <a:t>HPOBench</a:t>
            </a:r>
            <a:r>
              <a:rPr lang="en-US" dirty="0"/>
              <a:t>/</a:t>
            </a:r>
            <a:r>
              <a:rPr lang="en-US" dirty="0" err="1"/>
              <a:t>NASBench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5D79C-539E-A1CB-8281-84FA7BB64F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926E7-4286-A6C8-0C51-3840BCF14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98" y="4722031"/>
            <a:ext cx="3682198" cy="1086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386C29-5D9A-237A-0EFA-5E5F306756EA}"/>
              </a:ext>
            </a:extLst>
          </p:cNvPr>
          <p:cNvSpPr txBox="1"/>
          <p:nvPr/>
        </p:nvSpPr>
        <p:spPr>
          <a:xfrm>
            <a:off x="9392569" y="2689735"/>
            <a:ext cx="22005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https://amueller.github.io/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/dev/user_guide.html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123B3-00C9-D8DB-F900-D6BD5EDA0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167" y="3735620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233D4-4395-019D-70FE-7E4FA369C58E}"/>
              </a:ext>
            </a:extLst>
          </p:cNvPr>
          <p:cNvSpPr txBox="1"/>
          <p:nvPr/>
        </p:nvSpPr>
        <p:spPr>
          <a:xfrm>
            <a:off x="7465807" y="3672142"/>
            <a:ext cx="34870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Falkner, Aaron Klein,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BOHB: Robust and Efficient Hyper-parameter Optimization at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2BF9C5-5C30-F084-8563-343BD5F2C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3953" y="1579479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D7F7F-12AF-1109-FA07-F382E1CB0B7B}"/>
              </a:ext>
            </a:extLst>
          </p:cNvPr>
          <p:cNvSpPr txBox="1"/>
          <p:nvPr/>
        </p:nvSpPr>
        <p:spPr>
          <a:xfrm>
            <a:off x="7933810" y="1524510"/>
            <a:ext cx="30089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Shang et al: Democratizing Data Science through Interactive Curation of ML Pipelines.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970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55694-1FB7-27FF-BB90-9D2423BB42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Design neural networks (type of layers / network) </a:t>
            </a:r>
            <a:br>
              <a:rPr lang="en-US" dirty="0"/>
            </a:br>
            <a:r>
              <a:rPr lang="en-US" dirty="0"/>
              <a:t>is often trial &amp; error process</a:t>
            </a:r>
          </a:p>
          <a:p>
            <a:pPr lvl="1"/>
            <a:r>
              <a:rPr lang="en-US" dirty="0"/>
              <a:t>Accuracy vs necessary computation characterizes an architecture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Automatic neural architecture search</a:t>
            </a:r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Search Space</a:t>
            </a:r>
            <a:r>
              <a:rPr lang="en-US" dirty="0"/>
              <a:t> of Building Blocks</a:t>
            </a:r>
          </a:p>
          <a:p>
            <a:pPr lvl="1"/>
            <a:r>
              <a:rPr lang="en-US" dirty="0"/>
              <a:t>Define possible operations (e.g., identity, </a:t>
            </a:r>
            <a:br>
              <a:rPr lang="en-US" dirty="0"/>
            </a:br>
            <a:r>
              <a:rPr lang="en-US" dirty="0"/>
              <a:t>3x3/5x5 separable convolution, avg/max pooling)</a:t>
            </a:r>
          </a:p>
          <a:p>
            <a:pPr lvl="1"/>
            <a:r>
              <a:rPr lang="en-US" dirty="0"/>
              <a:t>Define approach for connecting operations </a:t>
            </a:r>
            <a:br>
              <a:rPr lang="en-US" dirty="0"/>
            </a:br>
            <a:r>
              <a:rPr lang="en-US" dirty="0"/>
              <a:t>(pick 2 inputs, apply op, and add results)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C9414-7975-FBFB-DBAD-B5801167E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486FC-A01B-B975-A903-7AD790813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41" y="1342455"/>
            <a:ext cx="3286234" cy="3913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CACE1-ACFF-337B-B2D4-D619E8027448}"/>
              </a:ext>
            </a:extLst>
          </p:cNvPr>
          <p:cNvSpPr txBox="1"/>
          <p:nvPr/>
        </p:nvSpPr>
        <p:spPr>
          <a:xfrm>
            <a:off x="8194021" y="2628645"/>
            <a:ext cx="18488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Exploration of cell designs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18851-5998-5ACC-AB88-047C4A2E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85" y="474869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5B77E-F653-1906-296B-91B5A760AC9F}"/>
              </a:ext>
            </a:extLst>
          </p:cNvPr>
          <p:cNvSpPr txBox="1"/>
          <p:nvPr/>
        </p:nvSpPr>
        <p:spPr>
          <a:xfrm>
            <a:off x="1683157" y="4688406"/>
            <a:ext cx="367313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Hieu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Pham, Melody Y. Guan,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Le, Jeff Dean: Efficient Neural Architecture Search via Parameter Sharing.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320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D355BD-EF52-FE63-DE2B-F88AC02667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Search Strategy</a:t>
            </a:r>
            <a:endParaRPr lang="en-US" b="0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Classical evolutionary algorithms</a:t>
            </a:r>
          </a:p>
          <a:p>
            <a:pPr lvl="1"/>
            <a:r>
              <a:rPr lang="en-US" dirty="0"/>
              <a:t>Recurrent neural networks (e.g., LSTM)</a:t>
            </a:r>
          </a:p>
          <a:p>
            <a:pPr lvl="1"/>
            <a:r>
              <a:rPr lang="en-US" dirty="0"/>
              <a:t>Bayesian optimization (with special distance metric)</a:t>
            </a:r>
          </a:p>
          <a:p>
            <a:pPr lvl="1"/>
            <a:endParaRPr lang="en-US" sz="10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Optimization Objective</a:t>
            </a:r>
          </a:p>
          <a:p>
            <a:pPr lvl="1"/>
            <a:r>
              <a:rPr lang="en-US" dirty="0"/>
              <a:t>Max accuracy (min error)</a:t>
            </a:r>
          </a:p>
          <a:p>
            <a:pPr lvl="1"/>
            <a:r>
              <a:rPr lang="en-US" dirty="0"/>
              <a:t>Multi-objective </a:t>
            </a:r>
            <a:br>
              <a:rPr lang="en-US" dirty="0"/>
            </a:br>
            <a:r>
              <a:rPr lang="en-US" dirty="0"/>
              <a:t>(accuracy and runtime)</a:t>
            </a:r>
          </a:p>
          <a:p>
            <a:pPr lvl="1"/>
            <a:endParaRPr lang="en-US" sz="1000" dirty="0"/>
          </a:p>
          <a:p>
            <a:r>
              <a:rPr lang="en-US" dirty="0"/>
              <a:t>Excursus: Model Scaling</a:t>
            </a:r>
          </a:p>
          <a:p>
            <a:pPr lvl="1"/>
            <a:r>
              <a:rPr lang="en-US" dirty="0"/>
              <a:t>Automatically scale-up small </a:t>
            </a:r>
            <a:br>
              <a:rPr lang="en-US" dirty="0"/>
            </a:br>
            <a:r>
              <a:rPr lang="en-US" dirty="0"/>
              <a:t>model for better accuracy</a:t>
            </a:r>
          </a:p>
          <a:p>
            <a:pPr lvl="1"/>
            <a:r>
              <a:rPr lang="en-US" dirty="0" err="1"/>
              <a:t>EfficientNet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50E2A-B551-C9CC-47A7-C22462707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A3E0B-EBBA-B912-E991-DC5BE7DA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600" y="13658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C6C54-E808-DEFD-2699-999B99CD0D71}"/>
              </a:ext>
            </a:extLst>
          </p:cNvPr>
          <p:cNvSpPr txBox="1"/>
          <p:nvPr/>
        </p:nvSpPr>
        <p:spPr>
          <a:xfrm>
            <a:off x="7330329" y="1411931"/>
            <a:ext cx="36375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Neural Architecture Search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13B6D-D857-D428-11CD-E93D4D06670A}"/>
              </a:ext>
            </a:extLst>
          </p:cNvPr>
          <p:cNvSpPr txBox="1"/>
          <p:nvPr/>
        </p:nvSpPr>
        <p:spPr>
          <a:xfrm>
            <a:off x="7330329" y="1997941"/>
            <a:ext cx="36375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Kirthevasan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Kandasamy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Willie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Neiswanger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Jeff Schneider,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Barnabás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Póczos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P. Xing: Neural Architecture Search with Bayesian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Optimisation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Optimal Transport.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9FE0D-CC87-AAEF-681C-8142F3365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600" y="21680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4EC42-1D8B-BA0D-D6A1-04411BA38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795" y="2949630"/>
            <a:ext cx="3681096" cy="2912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F7616-9B0F-1B01-2ADE-2057CC49C03E}"/>
              </a:ext>
            </a:extLst>
          </p:cNvPr>
          <p:cNvSpPr txBox="1"/>
          <p:nvPr/>
        </p:nvSpPr>
        <p:spPr>
          <a:xfrm>
            <a:off x="8713694" y="4362672"/>
            <a:ext cx="22541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Mingxing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EfficientNet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Rethinking Model Scaling for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D405E-2756-B48B-8919-B6250C8CD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179" y="4532067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1662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E21B6F-1DB7-B6FB-9B4B-F0C818C836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Problem: Computational Resources</a:t>
            </a:r>
          </a:p>
          <a:p>
            <a:pPr lvl="1"/>
            <a:r>
              <a:rPr lang="en-US" dirty="0"/>
              <a:t>Huge computational requirements for NAS (even on small datasets)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#1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Difficult to reproduce</a:t>
            </a:r>
            <a:r>
              <a:rPr lang="en-US" dirty="0"/>
              <a:t>, and </a:t>
            </a:r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barrier-to-entry</a:t>
            </a:r>
          </a:p>
          <a:p>
            <a:pPr lvl="1"/>
            <a:endParaRPr lang="en-US" dirty="0"/>
          </a:p>
          <a:p>
            <a:r>
              <a:rPr lang="en-US" dirty="0"/>
              <a:t> Excursus: NAS-Bench-101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423K</a:t>
            </a:r>
            <a:r>
              <a:rPr lang="en-US" dirty="0"/>
              <a:t> unique convolutional architectures</a:t>
            </a:r>
          </a:p>
          <a:p>
            <a:pPr lvl="1"/>
            <a:r>
              <a:rPr lang="en-US" dirty="0"/>
              <a:t>Training and evaluated </a:t>
            </a:r>
            <a:r>
              <a:rPr lang="en-US" b="1" dirty="0">
                <a:solidFill>
                  <a:srgbClr val="7889FB"/>
                </a:solidFill>
              </a:rPr>
              <a:t>ALL</a:t>
            </a:r>
            <a:r>
              <a:rPr lang="en-US" dirty="0"/>
              <a:t> architectures, </a:t>
            </a:r>
            <a:r>
              <a:rPr lang="en-US" b="1" dirty="0">
                <a:solidFill>
                  <a:srgbClr val="7889FB"/>
                </a:solidFill>
              </a:rPr>
              <a:t>multiple times</a:t>
            </a:r>
            <a:r>
              <a:rPr lang="en-US" dirty="0"/>
              <a:t> on </a:t>
            </a:r>
            <a:r>
              <a:rPr lang="en-US" b="1" dirty="0">
                <a:solidFill>
                  <a:schemeClr val="accent1"/>
                </a:solidFill>
              </a:rPr>
              <a:t>CIFAR-10</a:t>
            </a:r>
          </a:p>
          <a:p>
            <a:pPr lvl="1"/>
            <a:r>
              <a:rPr lang="en-US" dirty="0"/>
              <a:t>Shared dataset: </a:t>
            </a:r>
            <a:r>
              <a:rPr lang="en-US" b="1" dirty="0">
                <a:solidFill>
                  <a:srgbClr val="7889FB"/>
                </a:solidFill>
              </a:rPr>
              <a:t>5M trained models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89D5C-3891-D161-B2C4-97BFEB60A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58A17-CD1E-19E5-6E87-0A8427899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03" y="2553815"/>
            <a:ext cx="2166497" cy="252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9BDF1-2EBC-20A8-A4B5-189FEAFACC7A}"/>
              </a:ext>
            </a:extLst>
          </p:cNvPr>
          <p:cNvSpPr txBox="1"/>
          <p:nvPr/>
        </p:nvSpPr>
        <p:spPr>
          <a:xfrm>
            <a:off x="9590626" y="2553815"/>
            <a:ext cx="17785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Outer Skeleton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9147-ED12-45BD-F444-D01CF6ADC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7" y="4089001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60AD-6C43-B835-A36F-26EBF8FA9EAC}"/>
              </a:ext>
            </a:extLst>
          </p:cNvPr>
          <p:cNvSpPr txBox="1"/>
          <p:nvPr/>
        </p:nvSpPr>
        <p:spPr>
          <a:xfrm>
            <a:off x="1665188" y="4038760"/>
            <a:ext cx="40293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Ying, Aaron Klein, Eric Christiansen, Esteban Real, Kevin Murphy,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NAS-Bench-101: Towards Reproducible Neural Architecture Search.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138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8DC290-B1D7-DE14-A0F9-CB43F9B1F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&amp; Provenance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48056-1F45-281D-C974-D34DA5903F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A5AF1-2AA4-45D2-73C4-6071ADB2FB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 process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trial and error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(preparation, feature engineering, model selection)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personas</a:t>
            </a:r>
            <a:r>
              <a:rPr lang="en-US" dirty="0"/>
              <a:t> (data engineer, ML expert, </a:t>
            </a:r>
            <a:r>
              <a:rPr lang="en-US" dirty="0" err="1"/>
              <a:t>devops</a:t>
            </a:r>
            <a:r>
              <a:rPr lang="en-US" dirty="0"/>
              <a:t>)</a:t>
            </a:r>
            <a:endParaRPr lang="en-US" sz="1200" dirty="0"/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No record of experiments, insights lost along the way</a:t>
            </a:r>
          </a:p>
          <a:p>
            <a:pPr lvl="1"/>
            <a:r>
              <a:rPr lang="en-US" dirty="0"/>
              <a:t>Difficult to reproduce results</a:t>
            </a:r>
          </a:p>
          <a:p>
            <a:pPr lvl="1"/>
            <a:r>
              <a:rPr lang="en-US" dirty="0"/>
              <a:t>Cannot search for or query models </a:t>
            </a:r>
          </a:p>
          <a:p>
            <a:pPr lvl="1"/>
            <a:r>
              <a:rPr lang="en-US" dirty="0"/>
              <a:t>Difficult to collaborate</a:t>
            </a:r>
            <a:endParaRPr lang="en-US" sz="1200" dirty="0"/>
          </a:p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Experiment tracking and visualization</a:t>
            </a:r>
          </a:p>
          <a:p>
            <a:pPr lvl="1"/>
            <a:r>
              <a:rPr lang="en-US" dirty="0"/>
              <a:t>Coarse-grained ML pipeline provenance and versioning</a:t>
            </a:r>
          </a:p>
          <a:p>
            <a:pPr lvl="1"/>
            <a:r>
              <a:rPr lang="en-US" dirty="0"/>
              <a:t>Fine-grained data provenance (data-/ops-oriented)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8D4DA-A9E6-4E2A-51FA-9BA562DEA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 Management</a:t>
            </a:r>
          </a:p>
        </p:txBody>
      </p:sp>
      <p:pic>
        <p:nvPicPr>
          <p:cNvPr id="6" name="Picture 8" descr="https://upload.wikimedia.org/wikipedia/commons/thumb/1/1b/Emblem-person-red.svg/2000px-Emblem-person-red.svg.png">
            <a:extLst>
              <a:ext uri="{FF2B5EF4-FFF2-40B4-BE49-F238E27FC236}">
                <a16:creationId xmlns:a16="http://schemas.microsoft.com/office/drawing/2014/main" id="{E5CD9C75-1381-3239-E6F5-D79362C3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221" y="2163733"/>
            <a:ext cx="642759" cy="6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6CD981B1-75CC-05B9-9F5D-D6138F7D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99" y="2364113"/>
            <a:ext cx="643493" cy="6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0CF8D-E970-75B1-7219-F694E9236976}"/>
              </a:ext>
            </a:extLst>
          </p:cNvPr>
          <p:cNvSpPr txBox="1"/>
          <p:nvPr/>
        </p:nvSpPr>
        <p:spPr>
          <a:xfrm>
            <a:off x="7683438" y="1220103"/>
            <a:ext cx="201050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you create that model?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 consider X?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A64953-69CA-914A-6751-76FABF995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097" y="2961759"/>
            <a:ext cx="85652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940EA3-E9F9-4F13-1443-1F1E2B07975C}"/>
              </a:ext>
            </a:extLst>
          </p:cNvPr>
          <p:cNvSpPr txBox="1"/>
          <p:nvPr/>
        </p:nvSpPr>
        <p:spPr>
          <a:xfrm>
            <a:off x="8935795" y="3624818"/>
            <a:ext cx="26922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ModelDB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manage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Spark Summit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91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80727B-0B5B-0030-1F3C-697EDFE74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ModelHub</a:t>
            </a:r>
            <a:endParaRPr lang="en-US" dirty="0"/>
          </a:p>
          <a:p>
            <a:pPr lvl="1"/>
            <a:r>
              <a:rPr lang="en-US" dirty="0"/>
              <a:t>Versioning system for DNN models, including provenance tracking</a:t>
            </a:r>
          </a:p>
          <a:p>
            <a:pPr lvl="1"/>
            <a:r>
              <a:rPr lang="en-US" dirty="0"/>
              <a:t>DSL for model exploration and enumeration queries </a:t>
            </a:r>
            <a:br>
              <a:rPr lang="en-US" dirty="0"/>
            </a:br>
            <a:r>
              <a:rPr lang="en-US" dirty="0"/>
              <a:t>(model selection + hyper parameters)</a:t>
            </a:r>
          </a:p>
          <a:p>
            <a:pPr lvl="1"/>
            <a:r>
              <a:rPr lang="en-US" dirty="0"/>
              <a:t>Model versions stored as deltas</a:t>
            </a:r>
          </a:p>
          <a:p>
            <a:pPr lvl="1"/>
            <a:endParaRPr lang="en-US" dirty="0"/>
          </a:p>
          <a:p>
            <a:r>
              <a:rPr lang="en-US" dirty="0" err="1"/>
              <a:t>ModelDB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Verta.ai</a:t>
            </a:r>
            <a:endParaRPr lang="en-US" dirty="0">
              <a:solidFill>
                <a:srgbClr val="C40D1E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Model and provenance logging</a:t>
            </a:r>
            <a:r>
              <a:rPr lang="en-US" dirty="0"/>
              <a:t> for ML pipelines </a:t>
            </a:r>
            <a:br>
              <a:rPr lang="en-US" dirty="0"/>
            </a:br>
            <a:r>
              <a:rPr lang="en-US" dirty="0"/>
              <a:t>via programmatic APIs</a:t>
            </a:r>
          </a:p>
          <a:p>
            <a:pPr lvl="1"/>
            <a:r>
              <a:rPr lang="en-US" dirty="0"/>
              <a:t>Support for different ML systems </a:t>
            </a:r>
            <a:br>
              <a:rPr lang="en-US" dirty="0"/>
            </a:br>
            <a:r>
              <a:rPr lang="en-US" dirty="0"/>
              <a:t>(e.g., spark.ml, scikit-learn, others)</a:t>
            </a:r>
          </a:p>
          <a:p>
            <a:pPr lvl="1"/>
            <a:r>
              <a:rPr lang="en-US" dirty="0"/>
              <a:t>GUIs for capturing </a:t>
            </a:r>
            <a:r>
              <a:rPr lang="en-US" b="1" dirty="0">
                <a:solidFill>
                  <a:srgbClr val="7889FB"/>
                </a:solidFill>
              </a:rPr>
              <a:t>meta data and  metric visualization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A85FA-4F02-DE91-16D7-BB23C0362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624D6-AD1C-6D95-270F-D1C3668639FB}"/>
              </a:ext>
            </a:extLst>
          </p:cNvPr>
          <p:cNvSpPr txBox="1"/>
          <p:nvPr/>
        </p:nvSpPr>
        <p:spPr>
          <a:xfrm>
            <a:off x="8504570" y="1350268"/>
            <a:ext cx="240884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[Hui Miao,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Larry S. Davis,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ModelHub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Deep Learning Lifecycle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7DD28-F6F8-3E6A-2313-E66ED51CF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217" y="14974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D9C6E-5AB3-DA5C-369F-F5C494326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17" y="320304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F7AA7-81C7-7FBA-6D4C-4A1ED8A30CA1}"/>
              </a:ext>
            </a:extLst>
          </p:cNvPr>
          <p:cNvSpPr txBox="1"/>
          <p:nvPr/>
        </p:nvSpPr>
        <p:spPr>
          <a:xfrm>
            <a:off x="7013986" y="3147008"/>
            <a:ext cx="392228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Samuel Madden: MODELDB: Opportunities and Challenges in Managing Machine Learning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B5C02-8DBD-1228-3211-6BAE6C00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243" y="3969185"/>
            <a:ext cx="2099090" cy="1665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46E850-1A52-36BB-3F7B-0F63AB793985}"/>
              </a:ext>
            </a:extLst>
          </p:cNvPr>
          <p:cNvSpPr txBox="1"/>
          <p:nvPr/>
        </p:nvSpPr>
        <p:spPr>
          <a:xfrm>
            <a:off x="7694347" y="4710833"/>
            <a:ext cx="18488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Verta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Enterprise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MLOps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Platform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https://www.verta.ai/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platform/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5965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2F172F-82A5-EC70-FAEF-36D597CE0E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An open-source platform for the machine learning lifecycle</a:t>
            </a:r>
          </a:p>
          <a:p>
            <a:pPr lvl="1"/>
            <a:r>
              <a:rPr lang="en-US" dirty="0"/>
              <a:t>Use of existing ML systems and various language bindings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Tracking:</a:t>
            </a:r>
            <a:r>
              <a:rPr lang="en-US" dirty="0"/>
              <a:t> logging and querying experiments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Projects:</a:t>
            </a:r>
            <a:r>
              <a:rPr lang="en-US" dirty="0"/>
              <a:t> packaging/reproduction of ML pipeline results 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Models:</a:t>
            </a:r>
            <a:r>
              <a:rPr lang="en-US" dirty="0"/>
              <a:t> deployment of models in various services/tools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MLflow</a:t>
            </a:r>
            <a:r>
              <a:rPr lang="en-US" b="1" dirty="0">
                <a:solidFill>
                  <a:schemeClr val="accent1"/>
                </a:solidFill>
              </a:rPr>
              <a:t> Model Registry:</a:t>
            </a:r>
            <a:r>
              <a:rPr lang="en-US" dirty="0"/>
              <a:t> cataloging models and managing deployment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1291E-9B0D-1E8E-31B7-258206111A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2E58A-45AB-0F5F-1503-A537B1172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1284819"/>
            <a:ext cx="977491" cy="400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CB7E8-616B-B842-1CCB-6AEDFC28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648" y="2340019"/>
            <a:ext cx="2997711" cy="621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64634-FCF7-AE26-5F8A-63886521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602" y="1769923"/>
            <a:ext cx="3114968" cy="637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311EB-62D7-0B97-C188-42BC3B43994B}"/>
              </a:ext>
            </a:extLst>
          </p:cNvPr>
          <p:cNvSpPr txBox="1"/>
          <p:nvPr/>
        </p:nvSpPr>
        <p:spPr>
          <a:xfrm>
            <a:off x="1321652" y="4114386"/>
            <a:ext cx="974796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Chen, Aaron Davidson,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the Machine Learning Lifecycle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41(4)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58F86-7C9D-86F8-9FBB-D54AAAB30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53" y="406756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FA6F7-0710-8776-D7FA-F2C06D6A9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53" y="4848756"/>
            <a:ext cx="49454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921FDC-FE68-F5F7-9563-A00AAD924A7E}"/>
              </a:ext>
            </a:extLst>
          </p:cNvPr>
          <p:cNvSpPr txBox="1"/>
          <p:nvPr/>
        </p:nvSpPr>
        <p:spPr>
          <a:xfrm>
            <a:off x="1321653" y="4821415"/>
            <a:ext cx="101007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[Andrew Chen, Andy Chow, Aaron Davidson, Arjun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DCunha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Singh,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Juntai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Zheng,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Developments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Accelerate the Machine Learning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4665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131014-1357-B368-D2A6-6FBD88A774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TensorFlow: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Suite of visualization tools</a:t>
            </a:r>
          </a:p>
          <a:p>
            <a:pPr lvl="1"/>
            <a:r>
              <a:rPr lang="en-US" dirty="0"/>
              <a:t>Explicitly track and write </a:t>
            </a:r>
            <a:br>
              <a:rPr lang="en-US" dirty="0"/>
            </a:br>
            <a:r>
              <a:rPr lang="en-US" dirty="0"/>
              <a:t>summary statistics </a:t>
            </a:r>
          </a:p>
          <a:p>
            <a:pPr lvl="1"/>
            <a:r>
              <a:rPr lang="en-US" dirty="0"/>
              <a:t>Visualize behavior over</a:t>
            </a:r>
            <a:br>
              <a:rPr lang="en-US" dirty="0"/>
            </a:br>
            <a:r>
              <a:rPr lang="en-US" dirty="0"/>
              <a:t>time and across experiments</a:t>
            </a:r>
          </a:p>
          <a:p>
            <a:pPr lvl="1"/>
            <a:r>
              <a:rPr lang="en-US" dirty="0"/>
              <a:t>Different folders for </a:t>
            </a:r>
            <a:br>
              <a:rPr lang="en-US" dirty="0"/>
            </a:br>
            <a:r>
              <a:rPr lang="en-US" dirty="0"/>
              <a:t>model versioning? </a:t>
            </a:r>
          </a:p>
          <a:p>
            <a:pPr lvl="1"/>
            <a:endParaRPr lang="en-US" dirty="0"/>
          </a:p>
          <a:p>
            <a:r>
              <a:rPr lang="en-US" dirty="0"/>
              <a:t>Other Tools:</a:t>
            </a:r>
          </a:p>
          <a:p>
            <a:pPr lvl="1"/>
            <a:r>
              <a:rPr lang="en-US" dirty="0"/>
              <a:t>Integration w/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Lots of custom logging</a:t>
            </a:r>
            <a:br>
              <a:rPr lang="en-US" dirty="0"/>
            </a:br>
            <a:r>
              <a:rPr lang="en-US" dirty="0"/>
              <a:t>and plotting tools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4687C-827D-DD72-AD7A-A10DD1882D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 Tracking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C113E-0D10-860C-EAAD-9C7CDC0F4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25" y="1308532"/>
            <a:ext cx="4559529" cy="3697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97535-7A17-942C-7987-036463F30946}"/>
              </a:ext>
            </a:extLst>
          </p:cNvPr>
          <p:cNvSpPr txBox="1"/>
          <p:nvPr/>
        </p:nvSpPr>
        <p:spPr>
          <a:xfrm>
            <a:off x="5830572" y="5006273"/>
            <a:ext cx="356972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https://www.tensorflow.org/guide/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summaries_and_tensorboard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89387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54E8DF-3BF7-0123-0098-E480647B28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Databricks Machine Learning</a:t>
            </a:r>
          </a:p>
          <a:p>
            <a:pPr lvl="1"/>
            <a:r>
              <a:rPr lang="en-US" dirty="0" err="1"/>
              <a:t>MLOps</a:t>
            </a:r>
            <a:r>
              <a:rPr lang="en-US" dirty="0"/>
              <a:t>, Feature Store, </a:t>
            </a:r>
            <a:r>
              <a:rPr lang="en-US" dirty="0" err="1"/>
              <a:t>AutoML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2C916-8D48-09D0-8BAA-E8C84B1DD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ML Lifecycle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54668-78A5-17E2-0ED1-3DA4F392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305" y="388666"/>
            <a:ext cx="97718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3F832-1F8B-B39F-685C-2D51A3D5697D}"/>
              </a:ext>
            </a:extLst>
          </p:cNvPr>
          <p:cNvSpPr txBox="1"/>
          <p:nvPr/>
        </p:nvSpPr>
        <p:spPr>
          <a:xfrm>
            <a:off x="7022805" y="975406"/>
            <a:ext cx="34416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Announcing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Databricks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Machine Learning, Feature Store,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Keynote Data+ AI Summit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4D797-6244-912B-1685-7D10C41A2D22}"/>
              </a:ext>
            </a:extLst>
          </p:cNvPr>
          <p:cNvSpPr txBox="1"/>
          <p:nvPr/>
        </p:nvSpPr>
        <p:spPr>
          <a:xfrm>
            <a:off x="3151205" y="1935831"/>
            <a:ext cx="63361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MLOps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DataOps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+ DevOps +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ModelOps</a:t>
            </a:r>
            <a:endParaRPr lang="en-US" sz="24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79001-3622-F9DB-E82F-A7E7E83B7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24" y="2419012"/>
            <a:ext cx="8170294" cy="330301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56286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58279-4BE8-9522-D5A7-64100F4FB2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ML Collections</a:t>
            </a:r>
          </a:p>
          <a:p>
            <a:pPr lvl="1"/>
            <a:r>
              <a:rPr lang="en-US" dirty="0"/>
              <a:t>Dictionary-like data structures for configurations </a:t>
            </a:r>
            <a:br>
              <a:rPr lang="en-US" dirty="0"/>
            </a:br>
            <a:r>
              <a:rPr lang="en-US" dirty="0"/>
              <a:t>of experiments and models (hyper-parameters, loss, optimizer)</a:t>
            </a:r>
          </a:p>
          <a:p>
            <a:pPr lvl="1"/>
            <a:r>
              <a:rPr lang="en-US" dirty="0" err="1">
                <a:latin typeface="Consolas" panose="020B0609020204030204" pitchFamily="49" charset="0"/>
              </a:rPr>
              <a:t>ConfigDict</a:t>
            </a:r>
            <a:r>
              <a:rPr lang="en-US" dirty="0"/>
              <a:t> and </a:t>
            </a:r>
            <a:r>
              <a:rPr lang="en-US" dirty="0" err="1">
                <a:latin typeface="Consolas" panose="020B0609020204030204" pitchFamily="49" charset="0"/>
              </a:rPr>
              <a:t>FrozenConfigDict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endParaRPr lang="en-US" dirty="0"/>
          </a:p>
          <a:p>
            <a:r>
              <a:rPr lang="en-US" dirty="0"/>
              <a:t>#2 Fiddle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Configurations for model training</a:t>
            </a:r>
            <a:r>
              <a:rPr lang="en-US" dirty="0"/>
              <a:t> via </a:t>
            </a:r>
            <a:r>
              <a:rPr lang="en-US" dirty="0">
                <a:latin typeface="Consolas" panose="020B0609020204030204" pitchFamily="49" charset="0"/>
              </a:rPr>
              <a:t>build()</a:t>
            </a:r>
            <a:r>
              <a:rPr lang="en-US" dirty="0"/>
              <a:t> for creating training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Auto-config</a:t>
            </a:r>
            <a:r>
              <a:rPr lang="en-US" dirty="0"/>
              <a:t> for creating a config object from a (control-flow-free) function</a:t>
            </a:r>
          </a:p>
          <a:p>
            <a:pPr lvl="1"/>
            <a:r>
              <a:rPr lang="en-US" dirty="0"/>
              <a:t>Explain and visualization</a:t>
            </a:r>
          </a:p>
          <a:p>
            <a:pPr lvl="1"/>
            <a:endParaRPr lang="en-US" dirty="0"/>
          </a:p>
          <a:p>
            <a:r>
              <a:rPr lang="en-US" dirty="0"/>
              <a:t>#3 Croissant Metadata</a:t>
            </a:r>
          </a:p>
          <a:p>
            <a:pPr lvl="1"/>
            <a:r>
              <a:rPr lang="en-US" dirty="0"/>
              <a:t>Meta data format (JSON) for ML datasets (</a:t>
            </a:r>
            <a:r>
              <a:rPr lang="en-US" b="1" dirty="0">
                <a:solidFill>
                  <a:srgbClr val="7889FB"/>
                </a:solidFill>
              </a:rPr>
              <a:t>dataset metadata,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resources, structure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used by </a:t>
            </a:r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NeurIPS’24 workshop</a:t>
            </a:r>
            <a:endParaRPr lang="en-US" b="1" dirty="0">
              <a:solidFill>
                <a:srgbClr val="C40D1E"/>
              </a:solidFill>
            </a:endParaRPr>
          </a:p>
          <a:p>
            <a:pPr lvl="1"/>
            <a:r>
              <a:rPr lang="en-US" dirty="0"/>
              <a:t>Integrations with data repositories, data loaders, dataset search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515B-94CE-BBC5-BB6B-ACFDEAD42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Configuration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54F34-FCA4-78AF-872F-B5E4776C6641}"/>
              </a:ext>
            </a:extLst>
          </p:cNvPr>
          <p:cNvSpPr txBox="1"/>
          <p:nvPr/>
        </p:nvSpPr>
        <p:spPr>
          <a:xfrm>
            <a:off x="6426026" y="1241128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google/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ml_collections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96D24-4C85-2E03-4B65-EA5408758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22" y="1241128"/>
            <a:ext cx="3272059" cy="3624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630FF-2992-138B-395F-7C4C6B0180D3}"/>
              </a:ext>
            </a:extLst>
          </p:cNvPr>
          <p:cNvSpPr txBox="1"/>
          <p:nvPr/>
        </p:nvSpPr>
        <p:spPr>
          <a:xfrm>
            <a:off x="6426026" y="3923553"/>
            <a:ext cx="24454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google/fiddle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B53D2-22FA-5314-96FA-BD6BE9DEB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140" y="5020196"/>
            <a:ext cx="49474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3E73F-F80C-FAF4-342B-2A35525028AC}"/>
              </a:ext>
            </a:extLst>
          </p:cNvPr>
          <p:cNvSpPr txBox="1"/>
          <p:nvPr/>
        </p:nvSpPr>
        <p:spPr>
          <a:xfrm>
            <a:off x="8186568" y="4978875"/>
            <a:ext cx="303365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Mubashara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Akhtar et al: Croissant: A Metadata Format for ML-Ready Datasets,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DEEM@SIGMOD’24 Workshop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511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60F1E69-9BAE-A19D-0216-0EA44FBAB14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07C01D-32EC-0E5B-D391-1EADE81DD1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DEX: Dataset Versioning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Versioning of datasets, stored with delta encoding</a:t>
            </a:r>
          </a:p>
          <a:p>
            <a:pPr lvl="1"/>
            <a:r>
              <a:rPr lang="en-US" dirty="0"/>
              <a:t>Checkout, intersection, union queries over deltas</a:t>
            </a:r>
          </a:p>
          <a:p>
            <a:pPr lvl="1"/>
            <a:r>
              <a:rPr lang="en-US" dirty="0"/>
              <a:t>Query optimization for finding efficient plans</a:t>
            </a:r>
          </a:p>
          <a:p>
            <a:r>
              <a:rPr lang="en-US" dirty="0"/>
              <a:t>MISTIQUE: Intermediates of ML Pipelines</a:t>
            </a:r>
          </a:p>
          <a:p>
            <a:pPr lvl="1"/>
            <a:r>
              <a:rPr lang="en-US" dirty="0"/>
              <a:t>Capturing, storage, querying of intermediates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Lossy deduplication and compression</a:t>
            </a:r>
          </a:p>
          <a:p>
            <a:pPr lvl="1"/>
            <a:r>
              <a:rPr lang="en-US" dirty="0"/>
              <a:t>Adaptive querying/materialization for finding efficient plans</a:t>
            </a:r>
          </a:p>
          <a:p>
            <a:r>
              <a:rPr lang="en-US" dirty="0"/>
              <a:t>Linear Algebra Provenance</a:t>
            </a:r>
          </a:p>
          <a:p>
            <a:pPr lvl="1"/>
            <a:r>
              <a:rPr lang="en-US" dirty="0"/>
              <a:t>Provenance propagation by decomposition</a:t>
            </a:r>
          </a:p>
          <a:p>
            <a:pPr lvl="1"/>
            <a:r>
              <a:rPr lang="en-US" dirty="0"/>
              <a:t>Annotate parts w/ provenance polynomials (contributing inputs + impact)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C925A-8FEC-456F-B931-B980A17BDB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fine-grained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5CAEC7-1267-FED9-F284-4287C61BD148}"/>
              </a:ext>
            </a:extLst>
          </p:cNvPr>
          <p:cNvGrpSpPr/>
          <p:nvPr/>
        </p:nvGrpSpPr>
        <p:grpSpPr>
          <a:xfrm>
            <a:off x="8372402" y="4071946"/>
            <a:ext cx="2972864" cy="2470535"/>
            <a:chOff x="5596930" y="4340888"/>
            <a:chExt cx="2972864" cy="24705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BAB5CB-43EB-6E96-B383-EBBF7DF2CFD6}"/>
                </a:ext>
              </a:extLst>
            </p:cNvPr>
            <p:cNvSpPr/>
            <p:nvPr/>
          </p:nvSpPr>
          <p:spPr>
            <a:xfrm>
              <a:off x="6129494" y="4401178"/>
              <a:ext cx="813916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B7DD3A-E4E7-97DF-C099-DEA8E85AC90B}"/>
                </a:ext>
              </a:extLst>
            </p:cNvPr>
            <p:cNvSpPr/>
            <p:nvPr/>
          </p:nvSpPr>
          <p:spPr>
            <a:xfrm>
              <a:off x="6939285" y="4401177"/>
              <a:ext cx="556785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B64F2-E93E-A51A-D7BB-DE3857EA9C8D}"/>
                </a:ext>
              </a:extLst>
            </p:cNvPr>
            <p:cNvSpPr/>
            <p:nvPr/>
          </p:nvSpPr>
          <p:spPr>
            <a:xfrm>
              <a:off x="6131169" y="4875127"/>
              <a:ext cx="813916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0D210-3E6F-47C3-642A-DDB43F405DE0}"/>
                </a:ext>
              </a:extLst>
            </p:cNvPr>
            <p:cNvSpPr/>
            <p:nvPr/>
          </p:nvSpPr>
          <p:spPr>
            <a:xfrm>
              <a:off x="6939285" y="4875126"/>
              <a:ext cx="556785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E3B6F0-1AEF-EB0D-1045-27398453E444}"/>
                </a:ext>
              </a:extLst>
            </p:cNvPr>
            <p:cNvSpPr txBox="1"/>
            <p:nvPr/>
          </p:nvSpPr>
          <p:spPr>
            <a:xfrm>
              <a:off x="5596930" y="4340888"/>
              <a:ext cx="4119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65A4A7-DD28-8A0A-F2C6-09E56412ADA9}"/>
                </a:ext>
              </a:extLst>
            </p:cNvPr>
            <p:cNvSpPr/>
            <p:nvPr/>
          </p:nvSpPr>
          <p:spPr>
            <a:xfrm>
              <a:off x="7614198" y="4402852"/>
              <a:ext cx="4716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B7176-C0A8-913E-458A-9BDFC8F56C47}"/>
                </a:ext>
              </a:extLst>
            </p:cNvPr>
            <p:cNvSpPr/>
            <p:nvPr/>
          </p:nvSpPr>
          <p:spPr>
            <a:xfrm>
              <a:off x="7614198" y="4876801"/>
              <a:ext cx="4716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39857A-EB81-AA81-A387-BDBEA2F6C200}"/>
                </a:ext>
              </a:extLst>
            </p:cNvPr>
            <p:cNvCxnSpPr/>
            <p:nvPr/>
          </p:nvCxnSpPr>
          <p:spPr>
            <a:xfrm>
              <a:off x="7614198" y="4401177"/>
              <a:ext cx="471600" cy="472273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C95405-D4E6-EE17-9B4F-6D4E96C73B5A}"/>
                </a:ext>
              </a:extLst>
            </p:cNvPr>
            <p:cNvSpPr/>
            <p:nvPr/>
          </p:nvSpPr>
          <p:spPr>
            <a:xfrm>
              <a:off x="8228819" y="4404528"/>
              <a:ext cx="3204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720B10-44CD-4323-E8A5-07E065523234}"/>
                </a:ext>
              </a:extLst>
            </p:cNvPr>
            <p:cNvSpPr/>
            <p:nvPr/>
          </p:nvSpPr>
          <p:spPr>
            <a:xfrm>
              <a:off x="8228819" y="4868429"/>
              <a:ext cx="3204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98A150-B16A-919D-1F0A-4D3D9A84FF16}"/>
                </a:ext>
              </a:extLst>
            </p:cNvPr>
            <p:cNvCxnSpPr/>
            <p:nvPr/>
          </p:nvCxnSpPr>
          <p:spPr>
            <a:xfrm>
              <a:off x="8228819" y="4873451"/>
              <a:ext cx="320400" cy="283027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2389FC-A212-D16B-D00D-92E35F2BCA5E}"/>
                </a:ext>
              </a:extLst>
            </p:cNvPr>
            <p:cNvSpPr/>
            <p:nvPr/>
          </p:nvSpPr>
          <p:spPr>
            <a:xfrm>
              <a:off x="6131169" y="5337346"/>
              <a:ext cx="813916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F7ADA7-9457-395F-F510-C78954E5E77F}"/>
                </a:ext>
              </a:extLst>
            </p:cNvPr>
            <p:cNvSpPr/>
            <p:nvPr/>
          </p:nvSpPr>
          <p:spPr>
            <a:xfrm>
              <a:off x="6940960" y="5337345"/>
              <a:ext cx="556785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EB3FBB-0692-ED6C-3A70-4A919878BB2E}"/>
                </a:ext>
              </a:extLst>
            </p:cNvPr>
            <p:cNvSpPr/>
            <p:nvPr/>
          </p:nvSpPr>
          <p:spPr>
            <a:xfrm>
              <a:off x="6132844" y="6253423"/>
              <a:ext cx="813916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22C948-A63D-E5B3-B329-4F04AE514743}"/>
                </a:ext>
              </a:extLst>
            </p:cNvPr>
            <p:cNvSpPr/>
            <p:nvPr/>
          </p:nvSpPr>
          <p:spPr>
            <a:xfrm>
              <a:off x="6940960" y="6253422"/>
              <a:ext cx="556785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9449AD-3D38-503F-63E0-8F442871FC20}"/>
                </a:ext>
              </a:extLst>
            </p:cNvPr>
            <p:cNvCxnSpPr/>
            <p:nvPr/>
          </p:nvCxnSpPr>
          <p:spPr>
            <a:xfrm>
              <a:off x="6132844" y="5337346"/>
              <a:ext cx="806441" cy="8135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59761B-8831-3C6A-D95D-CEF42204630B}"/>
                </a:ext>
              </a:extLst>
            </p:cNvPr>
            <p:cNvCxnSpPr/>
            <p:nvPr/>
          </p:nvCxnSpPr>
          <p:spPr>
            <a:xfrm>
              <a:off x="6946760" y="6253423"/>
              <a:ext cx="549310" cy="5579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280A94-0A97-D3C3-E9D2-0DC0C95D634B}"/>
                </a:ext>
              </a:extLst>
            </p:cNvPr>
            <p:cNvSpPr txBox="1"/>
            <p:nvPr/>
          </p:nvSpPr>
          <p:spPr>
            <a:xfrm>
              <a:off x="7686991" y="520671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75151A-5DD5-F7CF-FE72-18341347282B}"/>
                </a:ext>
              </a:extLst>
            </p:cNvPr>
            <p:cNvSpPr txBox="1"/>
            <p:nvPr/>
          </p:nvSpPr>
          <p:spPr>
            <a:xfrm>
              <a:off x="8221227" y="5208393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4F9CE0-7D65-88F5-FBAB-99C92BAF6636}"/>
                </a:ext>
              </a:extLst>
            </p:cNvPr>
            <p:cNvSpPr txBox="1"/>
            <p:nvPr/>
          </p:nvSpPr>
          <p:spPr>
            <a:xfrm>
              <a:off x="7527893" y="5720858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9A9800-02D1-D419-DA9C-A44E1DB0FE81}"/>
                </a:ext>
              </a:extLst>
            </p:cNvPr>
            <p:cNvSpPr txBox="1"/>
            <p:nvPr/>
          </p:nvSpPr>
          <p:spPr>
            <a:xfrm>
              <a:off x="7529569" y="629528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A90BD3A-459A-29FC-A5C0-D9188E7F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924" y="1599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D3AEA8-8EF4-D4AB-D883-332E9093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415" y="2733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0CFDDC-D9B6-3904-721B-30986D6DDB86}"/>
              </a:ext>
            </a:extLst>
          </p:cNvPr>
          <p:cNvSpPr txBox="1"/>
          <p:nvPr/>
        </p:nvSpPr>
        <p:spPr>
          <a:xfrm>
            <a:off x="8122024" y="1525629"/>
            <a:ext cx="29342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[Amit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DEX: Query Execution in a Delta-based Storage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77287-40F3-26BC-D74B-ED4C504CE17F}"/>
              </a:ext>
            </a:extLst>
          </p:cNvPr>
          <p:cNvSpPr txBox="1"/>
          <p:nvPr/>
        </p:nvSpPr>
        <p:spPr>
          <a:xfrm>
            <a:off x="7691719" y="2668641"/>
            <a:ext cx="33746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MISTIQUE: A System to Store and Query Model Intermediates for Model Diagnosis.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/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blipFill>
                <a:blip r:embed="rId4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5BB5457-B889-CAD6-D188-C556C6CA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90" y="509074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2252E2-AA57-D052-C75A-C6A1E44D961C}"/>
              </a:ext>
            </a:extLst>
          </p:cNvPr>
          <p:cNvSpPr txBox="1"/>
          <p:nvPr/>
        </p:nvSpPr>
        <p:spPr>
          <a:xfrm>
            <a:off x="1660933" y="5041450"/>
            <a:ext cx="31827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Zhepeng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Yan, Val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Tannen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Zachary G. Ives: Fine-grained Provenance for Linear Algebra Operators.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094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A6D562-5D1C-C755-5C4F-079BCD4E70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Programmatic API for tracking parameters, </a:t>
            </a:r>
            <a:br>
              <a:rPr lang="en-US" dirty="0"/>
            </a:br>
            <a:r>
              <a:rPr lang="en-US" dirty="0"/>
              <a:t>experiments, and results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autolog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for specific params</a:t>
            </a:r>
          </a:p>
          <a:p>
            <a:pPr lvl="1"/>
            <a:endParaRPr lang="en-US" sz="700" dirty="0"/>
          </a:p>
          <a:p>
            <a:r>
              <a:rPr lang="en-US" dirty="0"/>
              <a:t>Flor (on Ground)</a:t>
            </a:r>
          </a:p>
          <a:p>
            <a:pPr lvl="1"/>
            <a:r>
              <a:rPr lang="en-US" dirty="0"/>
              <a:t>DSL embedded in python for managing the workflow development </a:t>
            </a:r>
            <a:br>
              <a:rPr lang="en-US" dirty="0"/>
            </a:br>
            <a:r>
              <a:rPr lang="en-US" dirty="0"/>
              <a:t>phase of the ML lifecycle</a:t>
            </a:r>
          </a:p>
          <a:p>
            <a:pPr lvl="1"/>
            <a:r>
              <a:rPr lang="en-US" dirty="0"/>
              <a:t>DAGs of actions, artifacts, and literals</a:t>
            </a:r>
          </a:p>
          <a:p>
            <a:pPr lvl="1"/>
            <a:r>
              <a:rPr lang="en-US" dirty="0"/>
              <a:t>Data context generated by activities in Ground </a:t>
            </a:r>
            <a:endParaRPr lang="en-US" sz="700" dirty="0"/>
          </a:p>
          <a:p>
            <a:r>
              <a:rPr lang="en-US" dirty="0"/>
              <a:t>Dataset Relationship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Reuse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reveal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revise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retarget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Code-to-data relationships (data provenance)</a:t>
            </a:r>
          </a:p>
          <a:p>
            <a:pPr lvl="1"/>
            <a:r>
              <a:rPr lang="en-US" dirty="0"/>
              <a:t>Data-to-code relationships (potential transforms)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C7ECF-0208-3C3C-8B25-1042AC4EF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20E25-21AE-95F9-1A58-FE140781D78A}"/>
              </a:ext>
            </a:extLst>
          </p:cNvPr>
          <p:cNvSpPr txBox="1"/>
          <p:nvPr/>
        </p:nvSpPr>
        <p:spPr>
          <a:xfrm>
            <a:off x="6411447" y="1358841"/>
            <a:ext cx="4229726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</a:t>
            </a:r>
            <a:endParaRPr lang="en-US" sz="15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num_dimensions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", 8)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("regularization",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mlflow.log_metric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("accuracy",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mlflow.log_artifact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("roc.png")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2BD2E-D391-336B-6547-92030CDFBF56}"/>
              </a:ext>
            </a:extLst>
          </p:cNvPr>
          <p:cNvSpPr txBox="1"/>
          <p:nvPr/>
        </p:nvSpPr>
        <p:spPr>
          <a:xfrm>
            <a:off x="8029127" y="1064822"/>
            <a:ext cx="24718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https://databricks.com/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blog/2018/06/05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39758-F81D-2379-4FFC-3FB303BF427D}"/>
              </a:ext>
            </a:extLst>
          </p:cNvPr>
          <p:cNvSpPr/>
          <p:nvPr/>
        </p:nvSpPr>
        <p:spPr>
          <a:xfrm>
            <a:off x="8331800" y="3042431"/>
            <a:ext cx="3550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https://rise.cs.berkeley.edu/projects/jarvis/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9F965-56DB-6486-986E-5DF4F1215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132" y="344836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5AB8B-152A-0F4D-1693-DEC105B8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132" y="48277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71816-3F6A-A955-49A8-F6F0AFF1592B}"/>
              </a:ext>
            </a:extLst>
          </p:cNvPr>
          <p:cNvSpPr txBox="1"/>
          <p:nvPr/>
        </p:nvSpPr>
        <p:spPr>
          <a:xfrm>
            <a:off x="8190547" y="3474140"/>
            <a:ext cx="285843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Ground: A Data Context Service.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FC3AC-1722-F6A0-CA14-45F8A50B6B18}"/>
              </a:ext>
            </a:extLst>
          </p:cNvPr>
          <p:cNvSpPr txBox="1"/>
          <p:nvPr/>
        </p:nvSpPr>
        <p:spPr>
          <a:xfrm>
            <a:off x="8029127" y="4763765"/>
            <a:ext cx="301914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Ives, Yi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Soonbo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Han, Nan Zheng,: Dataset Relationship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264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4B57B-0691-9511-F8C9-55CEE503F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HELIX</a:t>
            </a:r>
          </a:p>
          <a:p>
            <a:pPr lvl="1"/>
            <a:r>
              <a:rPr lang="en-US" dirty="0"/>
              <a:t>Goal: focus on iterative development w/ small </a:t>
            </a:r>
            <a:br>
              <a:rPr lang="en-US" dirty="0"/>
            </a:br>
            <a:r>
              <a:rPr lang="en-US" dirty="0"/>
              <a:t>modifications (trial &amp; error)</a:t>
            </a:r>
          </a:p>
          <a:p>
            <a:pPr lvl="1"/>
            <a:r>
              <a:rPr lang="en-US" dirty="0"/>
              <a:t>Caching, reuse, and </a:t>
            </a:r>
            <a:r>
              <a:rPr lang="en-US" dirty="0" err="1"/>
              <a:t>recomputation</a:t>
            </a:r>
            <a:endParaRPr lang="en-US" dirty="0"/>
          </a:p>
          <a:p>
            <a:pPr lvl="1"/>
            <a:r>
              <a:rPr lang="en-US" dirty="0"/>
              <a:t>Reuse as </a:t>
            </a:r>
            <a:r>
              <a:rPr lang="en-US" b="1" dirty="0">
                <a:solidFill>
                  <a:srgbClr val="7889FB"/>
                </a:solidFill>
              </a:rPr>
              <a:t>Max-Flow problem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NP-hard</a:t>
            </a:r>
            <a:r>
              <a:rPr lang="en-US" dirty="0">
                <a:sym typeface="Wingdings" panose="05000000000000000000" pitchFamily="2" charset="2"/>
              </a:rPr>
              <a:t>  heuristics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Materialization to disk for future reuse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Collaborative Optimizer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270D-20D3-5C16-05DE-8A7026681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BB68-A4FB-FC17-59B3-DA0E1E28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755" y="14638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0FFD9-48AA-9D58-C63C-62239F024E2E}"/>
              </a:ext>
            </a:extLst>
          </p:cNvPr>
          <p:cNvSpPr txBox="1"/>
          <p:nvPr/>
        </p:nvSpPr>
        <p:spPr>
          <a:xfrm>
            <a:off x="6529892" y="1382022"/>
            <a:ext cx="444037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Xin, Stephen Macke,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Jialin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Song, Aditya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Parameswaran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Helix: Holistic Optimization for Accelerating Iterative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16E35-07E2-4ED7-172D-88609A93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798" y="2342387"/>
            <a:ext cx="5019799" cy="27931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A2721F-022D-47B9-EA76-CAB2DA269BE0}"/>
              </a:ext>
            </a:extLst>
          </p:cNvPr>
          <p:cNvSpPr/>
          <p:nvPr/>
        </p:nvSpPr>
        <p:spPr>
          <a:xfrm>
            <a:off x="9702771" y="3114734"/>
            <a:ext cx="561974" cy="9334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68E61-F7EA-CECF-35B8-3ABF763B9293}"/>
              </a:ext>
            </a:extLst>
          </p:cNvPr>
          <p:cNvSpPr txBox="1"/>
          <p:nvPr/>
        </p:nvSpPr>
        <p:spPr>
          <a:xfrm>
            <a:off x="9568421" y="2655784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28C75-3107-FDC9-EC29-61B8BA9457FA}"/>
              </a:ext>
            </a:extLst>
          </p:cNvPr>
          <p:cNvSpPr txBox="1"/>
          <p:nvPr/>
        </p:nvSpPr>
        <p:spPr>
          <a:xfrm>
            <a:off x="9106778" y="2211956"/>
            <a:ext cx="819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160D0-B5F0-14FB-B731-3EC20ECDA829}"/>
              </a:ext>
            </a:extLst>
          </p:cNvPr>
          <p:cNvSpPr txBox="1"/>
          <p:nvPr/>
        </p:nvSpPr>
        <p:spPr>
          <a:xfrm>
            <a:off x="1457723" y="4476592"/>
            <a:ext cx="345852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[Behrouz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Derakhshan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Alireza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Rezaei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Mahdiraji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Optimizing Machine Learning Workloads in Collaborative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C5462-551B-EF1B-3837-7061D6149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8" y="4611477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16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0D555-2C31-D848-F751-21EBBFF80D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</a:t>
            </a:r>
            <a:r>
              <a:rPr lang="en-US" dirty="0"/>
              <a:t> (data preprocessing, model configurations)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Reproducibility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accent1"/>
                </a:solidFill>
              </a:rPr>
              <a:t>explainability</a:t>
            </a:r>
            <a:r>
              <a:rPr lang="en-US" dirty="0"/>
              <a:t> of trained models (data, parameters, prep)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Lineage/Provenance as Key Enabling Technique:</a:t>
            </a:r>
            <a:br>
              <a:rPr lang="en-US" dirty="0"/>
            </a:br>
            <a:r>
              <a:rPr lang="en-US" dirty="0"/>
              <a:t>M</a:t>
            </a:r>
            <a:r>
              <a:rPr lang="en-US" b="0" dirty="0"/>
              <a:t>odel versioning, reuse of intermediates, incremental maintenance,</a:t>
            </a:r>
            <a:br>
              <a:rPr lang="en-US" b="0" dirty="0"/>
            </a:br>
            <a:r>
              <a:rPr lang="en-US" b="0" dirty="0"/>
              <a:t>auto differentiation, and debugging (query processing over lineage)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Efficient Lineage Tracing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Tracing of inputs, literals,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non-determinism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logical operations</a:t>
            </a:r>
            <a:r>
              <a:rPr lang="en-US" dirty="0">
                <a:solidFill>
                  <a:srgbClr val="7889FB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Deduplication</a:t>
            </a:r>
            <a:r>
              <a:rPr lang="en-US" dirty="0">
                <a:solidFill>
                  <a:schemeClr val="tx1"/>
                </a:solidFill>
              </a:rPr>
              <a:t> for loops/functions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Program/output reconstruction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18BF-5BA9-50AC-B232-B28DAFAD28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F582-3E51-8E24-D682-A55288EE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C6BCE-3F8C-777C-A30E-F83867A4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15DD4-8192-8AE4-CA93-CA04F3E8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49" y="3541285"/>
            <a:ext cx="6310255" cy="182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4737D-F5E5-7109-62C8-69E20960F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578" y="2315304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268E8-6EE9-F035-DEDA-DECCD9A7693A}"/>
              </a:ext>
            </a:extLst>
          </p:cNvPr>
          <p:cNvSpPr txBox="1"/>
          <p:nvPr/>
        </p:nvSpPr>
        <p:spPr>
          <a:xfrm>
            <a:off x="8229744" y="2157847"/>
            <a:ext cx="27785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[Arnab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LIMA: Fine-grained Lineage Tracing and Reuse in Machine Learning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8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Multi-level, Lineage-based Reuse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Lineage trace uniquely identifies intermediates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Reuse intermediates at function / block / operation level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r>
              <a:rPr lang="en-US" dirty="0"/>
              <a:t>, cont.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529707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19493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427103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054209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538547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279217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FEC2BF-1F4E-BFCB-933C-2862DCA85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721" y="1378952"/>
            <a:ext cx="589534" cy="563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3F506A-4D19-CD52-34E1-58F17DC2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7A3F1A-7DE2-3FAE-B526-EB898F8E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B)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Debugging, Fairness, Explainability </a:t>
            </a:r>
            <a:r>
              <a:rPr lang="en-US" dirty="0"/>
              <a:t>[Jul 10]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Model Serving Systems and Techniques</a:t>
            </a:r>
            <a:r>
              <a:rPr lang="en-US" dirty="0"/>
              <a:t> [Jul 17]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[Jul 17]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06F15-A95F-B9C5-B7EA-AC220B5629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Data Augmentation</a:t>
            </a:r>
          </a:p>
          <a:p>
            <a:pPr lvl="1"/>
            <a:r>
              <a:rPr lang="en-US" dirty="0"/>
              <a:t>Complex ML models / deep NNs need lots of </a:t>
            </a:r>
            <a:br>
              <a:rPr lang="en-US" dirty="0"/>
            </a:br>
            <a:r>
              <a:rPr lang="en-US" dirty="0"/>
              <a:t>labeled data to avoid overfitting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expensive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Augment training data by </a:t>
            </a:r>
            <a:r>
              <a:rPr lang="en-US" b="1" dirty="0">
                <a:solidFill>
                  <a:srgbClr val="7889FB"/>
                </a:solidFill>
              </a:rPr>
              <a:t>synthetically generated labeled data</a:t>
            </a:r>
            <a:endParaRPr lang="en-US" sz="700" b="1" dirty="0">
              <a:solidFill>
                <a:srgbClr val="7889FB"/>
              </a:solidFill>
            </a:endParaRPr>
          </a:p>
          <a:p>
            <a:r>
              <a:rPr lang="en-US" dirty="0"/>
              <a:t>Translations &amp; Reflections</a:t>
            </a:r>
          </a:p>
          <a:p>
            <a:pPr lvl="1"/>
            <a:r>
              <a:rPr lang="en-US" dirty="0"/>
              <a:t>Random 224x224 patches and their </a:t>
            </a:r>
            <a:br>
              <a:rPr lang="en-US" dirty="0"/>
            </a:br>
            <a:r>
              <a:rPr lang="en-US" dirty="0"/>
              <a:t>reflections (from 256x256 images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>
                <a:solidFill>
                  <a:srgbClr val="7889FB"/>
                </a:solidFill>
              </a:rPr>
              <a:t>known labels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Increased data by </a:t>
            </a:r>
            <a:r>
              <a:rPr lang="en-US" b="1" dirty="0">
                <a:solidFill>
                  <a:schemeClr val="accent1"/>
                </a:solidFill>
              </a:rPr>
              <a:t>2048x</a:t>
            </a:r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Test: corner/center patches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+ reflections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prediction</a:t>
            </a:r>
            <a:endParaRPr lang="en-US" sz="7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Alternating Intensities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Intuition: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object identity is invariant to illumination and color intensity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PCA on dataset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add eigenvalues times a random variable N(0,0.1)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8783D-7A30-9D54-DA2D-FC79F752F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Basic Data Augmentation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F57BEB-A339-49E7-77C5-953E0E0E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160" y="136463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BEC91B-C8F3-F35E-E77E-09C58F65D3F4}"/>
              </a:ext>
            </a:extLst>
          </p:cNvPr>
          <p:cNvSpPr txBox="1"/>
          <p:nvPr/>
        </p:nvSpPr>
        <p:spPr>
          <a:xfrm>
            <a:off x="7506474" y="1304775"/>
            <a:ext cx="347496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Krizhevsky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Ilya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Sutskever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Geoffrey E. Hinton: ImageNet Classification with Deep Convolutional Neural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59AF5C-F69F-7DAC-DC1C-5E6F9FF2FD4D}"/>
              </a:ext>
            </a:extLst>
          </p:cNvPr>
          <p:cNvSpPr txBox="1"/>
          <p:nvPr/>
        </p:nvSpPr>
        <p:spPr>
          <a:xfrm>
            <a:off x="8950636" y="1975406"/>
            <a:ext cx="206995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(see Section 4.1)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39FFB7-C4DE-6A72-8F42-1E38BCE2D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072" y="2810619"/>
            <a:ext cx="1815402" cy="18685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94648E-280B-382E-4AE3-37727EBB56CD}"/>
              </a:ext>
            </a:extLst>
          </p:cNvPr>
          <p:cNvSpPr>
            <a:spLocks/>
          </p:cNvSpPr>
          <p:nvPr/>
        </p:nvSpPr>
        <p:spPr>
          <a:xfrm>
            <a:off x="5855213" y="3025830"/>
            <a:ext cx="1587600" cy="1587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21BEC5-16F3-8309-EF5B-D7F572E0C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8" t="11038" r="4428" b="4535"/>
          <a:stretch/>
        </p:blipFill>
        <p:spPr>
          <a:xfrm>
            <a:off x="8171889" y="2825953"/>
            <a:ext cx="1557494" cy="1577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4EEE6A-B8DE-67B3-5818-DE0BC277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204" y="3107667"/>
            <a:ext cx="1562100" cy="1581150"/>
          </a:xfrm>
          <a:prstGeom prst="rect">
            <a:avLst/>
          </a:prstGeom>
        </p:spPr>
      </p:pic>
      <p:sp>
        <p:nvSpPr>
          <p:cNvPr id="22" name="Right Arrow 18">
            <a:extLst>
              <a:ext uri="{FF2B5EF4-FFF2-40B4-BE49-F238E27FC236}">
                <a16:creationId xmlns:a16="http://schemas.microsoft.com/office/drawing/2014/main" id="{9D0ABA6D-E84A-4BBA-5DCC-EF12D76CB456}"/>
              </a:ext>
            </a:extLst>
          </p:cNvPr>
          <p:cNvSpPr/>
          <p:nvPr/>
        </p:nvSpPr>
        <p:spPr>
          <a:xfrm>
            <a:off x="7694985" y="352082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9B360D-5EE6-E632-CC0B-BB3F32F1B6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Scaling and Normalization</a:t>
            </a:r>
          </a:p>
          <a:p>
            <a:pPr lvl="1"/>
            <a:r>
              <a:rPr lang="en-US" dirty="0"/>
              <a:t>Standardization: subtract per-channel global pixel means</a:t>
            </a:r>
          </a:p>
          <a:p>
            <a:pPr lvl="1"/>
            <a:r>
              <a:rPr lang="en-US" dirty="0"/>
              <a:t>Normalization: normalized to range [-1,1] (see min-max)</a:t>
            </a:r>
            <a:endParaRPr lang="en-US" sz="700" dirty="0"/>
          </a:p>
          <a:p>
            <a:r>
              <a:rPr lang="en-US" dirty="0"/>
              <a:t>General Principles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Movement/selection</a:t>
            </a:r>
            <a:r>
              <a:rPr lang="en-US" dirty="0"/>
              <a:t> (translation, rotation, reflection, cropping)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Distortions</a:t>
            </a:r>
            <a:r>
              <a:rPr lang="en-US" dirty="0"/>
              <a:t> (stretching, shearing, lens distortions, color, </a:t>
            </a:r>
            <a:r>
              <a:rPr lang="en-US" dirty="0" err="1"/>
              <a:t>mixup</a:t>
            </a:r>
            <a:r>
              <a:rPr lang="en-US" dirty="0"/>
              <a:t> of images)</a:t>
            </a:r>
          </a:p>
          <a:p>
            <a:pPr lvl="1"/>
            <a:r>
              <a:rPr lang="en-US" dirty="0"/>
              <a:t>In many different combinations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often trial &amp; error / domain expertise</a:t>
            </a:r>
            <a:endParaRPr lang="en-US" dirty="0"/>
          </a:p>
          <a:p>
            <a:r>
              <a:rPr lang="en-US" dirty="0"/>
              <a:t>Excursus: Reducing Training Time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Transfer learning:</a:t>
            </a:r>
            <a:r>
              <a:rPr lang="en-US" dirty="0"/>
              <a:t> Use pre-trained model on ImageNet; </a:t>
            </a:r>
            <a:br>
              <a:rPr lang="en-US" dirty="0"/>
            </a:br>
            <a:r>
              <a:rPr lang="en-US" dirty="0"/>
              <a:t>freeze lower NN layers, fine-tune last layers w/ domain-specific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Multi-scale learning:</a:t>
            </a:r>
            <a:r>
              <a:rPr lang="en-US" dirty="0"/>
              <a:t> Use cropping and scaling to train </a:t>
            </a:r>
            <a:br>
              <a:rPr lang="en-US" dirty="0"/>
            </a:br>
            <a:r>
              <a:rPr lang="en-US" dirty="0"/>
              <a:t>256 x 256 model as starting point for a more compute-intensive </a:t>
            </a:r>
            <a:br>
              <a:rPr lang="en-US" dirty="0"/>
            </a:br>
            <a:r>
              <a:rPr lang="en-US" dirty="0"/>
              <a:t>384x384 model (</a:t>
            </a:r>
            <a:r>
              <a:rPr lang="en-US" b="1" dirty="0">
                <a:solidFill>
                  <a:srgbClr val="7889FB"/>
                </a:solidFill>
              </a:rPr>
              <a:t>no changes required for CNNs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EA4EF-A53B-5ACD-BE4E-853DB90B0F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74F6F-9A46-4FFB-C8AF-EDE4B750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70" y="474956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05DE8-E18B-AE43-15B9-921D6734ECF9}"/>
              </a:ext>
            </a:extLst>
          </p:cNvPr>
          <p:cNvSpPr txBox="1"/>
          <p:nvPr/>
        </p:nvSpPr>
        <p:spPr>
          <a:xfrm>
            <a:off x="7842325" y="4697077"/>
            <a:ext cx="31262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Very Deep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Convolu-tional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Networks for Large-Scale Image Recognition.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029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170D3-F795-4FF6-5536-1D4C278511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Distortions</a:t>
            </a:r>
          </a:p>
          <a:p>
            <a:pPr lvl="1"/>
            <a:r>
              <a:rPr lang="en-US" dirty="0"/>
              <a:t>Translations, rotations, skewing</a:t>
            </a:r>
          </a:p>
          <a:p>
            <a:pPr lvl="1"/>
            <a:r>
              <a:rPr lang="en-US" dirty="0"/>
              <a:t>Compute for every pixel a new target </a:t>
            </a:r>
            <a:br>
              <a:rPr lang="en-US" dirty="0"/>
            </a:br>
            <a:r>
              <a:rPr lang="en-US" dirty="0"/>
              <a:t>location via rand displacement fields)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Cutout</a:t>
            </a:r>
          </a:p>
          <a:p>
            <a:pPr lvl="1"/>
            <a:r>
              <a:rPr lang="en-US" dirty="0"/>
              <a:t>Randomly masking out square regions of input images</a:t>
            </a:r>
          </a:p>
          <a:p>
            <a:pPr lvl="1"/>
            <a:r>
              <a:rPr lang="en-US" dirty="0"/>
              <a:t>Size more important than shape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B58FC-7EEE-25B3-03CB-56EDC3234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Data Augmentation,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83516-E0F0-7E38-C0D3-001C5C15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12" y="870494"/>
            <a:ext cx="3621301" cy="249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5D4F9-59CF-CAA6-4C65-B355660F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05" y="3524564"/>
            <a:ext cx="3588930" cy="225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933CB-230C-67D7-48FC-A92E8D63B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95" y="471830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8E0B1-5C34-872E-0F8D-60234BCEF1D8}"/>
              </a:ext>
            </a:extLst>
          </p:cNvPr>
          <p:cNvSpPr txBox="1"/>
          <p:nvPr/>
        </p:nvSpPr>
        <p:spPr>
          <a:xfrm>
            <a:off x="1657713" y="4658013"/>
            <a:ext cx="319871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[Terrance Devries, Graham W. Taylor: Improved Regularization of Convolutional Neural Networks with Cutout.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03B546-EA6B-C52B-E470-942A674F2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77" y="266207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3B2DD6-423A-6A29-09A1-34576A76EED4}"/>
              </a:ext>
            </a:extLst>
          </p:cNvPr>
          <p:cNvSpPr txBox="1"/>
          <p:nvPr/>
        </p:nvSpPr>
        <p:spPr>
          <a:xfrm>
            <a:off x="1676391" y="2524927"/>
            <a:ext cx="306474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[Patrice Y. Simard, David Steinkraus, John C. Platt: Best Practices for Convolutional Neural Networks Applied to Visual Document Analysis.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ICDAR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524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F85A3F-5958-69E6-A19D-DD8E0FBDC2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Training on Simulated Images</a:t>
            </a:r>
          </a:p>
          <a:p>
            <a:pPr lvl="1"/>
            <a:r>
              <a:rPr lang="en-US" dirty="0"/>
              <a:t>Random rendering of objects with non-realistic textures</a:t>
            </a:r>
          </a:p>
          <a:p>
            <a:pPr lvl="1"/>
            <a:r>
              <a:rPr lang="en-US" dirty="0"/>
              <a:t>Large variability for generalization to real world objects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Pre-Training on Simulated Images</a:t>
            </a:r>
          </a:p>
          <a:p>
            <a:pPr lvl="1"/>
            <a:r>
              <a:rPr lang="en-US" dirty="0"/>
              <a:t>Random 3D objects and flying distractors </a:t>
            </a:r>
            <a:br>
              <a:rPr lang="en-US" dirty="0"/>
            </a:br>
            <a:r>
              <a:rPr lang="en-US" dirty="0"/>
              <a:t>w/ random textures</a:t>
            </a:r>
          </a:p>
          <a:p>
            <a:pPr lvl="1"/>
            <a:r>
              <a:rPr lang="en-US" dirty="0"/>
              <a:t>Random lights and rendered onto </a:t>
            </a:r>
            <a:br>
              <a:rPr lang="en-US" dirty="0"/>
            </a:br>
            <a:r>
              <a:rPr lang="en-US" dirty="0"/>
              <a:t>random background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5EE7D-A954-E813-A76A-19EB78EB30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Domain Randomization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2A043-A575-26C7-7F9F-92B0AA01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29" y="497483"/>
            <a:ext cx="3521989" cy="3057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2DC29-E35D-ED62-F48D-F0AF7FD4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717" y="3744004"/>
            <a:ext cx="4437101" cy="1915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8854A-BEE4-31F7-B371-3EEB5EAE5833}"/>
              </a:ext>
            </a:extLst>
          </p:cNvPr>
          <p:cNvSpPr txBox="1"/>
          <p:nvPr/>
        </p:nvSpPr>
        <p:spPr>
          <a:xfrm>
            <a:off x="1643676" y="2307336"/>
            <a:ext cx="35219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[Josh Tobin et al.: Domain randomization for transferring deep neural networks from simulation to the real world.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IROS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4A4F2-DE32-D918-6D94-F5309A694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54" y="235519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41360-0863-564D-0AF4-2DCF698E3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50" y="521352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F8E0AE-0ED0-8E53-AEAC-B4649611E671}"/>
              </a:ext>
            </a:extLst>
          </p:cNvPr>
          <p:cNvSpPr txBox="1"/>
          <p:nvPr/>
        </p:nvSpPr>
        <p:spPr>
          <a:xfrm>
            <a:off x="1612822" y="5168960"/>
            <a:ext cx="39273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[Jonathan Tremblay et al.: Training Deep Networks With Synthetic Data: Bridging the Reality Gap by Domain Randomization.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Workshops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34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4630</Words>
  <Application>Microsoft Office PowerPoint</Application>
  <PresentationFormat>Widescreen</PresentationFormat>
  <Paragraphs>512</Paragraphs>
  <Slides>39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- 11 Model Selection and Management</dc:title>
  <dc:creator>Matthias Boehm</dc:creator>
  <cp:lastModifiedBy>Matthias Boehm</cp:lastModifiedBy>
  <cp:revision>350</cp:revision>
  <cp:lastPrinted>2021-03-24T16:10:50Z</cp:lastPrinted>
  <dcterms:created xsi:type="dcterms:W3CDTF">2023-02-25T13:39:16Z</dcterms:created>
  <dcterms:modified xsi:type="dcterms:W3CDTF">2025-07-03T16:30:29Z</dcterms:modified>
</cp:coreProperties>
</file>