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10" r:id="rId2"/>
  </p:sldMasterIdLst>
  <p:notesMasterIdLst>
    <p:notesMasterId r:id="rId52"/>
  </p:notesMasterIdLst>
  <p:sldIdLst>
    <p:sldId id="359" r:id="rId3"/>
    <p:sldId id="387" r:id="rId4"/>
    <p:sldId id="409" r:id="rId5"/>
    <p:sldId id="388" r:id="rId6"/>
    <p:sldId id="423" r:id="rId7"/>
    <p:sldId id="425" r:id="rId8"/>
    <p:sldId id="426" r:id="rId9"/>
    <p:sldId id="427" r:id="rId10"/>
    <p:sldId id="428" r:id="rId11"/>
    <p:sldId id="429" r:id="rId12"/>
    <p:sldId id="430" r:id="rId13"/>
    <p:sldId id="431" r:id="rId14"/>
    <p:sldId id="432" r:id="rId15"/>
    <p:sldId id="433" r:id="rId16"/>
    <p:sldId id="434" r:id="rId17"/>
    <p:sldId id="449" r:id="rId18"/>
    <p:sldId id="435" r:id="rId19"/>
    <p:sldId id="436" r:id="rId20"/>
    <p:sldId id="377" r:id="rId21"/>
    <p:sldId id="379" r:id="rId22"/>
    <p:sldId id="382" r:id="rId23"/>
    <p:sldId id="447" r:id="rId24"/>
    <p:sldId id="448" r:id="rId25"/>
    <p:sldId id="438" r:id="rId26"/>
    <p:sldId id="424" r:id="rId27"/>
    <p:sldId id="439" r:id="rId28"/>
    <p:sldId id="440" r:id="rId29"/>
    <p:sldId id="441" r:id="rId30"/>
    <p:sldId id="442" r:id="rId31"/>
    <p:sldId id="443" r:id="rId32"/>
    <p:sldId id="444" r:id="rId33"/>
    <p:sldId id="450" r:id="rId34"/>
    <p:sldId id="445" r:id="rId35"/>
    <p:sldId id="446" r:id="rId36"/>
    <p:sldId id="421" r:id="rId37"/>
    <p:sldId id="451" r:id="rId38"/>
    <p:sldId id="422" r:id="rId39"/>
    <p:sldId id="452" r:id="rId40"/>
    <p:sldId id="453" r:id="rId41"/>
    <p:sldId id="454" r:id="rId42"/>
    <p:sldId id="455" r:id="rId43"/>
    <p:sldId id="456" r:id="rId44"/>
    <p:sldId id="457" r:id="rId45"/>
    <p:sldId id="458" r:id="rId46"/>
    <p:sldId id="459" r:id="rId47"/>
    <p:sldId id="460" r:id="rId48"/>
    <p:sldId id="461" r:id="rId49"/>
    <p:sldId id="462" r:id="rId50"/>
    <p:sldId id="463" r:id="rId5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89FB"/>
    <a:srgbClr val="C40D1E"/>
    <a:srgbClr val="000000"/>
    <a:srgbClr val="FF6C00"/>
    <a:srgbClr val="1F90CC"/>
    <a:srgbClr val="9013FE"/>
    <a:srgbClr val="434343"/>
    <a:srgbClr val="C40E02"/>
    <a:srgbClr val="FFFFFF"/>
    <a:srgbClr val="49CB40"/>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65"/>
    <p:restoredTop sz="84282" autoAdjust="0"/>
  </p:normalViewPr>
  <p:slideViewPr>
    <p:cSldViewPr snapToGrid="0" snapToObjects="1">
      <p:cViewPr varScale="1">
        <p:scale>
          <a:sx n="71" d="100"/>
          <a:sy n="71" d="100"/>
        </p:scale>
        <p:origin x="667" y="62"/>
      </p:cViewPr>
      <p:guideLst/>
    </p:cSldViewPr>
  </p:slideViewPr>
  <p:notesTextViewPr>
    <p:cViewPr>
      <p:scale>
        <a:sx n="3" d="2"/>
        <a:sy n="3" d="2"/>
      </p:scale>
      <p:origin x="0" y="0"/>
    </p:cViewPr>
  </p:notesTextViewPr>
  <p:notesViewPr>
    <p:cSldViewPr snapToGrid="0" snapToObjects="1" showGuides="1">
      <p:cViewPr varScale="1">
        <p:scale>
          <a:sx n="153" d="100"/>
          <a:sy n="153" d="100"/>
        </p:scale>
        <p:origin x="4920"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A6180F-3EA1-4748-B4F4-956BB5176995}" type="datetimeFigureOut">
              <a:rPr lang="de-DE" smtClean="0"/>
              <a:t>17.07.2025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C3961-1900-1342-BF9B-82C3215CD312}" type="slidenum">
              <a:rPr lang="de-DE" smtClean="0"/>
              <a:t>‹#›</a:t>
            </a:fld>
            <a:endParaRPr lang="de-DE"/>
          </a:p>
        </p:txBody>
      </p:sp>
    </p:spTree>
    <p:extLst>
      <p:ext uri="{BB962C8B-B14F-4D97-AF65-F5344CB8AC3E}">
        <p14:creationId xmlns:p14="http://schemas.microsoft.com/office/powerpoint/2010/main" val="848931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fld id="{F13C3961-1900-1342-BF9B-82C3215CD312}" type="slidenum">
              <a:rPr lang="de-DE" smtClean="0"/>
              <a:t>1</a:t>
            </a:fld>
            <a:endParaRPr lang="de-DE"/>
          </a:p>
        </p:txBody>
      </p:sp>
    </p:spTree>
    <p:extLst>
      <p:ext uri="{BB962C8B-B14F-4D97-AF65-F5344CB8AC3E}">
        <p14:creationId xmlns:p14="http://schemas.microsoft.com/office/powerpoint/2010/main" val="3914784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baselines:</a:t>
            </a:r>
          </a:p>
          <a:p>
            <a:r>
              <a:rPr lang="en-US" sz="1200" b="0" i="0" u="none" strike="noStrike" kern="1200" baseline="0" dirty="0">
                <a:solidFill>
                  <a:schemeClr val="tx1"/>
                </a:solidFill>
                <a:latin typeface="+mn-lt"/>
                <a:ea typeface="ＭＳ Ｐゴシック" pitchFamily="-107" charset="-128"/>
                <a:cs typeface="ＭＳ Ｐゴシック" pitchFamily="-107" charset="-128"/>
              </a:rPr>
              <a:t>• Relational shift detection (REL): This baseline approach applies shift detection techniques to the raw input data instead of the model outputs. We apply multiple univariate shift detection tests between the columns of the training and serving data (Kolmogorov-Smirnov tests for numeric columns, and χ2-tests for categorical columns).</a:t>
            </a:r>
          </a:p>
          <a:p>
            <a:r>
              <a:rPr lang="en-US" sz="1200" b="0" i="0" u="none" strike="noStrike" kern="1200" baseline="0" dirty="0">
                <a:solidFill>
                  <a:schemeClr val="tx1"/>
                </a:solidFill>
                <a:latin typeface="+mn-lt"/>
                <a:ea typeface="ＭＳ Ｐゴシック" pitchFamily="-107" charset="-128"/>
                <a:cs typeface="ＭＳ Ｐゴシック" pitchFamily="-107" charset="-128"/>
              </a:rPr>
              <a:t>• Black Box-Shift Detection (BBSE) for assigned class probabilities from Lipton et al. [13], which evaluates a Kolmogorov-</a:t>
            </a:r>
          </a:p>
          <a:p>
            <a:r>
              <a:rPr lang="en-US" sz="1200" b="0" i="0" u="none" strike="noStrike" kern="1200" baseline="0" dirty="0">
                <a:solidFill>
                  <a:schemeClr val="tx1"/>
                </a:solidFill>
                <a:latin typeface="+mn-lt"/>
                <a:ea typeface="ＭＳ Ｐゴシック" pitchFamily="-107" charset="-128"/>
                <a:cs typeface="ＭＳ Ｐゴシック" pitchFamily="-107" charset="-128"/>
              </a:rPr>
              <a:t>Smirnov test between the </a:t>
            </a:r>
            <a:r>
              <a:rPr lang="en-US" sz="1200" b="0" i="0" u="none" strike="noStrike" kern="1200" baseline="0" dirty="0" err="1">
                <a:solidFill>
                  <a:schemeClr val="tx1"/>
                </a:solidFill>
                <a:latin typeface="+mn-lt"/>
                <a:ea typeface="ＭＳ Ｐゴシック" pitchFamily="-107" charset="-128"/>
                <a:cs typeface="ＭＳ Ｐゴシック" pitchFamily="-107" charset="-128"/>
              </a:rPr>
              <a:t>softmax</a:t>
            </a:r>
            <a:r>
              <a:rPr lang="en-US" sz="1200" b="0" i="0" u="none" strike="noStrike" kern="1200" baseline="0" dirty="0">
                <a:solidFill>
                  <a:schemeClr val="tx1"/>
                </a:solidFill>
                <a:latin typeface="+mn-lt"/>
                <a:ea typeface="ＭＳ Ｐゴシック" pitchFamily="-107" charset="-128"/>
                <a:cs typeface="ＭＳ Ｐゴシック" pitchFamily="-107" charset="-128"/>
              </a:rPr>
              <a:t> outputs of the black box model on the test and serving data.</a:t>
            </a:r>
          </a:p>
          <a:p>
            <a:r>
              <a:rPr lang="en-US" sz="1200" b="0" i="0" u="none" strike="noStrike" kern="1200" baseline="0" dirty="0">
                <a:solidFill>
                  <a:schemeClr val="tx1"/>
                </a:solidFill>
                <a:latin typeface="+mn-lt"/>
                <a:ea typeface="ＭＳ Ｐゴシック" pitchFamily="-107" charset="-128"/>
                <a:cs typeface="ＭＳ Ｐゴシック" pitchFamily="-107" charset="-128"/>
              </a:rPr>
              <a:t>• Black Box-Shift Detection (</a:t>
            </a:r>
            <a:r>
              <a:rPr lang="en-US" sz="1200" b="0" i="0" u="none" strike="noStrike" kern="1200" baseline="0" dirty="0" err="1">
                <a:solidFill>
                  <a:schemeClr val="tx1"/>
                </a:solidFill>
                <a:latin typeface="+mn-lt"/>
                <a:ea typeface="ＭＳ Ｐゴシック" pitchFamily="-107" charset="-128"/>
                <a:cs typeface="ＭＳ Ｐゴシック" pitchFamily="-107" charset="-128"/>
              </a:rPr>
              <a:t>BBSEh</a:t>
            </a:r>
            <a:r>
              <a:rPr lang="en-US" sz="1200" b="0" i="0" u="none" strike="noStrike" kern="1200" baseline="0" dirty="0">
                <a:solidFill>
                  <a:schemeClr val="tx1"/>
                </a:solidFill>
                <a:latin typeface="+mn-lt"/>
                <a:ea typeface="ＭＳ Ｐゴシック" pitchFamily="-107" charset="-128"/>
                <a:cs typeface="ＭＳ Ｐゴシック" pitchFamily="-107" charset="-128"/>
              </a:rPr>
              <a:t>) [20] for predicted classes, which evaluates a χ2-test between the counts of the predicted classes of the black box model on the test and serving data.</a:t>
            </a:r>
            <a:endParaRPr lang="en-US" dirty="0"/>
          </a:p>
          <a:p>
            <a:endParaRPr lang="en-US" dirty="0"/>
          </a:p>
        </p:txBody>
      </p:sp>
      <p:sp>
        <p:nvSpPr>
          <p:cNvPr id="4" name="Slide Number Placeholder 3"/>
          <p:cNvSpPr>
            <a:spLocks noGrp="1"/>
          </p:cNvSpPr>
          <p:nvPr>
            <p:ph type="sldNum" sz="quarter" idx="5"/>
          </p:nvPr>
        </p:nvSpPr>
        <p:spPr/>
        <p:txBody>
          <a:bodyPr/>
          <a:lstStyle/>
          <a:p>
            <a:fld id="{F13C3961-1900-1342-BF9B-82C3215CD312}" type="slidenum">
              <a:rPr lang="de-DE" smtClean="0"/>
              <a:t>31</a:t>
            </a:fld>
            <a:endParaRPr lang="de-DE"/>
          </a:p>
        </p:txBody>
      </p:sp>
    </p:spTree>
    <p:extLst>
      <p:ext uri="{BB962C8B-B14F-4D97-AF65-F5344CB8AC3E}">
        <p14:creationId xmlns:p14="http://schemas.microsoft.com/office/powerpoint/2010/main" val="2514391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As mentioned, the GDPR consists of two components: the articles and recitals. The articles constitute the legal requirements organizations must follow to demonstrate compliance. The recitals provide additional information and supporting context to supplement the articles</a:t>
            </a:r>
          </a:p>
          <a:p>
            <a:endParaRPr lang="en-US" dirty="0"/>
          </a:p>
        </p:txBody>
      </p:sp>
      <p:sp>
        <p:nvSpPr>
          <p:cNvPr id="4" name="Slide Number Placeholder 3"/>
          <p:cNvSpPr>
            <a:spLocks noGrp="1"/>
          </p:cNvSpPr>
          <p:nvPr>
            <p:ph type="sldNum" sz="quarter" idx="5"/>
          </p:nvPr>
        </p:nvSpPr>
        <p:spPr/>
        <p:txBody>
          <a:bodyPr/>
          <a:lstStyle/>
          <a:p>
            <a:fld id="{F13C3961-1900-1342-BF9B-82C3215CD312}" type="slidenum">
              <a:rPr lang="de-DE" smtClean="0"/>
              <a:t>33</a:t>
            </a:fld>
            <a:endParaRPr lang="de-DE"/>
          </a:p>
        </p:txBody>
      </p:sp>
    </p:spTree>
    <p:extLst>
      <p:ext uri="{BB962C8B-B14F-4D97-AF65-F5344CB8AC3E}">
        <p14:creationId xmlns:p14="http://schemas.microsoft.com/office/powerpoint/2010/main" val="2497985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3C3961-1900-1342-BF9B-82C3215CD312}" type="slidenum">
              <a:rPr lang="de-DE" smtClean="0"/>
              <a:t>35</a:t>
            </a:fld>
            <a:endParaRPr lang="de-DE"/>
          </a:p>
        </p:txBody>
      </p:sp>
    </p:spTree>
    <p:extLst>
      <p:ext uri="{BB962C8B-B14F-4D97-AF65-F5344CB8AC3E}">
        <p14:creationId xmlns:p14="http://schemas.microsoft.com/office/powerpoint/2010/main" val="954179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fld id="{F13C3961-1900-1342-BF9B-82C3215CD312}" type="slidenum">
              <a:rPr lang="de-DE" smtClean="0"/>
              <a:t>36</a:t>
            </a:fld>
            <a:endParaRPr lang="de-DE"/>
          </a:p>
        </p:txBody>
      </p:sp>
    </p:spTree>
    <p:extLst>
      <p:ext uri="{BB962C8B-B14F-4D97-AF65-F5344CB8AC3E}">
        <p14:creationId xmlns:p14="http://schemas.microsoft.com/office/powerpoint/2010/main" val="3914784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 how many rows and columns</a:t>
            </a:r>
          </a:p>
        </p:txBody>
      </p:sp>
      <p:sp>
        <p:nvSpPr>
          <p:cNvPr id="4" name="Slide Number Placeholder 3"/>
          <p:cNvSpPr>
            <a:spLocks noGrp="1"/>
          </p:cNvSpPr>
          <p:nvPr>
            <p:ph type="sldNum" sz="quarter" idx="5"/>
          </p:nvPr>
        </p:nvSpPr>
        <p:spPr/>
        <p:txBody>
          <a:bodyPr/>
          <a:lstStyle/>
          <a:p>
            <a:fld id="{F13C3961-1900-1342-BF9B-82C3215CD312}" type="slidenum">
              <a:rPr lang="de-DE" smtClean="0"/>
              <a:t>39</a:t>
            </a:fld>
            <a:endParaRPr lang="de-DE"/>
          </a:p>
        </p:txBody>
      </p:sp>
    </p:spTree>
    <p:extLst>
      <p:ext uri="{BB962C8B-B14F-4D97-AF65-F5344CB8AC3E}">
        <p14:creationId xmlns:p14="http://schemas.microsoft.com/office/powerpoint/2010/main" val="3515435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3C3961-1900-1342-BF9B-82C3215CD312}" type="slidenum">
              <a:rPr lang="de-DE" smtClean="0"/>
              <a:t>2</a:t>
            </a:fld>
            <a:endParaRPr lang="de-DE"/>
          </a:p>
        </p:txBody>
      </p:sp>
    </p:spTree>
    <p:extLst>
      <p:ext uri="{BB962C8B-B14F-4D97-AF65-F5344CB8AC3E}">
        <p14:creationId xmlns:p14="http://schemas.microsoft.com/office/powerpoint/2010/main" val="487125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3C3961-1900-1342-BF9B-82C3215CD312}" type="slidenum">
              <a:rPr lang="de-DE" smtClean="0"/>
              <a:t>4</a:t>
            </a:fld>
            <a:endParaRPr lang="de-DE"/>
          </a:p>
        </p:txBody>
      </p:sp>
    </p:spTree>
    <p:extLst>
      <p:ext uri="{BB962C8B-B14F-4D97-AF65-F5344CB8AC3E}">
        <p14:creationId xmlns:p14="http://schemas.microsoft.com/office/powerpoint/2010/main" val="2985111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https://rise.cs.berkeley.edu/blog/a-short-history-of-prediction-serving-systems/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https://www.usenix.org/sites/default/files/conference/protected-files/nsdi17_slides_crankshaw.pdf</a:t>
            </a:r>
          </a:p>
          <a:p>
            <a:r>
              <a:rPr lang="en-US" dirty="0"/>
              <a:t>Google Translate: https://arxiv.org/pdf/1609.08144.pdf</a:t>
            </a:r>
          </a:p>
        </p:txBody>
      </p:sp>
      <p:sp>
        <p:nvSpPr>
          <p:cNvPr id="4" name="Slide Number Placeholder 3"/>
          <p:cNvSpPr>
            <a:spLocks noGrp="1"/>
          </p:cNvSpPr>
          <p:nvPr>
            <p:ph type="sldNum" sz="quarter" idx="5"/>
          </p:nvPr>
        </p:nvSpPr>
        <p:spPr/>
        <p:txBody>
          <a:bodyPr/>
          <a:lstStyle/>
          <a:p>
            <a:fld id="{F13C3961-1900-1342-BF9B-82C3215CD312}" type="slidenum">
              <a:rPr lang="de-DE" smtClean="0"/>
              <a:t>9</a:t>
            </a:fld>
            <a:endParaRPr lang="de-DE"/>
          </a:p>
        </p:txBody>
      </p:sp>
    </p:spTree>
    <p:extLst>
      <p:ext uri="{BB962C8B-B14F-4D97-AF65-F5344CB8AC3E}">
        <p14:creationId xmlns:p14="http://schemas.microsoft.com/office/powerpoint/2010/main" val="1144819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3C3961-1900-1342-BF9B-82C3215CD312}" type="slidenum">
              <a:rPr lang="de-DE" smtClean="0"/>
              <a:t>16</a:t>
            </a:fld>
            <a:endParaRPr lang="de-DE"/>
          </a:p>
        </p:txBody>
      </p:sp>
    </p:spTree>
    <p:extLst>
      <p:ext uri="{BB962C8B-B14F-4D97-AF65-F5344CB8AC3E}">
        <p14:creationId xmlns:p14="http://schemas.microsoft.com/office/powerpoint/2010/main" val="3925713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 can be avoided expanding B to m (e.g., with infinity)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To </a:t>
            </a:r>
            <a:r>
              <a:rPr lang="en-US" dirty="0">
                <a:solidFill>
                  <a:srgbClr val="C00000"/>
                </a:solidFill>
              </a:rPr>
              <a:t>Proof</a:t>
            </a:r>
            <a:r>
              <a:rPr lang="en-US" dirty="0"/>
              <a:t> its Correctness? </a:t>
            </a:r>
            <a:r>
              <a:rPr lang="en-US" b="0" dirty="0"/>
              <a:t>(not provided)</a:t>
            </a:r>
            <a:endParaRPr lang="en-US" dirty="0"/>
          </a:p>
          <a:p>
            <a:r>
              <a:rPr lang="en-US" dirty="0"/>
              <a:t>#1 Only 1 values in C matter for successful paths </a:t>
            </a:r>
            <a:br>
              <a:rPr lang="en-US" dirty="0"/>
            </a:br>
            <a:r>
              <a:rPr lang="en-US" dirty="0"/>
              <a:t>(</a:t>
            </a:r>
            <a:r>
              <a:rPr lang="en-US" dirty="0">
                <a:solidFill>
                  <a:srgbClr val="C00000"/>
                </a:solidFill>
              </a:rPr>
              <a:t>-1 mostly ignored</a:t>
            </a:r>
            <a:r>
              <a:rPr lang="en-US" dirty="0"/>
              <a:t> because comparison false,</a:t>
            </a:r>
            <a:r>
              <a:rPr lang="en-US" dirty="0">
                <a:sym typeface="Wingdings" panose="05000000000000000000" pitchFamily="2" charset="2"/>
              </a:rPr>
              <a:t> only for deviating sum for unsuccessful path</a:t>
            </a:r>
            <a:r>
              <a:rPr lang="en-US" dirty="0"/>
              <a:t>)</a:t>
            </a:r>
          </a:p>
          <a:p>
            <a:pPr marL="0" indent="0">
              <a:buNone/>
            </a:pPr>
            <a:r>
              <a:rPr lang="en-US" dirty="0">
                <a:sym typeface="Wingdings" panose="05000000000000000000" pitchFamily="2" charset="2"/>
              </a:rPr>
              <a:t>     no cancelation of positive and negative decisions in path sums</a:t>
            </a:r>
            <a:endParaRPr lang="en-US" dirty="0"/>
          </a:p>
          <a:p>
            <a:r>
              <a:rPr lang="en-US" dirty="0"/>
              <a:t>#2 Paths in Decision Tree are Disjoint (no overlap)</a:t>
            </a:r>
          </a:p>
          <a:p>
            <a:r>
              <a:rPr lang="en-US" dirty="0"/>
              <a:t>#3 Predicate Positions need to Match Rows in </a:t>
            </a:r>
            <a:r>
              <a:rPr lang="en-US" dirty="0" err="1"/>
              <a:t>Lhs</a:t>
            </a:r>
            <a:r>
              <a:rPr lang="en-US" dirty="0"/>
              <a:t> and Column in </a:t>
            </a:r>
            <a:r>
              <a:rPr lang="en-US" dirty="0" err="1"/>
              <a:t>Rhs</a:t>
            </a:r>
            <a:endParaRPr lang="en-US" dirty="0"/>
          </a:p>
          <a:p>
            <a:r>
              <a:rPr lang="en-US" dirty="0"/>
              <a:t>#4 Duplicate Path Sums Allowed (but appear in different columns  in output)</a:t>
            </a:r>
          </a:p>
          <a:p>
            <a:endParaRPr lang="en-US" dirty="0"/>
          </a:p>
        </p:txBody>
      </p:sp>
      <p:sp>
        <p:nvSpPr>
          <p:cNvPr id="4" name="Slide Number Placeholder 3"/>
          <p:cNvSpPr>
            <a:spLocks noGrp="1"/>
          </p:cNvSpPr>
          <p:nvPr>
            <p:ph type="sldNum" sz="quarter" idx="5"/>
          </p:nvPr>
        </p:nvSpPr>
        <p:spPr/>
        <p:txBody>
          <a:bodyPr/>
          <a:lstStyle/>
          <a:p>
            <a:fld id="{F13C3961-1900-1342-BF9B-82C3215CD312}" type="slidenum">
              <a:rPr lang="de-DE" smtClean="0"/>
              <a:t>19</a:t>
            </a:fld>
            <a:endParaRPr lang="de-DE"/>
          </a:p>
        </p:txBody>
      </p:sp>
    </p:spTree>
    <p:extLst>
      <p:ext uri="{BB962C8B-B14F-4D97-AF65-F5344CB8AC3E}">
        <p14:creationId xmlns:p14="http://schemas.microsoft.com/office/powerpoint/2010/main" val="1448756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None/>
            </a:pPr>
            <a:r>
              <a:rPr lang="en-US" dirty="0"/>
              <a:t>Temperature to also utilize the similarities of incorrect classes (w/ very low probability) -&gt; higher temperature, softer distribution of class probabilities </a:t>
            </a:r>
          </a:p>
          <a:p>
            <a:pPr>
              <a:buFont typeface="+mj-lt"/>
              <a:buNone/>
            </a:pPr>
            <a:r>
              <a:rPr lang="en-US" dirty="0"/>
              <a:t>Speech recordings (raw </a:t>
            </a:r>
            <a:r>
              <a:rPr lang="en-US" dirty="0" err="1"/>
              <a:t>mel</a:t>
            </a:r>
            <a:r>
              <a:rPr lang="en-US" dirty="0"/>
              <a:t> spectrogram frames)</a:t>
            </a:r>
          </a:p>
          <a:p>
            <a:pPr>
              <a:buFont typeface="+mj-lt"/>
              <a:buNone/>
            </a:pPr>
            <a:r>
              <a:rPr lang="en-US" dirty="0"/>
              <a:t>Frame-level phoneme state labels</a:t>
            </a:r>
          </a:p>
          <a:p>
            <a:endParaRPr lang="en-US" dirty="0"/>
          </a:p>
        </p:txBody>
      </p:sp>
      <p:sp>
        <p:nvSpPr>
          <p:cNvPr id="4" name="Slide Number Placeholder 3"/>
          <p:cNvSpPr>
            <a:spLocks noGrp="1"/>
          </p:cNvSpPr>
          <p:nvPr>
            <p:ph type="sldNum" sz="quarter" idx="5"/>
          </p:nvPr>
        </p:nvSpPr>
        <p:spPr/>
        <p:txBody>
          <a:bodyPr/>
          <a:lstStyle/>
          <a:p>
            <a:fld id="{F13C3961-1900-1342-BF9B-82C3215CD312}" type="slidenum">
              <a:rPr lang="de-DE" smtClean="0"/>
              <a:t>22</a:t>
            </a:fld>
            <a:endParaRPr lang="de-DE"/>
          </a:p>
        </p:txBody>
      </p:sp>
    </p:spTree>
    <p:extLst>
      <p:ext uri="{BB962C8B-B14F-4D97-AF65-F5344CB8AC3E}">
        <p14:creationId xmlns:p14="http://schemas.microsoft.com/office/powerpoint/2010/main" val="3943832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Kolmogorov-Smirnov Test for equality of probability distributions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Kolmogorov distance: max(F(x)-G(x)) where F and G are empirical distribution functions on proportion of Xi values less than x; for all x</a:t>
            </a:r>
          </a:p>
          <a:p>
            <a:endParaRPr lang="en-US" dirty="0"/>
          </a:p>
        </p:txBody>
      </p:sp>
      <p:sp>
        <p:nvSpPr>
          <p:cNvPr id="4" name="Slide Number Placeholder 3"/>
          <p:cNvSpPr>
            <a:spLocks noGrp="1"/>
          </p:cNvSpPr>
          <p:nvPr>
            <p:ph type="sldNum" sz="quarter" idx="5"/>
          </p:nvPr>
        </p:nvSpPr>
        <p:spPr/>
        <p:txBody>
          <a:bodyPr/>
          <a:lstStyle/>
          <a:p>
            <a:fld id="{F13C3961-1900-1342-BF9B-82C3215CD312}" type="slidenum">
              <a:rPr lang="de-DE" smtClean="0"/>
              <a:t>27</a:t>
            </a:fld>
            <a:endParaRPr lang="de-DE"/>
          </a:p>
        </p:txBody>
      </p:sp>
    </p:spTree>
    <p:extLst>
      <p:ext uri="{BB962C8B-B14F-4D97-AF65-F5344CB8AC3E}">
        <p14:creationId xmlns:p14="http://schemas.microsoft.com/office/powerpoint/2010/main" val="242055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scikit-</a:t>
            </a:r>
            <a:r>
              <a:rPr lang="en-US" dirty="0" err="1"/>
              <a:t>multiflow</a:t>
            </a:r>
            <a:r>
              <a:rPr lang="en-US" dirty="0"/>
              <a:t> ..</a:t>
            </a:r>
            <a:r>
              <a:rPr lang="en-US" baseline="0" dirty="0"/>
              <a:t> </a:t>
            </a:r>
            <a:r>
              <a:rPr lang="en-US" dirty="0"/>
              <a:t>A machine learning package for streaming data in Python, The other ancestor of River. </a:t>
            </a:r>
          </a:p>
          <a:p>
            <a:endParaRPr lang="en-US" dirty="0"/>
          </a:p>
        </p:txBody>
      </p:sp>
      <p:sp>
        <p:nvSpPr>
          <p:cNvPr id="4" name="Slide Number Placeholder 3"/>
          <p:cNvSpPr>
            <a:spLocks noGrp="1"/>
          </p:cNvSpPr>
          <p:nvPr>
            <p:ph type="sldNum" sz="quarter" idx="5"/>
          </p:nvPr>
        </p:nvSpPr>
        <p:spPr/>
        <p:txBody>
          <a:bodyPr/>
          <a:lstStyle/>
          <a:p>
            <a:fld id="{F13C3961-1900-1342-BF9B-82C3215CD312}" type="slidenum">
              <a:rPr lang="de-DE" smtClean="0"/>
              <a:t>30</a:t>
            </a:fld>
            <a:endParaRPr lang="de-DE"/>
          </a:p>
        </p:txBody>
      </p:sp>
    </p:spTree>
    <p:extLst>
      <p:ext uri="{BB962C8B-B14F-4D97-AF65-F5344CB8AC3E}">
        <p14:creationId xmlns:p14="http://schemas.microsoft.com/office/powerpoint/2010/main" val="644387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el - Text ">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5704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Inhalt - Text und Stichpunkte">
    <p:spTree>
      <p:nvGrpSpPr>
        <p:cNvPr id="1" name=""/>
        <p:cNvGrpSpPr/>
        <p:nvPr/>
      </p:nvGrpSpPr>
      <p:grpSpPr>
        <a:xfrm>
          <a:off x="0" y="0"/>
          <a:ext cx="0" cy="0"/>
          <a:chOff x="0" y="0"/>
          <a:chExt cx="0" cy="0"/>
        </a:xfrm>
      </p:grpSpPr>
      <p:sp>
        <p:nvSpPr>
          <p:cNvPr id="5" name="Textplatzhalter 5">
            <a:extLst>
              <a:ext uri="{FF2B5EF4-FFF2-40B4-BE49-F238E27FC236}">
                <a16:creationId xmlns:a16="http://schemas.microsoft.com/office/drawing/2014/main" id="{D7BD4116-72F8-7D4E-846E-4E9887F60C02}"/>
              </a:ext>
            </a:extLst>
          </p:cNvPr>
          <p:cNvSpPr>
            <a:spLocks noGrp="1"/>
          </p:cNvSpPr>
          <p:nvPr>
            <p:ph type="body" sz="quarter" idx="18" hasCustomPrompt="1"/>
          </p:nvPr>
        </p:nvSpPr>
        <p:spPr>
          <a:xfrm>
            <a:off x="550799" y="1268963"/>
            <a:ext cx="5545201" cy="4506685"/>
          </a:xfrm>
          <a:prstGeom prst="rect">
            <a:avLst/>
          </a:prstGeom>
        </p:spPr>
        <p:txBody>
          <a:bodyPr lIns="0" tIns="0" rIns="0" bIns="0"/>
          <a:lstStyle>
            <a:lvl1pPr marL="228600" indent="-228600">
              <a:lnSpc>
                <a:spcPts val="2400"/>
              </a:lnSpc>
              <a:buClr>
                <a:srgbClr val="C40D1E"/>
              </a:buClr>
              <a:buSzPct val="100000"/>
              <a:buFont typeface="Wingdings" panose="05000000000000000000" pitchFamily="2" charset="2"/>
              <a:buChar char="§"/>
              <a:defRPr sz="2000" b="1">
                <a:solidFill>
                  <a:schemeClr val="tx1">
                    <a:lumMod val="50000"/>
                  </a:schemeClr>
                </a:solidFill>
                <a:latin typeface="+mn-lt"/>
                <a:cs typeface="Arial" panose="020B0604020202020204" pitchFamily="34" charset="0"/>
              </a:defRPr>
            </a:lvl1pPr>
            <a:lvl2pPr marL="6858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2pPr>
            <a:lvl3pPr marL="11430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3pPr>
            <a:lvl4pPr marL="16002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4pPr>
            <a:lvl5pPr marL="20574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5pPr>
          </a:lstStyle>
          <a:p>
            <a:pPr lvl="0"/>
            <a:r>
              <a:rPr lang="en-US" noProof="0" dirty="0"/>
              <a:t>Level 1</a:t>
            </a:r>
          </a:p>
          <a:p>
            <a:pPr lvl="1"/>
            <a:r>
              <a:rPr lang="en-US" noProof="0" dirty="0"/>
              <a:t>Level 2</a:t>
            </a:r>
          </a:p>
          <a:p>
            <a:pPr lvl="2"/>
            <a:r>
              <a:rPr lang="en-US" noProof="0" dirty="0"/>
              <a:t>Level 3</a:t>
            </a:r>
          </a:p>
          <a:p>
            <a:pPr lvl="3"/>
            <a:r>
              <a:rPr lang="en-US" noProof="0" dirty="0"/>
              <a:t>Level 4</a:t>
            </a:r>
          </a:p>
          <a:p>
            <a:pPr lvl="4"/>
            <a:r>
              <a:rPr lang="en-US" noProof="0" dirty="0"/>
              <a:t>Level 5</a:t>
            </a:r>
          </a:p>
        </p:txBody>
      </p:sp>
      <p:sp>
        <p:nvSpPr>
          <p:cNvPr id="7" name="Textplatzhalter 17">
            <a:extLst>
              <a:ext uri="{FF2B5EF4-FFF2-40B4-BE49-F238E27FC236}">
                <a16:creationId xmlns:a16="http://schemas.microsoft.com/office/drawing/2014/main" id="{5B12DAD6-93EF-5042-858F-4BB3334F107E}"/>
              </a:ext>
            </a:extLst>
          </p:cNvPr>
          <p:cNvSpPr>
            <a:spLocks noGrp="1"/>
          </p:cNvSpPr>
          <p:nvPr>
            <p:ph type="body" sz="quarter" idx="14" hasCustomPrompt="1"/>
          </p:nvPr>
        </p:nvSpPr>
        <p:spPr>
          <a:xfrm>
            <a:off x="555867" y="396545"/>
            <a:ext cx="8311908" cy="717437"/>
          </a:xfrm>
          <a:prstGeom prst="rect">
            <a:avLst/>
          </a:prstGeom>
        </p:spPr>
        <p:txBody>
          <a:bodyPr lIns="0" tIns="0" rIns="0" bIns="0" anchor="t" anchorCtr="0"/>
          <a:lstStyle>
            <a:lvl1pPr marL="0" indent="0">
              <a:lnSpc>
                <a:spcPts val="2800"/>
              </a:lnSpc>
              <a:spcBef>
                <a:spcPts val="0"/>
              </a:spcBef>
              <a:buNone/>
              <a:defRPr sz="2400" b="1">
                <a:solidFill>
                  <a:srgbClr val="C40D1E"/>
                </a:solidFill>
                <a:latin typeface="+mn-lt"/>
                <a:cs typeface="Arial" panose="020B0604020202020204" pitchFamily="34" charset="0"/>
              </a:defRPr>
            </a:lvl1pPr>
          </a:lstStyle>
          <a:p>
            <a:r>
              <a:rPr lang="en-US" noProof="0" dirty="0"/>
              <a:t>Headline</a:t>
            </a:r>
            <a:br>
              <a:rPr lang="en-US" noProof="0" dirty="0"/>
            </a:br>
            <a:r>
              <a:rPr lang="en-US" noProof="0" dirty="0"/>
              <a:t>optionally 2 lines</a:t>
            </a:r>
          </a:p>
        </p:txBody>
      </p:sp>
      <p:sp>
        <p:nvSpPr>
          <p:cNvPr id="2" name="Textplatzhalter 5">
            <a:extLst>
              <a:ext uri="{FF2B5EF4-FFF2-40B4-BE49-F238E27FC236}">
                <a16:creationId xmlns:a16="http://schemas.microsoft.com/office/drawing/2014/main" id="{124D4CAA-133B-B88A-74F8-407F69B24926}"/>
              </a:ext>
            </a:extLst>
          </p:cNvPr>
          <p:cNvSpPr>
            <a:spLocks noGrp="1"/>
          </p:cNvSpPr>
          <p:nvPr>
            <p:ph type="body" sz="quarter" idx="19" hasCustomPrompt="1"/>
          </p:nvPr>
        </p:nvSpPr>
        <p:spPr>
          <a:xfrm>
            <a:off x="6114945" y="1262740"/>
            <a:ext cx="5545201" cy="4506685"/>
          </a:xfrm>
          <a:prstGeom prst="rect">
            <a:avLst/>
          </a:prstGeom>
        </p:spPr>
        <p:txBody>
          <a:bodyPr lIns="0" tIns="0" rIns="0" bIns="0"/>
          <a:lstStyle>
            <a:lvl1pPr marL="228600" indent="-228600">
              <a:lnSpc>
                <a:spcPts val="2400"/>
              </a:lnSpc>
              <a:buClr>
                <a:srgbClr val="C40D1E"/>
              </a:buClr>
              <a:buSzPct val="100000"/>
              <a:buFont typeface="Wingdings" panose="05000000000000000000" pitchFamily="2" charset="2"/>
              <a:buChar char="§"/>
              <a:defRPr sz="2000" b="1">
                <a:solidFill>
                  <a:schemeClr val="tx1">
                    <a:lumMod val="50000"/>
                  </a:schemeClr>
                </a:solidFill>
                <a:latin typeface="+mn-lt"/>
                <a:cs typeface="Arial" panose="020B0604020202020204" pitchFamily="34" charset="0"/>
              </a:defRPr>
            </a:lvl1pPr>
            <a:lvl2pPr marL="6858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2pPr>
            <a:lvl3pPr marL="11430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3pPr>
            <a:lvl4pPr marL="16002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4pPr>
            <a:lvl5pPr marL="2057400" indent="-228600">
              <a:lnSpc>
                <a:spcPts val="2400"/>
              </a:lnSpc>
              <a:spcBef>
                <a:spcPts val="0"/>
              </a:spcBef>
              <a:buFont typeface="Wingdings" panose="05000000000000000000" pitchFamily="2" charset="2"/>
              <a:buChar char="§"/>
              <a:defRPr sz="1800">
                <a:solidFill>
                  <a:schemeClr val="tx1">
                    <a:lumMod val="50000"/>
                  </a:schemeClr>
                </a:solidFill>
                <a:latin typeface="+mn-lt"/>
                <a:cs typeface="Arial" panose="020B0604020202020204" pitchFamily="34" charset="0"/>
              </a:defRPr>
            </a:lvl5pPr>
          </a:lstStyle>
          <a:p>
            <a:pPr lvl="0"/>
            <a:r>
              <a:rPr lang="en-US" noProof="0" dirty="0"/>
              <a:t>Level 1</a:t>
            </a:r>
          </a:p>
          <a:p>
            <a:pPr lvl="1"/>
            <a:r>
              <a:rPr lang="en-US" noProof="0" dirty="0"/>
              <a:t>Level 2</a:t>
            </a:r>
          </a:p>
          <a:p>
            <a:pPr lvl="2"/>
            <a:r>
              <a:rPr lang="en-US" noProof="0" dirty="0"/>
              <a:t>Level 3</a:t>
            </a:r>
          </a:p>
          <a:p>
            <a:pPr lvl="3"/>
            <a:r>
              <a:rPr lang="en-US" noProof="0" dirty="0"/>
              <a:t>Level 4</a:t>
            </a:r>
          </a:p>
          <a:p>
            <a:pPr lvl="4"/>
            <a:r>
              <a:rPr lang="en-US" noProof="0" dirty="0"/>
              <a:t>Level 5</a:t>
            </a:r>
          </a:p>
        </p:txBody>
      </p:sp>
    </p:spTree>
    <p:extLst>
      <p:ext uri="{BB962C8B-B14F-4D97-AF65-F5344CB8AC3E}">
        <p14:creationId xmlns:p14="http://schemas.microsoft.com/office/powerpoint/2010/main" val="420617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halt - Text und Stichpunkte">
    <p:spTree>
      <p:nvGrpSpPr>
        <p:cNvPr id="1" name=""/>
        <p:cNvGrpSpPr/>
        <p:nvPr/>
      </p:nvGrpSpPr>
      <p:grpSpPr>
        <a:xfrm>
          <a:off x="0" y="0"/>
          <a:ext cx="0" cy="0"/>
          <a:chOff x="0" y="0"/>
          <a:chExt cx="0" cy="0"/>
        </a:xfrm>
      </p:grpSpPr>
      <p:sp>
        <p:nvSpPr>
          <p:cNvPr id="5" name="Textplatzhalter 5">
            <a:extLst>
              <a:ext uri="{FF2B5EF4-FFF2-40B4-BE49-F238E27FC236}">
                <a16:creationId xmlns:a16="http://schemas.microsoft.com/office/drawing/2014/main" id="{D7BD4116-72F8-7D4E-846E-4E9887F60C02}"/>
              </a:ext>
            </a:extLst>
          </p:cNvPr>
          <p:cNvSpPr>
            <a:spLocks noGrp="1"/>
          </p:cNvSpPr>
          <p:nvPr>
            <p:ph type="body" sz="quarter" idx="18" hasCustomPrompt="1"/>
          </p:nvPr>
        </p:nvSpPr>
        <p:spPr>
          <a:xfrm>
            <a:off x="550799" y="1268963"/>
            <a:ext cx="11075143" cy="4506685"/>
          </a:xfrm>
          <a:prstGeom prst="rect">
            <a:avLst/>
          </a:prstGeom>
        </p:spPr>
        <p:txBody>
          <a:bodyPr lIns="0" tIns="0" rIns="0" bIns="0"/>
          <a:lstStyle>
            <a:lvl1pPr marL="228600" indent="-228600">
              <a:lnSpc>
                <a:spcPts val="2400"/>
              </a:lnSpc>
              <a:buClr>
                <a:srgbClr val="C40D1E"/>
              </a:buClr>
              <a:buSzPct val="100000"/>
              <a:buFont typeface="Wingdings" panose="05000000000000000000" pitchFamily="2" charset="2"/>
              <a:buChar char="§"/>
              <a:defRPr sz="2000" b="1">
                <a:solidFill>
                  <a:srgbClr val="000000"/>
                </a:solidFill>
                <a:latin typeface="+mn-lt"/>
                <a:cs typeface="Arial" panose="020B0604020202020204" pitchFamily="34" charset="0"/>
              </a:defRPr>
            </a:lvl1pPr>
            <a:lvl2pPr marL="685800" indent="-228600">
              <a:lnSpc>
                <a:spcPts val="2400"/>
              </a:lnSpc>
              <a:spcBef>
                <a:spcPts val="0"/>
              </a:spcBef>
              <a:buFont typeface="Wingdings" panose="05000000000000000000" pitchFamily="2" charset="2"/>
              <a:buChar char="§"/>
              <a:defRPr sz="1800">
                <a:solidFill>
                  <a:srgbClr val="000000"/>
                </a:solidFill>
                <a:latin typeface="+mn-lt"/>
                <a:cs typeface="Arial" panose="020B0604020202020204" pitchFamily="34" charset="0"/>
              </a:defRPr>
            </a:lvl2pPr>
            <a:lvl3pPr marL="1143000" indent="-228600">
              <a:lnSpc>
                <a:spcPct val="100000"/>
              </a:lnSpc>
              <a:spcBef>
                <a:spcPts val="0"/>
              </a:spcBef>
              <a:buFont typeface="Wingdings" panose="05000000000000000000" pitchFamily="2" charset="2"/>
              <a:buChar char="§"/>
              <a:defRPr sz="1800">
                <a:solidFill>
                  <a:srgbClr val="000000"/>
                </a:solidFill>
                <a:latin typeface="+mn-lt"/>
                <a:cs typeface="Arial" panose="020B0604020202020204" pitchFamily="34" charset="0"/>
              </a:defRPr>
            </a:lvl3pPr>
            <a:lvl4pPr marL="1600200" indent="-228600">
              <a:lnSpc>
                <a:spcPct val="100000"/>
              </a:lnSpc>
              <a:spcBef>
                <a:spcPts val="0"/>
              </a:spcBef>
              <a:buFont typeface="Wingdings" panose="05000000000000000000" pitchFamily="2" charset="2"/>
              <a:buChar char="§"/>
              <a:defRPr sz="1800">
                <a:solidFill>
                  <a:srgbClr val="000000"/>
                </a:solidFill>
                <a:latin typeface="+mn-lt"/>
                <a:cs typeface="Arial" panose="020B0604020202020204" pitchFamily="34" charset="0"/>
              </a:defRPr>
            </a:lvl4pPr>
            <a:lvl5pPr marL="2057400" indent="-228600">
              <a:lnSpc>
                <a:spcPct val="100000"/>
              </a:lnSpc>
              <a:spcBef>
                <a:spcPts val="0"/>
              </a:spcBef>
              <a:buFont typeface="Wingdings" panose="05000000000000000000" pitchFamily="2" charset="2"/>
              <a:buChar char="§"/>
              <a:defRPr sz="1800">
                <a:solidFill>
                  <a:srgbClr val="000000"/>
                </a:solidFill>
                <a:latin typeface="+mn-lt"/>
                <a:cs typeface="Arial" panose="020B0604020202020204" pitchFamily="34" charset="0"/>
              </a:defRPr>
            </a:lvl5pPr>
          </a:lstStyle>
          <a:p>
            <a:pPr lvl="0"/>
            <a:r>
              <a:rPr lang="en-US" noProof="0" dirty="0"/>
              <a:t>Level 1</a:t>
            </a:r>
          </a:p>
          <a:p>
            <a:pPr lvl="1"/>
            <a:r>
              <a:rPr lang="en-US" noProof="0" dirty="0"/>
              <a:t>Level 2</a:t>
            </a:r>
          </a:p>
          <a:p>
            <a:pPr lvl="2"/>
            <a:r>
              <a:rPr lang="en-US" noProof="0" dirty="0"/>
              <a:t>Level 3</a:t>
            </a:r>
          </a:p>
          <a:p>
            <a:pPr lvl="3"/>
            <a:r>
              <a:rPr lang="en-US" noProof="0" dirty="0"/>
              <a:t>Level 4</a:t>
            </a:r>
          </a:p>
          <a:p>
            <a:pPr lvl="4"/>
            <a:r>
              <a:rPr lang="en-US" noProof="0" dirty="0"/>
              <a:t>Level 5</a:t>
            </a:r>
          </a:p>
        </p:txBody>
      </p:sp>
      <p:sp>
        <p:nvSpPr>
          <p:cNvPr id="7" name="Textplatzhalter 17">
            <a:extLst>
              <a:ext uri="{FF2B5EF4-FFF2-40B4-BE49-F238E27FC236}">
                <a16:creationId xmlns:a16="http://schemas.microsoft.com/office/drawing/2014/main" id="{5B12DAD6-93EF-5042-858F-4BB3334F107E}"/>
              </a:ext>
            </a:extLst>
          </p:cNvPr>
          <p:cNvSpPr>
            <a:spLocks noGrp="1"/>
          </p:cNvSpPr>
          <p:nvPr>
            <p:ph type="body" sz="quarter" idx="14" hasCustomPrompt="1"/>
          </p:nvPr>
        </p:nvSpPr>
        <p:spPr>
          <a:xfrm>
            <a:off x="555867" y="396545"/>
            <a:ext cx="8311908" cy="717437"/>
          </a:xfrm>
          <a:prstGeom prst="rect">
            <a:avLst/>
          </a:prstGeom>
        </p:spPr>
        <p:txBody>
          <a:bodyPr lIns="0" tIns="0" rIns="0" bIns="0" anchor="t" anchorCtr="0"/>
          <a:lstStyle>
            <a:lvl1pPr marL="0" indent="0">
              <a:lnSpc>
                <a:spcPts val="2800"/>
              </a:lnSpc>
              <a:spcBef>
                <a:spcPts val="0"/>
              </a:spcBef>
              <a:buNone/>
              <a:defRPr sz="2400" b="1">
                <a:solidFill>
                  <a:srgbClr val="C40D1E"/>
                </a:solidFill>
                <a:latin typeface="+mn-lt"/>
                <a:cs typeface="Arial" panose="020B0604020202020204" pitchFamily="34" charset="0"/>
              </a:defRPr>
            </a:lvl1pPr>
          </a:lstStyle>
          <a:p>
            <a:r>
              <a:rPr lang="en-US" noProof="0" dirty="0"/>
              <a:t>Headline</a:t>
            </a:r>
            <a:br>
              <a:rPr lang="en-US" noProof="0" dirty="0"/>
            </a:br>
            <a:r>
              <a:rPr lang="en-US" noProof="0" dirty="0"/>
              <a:t>optionally 2 lines</a:t>
            </a:r>
          </a:p>
        </p:txBody>
      </p:sp>
    </p:spTree>
    <p:extLst>
      <p:ext uri="{BB962C8B-B14F-4D97-AF65-F5344CB8AC3E}">
        <p14:creationId xmlns:p14="http://schemas.microsoft.com/office/powerpoint/2010/main" val="1431473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platzhalter 17">
            <a:extLst>
              <a:ext uri="{FF2B5EF4-FFF2-40B4-BE49-F238E27FC236}">
                <a16:creationId xmlns:a16="http://schemas.microsoft.com/office/drawing/2014/main" id="{E494F037-B453-E6C3-6931-1688CF9B959E}"/>
              </a:ext>
            </a:extLst>
          </p:cNvPr>
          <p:cNvSpPr>
            <a:spLocks noGrp="1"/>
          </p:cNvSpPr>
          <p:nvPr>
            <p:ph type="body" sz="quarter" idx="14" hasCustomPrompt="1"/>
          </p:nvPr>
        </p:nvSpPr>
        <p:spPr>
          <a:xfrm>
            <a:off x="555867" y="2582402"/>
            <a:ext cx="8311908" cy="717437"/>
          </a:xfrm>
          <a:prstGeom prst="rect">
            <a:avLst/>
          </a:prstGeom>
        </p:spPr>
        <p:txBody>
          <a:bodyPr lIns="0" tIns="0" rIns="0" bIns="0" anchor="t" anchorCtr="0"/>
          <a:lstStyle>
            <a:lvl1pPr marL="0" indent="0">
              <a:lnSpc>
                <a:spcPts val="3700"/>
              </a:lnSpc>
              <a:spcBef>
                <a:spcPts val="0"/>
              </a:spcBef>
              <a:buNone/>
              <a:defRPr sz="3700" b="1">
                <a:solidFill>
                  <a:srgbClr val="C40D1E"/>
                </a:solidFill>
                <a:latin typeface="+mn-lt"/>
                <a:cs typeface="Arial" panose="020B0604020202020204" pitchFamily="34" charset="0"/>
              </a:defRPr>
            </a:lvl1pPr>
          </a:lstStyle>
          <a:p>
            <a:r>
              <a:rPr lang="en-US" noProof="0" dirty="0"/>
              <a:t>Headline</a:t>
            </a:r>
            <a:br>
              <a:rPr lang="en-US" noProof="0" dirty="0"/>
            </a:br>
            <a:r>
              <a:rPr lang="en-US" noProof="0" dirty="0"/>
              <a:t>optionally 2 lines</a:t>
            </a:r>
          </a:p>
        </p:txBody>
      </p:sp>
      <p:sp>
        <p:nvSpPr>
          <p:cNvPr id="5" name="Textplatzhalter 17">
            <a:extLst>
              <a:ext uri="{FF2B5EF4-FFF2-40B4-BE49-F238E27FC236}">
                <a16:creationId xmlns:a16="http://schemas.microsoft.com/office/drawing/2014/main" id="{A837A2E9-5AA7-3D02-1A49-6988BEC5B8B2}"/>
              </a:ext>
            </a:extLst>
          </p:cNvPr>
          <p:cNvSpPr>
            <a:spLocks noGrp="1"/>
          </p:cNvSpPr>
          <p:nvPr>
            <p:ph type="body" sz="quarter" idx="15" hasCustomPrompt="1"/>
          </p:nvPr>
        </p:nvSpPr>
        <p:spPr>
          <a:xfrm>
            <a:off x="551510" y="4180427"/>
            <a:ext cx="8311908" cy="717437"/>
          </a:xfrm>
          <a:prstGeom prst="rect">
            <a:avLst/>
          </a:prstGeom>
        </p:spPr>
        <p:txBody>
          <a:bodyPr lIns="0" tIns="0" rIns="0" bIns="0" anchor="t" anchorCtr="0"/>
          <a:lstStyle>
            <a:lvl1pPr marL="0" indent="0">
              <a:lnSpc>
                <a:spcPct val="100000"/>
              </a:lnSpc>
              <a:spcBef>
                <a:spcPts val="0"/>
              </a:spcBef>
              <a:buNone/>
              <a:defRPr sz="2000" b="1">
                <a:solidFill>
                  <a:srgbClr val="000000"/>
                </a:solidFill>
                <a:latin typeface="+mn-lt"/>
                <a:cs typeface="Arial" panose="020B0604020202020204" pitchFamily="34" charset="0"/>
              </a:defRPr>
            </a:lvl1pPr>
          </a:lstStyle>
          <a:p>
            <a:r>
              <a:rPr lang="en-US" noProof="0" dirty="0"/>
              <a:t>Headline</a:t>
            </a:r>
            <a:br>
              <a:rPr lang="en-US" noProof="0" dirty="0"/>
            </a:br>
            <a:r>
              <a:rPr lang="en-US" noProof="0" dirty="0"/>
              <a:t>optionally 2 lines</a:t>
            </a:r>
          </a:p>
        </p:txBody>
      </p:sp>
    </p:spTree>
    <p:extLst>
      <p:ext uri="{BB962C8B-B14F-4D97-AF65-F5344CB8AC3E}">
        <p14:creationId xmlns:p14="http://schemas.microsoft.com/office/powerpoint/2010/main" val="3619498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el - Text ">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57128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image" Target="../media/image5.sv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image" Target="../media/image3.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hteck 4">
            <a:extLst>
              <a:ext uri="{FF2B5EF4-FFF2-40B4-BE49-F238E27FC236}">
                <a16:creationId xmlns:a16="http://schemas.microsoft.com/office/drawing/2014/main" id="{B97C5655-F240-634C-9B7B-B6181A1B3AF5}"/>
              </a:ext>
            </a:extLst>
          </p:cNvPr>
          <p:cNvSpPr/>
          <p:nvPr userDrawn="1"/>
        </p:nvSpPr>
        <p:spPr>
          <a:xfrm>
            <a:off x="0" y="1668462"/>
            <a:ext cx="12192000" cy="5189537"/>
          </a:xfrm>
          <a:custGeom>
            <a:avLst/>
            <a:gdLst>
              <a:gd name="connsiteX0" fmla="*/ 0 w 12192000"/>
              <a:gd name="connsiteY0" fmla="*/ 0 h 4760912"/>
              <a:gd name="connsiteX1" fmla="*/ 12192000 w 12192000"/>
              <a:gd name="connsiteY1" fmla="*/ 0 h 4760912"/>
              <a:gd name="connsiteX2" fmla="*/ 12192000 w 12192000"/>
              <a:gd name="connsiteY2" fmla="*/ 4760912 h 4760912"/>
              <a:gd name="connsiteX3" fmla="*/ 0 w 12192000"/>
              <a:gd name="connsiteY3" fmla="*/ 4760912 h 4760912"/>
              <a:gd name="connsiteX4" fmla="*/ 0 w 12192000"/>
              <a:gd name="connsiteY4" fmla="*/ 0 h 4760912"/>
              <a:gd name="connsiteX0" fmla="*/ 0 w 12192000"/>
              <a:gd name="connsiteY0" fmla="*/ 212725 h 4973637"/>
              <a:gd name="connsiteX1" fmla="*/ 12192000 w 12192000"/>
              <a:gd name="connsiteY1" fmla="*/ 0 h 4973637"/>
              <a:gd name="connsiteX2" fmla="*/ 12192000 w 12192000"/>
              <a:gd name="connsiteY2" fmla="*/ 4973637 h 4973637"/>
              <a:gd name="connsiteX3" fmla="*/ 0 w 12192000"/>
              <a:gd name="connsiteY3" fmla="*/ 4973637 h 4973637"/>
              <a:gd name="connsiteX4" fmla="*/ 0 w 12192000"/>
              <a:gd name="connsiteY4" fmla="*/ 212725 h 4973637"/>
              <a:gd name="connsiteX0" fmla="*/ 0 w 12192000"/>
              <a:gd name="connsiteY0" fmla="*/ 428625 h 5189537"/>
              <a:gd name="connsiteX1" fmla="*/ 12192000 w 12192000"/>
              <a:gd name="connsiteY1" fmla="*/ 0 h 5189537"/>
              <a:gd name="connsiteX2" fmla="*/ 12192000 w 12192000"/>
              <a:gd name="connsiteY2" fmla="*/ 5189537 h 5189537"/>
              <a:gd name="connsiteX3" fmla="*/ 0 w 12192000"/>
              <a:gd name="connsiteY3" fmla="*/ 5189537 h 5189537"/>
              <a:gd name="connsiteX4" fmla="*/ 0 w 12192000"/>
              <a:gd name="connsiteY4" fmla="*/ 428625 h 518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189537">
                <a:moveTo>
                  <a:pt x="0" y="428625"/>
                </a:moveTo>
                <a:lnTo>
                  <a:pt x="12192000" y="0"/>
                </a:lnTo>
                <a:lnTo>
                  <a:pt x="12192000" y="5189537"/>
                </a:lnTo>
                <a:lnTo>
                  <a:pt x="0" y="5189537"/>
                </a:lnTo>
                <a:lnTo>
                  <a:pt x="0" y="428625"/>
                </a:lnTo>
                <a:close/>
              </a:path>
            </a:pathLst>
          </a:custGeom>
          <a:gradFill>
            <a:gsLst>
              <a:gs pos="0">
                <a:srgbClr val="FF6C00"/>
              </a:gs>
              <a:gs pos="100000">
                <a:srgbClr val="C40D1E"/>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F8DDEEBD-D00D-1249-9E02-EDC0548BFCA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388168" y="378741"/>
            <a:ext cx="2250000" cy="774000"/>
          </a:xfrm>
          <a:prstGeom prst="rect">
            <a:avLst/>
          </a:prstGeom>
        </p:spPr>
      </p:pic>
      <p:grpSp>
        <p:nvGrpSpPr>
          <p:cNvPr id="2" name="Group 1">
            <a:extLst>
              <a:ext uri="{FF2B5EF4-FFF2-40B4-BE49-F238E27FC236}">
                <a16:creationId xmlns:a16="http://schemas.microsoft.com/office/drawing/2014/main" id="{33597FE0-CC24-D198-44F6-8B86AC8E52DB}"/>
              </a:ext>
            </a:extLst>
          </p:cNvPr>
          <p:cNvGrpSpPr/>
          <p:nvPr userDrawn="1"/>
        </p:nvGrpSpPr>
        <p:grpSpPr>
          <a:xfrm>
            <a:off x="9433249" y="6055568"/>
            <a:ext cx="2258008" cy="569167"/>
            <a:chOff x="9433249" y="6055568"/>
            <a:chExt cx="2258008" cy="569167"/>
          </a:xfrm>
        </p:grpSpPr>
        <p:sp>
          <p:nvSpPr>
            <p:cNvPr id="3" name="Rectangle: Rounded Corners 2">
              <a:extLst>
                <a:ext uri="{FF2B5EF4-FFF2-40B4-BE49-F238E27FC236}">
                  <a16:creationId xmlns:a16="http://schemas.microsoft.com/office/drawing/2014/main" id="{12D5CBC3-F82D-3CBE-40BC-802F674C616B}"/>
                </a:ext>
              </a:extLst>
            </p:cNvPr>
            <p:cNvSpPr/>
            <p:nvPr userDrawn="1"/>
          </p:nvSpPr>
          <p:spPr>
            <a:xfrm>
              <a:off x="9433249" y="6055568"/>
              <a:ext cx="2258008" cy="569167"/>
            </a:xfrm>
            <a:prstGeom prst="roundRect">
              <a:avLst>
                <a:gd name="adj" fmla="val 248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5A0E74B8-E76E-1A0B-C1A8-60E6BE53517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490187" y="6124808"/>
              <a:ext cx="2124769" cy="426320"/>
            </a:xfrm>
            <a:prstGeom prst="rect">
              <a:avLst/>
            </a:prstGeom>
          </p:spPr>
        </p:pic>
      </p:grpSp>
    </p:spTree>
    <p:extLst>
      <p:ext uri="{BB962C8B-B14F-4D97-AF65-F5344CB8AC3E}">
        <p14:creationId xmlns:p14="http://schemas.microsoft.com/office/powerpoint/2010/main" val="3079698843"/>
      </p:ext>
    </p:extLst>
  </p:cSld>
  <p:clrMap bg1="lt1" tx1="dk1" bg2="lt2" tx2="dk2" accent1="accent1" accent2="accent2" accent3="accent3" accent4="accent4" accent5="accent5" accent6="accent6" hlink="hlink" folHlink="folHlink"/>
  <p:sldLayoutIdLst>
    <p:sldLayoutId id="2147483713"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userDrawn="1">
          <p15:clr>
            <a:srgbClr val="F26B43"/>
          </p15:clr>
        </p15:guide>
        <p15:guide id="2" pos="7333" userDrawn="1">
          <p15:clr>
            <a:srgbClr val="F26B43"/>
          </p15:clr>
        </p15:guide>
        <p15:guide id="3" orient="horz" pos="346" userDrawn="1">
          <p15:clr>
            <a:srgbClr val="F26B43"/>
          </p15:clr>
        </p15:guide>
        <p15:guide id="4" pos="1232" userDrawn="1">
          <p15:clr>
            <a:srgbClr val="F26B43"/>
          </p15:clr>
        </p15:guide>
        <p15:guide id="5" orient="horz" pos="3974" userDrawn="1">
          <p15:clr>
            <a:srgbClr val="F26B43"/>
          </p15:clr>
        </p15:guide>
        <p15:guide id="6" orient="horz" pos="663" userDrawn="1">
          <p15:clr>
            <a:srgbClr val="F26B43"/>
          </p15:clr>
        </p15:guide>
        <p15:guide id="7" orient="horz" pos="1003" userDrawn="1">
          <p15:clr>
            <a:srgbClr val="F26B43"/>
          </p15:clr>
        </p15:guide>
        <p15:guide id="8" orient="horz" pos="1321" userDrawn="1">
          <p15:clr>
            <a:srgbClr val="F26B43"/>
          </p15:clr>
        </p15:guide>
        <p15:guide id="9" orient="horz" pos="1661" userDrawn="1">
          <p15:clr>
            <a:srgbClr val="F26B43"/>
          </p15:clr>
        </p15:guide>
        <p15:guide id="10" orient="horz" pos="2001" userDrawn="1">
          <p15:clr>
            <a:srgbClr val="F26B43"/>
          </p15:clr>
        </p15:guide>
        <p15:guide id="11" orient="horz" pos="3339" userDrawn="1">
          <p15:clr>
            <a:srgbClr val="F26B43"/>
          </p15:clr>
        </p15:guide>
        <p15:guide id="12" orient="horz" pos="2319" userDrawn="1">
          <p15:clr>
            <a:srgbClr val="F26B43"/>
          </p15:clr>
        </p15:guide>
        <p15:guide id="13" orient="horz" pos="2999" userDrawn="1">
          <p15:clr>
            <a:srgbClr val="F26B43"/>
          </p15:clr>
        </p15:guide>
        <p15:guide id="14" orient="horz" pos="3657" userDrawn="1">
          <p15:clr>
            <a:srgbClr val="F26B43"/>
          </p15:clr>
        </p15:guide>
        <p15:guide id="15" orient="horz" pos="2659" userDrawn="1">
          <p15:clr>
            <a:srgbClr val="F26B43"/>
          </p15:clr>
        </p15:guide>
        <p15:guide id="16" pos="2094" userDrawn="1">
          <p15:clr>
            <a:srgbClr val="F26B43"/>
          </p15:clr>
        </p15:guide>
        <p15:guide id="17" pos="2978" userDrawn="1">
          <p15:clr>
            <a:srgbClr val="F26B43"/>
          </p15:clr>
        </p15:guide>
        <p15:guide id="18" pos="3840" userDrawn="1">
          <p15:clr>
            <a:srgbClr val="F26B43"/>
          </p15:clr>
        </p15:guide>
        <p15:guide id="19" pos="4725" userDrawn="1">
          <p15:clr>
            <a:srgbClr val="F26B43"/>
          </p15:clr>
        </p15:guide>
        <p15:guide id="20" pos="5586" userDrawn="1">
          <p15:clr>
            <a:srgbClr val="F26B43"/>
          </p15:clr>
        </p15:guide>
        <p15:guide id="21" pos="647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1">
            <a:extLst>
              <a:ext uri="{FF2B5EF4-FFF2-40B4-BE49-F238E27FC236}">
                <a16:creationId xmlns:a16="http://schemas.microsoft.com/office/drawing/2014/main" id="{48266648-C51B-EA45-AE41-AF74B0A4657C}"/>
              </a:ext>
            </a:extLst>
          </p:cNvPr>
          <p:cNvSpPr/>
          <p:nvPr userDrawn="1"/>
        </p:nvSpPr>
        <p:spPr>
          <a:xfrm>
            <a:off x="0" y="5748124"/>
            <a:ext cx="12195175" cy="1109875"/>
          </a:xfrm>
          <a:custGeom>
            <a:avLst/>
            <a:gdLst>
              <a:gd name="connsiteX0" fmla="*/ 0 w 12192000"/>
              <a:gd name="connsiteY0" fmla="*/ 0 h 687600"/>
              <a:gd name="connsiteX1" fmla="*/ 12192000 w 12192000"/>
              <a:gd name="connsiteY1" fmla="*/ 0 h 687600"/>
              <a:gd name="connsiteX2" fmla="*/ 12192000 w 12192000"/>
              <a:gd name="connsiteY2" fmla="*/ 687600 h 687600"/>
              <a:gd name="connsiteX3" fmla="*/ 0 w 12192000"/>
              <a:gd name="connsiteY3" fmla="*/ 687600 h 687600"/>
              <a:gd name="connsiteX4" fmla="*/ 0 w 12192000"/>
              <a:gd name="connsiteY4" fmla="*/ 0 h 687600"/>
              <a:gd name="connsiteX0" fmla="*/ 0 w 12195175"/>
              <a:gd name="connsiteY0" fmla="*/ 422275 h 1109875"/>
              <a:gd name="connsiteX1" fmla="*/ 12195175 w 12195175"/>
              <a:gd name="connsiteY1" fmla="*/ 0 h 1109875"/>
              <a:gd name="connsiteX2" fmla="*/ 12192000 w 12195175"/>
              <a:gd name="connsiteY2" fmla="*/ 1109875 h 1109875"/>
              <a:gd name="connsiteX3" fmla="*/ 0 w 12195175"/>
              <a:gd name="connsiteY3" fmla="*/ 1109875 h 1109875"/>
              <a:gd name="connsiteX4" fmla="*/ 0 w 12195175"/>
              <a:gd name="connsiteY4" fmla="*/ 422275 h 1109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175" h="1109875">
                <a:moveTo>
                  <a:pt x="0" y="422275"/>
                </a:moveTo>
                <a:lnTo>
                  <a:pt x="12195175" y="0"/>
                </a:lnTo>
                <a:cubicBezTo>
                  <a:pt x="12194117" y="369958"/>
                  <a:pt x="12193058" y="739917"/>
                  <a:pt x="12192000" y="1109875"/>
                </a:cubicBezTo>
                <a:lnTo>
                  <a:pt x="0" y="1109875"/>
                </a:lnTo>
                <a:lnTo>
                  <a:pt x="0" y="422275"/>
                </a:lnTo>
                <a:close/>
              </a:path>
            </a:pathLst>
          </a:custGeom>
          <a:gradFill>
            <a:gsLst>
              <a:gs pos="0">
                <a:srgbClr val="FF6C00"/>
              </a:gs>
              <a:gs pos="100000">
                <a:srgbClr val="C40D1E"/>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Grafik 7">
            <a:extLst>
              <a:ext uri="{FF2B5EF4-FFF2-40B4-BE49-F238E27FC236}">
                <a16:creationId xmlns:a16="http://schemas.microsoft.com/office/drawing/2014/main" id="{90A395C2-361B-A14B-9312-A16F3F6780A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614598" y="378000"/>
            <a:ext cx="1004400" cy="766068"/>
          </a:xfrm>
          <a:prstGeom prst="rect">
            <a:avLst/>
          </a:prstGeom>
        </p:spPr>
      </p:pic>
      <p:sp>
        <p:nvSpPr>
          <p:cNvPr id="20" name="Textfeld 19">
            <a:extLst>
              <a:ext uri="{FF2B5EF4-FFF2-40B4-BE49-F238E27FC236}">
                <a16:creationId xmlns:a16="http://schemas.microsoft.com/office/drawing/2014/main" id="{36184FE9-ADE0-F94C-90C6-58CFCA50F9A4}"/>
              </a:ext>
            </a:extLst>
          </p:cNvPr>
          <p:cNvSpPr txBox="1"/>
          <p:nvPr userDrawn="1"/>
        </p:nvSpPr>
        <p:spPr>
          <a:xfrm>
            <a:off x="1196393" y="6393866"/>
            <a:ext cx="7615318" cy="215444"/>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noProof="0" dirty="0">
                <a:solidFill>
                  <a:schemeClr val="bg1"/>
                </a:solidFill>
                <a:latin typeface="+mn-lt"/>
                <a:cs typeface="Arial" panose="020B0604020202020204" pitchFamily="34" charset="0"/>
              </a:rPr>
              <a:t>Matthias Boehm | FG DAMS | AMLS </a:t>
            </a:r>
            <a:r>
              <a:rPr lang="en-US" sz="1400" b="0" noProof="0" dirty="0" err="1">
                <a:solidFill>
                  <a:schemeClr val="bg1"/>
                </a:solidFill>
                <a:latin typeface="+mn-lt"/>
                <a:cs typeface="Arial" panose="020B0604020202020204" pitchFamily="34" charset="0"/>
              </a:rPr>
              <a:t>SoSe</a:t>
            </a:r>
            <a:r>
              <a:rPr lang="en-US" sz="1400" b="0" noProof="0" dirty="0">
                <a:solidFill>
                  <a:schemeClr val="bg1"/>
                </a:solidFill>
                <a:latin typeface="+mn-lt"/>
                <a:cs typeface="Arial" panose="020B0604020202020204" pitchFamily="34" charset="0"/>
              </a:rPr>
              <a:t> 2025 – </a:t>
            </a:r>
            <a:r>
              <a:rPr lang="en-US" sz="1400" b="1" noProof="0" dirty="0">
                <a:solidFill>
                  <a:schemeClr val="bg1"/>
                </a:solidFill>
                <a:latin typeface="+mn-lt"/>
                <a:cs typeface="Arial" panose="020B0604020202020204" pitchFamily="34" charset="0"/>
              </a:rPr>
              <a:t>13</a:t>
            </a:r>
            <a:r>
              <a:rPr lang="en-US" sz="1400" b="1" dirty="0">
                <a:solidFill>
                  <a:schemeClr val="bg1"/>
                </a:solidFill>
                <a:cs typeface="Arial" panose="020B0604020202020204" pitchFamily="34" charset="0"/>
              </a:rPr>
              <a:t> Model Deployment and Serving</a:t>
            </a:r>
            <a:r>
              <a:rPr lang="en-US" sz="1400" b="0" noProof="0" dirty="0">
                <a:solidFill>
                  <a:schemeClr val="bg1"/>
                </a:solidFill>
                <a:latin typeface="+mn-lt"/>
                <a:cs typeface="Arial" panose="020B0604020202020204" pitchFamily="34" charset="0"/>
              </a:rPr>
              <a:t> </a:t>
            </a:r>
          </a:p>
        </p:txBody>
      </p:sp>
      <p:grpSp>
        <p:nvGrpSpPr>
          <p:cNvPr id="2" name="Group 1">
            <a:extLst>
              <a:ext uri="{FF2B5EF4-FFF2-40B4-BE49-F238E27FC236}">
                <a16:creationId xmlns:a16="http://schemas.microsoft.com/office/drawing/2014/main" id="{ECF44FBF-6529-4A53-F1BA-D10222FCFDB0}"/>
              </a:ext>
            </a:extLst>
          </p:cNvPr>
          <p:cNvGrpSpPr/>
          <p:nvPr userDrawn="1"/>
        </p:nvGrpSpPr>
        <p:grpSpPr>
          <a:xfrm>
            <a:off x="9433249" y="6055568"/>
            <a:ext cx="2258008" cy="569167"/>
            <a:chOff x="9433249" y="6055568"/>
            <a:chExt cx="2258008" cy="569167"/>
          </a:xfrm>
        </p:grpSpPr>
        <p:sp>
          <p:nvSpPr>
            <p:cNvPr id="22" name="Rectangle: Rounded Corners 21">
              <a:extLst>
                <a:ext uri="{FF2B5EF4-FFF2-40B4-BE49-F238E27FC236}">
                  <a16:creationId xmlns:a16="http://schemas.microsoft.com/office/drawing/2014/main" id="{0132AE6E-5DB2-25F8-161D-6A04BD40CA8C}"/>
                </a:ext>
              </a:extLst>
            </p:cNvPr>
            <p:cNvSpPr/>
            <p:nvPr userDrawn="1"/>
          </p:nvSpPr>
          <p:spPr>
            <a:xfrm>
              <a:off x="9433249" y="6055568"/>
              <a:ext cx="2258008" cy="569167"/>
            </a:xfrm>
            <a:prstGeom prst="roundRect">
              <a:avLst>
                <a:gd name="adj" fmla="val 248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A17F1DB4-F8F6-5B0E-9657-BBA11B1CD34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490187" y="6124808"/>
              <a:ext cx="2124769" cy="426320"/>
            </a:xfrm>
            <a:prstGeom prst="rect">
              <a:avLst/>
            </a:prstGeom>
          </p:spPr>
        </p:pic>
      </p:grpSp>
      <p:sp>
        <p:nvSpPr>
          <p:cNvPr id="24" name="Rectangle: Rounded Corners 23">
            <a:extLst>
              <a:ext uri="{FF2B5EF4-FFF2-40B4-BE49-F238E27FC236}">
                <a16:creationId xmlns:a16="http://schemas.microsoft.com/office/drawing/2014/main" id="{AFEDE8D1-082D-9900-BD99-D84E6B3FBCD0}"/>
              </a:ext>
            </a:extLst>
          </p:cNvPr>
          <p:cNvSpPr/>
          <p:nvPr userDrawn="1"/>
        </p:nvSpPr>
        <p:spPr>
          <a:xfrm>
            <a:off x="559027" y="6393872"/>
            <a:ext cx="391886" cy="217302"/>
          </a:xfrm>
          <a:prstGeom prst="roundRect">
            <a:avLst>
              <a:gd name="adj" fmla="val 29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fld id="{675EF3AE-78B3-9641-A88A-C3B5FFA9245E}" type="slidenum">
              <a:rPr lang="de-DE" sz="1400" b="1" smtClean="0">
                <a:solidFill>
                  <a:srgbClr val="000000"/>
                </a:solidFill>
                <a:latin typeface="+mn-lt"/>
                <a:cs typeface="Arial" panose="020B0604020202020204" pitchFamily="34" charset="0"/>
              </a:rPr>
              <a:pPr/>
              <a:t>‹#›</a:t>
            </a:fld>
            <a:endParaRPr lang="en-US" sz="1400" dirty="0">
              <a:solidFill>
                <a:srgbClr val="000000"/>
              </a:solidFill>
            </a:endParaRPr>
          </a:p>
        </p:txBody>
      </p:sp>
    </p:spTree>
    <p:extLst>
      <p:ext uri="{BB962C8B-B14F-4D97-AF65-F5344CB8AC3E}">
        <p14:creationId xmlns:p14="http://schemas.microsoft.com/office/powerpoint/2010/main" val="3907247464"/>
      </p:ext>
    </p:extLst>
  </p:cSld>
  <p:clrMap bg1="lt1" tx1="dk1" bg2="lt2" tx2="dk2" accent1="accent1" accent2="accent2" accent3="accent3" accent4="accent4" accent5="accent5" accent6="accent6" hlink="hlink" folHlink="folHlink"/>
  <p:sldLayoutIdLst>
    <p:sldLayoutId id="2147483714" r:id="rId1"/>
    <p:sldLayoutId id="2147483707" r:id="rId2"/>
    <p:sldLayoutId id="2147483715" r:id="rId3"/>
    <p:sldLayoutId id="214748371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5" Type="http://schemas.openxmlformats.org/officeDocument/2006/relationships/image" Target="../media/image27.emf"/><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tensorflow.org/lite/performance/post_training_quantization" TargetMode="External"/><Relationship Id="rId2" Type="http://schemas.openxmlformats.org/officeDocument/2006/relationships/image" Target="../media/image29.emf"/><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33.emf"/><Relationship Id="rId4" Type="http://schemas.openxmlformats.org/officeDocument/2006/relationships/image" Target="../media/image32.emf"/></Relationships>
</file>

<file path=ppt/slides/_rels/slide1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3.xml"/><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38.emf"/><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github.com/microsoft/hummingbird" TargetMode="External"/><Relationship Id="rId4" Type="http://schemas.openxmlformats.org/officeDocument/2006/relationships/image" Target="../media/image40.emf"/></Relationships>
</file>

<file path=ppt/slides/_rels/slide2.xml.rels><?xml version="1.0" encoding="UTF-8" standalone="yes"?>
<Relationships xmlns="http://schemas.openxmlformats.org/package/2006/relationships"><Relationship Id="rId3" Type="http://schemas.openxmlformats.org/officeDocument/2006/relationships/hyperlink" Target="https://tu-berlin.zoom.us/j/9529634787?pwd=R1ZsN1M3SC9BOU1OcFdmem9zT202UT09"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s://mboehm7.github.io/teaching/ss25_amls/index.ht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39.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5.emf"/></Relationships>
</file>

<file path=ppt/slides/_rels/slide23.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3.xml"/><Relationship Id="rId4" Type="http://schemas.openxmlformats.org/officeDocument/2006/relationships/image" Target="../media/image49.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1.emf"/></Relationships>
</file>

<file path=ppt/slides/_rels/slide28.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0.emf"/><Relationship Id="rId1" Type="http://schemas.openxmlformats.org/officeDocument/2006/relationships/slideLayout" Target="../slideLayouts/slideLayout3.xml"/><Relationship Id="rId4" Type="http://schemas.openxmlformats.org/officeDocument/2006/relationships/image" Target="../media/image53.emf"/></Relationships>
</file>

<file path=ppt/slides/_rels/slide29.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56.emf"/><Relationship Id="rId4" Type="http://schemas.openxmlformats.org/officeDocument/2006/relationships/hyperlink" Target="https://scikit-multiflow.readthedocs.io/en/stable/api/generated/skmultiflow.drift_detection.ADWIN.html"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8.emf"/></Relationships>
</file>

<file path=ppt/slides/_rels/slide32.xml.rels><?xml version="1.0" encoding="UTF-8" standalone="yes"?>
<Relationships xmlns="http://schemas.openxmlformats.org/package/2006/relationships"><Relationship Id="rId3" Type="http://schemas.openxmlformats.org/officeDocument/2006/relationships/hyperlink" Target="https://shiry.ttic.edu/projects/yearbooks/yearbooks.html" TargetMode="External"/><Relationship Id="rId2" Type="http://schemas.openxmlformats.org/officeDocument/2006/relationships/image" Target="../media/image59.emf"/><Relationship Id="rId1" Type="http://schemas.openxmlformats.org/officeDocument/2006/relationships/slideLayout" Target="../slideLayouts/slideLayout3.xml"/><Relationship Id="rId4" Type="http://schemas.openxmlformats.org/officeDocument/2006/relationships/image" Target="../media/image60.emf"/></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gdpr.eu/article-17-right-to-be-forgotten/" TargetMode="External"/><Relationship Id="rId4" Type="http://schemas.openxmlformats.org/officeDocument/2006/relationships/image" Target="../media/image62.emf"/></Relationships>
</file>

<file path=ppt/slides/_rels/slide34.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3.xml"/><Relationship Id="rId4" Type="http://schemas.openxmlformats.org/officeDocument/2006/relationships/image" Target="../media/image65.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mboehm7.github.io/teaching/ss24_amls/ExamAMLS24_v3.pdf" TargetMode="External"/><Relationship Id="rId5" Type="http://schemas.openxmlformats.org/officeDocument/2006/relationships/hyperlink" Target="https://mboehm7.github.io/teaching/ss24_amls/ExamAMLS24_v2.pdf" TargetMode="External"/><Relationship Id="rId4" Type="http://schemas.openxmlformats.org/officeDocument/2006/relationships/hyperlink" Target="https://mboehm7.github.io/teaching/ss24_amls/ExamAMLS24_v1.pdf"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github.com/Microsoft/onnxruntime"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6.png"/><Relationship Id="rId7" Type="http://schemas.openxmlformats.org/officeDocument/2006/relationships/image" Target="../media/image19.emf"/><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8.emf"/><Relationship Id="rId11" Type="http://schemas.openxmlformats.org/officeDocument/2006/relationships/image" Target="../media/image23.svg"/><Relationship Id="rId5" Type="http://schemas.openxmlformats.org/officeDocument/2006/relationships/image" Target="../media/image13.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B91E010B-877E-604A-96C7-32EFC5B57054}"/>
              </a:ext>
            </a:extLst>
          </p:cNvPr>
          <p:cNvSpPr txBox="1"/>
          <p:nvPr/>
        </p:nvSpPr>
        <p:spPr>
          <a:xfrm>
            <a:off x="550801" y="3050935"/>
            <a:ext cx="11641199" cy="1154162"/>
          </a:xfrm>
          <a:prstGeom prst="rect">
            <a:avLst/>
          </a:prstGeom>
          <a:noFill/>
        </p:spPr>
        <p:txBody>
          <a:bodyPr wrap="square" lIns="0" tIns="0" rIns="0" bIns="0" rtlCol="0">
            <a:spAutoFit/>
          </a:bodyPr>
          <a:lstStyle/>
          <a:p>
            <a:pPr>
              <a:lnSpc>
                <a:spcPts val="4500"/>
              </a:lnSpc>
            </a:pPr>
            <a:r>
              <a:rPr lang="en-US" sz="4500" b="1" dirty="0">
                <a:solidFill>
                  <a:schemeClr val="bg1"/>
                </a:solidFill>
                <a:cs typeface="Arial" panose="020B0604020202020204" pitchFamily="34" charset="0"/>
              </a:rPr>
              <a:t>Architecture of ML Systems (AMLS)</a:t>
            </a:r>
            <a:br>
              <a:rPr lang="en-US" sz="4500" b="1" dirty="0">
                <a:solidFill>
                  <a:schemeClr val="bg1"/>
                </a:solidFill>
                <a:cs typeface="Arial" panose="020B0604020202020204" pitchFamily="34" charset="0"/>
              </a:rPr>
            </a:br>
            <a:r>
              <a:rPr lang="en-US" sz="4100" b="1" dirty="0">
                <a:solidFill>
                  <a:schemeClr val="bg1"/>
                </a:solidFill>
                <a:cs typeface="Arial" panose="020B0604020202020204" pitchFamily="34" charset="0"/>
              </a:rPr>
              <a:t>13 Model Deployment and Serving</a:t>
            </a:r>
          </a:p>
        </p:txBody>
      </p:sp>
      <p:sp>
        <p:nvSpPr>
          <p:cNvPr id="5" name="Textfeld 4">
            <a:extLst>
              <a:ext uri="{FF2B5EF4-FFF2-40B4-BE49-F238E27FC236}">
                <a16:creationId xmlns:a16="http://schemas.microsoft.com/office/drawing/2014/main" id="{A7FB4931-3EF5-3045-BA3B-F8959781C0D1}"/>
              </a:ext>
            </a:extLst>
          </p:cNvPr>
          <p:cNvSpPr txBox="1"/>
          <p:nvPr/>
        </p:nvSpPr>
        <p:spPr>
          <a:xfrm>
            <a:off x="550801" y="4575355"/>
            <a:ext cx="8328079" cy="1231106"/>
          </a:xfrm>
          <a:prstGeom prst="rect">
            <a:avLst/>
          </a:prstGeom>
          <a:noFill/>
        </p:spPr>
        <p:txBody>
          <a:bodyPr wrap="square" lIns="0" tIns="0" rIns="0" bIns="0" rtlCol="0">
            <a:spAutoFit/>
          </a:bodyPr>
          <a:lstStyle/>
          <a:p>
            <a:pPr marL="0" marR="0" lvl="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lang="en-US" sz="2200" b="1" dirty="0">
                <a:solidFill>
                  <a:schemeClr val="bg1"/>
                </a:solidFill>
                <a:cs typeface="Arial" panose="020B0604020202020204" pitchFamily="34" charset="0"/>
              </a:rPr>
              <a:t>Prof. Dr. Matthias Boehm</a:t>
            </a:r>
          </a:p>
          <a:p>
            <a:pPr marL="0" marR="0" lvl="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lang="en-US" sz="2000" dirty="0" err="1">
                <a:solidFill>
                  <a:schemeClr val="bg1"/>
                </a:solidFill>
                <a:cs typeface="Arial" panose="020B0604020202020204" pitchFamily="34" charset="0"/>
              </a:rPr>
              <a:t>Technische</a:t>
            </a:r>
            <a:r>
              <a:rPr lang="en-US" sz="2000" dirty="0">
                <a:solidFill>
                  <a:schemeClr val="bg1"/>
                </a:solidFill>
                <a:cs typeface="Arial" panose="020B0604020202020204" pitchFamily="34" charset="0"/>
              </a:rPr>
              <a:t> Universität Berlin</a:t>
            </a:r>
          </a:p>
          <a:p>
            <a:pPr marL="0" marR="0" lvl="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lang="en-US" sz="2000" dirty="0">
                <a:solidFill>
                  <a:schemeClr val="bg1"/>
                </a:solidFill>
                <a:cs typeface="Arial" panose="020B0604020202020204" pitchFamily="34" charset="0"/>
              </a:rPr>
              <a:t>Berlin Institute for the Foundations of Learning and Data</a:t>
            </a:r>
          </a:p>
          <a:p>
            <a:pPr marL="0" marR="0" lvl="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lang="en-US" sz="2000" dirty="0">
                <a:solidFill>
                  <a:schemeClr val="bg1"/>
                </a:solidFill>
                <a:cs typeface="Arial" panose="020B0604020202020204" pitchFamily="34" charset="0"/>
              </a:rPr>
              <a:t>Big Data Engineering (DAMS Lab)</a:t>
            </a:r>
            <a:endParaRPr lang="de-DE" sz="2000" dirty="0">
              <a:solidFill>
                <a:schemeClr val="bg1"/>
              </a:solidFill>
              <a:cs typeface="Arial" panose="020B0604020202020204" pitchFamily="34" charset="0"/>
            </a:endParaRPr>
          </a:p>
        </p:txBody>
      </p:sp>
      <p:pic>
        <p:nvPicPr>
          <p:cNvPr id="2" name="Picture 1">
            <a:extLst>
              <a:ext uri="{FF2B5EF4-FFF2-40B4-BE49-F238E27FC236}">
                <a16:creationId xmlns:a16="http://schemas.microsoft.com/office/drawing/2014/main" id="{FC28C5F3-C7B7-3F09-E67B-2CB951E0B5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01" y="6321314"/>
            <a:ext cx="853163" cy="301451"/>
          </a:xfrm>
          <a:prstGeom prst="rect">
            <a:avLst/>
          </a:prstGeom>
        </p:spPr>
      </p:pic>
      <p:sp>
        <p:nvSpPr>
          <p:cNvPr id="7" name="TextBox 6">
            <a:extLst>
              <a:ext uri="{FF2B5EF4-FFF2-40B4-BE49-F238E27FC236}">
                <a16:creationId xmlns:a16="http://schemas.microsoft.com/office/drawing/2014/main" id="{C78920D0-3EF7-66BD-9DA1-37967723809B}"/>
              </a:ext>
            </a:extLst>
          </p:cNvPr>
          <p:cNvSpPr txBox="1"/>
          <p:nvPr/>
        </p:nvSpPr>
        <p:spPr>
          <a:xfrm>
            <a:off x="1518108" y="6275437"/>
            <a:ext cx="3264099" cy="369332"/>
          </a:xfrm>
          <a:prstGeom prst="rect">
            <a:avLst/>
          </a:prstGeom>
          <a:noFill/>
        </p:spPr>
        <p:txBody>
          <a:bodyPr wrap="square" lIns="0" rIns="0" rtlCol="0">
            <a:spAutoFit/>
          </a:bodyPr>
          <a:lstStyle/>
          <a:p>
            <a:r>
              <a:rPr lang="en-US" dirty="0">
                <a:solidFill>
                  <a:schemeClr val="bg1"/>
                </a:solidFill>
                <a:latin typeface="Calibri" panose="020F0502020204030204" pitchFamily="34" charset="0"/>
                <a:cs typeface="Calibri" panose="020F0502020204030204" pitchFamily="34" charset="0"/>
              </a:rPr>
              <a:t>Last update: Jul 15, 2025</a:t>
            </a:r>
          </a:p>
        </p:txBody>
      </p:sp>
    </p:spTree>
    <p:extLst>
      <p:ext uri="{BB962C8B-B14F-4D97-AF65-F5344CB8AC3E}">
        <p14:creationId xmlns:p14="http://schemas.microsoft.com/office/powerpoint/2010/main" val="3533876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63E65FB-C2D3-15E3-5E16-6977885D8AA2}"/>
              </a:ext>
            </a:extLst>
          </p:cNvPr>
          <p:cNvSpPr/>
          <p:nvPr/>
        </p:nvSpPr>
        <p:spPr>
          <a:xfrm>
            <a:off x="1194318" y="5700827"/>
            <a:ext cx="10997682" cy="1157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2" name="Text Placeholder 1">
            <a:extLst>
              <a:ext uri="{FF2B5EF4-FFF2-40B4-BE49-F238E27FC236}">
                <a16:creationId xmlns:a16="http://schemas.microsoft.com/office/drawing/2014/main" id="{EEC6D6AE-72F9-8923-2EC3-1B9596C48950}"/>
              </a:ext>
            </a:extLst>
          </p:cNvPr>
          <p:cNvSpPr>
            <a:spLocks noGrp="1"/>
          </p:cNvSpPr>
          <p:nvPr>
            <p:ph type="body" sz="quarter" idx="18"/>
          </p:nvPr>
        </p:nvSpPr>
        <p:spPr/>
        <p:txBody>
          <a:bodyPr/>
          <a:lstStyle/>
          <a:p>
            <a:r>
              <a:rPr lang="en-US" dirty="0"/>
              <a:t>Definition Serverless</a:t>
            </a:r>
          </a:p>
          <a:p>
            <a:pPr lvl="1"/>
            <a:r>
              <a:rPr lang="en-US" b="1" dirty="0" err="1">
                <a:solidFill>
                  <a:schemeClr val="accent1"/>
                </a:solidFill>
              </a:rPr>
              <a:t>FaaS</a:t>
            </a:r>
            <a:r>
              <a:rPr lang="en-US" b="1" dirty="0">
                <a:solidFill>
                  <a:schemeClr val="accent1"/>
                </a:solidFill>
              </a:rPr>
              <a:t>: </a:t>
            </a:r>
            <a:r>
              <a:rPr lang="en-US" dirty="0"/>
              <a:t>functions-as-a-service (event-driven, stateless input-output mapping)</a:t>
            </a:r>
          </a:p>
          <a:p>
            <a:pPr lvl="1"/>
            <a:r>
              <a:rPr lang="en-US" dirty="0"/>
              <a:t>Infrastructure for deployment and auto-scaling of APIs/functions</a:t>
            </a:r>
          </a:p>
          <a:p>
            <a:pPr lvl="1"/>
            <a:r>
              <a:rPr lang="en-US" dirty="0"/>
              <a:t>Examples: </a:t>
            </a:r>
            <a:r>
              <a:rPr lang="en-US" b="1" dirty="0">
                <a:solidFill>
                  <a:srgbClr val="7889FB"/>
                </a:solidFill>
              </a:rPr>
              <a:t>Amazon Lambda</a:t>
            </a:r>
            <a:r>
              <a:rPr lang="en-US" dirty="0"/>
              <a:t>, </a:t>
            </a:r>
            <a:r>
              <a:rPr lang="en-US" b="1" dirty="0">
                <a:solidFill>
                  <a:srgbClr val="7889FB"/>
                </a:solidFill>
              </a:rPr>
              <a:t>Microsoft Azure Functions</a:t>
            </a:r>
            <a:r>
              <a:rPr lang="en-US" dirty="0"/>
              <a:t>, </a:t>
            </a:r>
            <a:r>
              <a:rPr lang="en-US" dirty="0" err="1"/>
              <a:t>etc</a:t>
            </a: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3"/>
            <a:endParaRPr lang="en-US" sz="1000" dirty="0"/>
          </a:p>
          <a:p>
            <a:r>
              <a:rPr lang="en-US" dirty="0"/>
              <a:t>Example</a:t>
            </a:r>
          </a:p>
          <a:p>
            <a:endParaRPr lang="en-US" dirty="0"/>
          </a:p>
        </p:txBody>
      </p:sp>
      <p:sp>
        <p:nvSpPr>
          <p:cNvPr id="3" name="Text Placeholder 2">
            <a:extLst>
              <a:ext uri="{FF2B5EF4-FFF2-40B4-BE49-F238E27FC236}">
                <a16:creationId xmlns:a16="http://schemas.microsoft.com/office/drawing/2014/main" id="{5AF6A799-CAB5-F428-B7C3-2BA14822FF28}"/>
              </a:ext>
            </a:extLst>
          </p:cNvPr>
          <p:cNvSpPr>
            <a:spLocks noGrp="1"/>
          </p:cNvSpPr>
          <p:nvPr>
            <p:ph type="body" sz="quarter" idx="14"/>
          </p:nvPr>
        </p:nvSpPr>
        <p:spPr/>
        <p:txBody>
          <a:bodyPr/>
          <a:lstStyle/>
          <a:p>
            <a:r>
              <a:rPr lang="en-US" dirty="0"/>
              <a:t>Serverless Computing</a:t>
            </a:r>
          </a:p>
        </p:txBody>
      </p:sp>
      <p:pic>
        <p:nvPicPr>
          <p:cNvPr id="4" name="Picture 3">
            <a:extLst>
              <a:ext uri="{FF2B5EF4-FFF2-40B4-BE49-F238E27FC236}">
                <a16:creationId xmlns:a16="http://schemas.microsoft.com/office/drawing/2014/main" id="{4AED383F-EA4A-EF21-BFD1-811C9A52B7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0356" y="1892499"/>
            <a:ext cx="720725" cy="483606"/>
          </a:xfrm>
          <a:prstGeom prst="rect">
            <a:avLst/>
          </a:prstGeom>
        </p:spPr>
      </p:pic>
      <p:pic>
        <p:nvPicPr>
          <p:cNvPr id="5" name="Picture 4">
            <a:extLst>
              <a:ext uri="{FF2B5EF4-FFF2-40B4-BE49-F238E27FC236}">
                <a16:creationId xmlns:a16="http://schemas.microsoft.com/office/drawing/2014/main" id="{FEDF7DCE-303C-90B8-85EA-B0ACB33B9D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4004" y="1968872"/>
            <a:ext cx="797230" cy="630270"/>
          </a:xfrm>
          <a:prstGeom prst="rect">
            <a:avLst/>
          </a:prstGeom>
        </p:spPr>
      </p:pic>
      <p:sp>
        <p:nvSpPr>
          <p:cNvPr id="6" name="Lightning Bolt 5">
            <a:extLst>
              <a:ext uri="{FF2B5EF4-FFF2-40B4-BE49-F238E27FC236}">
                <a16:creationId xmlns:a16="http://schemas.microsoft.com/office/drawing/2014/main" id="{5685D2EE-FA08-E9B6-5D7D-30856A7E8953}"/>
              </a:ext>
            </a:extLst>
          </p:cNvPr>
          <p:cNvSpPr/>
          <p:nvPr/>
        </p:nvSpPr>
        <p:spPr>
          <a:xfrm>
            <a:off x="3386957" y="2740451"/>
            <a:ext cx="885217" cy="787940"/>
          </a:xfrm>
          <a:prstGeom prst="lightningBol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89D40701-F9C1-963D-56EF-658EB5D0EF5A}"/>
              </a:ext>
            </a:extLst>
          </p:cNvPr>
          <p:cNvSpPr txBox="1"/>
          <p:nvPr/>
        </p:nvSpPr>
        <p:spPr>
          <a:xfrm>
            <a:off x="1995373" y="2672756"/>
            <a:ext cx="1391055" cy="923330"/>
          </a:xfrm>
          <a:prstGeom prst="rect">
            <a:avLst/>
          </a:prstGeom>
          <a:noFill/>
        </p:spPr>
        <p:txBody>
          <a:bodyPr wrap="square" lIns="0" rIns="0" rtlCol="0">
            <a:spAutoFit/>
          </a:bodyPr>
          <a:lstStyle/>
          <a:p>
            <a:pPr algn="ctr"/>
            <a:r>
              <a:rPr lang="en-US" b="1" dirty="0">
                <a:latin typeface="Calibri" panose="020F0502020204030204" pitchFamily="34" charset="0"/>
                <a:cs typeface="Calibri" panose="020F0502020204030204" pitchFamily="34" charset="0"/>
              </a:rPr>
              <a:t>Event Source </a:t>
            </a:r>
            <a:r>
              <a:rPr lang="en-US" dirty="0">
                <a:latin typeface="Calibri" panose="020F0502020204030204" pitchFamily="34" charset="0"/>
                <a:cs typeface="Calibri" panose="020F0502020204030204" pitchFamily="34" charset="0"/>
              </a:rPr>
              <a:t>(e.g., cloud services)</a:t>
            </a:r>
          </a:p>
        </p:txBody>
      </p:sp>
      <p:cxnSp>
        <p:nvCxnSpPr>
          <p:cNvPr id="8" name="Straight Arrow Connector 7">
            <a:extLst>
              <a:ext uri="{FF2B5EF4-FFF2-40B4-BE49-F238E27FC236}">
                <a16:creationId xmlns:a16="http://schemas.microsoft.com/office/drawing/2014/main" id="{DA087614-327A-CDC6-7BCB-3DB392BDC9BD}"/>
              </a:ext>
            </a:extLst>
          </p:cNvPr>
          <p:cNvCxnSpPr/>
          <p:nvPr/>
        </p:nvCxnSpPr>
        <p:spPr>
          <a:xfrm>
            <a:off x="5954805" y="3072474"/>
            <a:ext cx="869327" cy="0"/>
          </a:xfrm>
          <a:prstGeom prst="straightConnector1">
            <a:avLst/>
          </a:prstGeom>
          <a:noFill/>
          <a:ln w="19050" cap="sq" cmpd="sng" algn="ctr">
            <a:solidFill>
              <a:srgbClr val="7889FB"/>
            </a:solidFill>
            <a:prstDash val="solid"/>
            <a:round/>
            <a:headEnd type="none"/>
            <a:tailEnd type="triangle" w="med" len="lg"/>
          </a:ln>
          <a:effectLst/>
        </p:spPr>
      </p:cxnSp>
      <p:cxnSp>
        <p:nvCxnSpPr>
          <p:cNvPr id="9" name="Straight Arrow Connector 8">
            <a:extLst>
              <a:ext uri="{FF2B5EF4-FFF2-40B4-BE49-F238E27FC236}">
                <a16:creationId xmlns:a16="http://schemas.microsoft.com/office/drawing/2014/main" id="{AE60922F-F1FB-D7F1-14D5-BF1EBE3F1172}"/>
              </a:ext>
            </a:extLst>
          </p:cNvPr>
          <p:cNvCxnSpPr>
            <a:stCxn id="10" idx="3"/>
            <a:endCxn id="13" idx="1"/>
          </p:cNvCxnSpPr>
          <p:nvPr/>
        </p:nvCxnSpPr>
        <p:spPr>
          <a:xfrm>
            <a:off x="7719817" y="3133409"/>
            <a:ext cx="1185890" cy="2922"/>
          </a:xfrm>
          <a:prstGeom prst="straightConnector1">
            <a:avLst/>
          </a:prstGeom>
          <a:noFill/>
          <a:ln w="19050" cap="sq" cmpd="sng" algn="ctr">
            <a:solidFill>
              <a:srgbClr val="7889FB"/>
            </a:solidFill>
            <a:prstDash val="solid"/>
            <a:round/>
            <a:headEnd type="triangle" w="med" len="lg"/>
            <a:tailEnd type="triangle" w="med" len="lg"/>
          </a:ln>
          <a:effectLst/>
        </p:spPr>
      </p:cxnSp>
      <p:pic>
        <p:nvPicPr>
          <p:cNvPr id="10" name="Picture 9">
            <a:extLst>
              <a:ext uri="{FF2B5EF4-FFF2-40B4-BE49-F238E27FC236}">
                <a16:creationId xmlns:a16="http://schemas.microsoft.com/office/drawing/2014/main" id="{4C775332-E097-3031-EF14-9977FFAEAB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2587" y="2818274"/>
            <a:ext cx="797230" cy="630270"/>
          </a:xfrm>
          <a:prstGeom prst="rect">
            <a:avLst/>
          </a:prstGeom>
        </p:spPr>
      </p:pic>
      <p:sp>
        <p:nvSpPr>
          <p:cNvPr id="11" name="TextBox 10">
            <a:extLst>
              <a:ext uri="{FF2B5EF4-FFF2-40B4-BE49-F238E27FC236}">
                <a16:creationId xmlns:a16="http://schemas.microsoft.com/office/drawing/2014/main" id="{00E6FA90-555E-DEF0-4E0D-B13FAF1ECB88}"/>
              </a:ext>
            </a:extLst>
          </p:cNvPr>
          <p:cNvSpPr txBox="1"/>
          <p:nvPr/>
        </p:nvSpPr>
        <p:spPr>
          <a:xfrm>
            <a:off x="6421531" y="2523601"/>
            <a:ext cx="1920115" cy="369332"/>
          </a:xfrm>
          <a:prstGeom prst="rect">
            <a:avLst/>
          </a:prstGeom>
          <a:noFill/>
        </p:spPr>
        <p:txBody>
          <a:bodyPr wrap="square" lIns="0" rIns="0" rtlCol="0">
            <a:spAutoFit/>
          </a:bodyPr>
          <a:lstStyle/>
          <a:p>
            <a:pPr algn="ctr"/>
            <a:r>
              <a:rPr lang="en-US" b="1" dirty="0">
                <a:latin typeface="Calibri" panose="020F0502020204030204" pitchFamily="34" charset="0"/>
                <a:cs typeface="Calibri" panose="020F0502020204030204" pitchFamily="34" charset="0"/>
              </a:rPr>
              <a:t>Lambda Functions</a:t>
            </a:r>
            <a:endParaRPr lang="en-US" dirty="0">
              <a:latin typeface="Calibri" panose="020F0502020204030204" pitchFamily="34" charset="0"/>
              <a:cs typeface="Calibri" panose="020F0502020204030204" pitchFamily="34" charset="0"/>
            </a:endParaRPr>
          </a:p>
        </p:txBody>
      </p:sp>
      <p:cxnSp>
        <p:nvCxnSpPr>
          <p:cNvPr id="12" name="Straight Arrow Connector 11">
            <a:extLst>
              <a:ext uri="{FF2B5EF4-FFF2-40B4-BE49-F238E27FC236}">
                <a16:creationId xmlns:a16="http://schemas.microsoft.com/office/drawing/2014/main" id="{75FE489F-6839-9C1D-CD4E-8003A4CA2044}"/>
              </a:ext>
            </a:extLst>
          </p:cNvPr>
          <p:cNvCxnSpPr>
            <a:endCxn id="15" idx="3"/>
          </p:cNvCxnSpPr>
          <p:nvPr/>
        </p:nvCxnSpPr>
        <p:spPr>
          <a:xfrm flipH="1">
            <a:off x="5954805" y="3184682"/>
            <a:ext cx="869327" cy="2861"/>
          </a:xfrm>
          <a:prstGeom prst="straightConnector1">
            <a:avLst/>
          </a:prstGeom>
          <a:noFill/>
          <a:ln w="19050" cap="sq" cmpd="sng" algn="ctr">
            <a:solidFill>
              <a:srgbClr val="7889FB"/>
            </a:solidFill>
            <a:prstDash val="solid"/>
            <a:round/>
            <a:headEnd type="none"/>
            <a:tailEnd type="triangle" w="med" len="lg"/>
          </a:ln>
          <a:effectLst/>
        </p:spPr>
      </p:cxnSp>
      <p:sp>
        <p:nvSpPr>
          <p:cNvPr id="13" name="TextBox 12">
            <a:extLst>
              <a:ext uri="{FF2B5EF4-FFF2-40B4-BE49-F238E27FC236}">
                <a16:creationId xmlns:a16="http://schemas.microsoft.com/office/drawing/2014/main" id="{FDDA8325-2BE9-5C7D-B2A2-3922A75089FF}"/>
              </a:ext>
            </a:extLst>
          </p:cNvPr>
          <p:cNvSpPr txBox="1"/>
          <p:nvPr/>
        </p:nvSpPr>
        <p:spPr>
          <a:xfrm>
            <a:off x="8905707" y="2813165"/>
            <a:ext cx="1391055" cy="646331"/>
          </a:xfrm>
          <a:prstGeom prst="rect">
            <a:avLst/>
          </a:prstGeom>
          <a:noFill/>
        </p:spPr>
        <p:txBody>
          <a:bodyPr wrap="square" lIns="0" rIns="0" rtlCol="0">
            <a:spAutoFit/>
          </a:bodyPr>
          <a:lstStyle/>
          <a:p>
            <a:pPr algn="ctr"/>
            <a:r>
              <a:rPr lang="en-US" b="1" dirty="0">
                <a:latin typeface="Calibri" panose="020F0502020204030204" pitchFamily="34" charset="0"/>
                <a:cs typeface="Calibri" panose="020F0502020204030204" pitchFamily="34" charset="0"/>
              </a:rPr>
              <a:t>Other APIs and Services</a:t>
            </a:r>
            <a:endParaRPr lang="en-US"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3F978706-D192-88E6-9BBC-6297D191639A}"/>
              </a:ext>
            </a:extLst>
          </p:cNvPr>
          <p:cNvSpPr txBox="1"/>
          <p:nvPr/>
        </p:nvSpPr>
        <p:spPr>
          <a:xfrm>
            <a:off x="6313800" y="3392202"/>
            <a:ext cx="2132455" cy="923330"/>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Auto scaling </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Pay-per-request </a:t>
            </a:r>
            <a:br>
              <a:rPr lang="en-US" b="1" dirty="0">
                <a:solidFill>
                  <a:schemeClr val="accent1"/>
                </a:solidFill>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(1M x 100ms = 0.2$)</a:t>
            </a:r>
          </a:p>
        </p:txBody>
      </p:sp>
      <p:pic>
        <p:nvPicPr>
          <p:cNvPr id="15" name="Picture 14">
            <a:extLst>
              <a:ext uri="{FF2B5EF4-FFF2-40B4-BE49-F238E27FC236}">
                <a16:creationId xmlns:a16="http://schemas.microsoft.com/office/drawing/2014/main" id="{CCB9635E-CD89-EFBF-7BE4-807EDABEF0F2}"/>
              </a:ext>
            </a:extLst>
          </p:cNvPr>
          <p:cNvPicPr>
            <a:picLocks noChangeAspect="1"/>
          </p:cNvPicPr>
          <p:nvPr/>
        </p:nvPicPr>
        <p:blipFill>
          <a:blip r:embed="rId4"/>
          <a:stretch>
            <a:fillRect/>
          </a:stretch>
        </p:blipFill>
        <p:spPr>
          <a:xfrm>
            <a:off x="5145180" y="2616043"/>
            <a:ext cx="809625" cy="1143000"/>
          </a:xfrm>
          <a:prstGeom prst="rect">
            <a:avLst/>
          </a:prstGeom>
        </p:spPr>
      </p:pic>
      <p:cxnSp>
        <p:nvCxnSpPr>
          <p:cNvPr id="16" name="Straight Arrow Connector 15">
            <a:extLst>
              <a:ext uri="{FF2B5EF4-FFF2-40B4-BE49-F238E27FC236}">
                <a16:creationId xmlns:a16="http://schemas.microsoft.com/office/drawing/2014/main" id="{BEBFC5C5-1FE8-378B-4F57-831B9C969035}"/>
              </a:ext>
            </a:extLst>
          </p:cNvPr>
          <p:cNvCxnSpPr/>
          <p:nvPr/>
        </p:nvCxnSpPr>
        <p:spPr>
          <a:xfrm>
            <a:off x="4248265" y="3074150"/>
            <a:ext cx="869327" cy="0"/>
          </a:xfrm>
          <a:prstGeom prst="straightConnector1">
            <a:avLst/>
          </a:prstGeom>
          <a:noFill/>
          <a:ln w="19050" cap="sq" cmpd="sng" algn="ctr">
            <a:solidFill>
              <a:srgbClr val="7889FB"/>
            </a:solidFill>
            <a:prstDash val="solid"/>
            <a:round/>
            <a:headEnd type="none"/>
            <a:tailEnd type="triangle" w="med" len="lg"/>
          </a:ln>
          <a:effectLst/>
        </p:spPr>
      </p:cxnSp>
      <p:cxnSp>
        <p:nvCxnSpPr>
          <p:cNvPr id="17" name="Straight Arrow Connector 16">
            <a:extLst>
              <a:ext uri="{FF2B5EF4-FFF2-40B4-BE49-F238E27FC236}">
                <a16:creationId xmlns:a16="http://schemas.microsoft.com/office/drawing/2014/main" id="{41519E00-2965-0618-2643-F09A41B3B1E7}"/>
              </a:ext>
            </a:extLst>
          </p:cNvPr>
          <p:cNvCxnSpPr/>
          <p:nvPr/>
        </p:nvCxnSpPr>
        <p:spPr>
          <a:xfrm flipH="1">
            <a:off x="4248265" y="3186358"/>
            <a:ext cx="869327" cy="2861"/>
          </a:xfrm>
          <a:prstGeom prst="straightConnector1">
            <a:avLst/>
          </a:prstGeom>
          <a:noFill/>
          <a:ln w="19050" cap="sq" cmpd="sng" algn="ctr">
            <a:solidFill>
              <a:srgbClr val="7889FB"/>
            </a:solidFill>
            <a:prstDash val="solid"/>
            <a:round/>
            <a:headEnd type="none"/>
            <a:tailEnd type="triangle" w="med" len="lg"/>
          </a:ln>
          <a:effectLst/>
        </p:spPr>
      </p:cxnSp>
      <p:pic>
        <p:nvPicPr>
          <p:cNvPr id="18" name="Picture 17">
            <a:extLst>
              <a:ext uri="{FF2B5EF4-FFF2-40B4-BE49-F238E27FC236}">
                <a16:creationId xmlns:a16="http://schemas.microsoft.com/office/drawing/2014/main" id="{BA3AD50C-A689-949B-0DAB-7D2FBD23C526}"/>
              </a:ext>
            </a:extLst>
          </p:cNvPr>
          <p:cNvPicPr>
            <a:picLocks noChangeAspect="1"/>
          </p:cNvPicPr>
          <p:nvPr/>
        </p:nvPicPr>
        <p:blipFill>
          <a:blip r:embed="rId5"/>
          <a:stretch>
            <a:fillRect/>
          </a:stretch>
        </p:blipFill>
        <p:spPr>
          <a:xfrm>
            <a:off x="9819256" y="416578"/>
            <a:ext cx="497559" cy="640080"/>
          </a:xfrm>
          <a:prstGeom prst="rect">
            <a:avLst/>
          </a:prstGeom>
          <a:ln w="25400">
            <a:solidFill>
              <a:srgbClr val="7889FB"/>
            </a:solidFill>
          </a:ln>
        </p:spPr>
      </p:pic>
      <p:sp>
        <p:nvSpPr>
          <p:cNvPr id="19" name="TextBox 18">
            <a:extLst>
              <a:ext uri="{FF2B5EF4-FFF2-40B4-BE49-F238E27FC236}">
                <a16:creationId xmlns:a16="http://schemas.microsoft.com/office/drawing/2014/main" id="{35C177D1-092A-5FBC-B545-09129B82BAC3}"/>
              </a:ext>
            </a:extLst>
          </p:cNvPr>
          <p:cNvSpPr txBox="1"/>
          <p:nvPr/>
        </p:nvSpPr>
        <p:spPr>
          <a:xfrm>
            <a:off x="6694466" y="367938"/>
            <a:ext cx="2976663"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[Joseph M. </a:t>
            </a:r>
            <a:r>
              <a:rPr lang="en-US" sz="1400" dirty="0" err="1">
                <a:latin typeface="Calibri" panose="020F0502020204030204" pitchFamily="34" charset="0"/>
                <a:cs typeface="Calibri" panose="020F0502020204030204" pitchFamily="34" charset="0"/>
              </a:rPr>
              <a:t>Hellerstein</a:t>
            </a:r>
            <a:r>
              <a:rPr lang="en-US" sz="1400" dirty="0">
                <a:latin typeface="Calibri" panose="020F0502020204030204" pitchFamily="34" charset="0"/>
                <a:cs typeface="Calibri" panose="020F0502020204030204" pitchFamily="34" charset="0"/>
              </a:rPr>
              <a:t> et al: </a:t>
            </a:r>
            <a:r>
              <a:rPr lang="en-US" sz="1400" dirty="0" err="1">
                <a:latin typeface="Calibri" panose="020F0502020204030204" pitchFamily="34" charset="0"/>
                <a:cs typeface="Calibri" panose="020F0502020204030204" pitchFamily="34" charset="0"/>
              </a:rPr>
              <a:t>Serverless</a:t>
            </a:r>
            <a:r>
              <a:rPr lang="en-US" sz="1400" dirty="0">
                <a:latin typeface="Calibri" panose="020F0502020204030204" pitchFamily="34" charset="0"/>
                <a:cs typeface="Calibri" panose="020F0502020204030204" pitchFamily="34" charset="0"/>
              </a:rPr>
              <a:t> Computing: </a:t>
            </a:r>
            <a:r>
              <a:rPr lang="en-US" sz="1400" dirty="0">
                <a:solidFill>
                  <a:schemeClr val="accent1"/>
                </a:solidFill>
                <a:latin typeface="Calibri" panose="020F0502020204030204" pitchFamily="34" charset="0"/>
                <a:cs typeface="Calibri" panose="020F0502020204030204" pitchFamily="34" charset="0"/>
              </a:rPr>
              <a:t>One Step Forward, Two Steps Back</a:t>
            </a:r>
            <a:r>
              <a:rPr lang="en-US" sz="1400" dirty="0">
                <a:latin typeface="Calibri" panose="020F0502020204030204" pitchFamily="34" charset="0"/>
                <a:cs typeface="Calibri" panose="020F0502020204030204" pitchFamily="34" charset="0"/>
              </a:rPr>
              <a:t>. </a:t>
            </a:r>
            <a:r>
              <a:rPr lang="en-US" sz="1400" b="1" dirty="0">
                <a:latin typeface="Calibri" panose="020F0502020204030204" pitchFamily="34" charset="0"/>
                <a:cs typeface="Calibri" panose="020F0502020204030204" pitchFamily="34" charset="0"/>
              </a:rPr>
              <a:t>CIDR 2019</a:t>
            </a:r>
            <a:r>
              <a:rPr lang="en-US" sz="1400" dirty="0">
                <a:latin typeface="Calibri" panose="020F0502020204030204" pitchFamily="34" charset="0"/>
                <a:cs typeface="Calibri" panose="020F0502020204030204" pitchFamily="34" charset="0"/>
              </a:rPr>
              <a:t>]</a:t>
            </a:r>
          </a:p>
        </p:txBody>
      </p:sp>
      <p:sp>
        <p:nvSpPr>
          <p:cNvPr id="20" name="TextBox 19">
            <a:extLst>
              <a:ext uri="{FF2B5EF4-FFF2-40B4-BE49-F238E27FC236}">
                <a16:creationId xmlns:a16="http://schemas.microsoft.com/office/drawing/2014/main" id="{BF9810B5-7CFC-678D-ECFE-178EF2D5F824}"/>
              </a:ext>
            </a:extLst>
          </p:cNvPr>
          <p:cNvSpPr txBox="1"/>
          <p:nvPr/>
        </p:nvSpPr>
        <p:spPr>
          <a:xfrm>
            <a:off x="2457954" y="4575196"/>
            <a:ext cx="7478746" cy="2046714"/>
          </a:xfrm>
          <a:prstGeom prst="rect">
            <a:avLst/>
          </a:prstGeom>
          <a:noFill/>
        </p:spPr>
        <p:txBody>
          <a:bodyPr wrap="square" lIns="0" rIns="0" rtlCol="0">
            <a:spAutoFit/>
          </a:bodyPr>
          <a:lstStyle/>
          <a:p>
            <a:r>
              <a:rPr lang="en-US" sz="1500" b="1" dirty="0">
                <a:latin typeface="Consolas" panose="020B0609020204030204" pitchFamily="49" charset="0"/>
                <a:cs typeface="Calibri" panose="020F0502020204030204" pitchFamily="34" charset="0"/>
              </a:rPr>
              <a:t>import</a:t>
            </a:r>
            <a:r>
              <a:rPr lang="en-US" sz="1500" dirty="0">
                <a:latin typeface="Consolas" panose="020B0609020204030204" pitchFamily="49" charset="0"/>
                <a:cs typeface="Calibri" panose="020F0502020204030204" pitchFamily="34" charset="0"/>
              </a:rPr>
              <a:t> </a:t>
            </a:r>
            <a:r>
              <a:rPr lang="en-US" sz="1500" dirty="0" err="1">
                <a:latin typeface="Consolas" panose="020B0609020204030204" pitchFamily="49" charset="0"/>
                <a:cs typeface="Calibri" panose="020F0502020204030204" pitchFamily="34" charset="0"/>
              </a:rPr>
              <a:t>com.amazonaws.services.lambda.runtime.Context</a:t>
            </a:r>
            <a:r>
              <a:rPr lang="en-US" sz="1500" dirty="0">
                <a:latin typeface="Consolas" panose="020B0609020204030204" pitchFamily="49" charset="0"/>
                <a:cs typeface="Calibri" panose="020F0502020204030204" pitchFamily="34" charset="0"/>
              </a:rPr>
              <a:t>;</a:t>
            </a:r>
          </a:p>
          <a:p>
            <a:r>
              <a:rPr lang="en-US" sz="1500" b="1" dirty="0">
                <a:latin typeface="Consolas" panose="020B0609020204030204" pitchFamily="49" charset="0"/>
                <a:cs typeface="Calibri" panose="020F0502020204030204" pitchFamily="34" charset="0"/>
              </a:rPr>
              <a:t>import</a:t>
            </a:r>
            <a:r>
              <a:rPr lang="en-US" sz="1500" dirty="0">
                <a:latin typeface="Consolas" panose="020B0609020204030204" pitchFamily="49" charset="0"/>
                <a:cs typeface="Calibri" panose="020F0502020204030204" pitchFamily="34" charset="0"/>
              </a:rPr>
              <a:t> </a:t>
            </a:r>
            <a:r>
              <a:rPr lang="en-US" sz="1500" dirty="0" err="1">
                <a:latin typeface="Consolas" panose="020B0609020204030204" pitchFamily="49" charset="0"/>
                <a:cs typeface="Calibri" panose="020F0502020204030204" pitchFamily="34" charset="0"/>
              </a:rPr>
              <a:t>com.amazonaws.services.lambda.runtime.RequestHandler</a:t>
            </a:r>
            <a:r>
              <a:rPr lang="en-US" sz="1500" dirty="0">
                <a:latin typeface="Consolas" panose="020B0609020204030204" pitchFamily="49" charset="0"/>
                <a:cs typeface="Calibri" panose="020F0502020204030204" pitchFamily="34" charset="0"/>
              </a:rPr>
              <a:t>;</a:t>
            </a:r>
          </a:p>
          <a:p>
            <a:endParaRPr lang="en-US" sz="700" dirty="0">
              <a:latin typeface="Consolas" panose="020B0609020204030204" pitchFamily="49" charset="0"/>
              <a:cs typeface="Calibri" panose="020F0502020204030204" pitchFamily="34" charset="0"/>
            </a:endParaRPr>
          </a:p>
          <a:p>
            <a:r>
              <a:rPr lang="en-US" sz="1500" b="1" dirty="0">
                <a:latin typeface="Consolas" panose="020B0609020204030204" pitchFamily="49" charset="0"/>
                <a:cs typeface="Calibri" panose="020F0502020204030204" pitchFamily="34" charset="0"/>
              </a:rPr>
              <a:t>public class</a:t>
            </a:r>
            <a:r>
              <a:rPr lang="en-US" sz="1500" dirty="0">
                <a:latin typeface="Consolas" panose="020B0609020204030204" pitchFamily="49" charset="0"/>
                <a:cs typeface="Calibri" panose="020F0502020204030204" pitchFamily="34" charset="0"/>
              </a:rPr>
              <a:t> </a:t>
            </a:r>
            <a:r>
              <a:rPr lang="en-US" sz="1500" dirty="0" err="1">
                <a:latin typeface="Consolas" panose="020B0609020204030204" pitchFamily="49" charset="0"/>
                <a:cs typeface="Calibri" panose="020F0502020204030204" pitchFamily="34" charset="0"/>
              </a:rPr>
              <a:t>MyHandler</a:t>
            </a:r>
            <a:r>
              <a:rPr lang="en-US" sz="1500" dirty="0">
                <a:latin typeface="Consolas" panose="020B0609020204030204" pitchFamily="49" charset="0"/>
                <a:cs typeface="Calibri" panose="020F0502020204030204" pitchFamily="34" charset="0"/>
              </a:rPr>
              <a:t> </a:t>
            </a:r>
            <a:r>
              <a:rPr lang="en-US" sz="1500" b="1" dirty="0">
                <a:latin typeface="Consolas" panose="020B0609020204030204" pitchFamily="49" charset="0"/>
                <a:cs typeface="Calibri" panose="020F0502020204030204" pitchFamily="34" charset="0"/>
              </a:rPr>
              <a:t>implements</a:t>
            </a:r>
            <a:r>
              <a:rPr lang="en-US" sz="1500" dirty="0">
                <a:latin typeface="Consolas" panose="020B0609020204030204" pitchFamily="49" charset="0"/>
                <a:cs typeface="Calibri" panose="020F0502020204030204" pitchFamily="34" charset="0"/>
              </a:rPr>
              <a:t> </a:t>
            </a:r>
            <a:r>
              <a:rPr lang="en-US" sz="1500" b="1" dirty="0" err="1">
                <a:solidFill>
                  <a:schemeClr val="accent1"/>
                </a:solidFill>
                <a:latin typeface="Consolas" panose="020B0609020204030204" pitchFamily="49" charset="0"/>
                <a:cs typeface="Calibri" panose="020F0502020204030204" pitchFamily="34" charset="0"/>
              </a:rPr>
              <a:t>RequestHandler</a:t>
            </a:r>
            <a:r>
              <a:rPr lang="en-US" sz="1500" dirty="0">
                <a:latin typeface="Consolas" panose="020B0609020204030204" pitchFamily="49" charset="0"/>
                <a:cs typeface="Calibri" panose="020F0502020204030204" pitchFamily="34" charset="0"/>
              </a:rPr>
              <a:t>&lt;Tuple, </a:t>
            </a:r>
            <a:r>
              <a:rPr lang="en-US" sz="1500" dirty="0" err="1">
                <a:latin typeface="Consolas" panose="020B0609020204030204" pitchFamily="49" charset="0"/>
                <a:cs typeface="Calibri" panose="020F0502020204030204" pitchFamily="34" charset="0"/>
              </a:rPr>
              <a:t>MyResponse</a:t>
            </a:r>
            <a:r>
              <a:rPr lang="en-US" sz="1500" dirty="0">
                <a:latin typeface="Consolas" panose="020B0609020204030204" pitchFamily="49" charset="0"/>
                <a:cs typeface="Calibri" panose="020F0502020204030204" pitchFamily="34" charset="0"/>
              </a:rPr>
              <a:t>&gt; {</a:t>
            </a:r>
          </a:p>
          <a:p>
            <a:r>
              <a:rPr lang="en-US" sz="1500" dirty="0">
                <a:latin typeface="Consolas" panose="020B0609020204030204" pitchFamily="49" charset="0"/>
                <a:cs typeface="Calibri" panose="020F0502020204030204" pitchFamily="34" charset="0"/>
              </a:rPr>
              <a:t>    @Override</a:t>
            </a:r>
          </a:p>
          <a:p>
            <a:r>
              <a:rPr lang="en-US" sz="1500" dirty="0">
                <a:latin typeface="Consolas" panose="020B0609020204030204" pitchFamily="49" charset="0"/>
                <a:cs typeface="Calibri" panose="020F0502020204030204" pitchFamily="34" charset="0"/>
              </a:rPr>
              <a:t>    </a:t>
            </a:r>
            <a:r>
              <a:rPr lang="en-US" sz="1500" b="1" dirty="0">
                <a:latin typeface="Consolas" panose="020B0609020204030204" pitchFamily="49" charset="0"/>
                <a:cs typeface="Calibri" panose="020F0502020204030204" pitchFamily="34" charset="0"/>
              </a:rPr>
              <a:t>public </a:t>
            </a:r>
            <a:r>
              <a:rPr lang="en-US" sz="1500" dirty="0" err="1">
                <a:latin typeface="Consolas" panose="020B0609020204030204" pitchFamily="49" charset="0"/>
                <a:cs typeface="Calibri" panose="020F0502020204030204" pitchFamily="34" charset="0"/>
              </a:rPr>
              <a:t>MyResponse</a:t>
            </a:r>
            <a:r>
              <a:rPr lang="en-US" sz="1500" dirty="0">
                <a:latin typeface="Consolas" panose="020B0609020204030204" pitchFamily="49" charset="0"/>
                <a:cs typeface="Calibri" panose="020F0502020204030204" pitchFamily="34" charset="0"/>
              </a:rPr>
              <a:t> </a:t>
            </a:r>
            <a:r>
              <a:rPr lang="en-US" sz="1500" dirty="0" err="1">
                <a:latin typeface="Consolas" panose="020B0609020204030204" pitchFamily="49" charset="0"/>
                <a:cs typeface="Calibri" panose="020F0502020204030204" pitchFamily="34" charset="0"/>
              </a:rPr>
              <a:t>handleRequest</a:t>
            </a:r>
            <a:r>
              <a:rPr lang="en-US" sz="1500" dirty="0">
                <a:latin typeface="Consolas" panose="020B0609020204030204" pitchFamily="49" charset="0"/>
                <a:cs typeface="Calibri" panose="020F0502020204030204" pitchFamily="34" charset="0"/>
              </a:rPr>
              <a:t>(Tuple input, </a:t>
            </a:r>
            <a:r>
              <a:rPr lang="en-US" sz="1500" b="1" dirty="0">
                <a:solidFill>
                  <a:schemeClr val="accent1"/>
                </a:solidFill>
                <a:latin typeface="Consolas" panose="020B0609020204030204" pitchFamily="49" charset="0"/>
                <a:cs typeface="Calibri" panose="020F0502020204030204" pitchFamily="34" charset="0"/>
              </a:rPr>
              <a:t>Context</a:t>
            </a:r>
            <a:r>
              <a:rPr lang="en-US" sz="1500" dirty="0">
                <a:latin typeface="Consolas" panose="020B0609020204030204" pitchFamily="49" charset="0"/>
                <a:cs typeface="Calibri" panose="020F0502020204030204" pitchFamily="34" charset="0"/>
              </a:rPr>
              <a:t> context) {</a:t>
            </a:r>
          </a:p>
          <a:p>
            <a:r>
              <a:rPr lang="en-US" sz="1500" dirty="0">
                <a:latin typeface="Consolas" panose="020B0609020204030204" pitchFamily="49" charset="0"/>
                <a:cs typeface="Calibri" panose="020F0502020204030204" pitchFamily="34" charset="0"/>
              </a:rPr>
              <a:t>       </a:t>
            </a:r>
            <a:r>
              <a:rPr lang="en-US" sz="1500" b="1" dirty="0">
                <a:latin typeface="Consolas" panose="020B0609020204030204" pitchFamily="49" charset="0"/>
                <a:cs typeface="Calibri" panose="020F0502020204030204" pitchFamily="34" charset="0"/>
              </a:rPr>
              <a:t>return </a:t>
            </a:r>
            <a:r>
              <a:rPr lang="en-US" sz="1500" b="1" dirty="0" err="1">
                <a:solidFill>
                  <a:srgbClr val="7889FB"/>
                </a:solidFill>
                <a:latin typeface="Consolas" panose="020B0609020204030204" pitchFamily="49" charset="0"/>
                <a:cs typeface="Calibri" panose="020F0502020204030204" pitchFamily="34" charset="0"/>
              </a:rPr>
              <a:t>expensiveModelScoring</a:t>
            </a:r>
            <a:r>
              <a:rPr lang="en-US" sz="1500" dirty="0">
                <a:latin typeface="Consolas" panose="020B0609020204030204" pitchFamily="49" charset="0"/>
                <a:cs typeface="Calibri" panose="020F0502020204030204" pitchFamily="34" charset="0"/>
              </a:rPr>
              <a:t>(input); </a:t>
            </a:r>
            <a:r>
              <a:rPr lang="en-US" sz="1500" b="1" dirty="0">
                <a:solidFill>
                  <a:srgbClr val="00B050"/>
                </a:solidFill>
                <a:latin typeface="Consolas" panose="020B0609020204030204" pitchFamily="49" charset="0"/>
                <a:cs typeface="Calibri" panose="020F0502020204030204" pitchFamily="34" charset="0"/>
              </a:rPr>
              <a:t>// with read-only model</a:t>
            </a:r>
          </a:p>
          <a:p>
            <a:r>
              <a:rPr lang="en-US" sz="1500" dirty="0">
                <a:latin typeface="Consolas" panose="020B0609020204030204" pitchFamily="49" charset="0"/>
                <a:cs typeface="Calibri" panose="020F0502020204030204" pitchFamily="34" charset="0"/>
              </a:rPr>
              <a:t>    }</a:t>
            </a:r>
          </a:p>
          <a:p>
            <a:r>
              <a:rPr lang="en-US" sz="1500" dirty="0">
                <a:latin typeface="Consolas" panose="020B0609020204030204" pitchFamily="49" charset="0"/>
                <a:cs typeface="Calibri" panose="020F0502020204030204" pitchFamily="34" charset="0"/>
              </a:rPr>
              <a:t>}</a:t>
            </a:r>
          </a:p>
        </p:txBody>
      </p:sp>
    </p:spTree>
    <p:extLst>
      <p:ext uri="{BB962C8B-B14F-4D97-AF65-F5344CB8AC3E}">
        <p14:creationId xmlns:p14="http://schemas.microsoft.com/office/powerpoint/2010/main" val="416125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p:bldP spid="13" grpId="0"/>
      <p:bldP spid="14"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0149B6-E7B0-A3DC-6ABE-2C4179602115}"/>
              </a:ext>
            </a:extLst>
          </p:cNvPr>
          <p:cNvSpPr>
            <a:spLocks noGrp="1"/>
          </p:cNvSpPr>
          <p:nvPr>
            <p:ph type="body" sz="quarter" idx="18"/>
          </p:nvPr>
        </p:nvSpPr>
        <p:spPr/>
        <p:txBody>
          <a:bodyPr/>
          <a:lstStyle/>
          <a:p>
            <a:r>
              <a:rPr lang="en-US" dirty="0"/>
              <a:t>Example </a:t>
            </a:r>
            <a:br>
              <a:rPr lang="en-US" dirty="0"/>
            </a:br>
            <a:r>
              <a:rPr lang="en-US" dirty="0"/>
              <a:t>Scenario </a:t>
            </a:r>
          </a:p>
          <a:p>
            <a:pPr lvl="1"/>
            <a:endParaRPr lang="en-US" dirty="0"/>
          </a:p>
          <a:p>
            <a:pPr lvl="1"/>
            <a:endParaRPr lang="en-US" dirty="0"/>
          </a:p>
          <a:p>
            <a:pPr marL="0" indent="0">
              <a:buNone/>
            </a:pPr>
            <a:r>
              <a:rPr lang="en-US" dirty="0"/>
              <a:t>	</a:t>
            </a:r>
          </a:p>
          <a:p>
            <a:pPr marL="0" indent="0">
              <a:buNone/>
            </a:pPr>
            <a:endParaRPr lang="en-US" dirty="0"/>
          </a:p>
          <a:p>
            <a:endParaRPr lang="en-US" dirty="0"/>
          </a:p>
          <a:p>
            <a:r>
              <a:rPr lang="en-US" dirty="0"/>
              <a:t>Challenges</a:t>
            </a:r>
          </a:p>
          <a:p>
            <a:pPr lvl="1"/>
            <a:r>
              <a:rPr lang="en-US" dirty="0">
                <a:sym typeface="Wingdings" panose="05000000000000000000" pitchFamily="2" charset="2"/>
              </a:rPr>
              <a:t>Scoring part of larger </a:t>
            </a:r>
            <a:r>
              <a:rPr lang="en-US" b="1" dirty="0">
                <a:solidFill>
                  <a:schemeClr val="accent1"/>
                </a:solidFill>
                <a:sym typeface="Wingdings" panose="05000000000000000000" pitchFamily="2" charset="2"/>
              </a:rPr>
              <a:t>end-to-end pipeline</a:t>
            </a:r>
          </a:p>
          <a:p>
            <a:pPr lvl="1"/>
            <a:r>
              <a:rPr lang="en-US" dirty="0">
                <a:sym typeface="Wingdings" panose="05000000000000000000" pitchFamily="2" charset="2"/>
              </a:rPr>
              <a:t>External parallelization w/o materialization</a:t>
            </a:r>
            <a:endParaRPr lang="en-US" sz="700" dirty="0">
              <a:sym typeface="Wingdings" panose="05000000000000000000" pitchFamily="2" charset="2"/>
            </a:endParaRPr>
          </a:p>
          <a:p>
            <a:pPr lvl="1"/>
            <a:r>
              <a:rPr lang="en-US" dirty="0">
                <a:sym typeface="Wingdings" panose="05000000000000000000" pitchFamily="2" charset="2"/>
              </a:rPr>
              <a:t>Simple </a:t>
            </a:r>
            <a:r>
              <a:rPr lang="en-US" b="1" dirty="0">
                <a:solidFill>
                  <a:schemeClr val="accent1"/>
                </a:solidFill>
                <a:sym typeface="Wingdings" panose="05000000000000000000" pitchFamily="2" charset="2"/>
              </a:rPr>
              <a:t>synchronous scoring</a:t>
            </a:r>
            <a:endParaRPr lang="en-US" sz="700" dirty="0">
              <a:solidFill>
                <a:schemeClr val="accent1"/>
              </a:solidFill>
            </a:endParaRPr>
          </a:p>
          <a:p>
            <a:pPr lvl="1"/>
            <a:r>
              <a:rPr lang="en-US" b="1" dirty="0">
                <a:solidFill>
                  <a:schemeClr val="accent1"/>
                </a:solidFill>
              </a:rPr>
              <a:t>Data size</a:t>
            </a:r>
            <a:r>
              <a:rPr lang="en-US" b="1" dirty="0">
                <a:solidFill>
                  <a:srgbClr val="FF0000"/>
                </a:solidFill>
              </a:rPr>
              <a:t> </a:t>
            </a:r>
            <a:r>
              <a:rPr lang="en-US" dirty="0"/>
              <a:t>(tiny </a:t>
            </a:r>
            <a:r>
              <a:rPr lang="el-GR" dirty="0">
                <a:latin typeface="Cambria" panose="02040503050406030204" pitchFamily="18" charset="0"/>
              </a:rPr>
              <a:t>Δ</a:t>
            </a:r>
            <a:r>
              <a:rPr lang="en-US" dirty="0"/>
              <a:t>X, huge model M) </a:t>
            </a:r>
            <a:endParaRPr lang="en-US" sz="700" dirty="0"/>
          </a:p>
          <a:p>
            <a:pPr lvl="1"/>
            <a:r>
              <a:rPr lang="en-US" b="1" dirty="0">
                <a:solidFill>
                  <a:schemeClr val="accent1"/>
                </a:solidFill>
              </a:rPr>
              <a:t>Seamless integration</a:t>
            </a:r>
            <a:r>
              <a:rPr lang="en-US" dirty="0"/>
              <a:t> &amp; model consistency</a:t>
            </a:r>
          </a:p>
          <a:p>
            <a:endParaRPr lang="en-US" dirty="0"/>
          </a:p>
        </p:txBody>
      </p:sp>
      <p:sp>
        <p:nvSpPr>
          <p:cNvPr id="3" name="Text Placeholder 2">
            <a:extLst>
              <a:ext uri="{FF2B5EF4-FFF2-40B4-BE49-F238E27FC236}">
                <a16:creationId xmlns:a16="http://schemas.microsoft.com/office/drawing/2014/main" id="{7F7575CC-5332-18C3-0A77-C0F1F397DAE7}"/>
              </a:ext>
            </a:extLst>
          </p:cNvPr>
          <p:cNvSpPr>
            <a:spLocks noGrp="1"/>
          </p:cNvSpPr>
          <p:nvPr>
            <p:ph type="body" sz="quarter" idx="14"/>
          </p:nvPr>
        </p:nvSpPr>
        <p:spPr/>
        <p:txBody>
          <a:bodyPr/>
          <a:lstStyle/>
          <a:p>
            <a:r>
              <a:rPr lang="en-US" dirty="0"/>
              <a:t>Example </a:t>
            </a:r>
            <a:r>
              <a:rPr lang="en-US" dirty="0" err="1"/>
              <a:t>SystemDS</a:t>
            </a:r>
            <a:r>
              <a:rPr lang="en-US" dirty="0"/>
              <a:t> JMLC</a:t>
            </a:r>
          </a:p>
        </p:txBody>
      </p:sp>
      <p:sp>
        <p:nvSpPr>
          <p:cNvPr id="4" name="Rectangle 3">
            <a:extLst>
              <a:ext uri="{FF2B5EF4-FFF2-40B4-BE49-F238E27FC236}">
                <a16:creationId xmlns:a16="http://schemas.microsoft.com/office/drawing/2014/main" id="{4E27B992-8F3D-2D31-EC74-E24D40992677}"/>
              </a:ext>
            </a:extLst>
          </p:cNvPr>
          <p:cNvSpPr/>
          <p:nvPr/>
        </p:nvSpPr>
        <p:spPr>
          <a:xfrm>
            <a:off x="7162799" y="1943100"/>
            <a:ext cx="1485901" cy="628650"/>
          </a:xfrm>
          <a:prstGeom prst="rect">
            <a:avLst/>
          </a:prstGeom>
          <a:solidFill>
            <a:srgbClr val="7889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Calibri" panose="020F0502020204030204" pitchFamily="34" charset="0"/>
                <a:cs typeface="Calibri" panose="020F0502020204030204" pitchFamily="34" charset="0"/>
              </a:rPr>
              <a:t>Sentence Classification</a:t>
            </a:r>
          </a:p>
        </p:txBody>
      </p:sp>
      <p:sp>
        <p:nvSpPr>
          <p:cNvPr id="5" name="Rectangle: Folded Corner 6">
            <a:extLst>
              <a:ext uri="{FF2B5EF4-FFF2-40B4-BE49-F238E27FC236}">
                <a16:creationId xmlns:a16="http://schemas.microsoft.com/office/drawing/2014/main" id="{142B4AC1-E6FE-EB3E-7011-B2A86759F69C}"/>
              </a:ext>
            </a:extLst>
          </p:cNvPr>
          <p:cNvSpPr/>
          <p:nvPr/>
        </p:nvSpPr>
        <p:spPr>
          <a:xfrm>
            <a:off x="2981325" y="1866900"/>
            <a:ext cx="352425" cy="476250"/>
          </a:xfrm>
          <a:prstGeom prst="foldedCorner">
            <a:avLst>
              <a:gd name="adj" fmla="val 40991"/>
            </a:avLst>
          </a:prstGeom>
          <a:solidFill>
            <a:schemeClr val="bg1"/>
          </a:solidFill>
          <a:ln w="19050">
            <a:solidFill>
              <a:srgbClr val="7889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 name="Rectangle: Folded Corner 7">
            <a:extLst>
              <a:ext uri="{FF2B5EF4-FFF2-40B4-BE49-F238E27FC236}">
                <a16:creationId xmlns:a16="http://schemas.microsoft.com/office/drawing/2014/main" id="{BC9DE5A1-B2BE-603C-5712-FEA049787D65}"/>
              </a:ext>
            </a:extLst>
          </p:cNvPr>
          <p:cNvSpPr/>
          <p:nvPr/>
        </p:nvSpPr>
        <p:spPr>
          <a:xfrm>
            <a:off x="3181350" y="2009775"/>
            <a:ext cx="352425" cy="476250"/>
          </a:xfrm>
          <a:prstGeom prst="foldedCorner">
            <a:avLst>
              <a:gd name="adj" fmla="val 40991"/>
            </a:avLst>
          </a:prstGeom>
          <a:solidFill>
            <a:schemeClr val="bg1"/>
          </a:solidFill>
          <a:ln w="19050">
            <a:solidFill>
              <a:srgbClr val="7889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7" name="Rectangle: Folded Corner 8">
            <a:extLst>
              <a:ext uri="{FF2B5EF4-FFF2-40B4-BE49-F238E27FC236}">
                <a16:creationId xmlns:a16="http://schemas.microsoft.com/office/drawing/2014/main" id="{9399A32F-23B1-FF5E-DA3C-295CBEE62B92}"/>
              </a:ext>
            </a:extLst>
          </p:cNvPr>
          <p:cNvSpPr/>
          <p:nvPr/>
        </p:nvSpPr>
        <p:spPr>
          <a:xfrm>
            <a:off x="2933700" y="2162175"/>
            <a:ext cx="352425" cy="476250"/>
          </a:xfrm>
          <a:prstGeom prst="foldedCorner">
            <a:avLst>
              <a:gd name="adj" fmla="val 40991"/>
            </a:avLst>
          </a:prstGeom>
          <a:solidFill>
            <a:schemeClr val="bg1"/>
          </a:solidFill>
          <a:ln w="19050">
            <a:solidFill>
              <a:srgbClr val="7889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8" name="Rectangle: Folded Corner 9">
            <a:extLst>
              <a:ext uri="{FF2B5EF4-FFF2-40B4-BE49-F238E27FC236}">
                <a16:creationId xmlns:a16="http://schemas.microsoft.com/office/drawing/2014/main" id="{8C7ACA20-BBF1-F1A7-3DF8-2861CA024C0D}"/>
              </a:ext>
            </a:extLst>
          </p:cNvPr>
          <p:cNvSpPr/>
          <p:nvPr/>
        </p:nvSpPr>
        <p:spPr>
          <a:xfrm>
            <a:off x="2695575" y="2314575"/>
            <a:ext cx="352425" cy="476250"/>
          </a:xfrm>
          <a:prstGeom prst="foldedCorner">
            <a:avLst>
              <a:gd name="adj" fmla="val 40991"/>
            </a:avLst>
          </a:prstGeom>
          <a:solidFill>
            <a:schemeClr val="bg1"/>
          </a:solidFill>
          <a:ln w="19050">
            <a:solidFill>
              <a:srgbClr val="7889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9" name="Rectangle: Folded Corner 10">
            <a:extLst>
              <a:ext uri="{FF2B5EF4-FFF2-40B4-BE49-F238E27FC236}">
                <a16:creationId xmlns:a16="http://schemas.microsoft.com/office/drawing/2014/main" id="{66EFB3F3-7240-54B2-D0D5-A2FCB5CE069D}"/>
              </a:ext>
            </a:extLst>
          </p:cNvPr>
          <p:cNvSpPr/>
          <p:nvPr/>
        </p:nvSpPr>
        <p:spPr>
          <a:xfrm>
            <a:off x="3067050" y="2314575"/>
            <a:ext cx="352425" cy="476250"/>
          </a:xfrm>
          <a:prstGeom prst="foldedCorner">
            <a:avLst>
              <a:gd name="adj" fmla="val 40991"/>
            </a:avLst>
          </a:prstGeom>
          <a:solidFill>
            <a:schemeClr val="bg1"/>
          </a:solidFill>
          <a:ln w="19050">
            <a:solidFill>
              <a:srgbClr val="7889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3052419A-61D4-6962-6B0A-663C49F027ED}"/>
              </a:ext>
            </a:extLst>
          </p:cNvPr>
          <p:cNvSpPr/>
          <p:nvPr/>
        </p:nvSpPr>
        <p:spPr>
          <a:xfrm>
            <a:off x="3819525" y="1847850"/>
            <a:ext cx="6496049" cy="962025"/>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73CC6FEA-741E-2487-41AA-F4A33FF45EF7}"/>
              </a:ext>
            </a:extLst>
          </p:cNvPr>
          <p:cNvSpPr/>
          <p:nvPr/>
        </p:nvSpPr>
        <p:spPr>
          <a:xfrm>
            <a:off x="7238999" y="2009775"/>
            <a:ext cx="1485901" cy="628650"/>
          </a:xfrm>
          <a:prstGeom prst="rect">
            <a:avLst/>
          </a:prstGeom>
          <a:solidFill>
            <a:srgbClr val="7889FB"/>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libri" panose="020F0502020204030204" pitchFamily="34" charset="0"/>
                <a:cs typeface="Calibri" panose="020F0502020204030204" pitchFamily="34" charset="0"/>
              </a:rPr>
              <a:t>Sentence Classification</a:t>
            </a:r>
          </a:p>
        </p:txBody>
      </p:sp>
      <p:sp>
        <p:nvSpPr>
          <p:cNvPr id="12" name="Rectangle 11">
            <a:extLst>
              <a:ext uri="{FF2B5EF4-FFF2-40B4-BE49-F238E27FC236}">
                <a16:creationId xmlns:a16="http://schemas.microsoft.com/office/drawing/2014/main" id="{93EB7C3B-1C09-5D18-6E71-05C827BB6696}"/>
              </a:ext>
            </a:extLst>
          </p:cNvPr>
          <p:cNvSpPr/>
          <p:nvPr/>
        </p:nvSpPr>
        <p:spPr>
          <a:xfrm>
            <a:off x="4124326" y="1943099"/>
            <a:ext cx="2876549" cy="771525"/>
          </a:xfrm>
          <a:prstGeom prst="rect">
            <a:avLst/>
          </a:prstGeom>
          <a:solidFill>
            <a:srgbClr val="7889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Feature Extraction</a:t>
            </a:r>
            <a:br>
              <a:rPr lang="en-US" dirty="0">
                <a:latin typeface="Calibri" panose="020F0502020204030204" pitchFamily="34" charset="0"/>
                <a:cs typeface="Calibri" panose="020F0502020204030204" pitchFamily="34" charset="0"/>
              </a:rPr>
            </a:br>
            <a:r>
              <a:rPr lang="en-US" sz="1500" dirty="0">
                <a:latin typeface="Calibri" panose="020F0502020204030204" pitchFamily="34" charset="0"/>
                <a:cs typeface="Calibri" panose="020F0502020204030204" pitchFamily="34" charset="0"/>
              </a:rPr>
              <a:t>(e.g., doc structure, sentences, tokenization, n-grams)</a:t>
            </a:r>
          </a:p>
        </p:txBody>
      </p:sp>
      <p:sp>
        <p:nvSpPr>
          <p:cNvPr id="13" name="Rectangle 12">
            <a:extLst>
              <a:ext uri="{FF2B5EF4-FFF2-40B4-BE49-F238E27FC236}">
                <a16:creationId xmlns:a16="http://schemas.microsoft.com/office/drawing/2014/main" id="{AFB5D5E5-13D5-7740-6C62-AE41C219EADD}"/>
              </a:ext>
            </a:extLst>
          </p:cNvPr>
          <p:cNvSpPr/>
          <p:nvPr/>
        </p:nvSpPr>
        <p:spPr>
          <a:xfrm>
            <a:off x="8867775" y="2019300"/>
            <a:ext cx="1209675" cy="628650"/>
          </a:xfrm>
          <a:prstGeom prst="rect">
            <a:avLst/>
          </a:prstGeom>
          <a:solidFill>
            <a:srgbClr val="7889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a:t>
            </a:r>
            <a:br>
              <a:rPr lang="en-US" dirty="0">
                <a:latin typeface="Calibri" panose="020F0502020204030204" pitchFamily="34" charset="0"/>
                <a:cs typeface="Calibri" panose="020F0502020204030204" pitchFamily="34" charset="0"/>
              </a:rPr>
            </a:br>
            <a:r>
              <a:rPr lang="en-US" sz="1500" dirty="0">
                <a:solidFill>
                  <a:schemeClr val="bg1"/>
                </a:solidFill>
                <a:latin typeface="Calibri" panose="020F0502020204030204" pitchFamily="34" charset="0"/>
                <a:cs typeface="Calibri" panose="020F0502020204030204" pitchFamily="34" charset="0"/>
              </a:rPr>
              <a:t>(e.g., </a:t>
            </a:r>
            <a:r>
              <a:rPr lang="en-US" sz="1500" b="1" dirty="0">
                <a:solidFill>
                  <a:schemeClr val="bg1"/>
                </a:solidFill>
                <a:latin typeface="Calibri" panose="020F0502020204030204" pitchFamily="34" charset="0"/>
                <a:cs typeface="Calibri" panose="020F0502020204030204" pitchFamily="34" charset="0"/>
              </a:rPr>
              <a:t>⨝, </a:t>
            </a:r>
            <a:r>
              <a:rPr lang="de-DE" sz="1500" b="1" dirty="0">
                <a:solidFill>
                  <a:schemeClr val="bg1"/>
                </a:solidFill>
                <a:latin typeface="Calibri" panose="020F0502020204030204" pitchFamily="34" charset="0"/>
                <a:cs typeface="Calibri" panose="020F0502020204030204" pitchFamily="34" charset="0"/>
                <a:sym typeface="Symbol"/>
              </a:rPr>
              <a:t></a:t>
            </a:r>
            <a:r>
              <a:rPr lang="en-US" sz="1500" dirty="0">
                <a:solidFill>
                  <a:schemeClr val="bg1"/>
                </a:solidFill>
                <a:latin typeface="Calibri" panose="020F0502020204030204" pitchFamily="34" charset="0"/>
                <a:cs typeface="Calibri" panose="020F0502020204030204" pitchFamily="34" charset="0"/>
              </a:rPr>
              <a:t>)</a:t>
            </a:r>
          </a:p>
        </p:txBody>
      </p:sp>
      <p:cxnSp>
        <p:nvCxnSpPr>
          <p:cNvPr id="14" name="Straight Arrow Connector 13">
            <a:extLst>
              <a:ext uri="{FF2B5EF4-FFF2-40B4-BE49-F238E27FC236}">
                <a16:creationId xmlns:a16="http://schemas.microsoft.com/office/drawing/2014/main" id="{289FD70E-88E3-CF02-6040-6AB08A9B8751}"/>
              </a:ext>
            </a:extLst>
          </p:cNvPr>
          <p:cNvCxnSpPr>
            <a:cxnSpLocks/>
          </p:cNvCxnSpPr>
          <p:nvPr/>
        </p:nvCxnSpPr>
        <p:spPr>
          <a:xfrm>
            <a:off x="3657600" y="2417989"/>
            <a:ext cx="390525"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277BB07-1EBF-D43A-9B70-831ACC02EAEF}"/>
              </a:ext>
            </a:extLst>
          </p:cNvPr>
          <p:cNvCxnSpPr>
            <a:cxnSpLocks/>
          </p:cNvCxnSpPr>
          <p:nvPr/>
        </p:nvCxnSpPr>
        <p:spPr>
          <a:xfrm>
            <a:off x="3657600" y="2314575"/>
            <a:ext cx="390525"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E223F1F-292A-3F39-6A20-5A242AC24FF2}"/>
              </a:ext>
            </a:extLst>
          </p:cNvPr>
          <p:cNvCxnSpPr>
            <a:cxnSpLocks/>
          </p:cNvCxnSpPr>
          <p:nvPr/>
        </p:nvCxnSpPr>
        <p:spPr>
          <a:xfrm>
            <a:off x="3657600" y="2209800"/>
            <a:ext cx="390525"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B3DC452-8C0F-DD13-84ED-DDE671336F56}"/>
              </a:ext>
            </a:extLst>
          </p:cNvPr>
          <p:cNvCxnSpPr>
            <a:cxnSpLocks/>
          </p:cNvCxnSpPr>
          <p:nvPr/>
        </p:nvCxnSpPr>
        <p:spPr>
          <a:xfrm>
            <a:off x="3657600" y="2105025"/>
            <a:ext cx="390525"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DF4CDBE-4DCC-0403-E9EC-1A53CF0DE281}"/>
              </a:ext>
            </a:extLst>
          </p:cNvPr>
          <p:cNvCxnSpPr>
            <a:cxnSpLocks/>
          </p:cNvCxnSpPr>
          <p:nvPr/>
        </p:nvCxnSpPr>
        <p:spPr>
          <a:xfrm>
            <a:off x="3657600" y="2524125"/>
            <a:ext cx="390525"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E6EFAB8-1159-367A-334F-BF8199E1EB5D}"/>
              </a:ext>
            </a:extLst>
          </p:cNvPr>
          <p:cNvCxnSpPr>
            <a:cxnSpLocks/>
          </p:cNvCxnSpPr>
          <p:nvPr/>
        </p:nvCxnSpPr>
        <p:spPr>
          <a:xfrm>
            <a:off x="10182225" y="2417989"/>
            <a:ext cx="390525"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F2EFFE1-5CB1-79D8-6DB0-D06E31217C7C}"/>
              </a:ext>
            </a:extLst>
          </p:cNvPr>
          <p:cNvCxnSpPr>
            <a:cxnSpLocks/>
          </p:cNvCxnSpPr>
          <p:nvPr/>
        </p:nvCxnSpPr>
        <p:spPr>
          <a:xfrm>
            <a:off x="10182225" y="2314575"/>
            <a:ext cx="390525"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BEB3BF1-8682-773A-54DB-57E1857D5525}"/>
              </a:ext>
            </a:extLst>
          </p:cNvPr>
          <p:cNvCxnSpPr>
            <a:cxnSpLocks/>
          </p:cNvCxnSpPr>
          <p:nvPr/>
        </p:nvCxnSpPr>
        <p:spPr>
          <a:xfrm>
            <a:off x="10182225" y="2209800"/>
            <a:ext cx="390525"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36A5B65-5E12-4618-527F-437722B79AE1}"/>
              </a:ext>
            </a:extLst>
          </p:cNvPr>
          <p:cNvCxnSpPr>
            <a:cxnSpLocks/>
          </p:cNvCxnSpPr>
          <p:nvPr/>
        </p:nvCxnSpPr>
        <p:spPr>
          <a:xfrm>
            <a:off x="10182225" y="2105025"/>
            <a:ext cx="390525"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3F543C1-33C0-000D-7363-96E7F8FBC7FE}"/>
              </a:ext>
            </a:extLst>
          </p:cNvPr>
          <p:cNvCxnSpPr>
            <a:cxnSpLocks/>
          </p:cNvCxnSpPr>
          <p:nvPr/>
        </p:nvCxnSpPr>
        <p:spPr>
          <a:xfrm>
            <a:off x="10182225" y="2524125"/>
            <a:ext cx="390525"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72202A4-386F-3AF9-6DFD-7F9315D7DA25}"/>
              </a:ext>
            </a:extLst>
          </p:cNvPr>
          <p:cNvCxnSpPr>
            <a:cxnSpLocks/>
            <a:stCxn id="27" idx="3"/>
            <a:endCxn id="11" idx="2"/>
          </p:cNvCxnSpPr>
          <p:nvPr/>
        </p:nvCxnSpPr>
        <p:spPr>
          <a:xfrm flipV="1">
            <a:off x="7588251" y="2638425"/>
            <a:ext cx="393699" cy="687705"/>
          </a:xfrm>
          <a:prstGeom prst="straightConnector1">
            <a:avLst/>
          </a:prstGeom>
          <a:ln w="19050">
            <a:solidFill>
              <a:schemeClr val="accent1"/>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5" name="Connector: Elbow 38">
            <a:extLst>
              <a:ext uri="{FF2B5EF4-FFF2-40B4-BE49-F238E27FC236}">
                <a16:creationId xmlns:a16="http://schemas.microsoft.com/office/drawing/2014/main" id="{1035EA9A-FF83-0962-44AC-C9192DDC86D2}"/>
              </a:ext>
            </a:extLst>
          </p:cNvPr>
          <p:cNvCxnSpPr>
            <a:cxnSpLocks/>
            <a:stCxn id="12" idx="0"/>
            <a:endCxn id="11" idx="0"/>
          </p:cNvCxnSpPr>
          <p:nvPr/>
        </p:nvCxnSpPr>
        <p:spPr>
          <a:xfrm rot="16200000" flipH="1">
            <a:off x="6738937" y="766763"/>
            <a:ext cx="66676" cy="2419349"/>
          </a:xfrm>
          <a:prstGeom prst="bentConnector3">
            <a:avLst>
              <a:gd name="adj1" fmla="val -342852"/>
            </a:avLst>
          </a:prstGeom>
          <a:ln w="19050">
            <a:solidFill>
              <a:schemeClr val="accent1"/>
            </a:solidFill>
            <a:tailEnd type="triangle" w="med" len="lg"/>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C4D20017-2B86-3487-0B89-4A6CA56023E0}"/>
              </a:ext>
            </a:extLst>
          </p:cNvPr>
          <p:cNvSpPr/>
          <p:nvPr/>
        </p:nvSpPr>
        <p:spPr>
          <a:xfrm>
            <a:off x="6748461" y="1209675"/>
            <a:ext cx="823914" cy="380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latin typeface="Calibri" panose="020F0502020204030204" pitchFamily="34" charset="0"/>
                <a:cs typeface="Calibri" panose="020F0502020204030204" pitchFamily="34" charset="0"/>
              </a:rPr>
              <a:t>Δ</a:t>
            </a:r>
            <a:r>
              <a:rPr lang="en-US" b="1" dirty="0">
                <a:latin typeface="Calibri" panose="020F0502020204030204" pitchFamily="34" charset="0"/>
                <a:cs typeface="Calibri" panose="020F0502020204030204" pitchFamily="34" charset="0"/>
              </a:rPr>
              <a:t>X</a:t>
            </a:r>
          </a:p>
        </p:txBody>
      </p:sp>
      <p:sp>
        <p:nvSpPr>
          <p:cNvPr id="27" name="Rectangle 26">
            <a:extLst>
              <a:ext uri="{FF2B5EF4-FFF2-40B4-BE49-F238E27FC236}">
                <a16:creationId xmlns:a16="http://schemas.microsoft.com/office/drawing/2014/main" id="{46148B54-9045-D673-B16F-A8501BDD7140}"/>
              </a:ext>
            </a:extLst>
          </p:cNvPr>
          <p:cNvSpPr/>
          <p:nvPr/>
        </p:nvSpPr>
        <p:spPr>
          <a:xfrm>
            <a:off x="7048499" y="2914650"/>
            <a:ext cx="539752"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M</a:t>
            </a:r>
          </a:p>
        </p:txBody>
      </p:sp>
      <p:sp>
        <p:nvSpPr>
          <p:cNvPr id="28" name="TextBox 27">
            <a:extLst>
              <a:ext uri="{FF2B5EF4-FFF2-40B4-BE49-F238E27FC236}">
                <a16:creationId xmlns:a16="http://schemas.microsoft.com/office/drawing/2014/main" id="{D212C8B9-8B9A-26F6-83B3-AD064D174F06}"/>
              </a:ext>
            </a:extLst>
          </p:cNvPr>
          <p:cNvSpPr txBox="1"/>
          <p:nvPr/>
        </p:nvSpPr>
        <p:spPr>
          <a:xfrm>
            <a:off x="5912643" y="2985998"/>
            <a:ext cx="1247775"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“Model”</a:t>
            </a:r>
          </a:p>
        </p:txBody>
      </p:sp>
      <p:sp>
        <p:nvSpPr>
          <p:cNvPr id="29" name="TextBox 28">
            <a:extLst>
              <a:ext uri="{FF2B5EF4-FFF2-40B4-BE49-F238E27FC236}">
                <a16:creationId xmlns:a16="http://schemas.microsoft.com/office/drawing/2014/main" id="{BF303729-C79B-03C7-B6AE-13749933430A}"/>
              </a:ext>
            </a:extLst>
          </p:cNvPr>
          <p:cNvSpPr txBox="1"/>
          <p:nvPr/>
        </p:nvSpPr>
        <p:spPr>
          <a:xfrm>
            <a:off x="6274593" y="795248"/>
            <a:ext cx="1783557"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Token Features</a:t>
            </a:r>
          </a:p>
        </p:txBody>
      </p:sp>
      <p:sp>
        <p:nvSpPr>
          <p:cNvPr id="30" name="TextBox 29">
            <a:extLst>
              <a:ext uri="{FF2B5EF4-FFF2-40B4-BE49-F238E27FC236}">
                <a16:creationId xmlns:a16="http://schemas.microsoft.com/office/drawing/2014/main" id="{D6F82B45-3826-2984-B041-653FFD161132}"/>
              </a:ext>
            </a:extLst>
          </p:cNvPr>
          <p:cNvSpPr txBox="1"/>
          <p:nvPr/>
        </p:nvSpPr>
        <p:spPr>
          <a:xfrm>
            <a:off x="5591174" y="1214348"/>
            <a:ext cx="1159669"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Sentences</a:t>
            </a:r>
          </a:p>
        </p:txBody>
      </p:sp>
      <p:sp>
        <p:nvSpPr>
          <p:cNvPr id="31" name="Rectangle 30">
            <a:extLst>
              <a:ext uri="{FF2B5EF4-FFF2-40B4-BE49-F238E27FC236}">
                <a16:creationId xmlns:a16="http://schemas.microsoft.com/office/drawing/2014/main" id="{079686B2-7F22-7108-F6C2-97BC7CB17BF5}"/>
              </a:ext>
            </a:extLst>
          </p:cNvPr>
          <p:cNvSpPr/>
          <p:nvPr/>
        </p:nvSpPr>
        <p:spPr>
          <a:xfrm>
            <a:off x="5752705" y="4194392"/>
            <a:ext cx="2223366" cy="369332"/>
          </a:xfrm>
          <a:prstGeom prst="rect">
            <a:avLst/>
          </a:prstGeom>
        </p:spPr>
        <p:txBody>
          <a:bodyPr wrap="none">
            <a:spAutoFit/>
          </a:bodyPr>
          <a:lstStyle/>
          <a:p>
            <a:r>
              <a:rPr lang="en-US" b="1" dirty="0">
                <a:solidFill>
                  <a:srgbClr val="7889FB"/>
                </a:solidFill>
                <a:latin typeface="Calibri" panose="020F0502020204030204" pitchFamily="34" charset="0"/>
                <a:cs typeface="Calibri" panose="020F0502020204030204" pitchFamily="34" charset="0"/>
                <a:sym typeface="Wingdings" panose="05000000000000000000" pitchFamily="2" charset="2"/>
              </a:rPr>
              <a:t> Embedded scoring</a:t>
            </a:r>
            <a:endParaRPr lang="en-US" b="1" dirty="0">
              <a:solidFill>
                <a:srgbClr val="7889FB"/>
              </a:solidFill>
              <a:latin typeface="Calibri" panose="020F0502020204030204" pitchFamily="34" charset="0"/>
              <a:cs typeface="Calibri" panose="020F0502020204030204" pitchFamily="34" charset="0"/>
            </a:endParaRPr>
          </a:p>
        </p:txBody>
      </p:sp>
      <p:sp>
        <p:nvSpPr>
          <p:cNvPr id="32" name="Rectangle 31">
            <a:extLst>
              <a:ext uri="{FF2B5EF4-FFF2-40B4-BE49-F238E27FC236}">
                <a16:creationId xmlns:a16="http://schemas.microsoft.com/office/drawing/2014/main" id="{2858C27F-D528-33D6-B219-AB93D49B2521}"/>
              </a:ext>
            </a:extLst>
          </p:cNvPr>
          <p:cNvSpPr/>
          <p:nvPr/>
        </p:nvSpPr>
        <p:spPr>
          <a:xfrm>
            <a:off x="5773180" y="4762126"/>
            <a:ext cx="2643929" cy="369332"/>
          </a:xfrm>
          <a:prstGeom prst="rect">
            <a:avLst/>
          </a:prstGeom>
        </p:spPr>
        <p:txBody>
          <a:bodyPr wrap="none">
            <a:spAutoFit/>
          </a:bodyPr>
          <a:lstStyle/>
          <a:p>
            <a:r>
              <a:rPr lang="en-US" b="1" dirty="0">
                <a:solidFill>
                  <a:srgbClr val="7889FB"/>
                </a:solidFill>
                <a:latin typeface="Calibri" panose="020F0502020204030204" pitchFamily="34" charset="0"/>
                <a:cs typeface="Calibri" panose="020F0502020204030204" pitchFamily="34" charset="0"/>
                <a:sym typeface="Wingdings" panose="05000000000000000000" pitchFamily="2" charset="2"/>
              </a:rPr>
              <a:t> Latency</a:t>
            </a:r>
            <a:r>
              <a:rPr lang="en-US" dirty="0">
                <a:solidFill>
                  <a:srgbClr val="7889FB"/>
                </a:solidFill>
                <a:latin typeface="Calibri" panose="020F0502020204030204" pitchFamily="34" charset="0"/>
                <a:cs typeface="Calibri" panose="020F0502020204030204" pitchFamily="34" charset="0"/>
                <a:sym typeface="Wingdings" panose="05000000000000000000" pitchFamily="2" charset="2"/>
              </a:rPr>
              <a:t> ⇒ </a:t>
            </a:r>
            <a:r>
              <a:rPr lang="en-US" b="1" dirty="0">
                <a:solidFill>
                  <a:srgbClr val="7889FB"/>
                </a:solidFill>
                <a:latin typeface="Calibri" panose="020F0502020204030204" pitchFamily="34" charset="0"/>
                <a:cs typeface="Calibri" panose="020F0502020204030204" pitchFamily="34" charset="0"/>
                <a:sym typeface="Wingdings" panose="05000000000000000000" pitchFamily="2" charset="2"/>
              </a:rPr>
              <a:t>Throughput</a:t>
            </a:r>
            <a:endParaRPr lang="en-US" b="1" dirty="0">
              <a:solidFill>
                <a:srgbClr val="7889FB"/>
              </a:solidFill>
              <a:latin typeface="Calibri" panose="020F0502020204030204" pitchFamily="34" charset="0"/>
              <a:cs typeface="Calibri" panose="020F0502020204030204" pitchFamily="34" charset="0"/>
            </a:endParaRPr>
          </a:p>
        </p:txBody>
      </p:sp>
      <p:sp>
        <p:nvSpPr>
          <p:cNvPr id="33" name="Rectangle 32">
            <a:extLst>
              <a:ext uri="{FF2B5EF4-FFF2-40B4-BE49-F238E27FC236}">
                <a16:creationId xmlns:a16="http://schemas.microsoft.com/office/drawing/2014/main" id="{1F510031-0D50-1FBC-5F8E-57CBCC11FDB5}"/>
              </a:ext>
            </a:extLst>
          </p:cNvPr>
          <p:cNvSpPr/>
          <p:nvPr/>
        </p:nvSpPr>
        <p:spPr>
          <a:xfrm>
            <a:off x="5776873" y="5088698"/>
            <a:ext cx="3024482" cy="369332"/>
          </a:xfrm>
          <a:prstGeom prst="rect">
            <a:avLst/>
          </a:prstGeom>
        </p:spPr>
        <p:txBody>
          <a:bodyPr wrap="none">
            <a:spAutoFit/>
          </a:bodyPr>
          <a:lstStyle/>
          <a:p>
            <a:r>
              <a:rPr lang="en-US" b="1" dirty="0">
                <a:solidFill>
                  <a:srgbClr val="7889FB"/>
                </a:solidFill>
                <a:latin typeface="Calibri" panose="020F0502020204030204" pitchFamily="34" charset="0"/>
                <a:cs typeface="Calibri" panose="020F0502020204030204" pitchFamily="34" charset="0"/>
                <a:sym typeface="Wingdings" panose="05000000000000000000" pitchFamily="2" charset="2"/>
              </a:rPr>
              <a:t> Minimize overhead per </a:t>
            </a:r>
            <a:r>
              <a:rPr lang="el-GR" b="1" dirty="0">
                <a:solidFill>
                  <a:srgbClr val="7889FB"/>
                </a:solidFill>
                <a:latin typeface="Calibri" panose="020F0502020204030204" pitchFamily="34" charset="0"/>
                <a:cs typeface="Calibri" panose="020F0502020204030204" pitchFamily="34" charset="0"/>
              </a:rPr>
              <a:t>Δ</a:t>
            </a:r>
            <a:r>
              <a:rPr lang="en-US" b="1" dirty="0">
                <a:solidFill>
                  <a:srgbClr val="7889FB"/>
                </a:solidFill>
                <a:latin typeface="Calibri" panose="020F0502020204030204" pitchFamily="34" charset="0"/>
                <a:cs typeface="Calibri" panose="020F0502020204030204" pitchFamily="34" charset="0"/>
              </a:rPr>
              <a:t>X</a:t>
            </a:r>
          </a:p>
        </p:txBody>
      </p:sp>
      <p:sp>
        <p:nvSpPr>
          <p:cNvPr id="34" name="Rectangle 33">
            <a:extLst>
              <a:ext uri="{FF2B5EF4-FFF2-40B4-BE49-F238E27FC236}">
                <a16:creationId xmlns:a16="http://schemas.microsoft.com/office/drawing/2014/main" id="{5A328E93-40B3-E48F-7793-68372C811A36}"/>
              </a:ext>
            </a:extLst>
          </p:cNvPr>
          <p:cNvSpPr/>
          <p:nvPr/>
        </p:nvSpPr>
        <p:spPr>
          <a:xfrm>
            <a:off x="5786398" y="5435369"/>
            <a:ext cx="2708818" cy="369332"/>
          </a:xfrm>
          <a:prstGeom prst="rect">
            <a:avLst/>
          </a:prstGeom>
        </p:spPr>
        <p:txBody>
          <a:bodyPr wrap="none">
            <a:spAutoFit/>
          </a:bodyPr>
          <a:lstStyle/>
          <a:p>
            <a:r>
              <a:rPr lang="en-US" b="1" dirty="0">
                <a:solidFill>
                  <a:srgbClr val="7889FB"/>
                </a:solidFill>
                <a:latin typeface="Calibri" panose="020F0502020204030204" pitchFamily="34" charset="0"/>
                <a:cs typeface="Calibri" panose="020F0502020204030204" pitchFamily="34" charset="0"/>
                <a:sym typeface="Wingdings" panose="05000000000000000000" pitchFamily="2" charset="2"/>
              </a:rPr>
              <a:t> Token inputs &amp; outputs</a:t>
            </a:r>
            <a:endParaRPr lang="en-US" b="1" dirty="0">
              <a:solidFill>
                <a:srgbClr val="7889FB"/>
              </a:solidFill>
              <a:latin typeface="Calibri" panose="020F0502020204030204" pitchFamily="34" charset="0"/>
              <a:cs typeface="Calibri" panose="020F0502020204030204" pitchFamily="34" charset="0"/>
            </a:endParaRPr>
          </a:p>
        </p:txBody>
      </p:sp>
      <p:sp>
        <p:nvSpPr>
          <p:cNvPr id="35" name="Rectangle 34">
            <a:extLst>
              <a:ext uri="{FF2B5EF4-FFF2-40B4-BE49-F238E27FC236}">
                <a16:creationId xmlns:a16="http://schemas.microsoft.com/office/drawing/2014/main" id="{569FD113-D62C-4580-2468-132B15AE9010}"/>
              </a:ext>
            </a:extLst>
          </p:cNvPr>
          <p:cNvSpPr/>
          <p:nvPr/>
        </p:nvSpPr>
        <p:spPr>
          <a:xfrm>
            <a:off x="5777384" y="5447985"/>
            <a:ext cx="2878603" cy="326572"/>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648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2D7F9D-C0A5-1562-784B-2A2E61C66CCE}"/>
              </a:ext>
            </a:extLst>
          </p:cNvPr>
          <p:cNvSpPr>
            <a:spLocks noGrp="1"/>
          </p:cNvSpPr>
          <p:nvPr>
            <p:ph type="body" sz="quarter" idx="18"/>
          </p:nvPr>
        </p:nvSpPr>
        <p:spPr/>
        <p:txBody>
          <a:bodyPr/>
          <a:lstStyle/>
          <a:p>
            <a:r>
              <a:rPr lang="en-US" dirty="0"/>
              <a:t>Background: Frame</a:t>
            </a:r>
          </a:p>
          <a:p>
            <a:pPr lvl="1"/>
            <a:r>
              <a:rPr lang="en-US" b="1" dirty="0">
                <a:solidFill>
                  <a:srgbClr val="7889FB"/>
                </a:solidFill>
              </a:rPr>
              <a:t>Abstract data type with schema </a:t>
            </a:r>
            <a:r>
              <a:rPr lang="en-US" dirty="0"/>
              <a:t>(BIN, INT64, FP64, STR)</a:t>
            </a:r>
          </a:p>
          <a:p>
            <a:pPr lvl="1"/>
            <a:r>
              <a:rPr lang="en-US" dirty="0"/>
              <a:t>Column-wise block layout, with ragged arrays</a:t>
            </a:r>
          </a:p>
          <a:p>
            <a:pPr lvl="1"/>
            <a:r>
              <a:rPr lang="en-US" dirty="0"/>
              <a:t>Local and distributed operations</a:t>
            </a:r>
          </a:p>
          <a:p>
            <a:pPr lvl="1"/>
            <a:endParaRPr lang="en-US" dirty="0"/>
          </a:p>
          <a:p>
            <a:r>
              <a:rPr lang="en-US" dirty="0"/>
              <a:t>Data Preparation </a:t>
            </a:r>
            <a:br>
              <a:rPr lang="en-US" dirty="0"/>
            </a:br>
            <a:r>
              <a:rPr lang="en-US" dirty="0"/>
              <a:t>via Transform</a:t>
            </a:r>
          </a:p>
          <a:p>
            <a:endParaRPr lang="en-US" dirty="0"/>
          </a:p>
        </p:txBody>
      </p:sp>
      <p:sp>
        <p:nvSpPr>
          <p:cNvPr id="3" name="Text Placeholder 2">
            <a:extLst>
              <a:ext uri="{FF2B5EF4-FFF2-40B4-BE49-F238E27FC236}">
                <a16:creationId xmlns:a16="http://schemas.microsoft.com/office/drawing/2014/main" id="{BB88FC86-7B5C-65A9-D695-121E554C392A}"/>
              </a:ext>
            </a:extLst>
          </p:cNvPr>
          <p:cNvSpPr>
            <a:spLocks noGrp="1"/>
          </p:cNvSpPr>
          <p:nvPr>
            <p:ph type="body" sz="quarter" idx="14"/>
          </p:nvPr>
        </p:nvSpPr>
        <p:spPr/>
        <p:txBody>
          <a:bodyPr/>
          <a:lstStyle/>
          <a:p>
            <a:r>
              <a:rPr lang="en-US" dirty="0"/>
              <a:t>Example </a:t>
            </a:r>
            <a:r>
              <a:rPr lang="en-US" dirty="0" err="1"/>
              <a:t>SystemDS</a:t>
            </a:r>
            <a:r>
              <a:rPr lang="en-US" dirty="0"/>
              <a:t> JMLC, cont.</a:t>
            </a:r>
          </a:p>
        </p:txBody>
      </p:sp>
      <p:sp>
        <p:nvSpPr>
          <p:cNvPr id="4" name="Rectangle 3">
            <a:extLst>
              <a:ext uri="{FF2B5EF4-FFF2-40B4-BE49-F238E27FC236}">
                <a16:creationId xmlns:a16="http://schemas.microsoft.com/office/drawing/2014/main" id="{70150C72-7BB3-A45A-39F2-06A00FD16064}"/>
              </a:ext>
            </a:extLst>
          </p:cNvPr>
          <p:cNvSpPr/>
          <p:nvPr/>
        </p:nvSpPr>
        <p:spPr>
          <a:xfrm>
            <a:off x="8377547" y="1335924"/>
            <a:ext cx="1685926" cy="1524000"/>
          </a:xfrm>
          <a:prstGeom prst="rect">
            <a:avLst/>
          </a:prstGeom>
          <a:solidFill>
            <a:srgbClr val="7889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0000"/>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21E26BA5-DF33-C63D-0117-AEEB3FF527CD}"/>
              </a:ext>
            </a:extLst>
          </p:cNvPr>
          <p:cNvSpPr/>
          <p:nvPr/>
        </p:nvSpPr>
        <p:spPr>
          <a:xfrm>
            <a:off x="8482321" y="1459748"/>
            <a:ext cx="1476375" cy="38099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Schema</a:t>
            </a:r>
          </a:p>
        </p:txBody>
      </p:sp>
      <p:sp>
        <p:nvSpPr>
          <p:cNvPr id="6" name="Rectangle 5">
            <a:extLst>
              <a:ext uri="{FF2B5EF4-FFF2-40B4-BE49-F238E27FC236}">
                <a16:creationId xmlns:a16="http://schemas.microsoft.com/office/drawing/2014/main" id="{9349D9B6-103D-05CD-E25F-418D5A65796D}"/>
              </a:ext>
            </a:extLst>
          </p:cNvPr>
          <p:cNvSpPr/>
          <p:nvPr/>
        </p:nvSpPr>
        <p:spPr>
          <a:xfrm>
            <a:off x="8482322" y="1907423"/>
            <a:ext cx="428624" cy="84772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D95F0D24-C5AB-3D86-22CC-186312CE1B39}"/>
              </a:ext>
            </a:extLst>
          </p:cNvPr>
          <p:cNvSpPr/>
          <p:nvPr/>
        </p:nvSpPr>
        <p:spPr>
          <a:xfrm>
            <a:off x="9530072" y="1907423"/>
            <a:ext cx="428624" cy="84772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D4439962-38FA-C569-3229-4C68E28A11F9}"/>
              </a:ext>
            </a:extLst>
          </p:cNvPr>
          <p:cNvSpPr/>
          <p:nvPr/>
        </p:nvSpPr>
        <p:spPr>
          <a:xfrm>
            <a:off x="9006197" y="1907423"/>
            <a:ext cx="428624" cy="84772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637BFA70-4C6A-EE85-A0D3-497AB8CCFE2B}"/>
              </a:ext>
            </a:extLst>
          </p:cNvPr>
          <p:cNvSpPr/>
          <p:nvPr/>
        </p:nvSpPr>
        <p:spPr>
          <a:xfrm>
            <a:off x="8377547" y="2917074"/>
            <a:ext cx="1685926" cy="342899"/>
          </a:xfrm>
          <a:prstGeom prst="rect">
            <a:avLst/>
          </a:prstGeom>
          <a:solidFill>
            <a:srgbClr val="7889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libri" panose="020F0502020204030204" pitchFamily="34" charset="0"/>
                <a:cs typeface="Calibri" panose="020F0502020204030204" pitchFamily="34" charset="0"/>
              </a:rPr>
              <a:t>…</a:t>
            </a:r>
          </a:p>
        </p:txBody>
      </p:sp>
      <p:sp>
        <p:nvSpPr>
          <p:cNvPr id="10" name="TextBox 9">
            <a:extLst>
              <a:ext uri="{FF2B5EF4-FFF2-40B4-BE49-F238E27FC236}">
                <a16:creationId xmlns:a16="http://schemas.microsoft.com/office/drawing/2014/main" id="{DBC43787-2663-0091-F2E1-22F2F80F7EAF}"/>
              </a:ext>
            </a:extLst>
          </p:cNvPr>
          <p:cNvSpPr txBox="1"/>
          <p:nvPr/>
        </p:nvSpPr>
        <p:spPr>
          <a:xfrm>
            <a:off x="10047447" y="1259724"/>
            <a:ext cx="1914525" cy="2031325"/>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Distributed representation: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x </a:t>
            </a:r>
            <a:r>
              <a:rPr lang="en-US" dirty="0" err="1">
                <a:latin typeface="Calibri" panose="020F0502020204030204" pitchFamily="34" charset="0"/>
                <a:cs typeface="Calibri" panose="020F0502020204030204" pitchFamily="34" charset="0"/>
              </a:rPr>
              <a:t>ncol</a:t>
            </a:r>
            <a:r>
              <a:rPr lang="en-US" dirty="0">
                <a:latin typeface="Calibri" panose="020F0502020204030204" pitchFamily="34" charset="0"/>
                <a:cs typeface="Calibri" panose="020F0502020204030204" pitchFamily="34" charset="0"/>
              </a:rPr>
              <a:t>(F) blocks</a:t>
            </a:r>
          </a:p>
          <a:p>
            <a:pPr algn="ctr"/>
            <a:endParaRPr lang="en-US" dirty="0">
              <a:latin typeface="Calibri" panose="020F0502020204030204" pitchFamily="34" charset="0"/>
              <a:cs typeface="Calibri" panose="020F0502020204030204" pitchFamily="34" charset="0"/>
            </a:endParaRPr>
          </a:p>
          <a:p>
            <a:pPr algn="ctr"/>
            <a:r>
              <a:rPr lang="en-US" b="1" dirty="0">
                <a:solidFill>
                  <a:schemeClr val="accent1"/>
                </a:solidFill>
                <a:latin typeface="Calibri" panose="020F0502020204030204" pitchFamily="34" charset="0"/>
                <a:cs typeface="Calibri" panose="020F0502020204030204" pitchFamily="34" charset="0"/>
              </a:rPr>
              <a:t>(shuffle-free</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conversion of </a:t>
            </a:r>
            <a:br>
              <a:rPr lang="en-US" b="1" dirty="0">
                <a:solidFill>
                  <a:schemeClr val="accent1"/>
                </a:solidFill>
                <a:latin typeface="Calibri" panose="020F0502020204030204" pitchFamily="34" charset="0"/>
                <a:cs typeface="Calibri" panose="020F0502020204030204" pitchFamily="34" charset="0"/>
              </a:rPr>
            </a:br>
            <a:r>
              <a:rPr lang="en-US" b="1" dirty="0">
                <a:solidFill>
                  <a:schemeClr val="accent1"/>
                </a:solidFill>
                <a:latin typeface="Calibri" panose="020F0502020204030204" pitchFamily="34" charset="0"/>
                <a:cs typeface="Calibri" panose="020F0502020204030204" pitchFamily="34" charset="0"/>
              </a:rPr>
              <a:t>csv / datasets)</a:t>
            </a:r>
          </a:p>
        </p:txBody>
      </p:sp>
      <p:grpSp>
        <p:nvGrpSpPr>
          <p:cNvPr id="11" name="Group 10">
            <a:extLst>
              <a:ext uri="{FF2B5EF4-FFF2-40B4-BE49-F238E27FC236}">
                <a16:creationId xmlns:a16="http://schemas.microsoft.com/office/drawing/2014/main" id="{C2F3E430-1639-29BF-BF51-060EF9C90E96}"/>
              </a:ext>
            </a:extLst>
          </p:cNvPr>
          <p:cNvGrpSpPr/>
          <p:nvPr/>
        </p:nvGrpSpPr>
        <p:grpSpPr>
          <a:xfrm>
            <a:off x="3588793" y="3052747"/>
            <a:ext cx="4185756" cy="1074677"/>
            <a:chOff x="4713767" y="4004406"/>
            <a:chExt cx="4185756" cy="1074677"/>
          </a:xfrm>
        </p:grpSpPr>
        <p:sp>
          <p:nvSpPr>
            <p:cNvPr id="12" name="Rectangle 11">
              <a:extLst>
                <a:ext uri="{FF2B5EF4-FFF2-40B4-BE49-F238E27FC236}">
                  <a16:creationId xmlns:a16="http://schemas.microsoft.com/office/drawing/2014/main" id="{373E2568-6CDA-8B7E-C554-4132BE2FEA00}"/>
                </a:ext>
              </a:extLst>
            </p:cNvPr>
            <p:cNvSpPr/>
            <p:nvPr/>
          </p:nvSpPr>
          <p:spPr>
            <a:xfrm>
              <a:off x="4756151" y="4004406"/>
              <a:ext cx="4143372" cy="1040124"/>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814BB9EC-A01E-6E26-C7F6-5089E9FB69AF}"/>
                </a:ext>
              </a:extLst>
            </p:cNvPr>
            <p:cNvSpPr txBox="1"/>
            <p:nvPr/>
          </p:nvSpPr>
          <p:spPr>
            <a:xfrm>
              <a:off x="4713767" y="4709751"/>
              <a:ext cx="1009650" cy="369332"/>
            </a:xfrm>
            <a:prstGeom prst="rect">
              <a:avLst/>
            </a:prstGeom>
            <a:noFill/>
          </p:spPr>
          <p:txBody>
            <a:bodyPr wrap="square" rtlCol="0">
              <a:spAutoFit/>
            </a:bodyPr>
            <a:lstStyle/>
            <a:p>
              <a:r>
                <a:rPr lang="en-US" b="1" dirty="0">
                  <a:solidFill>
                    <a:schemeClr val="accent1"/>
                  </a:solidFill>
                  <a:latin typeface="Calibri" panose="020F0502020204030204" pitchFamily="34" charset="0"/>
                  <a:cs typeface="Calibri" panose="020F0502020204030204" pitchFamily="34" charset="0"/>
                </a:rPr>
                <a:t>Training</a:t>
              </a:r>
            </a:p>
          </p:txBody>
        </p:sp>
      </p:grpSp>
      <p:sp>
        <p:nvSpPr>
          <p:cNvPr id="14" name="Rectangle 13">
            <a:extLst>
              <a:ext uri="{FF2B5EF4-FFF2-40B4-BE49-F238E27FC236}">
                <a16:creationId xmlns:a16="http://schemas.microsoft.com/office/drawing/2014/main" id="{48272049-2E9F-A244-FC15-4738184A7271}"/>
              </a:ext>
            </a:extLst>
          </p:cNvPr>
          <p:cNvSpPr/>
          <p:nvPr/>
        </p:nvSpPr>
        <p:spPr>
          <a:xfrm>
            <a:off x="3510525" y="3344116"/>
            <a:ext cx="412751" cy="39867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FY</a:t>
            </a:r>
          </a:p>
        </p:txBody>
      </p:sp>
      <p:sp>
        <p:nvSpPr>
          <p:cNvPr id="15" name="Rectangle 14">
            <a:extLst>
              <a:ext uri="{FF2B5EF4-FFF2-40B4-BE49-F238E27FC236}">
                <a16:creationId xmlns:a16="http://schemas.microsoft.com/office/drawing/2014/main" id="{457CC007-6AE9-DC0F-3258-5494DBD1F232}"/>
              </a:ext>
            </a:extLst>
          </p:cNvPr>
          <p:cNvSpPr/>
          <p:nvPr/>
        </p:nvSpPr>
        <p:spPr>
          <a:xfrm>
            <a:off x="6986828" y="3829166"/>
            <a:ext cx="405136" cy="519135"/>
          </a:xfrm>
          <a:prstGeom prst="rect">
            <a:avLst/>
          </a:prstGeom>
          <a:solidFill>
            <a:srgbClr val="7889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B</a:t>
            </a:r>
            <a:endParaRPr lang="en-US" sz="1600" b="1" dirty="0">
              <a:solidFill>
                <a:schemeClr val="bg1"/>
              </a:solidFill>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76F7247C-292F-1D68-46D8-13F06A34E59E}"/>
              </a:ext>
            </a:extLst>
          </p:cNvPr>
          <p:cNvSpPr/>
          <p:nvPr/>
        </p:nvSpPr>
        <p:spPr>
          <a:xfrm>
            <a:off x="5921940" y="3909971"/>
            <a:ext cx="412751" cy="39867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MY</a:t>
            </a:r>
          </a:p>
        </p:txBody>
      </p:sp>
      <p:sp>
        <p:nvSpPr>
          <p:cNvPr id="17" name="Rectangle 16">
            <a:extLst>
              <a:ext uri="{FF2B5EF4-FFF2-40B4-BE49-F238E27FC236}">
                <a16:creationId xmlns:a16="http://schemas.microsoft.com/office/drawing/2014/main" id="{B65911DD-BC82-43A3-BA9A-C447FB68709E}"/>
              </a:ext>
            </a:extLst>
          </p:cNvPr>
          <p:cNvSpPr/>
          <p:nvPr/>
        </p:nvSpPr>
        <p:spPr>
          <a:xfrm>
            <a:off x="7226863" y="3116888"/>
            <a:ext cx="412751" cy="398679"/>
          </a:xfrm>
          <a:prstGeom prst="rect">
            <a:avLst/>
          </a:prstGeom>
          <a:solidFill>
            <a:srgbClr val="7889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Y</a:t>
            </a:r>
          </a:p>
        </p:txBody>
      </p:sp>
      <p:sp>
        <p:nvSpPr>
          <p:cNvPr id="18" name="Rectangle 17">
            <a:extLst>
              <a:ext uri="{FF2B5EF4-FFF2-40B4-BE49-F238E27FC236}">
                <a16:creationId xmlns:a16="http://schemas.microsoft.com/office/drawing/2014/main" id="{00BBDFFF-9041-AFCA-5076-79DE59F7D6BA}"/>
              </a:ext>
            </a:extLst>
          </p:cNvPr>
          <p:cNvSpPr/>
          <p:nvPr/>
        </p:nvSpPr>
        <p:spPr>
          <a:xfrm>
            <a:off x="3091425" y="3048841"/>
            <a:ext cx="539752" cy="39867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FX</a:t>
            </a:r>
          </a:p>
        </p:txBody>
      </p:sp>
      <p:sp>
        <p:nvSpPr>
          <p:cNvPr id="19" name="TextBox 18">
            <a:extLst>
              <a:ext uri="{FF2B5EF4-FFF2-40B4-BE49-F238E27FC236}">
                <a16:creationId xmlns:a16="http://schemas.microsoft.com/office/drawing/2014/main" id="{936D24CF-66B3-E06A-9A78-FBCE624AF5F4}"/>
              </a:ext>
            </a:extLst>
          </p:cNvPr>
          <p:cNvSpPr txBox="1"/>
          <p:nvPr/>
        </p:nvSpPr>
        <p:spPr>
          <a:xfrm>
            <a:off x="3961377" y="3048841"/>
            <a:ext cx="2314575" cy="369332"/>
          </a:xfrm>
          <a:prstGeom prst="rect">
            <a:avLst/>
          </a:prstGeom>
          <a:noFill/>
        </p:spPr>
        <p:txBody>
          <a:bodyPr wrap="square" rtlCol="0">
            <a:spAutoFit/>
          </a:bodyPr>
          <a:lstStyle/>
          <a:p>
            <a:pPr algn="ctr"/>
            <a:r>
              <a:rPr lang="en-US" dirty="0" err="1">
                <a:latin typeface="Consolas" panose="020B0609020204030204" pitchFamily="49" charset="0"/>
                <a:cs typeface="Calibri" panose="020F0502020204030204" pitchFamily="34" charset="0"/>
              </a:rPr>
              <a:t>transformencode</a:t>
            </a:r>
            <a:endParaRPr lang="en-US" dirty="0">
              <a:latin typeface="Consolas" panose="020B0609020204030204" pitchFamily="49" charset="0"/>
              <a:cs typeface="Calibri" panose="020F0502020204030204" pitchFamily="34" charset="0"/>
            </a:endParaRPr>
          </a:p>
        </p:txBody>
      </p:sp>
      <p:sp>
        <p:nvSpPr>
          <p:cNvPr id="20" name="Rectangle 19">
            <a:extLst>
              <a:ext uri="{FF2B5EF4-FFF2-40B4-BE49-F238E27FC236}">
                <a16:creationId xmlns:a16="http://schemas.microsoft.com/office/drawing/2014/main" id="{4ED2FDEB-17F3-9B68-8D69-0EFC67EEB9EB}"/>
              </a:ext>
            </a:extLst>
          </p:cNvPr>
          <p:cNvSpPr/>
          <p:nvPr/>
        </p:nvSpPr>
        <p:spPr>
          <a:xfrm>
            <a:off x="6647427" y="3120235"/>
            <a:ext cx="528637" cy="395332"/>
          </a:xfrm>
          <a:prstGeom prst="rect">
            <a:avLst/>
          </a:prstGeom>
          <a:solidFill>
            <a:srgbClr val="7889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X</a:t>
            </a:r>
            <a:endParaRPr lang="en-US" sz="1600" b="1" dirty="0">
              <a:solidFill>
                <a:schemeClr val="bg1"/>
              </a:solidFill>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1F15839B-5A75-54CD-6F42-35342974F512}"/>
              </a:ext>
            </a:extLst>
          </p:cNvPr>
          <p:cNvSpPr/>
          <p:nvPr/>
        </p:nvSpPr>
        <p:spPr>
          <a:xfrm>
            <a:off x="5261539" y="3900176"/>
            <a:ext cx="539752" cy="39867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MX</a:t>
            </a:r>
          </a:p>
        </p:txBody>
      </p:sp>
      <p:cxnSp>
        <p:nvCxnSpPr>
          <p:cNvPr id="22" name="Straight Arrow Connector 21">
            <a:extLst>
              <a:ext uri="{FF2B5EF4-FFF2-40B4-BE49-F238E27FC236}">
                <a16:creationId xmlns:a16="http://schemas.microsoft.com/office/drawing/2014/main" id="{DEBAF49C-29E0-E818-25CA-12C961FF5BB1}"/>
              </a:ext>
            </a:extLst>
          </p:cNvPr>
          <p:cNvCxnSpPr>
            <a:cxnSpLocks/>
          </p:cNvCxnSpPr>
          <p:nvPr/>
        </p:nvCxnSpPr>
        <p:spPr>
          <a:xfrm>
            <a:off x="2707252" y="3239341"/>
            <a:ext cx="390525"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BA3D732-1B5C-AC5E-58F4-515A2B9B7458}"/>
              </a:ext>
            </a:extLst>
          </p:cNvPr>
          <p:cNvCxnSpPr>
            <a:cxnSpLocks/>
          </p:cNvCxnSpPr>
          <p:nvPr/>
        </p:nvCxnSpPr>
        <p:spPr>
          <a:xfrm>
            <a:off x="3669277" y="3248866"/>
            <a:ext cx="390525"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64D3AF5-C092-4FB6-DBA9-51E00CD78350}"/>
              </a:ext>
            </a:extLst>
          </p:cNvPr>
          <p:cNvCxnSpPr>
            <a:cxnSpLocks/>
          </p:cNvCxnSpPr>
          <p:nvPr/>
        </p:nvCxnSpPr>
        <p:spPr>
          <a:xfrm>
            <a:off x="6174352" y="3248866"/>
            <a:ext cx="390525"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D33982A-337B-B06C-1385-E44485C809F5}"/>
              </a:ext>
            </a:extLst>
          </p:cNvPr>
          <p:cNvCxnSpPr>
            <a:cxnSpLocks/>
          </p:cNvCxnSpPr>
          <p:nvPr/>
        </p:nvCxnSpPr>
        <p:spPr>
          <a:xfrm>
            <a:off x="5533001" y="3418174"/>
            <a:ext cx="0" cy="420517"/>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1B2A64A-7688-B125-03EC-2CD25C9D5E13}"/>
              </a:ext>
            </a:extLst>
          </p:cNvPr>
          <p:cNvCxnSpPr>
            <a:cxnSpLocks/>
          </p:cNvCxnSpPr>
          <p:nvPr/>
        </p:nvCxnSpPr>
        <p:spPr>
          <a:xfrm>
            <a:off x="7189396" y="3582241"/>
            <a:ext cx="0" cy="23740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ACA029E5-3F89-F561-9950-2EBA3E58FC25}"/>
              </a:ext>
            </a:extLst>
          </p:cNvPr>
          <p:cNvSpPr/>
          <p:nvPr/>
        </p:nvSpPr>
        <p:spPr>
          <a:xfrm>
            <a:off x="3630751" y="4468505"/>
            <a:ext cx="4008437" cy="110718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E315A24E-3957-15AD-5C6C-24D71236C9CA}"/>
              </a:ext>
            </a:extLst>
          </p:cNvPr>
          <p:cNvSpPr txBox="1"/>
          <p:nvPr/>
        </p:nvSpPr>
        <p:spPr>
          <a:xfrm>
            <a:off x="3618049" y="4876470"/>
            <a:ext cx="1009650" cy="369332"/>
          </a:xfrm>
          <a:prstGeom prst="rect">
            <a:avLst/>
          </a:prstGeom>
          <a:noFill/>
        </p:spPr>
        <p:txBody>
          <a:bodyPr wrap="square" rtlCol="0">
            <a:spAutoFit/>
          </a:bodyPr>
          <a:lstStyle/>
          <a:p>
            <a:r>
              <a:rPr lang="en-US" b="1" dirty="0">
                <a:solidFill>
                  <a:schemeClr val="accent1"/>
                </a:solidFill>
                <a:latin typeface="Calibri" panose="020F0502020204030204" pitchFamily="34" charset="0"/>
                <a:cs typeface="Calibri" panose="020F0502020204030204" pitchFamily="34" charset="0"/>
              </a:rPr>
              <a:t>Scoring</a:t>
            </a:r>
          </a:p>
        </p:txBody>
      </p:sp>
      <p:sp>
        <p:nvSpPr>
          <p:cNvPr id="29" name="Rectangle 28">
            <a:extLst>
              <a:ext uri="{FF2B5EF4-FFF2-40B4-BE49-F238E27FC236}">
                <a16:creationId xmlns:a16="http://schemas.microsoft.com/office/drawing/2014/main" id="{4DB5DA91-78DE-9DCA-42A8-F32FC9BA916D}"/>
              </a:ext>
            </a:extLst>
          </p:cNvPr>
          <p:cNvSpPr/>
          <p:nvPr/>
        </p:nvSpPr>
        <p:spPr>
          <a:xfrm>
            <a:off x="6988312" y="5123579"/>
            <a:ext cx="412751" cy="398679"/>
          </a:xfrm>
          <a:prstGeom prst="rect">
            <a:avLst/>
          </a:prstGeom>
          <a:solidFill>
            <a:srgbClr val="7889FB"/>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l-GR" b="1" dirty="0">
                <a:latin typeface="Calibri" panose="020F0502020204030204" pitchFamily="34" charset="0"/>
                <a:cs typeface="Calibri" panose="020F0502020204030204" pitchFamily="34" charset="0"/>
              </a:rPr>
              <a:t>Δ</a:t>
            </a:r>
            <a:r>
              <a:rPr lang="en-US" b="1" dirty="0">
                <a:latin typeface="Calibri" panose="020F0502020204030204" pitchFamily="34" charset="0"/>
                <a:cs typeface="Calibri" panose="020F0502020204030204" pitchFamily="34" charset="0"/>
              </a:rPr>
              <a:t>Ŷ</a:t>
            </a:r>
          </a:p>
        </p:txBody>
      </p:sp>
      <p:sp>
        <p:nvSpPr>
          <p:cNvPr id="30" name="TextBox 29">
            <a:extLst>
              <a:ext uri="{FF2B5EF4-FFF2-40B4-BE49-F238E27FC236}">
                <a16:creationId xmlns:a16="http://schemas.microsoft.com/office/drawing/2014/main" id="{FB1FDDE6-0466-3339-2EBB-DAFCE15AEF22}"/>
              </a:ext>
            </a:extLst>
          </p:cNvPr>
          <p:cNvSpPr txBox="1"/>
          <p:nvPr/>
        </p:nvSpPr>
        <p:spPr>
          <a:xfrm>
            <a:off x="3865700" y="4544844"/>
            <a:ext cx="2314575" cy="369332"/>
          </a:xfrm>
          <a:prstGeom prst="rect">
            <a:avLst/>
          </a:prstGeom>
          <a:noFill/>
        </p:spPr>
        <p:txBody>
          <a:bodyPr wrap="square" rtlCol="0">
            <a:spAutoFit/>
          </a:bodyPr>
          <a:lstStyle/>
          <a:p>
            <a:pPr algn="ctr"/>
            <a:r>
              <a:rPr lang="en-US" dirty="0" err="1">
                <a:latin typeface="Consolas" panose="020B0609020204030204" pitchFamily="49" charset="0"/>
                <a:cs typeface="Calibri" panose="020F0502020204030204" pitchFamily="34" charset="0"/>
              </a:rPr>
              <a:t>transformapply</a:t>
            </a:r>
            <a:endParaRPr lang="en-US" dirty="0">
              <a:latin typeface="Consolas" panose="020B0609020204030204" pitchFamily="49" charset="0"/>
              <a:cs typeface="Calibri" panose="020F0502020204030204" pitchFamily="34" charset="0"/>
            </a:endParaRPr>
          </a:p>
        </p:txBody>
      </p:sp>
      <p:sp>
        <p:nvSpPr>
          <p:cNvPr id="31" name="Rectangle 30">
            <a:extLst>
              <a:ext uri="{FF2B5EF4-FFF2-40B4-BE49-F238E27FC236}">
                <a16:creationId xmlns:a16="http://schemas.microsoft.com/office/drawing/2014/main" id="{CE70136B-18DA-B875-F518-DD1BD9C714C4}"/>
              </a:ext>
            </a:extLst>
          </p:cNvPr>
          <p:cNvSpPr/>
          <p:nvPr/>
        </p:nvSpPr>
        <p:spPr>
          <a:xfrm>
            <a:off x="3090999" y="4531657"/>
            <a:ext cx="539752" cy="39867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l-GR" b="1" dirty="0">
                <a:latin typeface="Calibri" panose="020F0502020204030204" pitchFamily="34" charset="0"/>
                <a:cs typeface="Calibri" panose="020F0502020204030204" pitchFamily="34" charset="0"/>
              </a:rPr>
              <a:t>Δ</a:t>
            </a:r>
            <a:r>
              <a:rPr lang="en-US" b="1" dirty="0">
                <a:latin typeface="Calibri" panose="020F0502020204030204" pitchFamily="34" charset="0"/>
                <a:cs typeface="Calibri" panose="020F0502020204030204" pitchFamily="34" charset="0"/>
              </a:rPr>
              <a:t>FX</a:t>
            </a:r>
          </a:p>
        </p:txBody>
      </p:sp>
      <p:sp>
        <p:nvSpPr>
          <p:cNvPr id="32" name="Rectangle 31">
            <a:extLst>
              <a:ext uri="{FF2B5EF4-FFF2-40B4-BE49-F238E27FC236}">
                <a16:creationId xmlns:a16="http://schemas.microsoft.com/office/drawing/2014/main" id="{81659184-1666-B90A-4F18-743F2DE9DDF8}"/>
              </a:ext>
            </a:extLst>
          </p:cNvPr>
          <p:cNvSpPr/>
          <p:nvPr/>
        </p:nvSpPr>
        <p:spPr>
          <a:xfrm>
            <a:off x="6446976" y="4603051"/>
            <a:ext cx="528637" cy="395332"/>
          </a:xfrm>
          <a:prstGeom prst="rect">
            <a:avLst/>
          </a:prstGeom>
          <a:solidFill>
            <a:srgbClr val="7889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latin typeface="Calibri" panose="020F0502020204030204" pitchFamily="34" charset="0"/>
                <a:cs typeface="Calibri" panose="020F0502020204030204" pitchFamily="34" charset="0"/>
              </a:rPr>
              <a:t>Δ</a:t>
            </a:r>
            <a:r>
              <a:rPr lang="en-US" b="1" dirty="0">
                <a:latin typeface="Calibri" panose="020F0502020204030204" pitchFamily="34" charset="0"/>
                <a:cs typeface="Calibri" panose="020F0502020204030204" pitchFamily="34" charset="0"/>
              </a:rPr>
              <a:t>X</a:t>
            </a:r>
            <a:endParaRPr lang="en-US" sz="1600" b="1" dirty="0">
              <a:solidFill>
                <a:schemeClr val="bg1"/>
              </a:solidFill>
              <a:latin typeface="Calibri" panose="020F0502020204030204" pitchFamily="34" charset="0"/>
              <a:cs typeface="Calibri" panose="020F0502020204030204" pitchFamily="34" charset="0"/>
            </a:endParaRPr>
          </a:p>
        </p:txBody>
      </p:sp>
      <p:cxnSp>
        <p:nvCxnSpPr>
          <p:cNvPr id="33" name="Straight Arrow Connector 32">
            <a:extLst>
              <a:ext uri="{FF2B5EF4-FFF2-40B4-BE49-F238E27FC236}">
                <a16:creationId xmlns:a16="http://schemas.microsoft.com/office/drawing/2014/main" id="{91A4299B-A927-AF11-060A-0642E5480136}"/>
              </a:ext>
            </a:extLst>
          </p:cNvPr>
          <p:cNvCxnSpPr>
            <a:cxnSpLocks/>
          </p:cNvCxnSpPr>
          <p:nvPr/>
        </p:nvCxnSpPr>
        <p:spPr>
          <a:xfrm>
            <a:off x="3687901" y="4741207"/>
            <a:ext cx="390525"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598752E-B0D7-1FF0-4528-36FA02F7351D}"/>
              </a:ext>
            </a:extLst>
          </p:cNvPr>
          <p:cNvCxnSpPr>
            <a:cxnSpLocks/>
          </p:cNvCxnSpPr>
          <p:nvPr/>
        </p:nvCxnSpPr>
        <p:spPr>
          <a:xfrm>
            <a:off x="6002476" y="4750732"/>
            <a:ext cx="390525"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260B368-1BF5-57B3-7862-D333F96B6BFC}"/>
              </a:ext>
            </a:extLst>
          </p:cNvPr>
          <p:cNvCxnSpPr>
            <a:cxnSpLocks/>
          </p:cNvCxnSpPr>
          <p:nvPr/>
        </p:nvCxnSpPr>
        <p:spPr>
          <a:xfrm>
            <a:off x="5531620" y="4312582"/>
            <a:ext cx="0" cy="33106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617F0A81-602B-17F5-5F69-628353227C23}"/>
              </a:ext>
            </a:extLst>
          </p:cNvPr>
          <p:cNvCxnSpPr>
            <a:cxnSpLocks/>
          </p:cNvCxnSpPr>
          <p:nvPr/>
        </p:nvCxnSpPr>
        <p:spPr>
          <a:xfrm>
            <a:off x="7197862" y="4367451"/>
            <a:ext cx="0" cy="707132"/>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EB8153DD-B07D-8203-B99F-53A92747DEB9}"/>
              </a:ext>
            </a:extLst>
          </p:cNvPr>
          <p:cNvSpPr txBox="1"/>
          <p:nvPr/>
        </p:nvSpPr>
        <p:spPr>
          <a:xfrm>
            <a:off x="4313374" y="5169922"/>
            <a:ext cx="2314575" cy="369332"/>
          </a:xfrm>
          <a:prstGeom prst="rect">
            <a:avLst/>
          </a:prstGeom>
          <a:noFill/>
        </p:spPr>
        <p:txBody>
          <a:bodyPr wrap="square" rtlCol="0">
            <a:spAutoFit/>
          </a:bodyPr>
          <a:lstStyle/>
          <a:p>
            <a:pPr algn="ctr"/>
            <a:r>
              <a:rPr lang="en-US" dirty="0" err="1">
                <a:latin typeface="Consolas" panose="020B0609020204030204" pitchFamily="49" charset="0"/>
                <a:cs typeface="Calibri" panose="020F0502020204030204" pitchFamily="34" charset="0"/>
              </a:rPr>
              <a:t>transformdecode</a:t>
            </a:r>
            <a:endParaRPr lang="en-US" dirty="0">
              <a:latin typeface="Consolas" panose="020B0609020204030204" pitchFamily="49" charset="0"/>
              <a:cs typeface="Calibri" panose="020F0502020204030204" pitchFamily="34" charset="0"/>
            </a:endParaRPr>
          </a:p>
        </p:txBody>
      </p:sp>
      <p:sp>
        <p:nvSpPr>
          <p:cNvPr id="38" name="Rectangle 37">
            <a:extLst>
              <a:ext uri="{FF2B5EF4-FFF2-40B4-BE49-F238E27FC236}">
                <a16:creationId xmlns:a16="http://schemas.microsoft.com/office/drawing/2014/main" id="{0C7BDD0B-DC12-65E9-D619-9E391BA6E2D3}"/>
              </a:ext>
            </a:extLst>
          </p:cNvPr>
          <p:cNvSpPr/>
          <p:nvPr/>
        </p:nvSpPr>
        <p:spPr>
          <a:xfrm>
            <a:off x="3189425" y="5169832"/>
            <a:ext cx="441326" cy="39867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l-GR" b="1" dirty="0">
                <a:latin typeface="Calibri" panose="020F0502020204030204" pitchFamily="34" charset="0"/>
                <a:cs typeface="Calibri" panose="020F0502020204030204" pitchFamily="34" charset="0"/>
              </a:rPr>
              <a:t>Δ</a:t>
            </a:r>
            <a:r>
              <a:rPr lang="en-US" b="1" dirty="0">
                <a:latin typeface="Calibri" panose="020F0502020204030204" pitchFamily="34" charset="0"/>
                <a:cs typeface="Calibri" panose="020F0502020204030204" pitchFamily="34" charset="0"/>
              </a:rPr>
              <a:t>FŶ</a:t>
            </a:r>
          </a:p>
        </p:txBody>
      </p:sp>
      <p:cxnSp>
        <p:nvCxnSpPr>
          <p:cNvPr id="39" name="Straight Arrow Connector 38">
            <a:extLst>
              <a:ext uri="{FF2B5EF4-FFF2-40B4-BE49-F238E27FC236}">
                <a16:creationId xmlns:a16="http://schemas.microsoft.com/office/drawing/2014/main" id="{EDAF4967-EE77-690E-51CC-7CF8E32CC8AC}"/>
              </a:ext>
            </a:extLst>
          </p:cNvPr>
          <p:cNvCxnSpPr>
            <a:cxnSpLocks/>
          </p:cNvCxnSpPr>
          <p:nvPr/>
        </p:nvCxnSpPr>
        <p:spPr>
          <a:xfrm flipH="1">
            <a:off x="6493012" y="5369171"/>
            <a:ext cx="436564"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26EB17B-4668-35B0-90C1-0F07BCB01F78}"/>
              </a:ext>
            </a:extLst>
          </p:cNvPr>
          <p:cNvCxnSpPr>
            <a:cxnSpLocks/>
          </p:cNvCxnSpPr>
          <p:nvPr/>
        </p:nvCxnSpPr>
        <p:spPr>
          <a:xfrm>
            <a:off x="6127889" y="4329351"/>
            <a:ext cx="0" cy="916681"/>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8553E2A1-33AE-1EAE-845C-AF6630BAA9EB}"/>
              </a:ext>
            </a:extLst>
          </p:cNvPr>
          <p:cNvCxnSpPr>
            <a:cxnSpLocks/>
          </p:cNvCxnSpPr>
          <p:nvPr/>
        </p:nvCxnSpPr>
        <p:spPr>
          <a:xfrm flipH="1">
            <a:off x="3716474" y="5369171"/>
            <a:ext cx="679452"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395E814-8706-17EE-A68F-D15D44154165}"/>
              </a:ext>
            </a:extLst>
          </p:cNvPr>
          <p:cNvCxnSpPr>
            <a:cxnSpLocks/>
          </p:cNvCxnSpPr>
          <p:nvPr/>
        </p:nvCxnSpPr>
        <p:spPr>
          <a:xfrm flipH="1">
            <a:off x="2706826" y="5369171"/>
            <a:ext cx="393700" cy="0"/>
          </a:xfrm>
          <a:prstGeom prst="straightConnector1">
            <a:avLst/>
          </a:prstGeom>
          <a:ln w="19050">
            <a:solidFill>
              <a:srgbClr val="7889FB"/>
            </a:solidFill>
            <a:headEnd w="med" len="lg"/>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061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p:bldP spid="20" grpId="0" animBg="1"/>
      <p:bldP spid="21" grpId="0" animBg="1"/>
      <p:bldP spid="27" grpId="0" animBg="1"/>
      <p:bldP spid="28" grpId="0"/>
      <p:bldP spid="29" grpId="0" animBg="1"/>
      <p:bldP spid="30" grpId="0"/>
      <p:bldP spid="31" grpId="0" animBg="1"/>
      <p:bldP spid="32" grpId="0" animBg="1"/>
      <p:bldP spid="37" grpId="0"/>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EFA76E-D593-F3FD-82D5-4238CDDD8528}"/>
              </a:ext>
            </a:extLst>
          </p:cNvPr>
          <p:cNvSpPr>
            <a:spLocks noGrp="1"/>
          </p:cNvSpPr>
          <p:nvPr>
            <p:ph type="body" sz="quarter" idx="18"/>
          </p:nvPr>
        </p:nvSpPr>
        <p:spPr/>
        <p:txBody>
          <a:bodyPr/>
          <a:lstStyle/>
          <a:p>
            <a:r>
              <a:rPr lang="en-US" dirty="0"/>
              <a:t>Motivation</a:t>
            </a:r>
          </a:p>
          <a:p>
            <a:pPr marL="457200" lvl="1" indent="0">
              <a:buNone/>
            </a:pPr>
            <a:r>
              <a:rPr lang="en-US" b="1" dirty="0">
                <a:solidFill>
                  <a:srgbClr val="7889FB"/>
                </a:solidFill>
                <a:sym typeface="Wingdings" panose="05000000000000000000" pitchFamily="2" charset="2"/>
              </a:rPr>
              <a:t> Embedded scoring</a:t>
            </a:r>
            <a:endParaRPr lang="en-US" b="1" dirty="0">
              <a:solidFill>
                <a:srgbClr val="7889FB"/>
              </a:solidFill>
            </a:endParaRPr>
          </a:p>
          <a:p>
            <a:pPr marL="457200" lvl="1" indent="0">
              <a:buNone/>
            </a:pPr>
            <a:r>
              <a:rPr lang="en-US" b="1" dirty="0">
                <a:solidFill>
                  <a:srgbClr val="7889FB"/>
                </a:solidFill>
                <a:sym typeface="Wingdings" panose="05000000000000000000" pitchFamily="2" charset="2"/>
              </a:rPr>
              <a:t> Latency</a:t>
            </a:r>
            <a:r>
              <a:rPr lang="en-US" dirty="0">
                <a:solidFill>
                  <a:srgbClr val="7889FB"/>
                </a:solidFill>
                <a:sym typeface="Wingdings" panose="05000000000000000000" pitchFamily="2" charset="2"/>
              </a:rPr>
              <a:t> </a:t>
            </a:r>
            <a:r>
              <a:rPr lang="en-US" dirty="0">
                <a:solidFill>
                  <a:srgbClr val="7889FB"/>
                </a:solidFill>
                <a:latin typeface="Cambria" panose="02040503050406030204" pitchFamily="18" charset="0"/>
                <a:sym typeface="Wingdings" panose="05000000000000000000" pitchFamily="2" charset="2"/>
              </a:rPr>
              <a:t>⇒</a:t>
            </a:r>
            <a:r>
              <a:rPr lang="en-US" dirty="0">
                <a:solidFill>
                  <a:srgbClr val="7889FB"/>
                </a:solidFill>
                <a:sym typeface="Wingdings" panose="05000000000000000000" pitchFamily="2" charset="2"/>
              </a:rPr>
              <a:t> </a:t>
            </a:r>
            <a:r>
              <a:rPr lang="en-US" b="1" dirty="0">
                <a:solidFill>
                  <a:srgbClr val="7889FB"/>
                </a:solidFill>
                <a:sym typeface="Wingdings" panose="05000000000000000000" pitchFamily="2" charset="2"/>
              </a:rPr>
              <a:t>Throughput</a:t>
            </a:r>
            <a:endParaRPr lang="en-US" b="1" dirty="0">
              <a:solidFill>
                <a:srgbClr val="7889FB"/>
              </a:solidFill>
            </a:endParaRPr>
          </a:p>
          <a:p>
            <a:pPr marL="457200" lvl="1" indent="0">
              <a:buNone/>
            </a:pPr>
            <a:r>
              <a:rPr lang="en-US" b="1" dirty="0">
                <a:solidFill>
                  <a:srgbClr val="7889FB"/>
                </a:solidFill>
                <a:sym typeface="Wingdings" panose="05000000000000000000" pitchFamily="2" charset="2"/>
              </a:rPr>
              <a:t> Minimize overhead per </a:t>
            </a:r>
            <a:r>
              <a:rPr lang="el-GR" b="1" dirty="0">
                <a:solidFill>
                  <a:srgbClr val="7889FB"/>
                </a:solidFill>
                <a:latin typeface="Cambria" panose="02040503050406030204" pitchFamily="18" charset="0"/>
              </a:rPr>
              <a:t>Δ</a:t>
            </a:r>
            <a:r>
              <a:rPr lang="en-US" b="1" dirty="0">
                <a:solidFill>
                  <a:srgbClr val="7889FB"/>
                </a:solidFill>
              </a:rPr>
              <a:t>X</a:t>
            </a:r>
            <a:endParaRPr lang="en-US" b="1" dirty="0"/>
          </a:p>
          <a:p>
            <a:pPr lvl="1"/>
            <a:endParaRPr lang="en-US" dirty="0"/>
          </a:p>
          <a:p>
            <a:r>
              <a:rPr lang="en-US" dirty="0"/>
              <a:t>Example</a:t>
            </a:r>
          </a:p>
          <a:p>
            <a:endParaRPr lang="en-US" dirty="0"/>
          </a:p>
        </p:txBody>
      </p:sp>
      <p:sp>
        <p:nvSpPr>
          <p:cNvPr id="3" name="Text Placeholder 2">
            <a:extLst>
              <a:ext uri="{FF2B5EF4-FFF2-40B4-BE49-F238E27FC236}">
                <a16:creationId xmlns:a16="http://schemas.microsoft.com/office/drawing/2014/main" id="{076EAFDB-648E-09ED-C4DF-BFC7B4F3157B}"/>
              </a:ext>
            </a:extLst>
          </p:cNvPr>
          <p:cNvSpPr>
            <a:spLocks noGrp="1"/>
          </p:cNvSpPr>
          <p:nvPr>
            <p:ph type="body" sz="quarter" idx="14"/>
          </p:nvPr>
        </p:nvSpPr>
        <p:spPr/>
        <p:txBody>
          <a:bodyPr/>
          <a:lstStyle/>
          <a:p>
            <a:r>
              <a:rPr lang="en-US" dirty="0"/>
              <a:t>Example </a:t>
            </a:r>
            <a:r>
              <a:rPr lang="en-US" dirty="0" err="1"/>
              <a:t>SystemML</a:t>
            </a:r>
            <a:r>
              <a:rPr lang="en-US" dirty="0"/>
              <a:t> JMLC, cont.</a:t>
            </a:r>
          </a:p>
        </p:txBody>
      </p:sp>
      <p:sp>
        <p:nvSpPr>
          <p:cNvPr id="4" name="TextBox 3">
            <a:extLst>
              <a:ext uri="{FF2B5EF4-FFF2-40B4-BE49-F238E27FC236}">
                <a16:creationId xmlns:a16="http://schemas.microsoft.com/office/drawing/2014/main" id="{990F106D-60D4-97F0-09C4-48B8C0BC599C}"/>
              </a:ext>
            </a:extLst>
          </p:cNvPr>
          <p:cNvSpPr txBox="1"/>
          <p:nvPr/>
        </p:nvSpPr>
        <p:spPr>
          <a:xfrm>
            <a:off x="6163688" y="1209976"/>
            <a:ext cx="5013510" cy="1477328"/>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Typical compiler/runtime overheads:</a:t>
            </a:r>
          </a:p>
          <a:p>
            <a:r>
              <a:rPr lang="en-US" dirty="0">
                <a:latin typeface="Calibri" panose="020F0502020204030204" pitchFamily="34" charset="0"/>
                <a:cs typeface="Calibri" panose="020F0502020204030204" pitchFamily="34" charset="0"/>
              </a:rPr>
              <a:t>Script parsing and config: 	</a:t>
            </a:r>
            <a:r>
              <a:rPr lang="en-US" b="1" dirty="0">
                <a:solidFill>
                  <a:schemeClr val="accent1"/>
                </a:solidFill>
                <a:latin typeface="Calibri" panose="020F0502020204030204" pitchFamily="34" charset="0"/>
                <a:cs typeface="Calibri" panose="020F0502020204030204" pitchFamily="34" charset="0"/>
              </a:rPr>
              <a:t>~</a:t>
            </a:r>
            <a:r>
              <a:rPr lang="en-US" b="1" dirty="0" err="1">
                <a:solidFill>
                  <a:schemeClr val="accent1"/>
                </a:solidFill>
                <a:latin typeface="Calibri" panose="020F0502020204030204" pitchFamily="34" charset="0"/>
                <a:cs typeface="Calibri" panose="020F0502020204030204" pitchFamily="34" charset="0"/>
              </a:rPr>
              <a:t>100ms</a:t>
            </a:r>
            <a:endParaRPr lang="en-US" b="1" dirty="0">
              <a:solidFill>
                <a:schemeClr val="accent1"/>
              </a:solidFill>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Validation, compile, IPA: 	</a:t>
            </a:r>
            <a:r>
              <a:rPr lang="en-US" b="1" dirty="0">
                <a:solidFill>
                  <a:schemeClr val="accent1"/>
                </a:solidFill>
                <a:latin typeface="Calibri" panose="020F0502020204030204" pitchFamily="34" charset="0"/>
                <a:cs typeface="Calibri" panose="020F0502020204030204" pitchFamily="34" charset="0"/>
              </a:rPr>
              <a:t>~</a:t>
            </a:r>
            <a:r>
              <a:rPr lang="en-US" b="1" dirty="0" err="1">
                <a:solidFill>
                  <a:schemeClr val="accent1"/>
                </a:solidFill>
                <a:latin typeface="Calibri" panose="020F0502020204030204" pitchFamily="34" charset="0"/>
                <a:cs typeface="Calibri" panose="020F0502020204030204" pitchFamily="34" charset="0"/>
              </a:rPr>
              <a:t>10ms</a:t>
            </a:r>
            <a:endParaRPr lang="en-US" b="1" dirty="0">
              <a:solidFill>
                <a:schemeClr val="accent1"/>
              </a:solidFill>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HOP DAG (re-)compile:  	</a:t>
            </a:r>
            <a:r>
              <a:rPr lang="en-US" b="1" dirty="0">
                <a:solidFill>
                  <a:schemeClr val="accent1"/>
                </a:solidFill>
                <a:latin typeface="Calibri" panose="020F0502020204030204" pitchFamily="34" charset="0"/>
                <a:cs typeface="Calibri" panose="020F0502020204030204" pitchFamily="34" charset="0"/>
              </a:rPr>
              <a:t>~1ms</a:t>
            </a:r>
          </a:p>
          <a:p>
            <a:r>
              <a:rPr lang="en-US" dirty="0">
                <a:latin typeface="Calibri" panose="020F0502020204030204" pitchFamily="34" charset="0"/>
                <a:cs typeface="Calibri" panose="020F0502020204030204" pitchFamily="34" charset="0"/>
              </a:rPr>
              <a:t>Instruction execute:	</a:t>
            </a:r>
            <a:r>
              <a:rPr lang="en-US" b="1" dirty="0">
                <a:solidFill>
                  <a:srgbClr val="00B050"/>
                </a:solidFill>
                <a:latin typeface="Calibri" panose="020F0502020204030204" pitchFamily="34" charset="0"/>
                <a:cs typeface="Calibri" panose="020F0502020204030204" pitchFamily="34" charset="0"/>
              </a:rPr>
              <a:t>&lt;0.1</a:t>
            </a:r>
            <a:r>
              <a:rPr lang="el-GR" b="1" dirty="0">
                <a:solidFill>
                  <a:srgbClr val="00B050"/>
                </a:solidFill>
                <a:latin typeface="Calibri" panose="020F0502020204030204" pitchFamily="34" charset="0"/>
                <a:cs typeface="Calibri" panose="020F0502020204030204" pitchFamily="34" charset="0"/>
              </a:rPr>
              <a:t>μ</a:t>
            </a:r>
            <a:r>
              <a:rPr lang="en-US" b="1" dirty="0">
                <a:solidFill>
                  <a:srgbClr val="00B050"/>
                </a:solidFill>
                <a:latin typeface="Calibri" panose="020F0502020204030204" pitchFamily="34" charset="0"/>
                <a:cs typeface="Calibri" panose="020F0502020204030204" pitchFamily="34" charset="0"/>
              </a:rPr>
              <a:t>s</a:t>
            </a:r>
          </a:p>
        </p:txBody>
      </p:sp>
      <p:sp>
        <p:nvSpPr>
          <p:cNvPr id="5" name="Right Arrow 14">
            <a:extLst>
              <a:ext uri="{FF2B5EF4-FFF2-40B4-BE49-F238E27FC236}">
                <a16:creationId xmlns:a16="http://schemas.microsoft.com/office/drawing/2014/main" id="{A9BB73F6-8660-3C09-2996-F3B384B7ED06}"/>
              </a:ext>
            </a:extLst>
          </p:cNvPr>
          <p:cNvSpPr/>
          <p:nvPr/>
        </p:nvSpPr>
        <p:spPr>
          <a:xfrm>
            <a:off x="5051956" y="1806189"/>
            <a:ext cx="321547" cy="356460"/>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F161A73-C4FA-336F-190E-689F68472F89}"/>
              </a:ext>
            </a:extLst>
          </p:cNvPr>
          <p:cNvSpPr txBox="1"/>
          <p:nvPr/>
        </p:nvSpPr>
        <p:spPr>
          <a:xfrm>
            <a:off x="1797201" y="2900979"/>
            <a:ext cx="9347723" cy="3139321"/>
          </a:xfrm>
          <a:prstGeom prst="rect">
            <a:avLst/>
          </a:prstGeom>
          <a:noFill/>
        </p:spPr>
        <p:txBody>
          <a:bodyPr wrap="square" rtlCol="0">
            <a:spAutoFit/>
          </a:bodyPr>
          <a:lstStyle/>
          <a:p>
            <a:r>
              <a:rPr lang="en-US" dirty="0">
                <a:latin typeface="Consolas" panose="020B0609020204030204" pitchFamily="49" charset="0"/>
              </a:rPr>
              <a:t> 1: Connection conn = </a:t>
            </a:r>
            <a:r>
              <a:rPr lang="en-US" b="1" dirty="0">
                <a:latin typeface="Consolas" panose="020B0609020204030204" pitchFamily="49" charset="0"/>
              </a:rPr>
              <a:t>new</a:t>
            </a:r>
            <a:r>
              <a:rPr lang="en-US" dirty="0">
                <a:latin typeface="Consolas" panose="020B0609020204030204" pitchFamily="49" charset="0"/>
              </a:rPr>
              <a:t> Connection();</a:t>
            </a:r>
          </a:p>
          <a:p>
            <a:r>
              <a:rPr lang="en-US" dirty="0">
                <a:latin typeface="Consolas" panose="020B0609020204030204" pitchFamily="49" charset="0"/>
              </a:rPr>
              <a:t> 2: </a:t>
            </a:r>
            <a:r>
              <a:rPr lang="en-US" dirty="0" err="1">
                <a:latin typeface="Consolas" panose="020B0609020204030204" pitchFamily="49" charset="0"/>
              </a:rPr>
              <a:t>PreparedScript</a:t>
            </a:r>
            <a:r>
              <a:rPr lang="en-US" dirty="0">
                <a:latin typeface="Consolas" panose="020B0609020204030204" pitchFamily="49" charset="0"/>
              </a:rPr>
              <a:t> </a:t>
            </a:r>
            <a:r>
              <a:rPr lang="en-US" dirty="0" err="1">
                <a:latin typeface="Consolas" panose="020B0609020204030204" pitchFamily="49" charset="0"/>
              </a:rPr>
              <a:t>pscript</a:t>
            </a:r>
            <a:r>
              <a:rPr lang="en-US" dirty="0">
                <a:latin typeface="Consolas" panose="020B0609020204030204" pitchFamily="49" charset="0"/>
              </a:rPr>
              <a:t> = </a:t>
            </a:r>
            <a:r>
              <a:rPr lang="en-US" dirty="0" err="1">
                <a:latin typeface="Consolas" panose="020B0609020204030204" pitchFamily="49" charset="0"/>
              </a:rPr>
              <a:t>conn.</a:t>
            </a:r>
            <a:r>
              <a:rPr lang="en-US" b="1" dirty="0" err="1">
                <a:solidFill>
                  <a:srgbClr val="7889FB"/>
                </a:solidFill>
                <a:latin typeface="Consolas" panose="020B0609020204030204" pitchFamily="49" charset="0"/>
              </a:rPr>
              <a:t>prepareScript</a:t>
            </a:r>
            <a:r>
              <a:rPr lang="en-US" dirty="0">
                <a:latin typeface="Consolas" panose="020B0609020204030204" pitchFamily="49" charset="0"/>
              </a:rPr>
              <a:t>(</a:t>
            </a:r>
            <a:br>
              <a:rPr lang="en-US" dirty="0">
                <a:latin typeface="Consolas" panose="020B0609020204030204" pitchFamily="49" charset="0"/>
              </a:rPr>
            </a:br>
            <a:r>
              <a:rPr lang="en-US" dirty="0">
                <a:latin typeface="Consolas" panose="020B0609020204030204" pitchFamily="49" charset="0"/>
              </a:rPr>
              <a:t> 	</a:t>
            </a:r>
            <a:r>
              <a:rPr lang="en-US" dirty="0" err="1">
                <a:latin typeface="Consolas" panose="020B0609020204030204" pitchFamily="49" charset="0"/>
              </a:rPr>
              <a:t>getScriptAsString</a:t>
            </a:r>
            <a:r>
              <a:rPr lang="en-US" dirty="0">
                <a:latin typeface="Consolas" panose="020B0609020204030204" pitchFamily="49" charset="0"/>
              </a:rPr>
              <a:t>(</a:t>
            </a:r>
            <a:r>
              <a:rPr lang="en-US" b="1" dirty="0">
                <a:latin typeface="Consolas" panose="020B0609020204030204" pitchFamily="49" charset="0"/>
              </a:rPr>
              <a:t>“</a:t>
            </a:r>
            <a:r>
              <a:rPr lang="en-US" b="1" dirty="0" err="1">
                <a:latin typeface="Consolas" panose="020B0609020204030204" pitchFamily="49" charset="0"/>
              </a:rPr>
              <a:t>glm</a:t>
            </a:r>
            <a:r>
              <a:rPr lang="en-US" b="1" dirty="0">
                <a:latin typeface="Consolas" panose="020B0609020204030204" pitchFamily="49" charset="0"/>
              </a:rPr>
              <a:t>-predict-</a:t>
            </a:r>
            <a:r>
              <a:rPr lang="en-US" b="1" dirty="0" err="1">
                <a:latin typeface="Consolas" panose="020B0609020204030204" pitchFamily="49" charset="0"/>
              </a:rPr>
              <a:t>extended.dml</a:t>
            </a:r>
            <a:r>
              <a:rPr lang="en-US" b="1" dirty="0">
                <a:latin typeface="Consolas" panose="020B0609020204030204" pitchFamily="49" charset="0"/>
              </a:rPr>
              <a:t>”</a:t>
            </a:r>
            <a:r>
              <a:rPr lang="en-US" dirty="0">
                <a:latin typeface="Consolas" panose="020B0609020204030204" pitchFamily="49" charset="0"/>
              </a:rPr>
              <a:t>), </a:t>
            </a:r>
            <a:br>
              <a:rPr lang="en-US" dirty="0">
                <a:latin typeface="Consolas" panose="020B0609020204030204" pitchFamily="49" charset="0"/>
              </a:rPr>
            </a:br>
            <a:r>
              <a:rPr lang="en-US" dirty="0">
                <a:latin typeface="Consolas" panose="020B0609020204030204" pitchFamily="49" charset="0"/>
              </a:rPr>
              <a:t>	</a:t>
            </a:r>
            <a:r>
              <a:rPr lang="en-US" b="1" dirty="0">
                <a:latin typeface="Consolas" panose="020B0609020204030204" pitchFamily="49" charset="0"/>
              </a:rPr>
              <a:t>new</a:t>
            </a:r>
            <a:r>
              <a:rPr lang="en-US" dirty="0">
                <a:latin typeface="Consolas" panose="020B0609020204030204" pitchFamily="49" charset="0"/>
              </a:rPr>
              <a:t> String[]{</a:t>
            </a:r>
            <a:r>
              <a:rPr lang="en-US" b="1" dirty="0">
                <a:latin typeface="Consolas" panose="020B0609020204030204" pitchFamily="49" charset="0"/>
              </a:rPr>
              <a:t>“FX”</a:t>
            </a:r>
            <a:r>
              <a:rPr lang="en-US" dirty="0">
                <a:latin typeface="Consolas" panose="020B0609020204030204" pitchFamily="49" charset="0"/>
              </a:rPr>
              <a:t>,</a:t>
            </a:r>
            <a:r>
              <a:rPr lang="en-US" b="1" dirty="0">
                <a:latin typeface="Consolas" panose="020B0609020204030204" pitchFamily="49" charset="0"/>
              </a:rPr>
              <a:t>“MX”</a:t>
            </a:r>
            <a:r>
              <a:rPr lang="en-US" dirty="0">
                <a:latin typeface="Consolas" panose="020B0609020204030204" pitchFamily="49" charset="0"/>
              </a:rPr>
              <a:t>,</a:t>
            </a:r>
            <a:r>
              <a:rPr lang="en-US" b="1" dirty="0">
                <a:latin typeface="Consolas" panose="020B0609020204030204" pitchFamily="49" charset="0"/>
              </a:rPr>
              <a:t>“MY”</a:t>
            </a:r>
            <a:r>
              <a:rPr lang="en-US" dirty="0">
                <a:latin typeface="Consolas" panose="020B0609020204030204" pitchFamily="49" charset="0"/>
              </a:rPr>
              <a:t>,</a:t>
            </a:r>
            <a:r>
              <a:rPr lang="en-US" b="1" dirty="0">
                <a:latin typeface="Consolas" panose="020B0609020204030204" pitchFamily="49" charset="0"/>
              </a:rPr>
              <a:t>“B”</a:t>
            </a:r>
            <a:r>
              <a:rPr lang="en-US" dirty="0">
                <a:latin typeface="Consolas" panose="020B0609020204030204" pitchFamily="49" charset="0"/>
              </a:rPr>
              <a:t>}, new String[]{</a:t>
            </a:r>
            <a:r>
              <a:rPr lang="en-US" b="1" dirty="0">
                <a:latin typeface="Consolas" panose="020B0609020204030204" pitchFamily="49" charset="0"/>
              </a:rPr>
              <a:t>“FY”</a:t>
            </a:r>
            <a:r>
              <a:rPr lang="en-US" dirty="0">
                <a:latin typeface="Consolas" panose="020B0609020204030204" pitchFamily="49" charset="0"/>
              </a:rPr>
              <a:t>});</a:t>
            </a:r>
            <a:endParaRPr lang="en-US" sz="700" dirty="0">
              <a:latin typeface="Consolas" panose="020B0609020204030204" pitchFamily="49" charset="0"/>
            </a:endParaRPr>
          </a:p>
          <a:p>
            <a:r>
              <a:rPr lang="en-US" dirty="0">
                <a:latin typeface="Consolas" panose="020B0609020204030204" pitchFamily="49" charset="0"/>
              </a:rPr>
              <a:t> 3: </a:t>
            </a:r>
            <a:r>
              <a:rPr lang="en-US" b="1" dirty="0">
                <a:solidFill>
                  <a:srgbClr val="00B050"/>
                </a:solidFill>
                <a:latin typeface="Consolas" panose="020B0609020204030204" pitchFamily="49" charset="0"/>
              </a:rPr>
              <a:t>// ... Setup constant inputs</a:t>
            </a:r>
            <a:endParaRPr lang="en-US" sz="700" b="1" dirty="0">
              <a:solidFill>
                <a:srgbClr val="00B050"/>
              </a:solidFill>
              <a:latin typeface="Consolas" panose="020B0609020204030204" pitchFamily="49" charset="0"/>
            </a:endParaRPr>
          </a:p>
          <a:p>
            <a:r>
              <a:rPr lang="en-US" dirty="0">
                <a:latin typeface="Consolas" panose="020B0609020204030204" pitchFamily="49" charset="0"/>
              </a:rPr>
              <a:t> 4: </a:t>
            </a:r>
            <a:r>
              <a:rPr lang="en-US" b="1" dirty="0">
                <a:latin typeface="Consolas" panose="020B0609020204030204" pitchFamily="49" charset="0"/>
              </a:rPr>
              <a:t>for</a:t>
            </a:r>
            <a:r>
              <a:rPr lang="en-US" dirty="0">
                <a:latin typeface="Consolas" panose="020B0609020204030204" pitchFamily="49" charset="0"/>
              </a:rPr>
              <a:t>( Document d : documents ) {</a:t>
            </a:r>
          </a:p>
          <a:p>
            <a:r>
              <a:rPr lang="en-US" dirty="0">
                <a:latin typeface="Consolas" panose="020B0609020204030204" pitchFamily="49" charset="0"/>
              </a:rPr>
              <a:t> 5:	</a:t>
            </a:r>
            <a:r>
              <a:rPr lang="en-US" dirty="0" err="1">
                <a:latin typeface="Consolas" panose="020B0609020204030204" pitchFamily="49" charset="0"/>
              </a:rPr>
              <a:t>FrameBlock</a:t>
            </a:r>
            <a:r>
              <a:rPr lang="en-US" dirty="0">
                <a:latin typeface="Consolas" panose="020B0609020204030204" pitchFamily="49" charset="0"/>
              </a:rPr>
              <a:t> FX = ...; </a:t>
            </a:r>
            <a:r>
              <a:rPr lang="en-US" b="1" dirty="0">
                <a:solidFill>
                  <a:srgbClr val="00B050"/>
                </a:solidFill>
                <a:latin typeface="Consolas" panose="020B0609020204030204" pitchFamily="49" charset="0"/>
              </a:rPr>
              <a:t>//Input pipeline</a:t>
            </a:r>
            <a:endParaRPr lang="en-US" sz="700" b="1" dirty="0">
              <a:solidFill>
                <a:srgbClr val="00B050"/>
              </a:solidFill>
              <a:latin typeface="Consolas" panose="020B0609020204030204" pitchFamily="49" charset="0"/>
            </a:endParaRPr>
          </a:p>
          <a:p>
            <a:r>
              <a:rPr lang="en-US" dirty="0">
                <a:latin typeface="Consolas" panose="020B0609020204030204" pitchFamily="49" charset="0"/>
              </a:rPr>
              <a:t> 6: 	</a:t>
            </a:r>
            <a:r>
              <a:rPr lang="en-US" dirty="0" err="1">
                <a:latin typeface="Consolas" panose="020B0609020204030204" pitchFamily="49" charset="0"/>
              </a:rPr>
              <a:t>pscript.</a:t>
            </a:r>
            <a:r>
              <a:rPr lang="en-US" b="1" dirty="0" err="1">
                <a:solidFill>
                  <a:srgbClr val="7889FB"/>
                </a:solidFill>
                <a:latin typeface="Consolas" panose="020B0609020204030204" pitchFamily="49" charset="0"/>
              </a:rPr>
              <a:t>setFrame</a:t>
            </a:r>
            <a:r>
              <a:rPr lang="en-US" dirty="0">
                <a:latin typeface="Consolas" panose="020B0609020204030204" pitchFamily="49" charset="0"/>
              </a:rPr>
              <a:t>(</a:t>
            </a:r>
            <a:r>
              <a:rPr lang="en-US" b="1" dirty="0">
                <a:latin typeface="Consolas" panose="020B0609020204030204" pitchFamily="49" charset="0"/>
              </a:rPr>
              <a:t>“FX”</a:t>
            </a:r>
            <a:r>
              <a:rPr lang="en-US" dirty="0">
                <a:latin typeface="Consolas" panose="020B0609020204030204" pitchFamily="49" charset="0"/>
              </a:rPr>
              <a:t>, FX);</a:t>
            </a:r>
          </a:p>
          <a:p>
            <a:r>
              <a:rPr lang="en-US" dirty="0">
                <a:latin typeface="Consolas" panose="020B0609020204030204" pitchFamily="49" charset="0"/>
              </a:rPr>
              <a:t> 7:	</a:t>
            </a:r>
            <a:r>
              <a:rPr lang="en-US" dirty="0" err="1">
                <a:latin typeface="Consolas" panose="020B0609020204030204" pitchFamily="49" charset="0"/>
              </a:rPr>
              <a:t>FrameBlock</a:t>
            </a:r>
            <a:r>
              <a:rPr lang="en-US" dirty="0">
                <a:latin typeface="Consolas" panose="020B0609020204030204" pitchFamily="49" charset="0"/>
              </a:rPr>
              <a:t> FY = </a:t>
            </a:r>
            <a:r>
              <a:rPr lang="en-US" dirty="0" err="1">
                <a:latin typeface="Consolas" panose="020B0609020204030204" pitchFamily="49" charset="0"/>
              </a:rPr>
              <a:t>pscript.</a:t>
            </a:r>
            <a:r>
              <a:rPr lang="en-US" b="1" dirty="0" err="1">
                <a:solidFill>
                  <a:srgbClr val="7889FB"/>
                </a:solidFill>
                <a:latin typeface="Consolas" panose="020B0609020204030204" pitchFamily="49" charset="0"/>
              </a:rPr>
              <a:t>executeScript</a:t>
            </a:r>
            <a:r>
              <a:rPr lang="en-US" dirty="0">
                <a:latin typeface="Consolas" panose="020B0609020204030204" pitchFamily="49" charset="0"/>
              </a:rPr>
              <a:t>().</a:t>
            </a:r>
            <a:r>
              <a:rPr lang="en-US" dirty="0" err="1">
                <a:latin typeface="Consolas" panose="020B0609020204030204" pitchFamily="49" charset="0"/>
              </a:rPr>
              <a:t>getFrame</a:t>
            </a:r>
            <a:r>
              <a:rPr lang="en-US" dirty="0">
                <a:latin typeface="Consolas" panose="020B0609020204030204" pitchFamily="49" charset="0"/>
              </a:rPr>
              <a:t>(</a:t>
            </a:r>
            <a:r>
              <a:rPr lang="en-US" b="1" dirty="0">
                <a:latin typeface="Consolas" panose="020B0609020204030204" pitchFamily="49" charset="0"/>
              </a:rPr>
              <a:t>“FY”</a:t>
            </a:r>
            <a:r>
              <a:rPr lang="en-US" dirty="0">
                <a:latin typeface="Consolas" panose="020B0609020204030204" pitchFamily="49" charset="0"/>
              </a:rPr>
              <a:t>);</a:t>
            </a:r>
            <a:endParaRPr lang="en-US" sz="700" dirty="0">
              <a:latin typeface="Consolas" panose="020B0609020204030204" pitchFamily="49" charset="0"/>
            </a:endParaRPr>
          </a:p>
          <a:p>
            <a:r>
              <a:rPr lang="en-US" dirty="0">
                <a:latin typeface="Consolas" panose="020B0609020204030204" pitchFamily="49" charset="0"/>
              </a:rPr>
              <a:t> 8: 	</a:t>
            </a:r>
            <a:r>
              <a:rPr lang="en-US" b="1" dirty="0">
                <a:solidFill>
                  <a:srgbClr val="00B050"/>
                </a:solidFill>
                <a:latin typeface="Consolas" panose="020B0609020204030204" pitchFamily="49" charset="0"/>
              </a:rPr>
              <a:t>// ... Remaining pipeline </a:t>
            </a:r>
          </a:p>
          <a:p>
            <a:r>
              <a:rPr lang="en-US" dirty="0">
                <a:latin typeface="Consolas" panose="020B0609020204030204" pitchFamily="49" charset="0"/>
              </a:rPr>
              <a:t> 9: }</a:t>
            </a:r>
          </a:p>
        </p:txBody>
      </p:sp>
      <p:sp>
        <p:nvSpPr>
          <p:cNvPr id="7" name="TextBox 6">
            <a:extLst>
              <a:ext uri="{FF2B5EF4-FFF2-40B4-BE49-F238E27FC236}">
                <a16:creationId xmlns:a16="http://schemas.microsoft.com/office/drawing/2014/main" id="{39EA7FD3-E8A8-9416-F5B3-84CE664A622C}"/>
              </a:ext>
            </a:extLst>
          </p:cNvPr>
          <p:cNvSpPr txBox="1"/>
          <p:nvPr/>
        </p:nvSpPr>
        <p:spPr>
          <a:xfrm>
            <a:off x="8670443" y="3151588"/>
            <a:ext cx="3257551" cy="646331"/>
          </a:xfrm>
          <a:prstGeom prst="rect">
            <a:avLst/>
          </a:prstGeom>
          <a:noFill/>
        </p:spPr>
        <p:txBody>
          <a:bodyPr wrap="square" rtlCol="0">
            <a:spAutoFit/>
          </a:bodyPr>
          <a:lstStyle/>
          <a:p>
            <a:r>
              <a:rPr lang="en-US" dirty="0">
                <a:solidFill>
                  <a:schemeClr val="accent1"/>
                </a:solidFill>
                <a:latin typeface="Calibri" panose="020F0502020204030204" pitchFamily="34" charset="0"/>
                <a:cs typeface="Calibri" panose="020F0502020204030204" pitchFamily="34" charset="0"/>
              </a:rPr>
              <a:t>// single-node, no evictions, </a:t>
            </a:r>
            <a:br>
              <a:rPr lang="en-US" dirty="0">
                <a:solidFill>
                  <a:schemeClr val="accent1"/>
                </a:solidFill>
                <a:latin typeface="Calibri" panose="020F0502020204030204" pitchFamily="34" charset="0"/>
                <a:cs typeface="Calibri" panose="020F0502020204030204" pitchFamily="34" charset="0"/>
              </a:rPr>
            </a:br>
            <a:r>
              <a:rPr lang="en-US" dirty="0">
                <a:solidFill>
                  <a:schemeClr val="accent1"/>
                </a:solidFill>
                <a:latin typeface="Calibri" panose="020F0502020204030204" pitchFamily="34" charset="0"/>
                <a:cs typeface="Calibri" panose="020F0502020204030204" pitchFamily="34" charset="0"/>
              </a:rPr>
              <a:t>// no recompile, no multithread.</a:t>
            </a:r>
          </a:p>
        </p:txBody>
      </p:sp>
      <p:sp>
        <p:nvSpPr>
          <p:cNvPr id="8" name="TextBox 7">
            <a:extLst>
              <a:ext uri="{FF2B5EF4-FFF2-40B4-BE49-F238E27FC236}">
                <a16:creationId xmlns:a16="http://schemas.microsoft.com/office/drawing/2014/main" id="{2D08F2E5-6960-F99E-5550-77275F0104B1}"/>
              </a:ext>
            </a:extLst>
          </p:cNvPr>
          <p:cNvSpPr txBox="1"/>
          <p:nvPr/>
        </p:nvSpPr>
        <p:spPr>
          <a:xfrm>
            <a:off x="8670442" y="4470639"/>
            <a:ext cx="3257551" cy="646331"/>
          </a:xfrm>
          <a:prstGeom prst="rect">
            <a:avLst/>
          </a:prstGeom>
          <a:noFill/>
        </p:spPr>
        <p:txBody>
          <a:bodyPr wrap="square" rtlCol="0">
            <a:spAutoFit/>
          </a:bodyPr>
          <a:lstStyle/>
          <a:p>
            <a:r>
              <a:rPr lang="en-US" dirty="0">
                <a:solidFill>
                  <a:schemeClr val="accent1"/>
                </a:solidFill>
                <a:latin typeface="Calibri" panose="020F0502020204030204" pitchFamily="34" charset="0"/>
                <a:cs typeface="Calibri" panose="020F0502020204030204" pitchFamily="34" charset="0"/>
              </a:rPr>
              <a:t>// execute precompiled script</a:t>
            </a:r>
            <a:br>
              <a:rPr lang="en-US" dirty="0">
                <a:solidFill>
                  <a:schemeClr val="accent1"/>
                </a:solidFill>
                <a:latin typeface="Calibri" panose="020F0502020204030204" pitchFamily="34" charset="0"/>
                <a:cs typeface="Calibri" panose="020F0502020204030204" pitchFamily="34" charset="0"/>
              </a:rPr>
            </a:br>
            <a:r>
              <a:rPr lang="en-US" dirty="0">
                <a:solidFill>
                  <a:schemeClr val="accent1"/>
                </a:solidFill>
                <a:latin typeface="Calibri" panose="020F0502020204030204" pitchFamily="34" charset="0"/>
                <a:cs typeface="Calibri" panose="020F0502020204030204" pitchFamily="34" charset="0"/>
              </a:rPr>
              <a:t>// many times</a:t>
            </a:r>
          </a:p>
        </p:txBody>
      </p:sp>
    </p:spTree>
    <p:extLst>
      <p:ext uri="{BB962C8B-B14F-4D97-AF65-F5344CB8AC3E}">
        <p14:creationId xmlns:p14="http://schemas.microsoft.com/office/powerpoint/2010/main" val="63372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5CC3AB-AA12-91F0-BBCB-0CF903CC321F}"/>
              </a:ext>
            </a:extLst>
          </p:cNvPr>
          <p:cNvSpPr>
            <a:spLocks noGrp="1"/>
          </p:cNvSpPr>
          <p:nvPr>
            <p:ph type="body" sz="quarter" idx="18"/>
          </p:nvPr>
        </p:nvSpPr>
        <p:spPr/>
        <p:txBody>
          <a:bodyPr/>
          <a:lstStyle/>
          <a:p>
            <a:r>
              <a:rPr lang="en-US" dirty="0"/>
              <a:t>Recap: Model Batching </a:t>
            </a:r>
            <a:r>
              <a:rPr lang="en-US" b="0" dirty="0"/>
              <a:t>(see </a:t>
            </a:r>
            <a:r>
              <a:rPr lang="en-US" dirty="0">
                <a:solidFill>
                  <a:srgbClr val="7889FB"/>
                </a:solidFill>
              </a:rPr>
              <a:t>08 Data Access</a:t>
            </a:r>
            <a:r>
              <a:rPr lang="en-US" b="0" dirty="0"/>
              <a:t>)</a:t>
            </a:r>
          </a:p>
          <a:p>
            <a:pPr lvl="1"/>
            <a:r>
              <a:rPr lang="en-US" dirty="0"/>
              <a:t>One-pass evaluation of multiple configurations</a:t>
            </a:r>
          </a:p>
          <a:p>
            <a:pPr lvl="1"/>
            <a:r>
              <a:rPr lang="en-US" dirty="0"/>
              <a:t>EL, CV, feature selection, hyper parameter tuning</a:t>
            </a:r>
          </a:p>
          <a:p>
            <a:pPr lvl="1"/>
            <a:r>
              <a:rPr lang="en-US" dirty="0"/>
              <a:t>E.g.: </a:t>
            </a:r>
            <a:r>
              <a:rPr lang="en-US" b="1" dirty="0">
                <a:solidFill>
                  <a:srgbClr val="7889FB"/>
                </a:solidFill>
              </a:rPr>
              <a:t>TUPAQ</a:t>
            </a:r>
            <a:r>
              <a:rPr lang="en-US" dirty="0"/>
              <a:t> [SoCC’16], </a:t>
            </a:r>
            <a:r>
              <a:rPr lang="en-US" b="1" dirty="0">
                <a:solidFill>
                  <a:srgbClr val="7889FB"/>
                </a:solidFill>
              </a:rPr>
              <a:t>Columbus</a:t>
            </a:r>
            <a:r>
              <a:rPr lang="en-US" dirty="0"/>
              <a:t> [SIGMOD’14]</a:t>
            </a:r>
          </a:p>
          <a:p>
            <a:pPr lvl="1"/>
            <a:endParaRPr lang="en-US" dirty="0"/>
          </a:p>
          <a:p>
            <a:r>
              <a:rPr lang="en-US" dirty="0"/>
              <a:t>Data Batching</a:t>
            </a:r>
          </a:p>
          <a:p>
            <a:pPr lvl="1"/>
            <a:r>
              <a:rPr lang="en-US" dirty="0"/>
              <a:t>Batching to utilize the HW more efficiently under SLA</a:t>
            </a:r>
          </a:p>
          <a:p>
            <a:pPr lvl="1"/>
            <a:r>
              <a:rPr lang="en-US" b="1" dirty="0">
                <a:solidFill>
                  <a:schemeClr val="accent1"/>
                </a:solidFill>
              </a:rPr>
              <a:t>Use case: </a:t>
            </a:r>
            <a:r>
              <a:rPr lang="en-US" dirty="0"/>
              <a:t>multiple users use the same model (wait and collect requests)</a:t>
            </a:r>
          </a:p>
          <a:p>
            <a:pPr lvl="1"/>
            <a:r>
              <a:rPr lang="en-US" b="1" dirty="0">
                <a:solidFill>
                  <a:schemeClr val="accent1"/>
                </a:solidFill>
              </a:rPr>
              <a:t>Adaptive:</a:t>
            </a:r>
            <a:r>
              <a:rPr lang="en-US" dirty="0"/>
              <a:t> additive increase, multiplicative decrease</a:t>
            </a:r>
          </a:p>
          <a:p>
            <a:endParaRPr lang="en-US" dirty="0"/>
          </a:p>
        </p:txBody>
      </p:sp>
      <p:sp>
        <p:nvSpPr>
          <p:cNvPr id="3" name="Text Placeholder 2">
            <a:extLst>
              <a:ext uri="{FF2B5EF4-FFF2-40B4-BE49-F238E27FC236}">
                <a16:creationId xmlns:a16="http://schemas.microsoft.com/office/drawing/2014/main" id="{2778D6F0-7FFC-FAF5-AB88-E7CF45BAE49B}"/>
              </a:ext>
            </a:extLst>
          </p:cNvPr>
          <p:cNvSpPr>
            <a:spLocks noGrp="1"/>
          </p:cNvSpPr>
          <p:nvPr>
            <p:ph type="body" sz="quarter" idx="14"/>
          </p:nvPr>
        </p:nvSpPr>
        <p:spPr/>
        <p:txBody>
          <a:bodyPr/>
          <a:lstStyle/>
          <a:p>
            <a:r>
              <a:rPr lang="en-US" dirty="0"/>
              <a:t>Serving Optimizations </a:t>
            </a:r>
            <a:r>
              <a:rPr lang="en-AT" dirty="0"/>
              <a:t>–</a:t>
            </a:r>
            <a:r>
              <a:rPr lang="en-US" dirty="0"/>
              <a:t> Batching </a:t>
            </a:r>
          </a:p>
        </p:txBody>
      </p:sp>
      <p:sp>
        <p:nvSpPr>
          <p:cNvPr id="4" name="Rectangle 3">
            <a:extLst>
              <a:ext uri="{FF2B5EF4-FFF2-40B4-BE49-F238E27FC236}">
                <a16:creationId xmlns:a16="http://schemas.microsoft.com/office/drawing/2014/main" id="{E6D4CB4D-310C-BA83-0AF2-505EF8B31AEB}"/>
              </a:ext>
            </a:extLst>
          </p:cNvPr>
          <p:cNvSpPr/>
          <p:nvPr/>
        </p:nvSpPr>
        <p:spPr>
          <a:xfrm>
            <a:off x="8149033" y="1507115"/>
            <a:ext cx="937338" cy="1284106"/>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X</a:t>
            </a:r>
          </a:p>
        </p:txBody>
      </p:sp>
      <p:sp>
        <p:nvSpPr>
          <p:cNvPr id="5" name="Rectangle 4">
            <a:extLst>
              <a:ext uri="{FF2B5EF4-FFF2-40B4-BE49-F238E27FC236}">
                <a16:creationId xmlns:a16="http://schemas.microsoft.com/office/drawing/2014/main" id="{77B96F0E-482F-823C-C8B0-2673D64BD9A8}"/>
              </a:ext>
            </a:extLst>
          </p:cNvPr>
          <p:cNvSpPr/>
          <p:nvPr/>
        </p:nvSpPr>
        <p:spPr>
          <a:xfrm rot="16200000">
            <a:off x="8781477" y="929878"/>
            <a:ext cx="937338" cy="140933"/>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6" name="Rectangle 5">
            <a:extLst>
              <a:ext uri="{FF2B5EF4-FFF2-40B4-BE49-F238E27FC236}">
                <a16:creationId xmlns:a16="http://schemas.microsoft.com/office/drawing/2014/main" id="{79D087FF-CEAB-40A1-4998-CA9BAC81C391}"/>
              </a:ext>
            </a:extLst>
          </p:cNvPr>
          <p:cNvSpPr/>
          <p:nvPr/>
        </p:nvSpPr>
        <p:spPr>
          <a:xfrm rot="16200000">
            <a:off x="8610563" y="2081869"/>
            <a:ext cx="1279171" cy="140935"/>
          </a:xfrm>
          <a:prstGeom prst="rect">
            <a:avLst/>
          </a:prstGeom>
          <a:solidFill>
            <a:srgbClr val="FF0000"/>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D79DC9EC-C24A-D08A-3401-CBF8A33B5D29}"/>
              </a:ext>
            </a:extLst>
          </p:cNvPr>
          <p:cNvSpPr/>
          <p:nvPr/>
        </p:nvSpPr>
        <p:spPr>
          <a:xfrm rot="16200000">
            <a:off x="8933877" y="929878"/>
            <a:ext cx="937338" cy="140933"/>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8" name="Rectangle 7">
            <a:extLst>
              <a:ext uri="{FF2B5EF4-FFF2-40B4-BE49-F238E27FC236}">
                <a16:creationId xmlns:a16="http://schemas.microsoft.com/office/drawing/2014/main" id="{17ACDDA6-952B-6256-E133-BC488AEDE464}"/>
              </a:ext>
            </a:extLst>
          </p:cNvPr>
          <p:cNvSpPr/>
          <p:nvPr/>
        </p:nvSpPr>
        <p:spPr>
          <a:xfrm rot="16200000">
            <a:off x="9086277" y="929878"/>
            <a:ext cx="937338" cy="140933"/>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9" name="Rectangle 8">
            <a:extLst>
              <a:ext uri="{FF2B5EF4-FFF2-40B4-BE49-F238E27FC236}">
                <a16:creationId xmlns:a16="http://schemas.microsoft.com/office/drawing/2014/main" id="{F08B59DE-0734-DFCF-2A27-FAFD6C3A0C84}"/>
              </a:ext>
            </a:extLst>
          </p:cNvPr>
          <p:cNvSpPr/>
          <p:nvPr/>
        </p:nvSpPr>
        <p:spPr>
          <a:xfrm rot="16200000">
            <a:off x="9238677" y="929878"/>
            <a:ext cx="937338" cy="140933"/>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1665386B-6AB0-8D50-BE8C-1150046C24AC}"/>
              </a:ext>
            </a:extLst>
          </p:cNvPr>
          <p:cNvSpPr txBox="1"/>
          <p:nvPr/>
        </p:nvSpPr>
        <p:spPr>
          <a:xfrm>
            <a:off x="7746261" y="1933089"/>
            <a:ext cx="400050" cy="371475"/>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m</a:t>
            </a:r>
          </a:p>
        </p:txBody>
      </p:sp>
      <p:sp>
        <p:nvSpPr>
          <p:cNvPr id="11" name="TextBox 10">
            <a:extLst>
              <a:ext uri="{FF2B5EF4-FFF2-40B4-BE49-F238E27FC236}">
                <a16:creationId xmlns:a16="http://schemas.microsoft.com/office/drawing/2014/main" id="{68F6E72C-7D9D-BA4A-C89C-20CD5ADAC652}"/>
              </a:ext>
            </a:extLst>
          </p:cNvPr>
          <p:cNvSpPr txBox="1"/>
          <p:nvPr/>
        </p:nvSpPr>
        <p:spPr>
          <a:xfrm>
            <a:off x="8453413" y="1109050"/>
            <a:ext cx="400050" cy="371475"/>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n</a:t>
            </a:r>
          </a:p>
        </p:txBody>
      </p:sp>
      <p:sp>
        <p:nvSpPr>
          <p:cNvPr id="12" name="TextBox 11">
            <a:extLst>
              <a:ext uri="{FF2B5EF4-FFF2-40B4-BE49-F238E27FC236}">
                <a16:creationId xmlns:a16="http://schemas.microsoft.com/office/drawing/2014/main" id="{5EADF1E3-6ED4-00B0-2210-8AA0BB7F03FB}"/>
              </a:ext>
            </a:extLst>
          </p:cNvPr>
          <p:cNvSpPr txBox="1"/>
          <p:nvPr/>
        </p:nvSpPr>
        <p:spPr>
          <a:xfrm>
            <a:off x="9282508" y="227520"/>
            <a:ext cx="400050" cy="371475"/>
          </a:xfrm>
          <a:prstGeom prst="rect">
            <a:avLst/>
          </a:prstGeom>
          <a:noFill/>
        </p:spPr>
        <p:txBody>
          <a:bodyPr wrap="square" rtlCol="0">
            <a:spAutoFit/>
          </a:bodyPr>
          <a:lstStyle/>
          <a:p>
            <a:pPr algn="ctr"/>
            <a:r>
              <a:rPr lang="en-US" dirty="0">
                <a:solidFill>
                  <a:schemeClr val="accent1"/>
                </a:solidFill>
                <a:latin typeface="Calibri" panose="020F0502020204030204" pitchFamily="34" charset="0"/>
                <a:cs typeface="Calibri" panose="020F0502020204030204" pitchFamily="34" charset="0"/>
              </a:rPr>
              <a:t>k</a:t>
            </a:r>
          </a:p>
        </p:txBody>
      </p:sp>
      <p:sp>
        <p:nvSpPr>
          <p:cNvPr id="13" name="TextBox 12">
            <a:extLst>
              <a:ext uri="{FF2B5EF4-FFF2-40B4-BE49-F238E27FC236}">
                <a16:creationId xmlns:a16="http://schemas.microsoft.com/office/drawing/2014/main" id="{F4F71A9D-F1DF-BB1D-3FC9-33CD0E0F731A}"/>
              </a:ext>
            </a:extLst>
          </p:cNvPr>
          <p:cNvSpPr txBox="1"/>
          <p:nvPr/>
        </p:nvSpPr>
        <p:spPr>
          <a:xfrm>
            <a:off x="9414815" y="1455824"/>
            <a:ext cx="1276345" cy="1477328"/>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O(m*n) read</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O(m*n</a:t>
            </a:r>
            <a:r>
              <a:rPr lang="en-US" b="1" dirty="0">
                <a:solidFill>
                  <a:schemeClr val="accent1"/>
                </a:solidFill>
                <a:latin typeface="Calibri" panose="020F0502020204030204" pitchFamily="34" charset="0"/>
                <a:cs typeface="Calibri" panose="020F0502020204030204" pitchFamily="34" charset="0"/>
              </a:rPr>
              <a:t>*k</a:t>
            </a:r>
            <a:r>
              <a:rPr lang="en-US" dirty="0">
                <a:latin typeface="Calibri" panose="020F0502020204030204" pitchFamily="34" charset="0"/>
                <a:cs typeface="Calibri" panose="020F0502020204030204" pitchFamily="34" charset="0"/>
              </a:rPr>
              <a:t>) compute</a:t>
            </a:r>
          </a:p>
          <a:p>
            <a:pPr algn="ctr"/>
            <a:r>
              <a:rPr lang="en-US" dirty="0">
                <a:latin typeface="Calibri" panose="020F0502020204030204" pitchFamily="34" charset="0"/>
                <a:cs typeface="Calibri" panose="020F0502020204030204" pitchFamily="34" charset="0"/>
              </a:rPr>
              <a:t>m &gt;&gt; n &gt;&gt; k</a:t>
            </a:r>
          </a:p>
        </p:txBody>
      </p:sp>
      <p:sp>
        <p:nvSpPr>
          <p:cNvPr id="14" name="Rectangle 13">
            <a:extLst>
              <a:ext uri="{FF2B5EF4-FFF2-40B4-BE49-F238E27FC236}">
                <a16:creationId xmlns:a16="http://schemas.microsoft.com/office/drawing/2014/main" id="{64B2EA50-F916-76D6-2391-8C170E7318B3}"/>
              </a:ext>
            </a:extLst>
          </p:cNvPr>
          <p:cNvSpPr/>
          <p:nvPr/>
        </p:nvSpPr>
        <p:spPr>
          <a:xfrm>
            <a:off x="8133525" y="4231896"/>
            <a:ext cx="937338" cy="425974"/>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X</a:t>
            </a:r>
            <a:r>
              <a:rPr kumimoji="0" lang="en-US" sz="1800" b="1" i="0" u="none" strike="noStrike" kern="0" cap="none" spc="0" normalizeH="0" baseline="-25000" noProof="0" dirty="0">
                <a:ln>
                  <a:noFill/>
                </a:ln>
                <a:solidFill>
                  <a:srgbClr val="FFFFFF"/>
                </a:solidFill>
                <a:effectLst/>
                <a:uLnTx/>
                <a:uFillTx/>
                <a:latin typeface="Calibri" panose="020F0502020204030204" pitchFamily="34" charset="0"/>
                <a:ea typeface="+mn-ea"/>
                <a:cs typeface="Calibri" panose="020F0502020204030204" pitchFamily="34" charset="0"/>
              </a:rPr>
              <a:t>1</a:t>
            </a:r>
          </a:p>
        </p:txBody>
      </p:sp>
      <p:sp>
        <p:nvSpPr>
          <p:cNvPr id="15" name="Rectangle 14">
            <a:extLst>
              <a:ext uri="{FF2B5EF4-FFF2-40B4-BE49-F238E27FC236}">
                <a16:creationId xmlns:a16="http://schemas.microsoft.com/office/drawing/2014/main" id="{50AC9116-A11B-2CAF-25CC-E536B3445DDD}"/>
              </a:ext>
            </a:extLst>
          </p:cNvPr>
          <p:cNvSpPr/>
          <p:nvPr/>
        </p:nvSpPr>
        <p:spPr>
          <a:xfrm rot="16200000">
            <a:off x="8793203" y="3654659"/>
            <a:ext cx="937338" cy="140933"/>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6" name="Rectangle 15">
            <a:extLst>
              <a:ext uri="{FF2B5EF4-FFF2-40B4-BE49-F238E27FC236}">
                <a16:creationId xmlns:a16="http://schemas.microsoft.com/office/drawing/2014/main" id="{A462264A-5842-1423-8F75-BEF294156B66}"/>
              </a:ext>
            </a:extLst>
          </p:cNvPr>
          <p:cNvSpPr/>
          <p:nvPr/>
        </p:nvSpPr>
        <p:spPr>
          <a:xfrm rot="16200000">
            <a:off x="9057437" y="4371502"/>
            <a:ext cx="420338" cy="152398"/>
          </a:xfrm>
          <a:prstGeom prst="rect">
            <a:avLst/>
          </a:prstGeom>
          <a:solidFill>
            <a:srgbClr val="FF0000"/>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7" name="TextBox 16">
            <a:extLst>
              <a:ext uri="{FF2B5EF4-FFF2-40B4-BE49-F238E27FC236}">
                <a16:creationId xmlns:a16="http://schemas.microsoft.com/office/drawing/2014/main" id="{5FE3AB97-27D1-64B2-D2F6-9109D41BB650}"/>
              </a:ext>
            </a:extLst>
          </p:cNvPr>
          <p:cNvSpPr txBox="1"/>
          <p:nvPr/>
        </p:nvSpPr>
        <p:spPr>
          <a:xfrm>
            <a:off x="7757987" y="4657870"/>
            <a:ext cx="400050" cy="371475"/>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m</a:t>
            </a:r>
          </a:p>
        </p:txBody>
      </p:sp>
      <p:sp>
        <p:nvSpPr>
          <p:cNvPr id="18" name="TextBox 17">
            <a:extLst>
              <a:ext uri="{FF2B5EF4-FFF2-40B4-BE49-F238E27FC236}">
                <a16:creationId xmlns:a16="http://schemas.microsoft.com/office/drawing/2014/main" id="{D41E86B6-2755-0247-ABC3-DE919ACDC29A}"/>
              </a:ext>
            </a:extLst>
          </p:cNvPr>
          <p:cNvSpPr txBox="1"/>
          <p:nvPr/>
        </p:nvSpPr>
        <p:spPr>
          <a:xfrm>
            <a:off x="8603573" y="3648093"/>
            <a:ext cx="400050" cy="371475"/>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n</a:t>
            </a:r>
          </a:p>
        </p:txBody>
      </p:sp>
      <p:sp>
        <p:nvSpPr>
          <p:cNvPr id="19" name="Rectangle 18">
            <a:extLst>
              <a:ext uri="{FF2B5EF4-FFF2-40B4-BE49-F238E27FC236}">
                <a16:creationId xmlns:a16="http://schemas.microsoft.com/office/drawing/2014/main" id="{8AB472AA-8842-5495-F667-2C2A5DACA26E}"/>
              </a:ext>
            </a:extLst>
          </p:cNvPr>
          <p:cNvSpPr/>
          <p:nvPr/>
        </p:nvSpPr>
        <p:spPr>
          <a:xfrm>
            <a:off x="8134904" y="4701605"/>
            <a:ext cx="937338" cy="425974"/>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X</a:t>
            </a:r>
            <a:r>
              <a:rPr kumimoji="0" lang="en-US" sz="1800" b="1" i="0" u="none" strike="noStrike" kern="0" cap="none" spc="0" normalizeH="0" baseline="-25000" noProof="0" dirty="0">
                <a:ln>
                  <a:noFill/>
                </a:ln>
                <a:solidFill>
                  <a:srgbClr val="FFFFFF"/>
                </a:solidFill>
                <a:effectLst/>
                <a:uLnTx/>
                <a:uFillTx/>
                <a:latin typeface="Calibri" panose="020F0502020204030204" pitchFamily="34" charset="0"/>
                <a:ea typeface="+mn-ea"/>
                <a:cs typeface="Calibri" panose="020F0502020204030204" pitchFamily="34" charset="0"/>
              </a:rPr>
              <a:t>2</a:t>
            </a:r>
          </a:p>
        </p:txBody>
      </p:sp>
      <p:sp>
        <p:nvSpPr>
          <p:cNvPr id="20" name="Rectangle 19">
            <a:extLst>
              <a:ext uri="{FF2B5EF4-FFF2-40B4-BE49-F238E27FC236}">
                <a16:creationId xmlns:a16="http://schemas.microsoft.com/office/drawing/2014/main" id="{7CE326AD-E4ED-8B72-A6D9-072BDE58F563}"/>
              </a:ext>
            </a:extLst>
          </p:cNvPr>
          <p:cNvSpPr/>
          <p:nvPr/>
        </p:nvSpPr>
        <p:spPr>
          <a:xfrm rot="16200000">
            <a:off x="9052617" y="4835576"/>
            <a:ext cx="420338" cy="152398"/>
          </a:xfrm>
          <a:prstGeom prst="rect">
            <a:avLst/>
          </a:prstGeom>
          <a:solidFill>
            <a:srgbClr val="FF0000"/>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1" name="Rectangle 20">
            <a:extLst>
              <a:ext uri="{FF2B5EF4-FFF2-40B4-BE49-F238E27FC236}">
                <a16:creationId xmlns:a16="http://schemas.microsoft.com/office/drawing/2014/main" id="{EAC71077-0E13-1900-1F2D-93C9BA6FAECB}"/>
              </a:ext>
            </a:extLst>
          </p:cNvPr>
          <p:cNvSpPr/>
          <p:nvPr/>
        </p:nvSpPr>
        <p:spPr>
          <a:xfrm>
            <a:off x="8133525" y="5171314"/>
            <a:ext cx="937338" cy="425974"/>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X</a:t>
            </a:r>
            <a:r>
              <a:rPr kumimoji="0" lang="en-US" sz="1800" b="1" i="0" u="none" strike="noStrike" kern="0" cap="none" spc="0" normalizeH="0" baseline="-25000" noProof="0" dirty="0">
                <a:ln>
                  <a:noFill/>
                </a:ln>
                <a:solidFill>
                  <a:srgbClr val="FFFFFF"/>
                </a:solidFill>
                <a:effectLst/>
                <a:uLnTx/>
                <a:uFillTx/>
                <a:latin typeface="Calibri" panose="020F0502020204030204" pitchFamily="34" charset="0"/>
                <a:ea typeface="+mn-ea"/>
                <a:cs typeface="Calibri" panose="020F0502020204030204" pitchFamily="34" charset="0"/>
              </a:rPr>
              <a:t>3</a:t>
            </a:r>
          </a:p>
        </p:txBody>
      </p:sp>
      <p:sp>
        <p:nvSpPr>
          <p:cNvPr id="22" name="Rectangle 21">
            <a:extLst>
              <a:ext uri="{FF2B5EF4-FFF2-40B4-BE49-F238E27FC236}">
                <a16:creationId xmlns:a16="http://schemas.microsoft.com/office/drawing/2014/main" id="{E9C373E3-FB5F-0547-985B-FC121F8D43EE}"/>
              </a:ext>
            </a:extLst>
          </p:cNvPr>
          <p:cNvSpPr/>
          <p:nvPr/>
        </p:nvSpPr>
        <p:spPr>
          <a:xfrm rot="16200000">
            <a:off x="9055491" y="5299649"/>
            <a:ext cx="420338" cy="152398"/>
          </a:xfrm>
          <a:prstGeom prst="rect">
            <a:avLst/>
          </a:prstGeom>
          <a:solidFill>
            <a:srgbClr val="FF0000"/>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3" name="TextBox 22">
            <a:extLst>
              <a:ext uri="{FF2B5EF4-FFF2-40B4-BE49-F238E27FC236}">
                <a16:creationId xmlns:a16="http://schemas.microsoft.com/office/drawing/2014/main" id="{CBDAFE1A-9AD4-F9E6-840E-4DDE1FE8F04A}"/>
              </a:ext>
            </a:extLst>
          </p:cNvPr>
          <p:cNvSpPr txBox="1"/>
          <p:nvPr/>
        </p:nvSpPr>
        <p:spPr>
          <a:xfrm>
            <a:off x="9356205" y="4331326"/>
            <a:ext cx="1392107" cy="1200329"/>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Benefits for multi-class / complex models</a:t>
            </a:r>
          </a:p>
        </p:txBody>
      </p:sp>
      <p:pic>
        <p:nvPicPr>
          <p:cNvPr id="24" name="Picture 23">
            <a:extLst>
              <a:ext uri="{FF2B5EF4-FFF2-40B4-BE49-F238E27FC236}">
                <a16:creationId xmlns:a16="http://schemas.microsoft.com/office/drawing/2014/main" id="{F342C713-C634-6BA9-0934-A81D9988BD86}"/>
              </a:ext>
            </a:extLst>
          </p:cNvPr>
          <p:cNvPicPr>
            <a:picLocks noChangeAspect="1"/>
          </p:cNvPicPr>
          <p:nvPr/>
        </p:nvPicPr>
        <p:blipFill>
          <a:blip r:embed="rId2"/>
          <a:stretch>
            <a:fillRect/>
          </a:stretch>
        </p:blipFill>
        <p:spPr>
          <a:xfrm>
            <a:off x="2422744" y="4304241"/>
            <a:ext cx="3265335" cy="1536272"/>
          </a:xfrm>
          <a:prstGeom prst="rect">
            <a:avLst/>
          </a:prstGeom>
        </p:spPr>
      </p:pic>
      <p:pic>
        <p:nvPicPr>
          <p:cNvPr id="25" name="Picture 24">
            <a:extLst>
              <a:ext uri="{FF2B5EF4-FFF2-40B4-BE49-F238E27FC236}">
                <a16:creationId xmlns:a16="http://schemas.microsoft.com/office/drawing/2014/main" id="{EB2E5297-B21C-F4AF-DCE2-DB127B70D9C1}"/>
              </a:ext>
            </a:extLst>
          </p:cNvPr>
          <p:cNvPicPr>
            <a:picLocks noChangeAspect="1"/>
          </p:cNvPicPr>
          <p:nvPr/>
        </p:nvPicPr>
        <p:blipFill>
          <a:blip r:embed="rId3"/>
          <a:stretch>
            <a:fillRect/>
          </a:stretch>
        </p:blipFill>
        <p:spPr>
          <a:xfrm>
            <a:off x="1325951" y="4472306"/>
            <a:ext cx="497709" cy="640080"/>
          </a:xfrm>
          <a:prstGeom prst="rect">
            <a:avLst/>
          </a:prstGeom>
          <a:ln w="25400">
            <a:solidFill>
              <a:srgbClr val="7889FB"/>
            </a:solidFill>
          </a:ln>
        </p:spPr>
      </p:pic>
      <p:sp>
        <p:nvSpPr>
          <p:cNvPr id="26" name="TextBox 25">
            <a:extLst>
              <a:ext uri="{FF2B5EF4-FFF2-40B4-BE49-F238E27FC236}">
                <a16:creationId xmlns:a16="http://schemas.microsoft.com/office/drawing/2014/main" id="{3E1884C1-6DF7-6FCB-D1E3-DDF110ED6618}"/>
              </a:ext>
            </a:extLst>
          </p:cNvPr>
          <p:cNvSpPr txBox="1"/>
          <p:nvPr/>
        </p:nvSpPr>
        <p:spPr>
          <a:xfrm>
            <a:off x="1006158" y="5205435"/>
            <a:ext cx="1095040" cy="646331"/>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[Clipper @ NSDI’17]</a:t>
            </a:r>
          </a:p>
        </p:txBody>
      </p:sp>
      <p:sp>
        <p:nvSpPr>
          <p:cNvPr id="27" name="TextBox 26">
            <a:extLst>
              <a:ext uri="{FF2B5EF4-FFF2-40B4-BE49-F238E27FC236}">
                <a16:creationId xmlns:a16="http://schemas.microsoft.com/office/drawing/2014/main" id="{D83ADD0F-B162-E688-0683-D035BF5C6897}"/>
              </a:ext>
            </a:extLst>
          </p:cNvPr>
          <p:cNvSpPr txBox="1"/>
          <p:nvPr/>
        </p:nvSpPr>
        <p:spPr>
          <a:xfrm>
            <a:off x="5658525" y="4472306"/>
            <a:ext cx="1630715" cy="923330"/>
          </a:xfrm>
          <a:prstGeom prst="rect">
            <a:avLst/>
          </a:prstGeom>
          <a:noFill/>
        </p:spPr>
        <p:txBody>
          <a:bodyPr wrap="square" lIns="0" rIns="0" rtlCol="0">
            <a:spAutoFit/>
          </a:bodyPr>
          <a:lstStyle/>
          <a:p>
            <a:pPr algn="ctr"/>
            <a:r>
              <a:rPr lang="en-US" dirty="0">
                <a:solidFill>
                  <a:srgbClr val="C40D1E"/>
                </a:solidFill>
                <a:latin typeface="Calibri" panose="020F0502020204030204" pitchFamily="34" charset="0"/>
                <a:cs typeface="Calibri" panose="020F0502020204030204" pitchFamily="34" charset="0"/>
              </a:rPr>
              <a:t>Fewer kernel launches,</a:t>
            </a:r>
          </a:p>
          <a:p>
            <a:pPr algn="ctr"/>
            <a:r>
              <a:rPr lang="en-US" dirty="0">
                <a:solidFill>
                  <a:srgbClr val="C40D1E"/>
                </a:solidFill>
                <a:latin typeface="Calibri" panose="020F0502020204030204" pitchFamily="34" charset="0"/>
                <a:cs typeface="Calibri" panose="020F0502020204030204" pitchFamily="34" charset="0"/>
              </a:rPr>
              <a:t>Parallelization</a:t>
            </a:r>
          </a:p>
        </p:txBody>
      </p:sp>
    </p:spTree>
    <p:extLst>
      <p:ext uri="{BB962C8B-B14F-4D97-AF65-F5344CB8AC3E}">
        <p14:creationId xmlns:p14="http://schemas.microsoft.com/office/powerpoint/2010/main" val="402486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p:bldP spid="18" grpId="0"/>
      <p:bldP spid="19" grpId="0" animBg="1"/>
      <p:bldP spid="20" grpId="0" animBg="1"/>
      <p:bldP spid="21" grpId="0" animBg="1"/>
      <p:bldP spid="22" grpId="0" animBg="1"/>
      <p:bldP spid="23" grpId="0"/>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05C349-5DE8-561A-8650-A4035F7700FF}"/>
              </a:ext>
            </a:extLst>
          </p:cNvPr>
          <p:cNvSpPr>
            <a:spLocks noGrp="1"/>
          </p:cNvSpPr>
          <p:nvPr>
            <p:ph type="body" sz="quarter" idx="18"/>
          </p:nvPr>
        </p:nvSpPr>
        <p:spPr/>
        <p:txBody>
          <a:bodyPr/>
          <a:lstStyle/>
          <a:p>
            <a:r>
              <a:rPr lang="en-US" dirty="0"/>
              <a:t>Quantization</a:t>
            </a:r>
          </a:p>
          <a:p>
            <a:pPr lvl="1"/>
            <a:r>
              <a:rPr lang="en-US" b="1" dirty="0">
                <a:solidFill>
                  <a:srgbClr val="7889FB"/>
                </a:solidFill>
              </a:rPr>
              <a:t>Lossy compression via ultra-low precision / fixed-point </a:t>
            </a:r>
          </a:p>
          <a:p>
            <a:pPr lvl="1"/>
            <a:r>
              <a:rPr lang="en-US" dirty="0">
                <a:solidFill>
                  <a:schemeClr val="tx1"/>
                </a:solidFill>
              </a:rPr>
              <a:t>Ex.: </a:t>
            </a:r>
            <a:r>
              <a:rPr lang="en-US" b="1" dirty="0">
                <a:solidFill>
                  <a:schemeClr val="accent1"/>
                </a:solidFill>
              </a:rPr>
              <a:t>62.7%</a:t>
            </a:r>
            <a:r>
              <a:rPr lang="en-US" dirty="0">
                <a:solidFill>
                  <a:schemeClr val="tx1"/>
                </a:solidFill>
              </a:rPr>
              <a:t> </a:t>
            </a:r>
            <a:r>
              <a:rPr lang="en-US" b="1" dirty="0">
                <a:solidFill>
                  <a:schemeClr val="accent1"/>
                </a:solidFill>
              </a:rPr>
              <a:t>energy</a:t>
            </a:r>
            <a:r>
              <a:rPr lang="en-US" dirty="0">
                <a:solidFill>
                  <a:schemeClr val="tx1"/>
                </a:solidFill>
              </a:rPr>
              <a:t> spent on data movement</a:t>
            </a:r>
            <a:br>
              <a:rPr lang="en-US" b="1" dirty="0">
                <a:solidFill>
                  <a:srgbClr val="7889FB"/>
                </a:solidFill>
              </a:rPr>
            </a:br>
            <a:endParaRPr lang="en-US" dirty="0"/>
          </a:p>
          <a:p>
            <a:r>
              <a:rPr lang="en-US" dirty="0"/>
              <a:t>Quantization for Model Scoring</a:t>
            </a:r>
          </a:p>
          <a:p>
            <a:pPr lvl="1"/>
            <a:r>
              <a:rPr lang="en-US" dirty="0"/>
              <a:t>Usually </a:t>
            </a:r>
            <a:r>
              <a:rPr lang="en-US" b="1" dirty="0">
                <a:solidFill>
                  <a:srgbClr val="7889FB"/>
                </a:solidFill>
              </a:rPr>
              <a:t>much smaller data types </a:t>
            </a:r>
            <a:r>
              <a:rPr lang="en-US" dirty="0"/>
              <a:t>(e.g., </a:t>
            </a:r>
            <a:r>
              <a:rPr lang="en-US" b="1" dirty="0">
                <a:solidFill>
                  <a:schemeClr val="accent1"/>
                </a:solidFill>
              </a:rPr>
              <a:t>UINT8</a:t>
            </a:r>
            <a:r>
              <a:rPr lang="en-US" dirty="0"/>
              <a:t>)</a:t>
            </a:r>
          </a:p>
          <a:p>
            <a:pPr lvl="1"/>
            <a:r>
              <a:rPr lang="en-US" dirty="0"/>
              <a:t>Quantization of model weights, and sometimes also activations</a:t>
            </a:r>
            <a:br>
              <a:rPr lang="en-US" dirty="0"/>
            </a:br>
            <a:r>
              <a:rPr lang="en-AT" dirty="0">
                <a:sym typeface="Wingdings" panose="05000000000000000000" pitchFamily="2" charset="2"/>
              </a:rPr>
              <a:t></a:t>
            </a:r>
            <a:r>
              <a:rPr lang="en-US" dirty="0">
                <a:sym typeface="Wingdings" panose="05000000000000000000" pitchFamily="2" charset="2"/>
              </a:rPr>
              <a:t> reduced memory requirements and better latency / throughput (SIMD)</a:t>
            </a:r>
            <a:endParaRPr lang="en-US" dirty="0"/>
          </a:p>
          <a:p>
            <a:endParaRPr lang="en-US" dirty="0"/>
          </a:p>
        </p:txBody>
      </p:sp>
      <p:sp>
        <p:nvSpPr>
          <p:cNvPr id="3" name="Text Placeholder 2">
            <a:extLst>
              <a:ext uri="{FF2B5EF4-FFF2-40B4-BE49-F238E27FC236}">
                <a16:creationId xmlns:a16="http://schemas.microsoft.com/office/drawing/2014/main" id="{082D1DD5-5623-BC0E-6F7F-965482E418FF}"/>
              </a:ext>
            </a:extLst>
          </p:cNvPr>
          <p:cNvSpPr>
            <a:spLocks noGrp="1"/>
          </p:cNvSpPr>
          <p:nvPr>
            <p:ph type="body" sz="quarter" idx="14"/>
          </p:nvPr>
        </p:nvSpPr>
        <p:spPr/>
        <p:txBody>
          <a:bodyPr/>
          <a:lstStyle/>
          <a:p>
            <a:r>
              <a:rPr lang="en-US" dirty="0"/>
              <a:t>Serving Optimizations </a:t>
            </a:r>
            <a:r>
              <a:rPr lang="en-AT" dirty="0"/>
              <a:t>–</a:t>
            </a:r>
            <a:r>
              <a:rPr lang="en-US" dirty="0"/>
              <a:t> Quantization </a:t>
            </a:r>
          </a:p>
        </p:txBody>
      </p:sp>
      <p:sp>
        <p:nvSpPr>
          <p:cNvPr id="4" name="Rectangle 3">
            <a:extLst>
              <a:ext uri="{FF2B5EF4-FFF2-40B4-BE49-F238E27FC236}">
                <a16:creationId xmlns:a16="http://schemas.microsoft.com/office/drawing/2014/main" id="{50FEA15E-2B53-57A7-29AA-0C71CB97C8FC}"/>
              </a:ext>
            </a:extLst>
          </p:cNvPr>
          <p:cNvSpPr/>
          <p:nvPr/>
        </p:nvSpPr>
        <p:spPr>
          <a:xfrm>
            <a:off x="8635515" y="693549"/>
            <a:ext cx="1656672" cy="646331"/>
          </a:xfrm>
          <a:prstGeom prst="rect">
            <a:avLst/>
          </a:prstGeom>
        </p:spPr>
        <p:txBody>
          <a:bodyPr wrap="none">
            <a:spAutoFit/>
          </a:bodyPr>
          <a:lstStyle/>
          <a:p>
            <a:pPr algn="ctr"/>
            <a:r>
              <a:rPr lang="en-US" b="1" dirty="0">
                <a:solidFill>
                  <a:srgbClr val="7889FB"/>
                </a:solidFill>
                <a:latin typeface="Calibri" panose="020F0502020204030204" pitchFamily="34" charset="0"/>
                <a:cs typeface="Calibri" panose="020F0502020204030204" pitchFamily="34" charset="0"/>
              </a:rPr>
              <a:t>08 Data Access </a:t>
            </a:r>
            <a:br>
              <a:rPr lang="en-US" b="1" dirty="0">
                <a:solidFill>
                  <a:srgbClr val="7889FB"/>
                </a:solidFill>
                <a:latin typeface="Calibri" panose="020F0502020204030204" pitchFamily="34" charset="0"/>
                <a:cs typeface="Calibri" panose="020F0502020204030204" pitchFamily="34" charset="0"/>
              </a:rPr>
            </a:br>
            <a:r>
              <a:rPr lang="en-US" b="1" dirty="0">
                <a:solidFill>
                  <a:srgbClr val="7889FB"/>
                </a:solidFill>
                <a:latin typeface="Calibri" panose="020F0502020204030204" pitchFamily="34" charset="0"/>
                <a:cs typeface="Calibri" panose="020F0502020204030204" pitchFamily="34" charset="0"/>
              </a:rPr>
              <a:t>Methods</a:t>
            </a:r>
            <a:endParaRPr lang="en-US"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A1D90E7-653B-BA1F-9D31-4397DBAC9DD6}"/>
              </a:ext>
            </a:extLst>
          </p:cNvPr>
          <p:cNvPicPr>
            <a:picLocks noChangeAspect="1"/>
          </p:cNvPicPr>
          <p:nvPr/>
        </p:nvPicPr>
        <p:blipFill>
          <a:blip r:embed="rId2"/>
          <a:stretch>
            <a:fillRect/>
          </a:stretch>
        </p:blipFill>
        <p:spPr>
          <a:xfrm>
            <a:off x="10076022" y="1509982"/>
            <a:ext cx="497900" cy="640080"/>
          </a:xfrm>
          <a:prstGeom prst="rect">
            <a:avLst/>
          </a:prstGeom>
          <a:noFill/>
          <a:ln w="25400">
            <a:solidFill>
              <a:srgbClr val="7889FB"/>
            </a:solidFill>
          </a:ln>
        </p:spPr>
      </p:pic>
      <p:sp>
        <p:nvSpPr>
          <p:cNvPr id="6" name="TextBox 5">
            <a:extLst>
              <a:ext uri="{FF2B5EF4-FFF2-40B4-BE49-F238E27FC236}">
                <a16:creationId xmlns:a16="http://schemas.microsoft.com/office/drawing/2014/main" id="{7CBAF89B-4E35-E721-3F61-F2E1EA477130}"/>
              </a:ext>
            </a:extLst>
          </p:cNvPr>
          <p:cNvSpPr txBox="1"/>
          <p:nvPr/>
        </p:nvSpPr>
        <p:spPr>
          <a:xfrm>
            <a:off x="7363431" y="1359545"/>
            <a:ext cx="2572379" cy="954107"/>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Amirali</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Boroumand</a:t>
            </a:r>
            <a:r>
              <a:rPr lang="en-US" sz="1400" dirty="0">
                <a:latin typeface="Calibri" panose="020F0502020204030204" pitchFamily="34" charset="0"/>
                <a:cs typeface="Calibri" panose="020F0502020204030204" pitchFamily="34" charset="0"/>
              </a:rPr>
              <a:t> et al.: Google Workloads for Consumer Devices: Mitigating Data Movement Bottlenecks. </a:t>
            </a:r>
            <a:r>
              <a:rPr lang="en-US" sz="1400" b="1" dirty="0">
                <a:latin typeface="Calibri" panose="020F0502020204030204" pitchFamily="34" charset="0"/>
                <a:cs typeface="Calibri" panose="020F0502020204030204" pitchFamily="34" charset="0"/>
              </a:rPr>
              <a:t>ASPLOS 2018</a:t>
            </a:r>
            <a:r>
              <a:rPr lang="en-US" sz="1400" dirty="0">
                <a:latin typeface="Calibri" panose="020F0502020204030204" pitchFamily="34" charset="0"/>
                <a:cs typeface="Calibri" panose="020F0502020204030204" pitchFamily="34" charset="0"/>
              </a:rPr>
              <a:t>]</a:t>
            </a:r>
          </a:p>
        </p:txBody>
      </p:sp>
      <p:sp>
        <p:nvSpPr>
          <p:cNvPr id="7" name="TextBox 6">
            <a:extLst>
              <a:ext uri="{FF2B5EF4-FFF2-40B4-BE49-F238E27FC236}">
                <a16:creationId xmlns:a16="http://schemas.microsoft.com/office/drawing/2014/main" id="{6D2B63C5-E599-903D-3CAB-507CEA9122FD}"/>
              </a:ext>
            </a:extLst>
          </p:cNvPr>
          <p:cNvSpPr txBox="1"/>
          <p:nvPr/>
        </p:nvSpPr>
        <p:spPr>
          <a:xfrm>
            <a:off x="994784" y="4081875"/>
            <a:ext cx="7827667" cy="1077218"/>
          </a:xfrm>
          <a:prstGeom prst="rect">
            <a:avLst/>
          </a:prstGeom>
          <a:noFill/>
        </p:spPr>
        <p:txBody>
          <a:bodyPr wrap="square" lIns="0" rIns="0" rtlCol="0">
            <a:spAutoFit/>
          </a:bodyPr>
          <a:lstStyle/>
          <a:p>
            <a:r>
              <a:rPr lang="en-US" sz="1600" b="1" dirty="0">
                <a:latin typeface="Consolas" panose="020B0609020204030204" pitchFamily="49" charset="0"/>
                <a:cs typeface="Calibri" panose="020F0502020204030204" pitchFamily="34" charset="0"/>
              </a:rPr>
              <a:t>import</a:t>
            </a:r>
            <a:r>
              <a:rPr lang="en-US" sz="1600" dirty="0">
                <a:latin typeface="Consolas" panose="020B0609020204030204" pitchFamily="49" charset="0"/>
                <a:cs typeface="Calibri" panose="020F0502020204030204" pitchFamily="34" charset="0"/>
              </a:rPr>
              <a:t> </a:t>
            </a:r>
            <a:r>
              <a:rPr lang="en-US" sz="1600" dirty="0" err="1">
                <a:latin typeface="Consolas" panose="020B0609020204030204" pitchFamily="49" charset="0"/>
                <a:cs typeface="Calibri" panose="020F0502020204030204" pitchFamily="34" charset="0"/>
              </a:rPr>
              <a:t>tensorflow</a:t>
            </a:r>
            <a:r>
              <a:rPr lang="en-US" sz="1600" dirty="0">
                <a:latin typeface="Consolas" panose="020B0609020204030204" pitchFamily="49" charset="0"/>
                <a:cs typeface="Calibri" panose="020F0502020204030204" pitchFamily="34" charset="0"/>
              </a:rPr>
              <a:t> as </a:t>
            </a:r>
            <a:r>
              <a:rPr lang="en-US" sz="1600" dirty="0" err="1">
                <a:latin typeface="Consolas" panose="020B0609020204030204" pitchFamily="49" charset="0"/>
                <a:cs typeface="Calibri" panose="020F0502020204030204" pitchFamily="34" charset="0"/>
              </a:rPr>
              <a:t>tf</a:t>
            </a:r>
            <a:endParaRPr lang="en-US" sz="1600" dirty="0">
              <a:latin typeface="Consolas" panose="020B0609020204030204" pitchFamily="49" charset="0"/>
              <a:cs typeface="Calibri" panose="020F0502020204030204" pitchFamily="34" charset="0"/>
            </a:endParaRPr>
          </a:p>
          <a:p>
            <a:r>
              <a:rPr lang="en-US" sz="1600" dirty="0">
                <a:latin typeface="Consolas" panose="020B0609020204030204" pitchFamily="49" charset="0"/>
                <a:cs typeface="Calibri" panose="020F0502020204030204" pitchFamily="34" charset="0"/>
              </a:rPr>
              <a:t>converter = </a:t>
            </a:r>
            <a:r>
              <a:rPr lang="en-US" sz="1600" dirty="0" err="1">
                <a:latin typeface="Consolas" panose="020B0609020204030204" pitchFamily="49" charset="0"/>
                <a:cs typeface="Calibri" panose="020F0502020204030204" pitchFamily="34" charset="0"/>
              </a:rPr>
              <a:t>tf.lite.TFLiteConverter.</a:t>
            </a:r>
            <a:r>
              <a:rPr lang="en-US" sz="1600" b="1" dirty="0" err="1">
                <a:latin typeface="Consolas" panose="020B0609020204030204" pitchFamily="49" charset="0"/>
                <a:cs typeface="Calibri" panose="020F0502020204030204" pitchFamily="34" charset="0"/>
              </a:rPr>
              <a:t>from_saved_model</a:t>
            </a:r>
            <a:r>
              <a:rPr lang="en-US" sz="1600" dirty="0">
                <a:latin typeface="Consolas" panose="020B0609020204030204" pitchFamily="49" charset="0"/>
                <a:cs typeface="Calibri" panose="020F0502020204030204" pitchFamily="34" charset="0"/>
              </a:rPr>
              <a:t>(</a:t>
            </a:r>
            <a:r>
              <a:rPr lang="en-US" sz="1600" dirty="0" err="1">
                <a:latin typeface="Consolas" panose="020B0609020204030204" pitchFamily="49" charset="0"/>
                <a:cs typeface="Calibri" panose="020F0502020204030204" pitchFamily="34" charset="0"/>
              </a:rPr>
              <a:t>saved_model_dir</a:t>
            </a:r>
            <a:r>
              <a:rPr lang="en-US" sz="1600" dirty="0">
                <a:latin typeface="Consolas" panose="020B0609020204030204" pitchFamily="49" charset="0"/>
                <a:cs typeface="Calibri" panose="020F0502020204030204" pitchFamily="34" charset="0"/>
              </a:rPr>
              <a:t>)</a:t>
            </a:r>
          </a:p>
          <a:p>
            <a:r>
              <a:rPr lang="en-US" sz="1600" dirty="0" err="1">
                <a:latin typeface="Consolas" panose="020B0609020204030204" pitchFamily="49" charset="0"/>
                <a:cs typeface="Calibri" panose="020F0502020204030204" pitchFamily="34" charset="0"/>
              </a:rPr>
              <a:t>converter.optimizations</a:t>
            </a:r>
            <a:r>
              <a:rPr lang="en-US" sz="1600" dirty="0">
                <a:latin typeface="Consolas" panose="020B0609020204030204" pitchFamily="49" charset="0"/>
                <a:cs typeface="Calibri" panose="020F0502020204030204" pitchFamily="34" charset="0"/>
              </a:rPr>
              <a:t> = [</a:t>
            </a:r>
            <a:r>
              <a:rPr lang="en-US" sz="1600" dirty="0" err="1">
                <a:latin typeface="Consolas" panose="020B0609020204030204" pitchFamily="49" charset="0"/>
                <a:cs typeface="Calibri" panose="020F0502020204030204" pitchFamily="34" charset="0"/>
              </a:rPr>
              <a:t>tf.lite.</a:t>
            </a:r>
            <a:r>
              <a:rPr lang="en-US" sz="1600" b="1" dirty="0" err="1">
                <a:solidFill>
                  <a:schemeClr val="accent1"/>
                </a:solidFill>
                <a:latin typeface="Consolas" panose="020B0609020204030204" pitchFamily="49" charset="0"/>
                <a:cs typeface="Calibri" panose="020F0502020204030204" pitchFamily="34" charset="0"/>
              </a:rPr>
              <a:t>Optimize.OPTIMIZE_FOR_SIZE</a:t>
            </a:r>
            <a:r>
              <a:rPr lang="en-US" sz="1600" dirty="0">
                <a:latin typeface="Consolas" panose="020B0609020204030204" pitchFamily="49" charset="0"/>
                <a:cs typeface="Calibri" panose="020F0502020204030204" pitchFamily="34" charset="0"/>
              </a:rPr>
              <a:t>]</a:t>
            </a:r>
          </a:p>
          <a:p>
            <a:r>
              <a:rPr lang="en-US" sz="1600" dirty="0" err="1">
                <a:latin typeface="Consolas" panose="020B0609020204030204" pitchFamily="49" charset="0"/>
                <a:cs typeface="Calibri" panose="020F0502020204030204" pitchFamily="34" charset="0"/>
              </a:rPr>
              <a:t>tflite_quant_model</a:t>
            </a:r>
            <a:r>
              <a:rPr lang="en-US" sz="1600" dirty="0">
                <a:latin typeface="Consolas" panose="020B0609020204030204" pitchFamily="49" charset="0"/>
                <a:cs typeface="Calibri" panose="020F0502020204030204" pitchFamily="34" charset="0"/>
              </a:rPr>
              <a:t> = </a:t>
            </a:r>
            <a:r>
              <a:rPr lang="en-US" sz="1600" dirty="0" err="1">
                <a:latin typeface="Consolas" panose="020B0609020204030204" pitchFamily="49" charset="0"/>
                <a:cs typeface="Calibri" panose="020F0502020204030204" pitchFamily="34" charset="0"/>
              </a:rPr>
              <a:t>converter.</a:t>
            </a:r>
            <a:r>
              <a:rPr lang="en-US" sz="1600" b="1" dirty="0" err="1">
                <a:latin typeface="Consolas" panose="020B0609020204030204" pitchFamily="49" charset="0"/>
                <a:cs typeface="Calibri" panose="020F0502020204030204" pitchFamily="34" charset="0"/>
              </a:rPr>
              <a:t>convert</a:t>
            </a:r>
            <a:r>
              <a:rPr lang="en-US" sz="1600" dirty="0">
                <a:latin typeface="Consolas" panose="020B0609020204030204" pitchFamily="49" charset="0"/>
                <a:cs typeface="Calibri" panose="020F0502020204030204" pitchFamily="34" charset="0"/>
              </a:rPr>
              <a:t>()</a:t>
            </a:r>
          </a:p>
        </p:txBody>
      </p:sp>
      <p:sp>
        <p:nvSpPr>
          <p:cNvPr id="8" name="TextBox 7">
            <a:extLst>
              <a:ext uri="{FF2B5EF4-FFF2-40B4-BE49-F238E27FC236}">
                <a16:creationId xmlns:a16="http://schemas.microsoft.com/office/drawing/2014/main" id="{E63EFAD8-8C6C-7D5C-9F93-8F743D333C44}"/>
              </a:ext>
            </a:extLst>
          </p:cNvPr>
          <p:cNvSpPr txBox="1"/>
          <p:nvPr/>
        </p:nvSpPr>
        <p:spPr>
          <a:xfrm>
            <a:off x="954592" y="5337923"/>
            <a:ext cx="6079256" cy="307777"/>
          </a:xfrm>
          <a:prstGeom prst="rect">
            <a:avLst/>
          </a:prstGeom>
          <a:noFill/>
        </p:spPr>
        <p:txBody>
          <a:bodyPr wrap="square" lIns="0" rIns="0" rtlCol="0">
            <a:spAutoFit/>
          </a:bodyPr>
          <a:lstStyle/>
          <a:p>
            <a:pPr algn="ctr"/>
            <a:r>
              <a:rPr lang="en-US" sz="1400" dirty="0">
                <a:latin typeface="Calibri" panose="020F0502020204030204" pitchFamily="34" charset="0"/>
                <a:cs typeface="Calibri" panose="020F0502020204030204" pitchFamily="34" charset="0"/>
              </a:rPr>
              <a:t>[</a:t>
            </a:r>
            <a:r>
              <a:rPr lang="en-US" sz="1400" b="1" dirty="0">
                <a:latin typeface="Calibri" panose="020F0502020204030204" pitchFamily="34" charset="0"/>
                <a:cs typeface="Calibri" panose="020F0502020204030204" pitchFamily="34" charset="0"/>
              </a:rPr>
              <a:t>Credit:</a:t>
            </a:r>
            <a:r>
              <a:rPr lang="en-US" sz="1400"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hlinkClick r:id="rId3"/>
              </a:rPr>
              <a:t>https://www.tensorflow.org/lite/performance/post_training_quantization</a:t>
            </a:r>
            <a:r>
              <a:rPr lang="en-US" sz="1400" dirty="0">
                <a:latin typeface="Calibri" panose="020F0502020204030204" pitchFamily="34" charset="0"/>
                <a:cs typeface="Calibri" panose="020F0502020204030204" pitchFamily="34" charset="0"/>
              </a:rPr>
              <a:t> ]</a:t>
            </a:r>
          </a:p>
        </p:txBody>
      </p:sp>
      <p:pic>
        <p:nvPicPr>
          <p:cNvPr id="9" name="Picture 8">
            <a:extLst>
              <a:ext uri="{FF2B5EF4-FFF2-40B4-BE49-F238E27FC236}">
                <a16:creationId xmlns:a16="http://schemas.microsoft.com/office/drawing/2014/main" id="{89BA2606-84C0-6689-F0C6-9DCF5DBD51B9}"/>
              </a:ext>
            </a:extLst>
          </p:cNvPr>
          <p:cNvPicPr>
            <a:picLocks noChangeAspect="1"/>
          </p:cNvPicPr>
          <p:nvPr/>
        </p:nvPicPr>
        <p:blipFill>
          <a:blip r:embed="rId4"/>
          <a:stretch>
            <a:fillRect/>
          </a:stretch>
        </p:blipFill>
        <p:spPr>
          <a:xfrm>
            <a:off x="9660021" y="2396900"/>
            <a:ext cx="1997732" cy="2566938"/>
          </a:xfrm>
          <a:prstGeom prst="rect">
            <a:avLst/>
          </a:prstGeom>
        </p:spPr>
      </p:pic>
      <p:sp>
        <p:nvSpPr>
          <p:cNvPr id="10" name="TextBox 9">
            <a:extLst>
              <a:ext uri="{FF2B5EF4-FFF2-40B4-BE49-F238E27FC236}">
                <a16:creationId xmlns:a16="http://schemas.microsoft.com/office/drawing/2014/main" id="{D9399DCC-F8AC-D827-8A06-077191A55C0E}"/>
              </a:ext>
            </a:extLst>
          </p:cNvPr>
          <p:cNvSpPr txBox="1"/>
          <p:nvPr/>
        </p:nvSpPr>
        <p:spPr>
          <a:xfrm>
            <a:off x="8098677" y="4978686"/>
            <a:ext cx="3559076" cy="738664"/>
          </a:xfrm>
          <a:prstGeom prst="rect">
            <a:avLst/>
          </a:prstGeom>
          <a:noFill/>
        </p:spPr>
        <p:txBody>
          <a:bodyPr wrap="square" lIns="0" rIns="0" rtlCol="0">
            <a:spAutoFit/>
          </a:bodyPr>
          <a:lstStyle/>
          <a:p>
            <a:pPr algn="r"/>
            <a:r>
              <a:rPr lang="en-US" sz="1400" dirty="0">
                <a:solidFill>
                  <a:srgbClr val="000000"/>
                </a:solidFill>
                <a:latin typeface="Calibri" panose="020F0502020204030204" pitchFamily="34" charset="0"/>
                <a:cs typeface="Calibri" panose="020F0502020204030204" pitchFamily="34" charset="0"/>
              </a:rPr>
              <a:t>[Jonathan Ragan-Kelly: The Future of Fast Code: Giving Hardware What It Wants, </a:t>
            </a:r>
            <a:r>
              <a:rPr lang="en-US" sz="1400" b="1" dirty="0">
                <a:solidFill>
                  <a:srgbClr val="000000"/>
                </a:solidFill>
                <a:latin typeface="Calibri" panose="020F0502020204030204" pitchFamily="34" charset="0"/>
                <a:cs typeface="Calibri" panose="020F0502020204030204" pitchFamily="34" charset="0"/>
              </a:rPr>
              <a:t>PLDI 2024</a:t>
            </a:r>
            <a:r>
              <a:rPr lang="en-US" sz="1400" dirty="0">
                <a:solidFill>
                  <a:srgbClr val="000000"/>
                </a:solidFill>
                <a:latin typeface="Calibri" panose="020F0502020204030204" pitchFamily="34" charset="0"/>
                <a:cs typeface="Calibri" panose="020F0502020204030204" pitchFamily="34" charset="0"/>
              </a:rPr>
              <a:t> Keynote (inspired by Bill Dally on 14nm)]</a:t>
            </a:r>
          </a:p>
        </p:txBody>
      </p:sp>
    </p:spTree>
    <p:extLst>
      <p:ext uri="{BB962C8B-B14F-4D97-AF65-F5344CB8AC3E}">
        <p14:creationId xmlns:p14="http://schemas.microsoft.com/office/powerpoint/2010/main" val="24461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840B7A-F31C-5968-3D74-4E4898AAD249}"/>
              </a:ext>
            </a:extLst>
          </p:cNvPr>
          <p:cNvSpPr>
            <a:spLocks noGrp="1"/>
          </p:cNvSpPr>
          <p:nvPr>
            <p:ph type="body" sz="quarter" idx="18"/>
          </p:nvPr>
        </p:nvSpPr>
        <p:spPr/>
        <p:txBody>
          <a:bodyPr/>
          <a:lstStyle/>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
        <p:nvSpPr>
          <p:cNvPr id="3" name="Text Placeholder 2">
            <a:extLst>
              <a:ext uri="{FF2B5EF4-FFF2-40B4-BE49-F238E27FC236}">
                <a16:creationId xmlns:a16="http://schemas.microsoft.com/office/drawing/2014/main" id="{EAB12429-F002-0933-CC84-B10C10417A3A}"/>
              </a:ext>
            </a:extLst>
          </p:cNvPr>
          <p:cNvSpPr>
            <a:spLocks noGrp="1"/>
          </p:cNvSpPr>
          <p:nvPr>
            <p:ph type="body" sz="quarter" idx="14"/>
          </p:nvPr>
        </p:nvSpPr>
        <p:spPr/>
        <p:txBody>
          <a:bodyPr/>
          <a:lstStyle/>
          <a:p>
            <a:r>
              <a:rPr lang="en-US" dirty="0"/>
              <a:t>Serving Optimizations </a:t>
            </a:r>
            <a:r>
              <a:rPr lang="en-AT" dirty="0"/>
              <a:t>–</a:t>
            </a:r>
            <a:r>
              <a:rPr lang="en-US" dirty="0"/>
              <a:t> </a:t>
            </a:r>
            <a:r>
              <a:rPr lang="en-US" dirty="0" err="1"/>
              <a:t>Sparsification</a:t>
            </a:r>
            <a:r>
              <a:rPr lang="en-US" dirty="0"/>
              <a:t> / Quantization, cont. </a:t>
            </a:r>
          </a:p>
          <a:p>
            <a:endParaRPr lang="en-US" dirty="0"/>
          </a:p>
        </p:txBody>
      </p:sp>
      <p:sp>
        <p:nvSpPr>
          <p:cNvPr id="4" name="TextBox 3">
            <a:extLst>
              <a:ext uri="{FF2B5EF4-FFF2-40B4-BE49-F238E27FC236}">
                <a16:creationId xmlns:a16="http://schemas.microsoft.com/office/drawing/2014/main" id="{198F3494-AE1C-822E-BA02-01A71FFDE24F}"/>
              </a:ext>
            </a:extLst>
          </p:cNvPr>
          <p:cNvSpPr txBox="1"/>
          <p:nvPr/>
        </p:nvSpPr>
        <p:spPr>
          <a:xfrm>
            <a:off x="1452285" y="1211241"/>
            <a:ext cx="3281083" cy="400110"/>
          </a:xfrm>
          <a:prstGeom prst="rect">
            <a:avLst/>
          </a:prstGeom>
          <a:noFill/>
        </p:spPr>
        <p:txBody>
          <a:bodyPr wrap="square" lIns="0" rIns="0" rtlCol="0">
            <a:spAutoFit/>
          </a:bodyPr>
          <a:lstStyle/>
          <a:p>
            <a:pPr algn="ctr"/>
            <a:r>
              <a:rPr lang="en-US" sz="2000" b="1" dirty="0" err="1">
                <a:solidFill>
                  <a:srgbClr val="000000"/>
                </a:solidFill>
                <a:latin typeface="Calibri" panose="020F0502020204030204" pitchFamily="34" charset="0"/>
                <a:cs typeface="Calibri" panose="020F0502020204030204" pitchFamily="34" charset="0"/>
              </a:rPr>
              <a:t>Sparsification</a:t>
            </a:r>
            <a:endParaRPr lang="en-US" sz="2000" b="1" dirty="0">
              <a:solidFill>
                <a:srgbClr val="000000"/>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2DF04345-FED3-0912-E3CD-F48C04A5F253}"/>
              </a:ext>
            </a:extLst>
          </p:cNvPr>
          <p:cNvSpPr txBox="1"/>
          <p:nvPr/>
        </p:nvSpPr>
        <p:spPr>
          <a:xfrm>
            <a:off x="7327737" y="1223791"/>
            <a:ext cx="3281083" cy="400110"/>
          </a:xfrm>
          <a:prstGeom prst="rect">
            <a:avLst/>
          </a:prstGeom>
          <a:noFill/>
        </p:spPr>
        <p:txBody>
          <a:bodyPr wrap="square" lIns="0" rIns="0" rtlCol="0">
            <a:spAutoFit/>
          </a:bodyPr>
          <a:lstStyle/>
          <a:p>
            <a:pPr algn="ctr"/>
            <a:r>
              <a:rPr lang="en-US" sz="2000" b="1" dirty="0">
                <a:solidFill>
                  <a:srgbClr val="000000"/>
                </a:solidFill>
                <a:latin typeface="Calibri" panose="020F0502020204030204" pitchFamily="34" charset="0"/>
                <a:cs typeface="Calibri" panose="020F0502020204030204" pitchFamily="34" charset="0"/>
              </a:rPr>
              <a:t>Quantization</a:t>
            </a:r>
          </a:p>
        </p:txBody>
      </p:sp>
      <p:pic>
        <p:nvPicPr>
          <p:cNvPr id="7" name="Picture 6">
            <a:extLst>
              <a:ext uri="{FF2B5EF4-FFF2-40B4-BE49-F238E27FC236}">
                <a16:creationId xmlns:a16="http://schemas.microsoft.com/office/drawing/2014/main" id="{A908ADED-B8CD-4720-6301-359988FAD8DF}"/>
              </a:ext>
            </a:extLst>
          </p:cNvPr>
          <p:cNvPicPr>
            <a:picLocks noChangeAspect="1"/>
          </p:cNvPicPr>
          <p:nvPr/>
        </p:nvPicPr>
        <p:blipFill>
          <a:blip r:embed="rId3"/>
          <a:stretch>
            <a:fillRect/>
          </a:stretch>
        </p:blipFill>
        <p:spPr>
          <a:xfrm>
            <a:off x="5635170" y="1778882"/>
            <a:ext cx="6153992" cy="2994749"/>
          </a:xfrm>
          <a:prstGeom prst="rect">
            <a:avLst/>
          </a:prstGeom>
        </p:spPr>
      </p:pic>
      <p:sp>
        <p:nvSpPr>
          <p:cNvPr id="8" name="TextBox 7">
            <a:extLst>
              <a:ext uri="{FF2B5EF4-FFF2-40B4-BE49-F238E27FC236}">
                <a16:creationId xmlns:a16="http://schemas.microsoft.com/office/drawing/2014/main" id="{059304BC-6281-57A9-FB54-7AF6FA0F8214}"/>
              </a:ext>
            </a:extLst>
          </p:cNvPr>
          <p:cNvSpPr txBox="1"/>
          <p:nvPr/>
        </p:nvSpPr>
        <p:spPr>
          <a:xfrm>
            <a:off x="7555709" y="4851012"/>
            <a:ext cx="2911481" cy="307777"/>
          </a:xfrm>
          <a:prstGeom prst="rect">
            <a:avLst/>
          </a:prstGeom>
          <a:noFill/>
        </p:spPr>
        <p:txBody>
          <a:bodyPr wrap="square" lIns="0" rIns="0" rtlCol="0">
            <a:spAutoFit/>
          </a:bodyPr>
          <a:lstStyle/>
          <a:p>
            <a:pPr algn="ctr"/>
            <a:r>
              <a:rPr lang="en-US" sz="1400" dirty="0">
                <a:solidFill>
                  <a:srgbClr val="000000"/>
                </a:solidFill>
                <a:latin typeface="Calibri" panose="020F0502020204030204" pitchFamily="34" charset="0"/>
                <a:cs typeface="Calibri" panose="020F0502020204030204" pitchFamily="34" charset="0"/>
              </a:rPr>
              <a:t>[</a:t>
            </a:r>
            <a:r>
              <a:rPr lang="en-US" sz="1400" b="1" dirty="0">
                <a:solidFill>
                  <a:srgbClr val="000000"/>
                </a:solidFill>
                <a:latin typeface="Calibri" panose="020F0502020204030204" pitchFamily="34" charset="0"/>
                <a:cs typeface="Calibri" panose="020F0502020204030204" pitchFamily="34" charset="0"/>
              </a:rPr>
              <a:t>Credit:</a:t>
            </a:r>
            <a:r>
              <a:rPr lang="en-US" sz="1400" dirty="0">
                <a:solidFill>
                  <a:srgbClr val="000000"/>
                </a:solidFill>
                <a:latin typeface="Calibri" panose="020F0502020204030204" pitchFamily="34" charset="0"/>
                <a:cs typeface="Calibri" panose="020F0502020204030204" pitchFamily="34" charset="0"/>
              </a:rPr>
              <a:t> Xiaozhe Yao (ETH Zurich)]</a:t>
            </a:r>
          </a:p>
        </p:txBody>
      </p:sp>
      <p:pic>
        <p:nvPicPr>
          <p:cNvPr id="10" name="Picture 9">
            <a:extLst>
              <a:ext uri="{FF2B5EF4-FFF2-40B4-BE49-F238E27FC236}">
                <a16:creationId xmlns:a16="http://schemas.microsoft.com/office/drawing/2014/main" id="{BDE27F01-80D5-63FF-5FA0-0F1A25BD6F42}"/>
              </a:ext>
            </a:extLst>
          </p:cNvPr>
          <p:cNvPicPr>
            <a:picLocks noChangeAspect="1"/>
          </p:cNvPicPr>
          <p:nvPr/>
        </p:nvPicPr>
        <p:blipFill>
          <a:blip r:embed="rId4"/>
          <a:stretch>
            <a:fillRect/>
          </a:stretch>
        </p:blipFill>
        <p:spPr>
          <a:xfrm>
            <a:off x="1067647" y="1810013"/>
            <a:ext cx="3491132" cy="2128740"/>
          </a:xfrm>
          <a:prstGeom prst="rect">
            <a:avLst/>
          </a:prstGeom>
        </p:spPr>
      </p:pic>
      <p:pic>
        <p:nvPicPr>
          <p:cNvPr id="12" name="Picture 11">
            <a:extLst>
              <a:ext uri="{FF2B5EF4-FFF2-40B4-BE49-F238E27FC236}">
                <a16:creationId xmlns:a16="http://schemas.microsoft.com/office/drawing/2014/main" id="{D1275AF3-672A-6A45-3351-DF73FAE48249}"/>
              </a:ext>
            </a:extLst>
          </p:cNvPr>
          <p:cNvPicPr>
            <a:picLocks noChangeAspect="1"/>
          </p:cNvPicPr>
          <p:nvPr/>
        </p:nvPicPr>
        <p:blipFill>
          <a:blip r:embed="rId5"/>
          <a:stretch>
            <a:fillRect/>
          </a:stretch>
        </p:blipFill>
        <p:spPr>
          <a:xfrm>
            <a:off x="1078290" y="3754986"/>
            <a:ext cx="3469845" cy="2134061"/>
          </a:xfrm>
          <a:prstGeom prst="rect">
            <a:avLst/>
          </a:prstGeom>
        </p:spPr>
      </p:pic>
      <p:sp>
        <p:nvSpPr>
          <p:cNvPr id="13" name="TextBox 12">
            <a:extLst>
              <a:ext uri="{FF2B5EF4-FFF2-40B4-BE49-F238E27FC236}">
                <a16:creationId xmlns:a16="http://schemas.microsoft.com/office/drawing/2014/main" id="{A3E7936D-7360-63AE-FB3C-90DA8426F51C}"/>
              </a:ext>
            </a:extLst>
          </p:cNvPr>
          <p:cNvSpPr txBox="1"/>
          <p:nvPr/>
        </p:nvSpPr>
        <p:spPr>
          <a:xfrm>
            <a:off x="4686035" y="5192170"/>
            <a:ext cx="1704830" cy="523220"/>
          </a:xfrm>
          <a:prstGeom prst="rect">
            <a:avLst/>
          </a:prstGeom>
          <a:noFill/>
        </p:spPr>
        <p:txBody>
          <a:bodyPr wrap="square" lIns="0" rIns="0" rtlCol="0">
            <a:spAutoFit/>
          </a:bodyPr>
          <a:lstStyle/>
          <a:p>
            <a:r>
              <a:rPr lang="en-US" sz="1400" dirty="0">
                <a:solidFill>
                  <a:srgbClr val="000000"/>
                </a:solidFill>
                <a:latin typeface="Calibri" panose="020F0502020204030204" pitchFamily="34" charset="0"/>
                <a:cs typeface="Calibri" panose="020F0502020204030204" pitchFamily="34" charset="0"/>
              </a:rPr>
              <a:t>[</a:t>
            </a:r>
            <a:r>
              <a:rPr lang="en-US" sz="1400" b="1" dirty="0">
                <a:solidFill>
                  <a:srgbClr val="000000"/>
                </a:solidFill>
                <a:latin typeface="Calibri" panose="020F0502020204030204" pitchFamily="34" charset="0"/>
                <a:cs typeface="Calibri" panose="020F0502020204030204" pitchFamily="34" charset="0"/>
              </a:rPr>
              <a:t>Credit:</a:t>
            </a:r>
            <a:r>
              <a:rPr lang="en-US" sz="1400" dirty="0">
                <a:solidFill>
                  <a:srgbClr val="000000"/>
                </a:solidFill>
                <a:latin typeface="Calibri" panose="020F0502020204030204" pitchFamily="34" charset="0"/>
                <a:cs typeface="Calibri" panose="020F0502020204030204" pitchFamily="34" charset="0"/>
              </a:rPr>
              <a:t> Arnab Phani </a:t>
            </a:r>
            <a:br>
              <a:rPr lang="en-US" sz="1400" dirty="0">
                <a:solidFill>
                  <a:srgbClr val="000000"/>
                </a:solidFill>
                <a:latin typeface="Calibri" panose="020F0502020204030204" pitchFamily="34" charset="0"/>
                <a:cs typeface="Calibri" panose="020F0502020204030204" pitchFamily="34" charset="0"/>
              </a:rPr>
            </a:br>
            <a:r>
              <a:rPr lang="en-US" sz="1400" dirty="0">
                <a:solidFill>
                  <a:srgbClr val="000000"/>
                </a:solidFill>
                <a:latin typeface="Calibri" panose="020F0502020204030204" pitchFamily="34" charset="0"/>
                <a:cs typeface="Calibri" panose="020F0502020204030204" pitchFamily="34" charset="0"/>
              </a:rPr>
              <a:t>(DEEM@TU Berlin)]</a:t>
            </a:r>
          </a:p>
        </p:txBody>
      </p:sp>
      <p:sp>
        <p:nvSpPr>
          <p:cNvPr id="14" name="TextBox 13">
            <a:extLst>
              <a:ext uri="{FF2B5EF4-FFF2-40B4-BE49-F238E27FC236}">
                <a16:creationId xmlns:a16="http://schemas.microsoft.com/office/drawing/2014/main" id="{B66BA2FC-801A-564F-6F05-ADF2BD09F19D}"/>
              </a:ext>
            </a:extLst>
          </p:cNvPr>
          <p:cNvSpPr txBox="1"/>
          <p:nvPr/>
        </p:nvSpPr>
        <p:spPr>
          <a:xfrm>
            <a:off x="2536296" y="1912306"/>
            <a:ext cx="1925662" cy="369332"/>
          </a:xfrm>
          <a:prstGeom prst="rect">
            <a:avLst/>
          </a:prstGeom>
          <a:noFill/>
        </p:spPr>
        <p:txBody>
          <a:bodyPr wrap="square" lIns="0" rIns="0" rtlCol="0">
            <a:spAutoFit/>
          </a:bodyPr>
          <a:lstStyle/>
          <a:p>
            <a:pPr algn="ctr"/>
            <a:r>
              <a:rPr lang="en-US" b="1" dirty="0" err="1">
                <a:solidFill>
                  <a:srgbClr val="7889FB"/>
                </a:solidFill>
                <a:latin typeface="Calibri" panose="020F0502020204030204" pitchFamily="34" charset="0"/>
                <a:cs typeface="Calibri" panose="020F0502020204030204" pitchFamily="34" charset="0"/>
              </a:rPr>
              <a:t>LogReg</a:t>
            </a:r>
            <a:r>
              <a:rPr lang="en-US" b="1" dirty="0">
                <a:solidFill>
                  <a:srgbClr val="7889FB"/>
                </a:solidFill>
                <a:latin typeface="Calibri" panose="020F0502020204030204" pitchFamily="34" charset="0"/>
                <a:cs typeface="Calibri" panose="020F0502020204030204" pitchFamily="34" charset="0"/>
              </a:rPr>
              <a:t> on </a:t>
            </a:r>
            <a:r>
              <a:rPr lang="en-US" b="1" dirty="0" err="1">
                <a:solidFill>
                  <a:srgbClr val="7889FB"/>
                </a:solidFill>
                <a:latin typeface="Calibri" panose="020F0502020204030204" pitchFamily="34" charset="0"/>
                <a:cs typeface="Calibri" panose="020F0502020204030204" pitchFamily="34" charset="0"/>
              </a:rPr>
              <a:t>Covtype</a:t>
            </a:r>
            <a:endParaRPr lang="en-US" b="1" dirty="0">
              <a:solidFill>
                <a:srgbClr val="7889FB"/>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A6246A18-F40E-AEB7-8D02-197C6348811F}"/>
              </a:ext>
            </a:extLst>
          </p:cNvPr>
          <p:cNvSpPr txBox="1"/>
          <p:nvPr/>
        </p:nvSpPr>
        <p:spPr>
          <a:xfrm>
            <a:off x="1580655" y="4356086"/>
            <a:ext cx="1925662" cy="369332"/>
          </a:xfrm>
          <a:prstGeom prst="rect">
            <a:avLst/>
          </a:prstGeom>
          <a:noFill/>
        </p:spPr>
        <p:txBody>
          <a:bodyPr wrap="square" lIns="0" rIns="0" rtlCol="0">
            <a:spAutoFit/>
          </a:bodyPr>
          <a:lstStyle/>
          <a:p>
            <a:pPr algn="r"/>
            <a:r>
              <a:rPr lang="en-US" b="1" dirty="0" err="1">
                <a:solidFill>
                  <a:srgbClr val="7889FB"/>
                </a:solidFill>
                <a:latin typeface="Calibri" panose="020F0502020204030204" pitchFamily="34" charset="0"/>
                <a:cs typeface="Calibri" panose="020F0502020204030204" pitchFamily="34" charset="0"/>
              </a:rPr>
              <a:t>LogReg</a:t>
            </a:r>
            <a:r>
              <a:rPr lang="en-US" b="1" dirty="0">
                <a:solidFill>
                  <a:srgbClr val="7889FB"/>
                </a:solidFill>
                <a:latin typeface="Calibri" panose="020F0502020204030204" pitchFamily="34" charset="0"/>
                <a:cs typeface="Calibri" panose="020F0502020204030204" pitchFamily="34" charset="0"/>
              </a:rPr>
              <a:t> on Criteo</a:t>
            </a:r>
          </a:p>
        </p:txBody>
      </p:sp>
    </p:spTree>
    <p:extLst>
      <p:ext uri="{BB962C8B-B14F-4D97-AF65-F5344CB8AC3E}">
        <p14:creationId xmlns:p14="http://schemas.microsoft.com/office/powerpoint/2010/main" val="408395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582C46-D6BF-398C-0BF6-787ECDA13B4B}"/>
              </a:ext>
            </a:extLst>
          </p:cNvPr>
          <p:cNvSpPr>
            <a:spLocks noGrp="1"/>
          </p:cNvSpPr>
          <p:nvPr>
            <p:ph type="body" sz="quarter" idx="18"/>
          </p:nvPr>
        </p:nvSpPr>
        <p:spPr/>
        <p:txBody>
          <a:bodyPr/>
          <a:lstStyle/>
          <a:p>
            <a:r>
              <a:rPr lang="en-US" dirty="0"/>
              <a:t>Result Caching</a:t>
            </a:r>
          </a:p>
          <a:p>
            <a:pPr lvl="1"/>
            <a:r>
              <a:rPr lang="en-US" b="1" dirty="0">
                <a:solidFill>
                  <a:srgbClr val="7889FB"/>
                </a:solidFill>
              </a:rPr>
              <a:t>Establish a function cache</a:t>
            </a:r>
            <a:r>
              <a:rPr lang="en-US" dirty="0"/>
              <a:t> for X </a:t>
            </a:r>
            <a:r>
              <a:rPr lang="en-AT" dirty="0">
                <a:sym typeface="Wingdings" panose="05000000000000000000" pitchFamily="2" charset="2"/>
              </a:rPr>
              <a:t></a:t>
            </a:r>
            <a:r>
              <a:rPr lang="en-US" dirty="0">
                <a:sym typeface="Wingdings" panose="05000000000000000000" pitchFamily="2" charset="2"/>
              </a:rPr>
              <a:t> Y</a:t>
            </a:r>
            <a:br>
              <a:rPr lang="en-US" dirty="0">
                <a:sym typeface="Wingdings" panose="05000000000000000000" pitchFamily="2" charset="2"/>
              </a:rPr>
            </a:br>
            <a:r>
              <a:rPr lang="en-US" dirty="0">
                <a:sym typeface="Wingdings" panose="05000000000000000000" pitchFamily="2" charset="2"/>
              </a:rPr>
              <a:t>(</a:t>
            </a:r>
            <a:r>
              <a:rPr lang="en-US" dirty="0" err="1">
                <a:sym typeface="Wingdings" panose="05000000000000000000" pitchFamily="2" charset="2"/>
              </a:rPr>
              <a:t>memoization</a:t>
            </a:r>
            <a:r>
              <a:rPr lang="en-US" dirty="0">
                <a:sym typeface="Wingdings" panose="05000000000000000000" pitchFamily="2" charset="2"/>
              </a:rPr>
              <a:t> of deterministic function evaluation)</a:t>
            </a:r>
          </a:p>
          <a:p>
            <a:pPr lvl="1"/>
            <a:r>
              <a:rPr lang="en-US" dirty="0">
                <a:sym typeface="Wingdings" panose="05000000000000000000" pitchFamily="2" charset="2"/>
              </a:rPr>
              <a:t>E.g., translation use case</a:t>
            </a:r>
          </a:p>
          <a:p>
            <a:pPr lvl="1"/>
            <a:endParaRPr lang="en-US" dirty="0">
              <a:sym typeface="Wingdings" panose="05000000000000000000" pitchFamily="2" charset="2"/>
            </a:endParaRPr>
          </a:p>
          <a:p>
            <a:r>
              <a:rPr lang="en-US" dirty="0">
                <a:sym typeface="Wingdings" panose="05000000000000000000" pitchFamily="2" charset="2"/>
              </a:rPr>
              <a:t>Multi Model Optimizations</a:t>
            </a:r>
          </a:p>
          <a:p>
            <a:pPr lvl="1"/>
            <a:r>
              <a:rPr lang="en-US" dirty="0"/>
              <a:t>Same input fed into multiple partially redundant model evaluations</a:t>
            </a:r>
          </a:p>
          <a:p>
            <a:pPr lvl="1"/>
            <a:r>
              <a:rPr lang="en-US" b="1" dirty="0">
                <a:solidFill>
                  <a:srgbClr val="7889FB"/>
                </a:solidFill>
              </a:rPr>
              <a:t>Common subexpression elimination </a:t>
            </a:r>
            <a:r>
              <a:rPr lang="en-US" dirty="0"/>
              <a:t>between prediction programs</a:t>
            </a:r>
          </a:p>
          <a:p>
            <a:pPr lvl="1"/>
            <a:r>
              <a:rPr lang="en-US" dirty="0"/>
              <a:t>In </a:t>
            </a:r>
            <a:r>
              <a:rPr lang="en-US" b="1" dirty="0">
                <a:solidFill>
                  <a:srgbClr val="7889FB"/>
                </a:solidFill>
              </a:rPr>
              <a:t>PRETZEL</a:t>
            </a:r>
            <a:r>
              <a:rPr lang="en-US" dirty="0"/>
              <a:t>, programs compiled into physical stages and </a:t>
            </a:r>
            <a:br>
              <a:rPr lang="en-US" dirty="0"/>
            </a:br>
            <a:r>
              <a:rPr lang="en-US" dirty="0"/>
              <a:t>registered with the runtime + caching for stages </a:t>
            </a:r>
            <a:br>
              <a:rPr lang="en-US" dirty="0"/>
            </a:br>
            <a:r>
              <a:rPr lang="en-US" dirty="0"/>
              <a:t>(decided based on hashing the inputs)</a:t>
            </a:r>
          </a:p>
          <a:p>
            <a:endParaRPr lang="en-US" dirty="0"/>
          </a:p>
        </p:txBody>
      </p:sp>
      <p:sp>
        <p:nvSpPr>
          <p:cNvPr id="3" name="Text Placeholder 2">
            <a:extLst>
              <a:ext uri="{FF2B5EF4-FFF2-40B4-BE49-F238E27FC236}">
                <a16:creationId xmlns:a16="http://schemas.microsoft.com/office/drawing/2014/main" id="{9FF0DB2B-3B08-4A2F-D1B6-097E6786E4BD}"/>
              </a:ext>
            </a:extLst>
          </p:cNvPr>
          <p:cNvSpPr>
            <a:spLocks noGrp="1"/>
          </p:cNvSpPr>
          <p:nvPr>
            <p:ph type="body" sz="quarter" idx="14"/>
          </p:nvPr>
        </p:nvSpPr>
        <p:spPr/>
        <p:txBody>
          <a:bodyPr/>
          <a:lstStyle/>
          <a:p>
            <a:r>
              <a:rPr lang="en-US" dirty="0"/>
              <a:t>Serving Optimizations </a:t>
            </a:r>
            <a:r>
              <a:rPr lang="en-AT" dirty="0"/>
              <a:t>–</a:t>
            </a:r>
            <a:r>
              <a:rPr lang="en-US" dirty="0"/>
              <a:t> MQO </a:t>
            </a:r>
          </a:p>
        </p:txBody>
      </p:sp>
      <p:pic>
        <p:nvPicPr>
          <p:cNvPr id="4" name="Picture 3">
            <a:extLst>
              <a:ext uri="{FF2B5EF4-FFF2-40B4-BE49-F238E27FC236}">
                <a16:creationId xmlns:a16="http://schemas.microsoft.com/office/drawing/2014/main" id="{121749DD-1910-386F-BDCE-7D6B37A1BA73}"/>
              </a:ext>
            </a:extLst>
          </p:cNvPr>
          <p:cNvPicPr>
            <a:picLocks noChangeAspect="1"/>
          </p:cNvPicPr>
          <p:nvPr/>
        </p:nvPicPr>
        <p:blipFill>
          <a:blip r:embed="rId2"/>
          <a:stretch>
            <a:fillRect/>
          </a:stretch>
        </p:blipFill>
        <p:spPr>
          <a:xfrm>
            <a:off x="7558928" y="1591566"/>
            <a:ext cx="4085485" cy="323252"/>
          </a:xfrm>
          <a:prstGeom prst="rect">
            <a:avLst/>
          </a:prstGeom>
        </p:spPr>
      </p:pic>
      <p:pic>
        <p:nvPicPr>
          <p:cNvPr id="5" name="Picture 4">
            <a:extLst>
              <a:ext uri="{FF2B5EF4-FFF2-40B4-BE49-F238E27FC236}">
                <a16:creationId xmlns:a16="http://schemas.microsoft.com/office/drawing/2014/main" id="{E8A132E4-E475-BDA0-BB29-1054418F6765}"/>
              </a:ext>
            </a:extLst>
          </p:cNvPr>
          <p:cNvPicPr>
            <a:picLocks noChangeAspect="1"/>
          </p:cNvPicPr>
          <p:nvPr/>
        </p:nvPicPr>
        <p:blipFill>
          <a:blip r:embed="rId3"/>
          <a:stretch>
            <a:fillRect/>
          </a:stretch>
        </p:blipFill>
        <p:spPr>
          <a:xfrm>
            <a:off x="7741703" y="3297860"/>
            <a:ext cx="3859680" cy="2321146"/>
          </a:xfrm>
          <a:prstGeom prst="rect">
            <a:avLst/>
          </a:prstGeom>
        </p:spPr>
      </p:pic>
      <p:pic>
        <p:nvPicPr>
          <p:cNvPr id="6" name="Picture 5">
            <a:extLst>
              <a:ext uri="{FF2B5EF4-FFF2-40B4-BE49-F238E27FC236}">
                <a16:creationId xmlns:a16="http://schemas.microsoft.com/office/drawing/2014/main" id="{04E0B709-A83A-3ADE-7A42-A31C147C0E97}"/>
              </a:ext>
            </a:extLst>
          </p:cNvPr>
          <p:cNvPicPr>
            <a:picLocks noChangeAspect="1"/>
          </p:cNvPicPr>
          <p:nvPr/>
        </p:nvPicPr>
        <p:blipFill>
          <a:blip r:embed="rId4"/>
          <a:stretch>
            <a:fillRect/>
          </a:stretch>
        </p:blipFill>
        <p:spPr>
          <a:xfrm>
            <a:off x="1224787" y="5074808"/>
            <a:ext cx="498976" cy="640080"/>
          </a:xfrm>
          <a:prstGeom prst="rect">
            <a:avLst/>
          </a:prstGeom>
          <a:ln w="25400">
            <a:solidFill>
              <a:srgbClr val="7889FB"/>
            </a:solidFill>
          </a:ln>
        </p:spPr>
      </p:pic>
      <p:sp>
        <p:nvSpPr>
          <p:cNvPr id="7" name="TextBox 6">
            <a:extLst>
              <a:ext uri="{FF2B5EF4-FFF2-40B4-BE49-F238E27FC236}">
                <a16:creationId xmlns:a16="http://schemas.microsoft.com/office/drawing/2014/main" id="{6A771A4A-9107-0DA5-F1BF-B895FCFE5CCF}"/>
              </a:ext>
            </a:extLst>
          </p:cNvPr>
          <p:cNvSpPr txBox="1"/>
          <p:nvPr/>
        </p:nvSpPr>
        <p:spPr>
          <a:xfrm>
            <a:off x="1846769" y="5015468"/>
            <a:ext cx="3014502" cy="738664"/>
          </a:xfrm>
          <a:prstGeom prst="rect">
            <a:avLst/>
          </a:prstGeom>
          <a:noFill/>
        </p:spPr>
        <p:txBody>
          <a:bodyPr wrap="square" lIns="0" rIns="0" rtlCol="0">
            <a:spAutoFit/>
          </a:bodyPr>
          <a:lstStyle/>
          <a:p>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Yunseong</a:t>
            </a:r>
            <a:r>
              <a:rPr lang="en-US" sz="1400" dirty="0">
                <a:latin typeface="Calibri" panose="020F0502020204030204" pitchFamily="34" charset="0"/>
                <a:cs typeface="Calibri" panose="020F0502020204030204" pitchFamily="34" charset="0"/>
              </a:rPr>
              <a:t> Lee et al.: PRETZEL: Opening the Black Box of Machine Learning Prediction Serving Systems. </a:t>
            </a:r>
            <a:r>
              <a:rPr lang="en-US" sz="1400" b="1" dirty="0">
                <a:latin typeface="Calibri" panose="020F0502020204030204" pitchFamily="34" charset="0"/>
                <a:cs typeface="Calibri" panose="020F0502020204030204" pitchFamily="34" charset="0"/>
              </a:rPr>
              <a:t>OSDI 2018</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71690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8E0247-1D7B-7358-15D0-0FA823AD8E63}"/>
              </a:ext>
            </a:extLst>
          </p:cNvPr>
          <p:cNvSpPr>
            <a:spLocks noGrp="1"/>
          </p:cNvSpPr>
          <p:nvPr>
            <p:ph type="body" sz="quarter" idx="18"/>
          </p:nvPr>
        </p:nvSpPr>
        <p:spPr/>
        <p:txBody>
          <a:bodyPr/>
          <a:lstStyle/>
          <a:p>
            <a:r>
              <a:rPr lang="en-US" dirty="0"/>
              <a:t>TensorFlow </a:t>
            </a:r>
            <a:r>
              <a:rPr lang="en-US" dirty="0" err="1">
                <a:latin typeface="Consolas" panose="020B0609020204030204" pitchFamily="49" charset="0"/>
              </a:rPr>
              <a:t>tf.compile</a:t>
            </a:r>
            <a:endParaRPr lang="en-US" dirty="0">
              <a:latin typeface="Consolas" panose="020B0609020204030204" pitchFamily="49" charset="0"/>
            </a:endParaRPr>
          </a:p>
          <a:p>
            <a:pPr lvl="1"/>
            <a:r>
              <a:rPr lang="en-US" dirty="0"/>
              <a:t>Compile entire TF graph into binary function w/ low footprint</a:t>
            </a:r>
          </a:p>
          <a:p>
            <a:pPr lvl="1"/>
            <a:r>
              <a:rPr lang="en-US" b="1" dirty="0">
                <a:solidFill>
                  <a:schemeClr val="accent1"/>
                </a:solidFill>
              </a:rPr>
              <a:t>Input:</a:t>
            </a:r>
            <a:r>
              <a:rPr lang="en-US" dirty="0"/>
              <a:t> Graph, config (</a:t>
            </a:r>
            <a:r>
              <a:rPr lang="en-US" dirty="0" err="1"/>
              <a:t>feeds+fetches</a:t>
            </a:r>
            <a:r>
              <a:rPr lang="en-US" dirty="0"/>
              <a:t> w/ fixes shape sizes)</a:t>
            </a:r>
          </a:p>
          <a:p>
            <a:pPr lvl="1"/>
            <a:r>
              <a:rPr lang="en-US" b="1" dirty="0">
                <a:solidFill>
                  <a:schemeClr val="accent1"/>
                </a:solidFill>
              </a:rPr>
              <a:t>Output:</a:t>
            </a:r>
            <a:r>
              <a:rPr lang="en-US" dirty="0"/>
              <a:t> x86 binary and C++ header (e.g., inference)</a:t>
            </a:r>
          </a:p>
          <a:p>
            <a:pPr lvl="1"/>
            <a:r>
              <a:rPr lang="en-US" b="1" dirty="0">
                <a:solidFill>
                  <a:srgbClr val="7889FB"/>
                </a:solidFill>
              </a:rPr>
              <a:t>Specialization for frozen model and sizes</a:t>
            </a:r>
            <a:r>
              <a:rPr lang="en-US" dirty="0"/>
              <a:t>  </a:t>
            </a:r>
          </a:p>
          <a:p>
            <a:pPr lvl="1"/>
            <a:endParaRPr lang="en-US" sz="1200" dirty="0"/>
          </a:p>
          <a:p>
            <a:r>
              <a:rPr lang="en-US" dirty="0" err="1"/>
              <a:t>PyTorch</a:t>
            </a:r>
            <a:r>
              <a:rPr lang="en-US" dirty="0"/>
              <a:t> Compile</a:t>
            </a:r>
          </a:p>
          <a:p>
            <a:pPr lvl="1"/>
            <a:r>
              <a:rPr lang="en-US" dirty="0"/>
              <a:t>Compile Python functions into </a:t>
            </a:r>
            <a:r>
              <a:rPr lang="en-US" dirty="0" err="1"/>
              <a:t>ScriptModule</a:t>
            </a:r>
            <a:r>
              <a:rPr lang="en-US" dirty="0"/>
              <a:t>/</a:t>
            </a:r>
            <a:r>
              <a:rPr lang="en-US" dirty="0" err="1"/>
              <a:t>ScriptFunction</a:t>
            </a:r>
            <a:endParaRPr lang="en-US" dirty="0"/>
          </a:p>
          <a:p>
            <a:pPr lvl="1"/>
            <a:r>
              <a:rPr lang="en-US" dirty="0"/>
              <a:t>Lazily collect operations,  optimize, and JIT compile</a:t>
            </a:r>
          </a:p>
          <a:p>
            <a:pPr lvl="1"/>
            <a:r>
              <a:rPr lang="en-US" dirty="0"/>
              <a:t>Explicit </a:t>
            </a:r>
            <a:r>
              <a:rPr lang="en-US" dirty="0" err="1">
                <a:latin typeface="Consolas" panose="020B0609020204030204" pitchFamily="49" charset="0"/>
              </a:rPr>
              <a:t>jit.script</a:t>
            </a:r>
            <a:r>
              <a:rPr lang="en-US" dirty="0"/>
              <a:t> call or </a:t>
            </a:r>
            <a:r>
              <a:rPr lang="en-US" dirty="0">
                <a:latin typeface="Consolas" panose="020B0609020204030204" pitchFamily="49" charset="0"/>
              </a:rPr>
              <a:t>@torch.jit.script</a:t>
            </a:r>
          </a:p>
          <a:p>
            <a:endParaRPr lang="en-US" dirty="0"/>
          </a:p>
        </p:txBody>
      </p:sp>
      <p:sp>
        <p:nvSpPr>
          <p:cNvPr id="3" name="Text Placeholder 2">
            <a:extLst>
              <a:ext uri="{FF2B5EF4-FFF2-40B4-BE49-F238E27FC236}">
                <a16:creationId xmlns:a16="http://schemas.microsoft.com/office/drawing/2014/main" id="{E7235C54-0CCA-92F1-845F-C767F6A545A4}"/>
              </a:ext>
            </a:extLst>
          </p:cNvPr>
          <p:cNvSpPr>
            <a:spLocks noGrp="1"/>
          </p:cNvSpPr>
          <p:nvPr>
            <p:ph type="body" sz="quarter" idx="14"/>
          </p:nvPr>
        </p:nvSpPr>
        <p:spPr/>
        <p:txBody>
          <a:bodyPr/>
          <a:lstStyle/>
          <a:p>
            <a:r>
              <a:rPr lang="en-US" dirty="0"/>
              <a:t>Serving Optimizations </a:t>
            </a:r>
            <a:r>
              <a:rPr lang="en-AT" dirty="0"/>
              <a:t>–</a:t>
            </a:r>
            <a:r>
              <a:rPr lang="en-US" dirty="0"/>
              <a:t> Compilation</a:t>
            </a:r>
          </a:p>
        </p:txBody>
      </p:sp>
      <p:pic>
        <p:nvPicPr>
          <p:cNvPr id="4" name="Picture 3">
            <a:extLst>
              <a:ext uri="{FF2B5EF4-FFF2-40B4-BE49-F238E27FC236}">
                <a16:creationId xmlns:a16="http://schemas.microsoft.com/office/drawing/2014/main" id="{036D56B8-7A3B-03ED-E23B-E44CA43642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0967" y="3358867"/>
            <a:ext cx="1202891" cy="249379"/>
          </a:xfrm>
          <a:prstGeom prst="rect">
            <a:avLst/>
          </a:prstGeom>
        </p:spPr>
      </p:pic>
      <p:grpSp>
        <p:nvGrpSpPr>
          <p:cNvPr id="5" name="Group 4">
            <a:extLst>
              <a:ext uri="{FF2B5EF4-FFF2-40B4-BE49-F238E27FC236}">
                <a16:creationId xmlns:a16="http://schemas.microsoft.com/office/drawing/2014/main" id="{DC7801AB-1748-6C33-36DF-2B19853F13E9}"/>
              </a:ext>
            </a:extLst>
          </p:cNvPr>
          <p:cNvGrpSpPr/>
          <p:nvPr/>
        </p:nvGrpSpPr>
        <p:grpSpPr>
          <a:xfrm>
            <a:off x="9180405" y="1254535"/>
            <a:ext cx="1064042" cy="624134"/>
            <a:chOff x="3736686" y="5108207"/>
            <a:chExt cx="1064042" cy="624134"/>
          </a:xfrm>
        </p:grpSpPr>
        <p:pic>
          <p:nvPicPr>
            <p:cNvPr id="6" name="Picture 5">
              <a:extLst>
                <a:ext uri="{FF2B5EF4-FFF2-40B4-BE49-F238E27FC236}">
                  <a16:creationId xmlns:a16="http://schemas.microsoft.com/office/drawing/2014/main" id="{D30D8A5E-F267-E297-7EC1-9F8E4428C2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6686" y="5108207"/>
              <a:ext cx="659373" cy="561969"/>
            </a:xfrm>
            <a:prstGeom prst="rect">
              <a:avLst/>
            </a:prstGeom>
          </p:spPr>
        </p:pic>
        <p:pic>
          <p:nvPicPr>
            <p:cNvPr id="7" name="Picture 6">
              <a:extLst>
                <a:ext uri="{FF2B5EF4-FFF2-40B4-BE49-F238E27FC236}">
                  <a16:creationId xmlns:a16="http://schemas.microsoft.com/office/drawing/2014/main" id="{FC9F42BC-8D45-F4A2-E66F-B730661086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1038" y="5439431"/>
              <a:ext cx="389690" cy="292910"/>
            </a:xfrm>
            <a:prstGeom prst="rect">
              <a:avLst/>
            </a:prstGeom>
          </p:spPr>
        </p:pic>
      </p:grpSp>
      <p:sp>
        <p:nvSpPr>
          <p:cNvPr id="8" name="Rectangle 7">
            <a:extLst>
              <a:ext uri="{FF2B5EF4-FFF2-40B4-BE49-F238E27FC236}">
                <a16:creationId xmlns:a16="http://schemas.microsoft.com/office/drawing/2014/main" id="{69EF8784-A5DD-5B3C-BB44-F6BCA21D3B98}"/>
              </a:ext>
            </a:extLst>
          </p:cNvPr>
          <p:cNvSpPr/>
          <p:nvPr/>
        </p:nvSpPr>
        <p:spPr>
          <a:xfrm>
            <a:off x="7997508" y="1927440"/>
            <a:ext cx="2321169" cy="738664"/>
          </a:xfrm>
          <a:prstGeom prst="rect">
            <a:avLst/>
          </a:prstGeom>
        </p:spPr>
        <p:txBody>
          <a:bodyPr wrap="square">
            <a:spAutoFit/>
          </a:bodyPr>
          <a:lstStyle/>
          <a:p>
            <a:pPr algn="r"/>
            <a:r>
              <a:rPr lang="en-US" sz="1400" dirty="0">
                <a:latin typeface="Calibri" panose="020F0502020204030204" pitchFamily="34" charset="0"/>
                <a:cs typeface="Calibri" panose="020F0502020204030204" pitchFamily="34" charset="0"/>
              </a:rPr>
              <a:t>[Chris Leary, Todd Wang: </a:t>
            </a: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XLA – </a:t>
            </a:r>
            <a:r>
              <a:rPr lang="en-US" sz="1400" dirty="0" err="1">
                <a:latin typeface="Calibri" panose="020F0502020204030204" pitchFamily="34" charset="0"/>
                <a:cs typeface="Calibri" panose="020F0502020204030204" pitchFamily="34" charset="0"/>
              </a:rPr>
              <a:t>TensorFlow</a:t>
            </a:r>
            <a:r>
              <a:rPr lang="en-US" sz="1400" dirty="0">
                <a:latin typeface="Calibri" panose="020F0502020204030204" pitchFamily="34" charset="0"/>
                <a:cs typeface="Calibri" panose="020F0502020204030204" pitchFamily="34" charset="0"/>
              </a:rPr>
              <a:t>, Compiled!, </a:t>
            </a:r>
            <a:r>
              <a:rPr lang="en-US" sz="1400" b="1" dirty="0">
                <a:latin typeface="Calibri" panose="020F0502020204030204" pitchFamily="34" charset="0"/>
                <a:cs typeface="Calibri" panose="020F0502020204030204" pitchFamily="34" charset="0"/>
              </a:rPr>
              <a:t>TF Dev Summit 2017</a:t>
            </a:r>
            <a:r>
              <a:rPr lang="en-US" sz="1400" dirty="0">
                <a:latin typeface="Calibri" panose="020F0502020204030204" pitchFamily="34" charset="0"/>
                <a:cs typeface="Calibri" panose="020F0502020204030204" pitchFamily="34" charset="0"/>
              </a:rPr>
              <a:t>]</a:t>
            </a:r>
            <a:endParaRPr lang="en-US" sz="1400" dirty="0"/>
          </a:p>
        </p:txBody>
      </p:sp>
      <p:sp>
        <p:nvSpPr>
          <p:cNvPr id="9" name="Rectangle 8">
            <a:extLst>
              <a:ext uri="{FF2B5EF4-FFF2-40B4-BE49-F238E27FC236}">
                <a16:creationId xmlns:a16="http://schemas.microsoft.com/office/drawing/2014/main" id="{D2FDD642-F454-7B3B-A0FE-CDA681A26DF5}"/>
              </a:ext>
            </a:extLst>
          </p:cNvPr>
          <p:cNvSpPr/>
          <p:nvPr/>
        </p:nvSpPr>
        <p:spPr>
          <a:xfrm>
            <a:off x="8780431" y="517590"/>
            <a:ext cx="1655773" cy="646331"/>
          </a:xfrm>
          <a:prstGeom prst="rect">
            <a:avLst/>
          </a:prstGeom>
        </p:spPr>
        <p:txBody>
          <a:bodyPr wrap="none">
            <a:spAutoFit/>
          </a:bodyPr>
          <a:lstStyle/>
          <a:p>
            <a:pPr algn="ctr"/>
            <a:r>
              <a:rPr lang="en-US" b="1" dirty="0">
                <a:solidFill>
                  <a:srgbClr val="7889FB"/>
                </a:solidFill>
                <a:latin typeface="Calibri" panose="020F0502020204030204" pitchFamily="34" charset="0"/>
                <a:cs typeface="Calibri" panose="020F0502020204030204" pitchFamily="34" charset="0"/>
              </a:rPr>
              <a:t>04 Adaptation, </a:t>
            </a:r>
            <a:br>
              <a:rPr lang="en-US" b="1" dirty="0">
                <a:solidFill>
                  <a:srgbClr val="7889FB"/>
                </a:solidFill>
                <a:latin typeface="Calibri" panose="020F0502020204030204" pitchFamily="34" charset="0"/>
                <a:cs typeface="Calibri" panose="020F0502020204030204" pitchFamily="34" charset="0"/>
              </a:rPr>
            </a:br>
            <a:r>
              <a:rPr lang="en-US" b="1" dirty="0">
                <a:solidFill>
                  <a:srgbClr val="7889FB"/>
                </a:solidFill>
                <a:latin typeface="Calibri" panose="020F0502020204030204" pitchFamily="34" charset="0"/>
                <a:cs typeface="Calibri" panose="020F0502020204030204" pitchFamily="34" charset="0"/>
              </a:rPr>
              <a:t>Fusion, and JIT</a:t>
            </a:r>
            <a:endParaRPr lang="en-US"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68413473-C3C6-19DC-2262-1CB3266A64BB}"/>
              </a:ext>
            </a:extLst>
          </p:cNvPr>
          <p:cNvSpPr txBox="1"/>
          <p:nvPr/>
        </p:nvSpPr>
        <p:spPr>
          <a:xfrm>
            <a:off x="7442644" y="3358867"/>
            <a:ext cx="4518846" cy="1923604"/>
          </a:xfrm>
          <a:prstGeom prst="rect">
            <a:avLst/>
          </a:prstGeom>
          <a:noFill/>
        </p:spPr>
        <p:txBody>
          <a:bodyPr wrap="square" lIns="0" rIns="0" rtlCol="0">
            <a:spAutoFit/>
          </a:bodyPr>
          <a:lstStyle/>
          <a:p>
            <a:r>
              <a:rPr lang="en-US" sz="1600" dirty="0">
                <a:latin typeface="Consolas" panose="020B0609020204030204" pitchFamily="49" charset="0"/>
              </a:rPr>
              <a:t>a = </a:t>
            </a:r>
            <a:r>
              <a:rPr lang="en-US" sz="1600" dirty="0" err="1">
                <a:latin typeface="Consolas" panose="020B0609020204030204" pitchFamily="49" charset="0"/>
              </a:rPr>
              <a:t>torch.</a:t>
            </a:r>
            <a:r>
              <a:rPr lang="en-US" sz="1600" b="1" dirty="0" err="1">
                <a:latin typeface="Consolas" panose="020B0609020204030204" pitchFamily="49" charset="0"/>
              </a:rPr>
              <a:t>rand</a:t>
            </a:r>
            <a:r>
              <a:rPr lang="en-US" sz="1600" dirty="0">
                <a:latin typeface="Consolas" panose="020B0609020204030204" pitchFamily="49" charset="0"/>
              </a:rPr>
              <a:t>(5)</a:t>
            </a:r>
          </a:p>
          <a:p>
            <a:r>
              <a:rPr lang="en-US" sz="1600" b="1" dirty="0" err="1">
                <a:latin typeface="Consolas" panose="020B0609020204030204" pitchFamily="49" charset="0"/>
              </a:rPr>
              <a:t>def</a:t>
            </a:r>
            <a:r>
              <a:rPr lang="en-US" sz="1600" dirty="0">
                <a:latin typeface="Consolas" panose="020B0609020204030204" pitchFamily="49" charset="0"/>
              </a:rPr>
              <a:t> </a:t>
            </a:r>
            <a:r>
              <a:rPr lang="en-US" sz="1600" dirty="0" err="1">
                <a:latin typeface="Consolas" panose="020B0609020204030204" pitchFamily="49" charset="0"/>
              </a:rPr>
              <a:t>func</a:t>
            </a:r>
            <a:r>
              <a:rPr lang="en-US" sz="1600" dirty="0">
                <a:latin typeface="Consolas" panose="020B0609020204030204" pitchFamily="49" charset="0"/>
              </a:rPr>
              <a:t>(x):</a:t>
            </a:r>
          </a:p>
          <a:p>
            <a:r>
              <a:rPr lang="en-US" sz="1600" dirty="0">
                <a:latin typeface="Consolas" panose="020B0609020204030204" pitchFamily="49" charset="0"/>
              </a:rPr>
              <a:t>  </a:t>
            </a:r>
            <a:r>
              <a:rPr lang="en-US" sz="1600" b="1" dirty="0">
                <a:latin typeface="Consolas" panose="020B0609020204030204" pitchFamily="49" charset="0"/>
              </a:rPr>
              <a:t>for</a:t>
            </a:r>
            <a:r>
              <a:rPr lang="en-US" sz="1600" dirty="0">
                <a:latin typeface="Consolas" panose="020B0609020204030204" pitchFamily="49" charset="0"/>
              </a:rPr>
              <a:t> </a:t>
            </a:r>
            <a:r>
              <a:rPr lang="en-US" sz="1600" dirty="0" err="1">
                <a:latin typeface="Consolas" panose="020B0609020204030204" pitchFamily="49" charset="0"/>
              </a:rPr>
              <a:t>i</a:t>
            </a:r>
            <a:r>
              <a:rPr lang="en-US" sz="1600" dirty="0">
                <a:latin typeface="Consolas" panose="020B0609020204030204" pitchFamily="49" charset="0"/>
              </a:rPr>
              <a:t> </a:t>
            </a:r>
            <a:r>
              <a:rPr lang="en-US" sz="1600" b="1" dirty="0">
                <a:latin typeface="Consolas" panose="020B0609020204030204" pitchFamily="49" charset="0"/>
              </a:rPr>
              <a:t>in</a:t>
            </a:r>
            <a:r>
              <a:rPr lang="en-US" sz="1600" dirty="0">
                <a:latin typeface="Consolas" panose="020B0609020204030204" pitchFamily="49" charset="0"/>
              </a:rPr>
              <a:t> </a:t>
            </a:r>
            <a:r>
              <a:rPr lang="en-US" sz="1600" b="1" dirty="0">
                <a:latin typeface="Consolas" panose="020B0609020204030204" pitchFamily="49" charset="0"/>
              </a:rPr>
              <a:t>range</a:t>
            </a:r>
            <a:r>
              <a:rPr lang="en-US" sz="1600" dirty="0">
                <a:latin typeface="Consolas" panose="020B0609020204030204" pitchFamily="49" charset="0"/>
              </a:rPr>
              <a:t>(10):</a:t>
            </a:r>
          </a:p>
          <a:p>
            <a:r>
              <a:rPr lang="en-US" sz="1600" dirty="0">
                <a:latin typeface="Consolas" panose="020B0609020204030204" pitchFamily="49" charset="0"/>
              </a:rPr>
              <a:t>    x = x * x </a:t>
            </a:r>
            <a:r>
              <a:rPr lang="en-US" sz="1600" b="1" dirty="0">
                <a:solidFill>
                  <a:srgbClr val="00B050"/>
                </a:solidFill>
                <a:latin typeface="Consolas" panose="020B0609020204030204" pitchFamily="49" charset="0"/>
              </a:rPr>
              <a:t># unrolled into graph</a:t>
            </a:r>
            <a:r>
              <a:rPr lang="en-US" sz="1600" dirty="0">
                <a:latin typeface="Consolas" panose="020B0609020204030204" pitchFamily="49" charset="0"/>
              </a:rPr>
              <a:t> </a:t>
            </a:r>
          </a:p>
          <a:p>
            <a:r>
              <a:rPr lang="en-US" sz="1600" dirty="0">
                <a:latin typeface="Consolas" panose="020B0609020204030204" pitchFamily="49" charset="0"/>
              </a:rPr>
              <a:t>  </a:t>
            </a:r>
            <a:r>
              <a:rPr lang="en-US" sz="1600" b="1" dirty="0">
                <a:latin typeface="Consolas" panose="020B0609020204030204" pitchFamily="49" charset="0"/>
              </a:rPr>
              <a:t>return</a:t>
            </a:r>
            <a:r>
              <a:rPr lang="en-US" sz="1600" dirty="0">
                <a:latin typeface="Consolas" panose="020B0609020204030204" pitchFamily="49" charset="0"/>
              </a:rPr>
              <a:t> x</a:t>
            </a:r>
          </a:p>
          <a:p>
            <a:endParaRPr lang="en-US" sz="700" dirty="0">
              <a:latin typeface="Consolas" panose="020B0609020204030204" pitchFamily="49" charset="0"/>
            </a:endParaRPr>
          </a:p>
          <a:p>
            <a:r>
              <a:rPr lang="en-US" sz="1600" dirty="0" err="1">
                <a:latin typeface="Consolas" panose="020B0609020204030204" pitchFamily="49" charset="0"/>
              </a:rPr>
              <a:t>jitfunc</a:t>
            </a:r>
            <a:r>
              <a:rPr lang="en-US" sz="1600" dirty="0">
                <a:latin typeface="Consolas" panose="020B0609020204030204" pitchFamily="49" charset="0"/>
              </a:rPr>
              <a:t> = </a:t>
            </a:r>
            <a:r>
              <a:rPr lang="en-US" sz="1600" b="1" dirty="0" err="1">
                <a:solidFill>
                  <a:schemeClr val="accent1"/>
                </a:solidFill>
                <a:latin typeface="Consolas" panose="020B0609020204030204" pitchFamily="49" charset="0"/>
              </a:rPr>
              <a:t>torch.jit.script</a:t>
            </a:r>
            <a:r>
              <a:rPr lang="en-US" sz="1600" dirty="0">
                <a:latin typeface="Consolas" panose="020B0609020204030204" pitchFamily="49" charset="0"/>
              </a:rPr>
              <a:t>(</a:t>
            </a:r>
            <a:r>
              <a:rPr lang="en-US" sz="1600" dirty="0" err="1">
                <a:latin typeface="Consolas" panose="020B0609020204030204" pitchFamily="49" charset="0"/>
              </a:rPr>
              <a:t>func</a:t>
            </a:r>
            <a:r>
              <a:rPr lang="en-US" sz="1600" dirty="0">
                <a:latin typeface="Consolas" panose="020B0609020204030204" pitchFamily="49" charset="0"/>
              </a:rPr>
              <a:t>) </a:t>
            </a:r>
            <a:r>
              <a:rPr lang="en-US" sz="1600" b="1" dirty="0">
                <a:solidFill>
                  <a:srgbClr val="00B050"/>
                </a:solidFill>
                <a:latin typeface="Consolas" panose="020B0609020204030204" pitchFamily="49" charset="0"/>
              </a:rPr>
              <a:t># JIT</a:t>
            </a:r>
          </a:p>
          <a:p>
            <a:r>
              <a:rPr lang="en-US" sz="1600" dirty="0" err="1">
                <a:latin typeface="Consolas" panose="020B0609020204030204" pitchFamily="49" charset="0"/>
              </a:rPr>
              <a:t>jitfunc.</a:t>
            </a:r>
            <a:r>
              <a:rPr lang="en-US" sz="1600" b="1" dirty="0" err="1">
                <a:latin typeface="Consolas" panose="020B0609020204030204" pitchFamily="49" charset="0"/>
              </a:rPr>
              <a:t>save</a:t>
            </a:r>
            <a:r>
              <a:rPr lang="en-US" sz="1600" dirty="0">
                <a:latin typeface="Consolas" panose="020B0609020204030204" pitchFamily="49" charset="0"/>
              </a:rPr>
              <a:t>(</a:t>
            </a:r>
            <a:r>
              <a:rPr lang="en-US" sz="1600" b="1" dirty="0">
                <a:solidFill>
                  <a:srgbClr val="00B050"/>
                </a:solidFill>
                <a:latin typeface="Consolas" panose="020B0609020204030204" pitchFamily="49" charset="0"/>
              </a:rPr>
              <a:t>"func.pt"</a:t>
            </a:r>
            <a:r>
              <a:rPr lang="en-US" sz="1600" dirty="0">
                <a:latin typeface="Consolas" panose="020B0609020204030204" pitchFamily="49" charset="0"/>
              </a:rPr>
              <a:t>)</a:t>
            </a:r>
            <a:endParaRPr lang="en-US" sz="1600" dirty="0">
              <a:latin typeface="Consolas" panose="020B0609020204030204" pitchFamily="49" charset="0"/>
              <a:cs typeface="Calibri" panose="020F0502020204030204" pitchFamily="34" charset="0"/>
            </a:endParaRPr>
          </a:p>
        </p:txBody>
      </p:sp>
      <p:pic>
        <p:nvPicPr>
          <p:cNvPr id="11" name="Picture 10">
            <a:extLst>
              <a:ext uri="{FF2B5EF4-FFF2-40B4-BE49-F238E27FC236}">
                <a16:creationId xmlns:a16="http://schemas.microsoft.com/office/drawing/2014/main" id="{4C7FC49F-414C-5DE9-8124-22E77F1DD6F3}"/>
              </a:ext>
            </a:extLst>
          </p:cNvPr>
          <p:cNvPicPr>
            <a:picLocks noChangeAspect="1"/>
          </p:cNvPicPr>
          <p:nvPr/>
        </p:nvPicPr>
        <p:blipFill>
          <a:blip r:embed="rId5"/>
          <a:stretch>
            <a:fillRect/>
          </a:stretch>
        </p:blipFill>
        <p:spPr>
          <a:xfrm>
            <a:off x="1047441" y="4836739"/>
            <a:ext cx="734554" cy="548640"/>
          </a:xfrm>
          <a:prstGeom prst="rect">
            <a:avLst/>
          </a:prstGeom>
          <a:ln w="25400">
            <a:solidFill>
              <a:srgbClr val="7889FB"/>
            </a:solidFill>
          </a:ln>
        </p:spPr>
      </p:pic>
      <p:sp>
        <p:nvSpPr>
          <p:cNvPr id="12" name="TextBox 11">
            <a:extLst>
              <a:ext uri="{FF2B5EF4-FFF2-40B4-BE49-F238E27FC236}">
                <a16:creationId xmlns:a16="http://schemas.microsoft.com/office/drawing/2014/main" id="{D2277AB1-EE14-0C55-FA69-52DDC3A2356C}"/>
              </a:ext>
            </a:extLst>
          </p:cNvPr>
          <p:cNvSpPr txBox="1"/>
          <p:nvPr/>
        </p:nvSpPr>
        <p:spPr>
          <a:xfrm>
            <a:off x="1916086" y="4738852"/>
            <a:ext cx="3150766" cy="738664"/>
          </a:xfrm>
          <a:prstGeom prst="rect">
            <a:avLst/>
          </a:prstGeom>
          <a:noFill/>
        </p:spPr>
        <p:txBody>
          <a:bodyPr wrap="square" lIns="0" rIns="0" rtlCol="0">
            <a:spAutoFit/>
          </a:bodyPr>
          <a:lstStyle/>
          <a:p>
            <a:r>
              <a:rPr lang="en-US" sz="1400" dirty="0">
                <a:latin typeface="Calibri" panose="020F0502020204030204" pitchFamily="34" charset="0"/>
                <a:cs typeface="Calibri" panose="020F0502020204030204" pitchFamily="34" charset="0"/>
              </a:rPr>
              <a:t>[Vincent Quenneville-</a:t>
            </a:r>
            <a:r>
              <a:rPr lang="en-US" sz="1400" dirty="0" err="1">
                <a:latin typeface="Calibri" panose="020F0502020204030204" pitchFamily="34" charset="0"/>
                <a:cs typeface="Calibri" panose="020F0502020204030204" pitchFamily="34" charset="0"/>
              </a:rPr>
              <a:t>Bélair</a:t>
            </a:r>
            <a:r>
              <a:rPr lang="en-US" sz="1400" dirty="0">
                <a:latin typeface="Calibri" panose="020F0502020204030204" pitchFamily="34" charset="0"/>
                <a:cs typeface="Calibri" panose="020F0502020204030204" pitchFamily="34" charset="0"/>
              </a:rPr>
              <a:t>: How </a:t>
            </a:r>
            <a:r>
              <a:rPr lang="en-US" sz="1400" dirty="0" err="1">
                <a:latin typeface="Calibri" panose="020F0502020204030204" pitchFamily="34" charset="0"/>
                <a:cs typeface="Calibri" panose="020F0502020204030204" pitchFamily="34" charset="0"/>
              </a:rPr>
              <a:t>PyTorch</a:t>
            </a:r>
            <a:r>
              <a:rPr lang="en-US" sz="1400" dirty="0">
                <a:latin typeface="Calibri" panose="020F0502020204030204" pitchFamily="34" charset="0"/>
                <a:cs typeface="Calibri" panose="020F0502020204030204" pitchFamily="34" charset="0"/>
              </a:rPr>
              <a:t> Optimizes Deep Learning Computations, </a:t>
            </a:r>
            <a:r>
              <a:rPr lang="en-US" sz="1400" b="1" dirty="0">
                <a:latin typeface="Calibri" panose="020F0502020204030204" pitchFamily="34" charset="0"/>
                <a:cs typeface="Calibri" panose="020F0502020204030204" pitchFamily="34" charset="0"/>
              </a:rPr>
              <a:t>Guest Lecture Stanford 2020</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119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0642BD-23C3-A58F-D69F-7F1592FD8DC7}"/>
              </a:ext>
            </a:extLst>
          </p:cNvPr>
          <p:cNvPicPr>
            <a:picLocks noChangeAspect="1"/>
          </p:cNvPicPr>
          <p:nvPr/>
        </p:nvPicPr>
        <p:blipFill rotWithShape="1">
          <a:blip r:embed="rId3"/>
          <a:srcRect l="35308"/>
          <a:stretch/>
        </p:blipFill>
        <p:spPr>
          <a:xfrm>
            <a:off x="661308" y="2161223"/>
            <a:ext cx="11225892" cy="3422348"/>
          </a:xfrm>
          <a:prstGeom prst="rect">
            <a:avLst/>
          </a:prstGeom>
        </p:spPr>
      </p:pic>
      <p:pic>
        <p:nvPicPr>
          <p:cNvPr id="16" name="Picture 15">
            <a:extLst>
              <a:ext uri="{FF2B5EF4-FFF2-40B4-BE49-F238E27FC236}">
                <a16:creationId xmlns:a16="http://schemas.microsoft.com/office/drawing/2014/main" id="{47374ADB-E867-0C67-0FC6-B19237953928}"/>
              </a:ext>
            </a:extLst>
          </p:cNvPr>
          <p:cNvPicPr>
            <a:picLocks noChangeAspect="1"/>
          </p:cNvPicPr>
          <p:nvPr/>
        </p:nvPicPr>
        <p:blipFill rotWithShape="1">
          <a:blip r:embed="rId3"/>
          <a:srcRect r="68878"/>
          <a:stretch/>
        </p:blipFill>
        <p:spPr>
          <a:xfrm>
            <a:off x="9490220" y="1265446"/>
            <a:ext cx="2547633" cy="1614429"/>
          </a:xfrm>
          <a:prstGeom prst="rect">
            <a:avLst/>
          </a:prstGeom>
        </p:spPr>
      </p:pic>
      <p:sp>
        <p:nvSpPr>
          <p:cNvPr id="2" name="Text Placeholder 1">
            <a:extLst>
              <a:ext uri="{FF2B5EF4-FFF2-40B4-BE49-F238E27FC236}">
                <a16:creationId xmlns:a16="http://schemas.microsoft.com/office/drawing/2014/main" id="{71D0AA46-1EB2-9E95-80E8-C2B163D7FEEC}"/>
              </a:ext>
            </a:extLst>
          </p:cNvPr>
          <p:cNvSpPr>
            <a:spLocks noGrp="1"/>
          </p:cNvSpPr>
          <p:nvPr>
            <p:ph type="body" sz="quarter" idx="18"/>
          </p:nvPr>
        </p:nvSpPr>
        <p:spPr/>
        <p:txBody>
          <a:bodyPr/>
          <a:lstStyle/>
          <a:p>
            <a:r>
              <a:rPr lang="en-US" dirty="0"/>
              <a:t>Compile ML scoring pipelines  into tensor ops </a:t>
            </a:r>
            <a:r>
              <a:rPr lang="en-US" b="0" dirty="0"/>
              <a:t>(3 strategies w/ different redundancy)</a:t>
            </a:r>
          </a:p>
          <a:p>
            <a:r>
              <a:rPr lang="en-US" dirty="0"/>
              <a:t>#1 </a:t>
            </a:r>
            <a:r>
              <a:rPr lang="en-US" dirty="0" err="1"/>
              <a:t>Matmult</a:t>
            </a:r>
            <a:r>
              <a:rPr lang="en-US" dirty="0"/>
              <a:t> (GEMM) </a:t>
            </a:r>
          </a:p>
        </p:txBody>
      </p:sp>
      <p:sp>
        <p:nvSpPr>
          <p:cNvPr id="3" name="Text Placeholder 2">
            <a:extLst>
              <a:ext uri="{FF2B5EF4-FFF2-40B4-BE49-F238E27FC236}">
                <a16:creationId xmlns:a16="http://schemas.microsoft.com/office/drawing/2014/main" id="{384A7B11-4225-0856-2974-606A94EF1E27}"/>
              </a:ext>
            </a:extLst>
          </p:cNvPr>
          <p:cNvSpPr>
            <a:spLocks noGrp="1"/>
          </p:cNvSpPr>
          <p:nvPr>
            <p:ph type="body" sz="quarter" idx="14"/>
          </p:nvPr>
        </p:nvSpPr>
        <p:spPr/>
        <p:txBody>
          <a:bodyPr/>
          <a:lstStyle/>
          <a:p>
            <a:r>
              <a:rPr lang="en-US" dirty="0"/>
              <a:t>Serving Optimizations </a:t>
            </a:r>
            <a:r>
              <a:rPr lang="en-AT" dirty="0"/>
              <a:t>–</a:t>
            </a:r>
            <a:r>
              <a:rPr lang="en-US" dirty="0"/>
              <a:t> Model Vectorization</a:t>
            </a:r>
          </a:p>
        </p:txBody>
      </p:sp>
      <p:sp>
        <p:nvSpPr>
          <p:cNvPr id="7" name="TextBox 6">
            <a:extLst>
              <a:ext uri="{FF2B5EF4-FFF2-40B4-BE49-F238E27FC236}">
                <a16:creationId xmlns:a16="http://schemas.microsoft.com/office/drawing/2014/main" id="{260ABBE3-F2A0-15C0-D345-E9CD560E776E}"/>
              </a:ext>
            </a:extLst>
          </p:cNvPr>
          <p:cNvSpPr txBox="1"/>
          <p:nvPr/>
        </p:nvSpPr>
        <p:spPr>
          <a:xfrm>
            <a:off x="1266823" y="2250075"/>
            <a:ext cx="1466851" cy="369332"/>
          </a:xfrm>
          <a:prstGeom prst="rect">
            <a:avLst/>
          </a:prstGeom>
          <a:noFill/>
        </p:spPr>
        <p:txBody>
          <a:bodyPr wrap="square" rtlCol="0">
            <a:spAutoFit/>
          </a:bodyPr>
          <a:lstStyle/>
          <a:p>
            <a:pPr algn="ctr"/>
            <a:r>
              <a:rPr lang="en-US" b="1" dirty="0">
                <a:solidFill>
                  <a:srgbClr val="C00000"/>
                </a:solidFill>
              </a:rPr>
              <a:t>input [n x m]</a:t>
            </a:r>
          </a:p>
        </p:txBody>
      </p:sp>
      <p:sp>
        <p:nvSpPr>
          <p:cNvPr id="8" name="TextBox 7">
            <a:extLst>
              <a:ext uri="{FF2B5EF4-FFF2-40B4-BE49-F238E27FC236}">
                <a16:creationId xmlns:a16="http://schemas.microsoft.com/office/drawing/2014/main" id="{780A0550-EC79-C709-3D44-688DC53C90A8}"/>
              </a:ext>
            </a:extLst>
          </p:cNvPr>
          <p:cNvSpPr txBox="1"/>
          <p:nvPr/>
        </p:nvSpPr>
        <p:spPr>
          <a:xfrm>
            <a:off x="3362324" y="1588493"/>
            <a:ext cx="1666876" cy="646331"/>
          </a:xfrm>
          <a:prstGeom prst="rect">
            <a:avLst/>
          </a:prstGeom>
          <a:noFill/>
        </p:spPr>
        <p:txBody>
          <a:bodyPr wrap="square" rtlCol="0">
            <a:spAutoFit/>
          </a:bodyPr>
          <a:lstStyle/>
          <a:p>
            <a:pPr algn="ctr"/>
            <a:r>
              <a:rPr lang="en-US" b="1" dirty="0">
                <a:solidFill>
                  <a:srgbClr val="C00000"/>
                </a:solidFill>
              </a:rPr>
              <a:t>predicate map</a:t>
            </a:r>
          </a:p>
          <a:p>
            <a:pPr algn="ctr"/>
            <a:r>
              <a:rPr lang="en-US" b="1" dirty="0">
                <a:solidFill>
                  <a:srgbClr val="C00000"/>
                </a:solidFill>
              </a:rPr>
              <a:t>[m x #inodes]</a:t>
            </a:r>
          </a:p>
        </p:txBody>
      </p:sp>
      <p:sp>
        <p:nvSpPr>
          <p:cNvPr id="9" name="TextBox 8">
            <a:extLst>
              <a:ext uri="{FF2B5EF4-FFF2-40B4-BE49-F238E27FC236}">
                <a16:creationId xmlns:a16="http://schemas.microsoft.com/office/drawing/2014/main" id="{CC2AA8C4-BE4B-311E-69AF-6190DE585A35}"/>
              </a:ext>
            </a:extLst>
          </p:cNvPr>
          <p:cNvSpPr txBox="1"/>
          <p:nvPr/>
        </p:nvSpPr>
        <p:spPr>
          <a:xfrm>
            <a:off x="5286373" y="2026643"/>
            <a:ext cx="1809753" cy="646331"/>
          </a:xfrm>
          <a:prstGeom prst="rect">
            <a:avLst/>
          </a:prstGeom>
          <a:noFill/>
        </p:spPr>
        <p:txBody>
          <a:bodyPr wrap="square" rtlCol="0">
            <a:spAutoFit/>
          </a:bodyPr>
          <a:lstStyle/>
          <a:p>
            <a:pPr algn="ctr"/>
            <a:r>
              <a:rPr lang="en-US" b="1" dirty="0">
                <a:solidFill>
                  <a:srgbClr val="C00000"/>
                </a:solidFill>
              </a:rPr>
              <a:t>predicate values</a:t>
            </a:r>
          </a:p>
          <a:p>
            <a:pPr algn="ctr"/>
            <a:r>
              <a:rPr lang="en-US" b="1" dirty="0">
                <a:solidFill>
                  <a:srgbClr val="C00000"/>
                </a:solidFill>
              </a:rPr>
              <a:t>[1 x #inodes]</a:t>
            </a:r>
          </a:p>
        </p:txBody>
      </p:sp>
      <p:sp>
        <p:nvSpPr>
          <p:cNvPr id="10" name="TextBox 9">
            <a:extLst>
              <a:ext uri="{FF2B5EF4-FFF2-40B4-BE49-F238E27FC236}">
                <a16:creationId xmlns:a16="http://schemas.microsoft.com/office/drawing/2014/main" id="{05FBA12E-D687-82BE-6712-BA7CAA730949}"/>
              </a:ext>
            </a:extLst>
          </p:cNvPr>
          <p:cNvSpPr txBox="1"/>
          <p:nvPr/>
        </p:nvSpPr>
        <p:spPr>
          <a:xfrm>
            <a:off x="7429498" y="2026643"/>
            <a:ext cx="2076452" cy="646331"/>
          </a:xfrm>
          <a:prstGeom prst="rect">
            <a:avLst/>
          </a:prstGeom>
          <a:noFill/>
        </p:spPr>
        <p:txBody>
          <a:bodyPr wrap="square" rtlCol="0">
            <a:spAutoFit/>
          </a:bodyPr>
          <a:lstStyle/>
          <a:p>
            <a:pPr algn="ctr"/>
            <a:r>
              <a:rPr lang="en-US" b="1" dirty="0">
                <a:solidFill>
                  <a:srgbClr val="C00000"/>
                </a:solidFill>
              </a:rPr>
              <a:t>predicate compare</a:t>
            </a:r>
          </a:p>
          <a:p>
            <a:pPr algn="ctr"/>
            <a:r>
              <a:rPr lang="en-US" b="1" dirty="0">
                <a:solidFill>
                  <a:srgbClr val="C00000"/>
                </a:solidFill>
              </a:rPr>
              <a:t>[1 x #inodes]</a:t>
            </a:r>
          </a:p>
        </p:txBody>
      </p:sp>
      <p:sp>
        <p:nvSpPr>
          <p:cNvPr id="11" name="TextBox 10">
            <a:extLst>
              <a:ext uri="{FF2B5EF4-FFF2-40B4-BE49-F238E27FC236}">
                <a16:creationId xmlns:a16="http://schemas.microsoft.com/office/drawing/2014/main" id="{83D92F0F-5001-ED1E-F57C-26099CB67100}"/>
              </a:ext>
            </a:extLst>
          </p:cNvPr>
          <p:cNvSpPr txBox="1"/>
          <p:nvPr/>
        </p:nvSpPr>
        <p:spPr>
          <a:xfrm>
            <a:off x="1800223" y="5360393"/>
            <a:ext cx="3629027" cy="646331"/>
          </a:xfrm>
          <a:prstGeom prst="rect">
            <a:avLst/>
          </a:prstGeom>
          <a:noFill/>
        </p:spPr>
        <p:txBody>
          <a:bodyPr wrap="square" rtlCol="0">
            <a:spAutoFit/>
          </a:bodyPr>
          <a:lstStyle/>
          <a:p>
            <a:pPr algn="ctr"/>
            <a:r>
              <a:rPr lang="en-US" b="1" dirty="0">
                <a:solidFill>
                  <a:srgbClr val="C00000"/>
                </a:solidFill>
              </a:rPr>
              <a:t>bucket paths [#inodes x #paths]</a:t>
            </a:r>
            <a:br>
              <a:rPr lang="en-US" b="1" dirty="0">
                <a:solidFill>
                  <a:srgbClr val="C00000"/>
                </a:solidFill>
              </a:rPr>
            </a:br>
            <a:r>
              <a:rPr lang="en-US" b="1" dirty="0">
                <a:solidFill>
                  <a:srgbClr val="C00000"/>
                </a:solidFill>
              </a:rPr>
              <a:t>1 (</a:t>
            </a:r>
            <a:r>
              <a:rPr lang="en-US" b="1" dirty="0" err="1">
                <a:solidFill>
                  <a:srgbClr val="C00000"/>
                </a:solidFill>
              </a:rPr>
              <a:t>lhs</a:t>
            </a:r>
            <a:r>
              <a:rPr lang="en-US" b="1" dirty="0">
                <a:solidFill>
                  <a:srgbClr val="C00000"/>
                </a:solidFill>
              </a:rPr>
              <a:t>) / 0 / -1 (</a:t>
            </a:r>
            <a:r>
              <a:rPr lang="en-US" b="1" dirty="0" err="1">
                <a:solidFill>
                  <a:srgbClr val="C00000"/>
                </a:solidFill>
              </a:rPr>
              <a:t>rhs</a:t>
            </a:r>
            <a:r>
              <a:rPr lang="en-US" b="1" dirty="0">
                <a:solidFill>
                  <a:srgbClr val="C00000"/>
                </a:solidFill>
              </a:rPr>
              <a:t>)</a:t>
            </a:r>
          </a:p>
        </p:txBody>
      </p:sp>
      <p:sp>
        <p:nvSpPr>
          <p:cNvPr id="12" name="TextBox 11">
            <a:extLst>
              <a:ext uri="{FF2B5EF4-FFF2-40B4-BE49-F238E27FC236}">
                <a16:creationId xmlns:a16="http://schemas.microsoft.com/office/drawing/2014/main" id="{178712BA-D292-C79D-2C43-3CAA01AF4A4F}"/>
              </a:ext>
            </a:extLst>
          </p:cNvPr>
          <p:cNvSpPr txBox="1"/>
          <p:nvPr/>
        </p:nvSpPr>
        <p:spPr>
          <a:xfrm>
            <a:off x="4869316" y="4893668"/>
            <a:ext cx="2253340" cy="646331"/>
          </a:xfrm>
          <a:prstGeom prst="rect">
            <a:avLst/>
          </a:prstGeom>
          <a:noFill/>
        </p:spPr>
        <p:txBody>
          <a:bodyPr wrap="square" rtlCol="0">
            <a:spAutoFit/>
          </a:bodyPr>
          <a:lstStyle/>
          <a:p>
            <a:pPr algn="ctr"/>
            <a:r>
              <a:rPr lang="en-US" b="1" dirty="0">
                <a:solidFill>
                  <a:srgbClr val="C00000"/>
                </a:solidFill>
              </a:rPr>
              <a:t>paths ∑ </a:t>
            </a:r>
            <a:br>
              <a:rPr lang="en-US" b="1" dirty="0">
                <a:solidFill>
                  <a:srgbClr val="C00000"/>
                </a:solidFill>
              </a:rPr>
            </a:br>
            <a:r>
              <a:rPr lang="en-US" b="1" dirty="0">
                <a:solidFill>
                  <a:srgbClr val="C00000"/>
                </a:solidFill>
              </a:rPr>
              <a:t>[1 x #paths]</a:t>
            </a:r>
          </a:p>
        </p:txBody>
      </p:sp>
      <p:sp>
        <p:nvSpPr>
          <p:cNvPr id="13" name="TextBox 12">
            <a:extLst>
              <a:ext uri="{FF2B5EF4-FFF2-40B4-BE49-F238E27FC236}">
                <a16:creationId xmlns:a16="http://schemas.microsoft.com/office/drawing/2014/main" id="{36DDB554-E55A-8712-4206-05A1185A0462}"/>
              </a:ext>
            </a:extLst>
          </p:cNvPr>
          <p:cNvSpPr txBox="1"/>
          <p:nvPr/>
        </p:nvSpPr>
        <p:spPr>
          <a:xfrm>
            <a:off x="7107691" y="4893668"/>
            <a:ext cx="2253340" cy="369332"/>
          </a:xfrm>
          <a:prstGeom prst="rect">
            <a:avLst/>
          </a:prstGeom>
          <a:noFill/>
        </p:spPr>
        <p:txBody>
          <a:bodyPr wrap="square" rtlCol="0">
            <a:spAutoFit/>
          </a:bodyPr>
          <a:lstStyle/>
          <a:p>
            <a:pPr algn="ctr"/>
            <a:r>
              <a:rPr lang="en-US" b="1" dirty="0">
                <a:solidFill>
                  <a:srgbClr val="C00000"/>
                </a:solidFill>
              </a:rPr>
              <a:t>selected path</a:t>
            </a:r>
          </a:p>
        </p:txBody>
      </p:sp>
      <p:sp>
        <p:nvSpPr>
          <p:cNvPr id="14" name="TextBox 13">
            <a:extLst>
              <a:ext uri="{FF2B5EF4-FFF2-40B4-BE49-F238E27FC236}">
                <a16:creationId xmlns:a16="http://schemas.microsoft.com/office/drawing/2014/main" id="{AD99B990-B83C-24D0-3A13-3B2FDFB56078}"/>
              </a:ext>
            </a:extLst>
          </p:cNvPr>
          <p:cNvSpPr txBox="1"/>
          <p:nvPr/>
        </p:nvSpPr>
        <p:spPr>
          <a:xfrm>
            <a:off x="8946016" y="5065118"/>
            <a:ext cx="2253340" cy="646331"/>
          </a:xfrm>
          <a:prstGeom prst="rect">
            <a:avLst/>
          </a:prstGeom>
          <a:noFill/>
        </p:spPr>
        <p:txBody>
          <a:bodyPr wrap="square" rtlCol="0">
            <a:spAutoFit/>
          </a:bodyPr>
          <a:lstStyle/>
          <a:p>
            <a:pPr algn="ctr"/>
            <a:r>
              <a:rPr lang="en-US" b="1" dirty="0">
                <a:solidFill>
                  <a:srgbClr val="C00000"/>
                </a:solidFill>
              </a:rPr>
              <a:t>class map </a:t>
            </a:r>
            <a:br>
              <a:rPr lang="en-US" b="1" dirty="0">
                <a:solidFill>
                  <a:srgbClr val="C00000"/>
                </a:solidFill>
              </a:rPr>
            </a:br>
            <a:r>
              <a:rPr lang="en-US" b="1" dirty="0">
                <a:solidFill>
                  <a:srgbClr val="C00000"/>
                </a:solidFill>
              </a:rPr>
              <a:t>[#paths x #classes]</a:t>
            </a:r>
          </a:p>
        </p:txBody>
      </p:sp>
      <p:pic>
        <p:nvPicPr>
          <p:cNvPr id="4" name="Picture 3">
            <a:extLst>
              <a:ext uri="{FF2B5EF4-FFF2-40B4-BE49-F238E27FC236}">
                <a16:creationId xmlns:a16="http://schemas.microsoft.com/office/drawing/2014/main" id="{60C88785-C6E2-C17C-025F-1790735F3367}"/>
              </a:ext>
            </a:extLst>
          </p:cNvPr>
          <p:cNvPicPr>
            <a:picLocks noChangeAspect="1"/>
          </p:cNvPicPr>
          <p:nvPr/>
        </p:nvPicPr>
        <p:blipFill>
          <a:blip r:embed="rId4"/>
          <a:stretch>
            <a:fillRect/>
          </a:stretch>
        </p:blipFill>
        <p:spPr>
          <a:xfrm>
            <a:off x="9958807" y="418465"/>
            <a:ext cx="497489" cy="640080"/>
          </a:xfrm>
          <a:prstGeom prst="rect">
            <a:avLst/>
          </a:prstGeom>
          <a:ln w="25400">
            <a:solidFill>
              <a:srgbClr val="7889FB"/>
            </a:solidFill>
          </a:ln>
        </p:spPr>
      </p:pic>
      <p:sp>
        <p:nvSpPr>
          <p:cNvPr id="15" name="TextBox 14">
            <a:extLst>
              <a:ext uri="{FF2B5EF4-FFF2-40B4-BE49-F238E27FC236}">
                <a16:creationId xmlns:a16="http://schemas.microsoft.com/office/drawing/2014/main" id="{2E104A5A-876C-BB8C-FFAC-A8A25AC3D7F2}"/>
              </a:ext>
            </a:extLst>
          </p:cNvPr>
          <p:cNvSpPr txBox="1"/>
          <p:nvPr/>
        </p:nvSpPr>
        <p:spPr>
          <a:xfrm>
            <a:off x="6486861" y="257999"/>
            <a:ext cx="3361420" cy="954107"/>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Supun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Nakandala</a:t>
            </a:r>
            <a:r>
              <a:rPr lang="en-US" sz="1400" dirty="0">
                <a:latin typeface="Calibri" panose="020F0502020204030204" pitchFamily="34" charset="0"/>
                <a:cs typeface="Calibri" panose="020F0502020204030204" pitchFamily="34" charset="0"/>
              </a:rPr>
              <a:t> et al: A Tensor </a:t>
            </a:r>
          </a:p>
          <a:p>
            <a:pPr algn="r"/>
            <a:r>
              <a:rPr lang="en-US" sz="1400" dirty="0">
                <a:latin typeface="Calibri" panose="020F0502020204030204" pitchFamily="34" charset="0"/>
                <a:cs typeface="Calibri" panose="020F0502020204030204" pitchFamily="34" charset="0"/>
              </a:rPr>
              <a:t>Compiler for Unified Machine Learning </a:t>
            </a:r>
          </a:p>
          <a:p>
            <a:pPr algn="r"/>
            <a:r>
              <a:rPr lang="en-US" sz="1400" dirty="0">
                <a:latin typeface="Calibri" panose="020F0502020204030204" pitchFamily="34" charset="0"/>
                <a:cs typeface="Calibri" panose="020F0502020204030204" pitchFamily="34" charset="0"/>
              </a:rPr>
              <a:t>Prediction Serving. </a:t>
            </a:r>
            <a:r>
              <a:rPr lang="en-US" sz="1400" b="1" dirty="0">
                <a:latin typeface="Calibri" panose="020F0502020204030204" pitchFamily="34" charset="0"/>
                <a:cs typeface="Calibri" panose="020F0502020204030204" pitchFamily="34" charset="0"/>
              </a:rPr>
              <a:t>OSDI 2020,</a:t>
            </a:r>
            <a:br>
              <a:rPr lang="en-US" sz="1400" b="1"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hlinkClick r:id="rId5"/>
              </a:rPr>
              <a:t>https://github.com/microsoft/hummingbird</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45010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1F8E86-A5F3-FA9D-806F-C20DBF522E98}"/>
              </a:ext>
            </a:extLst>
          </p:cNvPr>
          <p:cNvSpPr>
            <a:spLocks noGrp="1"/>
          </p:cNvSpPr>
          <p:nvPr>
            <p:ph type="body" sz="quarter" idx="18"/>
          </p:nvPr>
        </p:nvSpPr>
        <p:spPr/>
        <p:txBody>
          <a:bodyPr/>
          <a:lstStyle/>
          <a:p>
            <a:r>
              <a:rPr lang="en-US" dirty="0"/>
              <a:t>#1 Hybrid &amp; Video Recording</a:t>
            </a:r>
          </a:p>
          <a:p>
            <a:pPr lvl="1"/>
            <a:r>
              <a:rPr lang="en-US" dirty="0"/>
              <a:t>Hybrid lectures (in-person, zoom) with optional attendance</a:t>
            </a:r>
            <a:br>
              <a:rPr lang="en-US" dirty="0"/>
            </a:br>
            <a:r>
              <a:rPr lang="en-US" dirty="0">
                <a:hlinkClick r:id="rId3"/>
              </a:rPr>
              <a:t>https://tu-berlin.zoom.us/j/9529634787?pwd=R1ZsN1M3SC9BOU1OcFdmem9zT202UT09</a:t>
            </a:r>
            <a:r>
              <a:rPr lang="en-US" dirty="0"/>
              <a:t> </a:t>
            </a:r>
          </a:p>
          <a:p>
            <a:pPr lvl="1"/>
            <a:r>
              <a:rPr lang="en-US" dirty="0"/>
              <a:t>Zoom </a:t>
            </a:r>
            <a:r>
              <a:rPr lang="en-US" b="1" dirty="0">
                <a:solidFill>
                  <a:srgbClr val="7889FB"/>
                </a:solidFill>
              </a:rPr>
              <a:t>video recordings</a:t>
            </a:r>
            <a:r>
              <a:rPr lang="en-US" dirty="0"/>
              <a:t>, links from website</a:t>
            </a:r>
            <a:br>
              <a:rPr lang="en-US" dirty="0"/>
            </a:br>
            <a:r>
              <a:rPr lang="en-US" dirty="0">
                <a:hlinkClick r:id="rId4"/>
              </a:rPr>
              <a:t>https://mboehm7.github.io/</a:t>
            </a:r>
            <a:r>
              <a:rPr lang="en-US" b="1" dirty="0">
                <a:hlinkClick r:id="rId4"/>
              </a:rPr>
              <a:t>teaching</a:t>
            </a:r>
            <a:r>
              <a:rPr lang="en-US" dirty="0">
                <a:hlinkClick r:id="rId4"/>
              </a:rPr>
              <a:t>/ss25_amls/index.htm</a:t>
            </a:r>
            <a:r>
              <a:rPr lang="en-US" dirty="0"/>
              <a:t>  </a:t>
            </a:r>
          </a:p>
          <a:p>
            <a:pPr lvl="3"/>
            <a:endParaRPr lang="en-US" sz="1000" dirty="0">
              <a:solidFill>
                <a:schemeClr val="tx1"/>
              </a:solidFill>
              <a:sym typeface="Wingdings" panose="05000000000000000000" pitchFamily="2" charset="2"/>
            </a:endParaRPr>
          </a:p>
          <a:p>
            <a:r>
              <a:rPr lang="en-US" dirty="0">
                <a:solidFill>
                  <a:schemeClr val="tx1"/>
                </a:solidFill>
                <a:sym typeface="Wingdings" panose="05000000000000000000" pitchFamily="2" charset="2"/>
              </a:rPr>
              <a:t>#2 Exercise/Project Submissions</a:t>
            </a:r>
          </a:p>
          <a:p>
            <a:pPr lvl="1"/>
            <a:r>
              <a:rPr lang="en-US" b="1" dirty="0">
                <a:solidFill>
                  <a:srgbClr val="C40D1E"/>
                </a:solidFill>
                <a:sym typeface="Wingdings" panose="05000000000000000000" pitchFamily="2" charset="2"/>
              </a:rPr>
              <a:t>64</a:t>
            </a:r>
            <a:r>
              <a:rPr lang="en-US" dirty="0">
                <a:solidFill>
                  <a:schemeClr val="tx1"/>
                </a:solidFill>
                <a:sym typeface="Wingdings" panose="05000000000000000000" pitchFamily="2" charset="2"/>
              </a:rPr>
              <a:t> submissions alternative exercise</a:t>
            </a:r>
          </a:p>
          <a:p>
            <a:pPr lvl="1"/>
            <a:r>
              <a:rPr lang="en-US" b="1" dirty="0">
                <a:solidFill>
                  <a:srgbClr val="7889FB"/>
                </a:solidFill>
                <a:sym typeface="Wingdings" panose="05000000000000000000" pitchFamily="2" charset="2"/>
              </a:rPr>
              <a:t>6+7</a:t>
            </a:r>
            <a:r>
              <a:rPr lang="en-US" dirty="0">
                <a:solidFill>
                  <a:schemeClr val="tx1"/>
                </a:solidFill>
                <a:sym typeface="Wingdings" panose="05000000000000000000" pitchFamily="2" charset="2"/>
              </a:rPr>
              <a:t> submissions </a:t>
            </a:r>
            <a:r>
              <a:rPr lang="en-US" dirty="0" err="1">
                <a:solidFill>
                  <a:schemeClr val="tx1"/>
                </a:solidFill>
                <a:sym typeface="Wingdings" panose="05000000000000000000" pitchFamily="2" charset="2"/>
              </a:rPr>
              <a:t>SystemDS</a:t>
            </a:r>
            <a:r>
              <a:rPr lang="en-US" dirty="0">
                <a:solidFill>
                  <a:schemeClr val="tx1"/>
                </a:solidFill>
                <a:sym typeface="Wingdings" panose="05000000000000000000" pitchFamily="2" charset="2"/>
              </a:rPr>
              <a:t>/DAPHNE projects</a:t>
            </a:r>
          </a:p>
          <a:p>
            <a:pPr lvl="2"/>
            <a:endParaRPr lang="en-US" sz="1000" dirty="0">
              <a:solidFill>
                <a:schemeClr val="tx1"/>
              </a:solidFill>
              <a:sym typeface="Wingdings" panose="05000000000000000000" pitchFamily="2" charset="2"/>
            </a:endParaRPr>
          </a:p>
          <a:p>
            <a:r>
              <a:rPr lang="en-US" dirty="0"/>
              <a:t>#3 Written Exams</a:t>
            </a:r>
          </a:p>
          <a:p>
            <a:pPr lvl="1"/>
            <a:r>
              <a:rPr lang="en-US" dirty="0"/>
              <a:t>Thu </a:t>
            </a:r>
            <a:r>
              <a:rPr lang="en-US" b="1" dirty="0">
                <a:solidFill>
                  <a:srgbClr val="C40D1E"/>
                </a:solidFill>
              </a:rPr>
              <a:t>July 24, 4-6pm</a:t>
            </a:r>
            <a:r>
              <a:rPr lang="en-US" dirty="0"/>
              <a:t> (A 151, </a:t>
            </a:r>
            <a:r>
              <a:rPr lang="en-US" b="1" dirty="0">
                <a:solidFill>
                  <a:srgbClr val="7889FB"/>
                </a:solidFill>
              </a:rPr>
              <a:t>max 50</a:t>
            </a:r>
            <a:r>
              <a:rPr lang="en-US" dirty="0"/>
              <a:t>) 	</a:t>
            </a:r>
            <a:r>
              <a:rPr lang="en-US" dirty="0">
                <a:sym typeface="Wingdings" panose="05000000000000000000" pitchFamily="2" charset="2"/>
              </a:rPr>
              <a:t> 24 registrations</a:t>
            </a:r>
            <a:endParaRPr lang="en-US" dirty="0"/>
          </a:p>
          <a:p>
            <a:pPr lvl="1"/>
            <a:r>
              <a:rPr lang="en-US" dirty="0"/>
              <a:t>Thu </a:t>
            </a:r>
            <a:r>
              <a:rPr lang="en-US" b="1" dirty="0">
                <a:solidFill>
                  <a:srgbClr val="C40D1E"/>
                </a:solidFill>
              </a:rPr>
              <a:t>July 31, 4-6pm</a:t>
            </a:r>
            <a:r>
              <a:rPr lang="en-US" dirty="0"/>
              <a:t> (EW 201, </a:t>
            </a:r>
            <a:r>
              <a:rPr lang="en-US" b="1" dirty="0">
                <a:solidFill>
                  <a:srgbClr val="7889FB"/>
                </a:solidFill>
              </a:rPr>
              <a:t>max 47</a:t>
            </a:r>
            <a:r>
              <a:rPr lang="en-US" dirty="0"/>
              <a:t>)	</a:t>
            </a:r>
            <a:r>
              <a:rPr lang="en-US" dirty="0">
                <a:sym typeface="Wingdings" panose="05000000000000000000" pitchFamily="2" charset="2"/>
              </a:rPr>
              <a:t> </a:t>
            </a:r>
            <a:r>
              <a:rPr lang="en-US" dirty="0">
                <a:solidFill>
                  <a:srgbClr val="C40D1E"/>
                </a:solidFill>
                <a:sym typeface="Wingdings" panose="05000000000000000000" pitchFamily="2" charset="2"/>
              </a:rPr>
              <a:t>48</a:t>
            </a:r>
            <a:r>
              <a:rPr lang="en-US" dirty="0">
                <a:sym typeface="Wingdings" panose="05000000000000000000" pitchFamily="2" charset="2"/>
              </a:rPr>
              <a:t> registrations</a:t>
            </a:r>
            <a:endParaRPr lang="en-US" dirty="0"/>
          </a:p>
          <a:p>
            <a:pPr lvl="1"/>
            <a:r>
              <a:rPr lang="en-US" dirty="0"/>
              <a:t>Thu </a:t>
            </a:r>
            <a:r>
              <a:rPr lang="en-US" b="1" dirty="0">
                <a:solidFill>
                  <a:srgbClr val="C40D1E"/>
                </a:solidFill>
              </a:rPr>
              <a:t>Aug 14, 4-6pm</a:t>
            </a:r>
            <a:r>
              <a:rPr lang="en-US" dirty="0"/>
              <a:t> (A 151, </a:t>
            </a:r>
            <a:r>
              <a:rPr lang="en-US" b="1" dirty="0">
                <a:solidFill>
                  <a:srgbClr val="7889FB"/>
                </a:solidFill>
              </a:rPr>
              <a:t>max 50</a:t>
            </a:r>
            <a:r>
              <a:rPr lang="en-US" dirty="0"/>
              <a:t>)	</a:t>
            </a:r>
            <a:r>
              <a:rPr lang="en-US" dirty="0">
                <a:sym typeface="Wingdings" panose="05000000000000000000" pitchFamily="2" charset="2"/>
              </a:rPr>
              <a:t> 34 registrations</a:t>
            </a:r>
          </a:p>
          <a:p>
            <a:pPr lvl="1"/>
            <a:endParaRPr lang="en-US" dirty="0">
              <a:solidFill>
                <a:schemeClr val="tx1"/>
              </a:solidFill>
              <a:sym typeface="Wingdings" panose="05000000000000000000" pitchFamily="2" charset="2"/>
            </a:endParaRPr>
          </a:p>
          <a:p>
            <a:pPr lvl="1"/>
            <a:endParaRPr lang="en-US" dirty="0">
              <a:solidFill>
                <a:schemeClr val="tx1"/>
              </a:solidFill>
              <a:sym typeface="Wingdings" panose="05000000000000000000" pitchFamily="2" charset="2"/>
            </a:endParaRPr>
          </a:p>
        </p:txBody>
      </p:sp>
      <p:sp>
        <p:nvSpPr>
          <p:cNvPr id="3" name="Text Placeholder 2">
            <a:extLst>
              <a:ext uri="{FF2B5EF4-FFF2-40B4-BE49-F238E27FC236}">
                <a16:creationId xmlns:a16="http://schemas.microsoft.com/office/drawing/2014/main" id="{4A2F9665-3AAA-960B-6947-87080883FC55}"/>
              </a:ext>
            </a:extLst>
          </p:cNvPr>
          <p:cNvSpPr>
            <a:spLocks noGrp="1"/>
          </p:cNvSpPr>
          <p:nvPr>
            <p:ph type="body" sz="quarter" idx="14"/>
          </p:nvPr>
        </p:nvSpPr>
        <p:spPr/>
        <p:txBody>
          <a:bodyPr/>
          <a:lstStyle/>
          <a:p>
            <a:r>
              <a:rPr lang="en-US" dirty="0"/>
              <a:t>Announcements / Org</a:t>
            </a:r>
          </a:p>
        </p:txBody>
      </p:sp>
      <p:pic>
        <p:nvPicPr>
          <p:cNvPr id="7" name="Picture 6">
            <a:extLst>
              <a:ext uri="{FF2B5EF4-FFF2-40B4-BE49-F238E27FC236}">
                <a16:creationId xmlns:a16="http://schemas.microsoft.com/office/drawing/2014/main" id="{A41CAC4B-AB9A-2534-93A5-F0C687ECFB4E}"/>
              </a:ext>
            </a:extLst>
          </p:cNvPr>
          <p:cNvPicPr>
            <a:picLocks noChangeAspect="1"/>
          </p:cNvPicPr>
          <p:nvPr/>
        </p:nvPicPr>
        <p:blipFill>
          <a:blip r:embed="rId5"/>
          <a:stretch>
            <a:fillRect/>
          </a:stretch>
        </p:blipFill>
        <p:spPr>
          <a:xfrm>
            <a:off x="10430814" y="2036054"/>
            <a:ext cx="1210387" cy="316788"/>
          </a:xfrm>
          <a:prstGeom prst="rect">
            <a:avLst/>
          </a:prstGeom>
        </p:spPr>
      </p:pic>
    </p:spTree>
    <p:extLst>
      <p:ext uri="{BB962C8B-B14F-4D97-AF65-F5344CB8AC3E}">
        <p14:creationId xmlns:p14="http://schemas.microsoft.com/office/powerpoint/2010/main" val="26798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96FF8D-773D-FB7D-1E61-4F475D45C672}"/>
              </a:ext>
            </a:extLst>
          </p:cNvPr>
          <p:cNvSpPr>
            <a:spLocks noGrp="1"/>
          </p:cNvSpPr>
          <p:nvPr>
            <p:ph type="body" sz="quarter" idx="18"/>
          </p:nvPr>
        </p:nvSpPr>
        <p:spPr/>
        <p:txBody>
          <a:bodyPr/>
          <a:lstStyle/>
          <a:p>
            <a:r>
              <a:rPr lang="en-US" dirty="0"/>
              <a:t>#2 Tree Traversal (TT) </a:t>
            </a:r>
          </a:p>
          <a:p>
            <a:pPr lvl="1"/>
            <a:r>
              <a:rPr lang="en-US" dirty="0"/>
              <a:t>Traversal for batch of records via value indexing / table()</a:t>
            </a:r>
            <a:br>
              <a:rPr lang="en-US" dirty="0"/>
            </a:br>
            <a:r>
              <a:rPr lang="en-US" dirty="0"/>
              <a:t>and </a:t>
            </a:r>
            <a:r>
              <a:rPr lang="en-US" dirty="0" err="1">
                <a:latin typeface="Consolas" panose="020B0609020204030204" pitchFamily="49" charset="0"/>
              </a:rPr>
              <a:t>ifelse</a:t>
            </a:r>
            <a:r>
              <a:rPr lang="en-US" dirty="0">
                <a:latin typeface="Consolas" panose="020B0609020204030204" pitchFamily="49" charset="0"/>
              </a:rPr>
              <a:t>(Tv&lt;Tt, Tl, Tr)</a:t>
            </a:r>
          </a:p>
        </p:txBody>
      </p:sp>
      <p:sp>
        <p:nvSpPr>
          <p:cNvPr id="3" name="Text Placeholder 2">
            <a:extLst>
              <a:ext uri="{FF2B5EF4-FFF2-40B4-BE49-F238E27FC236}">
                <a16:creationId xmlns:a16="http://schemas.microsoft.com/office/drawing/2014/main" id="{12108C58-F297-51E5-B0FD-D0B24BE327E9}"/>
              </a:ext>
            </a:extLst>
          </p:cNvPr>
          <p:cNvSpPr>
            <a:spLocks noGrp="1"/>
          </p:cNvSpPr>
          <p:nvPr>
            <p:ph type="body" sz="quarter" idx="14"/>
          </p:nvPr>
        </p:nvSpPr>
        <p:spPr/>
        <p:txBody>
          <a:bodyPr/>
          <a:lstStyle/>
          <a:p>
            <a:r>
              <a:rPr lang="en-US" dirty="0"/>
              <a:t>Serving Optimizations </a:t>
            </a:r>
            <a:r>
              <a:rPr lang="en-AT" dirty="0"/>
              <a:t>–</a:t>
            </a:r>
            <a:r>
              <a:rPr lang="en-US" dirty="0"/>
              <a:t> Model Vectorization, cont.</a:t>
            </a:r>
          </a:p>
        </p:txBody>
      </p:sp>
      <p:pic>
        <p:nvPicPr>
          <p:cNvPr id="4" name="Picture 3">
            <a:extLst>
              <a:ext uri="{FF2B5EF4-FFF2-40B4-BE49-F238E27FC236}">
                <a16:creationId xmlns:a16="http://schemas.microsoft.com/office/drawing/2014/main" id="{7A3F6AD8-E6E5-B97C-603A-CAD95C883713}"/>
              </a:ext>
            </a:extLst>
          </p:cNvPr>
          <p:cNvPicPr>
            <a:picLocks noChangeAspect="1"/>
          </p:cNvPicPr>
          <p:nvPr/>
        </p:nvPicPr>
        <p:blipFill rotWithShape="1">
          <a:blip r:embed="rId2"/>
          <a:srcRect r="68878"/>
          <a:stretch/>
        </p:blipFill>
        <p:spPr>
          <a:xfrm>
            <a:off x="6953250" y="253670"/>
            <a:ext cx="3390900" cy="2148805"/>
          </a:xfrm>
          <a:prstGeom prst="rect">
            <a:avLst/>
          </a:prstGeom>
        </p:spPr>
      </p:pic>
      <p:grpSp>
        <p:nvGrpSpPr>
          <p:cNvPr id="20" name="Group 19">
            <a:extLst>
              <a:ext uri="{FF2B5EF4-FFF2-40B4-BE49-F238E27FC236}">
                <a16:creationId xmlns:a16="http://schemas.microsoft.com/office/drawing/2014/main" id="{300B20C1-BBFA-5E37-A764-EA0EBC2FEB56}"/>
              </a:ext>
            </a:extLst>
          </p:cNvPr>
          <p:cNvGrpSpPr/>
          <p:nvPr/>
        </p:nvGrpSpPr>
        <p:grpSpPr>
          <a:xfrm>
            <a:off x="8646858" y="3571851"/>
            <a:ext cx="3275046" cy="320748"/>
            <a:chOff x="2146041" y="3200400"/>
            <a:chExt cx="3275046" cy="320748"/>
          </a:xfrm>
        </p:grpSpPr>
        <p:sp>
          <p:nvSpPr>
            <p:cNvPr id="5" name="Rectangle 4">
              <a:extLst>
                <a:ext uri="{FF2B5EF4-FFF2-40B4-BE49-F238E27FC236}">
                  <a16:creationId xmlns:a16="http://schemas.microsoft.com/office/drawing/2014/main" id="{E18E5A97-835C-545A-FBE8-1E1D3F07DA1D}"/>
                </a:ext>
              </a:extLst>
            </p:cNvPr>
            <p:cNvSpPr/>
            <p:nvPr/>
          </p:nvSpPr>
          <p:spPr>
            <a:xfrm>
              <a:off x="2146041"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3</a:t>
              </a:r>
            </a:p>
          </p:txBody>
        </p:sp>
        <p:sp>
          <p:nvSpPr>
            <p:cNvPr id="6" name="Rectangle 5">
              <a:extLst>
                <a:ext uri="{FF2B5EF4-FFF2-40B4-BE49-F238E27FC236}">
                  <a16:creationId xmlns:a16="http://schemas.microsoft.com/office/drawing/2014/main" id="{3A071593-5804-6EF7-CA95-29058AD51BAB}"/>
                </a:ext>
              </a:extLst>
            </p:cNvPr>
            <p:cNvSpPr/>
            <p:nvPr/>
          </p:nvSpPr>
          <p:spPr>
            <a:xfrm>
              <a:off x="2509935"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2</a:t>
              </a:r>
            </a:p>
          </p:txBody>
        </p:sp>
        <p:sp>
          <p:nvSpPr>
            <p:cNvPr id="7" name="Rectangle 6">
              <a:extLst>
                <a:ext uri="{FF2B5EF4-FFF2-40B4-BE49-F238E27FC236}">
                  <a16:creationId xmlns:a16="http://schemas.microsoft.com/office/drawing/2014/main" id="{2A170F3B-F3A5-19F1-0016-DBBF164850B8}"/>
                </a:ext>
              </a:extLst>
            </p:cNvPr>
            <p:cNvSpPr/>
            <p:nvPr/>
          </p:nvSpPr>
          <p:spPr>
            <a:xfrm>
              <a:off x="287382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5</a:t>
              </a:r>
            </a:p>
          </p:txBody>
        </p:sp>
        <p:sp>
          <p:nvSpPr>
            <p:cNvPr id="8" name="Rectangle 7">
              <a:extLst>
                <a:ext uri="{FF2B5EF4-FFF2-40B4-BE49-F238E27FC236}">
                  <a16:creationId xmlns:a16="http://schemas.microsoft.com/office/drawing/2014/main" id="{08800BFF-DC0D-58D1-B8C8-B91E858AE8C4}"/>
                </a:ext>
              </a:extLst>
            </p:cNvPr>
            <p:cNvSpPr/>
            <p:nvPr/>
          </p:nvSpPr>
          <p:spPr>
            <a:xfrm>
              <a:off x="3237723"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3</a:t>
              </a:r>
            </a:p>
          </p:txBody>
        </p:sp>
        <p:sp>
          <p:nvSpPr>
            <p:cNvPr id="15" name="Rectangle 14">
              <a:extLst>
                <a:ext uri="{FF2B5EF4-FFF2-40B4-BE49-F238E27FC236}">
                  <a16:creationId xmlns:a16="http://schemas.microsoft.com/office/drawing/2014/main" id="{287E00BE-3B69-55AC-962A-B7CA953C84C3}"/>
                </a:ext>
              </a:extLst>
            </p:cNvPr>
            <p:cNvSpPr/>
            <p:nvPr/>
          </p:nvSpPr>
          <p:spPr>
            <a:xfrm>
              <a:off x="360723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1</a:t>
              </a:r>
            </a:p>
          </p:txBody>
        </p:sp>
        <p:sp>
          <p:nvSpPr>
            <p:cNvPr id="16" name="Rectangle 15">
              <a:extLst>
                <a:ext uri="{FF2B5EF4-FFF2-40B4-BE49-F238E27FC236}">
                  <a16:creationId xmlns:a16="http://schemas.microsoft.com/office/drawing/2014/main" id="{E8AA03AA-3B5C-E655-FC7F-00BB9439CE5F}"/>
                </a:ext>
              </a:extLst>
            </p:cNvPr>
            <p:cNvSpPr/>
            <p:nvPr/>
          </p:nvSpPr>
          <p:spPr>
            <a:xfrm>
              <a:off x="3976755"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1</a:t>
              </a:r>
            </a:p>
          </p:txBody>
        </p:sp>
        <p:sp>
          <p:nvSpPr>
            <p:cNvPr id="17" name="Rectangle 16">
              <a:extLst>
                <a:ext uri="{FF2B5EF4-FFF2-40B4-BE49-F238E27FC236}">
                  <a16:creationId xmlns:a16="http://schemas.microsoft.com/office/drawing/2014/main" id="{A106AB64-DA79-21E4-E059-D015F0160CD4}"/>
                </a:ext>
              </a:extLst>
            </p:cNvPr>
            <p:cNvSpPr/>
            <p:nvPr/>
          </p:nvSpPr>
          <p:spPr>
            <a:xfrm>
              <a:off x="4335027"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1</a:t>
              </a:r>
            </a:p>
          </p:txBody>
        </p:sp>
        <p:sp>
          <p:nvSpPr>
            <p:cNvPr id="18" name="Rectangle 17">
              <a:extLst>
                <a:ext uri="{FF2B5EF4-FFF2-40B4-BE49-F238E27FC236}">
                  <a16:creationId xmlns:a16="http://schemas.microsoft.com/office/drawing/2014/main" id="{C465C87F-EF8B-0621-6E6A-8ACA2DAF375D}"/>
                </a:ext>
              </a:extLst>
            </p:cNvPr>
            <p:cNvSpPr/>
            <p:nvPr/>
          </p:nvSpPr>
          <p:spPr>
            <a:xfrm>
              <a:off x="469329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1</a:t>
              </a:r>
            </a:p>
          </p:txBody>
        </p:sp>
        <p:sp>
          <p:nvSpPr>
            <p:cNvPr id="19" name="Rectangle 18">
              <a:extLst>
                <a:ext uri="{FF2B5EF4-FFF2-40B4-BE49-F238E27FC236}">
                  <a16:creationId xmlns:a16="http://schemas.microsoft.com/office/drawing/2014/main" id="{96D07650-C5E2-7278-61E2-1FBEBA9FEC3B}"/>
                </a:ext>
              </a:extLst>
            </p:cNvPr>
            <p:cNvSpPr/>
            <p:nvPr/>
          </p:nvSpPr>
          <p:spPr>
            <a:xfrm>
              <a:off x="5057193"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1</a:t>
              </a:r>
            </a:p>
          </p:txBody>
        </p:sp>
      </p:grpSp>
      <p:grpSp>
        <p:nvGrpSpPr>
          <p:cNvPr id="21" name="Group 20">
            <a:extLst>
              <a:ext uri="{FF2B5EF4-FFF2-40B4-BE49-F238E27FC236}">
                <a16:creationId xmlns:a16="http://schemas.microsoft.com/office/drawing/2014/main" id="{B8E92E0E-0CA5-3EA2-4B6C-FCDBA68DA873}"/>
              </a:ext>
            </a:extLst>
          </p:cNvPr>
          <p:cNvGrpSpPr/>
          <p:nvPr/>
        </p:nvGrpSpPr>
        <p:grpSpPr>
          <a:xfrm>
            <a:off x="8648876" y="4213360"/>
            <a:ext cx="3275046" cy="320748"/>
            <a:chOff x="2146041" y="3200400"/>
            <a:chExt cx="3275046" cy="320748"/>
          </a:xfrm>
        </p:grpSpPr>
        <p:sp>
          <p:nvSpPr>
            <p:cNvPr id="22" name="Rectangle 21">
              <a:extLst>
                <a:ext uri="{FF2B5EF4-FFF2-40B4-BE49-F238E27FC236}">
                  <a16:creationId xmlns:a16="http://schemas.microsoft.com/office/drawing/2014/main" id="{A62B43A9-4F73-4379-A79F-DA7BC68656DC}"/>
                </a:ext>
              </a:extLst>
            </p:cNvPr>
            <p:cNvSpPr/>
            <p:nvPr/>
          </p:nvSpPr>
          <p:spPr>
            <a:xfrm>
              <a:off x="2146041"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0.5</a:t>
              </a:r>
            </a:p>
          </p:txBody>
        </p:sp>
        <p:sp>
          <p:nvSpPr>
            <p:cNvPr id="23" name="Rectangle 22">
              <a:extLst>
                <a:ext uri="{FF2B5EF4-FFF2-40B4-BE49-F238E27FC236}">
                  <a16:creationId xmlns:a16="http://schemas.microsoft.com/office/drawing/2014/main" id="{8DFF4C56-53F7-FEEE-C873-A511AAA33DAF}"/>
                </a:ext>
              </a:extLst>
            </p:cNvPr>
            <p:cNvSpPr/>
            <p:nvPr/>
          </p:nvSpPr>
          <p:spPr>
            <a:xfrm>
              <a:off x="2509935"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2.0</a:t>
              </a:r>
            </a:p>
          </p:txBody>
        </p:sp>
        <p:sp>
          <p:nvSpPr>
            <p:cNvPr id="24" name="Rectangle 23">
              <a:extLst>
                <a:ext uri="{FF2B5EF4-FFF2-40B4-BE49-F238E27FC236}">
                  <a16:creationId xmlns:a16="http://schemas.microsoft.com/office/drawing/2014/main" id="{3FF079AA-20A6-AAB9-53A5-74EC9E868660}"/>
                </a:ext>
              </a:extLst>
            </p:cNvPr>
            <p:cNvSpPr/>
            <p:nvPr/>
          </p:nvSpPr>
          <p:spPr>
            <a:xfrm>
              <a:off x="287382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5.5</a:t>
              </a:r>
            </a:p>
          </p:txBody>
        </p:sp>
        <p:sp>
          <p:nvSpPr>
            <p:cNvPr id="25" name="Rectangle 24">
              <a:extLst>
                <a:ext uri="{FF2B5EF4-FFF2-40B4-BE49-F238E27FC236}">
                  <a16:creationId xmlns:a16="http://schemas.microsoft.com/office/drawing/2014/main" id="{50667166-DFD3-0664-E1D9-BCD28538C11D}"/>
                </a:ext>
              </a:extLst>
            </p:cNvPr>
            <p:cNvSpPr/>
            <p:nvPr/>
          </p:nvSpPr>
          <p:spPr>
            <a:xfrm>
              <a:off x="3237723"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2.4</a:t>
              </a:r>
            </a:p>
          </p:txBody>
        </p:sp>
        <p:sp>
          <p:nvSpPr>
            <p:cNvPr id="26" name="Rectangle 25">
              <a:extLst>
                <a:ext uri="{FF2B5EF4-FFF2-40B4-BE49-F238E27FC236}">
                  <a16:creationId xmlns:a16="http://schemas.microsoft.com/office/drawing/2014/main" id="{1E61DD26-7410-9309-512D-E2062DF34BBE}"/>
                </a:ext>
              </a:extLst>
            </p:cNvPr>
            <p:cNvSpPr/>
            <p:nvPr/>
          </p:nvSpPr>
          <p:spPr>
            <a:xfrm>
              <a:off x="360723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sp>
          <p:nvSpPr>
            <p:cNvPr id="27" name="Rectangle 26">
              <a:extLst>
                <a:ext uri="{FF2B5EF4-FFF2-40B4-BE49-F238E27FC236}">
                  <a16:creationId xmlns:a16="http://schemas.microsoft.com/office/drawing/2014/main" id="{4A34A442-6F97-DE25-0DF6-20E1F7361A60}"/>
                </a:ext>
              </a:extLst>
            </p:cNvPr>
            <p:cNvSpPr/>
            <p:nvPr/>
          </p:nvSpPr>
          <p:spPr>
            <a:xfrm>
              <a:off x="3976755"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sp>
          <p:nvSpPr>
            <p:cNvPr id="28" name="Rectangle 27">
              <a:extLst>
                <a:ext uri="{FF2B5EF4-FFF2-40B4-BE49-F238E27FC236}">
                  <a16:creationId xmlns:a16="http://schemas.microsoft.com/office/drawing/2014/main" id="{59A80D76-D326-A967-C132-B3756B3DD303}"/>
                </a:ext>
              </a:extLst>
            </p:cNvPr>
            <p:cNvSpPr/>
            <p:nvPr/>
          </p:nvSpPr>
          <p:spPr>
            <a:xfrm>
              <a:off x="4335027"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sp>
          <p:nvSpPr>
            <p:cNvPr id="29" name="Rectangle 28">
              <a:extLst>
                <a:ext uri="{FF2B5EF4-FFF2-40B4-BE49-F238E27FC236}">
                  <a16:creationId xmlns:a16="http://schemas.microsoft.com/office/drawing/2014/main" id="{8F8406C2-CD46-BD72-D5F3-010C885BEF8C}"/>
                </a:ext>
              </a:extLst>
            </p:cNvPr>
            <p:cNvSpPr/>
            <p:nvPr/>
          </p:nvSpPr>
          <p:spPr>
            <a:xfrm>
              <a:off x="469329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sp>
          <p:nvSpPr>
            <p:cNvPr id="30" name="Rectangle 29">
              <a:extLst>
                <a:ext uri="{FF2B5EF4-FFF2-40B4-BE49-F238E27FC236}">
                  <a16:creationId xmlns:a16="http://schemas.microsoft.com/office/drawing/2014/main" id="{27C6E360-2B64-CE8D-9C8E-36ADD453D2AA}"/>
                </a:ext>
              </a:extLst>
            </p:cNvPr>
            <p:cNvSpPr/>
            <p:nvPr/>
          </p:nvSpPr>
          <p:spPr>
            <a:xfrm>
              <a:off x="5057193"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grpSp>
      <p:grpSp>
        <p:nvGrpSpPr>
          <p:cNvPr id="31" name="Group 30">
            <a:extLst>
              <a:ext uri="{FF2B5EF4-FFF2-40B4-BE49-F238E27FC236}">
                <a16:creationId xmlns:a16="http://schemas.microsoft.com/office/drawing/2014/main" id="{924BDE29-2390-09A5-A39D-89DD81AF9F33}"/>
              </a:ext>
            </a:extLst>
          </p:cNvPr>
          <p:cNvGrpSpPr/>
          <p:nvPr/>
        </p:nvGrpSpPr>
        <p:grpSpPr>
          <a:xfrm>
            <a:off x="8647293" y="2280991"/>
            <a:ext cx="3275046" cy="320748"/>
            <a:chOff x="2146041" y="3200400"/>
            <a:chExt cx="3275046" cy="320748"/>
          </a:xfrm>
        </p:grpSpPr>
        <p:sp>
          <p:nvSpPr>
            <p:cNvPr id="32" name="Rectangle 31">
              <a:extLst>
                <a:ext uri="{FF2B5EF4-FFF2-40B4-BE49-F238E27FC236}">
                  <a16:creationId xmlns:a16="http://schemas.microsoft.com/office/drawing/2014/main" id="{8B6DF85F-62A8-220F-35E2-40D7CCC28875}"/>
                </a:ext>
              </a:extLst>
            </p:cNvPr>
            <p:cNvSpPr/>
            <p:nvPr/>
          </p:nvSpPr>
          <p:spPr>
            <a:xfrm>
              <a:off x="2146041"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2</a:t>
              </a:r>
            </a:p>
          </p:txBody>
        </p:sp>
        <p:sp>
          <p:nvSpPr>
            <p:cNvPr id="33" name="Rectangle 32">
              <a:extLst>
                <a:ext uri="{FF2B5EF4-FFF2-40B4-BE49-F238E27FC236}">
                  <a16:creationId xmlns:a16="http://schemas.microsoft.com/office/drawing/2014/main" id="{1E96AF7F-F260-425C-F536-7A974DD85FFC}"/>
                </a:ext>
              </a:extLst>
            </p:cNvPr>
            <p:cNvSpPr/>
            <p:nvPr/>
          </p:nvSpPr>
          <p:spPr>
            <a:xfrm>
              <a:off x="2509935"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5</a:t>
              </a:r>
            </a:p>
          </p:txBody>
        </p:sp>
        <p:sp>
          <p:nvSpPr>
            <p:cNvPr id="34" name="Rectangle 33">
              <a:extLst>
                <a:ext uri="{FF2B5EF4-FFF2-40B4-BE49-F238E27FC236}">
                  <a16:creationId xmlns:a16="http://schemas.microsoft.com/office/drawing/2014/main" id="{CAAB1D4D-FFAA-9C3E-EA17-8B0D99DFFA1A}"/>
                </a:ext>
              </a:extLst>
            </p:cNvPr>
            <p:cNvSpPr/>
            <p:nvPr/>
          </p:nvSpPr>
          <p:spPr>
            <a:xfrm>
              <a:off x="287382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4</a:t>
              </a:r>
            </a:p>
          </p:txBody>
        </p:sp>
        <p:sp>
          <p:nvSpPr>
            <p:cNvPr id="35" name="Rectangle 34">
              <a:extLst>
                <a:ext uri="{FF2B5EF4-FFF2-40B4-BE49-F238E27FC236}">
                  <a16:creationId xmlns:a16="http://schemas.microsoft.com/office/drawing/2014/main" id="{9D8E6EF6-8431-F3C8-3AD7-43FF88C5A825}"/>
                </a:ext>
              </a:extLst>
            </p:cNvPr>
            <p:cNvSpPr/>
            <p:nvPr/>
          </p:nvSpPr>
          <p:spPr>
            <a:xfrm>
              <a:off x="3237723"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7</a:t>
              </a:r>
            </a:p>
          </p:txBody>
        </p:sp>
        <p:sp>
          <p:nvSpPr>
            <p:cNvPr id="36" name="Rectangle 35">
              <a:extLst>
                <a:ext uri="{FF2B5EF4-FFF2-40B4-BE49-F238E27FC236}">
                  <a16:creationId xmlns:a16="http://schemas.microsoft.com/office/drawing/2014/main" id="{336F5DF0-4453-FA8F-FA4E-DC1B0EDC3B8B}"/>
                </a:ext>
              </a:extLst>
            </p:cNvPr>
            <p:cNvSpPr/>
            <p:nvPr/>
          </p:nvSpPr>
          <p:spPr>
            <a:xfrm>
              <a:off x="360723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5</a:t>
              </a:r>
            </a:p>
          </p:txBody>
        </p:sp>
        <p:sp>
          <p:nvSpPr>
            <p:cNvPr id="37" name="Rectangle 36">
              <a:extLst>
                <a:ext uri="{FF2B5EF4-FFF2-40B4-BE49-F238E27FC236}">
                  <a16:creationId xmlns:a16="http://schemas.microsoft.com/office/drawing/2014/main" id="{ADBEBD97-46A4-8A4C-8AF7-0709D9695472}"/>
                </a:ext>
              </a:extLst>
            </p:cNvPr>
            <p:cNvSpPr/>
            <p:nvPr/>
          </p:nvSpPr>
          <p:spPr>
            <a:xfrm>
              <a:off x="3976755"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6</a:t>
              </a:r>
            </a:p>
          </p:txBody>
        </p:sp>
        <p:sp>
          <p:nvSpPr>
            <p:cNvPr id="38" name="Rectangle 37">
              <a:extLst>
                <a:ext uri="{FF2B5EF4-FFF2-40B4-BE49-F238E27FC236}">
                  <a16:creationId xmlns:a16="http://schemas.microsoft.com/office/drawing/2014/main" id="{3BEAEF8B-9C64-29B6-557E-B8F332790EAA}"/>
                </a:ext>
              </a:extLst>
            </p:cNvPr>
            <p:cNvSpPr/>
            <p:nvPr/>
          </p:nvSpPr>
          <p:spPr>
            <a:xfrm>
              <a:off x="4335027"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7</a:t>
              </a:r>
            </a:p>
          </p:txBody>
        </p:sp>
        <p:sp>
          <p:nvSpPr>
            <p:cNvPr id="39" name="Rectangle 38">
              <a:extLst>
                <a:ext uri="{FF2B5EF4-FFF2-40B4-BE49-F238E27FC236}">
                  <a16:creationId xmlns:a16="http://schemas.microsoft.com/office/drawing/2014/main" id="{3F2633D5-CD88-E2F7-C7AD-98B771FABCDC}"/>
                </a:ext>
              </a:extLst>
            </p:cNvPr>
            <p:cNvSpPr/>
            <p:nvPr/>
          </p:nvSpPr>
          <p:spPr>
            <a:xfrm>
              <a:off x="469329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8</a:t>
              </a:r>
            </a:p>
          </p:txBody>
        </p:sp>
        <p:sp>
          <p:nvSpPr>
            <p:cNvPr id="40" name="Rectangle 39">
              <a:extLst>
                <a:ext uri="{FF2B5EF4-FFF2-40B4-BE49-F238E27FC236}">
                  <a16:creationId xmlns:a16="http://schemas.microsoft.com/office/drawing/2014/main" id="{D50DCAB3-70CA-ED9F-2D1C-1AD59808F379}"/>
                </a:ext>
              </a:extLst>
            </p:cNvPr>
            <p:cNvSpPr/>
            <p:nvPr/>
          </p:nvSpPr>
          <p:spPr>
            <a:xfrm>
              <a:off x="5057193"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9</a:t>
              </a:r>
            </a:p>
          </p:txBody>
        </p:sp>
      </p:grpSp>
      <p:sp>
        <p:nvSpPr>
          <p:cNvPr id="41" name="TextBox 40">
            <a:extLst>
              <a:ext uri="{FF2B5EF4-FFF2-40B4-BE49-F238E27FC236}">
                <a16:creationId xmlns:a16="http://schemas.microsoft.com/office/drawing/2014/main" id="{3301F056-DC91-8873-C2F0-43EBA223ABF5}"/>
              </a:ext>
            </a:extLst>
          </p:cNvPr>
          <p:cNvSpPr txBox="1"/>
          <p:nvPr/>
        </p:nvSpPr>
        <p:spPr>
          <a:xfrm>
            <a:off x="8505033" y="152756"/>
            <a:ext cx="400842" cy="369332"/>
          </a:xfrm>
          <a:prstGeom prst="rect">
            <a:avLst/>
          </a:prstGeom>
          <a:noFill/>
        </p:spPr>
        <p:txBody>
          <a:bodyPr wrap="square" rtlCol="0">
            <a:spAutoFit/>
          </a:bodyPr>
          <a:lstStyle/>
          <a:p>
            <a:pPr algn="ctr"/>
            <a:r>
              <a:rPr lang="en-US" dirty="0">
                <a:solidFill>
                  <a:srgbClr val="C00000"/>
                </a:solidFill>
              </a:rPr>
              <a:t>1</a:t>
            </a:r>
          </a:p>
        </p:txBody>
      </p:sp>
      <p:sp>
        <p:nvSpPr>
          <p:cNvPr id="42" name="TextBox 41">
            <a:extLst>
              <a:ext uri="{FF2B5EF4-FFF2-40B4-BE49-F238E27FC236}">
                <a16:creationId xmlns:a16="http://schemas.microsoft.com/office/drawing/2014/main" id="{50D89650-5B47-2306-ADC2-BB96588370A0}"/>
              </a:ext>
            </a:extLst>
          </p:cNvPr>
          <p:cNvSpPr txBox="1"/>
          <p:nvPr/>
        </p:nvSpPr>
        <p:spPr>
          <a:xfrm>
            <a:off x="7628733" y="562331"/>
            <a:ext cx="400842" cy="369332"/>
          </a:xfrm>
          <a:prstGeom prst="rect">
            <a:avLst/>
          </a:prstGeom>
          <a:noFill/>
        </p:spPr>
        <p:txBody>
          <a:bodyPr wrap="square" rtlCol="0">
            <a:spAutoFit/>
          </a:bodyPr>
          <a:lstStyle/>
          <a:p>
            <a:pPr algn="ctr"/>
            <a:r>
              <a:rPr lang="en-US" dirty="0">
                <a:solidFill>
                  <a:srgbClr val="C00000"/>
                </a:solidFill>
              </a:rPr>
              <a:t>2</a:t>
            </a:r>
          </a:p>
        </p:txBody>
      </p:sp>
      <p:sp>
        <p:nvSpPr>
          <p:cNvPr id="43" name="TextBox 42">
            <a:extLst>
              <a:ext uri="{FF2B5EF4-FFF2-40B4-BE49-F238E27FC236}">
                <a16:creationId xmlns:a16="http://schemas.microsoft.com/office/drawing/2014/main" id="{29211725-0DAB-D765-E2B8-633A8F315F8E}"/>
              </a:ext>
            </a:extLst>
          </p:cNvPr>
          <p:cNvSpPr txBox="1"/>
          <p:nvPr/>
        </p:nvSpPr>
        <p:spPr>
          <a:xfrm>
            <a:off x="9495633" y="571856"/>
            <a:ext cx="400842" cy="369332"/>
          </a:xfrm>
          <a:prstGeom prst="rect">
            <a:avLst/>
          </a:prstGeom>
          <a:noFill/>
        </p:spPr>
        <p:txBody>
          <a:bodyPr wrap="square" rtlCol="0">
            <a:spAutoFit/>
          </a:bodyPr>
          <a:lstStyle/>
          <a:p>
            <a:pPr algn="ctr"/>
            <a:r>
              <a:rPr lang="en-US" dirty="0">
                <a:solidFill>
                  <a:srgbClr val="C00000"/>
                </a:solidFill>
              </a:rPr>
              <a:t>3</a:t>
            </a:r>
          </a:p>
        </p:txBody>
      </p:sp>
      <p:sp>
        <p:nvSpPr>
          <p:cNvPr id="44" name="TextBox 43">
            <a:extLst>
              <a:ext uri="{FF2B5EF4-FFF2-40B4-BE49-F238E27FC236}">
                <a16:creationId xmlns:a16="http://schemas.microsoft.com/office/drawing/2014/main" id="{9FE86647-FBF5-5094-4EEC-7E78E2D806AE}"/>
              </a:ext>
            </a:extLst>
          </p:cNvPr>
          <p:cNvSpPr txBox="1"/>
          <p:nvPr/>
        </p:nvSpPr>
        <p:spPr>
          <a:xfrm>
            <a:off x="8781258" y="1019531"/>
            <a:ext cx="400842" cy="369332"/>
          </a:xfrm>
          <a:prstGeom prst="rect">
            <a:avLst/>
          </a:prstGeom>
          <a:noFill/>
        </p:spPr>
        <p:txBody>
          <a:bodyPr wrap="square" rtlCol="0">
            <a:spAutoFit/>
          </a:bodyPr>
          <a:lstStyle/>
          <a:p>
            <a:pPr algn="ctr"/>
            <a:r>
              <a:rPr lang="en-US" dirty="0">
                <a:solidFill>
                  <a:srgbClr val="C00000"/>
                </a:solidFill>
              </a:rPr>
              <a:t>4</a:t>
            </a:r>
          </a:p>
        </p:txBody>
      </p:sp>
      <p:sp>
        <p:nvSpPr>
          <p:cNvPr id="45" name="TextBox 44">
            <a:extLst>
              <a:ext uri="{FF2B5EF4-FFF2-40B4-BE49-F238E27FC236}">
                <a16:creationId xmlns:a16="http://schemas.microsoft.com/office/drawing/2014/main" id="{5599379C-9810-A7BE-6A4E-48975D929930}"/>
              </a:ext>
            </a:extLst>
          </p:cNvPr>
          <p:cNvSpPr txBox="1"/>
          <p:nvPr/>
        </p:nvSpPr>
        <p:spPr>
          <a:xfrm>
            <a:off x="6904833" y="1095731"/>
            <a:ext cx="400842" cy="369332"/>
          </a:xfrm>
          <a:prstGeom prst="rect">
            <a:avLst/>
          </a:prstGeom>
          <a:noFill/>
        </p:spPr>
        <p:txBody>
          <a:bodyPr wrap="square" rtlCol="0">
            <a:spAutoFit/>
          </a:bodyPr>
          <a:lstStyle/>
          <a:p>
            <a:pPr algn="ctr"/>
            <a:r>
              <a:rPr lang="en-US" dirty="0">
                <a:solidFill>
                  <a:srgbClr val="C00000"/>
                </a:solidFill>
              </a:rPr>
              <a:t>5</a:t>
            </a:r>
          </a:p>
        </p:txBody>
      </p:sp>
      <p:sp>
        <p:nvSpPr>
          <p:cNvPr id="46" name="TextBox 45">
            <a:extLst>
              <a:ext uri="{FF2B5EF4-FFF2-40B4-BE49-F238E27FC236}">
                <a16:creationId xmlns:a16="http://schemas.microsoft.com/office/drawing/2014/main" id="{2B68AD29-F68D-D587-B3F4-609C6B135927}"/>
              </a:ext>
            </a:extLst>
          </p:cNvPr>
          <p:cNvSpPr txBox="1"/>
          <p:nvPr/>
        </p:nvSpPr>
        <p:spPr>
          <a:xfrm>
            <a:off x="8247858" y="1095731"/>
            <a:ext cx="400842" cy="369332"/>
          </a:xfrm>
          <a:prstGeom prst="rect">
            <a:avLst/>
          </a:prstGeom>
          <a:noFill/>
        </p:spPr>
        <p:txBody>
          <a:bodyPr wrap="square" rtlCol="0">
            <a:spAutoFit/>
          </a:bodyPr>
          <a:lstStyle/>
          <a:p>
            <a:pPr algn="ctr"/>
            <a:r>
              <a:rPr lang="en-US" dirty="0">
                <a:solidFill>
                  <a:srgbClr val="C00000"/>
                </a:solidFill>
              </a:rPr>
              <a:t>6</a:t>
            </a:r>
          </a:p>
        </p:txBody>
      </p:sp>
      <p:sp>
        <p:nvSpPr>
          <p:cNvPr id="47" name="TextBox 46">
            <a:extLst>
              <a:ext uri="{FF2B5EF4-FFF2-40B4-BE49-F238E27FC236}">
                <a16:creationId xmlns:a16="http://schemas.microsoft.com/office/drawing/2014/main" id="{56987593-144B-0827-24AB-D08D8B902E1E}"/>
              </a:ext>
            </a:extLst>
          </p:cNvPr>
          <p:cNvSpPr txBox="1"/>
          <p:nvPr/>
        </p:nvSpPr>
        <p:spPr>
          <a:xfrm>
            <a:off x="8276433" y="1495781"/>
            <a:ext cx="400842" cy="369332"/>
          </a:xfrm>
          <a:prstGeom prst="rect">
            <a:avLst/>
          </a:prstGeom>
          <a:noFill/>
        </p:spPr>
        <p:txBody>
          <a:bodyPr wrap="square" rtlCol="0">
            <a:spAutoFit/>
          </a:bodyPr>
          <a:lstStyle/>
          <a:p>
            <a:pPr algn="ctr"/>
            <a:r>
              <a:rPr lang="en-US" dirty="0">
                <a:solidFill>
                  <a:srgbClr val="C00000"/>
                </a:solidFill>
              </a:rPr>
              <a:t>7</a:t>
            </a:r>
          </a:p>
        </p:txBody>
      </p:sp>
      <p:sp>
        <p:nvSpPr>
          <p:cNvPr id="48" name="TextBox 47">
            <a:extLst>
              <a:ext uri="{FF2B5EF4-FFF2-40B4-BE49-F238E27FC236}">
                <a16:creationId xmlns:a16="http://schemas.microsoft.com/office/drawing/2014/main" id="{41B8CB0B-00A6-42E7-764D-6871D9B30FC7}"/>
              </a:ext>
            </a:extLst>
          </p:cNvPr>
          <p:cNvSpPr txBox="1"/>
          <p:nvPr/>
        </p:nvSpPr>
        <p:spPr>
          <a:xfrm>
            <a:off x="9314658" y="1495781"/>
            <a:ext cx="400842" cy="369332"/>
          </a:xfrm>
          <a:prstGeom prst="rect">
            <a:avLst/>
          </a:prstGeom>
          <a:noFill/>
        </p:spPr>
        <p:txBody>
          <a:bodyPr wrap="square" rtlCol="0">
            <a:spAutoFit/>
          </a:bodyPr>
          <a:lstStyle/>
          <a:p>
            <a:pPr algn="ctr"/>
            <a:r>
              <a:rPr lang="en-US" dirty="0">
                <a:solidFill>
                  <a:srgbClr val="C00000"/>
                </a:solidFill>
              </a:rPr>
              <a:t>8</a:t>
            </a:r>
          </a:p>
        </p:txBody>
      </p:sp>
      <p:sp>
        <p:nvSpPr>
          <p:cNvPr id="49" name="TextBox 48">
            <a:extLst>
              <a:ext uri="{FF2B5EF4-FFF2-40B4-BE49-F238E27FC236}">
                <a16:creationId xmlns:a16="http://schemas.microsoft.com/office/drawing/2014/main" id="{D4C93D0D-4F07-B74C-3D39-E3BB9264304C}"/>
              </a:ext>
            </a:extLst>
          </p:cNvPr>
          <p:cNvSpPr txBox="1"/>
          <p:nvPr/>
        </p:nvSpPr>
        <p:spPr>
          <a:xfrm>
            <a:off x="10114758" y="1086206"/>
            <a:ext cx="400842" cy="369332"/>
          </a:xfrm>
          <a:prstGeom prst="rect">
            <a:avLst/>
          </a:prstGeom>
          <a:noFill/>
        </p:spPr>
        <p:txBody>
          <a:bodyPr wrap="square" rtlCol="0">
            <a:spAutoFit/>
          </a:bodyPr>
          <a:lstStyle/>
          <a:p>
            <a:pPr algn="ctr"/>
            <a:r>
              <a:rPr lang="en-US" dirty="0">
                <a:solidFill>
                  <a:srgbClr val="C00000"/>
                </a:solidFill>
              </a:rPr>
              <a:t>9</a:t>
            </a:r>
          </a:p>
        </p:txBody>
      </p:sp>
      <p:grpSp>
        <p:nvGrpSpPr>
          <p:cNvPr id="50" name="Group 49">
            <a:extLst>
              <a:ext uri="{FF2B5EF4-FFF2-40B4-BE49-F238E27FC236}">
                <a16:creationId xmlns:a16="http://schemas.microsoft.com/office/drawing/2014/main" id="{B467556E-D285-1F6C-BB3D-EC2B518017CB}"/>
              </a:ext>
            </a:extLst>
          </p:cNvPr>
          <p:cNvGrpSpPr/>
          <p:nvPr/>
        </p:nvGrpSpPr>
        <p:grpSpPr>
          <a:xfrm>
            <a:off x="8652915" y="2926835"/>
            <a:ext cx="3275046" cy="320748"/>
            <a:chOff x="2146041" y="3200400"/>
            <a:chExt cx="3275046" cy="320748"/>
          </a:xfrm>
        </p:grpSpPr>
        <p:sp>
          <p:nvSpPr>
            <p:cNvPr id="51" name="Rectangle 50">
              <a:extLst>
                <a:ext uri="{FF2B5EF4-FFF2-40B4-BE49-F238E27FC236}">
                  <a16:creationId xmlns:a16="http://schemas.microsoft.com/office/drawing/2014/main" id="{B74D1383-F742-BB84-C2C8-C332AAB549A3}"/>
                </a:ext>
              </a:extLst>
            </p:cNvPr>
            <p:cNvSpPr/>
            <p:nvPr/>
          </p:nvSpPr>
          <p:spPr>
            <a:xfrm>
              <a:off x="2146041"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3</a:t>
              </a:r>
            </a:p>
          </p:txBody>
        </p:sp>
        <p:sp>
          <p:nvSpPr>
            <p:cNvPr id="52" name="Rectangle 51">
              <a:extLst>
                <a:ext uri="{FF2B5EF4-FFF2-40B4-BE49-F238E27FC236}">
                  <a16:creationId xmlns:a16="http://schemas.microsoft.com/office/drawing/2014/main" id="{A0F51316-4F01-BFB1-82B6-6C3B6277BA93}"/>
                </a:ext>
              </a:extLst>
            </p:cNvPr>
            <p:cNvSpPr/>
            <p:nvPr/>
          </p:nvSpPr>
          <p:spPr>
            <a:xfrm>
              <a:off x="2509935"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6</a:t>
              </a:r>
            </a:p>
          </p:txBody>
        </p:sp>
        <p:sp>
          <p:nvSpPr>
            <p:cNvPr id="53" name="Rectangle 52">
              <a:extLst>
                <a:ext uri="{FF2B5EF4-FFF2-40B4-BE49-F238E27FC236}">
                  <a16:creationId xmlns:a16="http://schemas.microsoft.com/office/drawing/2014/main" id="{5EE00BA0-5C01-54A9-5EBA-7CB8DCDAEB69}"/>
                </a:ext>
              </a:extLst>
            </p:cNvPr>
            <p:cNvSpPr/>
            <p:nvPr/>
          </p:nvSpPr>
          <p:spPr>
            <a:xfrm>
              <a:off x="287382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9</a:t>
              </a:r>
            </a:p>
          </p:txBody>
        </p:sp>
        <p:sp>
          <p:nvSpPr>
            <p:cNvPr id="54" name="Rectangle 53">
              <a:extLst>
                <a:ext uri="{FF2B5EF4-FFF2-40B4-BE49-F238E27FC236}">
                  <a16:creationId xmlns:a16="http://schemas.microsoft.com/office/drawing/2014/main" id="{FAE526E7-BACA-E1B2-E66C-65A91EC308F3}"/>
                </a:ext>
              </a:extLst>
            </p:cNvPr>
            <p:cNvSpPr/>
            <p:nvPr/>
          </p:nvSpPr>
          <p:spPr>
            <a:xfrm>
              <a:off x="3237723"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8</a:t>
              </a:r>
            </a:p>
          </p:txBody>
        </p:sp>
        <p:sp>
          <p:nvSpPr>
            <p:cNvPr id="55" name="Rectangle 54">
              <a:extLst>
                <a:ext uri="{FF2B5EF4-FFF2-40B4-BE49-F238E27FC236}">
                  <a16:creationId xmlns:a16="http://schemas.microsoft.com/office/drawing/2014/main" id="{969AA8E1-343D-C78C-48C0-2C52AB091915}"/>
                </a:ext>
              </a:extLst>
            </p:cNvPr>
            <p:cNvSpPr/>
            <p:nvPr/>
          </p:nvSpPr>
          <p:spPr>
            <a:xfrm>
              <a:off x="360723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5</a:t>
              </a:r>
            </a:p>
          </p:txBody>
        </p:sp>
        <p:sp>
          <p:nvSpPr>
            <p:cNvPr id="56" name="Rectangle 55">
              <a:extLst>
                <a:ext uri="{FF2B5EF4-FFF2-40B4-BE49-F238E27FC236}">
                  <a16:creationId xmlns:a16="http://schemas.microsoft.com/office/drawing/2014/main" id="{FD0AFA38-94DB-4965-4289-C05DCA7BA7AA}"/>
                </a:ext>
              </a:extLst>
            </p:cNvPr>
            <p:cNvSpPr/>
            <p:nvPr/>
          </p:nvSpPr>
          <p:spPr>
            <a:xfrm>
              <a:off x="3976755"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6</a:t>
              </a:r>
            </a:p>
          </p:txBody>
        </p:sp>
        <p:sp>
          <p:nvSpPr>
            <p:cNvPr id="57" name="Rectangle 56">
              <a:extLst>
                <a:ext uri="{FF2B5EF4-FFF2-40B4-BE49-F238E27FC236}">
                  <a16:creationId xmlns:a16="http://schemas.microsoft.com/office/drawing/2014/main" id="{78BA93FB-7CA4-7C4D-FC6A-7FA9CD9D664B}"/>
                </a:ext>
              </a:extLst>
            </p:cNvPr>
            <p:cNvSpPr/>
            <p:nvPr/>
          </p:nvSpPr>
          <p:spPr>
            <a:xfrm>
              <a:off x="4335027"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7</a:t>
              </a:r>
            </a:p>
          </p:txBody>
        </p:sp>
        <p:sp>
          <p:nvSpPr>
            <p:cNvPr id="58" name="Rectangle 57">
              <a:extLst>
                <a:ext uri="{FF2B5EF4-FFF2-40B4-BE49-F238E27FC236}">
                  <a16:creationId xmlns:a16="http://schemas.microsoft.com/office/drawing/2014/main" id="{BA26D231-3740-C4C6-5A89-E8CA29250ADD}"/>
                </a:ext>
              </a:extLst>
            </p:cNvPr>
            <p:cNvSpPr/>
            <p:nvPr/>
          </p:nvSpPr>
          <p:spPr>
            <a:xfrm>
              <a:off x="469329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8</a:t>
              </a:r>
            </a:p>
          </p:txBody>
        </p:sp>
        <p:sp>
          <p:nvSpPr>
            <p:cNvPr id="59" name="Rectangle 58">
              <a:extLst>
                <a:ext uri="{FF2B5EF4-FFF2-40B4-BE49-F238E27FC236}">
                  <a16:creationId xmlns:a16="http://schemas.microsoft.com/office/drawing/2014/main" id="{389F9169-4050-CDB8-8D44-4D6937E9C87C}"/>
                </a:ext>
              </a:extLst>
            </p:cNvPr>
            <p:cNvSpPr/>
            <p:nvPr/>
          </p:nvSpPr>
          <p:spPr>
            <a:xfrm>
              <a:off x="5057193"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9</a:t>
              </a:r>
            </a:p>
          </p:txBody>
        </p:sp>
      </p:grpSp>
      <p:pic>
        <p:nvPicPr>
          <p:cNvPr id="61" name="Picture 60">
            <a:extLst>
              <a:ext uri="{FF2B5EF4-FFF2-40B4-BE49-F238E27FC236}">
                <a16:creationId xmlns:a16="http://schemas.microsoft.com/office/drawing/2014/main" id="{47DA427D-D9C4-5D53-6E44-1A7034E76510}"/>
              </a:ext>
            </a:extLst>
          </p:cNvPr>
          <p:cNvPicPr>
            <a:picLocks noChangeAspect="1"/>
          </p:cNvPicPr>
          <p:nvPr/>
        </p:nvPicPr>
        <p:blipFill>
          <a:blip r:embed="rId3"/>
          <a:stretch>
            <a:fillRect/>
          </a:stretch>
        </p:blipFill>
        <p:spPr>
          <a:xfrm>
            <a:off x="761102" y="2243575"/>
            <a:ext cx="4066130" cy="3738350"/>
          </a:xfrm>
          <a:prstGeom prst="rect">
            <a:avLst/>
          </a:prstGeom>
        </p:spPr>
      </p:pic>
      <p:sp>
        <p:nvSpPr>
          <p:cNvPr id="62" name="TextBox 61">
            <a:extLst>
              <a:ext uri="{FF2B5EF4-FFF2-40B4-BE49-F238E27FC236}">
                <a16:creationId xmlns:a16="http://schemas.microsoft.com/office/drawing/2014/main" id="{1C547C71-9ABB-CED2-FF71-746DDB2CDDE2}"/>
              </a:ext>
            </a:extLst>
          </p:cNvPr>
          <p:cNvSpPr txBox="1"/>
          <p:nvPr/>
        </p:nvSpPr>
        <p:spPr>
          <a:xfrm>
            <a:off x="2064399" y="3928084"/>
            <a:ext cx="400842" cy="369332"/>
          </a:xfrm>
          <a:prstGeom prst="rect">
            <a:avLst/>
          </a:prstGeom>
          <a:noFill/>
        </p:spPr>
        <p:txBody>
          <a:bodyPr wrap="square" rtlCol="0">
            <a:spAutoFit/>
          </a:bodyPr>
          <a:lstStyle/>
          <a:p>
            <a:pPr algn="ctr"/>
            <a:r>
              <a:rPr lang="en-US" dirty="0">
                <a:solidFill>
                  <a:srgbClr val="C00000"/>
                </a:solidFill>
              </a:rPr>
              <a:t>T</a:t>
            </a:r>
            <a:r>
              <a:rPr lang="en-US" baseline="-25000" dirty="0">
                <a:solidFill>
                  <a:srgbClr val="C00000"/>
                </a:solidFill>
              </a:rPr>
              <a:t>F</a:t>
            </a:r>
          </a:p>
        </p:txBody>
      </p:sp>
      <p:grpSp>
        <p:nvGrpSpPr>
          <p:cNvPr id="63" name="Group 62">
            <a:extLst>
              <a:ext uri="{FF2B5EF4-FFF2-40B4-BE49-F238E27FC236}">
                <a16:creationId xmlns:a16="http://schemas.microsoft.com/office/drawing/2014/main" id="{36A11308-3451-0D03-538F-EAB732C7AC8D}"/>
              </a:ext>
            </a:extLst>
          </p:cNvPr>
          <p:cNvGrpSpPr/>
          <p:nvPr/>
        </p:nvGrpSpPr>
        <p:grpSpPr>
          <a:xfrm>
            <a:off x="5164104" y="2274533"/>
            <a:ext cx="1825092" cy="320748"/>
            <a:chOff x="2146041" y="3200400"/>
            <a:chExt cx="1825092" cy="320748"/>
          </a:xfrm>
        </p:grpSpPr>
        <p:sp>
          <p:nvSpPr>
            <p:cNvPr id="64" name="Rectangle 63">
              <a:extLst>
                <a:ext uri="{FF2B5EF4-FFF2-40B4-BE49-F238E27FC236}">
                  <a16:creationId xmlns:a16="http://schemas.microsoft.com/office/drawing/2014/main" id="{B0E73A97-E148-7FFF-A9EB-9445086C3E04}"/>
                </a:ext>
              </a:extLst>
            </p:cNvPr>
            <p:cNvSpPr/>
            <p:nvPr/>
          </p:nvSpPr>
          <p:spPr>
            <a:xfrm>
              <a:off x="2146041"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F1</a:t>
              </a:r>
            </a:p>
          </p:txBody>
        </p:sp>
        <p:sp>
          <p:nvSpPr>
            <p:cNvPr id="65" name="Rectangle 64">
              <a:extLst>
                <a:ext uri="{FF2B5EF4-FFF2-40B4-BE49-F238E27FC236}">
                  <a16:creationId xmlns:a16="http://schemas.microsoft.com/office/drawing/2014/main" id="{0A8FF6A4-A591-00EE-CE28-C68C854CADCE}"/>
                </a:ext>
              </a:extLst>
            </p:cNvPr>
            <p:cNvSpPr/>
            <p:nvPr/>
          </p:nvSpPr>
          <p:spPr>
            <a:xfrm>
              <a:off x="2509935"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F2</a:t>
              </a:r>
            </a:p>
          </p:txBody>
        </p:sp>
        <p:sp>
          <p:nvSpPr>
            <p:cNvPr id="66" name="Rectangle 65">
              <a:extLst>
                <a:ext uri="{FF2B5EF4-FFF2-40B4-BE49-F238E27FC236}">
                  <a16:creationId xmlns:a16="http://schemas.microsoft.com/office/drawing/2014/main" id="{F5309AE8-AAA5-752D-105E-3E2EB80F6296}"/>
                </a:ext>
              </a:extLst>
            </p:cNvPr>
            <p:cNvSpPr/>
            <p:nvPr/>
          </p:nvSpPr>
          <p:spPr>
            <a:xfrm>
              <a:off x="287382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F3</a:t>
              </a:r>
            </a:p>
          </p:txBody>
        </p:sp>
        <p:sp>
          <p:nvSpPr>
            <p:cNvPr id="67" name="Rectangle 66">
              <a:extLst>
                <a:ext uri="{FF2B5EF4-FFF2-40B4-BE49-F238E27FC236}">
                  <a16:creationId xmlns:a16="http://schemas.microsoft.com/office/drawing/2014/main" id="{75019350-CD3F-DA0F-5AF1-5024952310E0}"/>
                </a:ext>
              </a:extLst>
            </p:cNvPr>
            <p:cNvSpPr/>
            <p:nvPr/>
          </p:nvSpPr>
          <p:spPr>
            <a:xfrm>
              <a:off x="3237723"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F4</a:t>
              </a:r>
            </a:p>
          </p:txBody>
        </p:sp>
        <p:sp>
          <p:nvSpPr>
            <p:cNvPr id="68" name="Rectangle 67">
              <a:extLst>
                <a:ext uri="{FF2B5EF4-FFF2-40B4-BE49-F238E27FC236}">
                  <a16:creationId xmlns:a16="http://schemas.microsoft.com/office/drawing/2014/main" id="{B5438B79-1362-7DDB-C1A9-1134DB46F754}"/>
                </a:ext>
              </a:extLst>
            </p:cNvPr>
            <p:cNvSpPr/>
            <p:nvPr/>
          </p:nvSpPr>
          <p:spPr>
            <a:xfrm>
              <a:off x="360723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F5</a:t>
              </a:r>
            </a:p>
          </p:txBody>
        </p:sp>
      </p:grpSp>
      <p:grpSp>
        <p:nvGrpSpPr>
          <p:cNvPr id="73" name="Group 72">
            <a:extLst>
              <a:ext uri="{FF2B5EF4-FFF2-40B4-BE49-F238E27FC236}">
                <a16:creationId xmlns:a16="http://schemas.microsoft.com/office/drawing/2014/main" id="{D9FFAB86-0387-4A75-5DA3-B939F16D521D}"/>
              </a:ext>
            </a:extLst>
          </p:cNvPr>
          <p:cNvGrpSpPr/>
          <p:nvPr/>
        </p:nvGrpSpPr>
        <p:grpSpPr>
          <a:xfrm>
            <a:off x="5164104" y="2598383"/>
            <a:ext cx="1825092" cy="320748"/>
            <a:chOff x="2146041" y="3200400"/>
            <a:chExt cx="1825092" cy="320748"/>
          </a:xfrm>
        </p:grpSpPr>
        <p:sp>
          <p:nvSpPr>
            <p:cNvPr id="74" name="Rectangle 73">
              <a:extLst>
                <a:ext uri="{FF2B5EF4-FFF2-40B4-BE49-F238E27FC236}">
                  <a16:creationId xmlns:a16="http://schemas.microsoft.com/office/drawing/2014/main" id="{34A531F1-9926-0515-EC96-BBC345056408}"/>
                </a:ext>
              </a:extLst>
            </p:cNvPr>
            <p:cNvSpPr/>
            <p:nvPr/>
          </p:nvSpPr>
          <p:spPr>
            <a:xfrm>
              <a:off x="2146041"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F1</a:t>
              </a:r>
            </a:p>
          </p:txBody>
        </p:sp>
        <p:sp>
          <p:nvSpPr>
            <p:cNvPr id="75" name="Rectangle 74">
              <a:extLst>
                <a:ext uri="{FF2B5EF4-FFF2-40B4-BE49-F238E27FC236}">
                  <a16:creationId xmlns:a16="http://schemas.microsoft.com/office/drawing/2014/main" id="{B85FF827-D34C-0B01-B7D3-B10E67EE12D8}"/>
                </a:ext>
              </a:extLst>
            </p:cNvPr>
            <p:cNvSpPr/>
            <p:nvPr/>
          </p:nvSpPr>
          <p:spPr>
            <a:xfrm>
              <a:off x="2509935"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F2</a:t>
              </a:r>
            </a:p>
          </p:txBody>
        </p:sp>
        <p:sp>
          <p:nvSpPr>
            <p:cNvPr id="76" name="Rectangle 75">
              <a:extLst>
                <a:ext uri="{FF2B5EF4-FFF2-40B4-BE49-F238E27FC236}">
                  <a16:creationId xmlns:a16="http://schemas.microsoft.com/office/drawing/2014/main" id="{FD5BC2AB-C18E-E583-53CA-43B58BCA6ACF}"/>
                </a:ext>
              </a:extLst>
            </p:cNvPr>
            <p:cNvSpPr/>
            <p:nvPr/>
          </p:nvSpPr>
          <p:spPr>
            <a:xfrm>
              <a:off x="287382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F3</a:t>
              </a:r>
            </a:p>
          </p:txBody>
        </p:sp>
        <p:sp>
          <p:nvSpPr>
            <p:cNvPr id="77" name="Rectangle 76">
              <a:extLst>
                <a:ext uri="{FF2B5EF4-FFF2-40B4-BE49-F238E27FC236}">
                  <a16:creationId xmlns:a16="http://schemas.microsoft.com/office/drawing/2014/main" id="{B8DBC6BF-CF9C-929A-0B97-8FE2F988B0DA}"/>
                </a:ext>
              </a:extLst>
            </p:cNvPr>
            <p:cNvSpPr/>
            <p:nvPr/>
          </p:nvSpPr>
          <p:spPr>
            <a:xfrm>
              <a:off x="3237723"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F4</a:t>
              </a:r>
            </a:p>
          </p:txBody>
        </p:sp>
        <p:sp>
          <p:nvSpPr>
            <p:cNvPr id="78" name="Rectangle 77">
              <a:extLst>
                <a:ext uri="{FF2B5EF4-FFF2-40B4-BE49-F238E27FC236}">
                  <a16:creationId xmlns:a16="http://schemas.microsoft.com/office/drawing/2014/main" id="{2D5FD502-A0A2-8F7B-09CD-F86DDE88D746}"/>
                </a:ext>
              </a:extLst>
            </p:cNvPr>
            <p:cNvSpPr/>
            <p:nvPr/>
          </p:nvSpPr>
          <p:spPr>
            <a:xfrm>
              <a:off x="360723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F5</a:t>
              </a:r>
            </a:p>
          </p:txBody>
        </p:sp>
      </p:grpSp>
      <p:grpSp>
        <p:nvGrpSpPr>
          <p:cNvPr id="79" name="Group 78">
            <a:extLst>
              <a:ext uri="{FF2B5EF4-FFF2-40B4-BE49-F238E27FC236}">
                <a16:creationId xmlns:a16="http://schemas.microsoft.com/office/drawing/2014/main" id="{E9746F72-6B4F-BA23-5D88-388B09BC7095}"/>
              </a:ext>
            </a:extLst>
          </p:cNvPr>
          <p:cNvGrpSpPr/>
          <p:nvPr/>
        </p:nvGrpSpPr>
        <p:grpSpPr>
          <a:xfrm>
            <a:off x="5164104" y="2922233"/>
            <a:ext cx="1825092" cy="320748"/>
            <a:chOff x="2146041" y="3200400"/>
            <a:chExt cx="1825092" cy="320748"/>
          </a:xfrm>
        </p:grpSpPr>
        <p:sp>
          <p:nvSpPr>
            <p:cNvPr id="80" name="Rectangle 79">
              <a:extLst>
                <a:ext uri="{FF2B5EF4-FFF2-40B4-BE49-F238E27FC236}">
                  <a16:creationId xmlns:a16="http://schemas.microsoft.com/office/drawing/2014/main" id="{5CF6FD5E-BDD5-B7F0-7FE2-3D04612E7EFC}"/>
                </a:ext>
              </a:extLst>
            </p:cNvPr>
            <p:cNvSpPr/>
            <p:nvPr/>
          </p:nvSpPr>
          <p:spPr>
            <a:xfrm>
              <a:off x="2146041"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F1</a:t>
              </a:r>
            </a:p>
          </p:txBody>
        </p:sp>
        <p:sp>
          <p:nvSpPr>
            <p:cNvPr id="81" name="Rectangle 80">
              <a:extLst>
                <a:ext uri="{FF2B5EF4-FFF2-40B4-BE49-F238E27FC236}">
                  <a16:creationId xmlns:a16="http://schemas.microsoft.com/office/drawing/2014/main" id="{45B54F77-894B-5A47-50E6-2CE45F67849F}"/>
                </a:ext>
              </a:extLst>
            </p:cNvPr>
            <p:cNvSpPr/>
            <p:nvPr/>
          </p:nvSpPr>
          <p:spPr>
            <a:xfrm>
              <a:off x="2509935"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F2</a:t>
              </a:r>
            </a:p>
          </p:txBody>
        </p:sp>
        <p:sp>
          <p:nvSpPr>
            <p:cNvPr id="82" name="Rectangle 81">
              <a:extLst>
                <a:ext uri="{FF2B5EF4-FFF2-40B4-BE49-F238E27FC236}">
                  <a16:creationId xmlns:a16="http://schemas.microsoft.com/office/drawing/2014/main" id="{53356BFF-008A-B5D6-2263-5FA85A9C8FB9}"/>
                </a:ext>
              </a:extLst>
            </p:cNvPr>
            <p:cNvSpPr/>
            <p:nvPr/>
          </p:nvSpPr>
          <p:spPr>
            <a:xfrm>
              <a:off x="287382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F3</a:t>
              </a:r>
            </a:p>
          </p:txBody>
        </p:sp>
        <p:sp>
          <p:nvSpPr>
            <p:cNvPr id="83" name="Rectangle 82">
              <a:extLst>
                <a:ext uri="{FF2B5EF4-FFF2-40B4-BE49-F238E27FC236}">
                  <a16:creationId xmlns:a16="http://schemas.microsoft.com/office/drawing/2014/main" id="{885350F0-9449-F7BC-90ED-21C8B46AB27B}"/>
                </a:ext>
              </a:extLst>
            </p:cNvPr>
            <p:cNvSpPr/>
            <p:nvPr/>
          </p:nvSpPr>
          <p:spPr>
            <a:xfrm>
              <a:off x="3237723"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F4</a:t>
              </a:r>
            </a:p>
          </p:txBody>
        </p:sp>
        <p:sp>
          <p:nvSpPr>
            <p:cNvPr id="84" name="Rectangle 83">
              <a:extLst>
                <a:ext uri="{FF2B5EF4-FFF2-40B4-BE49-F238E27FC236}">
                  <a16:creationId xmlns:a16="http://schemas.microsoft.com/office/drawing/2014/main" id="{972044E1-1E84-FEA2-497A-4CAB4CA213F7}"/>
                </a:ext>
              </a:extLst>
            </p:cNvPr>
            <p:cNvSpPr/>
            <p:nvPr/>
          </p:nvSpPr>
          <p:spPr>
            <a:xfrm>
              <a:off x="360723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F5</a:t>
              </a:r>
            </a:p>
          </p:txBody>
        </p:sp>
      </p:grpSp>
      <p:sp>
        <p:nvSpPr>
          <p:cNvPr id="85" name="TextBox 84">
            <a:extLst>
              <a:ext uri="{FF2B5EF4-FFF2-40B4-BE49-F238E27FC236}">
                <a16:creationId xmlns:a16="http://schemas.microsoft.com/office/drawing/2014/main" id="{F76A719F-2A80-CA75-53FF-515C463CAB8F}"/>
              </a:ext>
            </a:extLst>
          </p:cNvPr>
          <p:cNvSpPr txBox="1"/>
          <p:nvPr/>
        </p:nvSpPr>
        <p:spPr>
          <a:xfrm>
            <a:off x="5191126" y="1954901"/>
            <a:ext cx="1762124" cy="369332"/>
          </a:xfrm>
          <a:prstGeom prst="rect">
            <a:avLst/>
          </a:prstGeom>
          <a:noFill/>
        </p:spPr>
        <p:txBody>
          <a:bodyPr wrap="square" rtlCol="0">
            <a:spAutoFit/>
          </a:bodyPr>
          <a:lstStyle/>
          <a:p>
            <a:pPr algn="ctr"/>
            <a:r>
              <a:rPr lang="en-US" dirty="0">
                <a:solidFill>
                  <a:srgbClr val="C00000"/>
                </a:solidFill>
              </a:rPr>
              <a:t>Input data </a:t>
            </a:r>
          </a:p>
        </p:txBody>
      </p:sp>
      <p:sp>
        <p:nvSpPr>
          <p:cNvPr id="86" name="Rectangle 85">
            <a:extLst>
              <a:ext uri="{FF2B5EF4-FFF2-40B4-BE49-F238E27FC236}">
                <a16:creationId xmlns:a16="http://schemas.microsoft.com/office/drawing/2014/main" id="{6CB61250-8AE0-F870-166C-C13841D58F46}"/>
              </a:ext>
            </a:extLst>
          </p:cNvPr>
          <p:cNvSpPr/>
          <p:nvPr/>
        </p:nvSpPr>
        <p:spPr>
          <a:xfrm>
            <a:off x="7473027" y="227804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1</a:t>
            </a:r>
          </a:p>
        </p:txBody>
      </p:sp>
      <p:sp>
        <p:nvSpPr>
          <p:cNvPr id="87" name="Rectangle 86">
            <a:extLst>
              <a:ext uri="{FF2B5EF4-FFF2-40B4-BE49-F238E27FC236}">
                <a16:creationId xmlns:a16="http://schemas.microsoft.com/office/drawing/2014/main" id="{7715D2D6-FCCE-98F1-6C51-34046BE5FA67}"/>
              </a:ext>
            </a:extLst>
          </p:cNvPr>
          <p:cNvSpPr/>
          <p:nvPr/>
        </p:nvSpPr>
        <p:spPr>
          <a:xfrm>
            <a:off x="7475552" y="260189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1</a:t>
            </a:r>
          </a:p>
        </p:txBody>
      </p:sp>
      <p:sp>
        <p:nvSpPr>
          <p:cNvPr id="88" name="Rectangle 87">
            <a:extLst>
              <a:ext uri="{FF2B5EF4-FFF2-40B4-BE49-F238E27FC236}">
                <a16:creationId xmlns:a16="http://schemas.microsoft.com/office/drawing/2014/main" id="{BBD119FA-1780-7424-4138-4BC1D3311006}"/>
              </a:ext>
            </a:extLst>
          </p:cNvPr>
          <p:cNvSpPr/>
          <p:nvPr/>
        </p:nvSpPr>
        <p:spPr>
          <a:xfrm>
            <a:off x="7473027" y="292574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1</a:t>
            </a:r>
          </a:p>
        </p:txBody>
      </p:sp>
      <p:grpSp>
        <p:nvGrpSpPr>
          <p:cNvPr id="89" name="Group 88">
            <a:extLst>
              <a:ext uri="{FF2B5EF4-FFF2-40B4-BE49-F238E27FC236}">
                <a16:creationId xmlns:a16="http://schemas.microsoft.com/office/drawing/2014/main" id="{CC607B80-201D-10AF-7379-33FBA3472C9E}"/>
              </a:ext>
            </a:extLst>
          </p:cNvPr>
          <p:cNvGrpSpPr/>
          <p:nvPr/>
        </p:nvGrpSpPr>
        <p:grpSpPr>
          <a:xfrm>
            <a:off x="8648876" y="4908685"/>
            <a:ext cx="3275046" cy="320748"/>
            <a:chOff x="2146041" y="3200400"/>
            <a:chExt cx="3275046" cy="320748"/>
          </a:xfrm>
        </p:grpSpPr>
        <p:sp>
          <p:nvSpPr>
            <p:cNvPr id="90" name="Rectangle 89">
              <a:extLst>
                <a:ext uri="{FF2B5EF4-FFF2-40B4-BE49-F238E27FC236}">
                  <a16:creationId xmlns:a16="http://schemas.microsoft.com/office/drawing/2014/main" id="{10DEFBFD-B13C-75F9-C77E-4F1DE36A5A81}"/>
                </a:ext>
              </a:extLst>
            </p:cNvPr>
            <p:cNvSpPr/>
            <p:nvPr/>
          </p:nvSpPr>
          <p:spPr>
            <a:xfrm>
              <a:off x="2146041"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sp>
          <p:nvSpPr>
            <p:cNvPr id="91" name="Rectangle 90">
              <a:extLst>
                <a:ext uri="{FF2B5EF4-FFF2-40B4-BE49-F238E27FC236}">
                  <a16:creationId xmlns:a16="http://schemas.microsoft.com/office/drawing/2014/main" id="{2CE3ED65-AE2D-603D-4D36-C090EF435435}"/>
                </a:ext>
              </a:extLst>
            </p:cNvPr>
            <p:cNvSpPr/>
            <p:nvPr/>
          </p:nvSpPr>
          <p:spPr>
            <a:xfrm>
              <a:off x="2509935"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sp>
          <p:nvSpPr>
            <p:cNvPr id="92" name="Rectangle 91">
              <a:extLst>
                <a:ext uri="{FF2B5EF4-FFF2-40B4-BE49-F238E27FC236}">
                  <a16:creationId xmlns:a16="http://schemas.microsoft.com/office/drawing/2014/main" id="{535B5A08-DB74-A522-CF69-23552C7F090C}"/>
                </a:ext>
              </a:extLst>
            </p:cNvPr>
            <p:cNvSpPr/>
            <p:nvPr/>
          </p:nvSpPr>
          <p:spPr>
            <a:xfrm>
              <a:off x="287382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sp>
          <p:nvSpPr>
            <p:cNvPr id="93" name="Rectangle 92">
              <a:extLst>
                <a:ext uri="{FF2B5EF4-FFF2-40B4-BE49-F238E27FC236}">
                  <a16:creationId xmlns:a16="http://schemas.microsoft.com/office/drawing/2014/main" id="{9D869EC2-9BC0-EF87-4184-63F8393F0A54}"/>
                </a:ext>
              </a:extLst>
            </p:cNvPr>
            <p:cNvSpPr/>
            <p:nvPr/>
          </p:nvSpPr>
          <p:spPr>
            <a:xfrm>
              <a:off x="3237723"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sp>
          <p:nvSpPr>
            <p:cNvPr id="94" name="Rectangle 93">
              <a:extLst>
                <a:ext uri="{FF2B5EF4-FFF2-40B4-BE49-F238E27FC236}">
                  <a16:creationId xmlns:a16="http://schemas.microsoft.com/office/drawing/2014/main" id="{8445154C-EAC3-F578-EB38-E74F79B662CB}"/>
                </a:ext>
              </a:extLst>
            </p:cNvPr>
            <p:cNvSpPr/>
            <p:nvPr/>
          </p:nvSpPr>
          <p:spPr>
            <a:xfrm>
              <a:off x="360723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1</a:t>
              </a:r>
            </a:p>
          </p:txBody>
        </p:sp>
        <p:sp>
          <p:nvSpPr>
            <p:cNvPr id="95" name="Rectangle 94">
              <a:extLst>
                <a:ext uri="{FF2B5EF4-FFF2-40B4-BE49-F238E27FC236}">
                  <a16:creationId xmlns:a16="http://schemas.microsoft.com/office/drawing/2014/main" id="{FC2B3EB2-2C03-1B55-67B8-0BC03BC311B6}"/>
                </a:ext>
              </a:extLst>
            </p:cNvPr>
            <p:cNvSpPr/>
            <p:nvPr/>
          </p:nvSpPr>
          <p:spPr>
            <a:xfrm>
              <a:off x="3976755"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sp>
          <p:nvSpPr>
            <p:cNvPr id="96" name="Rectangle 95">
              <a:extLst>
                <a:ext uri="{FF2B5EF4-FFF2-40B4-BE49-F238E27FC236}">
                  <a16:creationId xmlns:a16="http://schemas.microsoft.com/office/drawing/2014/main" id="{BCE4B6A7-48B0-334D-1A1D-340E352A5D34}"/>
                </a:ext>
              </a:extLst>
            </p:cNvPr>
            <p:cNvSpPr/>
            <p:nvPr/>
          </p:nvSpPr>
          <p:spPr>
            <a:xfrm>
              <a:off x="4335027"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sp>
          <p:nvSpPr>
            <p:cNvPr id="97" name="Rectangle 96">
              <a:extLst>
                <a:ext uri="{FF2B5EF4-FFF2-40B4-BE49-F238E27FC236}">
                  <a16:creationId xmlns:a16="http://schemas.microsoft.com/office/drawing/2014/main" id="{D157A31D-4E5C-F43A-45D9-A99072ECB438}"/>
                </a:ext>
              </a:extLst>
            </p:cNvPr>
            <p:cNvSpPr/>
            <p:nvPr/>
          </p:nvSpPr>
          <p:spPr>
            <a:xfrm>
              <a:off x="469329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1</a:t>
              </a:r>
            </a:p>
          </p:txBody>
        </p:sp>
        <p:sp>
          <p:nvSpPr>
            <p:cNvPr id="98" name="Rectangle 97">
              <a:extLst>
                <a:ext uri="{FF2B5EF4-FFF2-40B4-BE49-F238E27FC236}">
                  <a16:creationId xmlns:a16="http://schemas.microsoft.com/office/drawing/2014/main" id="{87E11A8D-5AA0-80AB-719F-83933D280380}"/>
                </a:ext>
              </a:extLst>
            </p:cNvPr>
            <p:cNvSpPr/>
            <p:nvPr/>
          </p:nvSpPr>
          <p:spPr>
            <a:xfrm>
              <a:off x="5057193"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1</a:t>
              </a:r>
            </a:p>
          </p:txBody>
        </p:sp>
      </p:grpSp>
      <p:grpSp>
        <p:nvGrpSpPr>
          <p:cNvPr id="99" name="Group 98">
            <a:extLst>
              <a:ext uri="{FF2B5EF4-FFF2-40B4-BE49-F238E27FC236}">
                <a16:creationId xmlns:a16="http://schemas.microsoft.com/office/drawing/2014/main" id="{438587E2-21E1-EA39-B5BC-64FAD9BF1572}"/>
              </a:ext>
            </a:extLst>
          </p:cNvPr>
          <p:cNvGrpSpPr/>
          <p:nvPr/>
        </p:nvGrpSpPr>
        <p:grpSpPr>
          <a:xfrm>
            <a:off x="8648876" y="5242060"/>
            <a:ext cx="3275046" cy="320748"/>
            <a:chOff x="2146041" y="3200400"/>
            <a:chExt cx="3275046" cy="320748"/>
          </a:xfrm>
        </p:grpSpPr>
        <p:sp>
          <p:nvSpPr>
            <p:cNvPr id="100" name="Rectangle 99">
              <a:extLst>
                <a:ext uri="{FF2B5EF4-FFF2-40B4-BE49-F238E27FC236}">
                  <a16:creationId xmlns:a16="http://schemas.microsoft.com/office/drawing/2014/main" id="{B41BE07D-68E9-6EDB-210F-30E26B6EB75B}"/>
                </a:ext>
              </a:extLst>
            </p:cNvPr>
            <p:cNvSpPr/>
            <p:nvPr/>
          </p:nvSpPr>
          <p:spPr>
            <a:xfrm>
              <a:off x="2146041"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sp>
          <p:nvSpPr>
            <p:cNvPr id="101" name="Rectangle 100">
              <a:extLst>
                <a:ext uri="{FF2B5EF4-FFF2-40B4-BE49-F238E27FC236}">
                  <a16:creationId xmlns:a16="http://schemas.microsoft.com/office/drawing/2014/main" id="{EF2F962E-27ED-0776-BBE8-C767C991AB84}"/>
                </a:ext>
              </a:extLst>
            </p:cNvPr>
            <p:cNvSpPr/>
            <p:nvPr/>
          </p:nvSpPr>
          <p:spPr>
            <a:xfrm>
              <a:off x="2509935" y="3200400"/>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sp>
          <p:nvSpPr>
            <p:cNvPr id="102" name="Rectangle 101">
              <a:extLst>
                <a:ext uri="{FF2B5EF4-FFF2-40B4-BE49-F238E27FC236}">
                  <a16:creationId xmlns:a16="http://schemas.microsoft.com/office/drawing/2014/main" id="{63F14DD8-3560-882C-FFEC-D8FBA7B22E75}"/>
                </a:ext>
              </a:extLst>
            </p:cNvPr>
            <p:cNvSpPr/>
            <p:nvPr/>
          </p:nvSpPr>
          <p:spPr>
            <a:xfrm>
              <a:off x="287382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sp>
          <p:nvSpPr>
            <p:cNvPr id="103" name="Rectangle 102">
              <a:extLst>
                <a:ext uri="{FF2B5EF4-FFF2-40B4-BE49-F238E27FC236}">
                  <a16:creationId xmlns:a16="http://schemas.microsoft.com/office/drawing/2014/main" id="{56241D8D-9886-961A-E9BB-DF97CF75C3A0}"/>
                </a:ext>
              </a:extLst>
            </p:cNvPr>
            <p:cNvSpPr/>
            <p:nvPr/>
          </p:nvSpPr>
          <p:spPr>
            <a:xfrm>
              <a:off x="3237723"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sp>
          <p:nvSpPr>
            <p:cNvPr id="104" name="Rectangle 103">
              <a:extLst>
                <a:ext uri="{FF2B5EF4-FFF2-40B4-BE49-F238E27FC236}">
                  <a16:creationId xmlns:a16="http://schemas.microsoft.com/office/drawing/2014/main" id="{C9F4AB20-FE21-8FBE-2373-0D70D397853B}"/>
                </a:ext>
              </a:extLst>
            </p:cNvPr>
            <p:cNvSpPr/>
            <p:nvPr/>
          </p:nvSpPr>
          <p:spPr>
            <a:xfrm>
              <a:off x="360723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sp>
          <p:nvSpPr>
            <p:cNvPr id="105" name="Rectangle 104">
              <a:extLst>
                <a:ext uri="{FF2B5EF4-FFF2-40B4-BE49-F238E27FC236}">
                  <a16:creationId xmlns:a16="http://schemas.microsoft.com/office/drawing/2014/main" id="{9BFDE96B-CE5F-CE41-E9D2-DB4E14B047DD}"/>
                </a:ext>
              </a:extLst>
            </p:cNvPr>
            <p:cNvSpPr/>
            <p:nvPr/>
          </p:nvSpPr>
          <p:spPr>
            <a:xfrm>
              <a:off x="3976755"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1</a:t>
              </a:r>
            </a:p>
          </p:txBody>
        </p:sp>
        <p:sp>
          <p:nvSpPr>
            <p:cNvPr id="106" name="Rectangle 105">
              <a:extLst>
                <a:ext uri="{FF2B5EF4-FFF2-40B4-BE49-F238E27FC236}">
                  <a16:creationId xmlns:a16="http://schemas.microsoft.com/office/drawing/2014/main" id="{5142CC62-9762-4702-B68A-C05C9590266A}"/>
                </a:ext>
              </a:extLst>
            </p:cNvPr>
            <p:cNvSpPr/>
            <p:nvPr/>
          </p:nvSpPr>
          <p:spPr>
            <a:xfrm>
              <a:off x="4335027"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1</a:t>
              </a:r>
            </a:p>
          </p:txBody>
        </p:sp>
        <p:sp>
          <p:nvSpPr>
            <p:cNvPr id="107" name="Rectangle 106">
              <a:extLst>
                <a:ext uri="{FF2B5EF4-FFF2-40B4-BE49-F238E27FC236}">
                  <a16:creationId xmlns:a16="http://schemas.microsoft.com/office/drawing/2014/main" id="{4FA29332-6386-1F6F-D4B7-9565AFF90717}"/>
                </a:ext>
              </a:extLst>
            </p:cNvPr>
            <p:cNvSpPr/>
            <p:nvPr/>
          </p:nvSpPr>
          <p:spPr>
            <a:xfrm>
              <a:off x="4693299"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sp>
          <p:nvSpPr>
            <p:cNvPr id="108" name="Rectangle 107">
              <a:extLst>
                <a:ext uri="{FF2B5EF4-FFF2-40B4-BE49-F238E27FC236}">
                  <a16:creationId xmlns:a16="http://schemas.microsoft.com/office/drawing/2014/main" id="{6EE449C1-8E1E-368F-64CC-4DBB671D7225}"/>
                </a:ext>
              </a:extLst>
            </p:cNvPr>
            <p:cNvSpPr/>
            <p:nvPr/>
          </p:nvSpPr>
          <p:spPr>
            <a:xfrm>
              <a:off x="5057193" y="3203907"/>
              <a:ext cx="363894" cy="31724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t>0</a:t>
              </a:r>
            </a:p>
          </p:txBody>
        </p:sp>
      </p:grpSp>
      <p:sp>
        <p:nvSpPr>
          <p:cNvPr id="109" name="TextBox 108">
            <a:extLst>
              <a:ext uri="{FF2B5EF4-FFF2-40B4-BE49-F238E27FC236}">
                <a16:creationId xmlns:a16="http://schemas.microsoft.com/office/drawing/2014/main" id="{2BA1CDA1-A588-A27E-B906-1EAD42C383DA}"/>
              </a:ext>
            </a:extLst>
          </p:cNvPr>
          <p:cNvSpPr txBox="1"/>
          <p:nvPr/>
        </p:nvSpPr>
        <p:spPr>
          <a:xfrm>
            <a:off x="7379597" y="1907917"/>
            <a:ext cx="548366" cy="369332"/>
          </a:xfrm>
          <a:prstGeom prst="rect">
            <a:avLst/>
          </a:prstGeom>
          <a:noFill/>
        </p:spPr>
        <p:txBody>
          <a:bodyPr wrap="square" rtlCol="0">
            <a:spAutoFit/>
          </a:bodyPr>
          <a:lstStyle/>
          <a:p>
            <a:pPr algn="ctr"/>
            <a:r>
              <a:rPr lang="en-US" dirty="0"/>
              <a:t>T</a:t>
            </a:r>
            <a:r>
              <a:rPr lang="en-US" baseline="-25000" dirty="0"/>
              <a:t>l</a:t>
            </a:r>
          </a:p>
        </p:txBody>
      </p:sp>
      <p:sp>
        <p:nvSpPr>
          <p:cNvPr id="110" name="TextBox 109">
            <a:extLst>
              <a:ext uri="{FF2B5EF4-FFF2-40B4-BE49-F238E27FC236}">
                <a16:creationId xmlns:a16="http://schemas.microsoft.com/office/drawing/2014/main" id="{9A74527C-BCC0-5D53-097B-28CD37A822DE}"/>
              </a:ext>
            </a:extLst>
          </p:cNvPr>
          <p:cNvSpPr txBox="1"/>
          <p:nvPr/>
        </p:nvSpPr>
        <p:spPr>
          <a:xfrm>
            <a:off x="8160647" y="2269867"/>
            <a:ext cx="548366" cy="369332"/>
          </a:xfrm>
          <a:prstGeom prst="rect">
            <a:avLst/>
          </a:prstGeom>
          <a:noFill/>
        </p:spPr>
        <p:txBody>
          <a:bodyPr wrap="square" rtlCol="0">
            <a:spAutoFit/>
          </a:bodyPr>
          <a:lstStyle/>
          <a:p>
            <a:pPr algn="ctr"/>
            <a:r>
              <a:rPr lang="en-US" dirty="0"/>
              <a:t>N</a:t>
            </a:r>
            <a:r>
              <a:rPr lang="en-US" baseline="-25000" dirty="0"/>
              <a:t>L</a:t>
            </a:r>
          </a:p>
        </p:txBody>
      </p:sp>
      <p:sp>
        <p:nvSpPr>
          <p:cNvPr id="111" name="TextBox 110">
            <a:extLst>
              <a:ext uri="{FF2B5EF4-FFF2-40B4-BE49-F238E27FC236}">
                <a16:creationId xmlns:a16="http://schemas.microsoft.com/office/drawing/2014/main" id="{CD0D3DE4-BC70-6DB6-9119-68A58CAD2218}"/>
              </a:ext>
            </a:extLst>
          </p:cNvPr>
          <p:cNvSpPr txBox="1"/>
          <p:nvPr/>
        </p:nvSpPr>
        <p:spPr>
          <a:xfrm>
            <a:off x="8160647" y="2908042"/>
            <a:ext cx="548366" cy="369332"/>
          </a:xfrm>
          <a:prstGeom prst="rect">
            <a:avLst/>
          </a:prstGeom>
          <a:noFill/>
        </p:spPr>
        <p:txBody>
          <a:bodyPr wrap="square" rtlCol="0">
            <a:spAutoFit/>
          </a:bodyPr>
          <a:lstStyle/>
          <a:p>
            <a:pPr algn="ctr"/>
            <a:r>
              <a:rPr lang="en-US" dirty="0"/>
              <a:t>N</a:t>
            </a:r>
            <a:r>
              <a:rPr lang="en-US" baseline="-25000" dirty="0"/>
              <a:t>R</a:t>
            </a:r>
          </a:p>
        </p:txBody>
      </p:sp>
      <p:sp>
        <p:nvSpPr>
          <p:cNvPr id="112" name="TextBox 111">
            <a:extLst>
              <a:ext uri="{FF2B5EF4-FFF2-40B4-BE49-F238E27FC236}">
                <a16:creationId xmlns:a16="http://schemas.microsoft.com/office/drawing/2014/main" id="{871C1AB8-B726-A9F3-F98C-58808AD58C9C}"/>
              </a:ext>
            </a:extLst>
          </p:cNvPr>
          <p:cNvSpPr txBox="1"/>
          <p:nvPr/>
        </p:nvSpPr>
        <p:spPr>
          <a:xfrm>
            <a:off x="8160647" y="3555742"/>
            <a:ext cx="548366" cy="369332"/>
          </a:xfrm>
          <a:prstGeom prst="rect">
            <a:avLst/>
          </a:prstGeom>
          <a:noFill/>
        </p:spPr>
        <p:txBody>
          <a:bodyPr wrap="square" rtlCol="0">
            <a:spAutoFit/>
          </a:bodyPr>
          <a:lstStyle/>
          <a:p>
            <a:pPr algn="ctr"/>
            <a:r>
              <a:rPr lang="en-US" dirty="0"/>
              <a:t>N</a:t>
            </a:r>
            <a:r>
              <a:rPr lang="en-US" baseline="-25000" dirty="0"/>
              <a:t>F</a:t>
            </a:r>
          </a:p>
        </p:txBody>
      </p:sp>
      <p:sp>
        <p:nvSpPr>
          <p:cNvPr id="113" name="TextBox 112">
            <a:extLst>
              <a:ext uri="{FF2B5EF4-FFF2-40B4-BE49-F238E27FC236}">
                <a16:creationId xmlns:a16="http://schemas.microsoft.com/office/drawing/2014/main" id="{2020FD55-4CC1-052F-354C-DA153B1280D0}"/>
              </a:ext>
            </a:extLst>
          </p:cNvPr>
          <p:cNvSpPr txBox="1"/>
          <p:nvPr/>
        </p:nvSpPr>
        <p:spPr>
          <a:xfrm>
            <a:off x="8170172" y="4174867"/>
            <a:ext cx="548366" cy="369332"/>
          </a:xfrm>
          <a:prstGeom prst="rect">
            <a:avLst/>
          </a:prstGeom>
          <a:noFill/>
        </p:spPr>
        <p:txBody>
          <a:bodyPr wrap="square" rtlCol="0">
            <a:spAutoFit/>
          </a:bodyPr>
          <a:lstStyle/>
          <a:p>
            <a:pPr algn="ctr"/>
            <a:r>
              <a:rPr lang="en-US" dirty="0"/>
              <a:t>N</a:t>
            </a:r>
            <a:r>
              <a:rPr lang="en-US" baseline="-25000" dirty="0"/>
              <a:t>T</a:t>
            </a:r>
          </a:p>
        </p:txBody>
      </p:sp>
      <p:sp>
        <p:nvSpPr>
          <p:cNvPr id="114" name="TextBox 113">
            <a:extLst>
              <a:ext uri="{FF2B5EF4-FFF2-40B4-BE49-F238E27FC236}">
                <a16:creationId xmlns:a16="http://schemas.microsoft.com/office/drawing/2014/main" id="{AB2C8B8E-4DB9-DF24-0232-A2E454B57D33}"/>
              </a:ext>
            </a:extLst>
          </p:cNvPr>
          <p:cNvSpPr txBox="1"/>
          <p:nvPr/>
        </p:nvSpPr>
        <p:spPr>
          <a:xfrm>
            <a:off x="8019258" y="5032117"/>
            <a:ext cx="695325" cy="369332"/>
          </a:xfrm>
          <a:prstGeom prst="rect">
            <a:avLst/>
          </a:prstGeom>
          <a:noFill/>
        </p:spPr>
        <p:txBody>
          <a:bodyPr wrap="square" rtlCol="0">
            <a:spAutoFit/>
          </a:bodyPr>
          <a:lstStyle/>
          <a:p>
            <a:pPr algn="ctr"/>
            <a:r>
              <a:rPr lang="en-US" dirty="0"/>
              <a:t>t(N</a:t>
            </a:r>
            <a:r>
              <a:rPr lang="en-US" baseline="-25000" dirty="0"/>
              <a:t>C</a:t>
            </a:r>
            <a:r>
              <a:rPr lang="en-US" dirty="0"/>
              <a:t>)</a:t>
            </a:r>
          </a:p>
        </p:txBody>
      </p:sp>
      <p:sp>
        <p:nvSpPr>
          <p:cNvPr id="9" name="TextBox 8">
            <a:extLst>
              <a:ext uri="{FF2B5EF4-FFF2-40B4-BE49-F238E27FC236}">
                <a16:creationId xmlns:a16="http://schemas.microsoft.com/office/drawing/2014/main" id="{68B92D53-0A72-54BD-0E8B-A1F060F0EA8D}"/>
              </a:ext>
            </a:extLst>
          </p:cNvPr>
          <p:cNvSpPr txBox="1"/>
          <p:nvPr/>
        </p:nvSpPr>
        <p:spPr>
          <a:xfrm>
            <a:off x="6278301" y="3247583"/>
            <a:ext cx="1762124" cy="923330"/>
          </a:xfrm>
          <a:prstGeom prst="rect">
            <a:avLst/>
          </a:prstGeom>
          <a:noFill/>
        </p:spPr>
        <p:txBody>
          <a:bodyPr wrap="square" rtlCol="0">
            <a:spAutoFit/>
          </a:bodyPr>
          <a:lstStyle/>
          <a:p>
            <a:pPr algn="ctr"/>
            <a:r>
              <a:rPr lang="en-US" dirty="0">
                <a:solidFill>
                  <a:srgbClr val="C00000"/>
                </a:solidFill>
              </a:rPr>
              <a:t>Nodes position of individual tuples</a:t>
            </a:r>
          </a:p>
        </p:txBody>
      </p:sp>
    </p:spTree>
    <p:extLst>
      <p:ext uri="{BB962C8B-B14F-4D97-AF65-F5344CB8AC3E}">
        <p14:creationId xmlns:p14="http://schemas.microsoft.com/office/powerpoint/2010/main" val="363215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animBg="1"/>
      <p:bldP spid="87" grpId="0" animBg="1"/>
      <p:bldP spid="88" grpId="0" animBg="1"/>
      <p:bldP spid="109" grpId="0"/>
      <p:bldP spid="110" grpId="0"/>
      <p:bldP spid="111" grpId="0"/>
      <p:bldP spid="112" grpId="0"/>
      <p:bldP spid="113" grpId="0"/>
      <p:bldP spid="114"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4E8AAA-057E-4098-B5F4-0D48B31B37F5}"/>
              </a:ext>
            </a:extLst>
          </p:cNvPr>
          <p:cNvSpPr>
            <a:spLocks noGrp="1"/>
          </p:cNvSpPr>
          <p:nvPr>
            <p:ph type="body" sz="quarter" idx="14"/>
          </p:nvPr>
        </p:nvSpPr>
        <p:spPr/>
        <p:txBody>
          <a:bodyPr/>
          <a:lstStyle/>
          <a:p>
            <a:r>
              <a:rPr lang="en-US" dirty="0"/>
              <a:t>Serving Optimizations </a:t>
            </a:r>
            <a:r>
              <a:rPr lang="en-AT" dirty="0"/>
              <a:t>–</a:t>
            </a:r>
            <a:r>
              <a:rPr lang="en-US" dirty="0"/>
              <a:t> Model Vectorization, cont.</a:t>
            </a:r>
          </a:p>
          <a:p>
            <a:r>
              <a:rPr lang="en-US" dirty="0"/>
              <a:t>Batch Scoring Experiments</a:t>
            </a:r>
          </a:p>
        </p:txBody>
      </p:sp>
      <p:pic>
        <p:nvPicPr>
          <p:cNvPr id="5" name="Picture 4">
            <a:extLst>
              <a:ext uri="{FF2B5EF4-FFF2-40B4-BE49-F238E27FC236}">
                <a16:creationId xmlns:a16="http://schemas.microsoft.com/office/drawing/2014/main" id="{868F313A-31A9-8771-F45B-B7AB8D6D2824}"/>
              </a:ext>
            </a:extLst>
          </p:cNvPr>
          <p:cNvPicPr>
            <a:picLocks noChangeAspect="1"/>
          </p:cNvPicPr>
          <p:nvPr/>
        </p:nvPicPr>
        <p:blipFill>
          <a:blip r:embed="rId2"/>
          <a:stretch>
            <a:fillRect/>
          </a:stretch>
        </p:blipFill>
        <p:spPr>
          <a:xfrm>
            <a:off x="889355" y="1410991"/>
            <a:ext cx="7676368" cy="4373182"/>
          </a:xfrm>
          <a:prstGeom prst="rect">
            <a:avLst/>
          </a:prstGeom>
        </p:spPr>
      </p:pic>
      <p:sp>
        <p:nvSpPr>
          <p:cNvPr id="6" name="TextBox 5">
            <a:extLst>
              <a:ext uri="{FF2B5EF4-FFF2-40B4-BE49-F238E27FC236}">
                <a16:creationId xmlns:a16="http://schemas.microsoft.com/office/drawing/2014/main" id="{4D350AA7-BBBE-B3C3-144B-2821C51DE4A0}"/>
              </a:ext>
            </a:extLst>
          </p:cNvPr>
          <p:cNvSpPr txBox="1"/>
          <p:nvPr/>
        </p:nvSpPr>
        <p:spPr>
          <a:xfrm>
            <a:off x="9153525" y="1295400"/>
            <a:ext cx="2667000" cy="1477328"/>
          </a:xfrm>
          <a:prstGeom prst="rect">
            <a:avLst/>
          </a:prstGeom>
          <a:noFill/>
        </p:spPr>
        <p:txBody>
          <a:bodyPr wrap="square" rtlCol="0">
            <a:spAutoFit/>
          </a:bodyPr>
          <a:lstStyle/>
          <a:p>
            <a:r>
              <a:rPr lang="en-US" dirty="0">
                <a:solidFill>
                  <a:srgbClr val="C00000"/>
                </a:solidFill>
              </a:rPr>
              <a:t>Azure NC6 v2 </a:t>
            </a:r>
            <a:br>
              <a:rPr lang="en-US" dirty="0">
                <a:solidFill>
                  <a:srgbClr val="C00000"/>
                </a:solidFill>
              </a:rPr>
            </a:br>
            <a:r>
              <a:rPr lang="en-US" dirty="0">
                <a:solidFill>
                  <a:srgbClr val="C00000"/>
                </a:solidFill>
              </a:rPr>
              <a:t>(6 </a:t>
            </a:r>
            <a:r>
              <a:rPr lang="en-US" dirty="0" err="1">
                <a:solidFill>
                  <a:srgbClr val="C00000"/>
                </a:solidFill>
              </a:rPr>
              <a:t>vcores</a:t>
            </a:r>
            <a:r>
              <a:rPr lang="en-US" dirty="0">
                <a:solidFill>
                  <a:srgbClr val="C00000"/>
                </a:solidFill>
              </a:rPr>
              <a:t>, 112GB, P1 GPU)</a:t>
            </a:r>
          </a:p>
          <a:p>
            <a:endParaRPr lang="en-US" dirty="0">
              <a:solidFill>
                <a:srgbClr val="C00000"/>
              </a:solidFill>
            </a:endParaRPr>
          </a:p>
          <a:p>
            <a:r>
              <a:rPr lang="en-US" dirty="0">
                <a:solidFill>
                  <a:srgbClr val="C00000"/>
                </a:solidFill>
              </a:rPr>
              <a:t>Batch of 10K records </a:t>
            </a:r>
            <a:br>
              <a:rPr lang="en-US" dirty="0">
                <a:solidFill>
                  <a:srgbClr val="C00000"/>
                </a:solidFill>
              </a:rPr>
            </a:br>
            <a:r>
              <a:rPr lang="en-US" dirty="0">
                <a:solidFill>
                  <a:srgbClr val="C00000"/>
                </a:solidFill>
              </a:rPr>
              <a:t>[seconds]</a:t>
            </a:r>
          </a:p>
        </p:txBody>
      </p:sp>
      <p:sp>
        <p:nvSpPr>
          <p:cNvPr id="8" name="TextBox 7">
            <a:extLst>
              <a:ext uri="{FF2B5EF4-FFF2-40B4-BE49-F238E27FC236}">
                <a16:creationId xmlns:a16="http://schemas.microsoft.com/office/drawing/2014/main" id="{F5B69648-2A4A-ABC5-0A8C-B3A25E09A80D}"/>
              </a:ext>
            </a:extLst>
          </p:cNvPr>
          <p:cNvSpPr txBox="1"/>
          <p:nvPr/>
        </p:nvSpPr>
        <p:spPr>
          <a:xfrm>
            <a:off x="5678695" y="790816"/>
            <a:ext cx="1943100" cy="646331"/>
          </a:xfrm>
          <a:prstGeom prst="rect">
            <a:avLst/>
          </a:prstGeom>
          <a:noFill/>
        </p:spPr>
        <p:txBody>
          <a:bodyPr wrap="square">
            <a:spAutoFit/>
          </a:bodyPr>
          <a:lstStyle/>
          <a:p>
            <a:pPr algn="ctr"/>
            <a:r>
              <a:rPr lang="en-US" sz="1800" b="0" i="0" u="none" strike="noStrike" baseline="0" dirty="0">
                <a:solidFill>
                  <a:srgbClr val="C00000"/>
                </a:solidFill>
                <a:latin typeface="NimbusRomNo9L-Regu"/>
              </a:rPr>
              <a:t>Forest Inference Library (FIL)</a:t>
            </a:r>
            <a:endParaRPr lang="en-US" dirty="0">
              <a:solidFill>
                <a:srgbClr val="C00000"/>
              </a:solidFill>
            </a:endParaRPr>
          </a:p>
        </p:txBody>
      </p:sp>
      <p:pic>
        <p:nvPicPr>
          <p:cNvPr id="10" name="Picture 9">
            <a:extLst>
              <a:ext uri="{FF2B5EF4-FFF2-40B4-BE49-F238E27FC236}">
                <a16:creationId xmlns:a16="http://schemas.microsoft.com/office/drawing/2014/main" id="{F477CF6C-9184-3092-F4BD-DEA090A8B61D}"/>
              </a:ext>
            </a:extLst>
          </p:cNvPr>
          <p:cNvPicPr>
            <a:picLocks noChangeAspect="1"/>
          </p:cNvPicPr>
          <p:nvPr/>
        </p:nvPicPr>
        <p:blipFill>
          <a:blip r:embed="rId3"/>
          <a:stretch>
            <a:fillRect/>
          </a:stretch>
        </p:blipFill>
        <p:spPr>
          <a:xfrm>
            <a:off x="9210675" y="4113593"/>
            <a:ext cx="2758762" cy="1328804"/>
          </a:xfrm>
          <a:prstGeom prst="rect">
            <a:avLst/>
          </a:prstGeom>
        </p:spPr>
      </p:pic>
      <p:sp>
        <p:nvSpPr>
          <p:cNvPr id="11" name="TextBox 10">
            <a:extLst>
              <a:ext uri="{FF2B5EF4-FFF2-40B4-BE49-F238E27FC236}">
                <a16:creationId xmlns:a16="http://schemas.microsoft.com/office/drawing/2014/main" id="{83DBB282-D54E-E5E0-1A27-5ABA4666C2A6}"/>
              </a:ext>
            </a:extLst>
          </p:cNvPr>
          <p:cNvSpPr txBox="1"/>
          <p:nvPr/>
        </p:nvSpPr>
        <p:spPr>
          <a:xfrm>
            <a:off x="9534526" y="4542522"/>
            <a:ext cx="1704974" cy="646331"/>
          </a:xfrm>
          <a:prstGeom prst="rect">
            <a:avLst/>
          </a:prstGeom>
          <a:noFill/>
        </p:spPr>
        <p:txBody>
          <a:bodyPr wrap="square">
            <a:spAutoFit/>
          </a:bodyPr>
          <a:lstStyle/>
          <a:p>
            <a:pPr algn="ctr"/>
            <a:r>
              <a:rPr lang="en-US" sz="1800" b="0" i="0" u="none" strike="noStrike" baseline="0" dirty="0">
                <a:solidFill>
                  <a:srgbClr val="C00000"/>
                </a:solidFill>
                <a:latin typeface="NimbusRomNo9L-Regu"/>
              </a:rPr>
              <a:t>Lowest Cost </a:t>
            </a:r>
            <a:br>
              <a:rPr lang="en-US" sz="1800" b="0" i="0" u="none" strike="noStrike" baseline="0" dirty="0">
                <a:solidFill>
                  <a:srgbClr val="C00000"/>
                </a:solidFill>
                <a:latin typeface="NimbusRomNo9L-Regu"/>
              </a:rPr>
            </a:br>
            <a:r>
              <a:rPr lang="en-US" sz="1800" b="0" i="0" u="none" strike="noStrike" baseline="0" dirty="0">
                <a:solidFill>
                  <a:srgbClr val="C00000"/>
                </a:solidFill>
                <a:latin typeface="NimbusRomNo9L-Regu"/>
              </a:rPr>
              <a:t>w/ K80</a:t>
            </a:r>
            <a:endParaRPr lang="en-US" dirty="0">
              <a:solidFill>
                <a:srgbClr val="C00000"/>
              </a:solidFill>
            </a:endParaRPr>
          </a:p>
        </p:txBody>
      </p:sp>
    </p:spTree>
    <p:extLst>
      <p:ext uri="{BB962C8B-B14F-4D97-AF65-F5344CB8AC3E}">
        <p14:creationId xmlns:p14="http://schemas.microsoft.com/office/powerpoint/2010/main" val="54000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66E101-779D-82B9-838C-DDB81E03CA4E}"/>
              </a:ext>
            </a:extLst>
          </p:cNvPr>
          <p:cNvSpPr>
            <a:spLocks noGrp="1"/>
          </p:cNvSpPr>
          <p:nvPr>
            <p:ph type="body" sz="quarter" idx="18"/>
          </p:nvPr>
        </p:nvSpPr>
        <p:spPr/>
        <p:txBody>
          <a:bodyPr/>
          <a:lstStyle/>
          <a:p>
            <a:r>
              <a:rPr lang="en-US" dirty="0"/>
              <a:t>Model Distillation</a:t>
            </a:r>
          </a:p>
          <a:p>
            <a:pPr lvl="1"/>
            <a:r>
              <a:rPr lang="en-US" dirty="0"/>
              <a:t>Ensembles of models </a:t>
            </a:r>
            <a:r>
              <a:rPr lang="en-US" dirty="0">
                <a:sym typeface="Wingdings" panose="05000000000000000000" pitchFamily="2" charset="2"/>
              </a:rPr>
              <a:t></a:t>
            </a:r>
            <a:r>
              <a:rPr lang="en-US" dirty="0"/>
              <a:t> </a:t>
            </a:r>
            <a:r>
              <a:rPr lang="en-US" b="1" dirty="0">
                <a:solidFill>
                  <a:srgbClr val="7889FB"/>
                </a:solidFill>
              </a:rPr>
              <a:t>single NN model</a:t>
            </a:r>
          </a:p>
          <a:p>
            <a:pPr lvl="1"/>
            <a:r>
              <a:rPr lang="en-US" dirty="0"/>
              <a:t>Specialized models for different classes </a:t>
            </a:r>
            <a:br>
              <a:rPr lang="en-US" dirty="0"/>
            </a:br>
            <a:r>
              <a:rPr lang="en-US" dirty="0"/>
              <a:t>(found via differences to generalist model)</a:t>
            </a:r>
          </a:p>
          <a:p>
            <a:pPr lvl="1"/>
            <a:r>
              <a:rPr lang="en-US" dirty="0"/>
              <a:t>Trained on soft targets (</a:t>
            </a:r>
            <a:r>
              <a:rPr lang="en-US" dirty="0" err="1"/>
              <a:t>softmax</a:t>
            </a:r>
            <a:r>
              <a:rPr lang="en-US" dirty="0"/>
              <a:t> w/ </a:t>
            </a:r>
            <a:r>
              <a:rPr lang="en-US" dirty="0">
                <a:solidFill>
                  <a:schemeClr val="accent1"/>
                </a:solidFill>
              </a:rPr>
              <a:t>temperature</a:t>
            </a:r>
            <a:r>
              <a:rPr lang="en-US" dirty="0"/>
              <a:t> T)</a:t>
            </a:r>
          </a:p>
          <a:p>
            <a:pPr lvl="1"/>
            <a:endParaRPr lang="en-US" dirty="0"/>
          </a:p>
          <a:p>
            <a:pPr lvl="1"/>
            <a:endParaRPr lang="en-US" dirty="0"/>
          </a:p>
          <a:p>
            <a:r>
              <a:rPr lang="en-US" dirty="0"/>
              <a:t>Example Experiments</a:t>
            </a:r>
          </a:p>
          <a:p>
            <a:pPr lvl="1"/>
            <a:r>
              <a:rPr lang="en-US" dirty="0"/>
              <a:t>Automatic Speech Recognition</a:t>
            </a:r>
          </a:p>
          <a:p>
            <a:pPr lvl="1"/>
            <a:r>
              <a:rPr lang="en-US" dirty="0"/>
              <a:t>Frame classification accuracy, </a:t>
            </a:r>
            <a:br>
              <a:rPr lang="en-US" dirty="0"/>
            </a:br>
            <a:r>
              <a:rPr lang="en-US" dirty="0"/>
              <a:t>and word error rate</a:t>
            </a:r>
          </a:p>
        </p:txBody>
      </p:sp>
      <p:sp>
        <p:nvSpPr>
          <p:cNvPr id="3" name="Text Placeholder 2">
            <a:extLst>
              <a:ext uri="{FF2B5EF4-FFF2-40B4-BE49-F238E27FC236}">
                <a16:creationId xmlns:a16="http://schemas.microsoft.com/office/drawing/2014/main" id="{E0C4DEB3-1821-3DD0-5012-51C719C6AA45}"/>
              </a:ext>
            </a:extLst>
          </p:cNvPr>
          <p:cNvSpPr>
            <a:spLocks noGrp="1"/>
          </p:cNvSpPr>
          <p:nvPr>
            <p:ph type="body" sz="quarter" idx="14"/>
          </p:nvPr>
        </p:nvSpPr>
        <p:spPr/>
        <p:txBody>
          <a:bodyPr/>
          <a:lstStyle/>
          <a:p>
            <a:r>
              <a:rPr lang="en-US" dirty="0"/>
              <a:t>Serving Optimizations </a:t>
            </a:r>
            <a:r>
              <a:rPr lang="en-AT" dirty="0"/>
              <a:t>–</a:t>
            </a:r>
            <a:r>
              <a:rPr lang="en-US" dirty="0"/>
              <a:t> Model Distillation</a:t>
            </a:r>
          </a:p>
        </p:txBody>
      </p:sp>
      <p:pic>
        <p:nvPicPr>
          <p:cNvPr id="4" name="Picture 3">
            <a:extLst>
              <a:ext uri="{FF2B5EF4-FFF2-40B4-BE49-F238E27FC236}">
                <a16:creationId xmlns:a16="http://schemas.microsoft.com/office/drawing/2014/main" id="{366851B2-2CE4-EFBE-C7BC-FF30C7DA8F13}"/>
              </a:ext>
            </a:extLst>
          </p:cNvPr>
          <p:cNvPicPr>
            <a:picLocks noChangeAspect="1"/>
          </p:cNvPicPr>
          <p:nvPr/>
        </p:nvPicPr>
        <p:blipFill>
          <a:blip r:embed="rId3"/>
          <a:stretch>
            <a:fillRect/>
          </a:stretch>
        </p:blipFill>
        <p:spPr>
          <a:xfrm>
            <a:off x="6724916" y="2252542"/>
            <a:ext cx="2354330" cy="804619"/>
          </a:xfrm>
          <a:prstGeom prst="rect">
            <a:avLst/>
          </a:prstGeom>
        </p:spPr>
      </p:pic>
      <p:pic>
        <p:nvPicPr>
          <p:cNvPr id="5" name="Picture 4">
            <a:extLst>
              <a:ext uri="{FF2B5EF4-FFF2-40B4-BE49-F238E27FC236}">
                <a16:creationId xmlns:a16="http://schemas.microsoft.com/office/drawing/2014/main" id="{CBF010DC-D7DF-4D97-88EE-5CE5B558B623}"/>
              </a:ext>
            </a:extLst>
          </p:cNvPr>
          <p:cNvPicPr>
            <a:picLocks noChangeAspect="1"/>
          </p:cNvPicPr>
          <p:nvPr/>
        </p:nvPicPr>
        <p:blipFill>
          <a:blip r:embed="rId4"/>
          <a:stretch>
            <a:fillRect/>
          </a:stretch>
        </p:blipFill>
        <p:spPr>
          <a:xfrm>
            <a:off x="11034573" y="1329963"/>
            <a:ext cx="497489" cy="640080"/>
          </a:xfrm>
          <a:prstGeom prst="rect">
            <a:avLst/>
          </a:prstGeom>
          <a:ln w="25400">
            <a:solidFill>
              <a:srgbClr val="7889FB"/>
            </a:solidFill>
          </a:ln>
        </p:spPr>
      </p:pic>
      <p:sp>
        <p:nvSpPr>
          <p:cNvPr id="6" name="TextBox 5">
            <a:extLst>
              <a:ext uri="{FF2B5EF4-FFF2-40B4-BE49-F238E27FC236}">
                <a16:creationId xmlns:a16="http://schemas.microsoft.com/office/drawing/2014/main" id="{02541DB1-A626-D28C-3BDF-4DAFD682C5C9}"/>
              </a:ext>
            </a:extLst>
          </p:cNvPr>
          <p:cNvSpPr txBox="1"/>
          <p:nvPr/>
        </p:nvSpPr>
        <p:spPr>
          <a:xfrm>
            <a:off x="8000024" y="1279721"/>
            <a:ext cx="2944117"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[Geoffrey E. Hinton, </a:t>
            </a:r>
            <a:r>
              <a:rPr lang="en-US" sz="1400" dirty="0" err="1">
                <a:latin typeface="Calibri" panose="020F0502020204030204" pitchFamily="34" charset="0"/>
                <a:cs typeface="Calibri" panose="020F0502020204030204" pitchFamily="34" charset="0"/>
              </a:rPr>
              <a:t>Oriol</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Vinyals</a:t>
            </a:r>
            <a:r>
              <a:rPr lang="en-US" sz="1400" dirty="0">
                <a:latin typeface="Calibri" panose="020F0502020204030204" pitchFamily="34" charset="0"/>
                <a:cs typeface="Calibri" panose="020F0502020204030204" pitchFamily="34" charset="0"/>
              </a:rPr>
              <a:t>, Jeffrey Dean: Distilling the Knowledge in a Neural Network. </a:t>
            </a:r>
            <a:r>
              <a:rPr lang="en-US" sz="1400" b="1" dirty="0" err="1">
                <a:latin typeface="Calibri" panose="020F0502020204030204" pitchFamily="34" charset="0"/>
                <a:cs typeface="Calibri" panose="020F0502020204030204" pitchFamily="34" charset="0"/>
              </a:rPr>
              <a:t>CoRR</a:t>
            </a:r>
            <a:r>
              <a:rPr lang="en-US" sz="1400" b="1" dirty="0">
                <a:latin typeface="Calibri" panose="020F0502020204030204" pitchFamily="34" charset="0"/>
                <a:cs typeface="Calibri" panose="020F0502020204030204" pitchFamily="34" charset="0"/>
              </a:rPr>
              <a:t> 2015</a:t>
            </a:r>
            <a:r>
              <a:rPr lang="en-US" sz="1400" dirty="0">
                <a:latin typeface="Calibri" panose="020F0502020204030204" pitchFamily="34" charset="0"/>
                <a:cs typeface="Calibri" panose="020F0502020204030204" pitchFamily="34" charset="0"/>
              </a:rPr>
              <a:t>]</a:t>
            </a:r>
          </a:p>
        </p:txBody>
      </p:sp>
      <p:graphicFrame>
        <p:nvGraphicFramePr>
          <p:cNvPr id="11" name="Table 11">
            <a:extLst>
              <a:ext uri="{FF2B5EF4-FFF2-40B4-BE49-F238E27FC236}">
                <a16:creationId xmlns:a16="http://schemas.microsoft.com/office/drawing/2014/main" id="{050499C3-3F29-74A8-A717-BB954CC0895D}"/>
              </a:ext>
            </a:extLst>
          </p:cNvPr>
          <p:cNvGraphicFramePr>
            <a:graphicFrameLocks noGrp="1"/>
          </p:cNvGraphicFramePr>
          <p:nvPr>
            <p:extLst>
              <p:ext uri="{D42A27DB-BD31-4B8C-83A1-F6EECF244321}">
                <p14:modId xmlns:p14="http://schemas.microsoft.com/office/powerpoint/2010/main" val="2328663464"/>
              </p:ext>
            </p:extLst>
          </p:nvPr>
        </p:nvGraphicFramePr>
        <p:xfrm>
          <a:off x="4492148" y="3579484"/>
          <a:ext cx="6542424" cy="1483360"/>
        </p:xfrm>
        <a:graphic>
          <a:graphicData uri="http://schemas.openxmlformats.org/drawingml/2006/table">
            <a:tbl>
              <a:tblPr firstRow="1" bandRow="1">
                <a:tableStyleId>{5C22544A-7EE6-4342-B048-85BDC9FD1C3A}</a:tableStyleId>
              </a:tblPr>
              <a:tblGrid>
                <a:gridCol w="2070017">
                  <a:extLst>
                    <a:ext uri="{9D8B030D-6E8A-4147-A177-3AD203B41FA5}">
                      <a16:colId xmlns:a16="http://schemas.microsoft.com/office/drawing/2014/main" val="2899286318"/>
                    </a:ext>
                  </a:extLst>
                </a:gridCol>
                <a:gridCol w="2291599">
                  <a:extLst>
                    <a:ext uri="{9D8B030D-6E8A-4147-A177-3AD203B41FA5}">
                      <a16:colId xmlns:a16="http://schemas.microsoft.com/office/drawing/2014/main" val="3410160039"/>
                    </a:ext>
                  </a:extLst>
                </a:gridCol>
                <a:gridCol w="2180808">
                  <a:extLst>
                    <a:ext uri="{9D8B030D-6E8A-4147-A177-3AD203B41FA5}">
                      <a16:colId xmlns:a16="http://schemas.microsoft.com/office/drawing/2014/main" val="1194239611"/>
                    </a:ext>
                  </a:extLst>
                </a:gridCol>
              </a:tblGrid>
              <a:tr h="370840">
                <a:tc>
                  <a:txBody>
                    <a:bodyPr/>
                    <a:lstStyle/>
                    <a:p>
                      <a:pPr algn="ctr"/>
                      <a:r>
                        <a:rPr lang="en-US" dirty="0"/>
                        <a:t>System</a:t>
                      </a:r>
                    </a:p>
                  </a:txBody>
                  <a:tcPr/>
                </a:tc>
                <a:tc>
                  <a:txBody>
                    <a:bodyPr/>
                    <a:lstStyle/>
                    <a:p>
                      <a:pPr algn="ctr"/>
                      <a:r>
                        <a:rPr lang="en-US" dirty="0"/>
                        <a:t>Test Frame Accuracy</a:t>
                      </a:r>
                    </a:p>
                  </a:txBody>
                  <a:tcPr/>
                </a:tc>
                <a:tc>
                  <a:txBody>
                    <a:bodyPr/>
                    <a:lstStyle/>
                    <a:p>
                      <a:pPr algn="ctr"/>
                      <a:r>
                        <a:rPr lang="en-US" dirty="0"/>
                        <a:t>Word Error Rate</a:t>
                      </a:r>
                    </a:p>
                  </a:txBody>
                  <a:tcPr/>
                </a:tc>
                <a:extLst>
                  <a:ext uri="{0D108BD9-81ED-4DB2-BD59-A6C34878D82A}">
                    <a16:rowId xmlns:a16="http://schemas.microsoft.com/office/drawing/2014/main" val="1704602980"/>
                  </a:ext>
                </a:extLst>
              </a:tr>
              <a:tr h="370840">
                <a:tc>
                  <a:txBody>
                    <a:bodyPr/>
                    <a:lstStyle/>
                    <a:p>
                      <a:pPr algn="ctr"/>
                      <a:r>
                        <a:rPr lang="en-US" b="1" dirty="0"/>
                        <a:t>Baseline</a:t>
                      </a:r>
                    </a:p>
                  </a:txBody>
                  <a:tcPr/>
                </a:tc>
                <a:tc>
                  <a:txBody>
                    <a:bodyPr/>
                    <a:lstStyle/>
                    <a:p>
                      <a:pPr algn="ctr"/>
                      <a:r>
                        <a:rPr lang="en-US" dirty="0"/>
                        <a:t>58.9%</a:t>
                      </a:r>
                    </a:p>
                  </a:txBody>
                  <a:tcPr/>
                </a:tc>
                <a:tc>
                  <a:txBody>
                    <a:bodyPr/>
                    <a:lstStyle/>
                    <a:p>
                      <a:pPr algn="ctr"/>
                      <a:r>
                        <a:rPr lang="en-US" dirty="0"/>
                        <a:t>10.9%</a:t>
                      </a:r>
                    </a:p>
                  </a:txBody>
                  <a:tcPr/>
                </a:tc>
                <a:extLst>
                  <a:ext uri="{0D108BD9-81ED-4DB2-BD59-A6C34878D82A}">
                    <a16:rowId xmlns:a16="http://schemas.microsoft.com/office/drawing/2014/main" val="2154361881"/>
                  </a:ext>
                </a:extLst>
              </a:tr>
              <a:tr h="370840">
                <a:tc>
                  <a:txBody>
                    <a:bodyPr/>
                    <a:lstStyle/>
                    <a:p>
                      <a:pPr algn="ctr"/>
                      <a:r>
                        <a:rPr lang="en-US" b="1" dirty="0"/>
                        <a:t>10x Ensemble</a:t>
                      </a:r>
                    </a:p>
                  </a:txBody>
                  <a:tcPr/>
                </a:tc>
                <a:tc>
                  <a:txBody>
                    <a:bodyPr/>
                    <a:lstStyle/>
                    <a:p>
                      <a:pPr algn="ctr"/>
                      <a:r>
                        <a:rPr lang="en-US" dirty="0"/>
                        <a:t>61.1%</a:t>
                      </a:r>
                    </a:p>
                  </a:txBody>
                  <a:tcPr/>
                </a:tc>
                <a:tc>
                  <a:txBody>
                    <a:bodyPr/>
                    <a:lstStyle/>
                    <a:p>
                      <a:pPr algn="ctr"/>
                      <a:r>
                        <a:rPr lang="en-US" dirty="0"/>
                        <a:t>10.7%</a:t>
                      </a:r>
                    </a:p>
                  </a:txBody>
                  <a:tcPr/>
                </a:tc>
                <a:extLst>
                  <a:ext uri="{0D108BD9-81ED-4DB2-BD59-A6C34878D82A}">
                    <a16:rowId xmlns:a16="http://schemas.microsoft.com/office/drawing/2014/main" val="1118867853"/>
                  </a:ext>
                </a:extLst>
              </a:tr>
              <a:tr h="370840">
                <a:tc>
                  <a:txBody>
                    <a:bodyPr/>
                    <a:lstStyle/>
                    <a:p>
                      <a:pPr algn="ctr"/>
                      <a:r>
                        <a:rPr lang="en-US" b="1" dirty="0"/>
                        <a:t>Distilled 1x Model</a:t>
                      </a:r>
                    </a:p>
                  </a:txBody>
                  <a:tcPr/>
                </a:tc>
                <a:tc>
                  <a:txBody>
                    <a:bodyPr/>
                    <a:lstStyle/>
                    <a:p>
                      <a:pPr algn="ctr"/>
                      <a:r>
                        <a:rPr lang="en-US" dirty="0"/>
                        <a:t>60.8%</a:t>
                      </a:r>
                    </a:p>
                  </a:txBody>
                  <a:tcPr/>
                </a:tc>
                <a:tc>
                  <a:txBody>
                    <a:bodyPr/>
                    <a:lstStyle/>
                    <a:p>
                      <a:pPr algn="ctr"/>
                      <a:r>
                        <a:rPr lang="en-US" dirty="0"/>
                        <a:t>10.7%</a:t>
                      </a:r>
                    </a:p>
                  </a:txBody>
                  <a:tcPr/>
                </a:tc>
                <a:extLst>
                  <a:ext uri="{0D108BD9-81ED-4DB2-BD59-A6C34878D82A}">
                    <a16:rowId xmlns:a16="http://schemas.microsoft.com/office/drawing/2014/main" val="6354005"/>
                  </a:ext>
                </a:extLst>
              </a:tr>
            </a:tbl>
          </a:graphicData>
        </a:graphic>
      </p:graphicFrame>
    </p:spTree>
    <p:extLst>
      <p:ext uri="{BB962C8B-B14F-4D97-AF65-F5344CB8AC3E}">
        <p14:creationId xmlns:p14="http://schemas.microsoft.com/office/powerpoint/2010/main" val="377430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0F547A-FE6D-57CF-1414-CD54111DEADA}"/>
              </a:ext>
            </a:extLst>
          </p:cNvPr>
          <p:cNvSpPr>
            <a:spLocks noGrp="1"/>
          </p:cNvSpPr>
          <p:nvPr>
            <p:ph type="body" sz="quarter" idx="18"/>
          </p:nvPr>
        </p:nvSpPr>
        <p:spPr/>
        <p:txBody>
          <a:bodyPr/>
          <a:lstStyle/>
          <a:p>
            <a:r>
              <a:rPr lang="en-US" dirty="0" err="1"/>
              <a:t>LLaMA</a:t>
            </a:r>
            <a:r>
              <a:rPr lang="en-US" dirty="0"/>
              <a:t> 2 Model Variants</a:t>
            </a:r>
          </a:p>
          <a:p>
            <a:pPr lvl="1"/>
            <a:r>
              <a:rPr lang="en-US" dirty="0" err="1"/>
              <a:t>mmlu</a:t>
            </a:r>
            <a:r>
              <a:rPr lang="en-US" dirty="0"/>
              <a:t> dataset</a:t>
            </a:r>
          </a:p>
          <a:p>
            <a:pPr lvl="1"/>
            <a:r>
              <a:rPr lang="en-US" dirty="0"/>
              <a:t>Tradeoff normalized </a:t>
            </a:r>
            <a:br>
              <a:rPr lang="en-US" dirty="0"/>
            </a:br>
            <a:r>
              <a:rPr lang="en-US" dirty="0"/>
              <a:t>accuracy and costs</a:t>
            </a:r>
          </a:p>
          <a:p>
            <a:pPr lvl="1"/>
            <a:r>
              <a:rPr lang="en-US" dirty="0"/>
              <a:t>Simple router model</a:t>
            </a:r>
            <a:br>
              <a:rPr lang="en-US" dirty="0"/>
            </a:br>
            <a:r>
              <a:rPr lang="en-US" dirty="0"/>
              <a:t>for improved tradeoff  </a:t>
            </a:r>
          </a:p>
        </p:txBody>
      </p:sp>
      <p:sp>
        <p:nvSpPr>
          <p:cNvPr id="3" name="Text Placeholder 2">
            <a:extLst>
              <a:ext uri="{FF2B5EF4-FFF2-40B4-BE49-F238E27FC236}">
                <a16:creationId xmlns:a16="http://schemas.microsoft.com/office/drawing/2014/main" id="{08579742-F113-F14A-4F9F-C565BFE33854}"/>
              </a:ext>
            </a:extLst>
          </p:cNvPr>
          <p:cNvSpPr>
            <a:spLocks noGrp="1"/>
          </p:cNvSpPr>
          <p:nvPr>
            <p:ph type="body" sz="quarter" idx="14"/>
          </p:nvPr>
        </p:nvSpPr>
        <p:spPr/>
        <p:txBody>
          <a:bodyPr/>
          <a:lstStyle/>
          <a:p>
            <a:r>
              <a:rPr lang="en-US" dirty="0"/>
              <a:t>Serving Optimizations </a:t>
            </a:r>
            <a:r>
              <a:rPr lang="en-AT" dirty="0"/>
              <a:t>–</a:t>
            </a:r>
            <a:r>
              <a:rPr lang="en-US" dirty="0"/>
              <a:t> Model Distillation, cont.</a:t>
            </a:r>
          </a:p>
          <a:p>
            <a:endParaRPr lang="en-US" dirty="0"/>
          </a:p>
        </p:txBody>
      </p:sp>
      <p:pic>
        <p:nvPicPr>
          <p:cNvPr id="5" name="Picture 4">
            <a:extLst>
              <a:ext uri="{FF2B5EF4-FFF2-40B4-BE49-F238E27FC236}">
                <a16:creationId xmlns:a16="http://schemas.microsoft.com/office/drawing/2014/main" id="{2DEAE0B2-E657-E874-A914-B1ED88565FE3}"/>
              </a:ext>
            </a:extLst>
          </p:cNvPr>
          <p:cNvPicPr>
            <a:picLocks noChangeAspect="1"/>
          </p:cNvPicPr>
          <p:nvPr/>
        </p:nvPicPr>
        <p:blipFill>
          <a:blip r:embed="rId2"/>
          <a:stretch>
            <a:fillRect/>
          </a:stretch>
        </p:blipFill>
        <p:spPr>
          <a:xfrm>
            <a:off x="4318343" y="1251731"/>
            <a:ext cx="5534723" cy="4337306"/>
          </a:xfrm>
          <a:prstGeom prst="rect">
            <a:avLst/>
          </a:prstGeom>
        </p:spPr>
      </p:pic>
      <p:sp>
        <p:nvSpPr>
          <p:cNvPr id="6" name="TextBox 5">
            <a:extLst>
              <a:ext uri="{FF2B5EF4-FFF2-40B4-BE49-F238E27FC236}">
                <a16:creationId xmlns:a16="http://schemas.microsoft.com/office/drawing/2014/main" id="{476F4973-F239-4AA7-7D79-18330E17FC44}"/>
              </a:ext>
            </a:extLst>
          </p:cNvPr>
          <p:cNvSpPr txBox="1"/>
          <p:nvPr/>
        </p:nvSpPr>
        <p:spPr>
          <a:xfrm>
            <a:off x="9986938" y="1580936"/>
            <a:ext cx="1319349" cy="954107"/>
          </a:xfrm>
          <a:prstGeom prst="rect">
            <a:avLst/>
          </a:prstGeom>
          <a:noFill/>
        </p:spPr>
        <p:txBody>
          <a:bodyPr wrap="square" lIns="0" rIns="0" rtlCol="0">
            <a:spAutoFit/>
          </a:bodyPr>
          <a:lstStyle/>
          <a:p>
            <a:pPr algn="l"/>
            <a:r>
              <a:rPr lang="en-US" sz="1400" dirty="0">
                <a:solidFill>
                  <a:srgbClr val="000000"/>
                </a:solidFill>
                <a:latin typeface="Calibri" panose="020F0502020204030204" pitchFamily="34" charset="0"/>
                <a:cs typeface="Calibri" panose="020F0502020204030204" pitchFamily="34" charset="0"/>
              </a:rPr>
              <a:t>[</a:t>
            </a:r>
            <a:r>
              <a:rPr lang="en-US" sz="1400" b="1" dirty="0">
                <a:solidFill>
                  <a:srgbClr val="000000"/>
                </a:solidFill>
                <a:latin typeface="Calibri" panose="020F0502020204030204" pitchFamily="34" charset="0"/>
                <a:cs typeface="Calibri" panose="020F0502020204030204" pitchFamily="34" charset="0"/>
              </a:rPr>
              <a:t>Credit:</a:t>
            </a:r>
            <a:r>
              <a:rPr lang="en-US" sz="1400" dirty="0">
                <a:solidFill>
                  <a:srgbClr val="000000"/>
                </a:solidFill>
                <a:latin typeface="Calibri" panose="020F0502020204030204" pitchFamily="34" charset="0"/>
                <a:cs typeface="Calibri" panose="020F0502020204030204" pitchFamily="34" charset="0"/>
              </a:rPr>
              <a:t> </a:t>
            </a:r>
            <a:br>
              <a:rPr lang="en-US" sz="1400" dirty="0">
                <a:solidFill>
                  <a:srgbClr val="000000"/>
                </a:solidFill>
                <a:latin typeface="Calibri" panose="020F0502020204030204" pitchFamily="34" charset="0"/>
                <a:cs typeface="Calibri" panose="020F0502020204030204" pitchFamily="34" charset="0"/>
              </a:rPr>
            </a:br>
            <a:r>
              <a:rPr lang="en-US" sz="1400" dirty="0" err="1">
                <a:solidFill>
                  <a:srgbClr val="000000"/>
                </a:solidFill>
                <a:latin typeface="Calibri" panose="020F0502020204030204" pitchFamily="34" charset="0"/>
                <a:cs typeface="Calibri" panose="020F0502020204030204" pitchFamily="34" charset="0"/>
              </a:rPr>
              <a:t>Runsheng</a:t>
            </a:r>
            <a:r>
              <a:rPr lang="en-US" sz="1400" dirty="0">
                <a:solidFill>
                  <a:srgbClr val="000000"/>
                </a:solidFill>
                <a:latin typeface="Calibri" panose="020F0502020204030204" pitchFamily="34" charset="0"/>
                <a:cs typeface="Calibri" panose="020F0502020204030204" pitchFamily="34" charset="0"/>
              </a:rPr>
              <a:t> </a:t>
            </a:r>
            <a:br>
              <a:rPr lang="en-US" sz="1400" dirty="0">
                <a:solidFill>
                  <a:srgbClr val="000000"/>
                </a:solidFill>
                <a:latin typeface="Calibri" panose="020F0502020204030204" pitchFamily="34" charset="0"/>
                <a:cs typeface="Calibri" panose="020F0502020204030204" pitchFamily="34" charset="0"/>
              </a:rPr>
            </a:br>
            <a:r>
              <a:rPr lang="en-US" sz="1400" dirty="0">
                <a:solidFill>
                  <a:srgbClr val="000000"/>
                </a:solidFill>
                <a:latin typeface="Calibri" panose="020F0502020204030204" pitchFamily="34" charset="0"/>
                <a:cs typeface="Calibri" panose="020F0502020204030204" pitchFamily="34" charset="0"/>
              </a:rPr>
              <a:t>Benson Guo (</a:t>
            </a:r>
            <a:r>
              <a:rPr lang="en-US" sz="1400" dirty="0" err="1">
                <a:solidFill>
                  <a:srgbClr val="000000"/>
                </a:solidFill>
                <a:latin typeface="Calibri" panose="020F0502020204030204" pitchFamily="34" charset="0"/>
                <a:cs typeface="Calibri" panose="020F0502020204030204" pitchFamily="34" charset="0"/>
              </a:rPr>
              <a:t>UWaterloo</a:t>
            </a:r>
            <a:r>
              <a:rPr lang="en-US" sz="1400" dirty="0">
                <a:solidFill>
                  <a:srgbClr val="00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265912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A97631-A0F5-BD0A-77C2-6778BE7F4DEA}"/>
              </a:ext>
            </a:extLst>
          </p:cNvPr>
          <p:cNvSpPr>
            <a:spLocks noGrp="1"/>
          </p:cNvSpPr>
          <p:nvPr>
            <p:ph type="body" sz="quarter" idx="18"/>
          </p:nvPr>
        </p:nvSpPr>
        <p:spPr/>
        <p:txBody>
          <a:bodyPr/>
          <a:lstStyle/>
          <a:p>
            <a:r>
              <a:rPr lang="en-US" dirty="0" err="1"/>
              <a:t>NoScope</a:t>
            </a:r>
            <a:r>
              <a:rPr lang="en-US" dirty="0"/>
              <a:t> Architecture</a:t>
            </a:r>
          </a:p>
          <a:p>
            <a:pPr lvl="1"/>
            <a:r>
              <a:rPr lang="en-US" dirty="0"/>
              <a:t>Baseline: YOLOv2 on 1 GPU</a:t>
            </a:r>
            <a:br>
              <a:rPr lang="en-US" dirty="0"/>
            </a:br>
            <a:r>
              <a:rPr lang="en-US" dirty="0"/>
              <a:t>per video camera @30fps</a:t>
            </a:r>
          </a:p>
          <a:p>
            <a:pPr lvl="1"/>
            <a:r>
              <a:rPr lang="en-US" b="1" dirty="0">
                <a:solidFill>
                  <a:srgbClr val="7889FB"/>
                </a:solidFill>
              </a:rPr>
              <a:t>Optimizer to find filters</a:t>
            </a:r>
          </a:p>
          <a:p>
            <a:pPr lvl="1"/>
            <a:endParaRPr lang="en-US" dirty="0"/>
          </a:p>
          <a:p>
            <a:pPr lvl="1"/>
            <a:endParaRPr lang="en-US" dirty="0"/>
          </a:p>
          <a:p>
            <a:pPr lvl="1"/>
            <a:endParaRPr lang="en-US" dirty="0"/>
          </a:p>
          <a:p>
            <a:pPr lvl="2"/>
            <a:endParaRPr lang="en-US" sz="700" dirty="0"/>
          </a:p>
          <a:p>
            <a:r>
              <a:rPr lang="en-US" dirty="0"/>
              <a:t>#1 </a:t>
            </a:r>
            <a:r>
              <a:rPr lang="en-US" dirty="0">
                <a:solidFill>
                  <a:schemeClr val="accent1"/>
                </a:solidFill>
              </a:rPr>
              <a:t>Model Specialization</a:t>
            </a:r>
          </a:p>
          <a:p>
            <a:pPr lvl="1"/>
            <a:r>
              <a:rPr lang="en-US" dirty="0"/>
              <a:t>Given query and baseline model</a:t>
            </a:r>
          </a:p>
          <a:p>
            <a:pPr lvl="1"/>
            <a:r>
              <a:rPr lang="en-US" dirty="0"/>
              <a:t>Trained shallow NN (based on </a:t>
            </a:r>
            <a:r>
              <a:rPr lang="en-US" dirty="0" err="1"/>
              <a:t>AlexNet</a:t>
            </a:r>
            <a:r>
              <a:rPr lang="en-US" dirty="0"/>
              <a:t>) on output of baseline model </a:t>
            </a:r>
          </a:p>
          <a:p>
            <a:pPr lvl="1"/>
            <a:r>
              <a:rPr lang="en-US" dirty="0"/>
              <a:t>Short-circuit if prediction with high confidence</a:t>
            </a:r>
            <a:endParaRPr lang="en-US" sz="700" dirty="0"/>
          </a:p>
          <a:p>
            <a:r>
              <a:rPr lang="en-US" dirty="0"/>
              <a:t>#2 </a:t>
            </a:r>
            <a:r>
              <a:rPr lang="en-US" dirty="0">
                <a:solidFill>
                  <a:schemeClr val="accent1"/>
                </a:solidFill>
              </a:rPr>
              <a:t>Difference Detection</a:t>
            </a:r>
          </a:p>
          <a:p>
            <a:pPr lvl="1"/>
            <a:r>
              <a:rPr lang="en-US" dirty="0"/>
              <a:t>Compute difference to ref-image/earlier-frame</a:t>
            </a:r>
          </a:p>
          <a:p>
            <a:pPr lvl="1"/>
            <a:r>
              <a:rPr lang="en-US" dirty="0"/>
              <a:t>Short-circuit w/ ref label if no significant difference</a:t>
            </a:r>
          </a:p>
          <a:p>
            <a:endParaRPr lang="en-US" dirty="0"/>
          </a:p>
        </p:txBody>
      </p:sp>
      <p:sp>
        <p:nvSpPr>
          <p:cNvPr id="3" name="Text Placeholder 2">
            <a:extLst>
              <a:ext uri="{FF2B5EF4-FFF2-40B4-BE49-F238E27FC236}">
                <a16:creationId xmlns:a16="http://schemas.microsoft.com/office/drawing/2014/main" id="{834BB1EA-8694-5726-583E-9ECF9015B9A6}"/>
              </a:ext>
            </a:extLst>
          </p:cNvPr>
          <p:cNvSpPr>
            <a:spLocks noGrp="1"/>
          </p:cNvSpPr>
          <p:nvPr>
            <p:ph type="body" sz="quarter" idx="14"/>
          </p:nvPr>
        </p:nvSpPr>
        <p:spPr/>
        <p:txBody>
          <a:bodyPr/>
          <a:lstStyle/>
          <a:p>
            <a:r>
              <a:rPr lang="en-US" dirty="0"/>
              <a:t>Serving Optimizations </a:t>
            </a:r>
            <a:r>
              <a:rPr lang="en-AT" dirty="0"/>
              <a:t>–</a:t>
            </a:r>
            <a:r>
              <a:rPr lang="en-US" dirty="0"/>
              <a:t> Specialization  </a:t>
            </a:r>
          </a:p>
        </p:txBody>
      </p:sp>
      <p:pic>
        <p:nvPicPr>
          <p:cNvPr id="4" name="Picture 3">
            <a:extLst>
              <a:ext uri="{FF2B5EF4-FFF2-40B4-BE49-F238E27FC236}">
                <a16:creationId xmlns:a16="http://schemas.microsoft.com/office/drawing/2014/main" id="{82DD7A67-166A-8393-C2DC-516D732161E5}"/>
              </a:ext>
            </a:extLst>
          </p:cNvPr>
          <p:cNvPicPr>
            <a:picLocks noChangeAspect="1"/>
          </p:cNvPicPr>
          <p:nvPr/>
        </p:nvPicPr>
        <p:blipFill>
          <a:blip r:embed="rId2"/>
          <a:stretch>
            <a:fillRect/>
          </a:stretch>
        </p:blipFill>
        <p:spPr>
          <a:xfrm>
            <a:off x="5368169" y="910151"/>
            <a:ext cx="5261317" cy="3078434"/>
          </a:xfrm>
          <a:prstGeom prst="rect">
            <a:avLst/>
          </a:prstGeom>
        </p:spPr>
      </p:pic>
      <p:pic>
        <p:nvPicPr>
          <p:cNvPr id="5" name="Picture 4">
            <a:extLst>
              <a:ext uri="{FF2B5EF4-FFF2-40B4-BE49-F238E27FC236}">
                <a16:creationId xmlns:a16="http://schemas.microsoft.com/office/drawing/2014/main" id="{F5729AE6-AA56-444D-EC3E-13A4700EBB97}"/>
              </a:ext>
            </a:extLst>
          </p:cNvPr>
          <p:cNvPicPr>
            <a:picLocks noChangeAspect="1"/>
          </p:cNvPicPr>
          <p:nvPr/>
        </p:nvPicPr>
        <p:blipFill rotWithShape="1">
          <a:blip r:embed="rId3"/>
          <a:srcRect l="67105"/>
          <a:stretch/>
        </p:blipFill>
        <p:spPr>
          <a:xfrm>
            <a:off x="8410826" y="4598698"/>
            <a:ext cx="1884108" cy="1112967"/>
          </a:xfrm>
          <a:prstGeom prst="rect">
            <a:avLst/>
          </a:prstGeom>
        </p:spPr>
      </p:pic>
      <p:pic>
        <p:nvPicPr>
          <p:cNvPr id="6" name="Picture 5">
            <a:extLst>
              <a:ext uri="{FF2B5EF4-FFF2-40B4-BE49-F238E27FC236}">
                <a16:creationId xmlns:a16="http://schemas.microsoft.com/office/drawing/2014/main" id="{85E0CD32-519D-29E6-8355-EBC637EF8311}"/>
              </a:ext>
            </a:extLst>
          </p:cNvPr>
          <p:cNvPicPr>
            <a:picLocks noChangeAspect="1"/>
          </p:cNvPicPr>
          <p:nvPr/>
        </p:nvPicPr>
        <p:blipFill>
          <a:blip r:embed="rId4"/>
          <a:stretch>
            <a:fillRect/>
          </a:stretch>
        </p:blipFill>
        <p:spPr>
          <a:xfrm>
            <a:off x="1049362" y="2654866"/>
            <a:ext cx="497489" cy="640080"/>
          </a:xfrm>
          <a:prstGeom prst="rect">
            <a:avLst/>
          </a:prstGeom>
          <a:noFill/>
          <a:ln w="25400">
            <a:solidFill>
              <a:srgbClr val="7889FB"/>
            </a:solidFill>
          </a:ln>
        </p:spPr>
      </p:pic>
      <p:sp>
        <p:nvSpPr>
          <p:cNvPr id="7" name="TextBox 6">
            <a:extLst>
              <a:ext uri="{FF2B5EF4-FFF2-40B4-BE49-F238E27FC236}">
                <a16:creationId xmlns:a16="http://schemas.microsoft.com/office/drawing/2014/main" id="{CF061022-1114-6C03-8B7E-1734E494ADC2}"/>
              </a:ext>
            </a:extLst>
          </p:cNvPr>
          <p:cNvSpPr txBox="1"/>
          <p:nvPr/>
        </p:nvSpPr>
        <p:spPr>
          <a:xfrm>
            <a:off x="1680792" y="2600961"/>
            <a:ext cx="2988025" cy="738664"/>
          </a:xfrm>
          <a:prstGeom prst="rect">
            <a:avLst/>
          </a:prstGeom>
          <a:noFill/>
        </p:spPr>
        <p:txBody>
          <a:bodyPr wrap="square" lIns="0" rIns="0" rtlCol="0">
            <a:spAutoFit/>
          </a:bodyPr>
          <a:lstStyle/>
          <a:p>
            <a:r>
              <a:rPr lang="en-US" sz="1400" dirty="0">
                <a:latin typeface="Calibri" panose="020F0502020204030204" pitchFamily="34" charset="0"/>
                <a:cs typeface="Calibri" panose="020F0502020204030204" pitchFamily="34" charset="0"/>
              </a:rPr>
              <a:t>[Daniel Kang et al: </a:t>
            </a:r>
            <a:r>
              <a:rPr lang="en-US" sz="1400" dirty="0" err="1">
                <a:latin typeface="Calibri" panose="020F0502020204030204" pitchFamily="34" charset="0"/>
                <a:cs typeface="Calibri" panose="020F0502020204030204" pitchFamily="34" charset="0"/>
              </a:rPr>
              <a:t>NoScope</a:t>
            </a:r>
            <a:r>
              <a:rPr lang="en-US" sz="1400" dirty="0">
                <a:latin typeface="Calibri" panose="020F0502020204030204" pitchFamily="34" charset="0"/>
                <a:cs typeface="Calibri" panose="020F0502020204030204" pitchFamily="34" charset="0"/>
              </a:rPr>
              <a:t>:  Optimizing Deep CNN-Based Queries over Video Streams at Scale. </a:t>
            </a:r>
            <a:r>
              <a:rPr lang="en-US" sz="1400" b="1" dirty="0">
                <a:latin typeface="Calibri" panose="020F0502020204030204" pitchFamily="34" charset="0"/>
                <a:cs typeface="Calibri" panose="020F0502020204030204" pitchFamily="34" charset="0"/>
              </a:rPr>
              <a:t>PVLDB 2017</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25557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C96B04-00C7-4FA4-6751-E5C95F8AAD69}"/>
              </a:ext>
            </a:extLst>
          </p:cNvPr>
          <p:cNvSpPr>
            <a:spLocks noGrp="1"/>
          </p:cNvSpPr>
          <p:nvPr>
            <p:ph type="body" sz="quarter" idx="14"/>
          </p:nvPr>
        </p:nvSpPr>
        <p:spPr/>
        <p:txBody>
          <a:bodyPr/>
          <a:lstStyle/>
          <a:p>
            <a:r>
              <a:rPr lang="en-US" dirty="0"/>
              <a:t>Model Monitoring and Updates </a:t>
            </a:r>
          </a:p>
        </p:txBody>
      </p:sp>
      <p:sp>
        <p:nvSpPr>
          <p:cNvPr id="3" name="Text Placeholder 2">
            <a:extLst>
              <a:ext uri="{FF2B5EF4-FFF2-40B4-BE49-F238E27FC236}">
                <a16:creationId xmlns:a16="http://schemas.microsoft.com/office/drawing/2014/main" id="{31BDDF3F-64F4-3D54-192B-3BA1327A96A8}"/>
              </a:ext>
            </a:extLst>
          </p:cNvPr>
          <p:cNvSpPr>
            <a:spLocks noGrp="1"/>
          </p:cNvSpPr>
          <p:nvPr>
            <p:ph type="body" sz="quarter" idx="15"/>
          </p:nvPr>
        </p:nvSpPr>
        <p:spPr/>
        <p:txBody>
          <a:bodyPr/>
          <a:lstStyle/>
          <a:p>
            <a:r>
              <a:rPr lang="en-US" dirty="0"/>
              <a:t>Part of Model Management and </a:t>
            </a:r>
            <a:r>
              <a:rPr lang="en-US" b="1" dirty="0" err="1">
                <a:solidFill>
                  <a:schemeClr val="accent1"/>
                </a:solidFill>
              </a:rPr>
              <a:t>MLOps</a:t>
            </a:r>
            <a:br>
              <a:rPr lang="en-US" dirty="0"/>
            </a:br>
            <a:r>
              <a:rPr lang="en-US" dirty="0"/>
              <a:t>(see </a:t>
            </a:r>
            <a:r>
              <a:rPr lang="en-US" b="1" dirty="0">
                <a:solidFill>
                  <a:srgbClr val="7889FB"/>
                </a:solidFill>
              </a:rPr>
              <a:t>10 Model Selection &amp; Management</a:t>
            </a:r>
            <a:r>
              <a:rPr lang="en-US" dirty="0"/>
              <a:t>)</a:t>
            </a:r>
          </a:p>
        </p:txBody>
      </p:sp>
    </p:spTree>
    <p:extLst>
      <p:ext uri="{BB962C8B-B14F-4D97-AF65-F5344CB8AC3E}">
        <p14:creationId xmlns:p14="http://schemas.microsoft.com/office/powerpoint/2010/main" val="3026544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F2B0DC4-852F-2239-0B96-338D7B50BF19}"/>
              </a:ext>
            </a:extLst>
          </p:cNvPr>
          <p:cNvSpPr>
            <a:spLocks noGrp="1"/>
          </p:cNvSpPr>
          <p:nvPr>
            <p:ph type="body" sz="quarter" idx="14"/>
          </p:nvPr>
        </p:nvSpPr>
        <p:spPr/>
        <p:txBody>
          <a:bodyPr/>
          <a:lstStyle/>
          <a:p>
            <a:r>
              <a:rPr lang="en-US" dirty="0"/>
              <a:t>Model Deployment Workflow</a:t>
            </a:r>
          </a:p>
        </p:txBody>
      </p:sp>
      <p:sp>
        <p:nvSpPr>
          <p:cNvPr id="6" name="Chevron 14">
            <a:extLst>
              <a:ext uri="{FF2B5EF4-FFF2-40B4-BE49-F238E27FC236}">
                <a16:creationId xmlns:a16="http://schemas.microsoft.com/office/drawing/2014/main" id="{516E7D88-5161-F3A9-48AE-4CBD1E85977A}"/>
              </a:ext>
            </a:extLst>
          </p:cNvPr>
          <p:cNvSpPr/>
          <p:nvPr/>
        </p:nvSpPr>
        <p:spPr>
          <a:xfrm>
            <a:off x="2314213" y="1325102"/>
            <a:ext cx="2670084" cy="984738"/>
          </a:xfrm>
          <a:prstGeom prst="chevron">
            <a:avLst>
              <a:gd name="adj" fmla="val 3673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Data Integration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Data Cleaning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Data Preparation</a:t>
            </a:r>
          </a:p>
        </p:txBody>
      </p:sp>
      <p:sp>
        <p:nvSpPr>
          <p:cNvPr id="7" name="Chevron 18">
            <a:extLst>
              <a:ext uri="{FF2B5EF4-FFF2-40B4-BE49-F238E27FC236}">
                <a16:creationId xmlns:a16="http://schemas.microsoft.com/office/drawing/2014/main" id="{098E09FB-71C4-2C75-2A25-3E4E887DEA6B}"/>
              </a:ext>
            </a:extLst>
          </p:cNvPr>
          <p:cNvSpPr/>
          <p:nvPr/>
        </p:nvSpPr>
        <p:spPr>
          <a:xfrm>
            <a:off x="4823140" y="1326217"/>
            <a:ext cx="2670084" cy="984738"/>
          </a:xfrm>
          <a:prstGeom prst="chevron">
            <a:avLst>
              <a:gd name="adj" fmla="val 3673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Model Selection</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Training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Hyper-parameters</a:t>
            </a:r>
          </a:p>
        </p:txBody>
      </p:sp>
      <p:sp>
        <p:nvSpPr>
          <p:cNvPr id="8" name="Chevron 19">
            <a:extLst>
              <a:ext uri="{FF2B5EF4-FFF2-40B4-BE49-F238E27FC236}">
                <a16:creationId xmlns:a16="http://schemas.microsoft.com/office/drawing/2014/main" id="{179D9558-1B5C-AFB5-D5AE-7DD8FB65F895}"/>
              </a:ext>
            </a:extLst>
          </p:cNvPr>
          <p:cNvSpPr/>
          <p:nvPr/>
        </p:nvSpPr>
        <p:spPr>
          <a:xfrm>
            <a:off x="7607693" y="3298986"/>
            <a:ext cx="2670084" cy="832969"/>
          </a:xfrm>
          <a:prstGeom prst="chevron">
            <a:avLst>
              <a:gd name="adj" fmla="val 36735"/>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Model Serving </a:t>
            </a:r>
          </a:p>
        </p:txBody>
      </p:sp>
      <p:cxnSp>
        <p:nvCxnSpPr>
          <p:cNvPr id="9" name="Straight Arrow Connector 8">
            <a:extLst>
              <a:ext uri="{FF2B5EF4-FFF2-40B4-BE49-F238E27FC236}">
                <a16:creationId xmlns:a16="http://schemas.microsoft.com/office/drawing/2014/main" id="{0C4DF0DB-50E1-DB66-B33D-CAB383ED2D60}"/>
              </a:ext>
            </a:extLst>
          </p:cNvPr>
          <p:cNvCxnSpPr/>
          <p:nvPr/>
        </p:nvCxnSpPr>
        <p:spPr>
          <a:xfrm>
            <a:off x="7635128" y="1817472"/>
            <a:ext cx="698922" cy="1284282"/>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F773DD4-3CE0-5F27-E940-4144208A0727}"/>
              </a:ext>
            </a:extLst>
          </p:cNvPr>
          <p:cNvSpPr/>
          <p:nvPr/>
        </p:nvSpPr>
        <p:spPr>
          <a:xfrm>
            <a:off x="9343993" y="2249369"/>
            <a:ext cx="405136" cy="5191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B</a:t>
            </a:r>
            <a:endParaRPr lang="en-US" sz="1600" b="1" dirty="0">
              <a:solidFill>
                <a:schemeClr val="bg1"/>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A631484E-8242-DC69-20CD-7596D348A47B}"/>
              </a:ext>
            </a:extLst>
          </p:cNvPr>
          <p:cNvSpPr/>
          <p:nvPr/>
        </p:nvSpPr>
        <p:spPr>
          <a:xfrm>
            <a:off x="8880991" y="2312190"/>
            <a:ext cx="412751" cy="3986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MY</a:t>
            </a:r>
          </a:p>
        </p:txBody>
      </p:sp>
      <p:sp>
        <p:nvSpPr>
          <p:cNvPr id="12" name="Rectangle 11">
            <a:extLst>
              <a:ext uri="{FF2B5EF4-FFF2-40B4-BE49-F238E27FC236}">
                <a16:creationId xmlns:a16="http://schemas.microsoft.com/office/drawing/2014/main" id="{A78A7203-3572-3D9D-F98E-279490156F27}"/>
              </a:ext>
            </a:extLst>
          </p:cNvPr>
          <p:cNvSpPr/>
          <p:nvPr/>
        </p:nvSpPr>
        <p:spPr>
          <a:xfrm>
            <a:off x="8304360" y="2312190"/>
            <a:ext cx="539752" cy="3986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MX</a:t>
            </a:r>
          </a:p>
        </p:txBody>
      </p:sp>
      <p:sp>
        <p:nvSpPr>
          <p:cNvPr id="13" name="TextBox 12">
            <a:extLst>
              <a:ext uri="{FF2B5EF4-FFF2-40B4-BE49-F238E27FC236}">
                <a16:creationId xmlns:a16="http://schemas.microsoft.com/office/drawing/2014/main" id="{3B861E09-0446-00A1-EFEB-E4A92F23115A}"/>
              </a:ext>
            </a:extLst>
          </p:cNvPr>
          <p:cNvSpPr txBox="1"/>
          <p:nvPr/>
        </p:nvSpPr>
        <p:spPr>
          <a:xfrm>
            <a:off x="8375740" y="1516438"/>
            <a:ext cx="1241158" cy="646331"/>
          </a:xfrm>
          <a:prstGeom prst="rect">
            <a:avLst/>
          </a:prstGeom>
          <a:noFill/>
        </p:spPr>
        <p:txBody>
          <a:bodyPr wrap="square" lIns="0" rIns="0" rtlCol="0">
            <a:spAutoFit/>
          </a:bodyPr>
          <a:lstStyle/>
          <a:p>
            <a:pPr algn="ctr"/>
            <a:r>
              <a:rPr lang="en-US" b="1" dirty="0">
                <a:latin typeface="Calibri" panose="020F0502020204030204" pitchFamily="34" charset="0"/>
                <a:cs typeface="Calibri" panose="020F0502020204030204" pitchFamily="34" charset="0"/>
              </a:rPr>
              <a:t>#1 Model</a:t>
            </a:r>
          </a:p>
          <a:p>
            <a:pPr algn="ctr"/>
            <a:r>
              <a:rPr lang="en-US" b="1" dirty="0">
                <a:latin typeface="Calibri" panose="020F0502020204030204" pitchFamily="34" charset="0"/>
                <a:cs typeface="Calibri" panose="020F0502020204030204" pitchFamily="34" charset="0"/>
              </a:rPr>
              <a:t>Deployment</a:t>
            </a:r>
          </a:p>
        </p:txBody>
      </p:sp>
      <p:pic>
        <p:nvPicPr>
          <p:cNvPr id="14" name="Picture 10" descr="https://upload.wikimedia.org/wikipedia/commons/thumb/d/d8/Emblem-person-blue.svg/1024px-Emblem-person-blue.svg.png">
            <a:extLst>
              <a:ext uri="{FF2B5EF4-FFF2-40B4-BE49-F238E27FC236}">
                <a16:creationId xmlns:a16="http://schemas.microsoft.com/office/drawing/2014/main" id="{86878305-D08D-F82F-0E17-87A7805374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9793" y="4799298"/>
            <a:ext cx="900732" cy="90073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57F2E36-9FF9-64EB-D9D3-E26581D226DC}"/>
              </a:ext>
            </a:extLst>
          </p:cNvPr>
          <p:cNvSpPr txBox="1"/>
          <p:nvPr/>
        </p:nvSpPr>
        <p:spPr>
          <a:xfrm>
            <a:off x="7034153" y="4879868"/>
            <a:ext cx="1039352" cy="646331"/>
          </a:xfrm>
          <a:prstGeom prst="rect">
            <a:avLst/>
          </a:prstGeom>
          <a:noFill/>
        </p:spPr>
        <p:txBody>
          <a:bodyPr wrap="square" rtlCol="0">
            <a:spAutoFit/>
          </a:bodyPr>
          <a:lstStyle/>
          <a:p>
            <a:pPr algn="ctr"/>
            <a:r>
              <a:rPr lang="en-US" b="1" dirty="0">
                <a:solidFill>
                  <a:srgbClr val="7889FB"/>
                </a:solidFill>
                <a:latin typeface="Calibri" panose="020F0502020204030204" pitchFamily="34" charset="0"/>
                <a:cs typeface="Calibri" panose="020F0502020204030204" pitchFamily="34" charset="0"/>
              </a:rPr>
              <a:t>DevOps Engineer</a:t>
            </a:r>
          </a:p>
        </p:txBody>
      </p:sp>
      <p:pic>
        <p:nvPicPr>
          <p:cNvPr id="16" name="Picture 15">
            <a:extLst>
              <a:ext uri="{FF2B5EF4-FFF2-40B4-BE49-F238E27FC236}">
                <a16:creationId xmlns:a16="http://schemas.microsoft.com/office/drawing/2014/main" id="{39322767-70B1-DCBF-DB92-71F029B5BD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0761" y="3029918"/>
            <a:ext cx="726111" cy="744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a:extLst>
              <a:ext uri="{FF2B5EF4-FFF2-40B4-BE49-F238E27FC236}">
                <a16:creationId xmlns:a16="http://schemas.microsoft.com/office/drawing/2014/main" id="{BA8D1034-D633-6618-E329-F2AE9B08DF50}"/>
              </a:ext>
            </a:extLst>
          </p:cNvPr>
          <p:cNvPicPr>
            <a:picLocks noChangeAspect="1"/>
          </p:cNvPicPr>
          <p:nvPr/>
        </p:nvPicPr>
        <p:blipFill rotWithShape="1">
          <a:blip r:embed="rId4">
            <a:extLst>
              <a:ext uri="{28A0092B-C50C-407E-A947-70E740481C1C}">
                <a14:useLocalDpi xmlns:a14="http://schemas.microsoft.com/office/drawing/2010/main" val="0"/>
              </a:ext>
            </a:extLst>
          </a:blip>
          <a:srcRect l="8265" t="9698" r="6904" b="11693"/>
          <a:stretch/>
        </p:blipFill>
        <p:spPr>
          <a:xfrm>
            <a:off x="2944766" y="3715471"/>
            <a:ext cx="967752" cy="896761"/>
          </a:xfrm>
          <a:prstGeom prst="rect">
            <a:avLst/>
          </a:prstGeom>
        </p:spPr>
      </p:pic>
      <p:cxnSp>
        <p:nvCxnSpPr>
          <p:cNvPr id="18" name="Straight Arrow Connector 17">
            <a:extLst>
              <a:ext uri="{FF2B5EF4-FFF2-40B4-BE49-F238E27FC236}">
                <a16:creationId xmlns:a16="http://schemas.microsoft.com/office/drawing/2014/main" id="{3EC94050-71F6-05FA-D4DF-A913E40419C6}"/>
              </a:ext>
            </a:extLst>
          </p:cNvPr>
          <p:cNvCxnSpPr/>
          <p:nvPr/>
        </p:nvCxnSpPr>
        <p:spPr>
          <a:xfrm>
            <a:off x="4028920" y="3774182"/>
            <a:ext cx="3656752" cy="0"/>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0017E72-7DE1-598F-CEF1-36662DB0255B}"/>
              </a:ext>
            </a:extLst>
          </p:cNvPr>
          <p:cNvSpPr txBox="1"/>
          <p:nvPr/>
        </p:nvSpPr>
        <p:spPr>
          <a:xfrm>
            <a:off x="4219838" y="3081168"/>
            <a:ext cx="3216549"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#2 Continuous Data Validation / Concept Drift Detection</a:t>
            </a:r>
          </a:p>
        </p:txBody>
      </p:sp>
      <p:sp>
        <p:nvSpPr>
          <p:cNvPr id="20" name="TextBox 19">
            <a:extLst>
              <a:ext uri="{FF2B5EF4-FFF2-40B4-BE49-F238E27FC236}">
                <a16:creationId xmlns:a16="http://schemas.microsoft.com/office/drawing/2014/main" id="{46C1A03F-A7B1-7C7E-20B6-EE8ED6E0694F}"/>
              </a:ext>
            </a:extLst>
          </p:cNvPr>
          <p:cNvSpPr txBox="1"/>
          <p:nvPr/>
        </p:nvSpPr>
        <p:spPr>
          <a:xfrm>
            <a:off x="8375740" y="4378590"/>
            <a:ext cx="1241158"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#3 Model</a:t>
            </a:r>
          </a:p>
          <a:p>
            <a:pPr algn="ctr"/>
            <a:r>
              <a:rPr lang="en-US" b="1" dirty="0">
                <a:solidFill>
                  <a:schemeClr val="accent1"/>
                </a:solidFill>
                <a:latin typeface="Calibri" panose="020F0502020204030204" pitchFamily="34" charset="0"/>
                <a:cs typeface="Calibri" panose="020F0502020204030204" pitchFamily="34" charset="0"/>
              </a:rPr>
              <a:t>Monitoring</a:t>
            </a:r>
          </a:p>
        </p:txBody>
      </p:sp>
      <p:sp>
        <p:nvSpPr>
          <p:cNvPr id="21" name="TextBox 20">
            <a:extLst>
              <a:ext uri="{FF2B5EF4-FFF2-40B4-BE49-F238E27FC236}">
                <a16:creationId xmlns:a16="http://schemas.microsoft.com/office/drawing/2014/main" id="{A1B41E4C-B70C-FB64-FB4D-637134738C27}"/>
              </a:ext>
            </a:extLst>
          </p:cNvPr>
          <p:cNvSpPr txBox="1"/>
          <p:nvPr/>
        </p:nvSpPr>
        <p:spPr>
          <a:xfrm>
            <a:off x="2906129" y="4741368"/>
            <a:ext cx="2615192" cy="923330"/>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#4 Periodic / Event-based Re-Training &amp; Updates</a:t>
            </a:r>
            <a:br>
              <a:rPr lang="en-US" b="1" dirty="0">
                <a:solidFill>
                  <a:schemeClr val="accent1"/>
                </a:solidFill>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(automatic / semi-manual)</a:t>
            </a:r>
          </a:p>
        </p:txBody>
      </p:sp>
      <p:sp>
        <p:nvSpPr>
          <p:cNvPr id="22" name="TextBox 21">
            <a:extLst>
              <a:ext uri="{FF2B5EF4-FFF2-40B4-BE49-F238E27FC236}">
                <a16:creationId xmlns:a16="http://schemas.microsoft.com/office/drawing/2014/main" id="{B83D86BC-C8B7-19E4-40A4-B3F829743D67}"/>
              </a:ext>
            </a:extLst>
          </p:cNvPr>
          <p:cNvSpPr txBox="1"/>
          <p:nvPr/>
        </p:nvSpPr>
        <p:spPr>
          <a:xfrm>
            <a:off x="1711279" y="3440968"/>
            <a:ext cx="1084852" cy="646331"/>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Prediction Requests</a:t>
            </a:r>
          </a:p>
        </p:txBody>
      </p:sp>
    </p:spTree>
    <p:extLst>
      <p:ext uri="{BB962C8B-B14F-4D97-AF65-F5344CB8AC3E}">
        <p14:creationId xmlns:p14="http://schemas.microsoft.com/office/powerpoint/2010/main" val="389653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P spid="19" grpId="0"/>
      <p:bldP spid="20" grpId="0"/>
      <p:bldP spid="21"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5418CD-A943-54C9-CE3F-17156C3F39B3}"/>
              </a:ext>
            </a:extLst>
          </p:cNvPr>
          <p:cNvSpPr>
            <a:spLocks noGrp="1"/>
          </p:cNvSpPr>
          <p:nvPr>
            <p:ph type="body" sz="quarter" idx="18"/>
          </p:nvPr>
        </p:nvSpPr>
        <p:spPr/>
        <p:txBody>
          <a:bodyPr/>
          <a:lstStyle/>
          <a:p>
            <a:r>
              <a:rPr lang="en-US" dirty="0"/>
              <a:t>Goals:</a:t>
            </a:r>
          </a:p>
          <a:p>
            <a:pPr lvl="1"/>
            <a:endParaRPr lang="en-US" dirty="0"/>
          </a:p>
          <a:p>
            <a:pPr lvl="1"/>
            <a:endParaRPr lang="en-US" sz="1200" dirty="0"/>
          </a:p>
          <a:p>
            <a:r>
              <a:rPr lang="en-US" dirty="0"/>
              <a:t>#1 Check Deviations Training/Serving Data</a:t>
            </a:r>
          </a:p>
          <a:p>
            <a:pPr lvl="1"/>
            <a:r>
              <a:rPr lang="en-US" dirty="0"/>
              <a:t>Different data distributions, distinct items </a:t>
            </a:r>
            <a:r>
              <a:rPr lang="en-US" dirty="0">
                <a:sym typeface="Wingdings" panose="05000000000000000000" pitchFamily="2" charset="2"/>
              </a:rPr>
              <a:t> impact on model accuracy?</a:t>
            </a:r>
          </a:p>
          <a:p>
            <a:pPr marL="457200" lvl="1" indent="0">
              <a:buNone/>
            </a:pPr>
            <a:r>
              <a:rPr lang="en-US" dirty="0">
                <a:sym typeface="Wingdings" panose="05000000000000000000" pitchFamily="2" charset="2"/>
              </a:rPr>
              <a:t> See </a:t>
            </a:r>
            <a:r>
              <a:rPr lang="en-US" b="1" dirty="0">
                <a:solidFill>
                  <a:srgbClr val="7889FB"/>
                </a:solidFill>
                <a:sym typeface="Wingdings" panose="05000000000000000000" pitchFamily="2" charset="2"/>
              </a:rPr>
              <a:t>09 Data Acquisition and Preparation</a:t>
            </a:r>
            <a:r>
              <a:rPr lang="en-US" dirty="0">
                <a:sym typeface="Wingdings" panose="05000000000000000000" pitchFamily="2" charset="2"/>
              </a:rPr>
              <a:t> (Data Validation)</a:t>
            </a:r>
            <a:endParaRPr lang="en-US" sz="1200" dirty="0"/>
          </a:p>
          <a:p>
            <a:r>
              <a:rPr lang="en-US" dirty="0"/>
              <a:t>#2 Definition of Alerts</a:t>
            </a:r>
          </a:p>
          <a:p>
            <a:pPr lvl="1"/>
            <a:r>
              <a:rPr lang="en-US" dirty="0"/>
              <a:t>Understandable and actionable </a:t>
            </a:r>
          </a:p>
          <a:p>
            <a:pPr lvl="1"/>
            <a:r>
              <a:rPr lang="en-US" dirty="0"/>
              <a:t>Sensitivity for alerts (</a:t>
            </a:r>
            <a:r>
              <a:rPr lang="en-US" b="1" dirty="0">
                <a:solidFill>
                  <a:schemeClr val="accent1"/>
                </a:solidFill>
              </a:rPr>
              <a:t>ignored if too frequent</a:t>
            </a:r>
            <a:r>
              <a:rPr lang="en-US" dirty="0"/>
              <a:t>)</a:t>
            </a:r>
            <a:endParaRPr lang="en-US" sz="1200" dirty="0"/>
          </a:p>
          <a:p>
            <a:r>
              <a:rPr lang="en-US" dirty="0"/>
              <a:t>#3 Data Fixes</a:t>
            </a:r>
          </a:p>
          <a:p>
            <a:pPr lvl="1"/>
            <a:r>
              <a:rPr lang="en-US" dirty="0"/>
              <a:t>Identify problematic parts</a:t>
            </a:r>
          </a:p>
          <a:p>
            <a:pPr lvl="1"/>
            <a:r>
              <a:rPr lang="en-US" dirty="0"/>
              <a:t>Impact of fix on accuracy</a:t>
            </a:r>
          </a:p>
          <a:p>
            <a:pPr lvl="1"/>
            <a:r>
              <a:rPr lang="en-US" dirty="0"/>
              <a:t>How to backfill into training data</a:t>
            </a:r>
          </a:p>
          <a:p>
            <a:endParaRPr lang="en-US" dirty="0"/>
          </a:p>
        </p:txBody>
      </p:sp>
      <p:sp>
        <p:nvSpPr>
          <p:cNvPr id="3" name="Text Placeholder 2">
            <a:extLst>
              <a:ext uri="{FF2B5EF4-FFF2-40B4-BE49-F238E27FC236}">
                <a16:creationId xmlns:a16="http://schemas.microsoft.com/office/drawing/2014/main" id="{D0BDA644-91CB-57DB-2A80-BF9FA463B874}"/>
              </a:ext>
            </a:extLst>
          </p:cNvPr>
          <p:cNvSpPr>
            <a:spLocks noGrp="1"/>
          </p:cNvSpPr>
          <p:nvPr>
            <p:ph type="body" sz="quarter" idx="14"/>
          </p:nvPr>
        </p:nvSpPr>
        <p:spPr/>
        <p:txBody>
          <a:bodyPr/>
          <a:lstStyle/>
          <a:p>
            <a:r>
              <a:rPr lang="en-US" dirty="0"/>
              <a:t>Monitoring Deployed Models </a:t>
            </a:r>
          </a:p>
        </p:txBody>
      </p:sp>
      <p:sp>
        <p:nvSpPr>
          <p:cNvPr id="4" name="Rectangle 3">
            <a:extLst>
              <a:ext uri="{FF2B5EF4-FFF2-40B4-BE49-F238E27FC236}">
                <a16:creationId xmlns:a16="http://schemas.microsoft.com/office/drawing/2014/main" id="{C43E97D8-42B1-14EE-7C52-6CBE8BF7D94B}"/>
              </a:ext>
            </a:extLst>
          </p:cNvPr>
          <p:cNvSpPr/>
          <p:nvPr/>
        </p:nvSpPr>
        <p:spPr>
          <a:xfrm>
            <a:off x="2387773" y="1209130"/>
            <a:ext cx="3557619" cy="707886"/>
          </a:xfrm>
          <a:prstGeom prst="rect">
            <a:avLst/>
          </a:prstGeom>
        </p:spPr>
        <p:txBody>
          <a:bodyPr wrap="square">
            <a:spAutoFit/>
          </a:bodyPr>
          <a:lstStyle/>
          <a:p>
            <a:pPr algn="ctr"/>
            <a:r>
              <a:rPr lang="en-US" sz="2000" b="1" dirty="0">
                <a:solidFill>
                  <a:srgbClr val="7889FB"/>
                </a:solidFill>
                <a:latin typeface="Calibri" panose="020F0502020204030204" pitchFamily="34" charset="0"/>
                <a:cs typeface="Calibri" panose="020F0502020204030204" pitchFamily="34" charset="0"/>
              </a:rPr>
              <a:t>Robustness</a:t>
            </a:r>
            <a:r>
              <a:rPr lang="en-US" sz="2000" dirty="0">
                <a:latin typeface="Calibri" panose="020F0502020204030204" pitchFamily="34" charset="0"/>
                <a:cs typeface="Calibri" panose="020F0502020204030204" pitchFamily="34" charset="0"/>
              </a:rPr>
              <a:t> (e.g., data, latency)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and </a:t>
            </a:r>
            <a:r>
              <a:rPr lang="en-US" sz="2000" b="1" dirty="0">
                <a:solidFill>
                  <a:schemeClr val="accent1"/>
                </a:solidFill>
                <a:latin typeface="Calibri" panose="020F0502020204030204" pitchFamily="34" charset="0"/>
                <a:cs typeface="Calibri" panose="020F0502020204030204" pitchFamily="34" charset="0"/>
              </a:rPr>
              <a:t>model accuracy</a:t>
            </a:r>
          </a:p>
        </p:txBody>
      </p:sp>
      <p:pic>
        <p:nvPicPr>
          <p:cNvPr id="5" name="Picture 4">
            <a:extLst>
              <a:ext uri="{FF2B5EF4-FFF2-40B4-BE49-F238E27FC236}">
                <a16:creationId xmlns:a16="http://schemas.microsoft.com/office/drawing/2014/main" id="{EFE8D305-69E6-B3FC-3FA2-1BF16D4F349F}"/>
              </a:ext>
            </a:extLst>
          </p:cNvPr>
          <p:cNvPicPr>
            <a:picLocks noChangeAspect="1"/>
          </p:cNvPicPr>
          <p:nvPr/>
        </p:nvPicPr>
        <p:blipFill>
          <a:blip r:embed="rId3"/>
          <a:stretch>
            <a:fillRect/>
          </a:stretch>
        </p:blipFill>
        <p:spPr>
          <a:xfrm>
            <a:off x="9509416" y="429472"/>
            <a:ext cx="979157" cy="548640"/>
          </a:xfrm>
          <a:prstGeom prst="rect">
            <a:avLst/>
          </a:prstGeom>
          <a:ln w="25400">
            <a:solidFill>
              <a:srgbClr val="7889FB"/>
            </a:solidFill>
          </a:ln>
        </p:spPr>
      </p:pic>
      <p:sp>
        <p:nvSpPr>
          <p:cNvPr id="6" name="TextBox 5">
            <a:extLst>
              <a:ext uri="{FF2B5EF4-FFF2-40B4-BE49-F238E27FC236}">
                <a16:creationId xmlns:a16="http://schemas.microsoft.com/office/drawing/2014/main" id="{D53FBBB4-E408-8CDA-7D5C-F427C559FB6F}"/>
              </a:ext>
            </a:extLst>
          </p:cNvPr>
          <p:cNvSpPr txBox="1"/>
          <p:nvPr/>
        </p:nvSpPr>
        <p:spPr>
          <a:xfrm>
            <a:off x="6876150" y="1046819"/>
            <a:ext cx="3632520" cy="738664"/>
          </a:xfrm>
          <a:prstGeom prst="rect">
            <a:avLst/>
          </a:prstGeom>
          <a:noFill/>
        </p:spPr>
        <p:txBody>
          <a:bodyPr wrap="square" lIns="0" rIns="0" rtlCol="0">
            <a:spAutoFit/>
          </a:bodyPr>
          <a:lstStyle/>
          <a:p>
            <a:pPr algn="r"/>
            <a:r>
              <a:rPr lang="en-US" sz="140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Neoklis</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Polyzotis</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Sudip</a:t>
            </a:r>
            <a:r>
              <a:rPr lang="en-US" sz="1400" dirty="0">
                <a:latin typeface="Calibri" panose="020F0502020204030204" pitchFamily="34" charset="0"/>
                <a:cs typeface="Calibri" panose="020F0502020204030204" pitchFamily="34" charset="0"/>
              </a:rPr>
              <a:t> Roy, Steven Whang, Martin </a:t>
            </a:r>
            <a:r>
              <a:rPr lang="en-US" sz="1400" dirty="0" err="1">
                <a:latin typeface="Calibri" panose="020F0502020204030204" pitchFamily="34" charset="0"/>
                <a:cs typeface="Calibri" panose="020F0502020204030204" pitchFamily="34" charset="0"/>
              </a:rPr>
              <a:t>Zinkevich</a:t>
            </a:r>
            <a:r>
              <a:rPr lang="en-US" sz="1400" dirty="0">
                <a:latin typeface="Calibri" panose="020F0502020204030204" pitchFamily="34" charset="0"/>
                <a:cs typeface="Calibri" panose="020F0502020204030204" pitchFamily="34" charset="0"/>
              </a:rPr>
              <a:t>: Data Management Challenges in Production Machine Learning, </a:t>
            </a:r>
            <a:r>
              <a:rPr lang="en-US" sz="1400" b="1" dirty="0">
                <a:latin typeface="Calibri" panose="020F0502020204030204" pitchFamily="34" charset="0"/>
                <a:cs typeface="Calibri" panose="020F0502020204030204" pitchFamily="34" charset="0"/>
              </a:rPr>
              <a:t>SIGMOD 2017</a:t>
            </a:r>
            <a:r>
              <a:rPr lang="en-US" sz="1400" dirty="0">
                <a:latin typeface="Calibri" panose="020F0502020204030204" pitchFamily="34" charset="0"/>
                <a:cs typeface="Calibri" panose="020F0502020204030204" pitchFamily="34" charset="0"/>
              </a:rPr>
              <a:t>]</a:t>
            </a:r>
          </a:p>
        </p:txBody>
      </p:sp>
      <p:grpSp>
        <p:nvGrpSpPr>
          <p:cNvPr id="7" name="Group 6">
            <a:extLst>
              <a:ext uri="{FF2B5EF4-FFF2-40B4-BE49-F238E27FC236}">
                <a16:creationId xmlns:a16="http://schemas.microsoft.com/office/drawing/2014/main" id="{00E2381C-7969-2E16-5BF5-39E56D725E90}"/>
              </a:ext>
            </a:extLst>
          </p:cNvPr>
          <p:cNvGrpSpPr/>
          <p:nvPr/>
        </p:nvGrpSpPr>
        <p:grpSpPr>
          <a:xfrm>
            <a:off x="8486247" y="3010673"/>
            <a:ext cx="2522138" cy="1519639"/>
            <a:chOff x="6270170" y="3387193"/>
            <a:chExt cx="2522138" cy="1519639"/>
          </a:xfrm>
        </p:grpSpPr>
        <p:pic>
          <p:nvPicPr>
            <p:cNvPr id="8" name="Picture 7">
              <a:extLst>
                <a:ext uri="{FF2B5EF4-FFF2-40B4-BE49-F238E27FC236}">
                  <a16:creationId xmlns:a16="http://schemas.microsoft.com/office/drawing/2014/main" id="{2A98C3BF-A8EC-82E9-20DE-BC34A509C0AD}"/>
                </a:ext>
              </a:extLst>
            </p:cNvPr>
            <p:cNvPicPr>
              <a:picLocks noChangeAspect="1"/>
            </p:cNvPicPr>
            <p:nvPr/>
          </p:nvPicPr>
          <p:blipFill>
            <a:blip r:embed="rId4"/>
            <a:stretch>
              <a:fillRect/>
            </a:stretch>
          </p:blipFill>
          <p:spPr>
            <a:xfrm>
              <a:off x="6270170" y="3387193"/>
              <a:ext cx="2387311" cy="1419527"/>
            </a:xfrm>
            <a:prstGeom prst="rect">
              <a:avLst/>
            </a:prstGeom>
          </p:spPr>
        </p:pic>
        <p:sp>
          <p:nvSpPr>
            <p:cNvPr id="9" name="TextBox 8">
              <a:extLst>
                <a:ext uri="{FF2B5EF4-FFF2-40B4-BE49-F238E27FC236}">
                  <a16:creationId xmlns:a16="http://schemas.microsoft.com/office/drawing/2014/main" id="{46169A00-6529-CA50-B0CC-22A7AFE06FAF}"/>
                </a:ext>
              </a:extLst>
            </p:cNvPr>
            <p:cNvSpPr txBox="1"/>
            <p:nvPr/>
          </p:nvSpPr>
          <p:spPr>
            <a:xfrm>
              <a:off x="7244862" y="4260501"/>
              <a:ext cx="1547446" cy="646331"/>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During serving: </a:t>
              </a:r>
              <a:r>
                <a:rPr lang="en-US" dirty="0">
                  <a:solidFill>
                    <a:schemeClr val="accent1"/>
                  </a:solidFill>
                  <a:latin typeface="Calibri" panose="020F0502020204030204" pitchFamily="34" charset="0"/>
                  <a:cs typeface="Calibri" panose="020F0502020204030204" pitchFamily="34" charset="0"/>
                </a:rPr>
                <a:t>0.11</a:t>
              </a:r>
              <a:r>
                <a:rPr lang="en-US" dirty="0">
                  <a:latin typeface="Calibri" panose="020F0502020204030204" pitchFamily="34" charset="0"/>
                  <a:cs typeface="Calibri" panose="020F0502020204030204" pitchFamily="34" charset="0"/>
                </a:rPr>
                <a:t>?</a:t>
              </a:r>
            </a:p>
          </p:txBody>
        </p:sp>
      </p:grpSp>
      <p:sp>
        <p:nvSpPr>
          <p:cNvPr id="10" name="TextBox 9">
            <a:extLst>
              <a:ext uri="{FF2B5EF4-FFF2-40B4-BE49-F238E27FC236}">
                <a16:creationId xmlns:a16="http://schemas.microsoft.com/office/drawing/2014/main" id="{C3B066F6-277E-B7B3-8660-8BFD5924421E}"/>
              </a:ext>
            </a:extLst>
          </p:cNvPr>
          <p:cNvSpPr txBox="1"/>
          <p:nvPr/>
        </p:nvSpPr>
        <p:spPr>
          <a:xfrm>
            <a:off x="5181598" y="4888700"/>
            <a:ext cx="4842104" cy="646331"/>
          </a:xfrm>
          <a:prstGeom prst="rect">
            <a:avLst/>
          </a:prstGeom>
          <a:noFill/>
        </p:spPr>
        <p:txBody>
          <a:bodyPr wrap="square" lIns="0" rIns="0" rtlCol="0">
            <a:spAutoFit/>
          </a:bodyPr>
          <a:lstStyle/>
          <a:p>
            <a:pPr algn="ctr"/>
            <a:r>
              <a:rPr lang="en-US" b="1" dirty="0">
                <a:solidFill>
                  <a:srgbClr val="7889FB"/>
                </a:solidFill>
                <a:latin typeface="Calibri" panose="020F0502020204030204" pitchFamily="34" charset="0"/>
                <a:cs typeface="Calibri" panose="020F0502020204030204" pitchFamily="34" charset="0"/>
              </a:rPr>
              <a:t>“The question is not whether something is ‘wrong’. The question is whether it gets fixed”</a:t>
            </a:r>
          </a:p>
        </p:txBody>
      </p:sp>
    </p:spTree>
    <p:extLst>
      <p:ext uri="{BB962C8B-B14F-4D97-AF65-F5344CB8AC3E}">
        <p14:creationId xmlns:p14="http://schemas.microsoft.com/office/powerpoint/2010/main" val="415673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71E8A4-BB9A-CE76-35FF-8446632E39C8}"/>
              </a:ext>
            </a:extLst>
          </p:cNvPr>
          <p:cNvSpPr>
            <a:spLocks noGrp="1"/>
          </p:cNvSpPr>
          <p:nvPr>
            <p:ph type="body" sz="quarter" idx="18"/>
          </p:nvPr>
        </p:nvSpPr>
        <p:spPr/>
        <p:txBody>
          <a:bodyPr/>
          <a:lstStyle/>
          <a:p>
            <a:r>
              <a:rPr lang="en-US" dirty="0"/>
              <a:t>Alert Guidelines</a:t>
            </a:r>
          </a:p>
          <a:p>
            <a:pPr lvl="1"/>
            <a:r>
              <a:rPr lang="en-US" b="1" dirty="0">
                <a:solidFill>
                  <a:srgbClr val="7889FB"/>
                </a:solidFill>
              </a:rPr>
              <a:t>Make them actionable</a:t>
            </a:r>
            <a:br>
              <a:rPr lang="en-US" dirty="0"/>
            </a:br>
            <a:r>
              <a:rPr lang="en-US" dirty="0"/>
              <a:t>missing field, </a:t>
            </a:r>
            <a:br>
              <a:rPr lang="en-US" dirty="0"/>
            </a:br>
            <a:r>
              <a:rPr lang="en-US" dirty="0"/>
              <a:t>field has new values, </a:t>
            </a:r>
            <a:br>
              <a:rPr lang="en-US" dirty="0"/>
            </a:br>
            <a:r>
              <a:rPr lang="en-US" dirty="0"/>
              <a:t>distribution changes</a:t>
            </a:r>
          </a:p>
          <a:p>
            <a:pPr lvl="1"/>
            <a:r>
              <a:rPr lang="en-US" b="1" dirty="0">
                <a:solidFill>
                  <a:srgbClr val="7889FB"/>
                </a:solidFill>
              </a:rPr>
              <a:t>Question</a:t>
            </a:r>
            <a:r>
              <a:rPr lang="en-US" dirty="0"/>
              <a:t> data AND constraints</a:t>
            </a:r>
          </a:p>
          <a:p>
            <a:pPr lvl="1"/>
            <a:r>
              <a:rPr lang="en-US" dirty="0"/>
              <a:t>Combining repairs: </a:t>
            </a:r>
            <a:br>
              <a:rPr lang="en-US" dirty="0"/>
            </a:br>
            <a:r>
              <a:rPr lang="en-US" b="1" dirty="0">
                <a:solidFill>
                  <a:srgbClr val="7889FB"/>
                </a:solidFill>
              </a:rPr>
              <a:t>principle of minimality</a:t>
            </a:r>
          </a:p>
          <a:p>
            <a:pPr lvl="1"/>
            <a:endParaRPr lang="en-US" dirty="0"/>
          </a:p>
          <a:p>
            <a:r>
              <a:rPr lang="en-US" dirty="0"/>
              <a:t>Complex Data Lifecycle</a:t>
            </a:r>
          </a:p>
          <a:p>
            <a:pPr lvl="1"/>
            <a:r>
              <a:rPr lang="en-US" dirty="0"/>
              <a:t>Adding new features to production ML pipelines is a </a:t>
            </a:r>
            <a:r>
              <a:rPr lang="en-US" b="1" dirty="0">
                <a:solidFill>
                  <a:schemeClr val="accent1"/>
                </a:solidFill>
              </a:rPr>
              <a:t>complex process</a:t>
            </a:r>
          </a:p>
          <a:p>
            <a:pPr lvl="1"/>
            <a:r>
              <a:rPr lang="en-US" dirty="0"/>
              <a:t>Data does not live in a DBMS; data often resides in </a:t>
            </a:r>
            <a:r>
              <a:rPr lang="en-US" b="1" dirty="0">
                <a:solidFill>
                  <a:schemeClr val="accent1"/>
                </a:solidFill>
              </a:rPr>
              <a:t>multiple storage systems </a:t>
            </a:r>
            <a:br>
              <a:rPr lang="en-US" b="1" dirty="0">
                <a:solidFill>
                  <a:schemeClr val="accent1"/>
                </a:solidFill>
              </a:rPr>
            </a:br>
            <a:r>
              <a:rPr lang="en-US" dirty="0"/>
              <a:t>that have </a:t>
            </a:r>
            <a:r>
              <a:rPr lang="en-US" b="1" dirty="0">
                <a:solidFill>
                  <a:schemeClr val="accent1"/>
                </a:solidFill>
              </a:rPr>
              <a:t>different characteristics</a:t>
            </a:r>
          </a:p>
          <a:p>
            <a:pPr lvl="1"/>
            <a:r>
              <a:rPr lang="en-US" dirty="0"/>
              <a:t>Collecting data for training can be </a:t>
            </a:r>
            <a:r>
              <a:rPr lang="en-US" b="1" dirty="0">
                <a:solidFill>
                  <a:schemeClr val="accent1"/>
                </a:solidFill>
              </a:rPr>
              <a:t>hard and expensive</a:t>
            </a:r>
          </a:p>
          <a:p>
            <a:endParaRPr lang="en-US" dirty="0"/>
          </a:p>
        </p:txBody>
      </p:sp>
      <p:sp>
        <p:nvSpPr>
          <p:cNvPr id="3" name="Text Placeholder 2">
            <a:extLst>
              <a:ext uri="{FF2B5EF4-FFF2-40B4-BE49-F238E27FC236}">
                <a16:creationId xmlns:a16="http://schemas.microsoft.com/office/drawing/2014/main" id="{BA44FA81-3594-3B39-F13A-0CC5FEED3D5D}"/>
              </a:ext>
            </a:extLst>
          </p:cNvPr>
          <p:cNvSpPr>
            <a:spLocks noGrp="1"/>
          </p:cNvSpPr>
          <p:nvPr>
            <p:ph type="body" sz="quarter" idx="14"/>
          </p:nvPr>
        </p:nvSpPr>
        <p:spPr/>
        <p:txBody>
          <a:bodyPr/>
          <a:lstStyle/>
          <a:p>
            <a:r>
              <a:rPr lang="en-US" dirty="0"/>
              <a:t>Monitoring Deployed Models, cont.</a:t>
            </a:r>
          </a:p>
        </p:txBody>
      </p:sp>
      <p:pic>
        <p:nvPicPr>
          <p:cNvPr id="4" name="Picture 3">
            <a:extLst>
              <a:ext uri="{FF2B5EF4-FFF2-40B4-BE49-F238E27FC236}">
                <a16:creationId xmlns:a16="http://schemas.microsoft.com/office/drawing/2014/main" id="{6F21F31D-EDDC-50FA-D005-0D4B7B88EDF2}"/>
              </a:ext>
            </a:extLst>
          </p:cNvPr>
          <p:cNvPicPr>
            <a:picLocks noChangeAspect="1"/>
          </p:cNvPicPr>
          <p:nvPr/>
        </p:nvPicPr>
        <p:blipFill>
          <a:blip r:embed="rId2"/>
          <a:stretch>
            <a:fillRect/>
          </a:stretch>
        </p:blipFill>
        <p:spPr>
          <a:xfrm>
            <a:off x="9509416" y="429472"/>
            <a:ext cx="979157" cy="548640"/>
          </a:xfrm>
          <a:prstGeom prst="rect">
            <a:avLst/>
          </a:prstGeom>
          <a:ln w="25400">
            <a:solidFill>
              <a:srgbClr val="7889FB"/>
            </a:solidFill>
          </a:ln>
        </p:spPr>
      </p:pic>
      <p:sp>
        <p:nvSpPr>
          <p:cNvPr id="5" name="TextBox 4">
            <a:extLst>
              <a:ext uri="{FF2B5EF4-FFF2-40B4-BE49-F238E27FC236}">
                <a16:creationId xmlns:a16="http://schemas.microsoft.com/office/drawing/2014/main" id="{22FB8241-8B7B-8910-0570-4E9E2FB58E19}"/>
              </a:ext>
            </a:extLst>
          </p:cNvPr>
          <p:cNvSpPr txBox="1"/>
          <p:nvPr/>
        </p:nvSpPr>
        <p:spPr>
          <a:xfrm>
            <a:off x="6876150" y="1046819"/>
            <a:ext cx="3632520" cy="738664"/>
          </a:xfrm>
          <a:prstGeom prst="rect">
            <a:avLst/>
          </a:prstGeom>
          <a:noFill/>
        </p:spPr>
        <p:txBody>
          <a:bodyPr wrap="square" lIns="0" rIns="0" rtlCol="0">
            <a:spAutoFit/>
          </a:bodyPr>
          <a:lstStyle/>
          <a:p>
            <a:pPr algn="r"/>
            <a:r>
              <a:rPr lang="en-US" sz="140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Neoklis</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Polyzotis</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Sudip</a:t>
            </a:r>
            <a:r>
              <a:rPr lang="en-US" sz="1400" dirty="0">
                <a:latin typeface="Calibri" panose="020F0502020204030204" pitchFamily="34" charset="0"/>
                <a:cs typeface="Calibri" panose="020F0502020204030204" pitchFamily="34" charset="0"/>
              </a:rPr>
              <a:t> Roy, Steven Whang, Martin </a:t>
            </a:r>
            <a:r>
              <a:rPr lang="en-US" sz="1400" dirty="0" err="1">
                <a:latin typeface="Calibri" panose="020F0502020204030204" pitchFamily="34" charset="0"/>
                <a:cs typeface="Calibri" panose="020F0502020204030204" pitchFamily="34" charset="0"/>
              </a:rPr>
              <a:t>Zinkevich</a:t>
            </a:r>
            <a:r>
              <a:rPr lang="en-US" sz="1400" dirty="0">
                <a:latin typeface="Calibri" panose="020F0502020204030204" pitchFamily="34" charset="0"/>
                <a:cs typeface="Calibri" panose="020F0502020204030204" pitchFamily="34" charset="0"/>
              </a:rPr>
              <a:t>: Data Management Challenges in Production Machine Learning, </a:t>
            </a:r>
            <a:r>
              <a:rPr lang="en-US" sz="1400" b="1" dirty="0">
                <a:latin typeface="Calibri" panose="020F0502020204030204" pitchFamily="34" charset="0"/>
                <a:cs typeface="Calibri" panose="020F0502020204030204" pitchFamily="34" charset="0"/>
              </a:rPr>
              <a:t>SIGMOD 2017</a:t>
            </a:r>
            <a:r>
              <a:rPr lang="en-US" sz="1400" dirty="0">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8C2A1909-8C3B-1604-0139-B814819508E6}"/>
              </a:ext>
            </a:extLst>
          </p:cNvPr>
          <p:cNvPicPr>
            <a:picLocks noChangeAspect="1"/>
          </p:cNvPicPr>
          <p:nvPr/>
        </p:nvPicPr>
        <p:blipFill>
          <a:blip r:embed="rId3"/>
          <a:stretch>
            <a:fillRect/>
          </a:stretch>
        </p:blipFill>
        <p:spPr>
          <a:xfrm>
            <a:off x="9788401" y="3575265"/>
            <a:ext cx="712347" cy="548640"/>
          </a:xfrm>
          <a:prstGeom prst="rect">
            <a:avLst/>
          </a:prstGeom>
          <a:ln w="25400">
            <a:solidFill>
              <a:srgbClr val="7889FB"/>
            </a:solidFill>
          </a:ln>
        </p:spPr>
      </p:pic>
      <p:sp>
        <p:nvSpPr>
          <p:cNvPr id="7" name="TextBox 6">
            <a:extLst>
              <a:ext uri="{FF2B5EF4-FFF2-40B4-BE49-F238E27FC236}">
                <a16:creationId xmlns:a16="http://schemas.microsoft.com/office/drawing/2014/main" id="{C7A09593-F9B9-94D4-15B0-5002BD61326E}"/>
              </a:ext>
            </a:extLst>
          </p:cNvPr>
          <p:cNvSpPr txBox="1"/>
          <p:nvPr/>
        </p:nvSpPr>
        <p:spPr>
          <a:xfrm>
            <a:off x="6858492" y="3466520"/>
            <a:ext cx="2762250" cy="523220"/>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[Xu Chu, </a:t>
            </a:r>
            <a:r>
              <a:rPr lang="en-US" sz="1400" dirty="0" err="1">
                <a:latin typeface="Calibri" panose="020F0502020204030204" pitchFamily="34" charset="0"/>
                <a:cs typeface="Calibri" panose="020F0502020204030204" pitchFamily="34" charset="0"/>
              </a:rPr>
              <a:t>Ihab</a:t>
            </a:r>
            <a:r>
              <a:rPr lang="en-US" sz="1400" dirty="0">
                <a:latin typeface="Calibri" panose="020F0502020204030204" pitchFamily="34" charset="0"/>
                <a:cs typeface="Calibri" panose="020F0502020204030204" pitchFamily="34" charset="0"/>
              </a:rPr>
              <a:t> F. </a:t>
            </a:r>
            <a:r>
              <a:rPr lang="en-US" sz="1400" dirty="0" err="1">
                <a:latin typeface="Calibri" panose="020F0502020204030204" pitchFamily="34" charset="0"/>
                <a:cs typeface="Calibri" panose="020F0502020204030204" pitchFamily="34" charset="0"/>
              </a:rPr>
              <a:t>Ilyas</a:t>
            </a:r>
            <a:r>
              <a:rPr lang="en-US" sz="1400" dirty="0">
                <a:latin typeface="Calibri" panose="020F0502020204030204" pitchFamily="34" charset="0"/>
                <a:cs typeface="Calibri" panose="020F0502020204030204" pitchFamily="34" charset="0"/>
              </a:rPr>
              <a:t>: Qualitative Data Cleaning. Tutorial, </a:t>
            </a:r>
            <a:r>
              <a:rPr lang="en-US" sz="1400" b="1" dirty="0">
                <a:latin typeface="Calibri" panose="020F0502020204030204" pitchFamily="34" charset="0"/>
                <a:cs typeface="Calibri" panose="020F0502020204030204" pitchFamily="34" charset="0"/>
              </a:rPr>
              <a:t>PVLDB 2016</a:t>
            </a:r>
            <a:r>
              <a:rPr lang="en-US" sz="1400" dirty="0">
                <a:latin typeface="Calibri" panose="020F0502020204030204" pitchFamily="34" charset="0"/>
                <a:cs typeface="Calibri" panose="020F0502020204030204" pitchFamily="34" charset="0"/>
              </a:rPr>
              <a:t>]</a:t>
            </a:r>
          </a:p>
        </p:txBody>
      </p:sp>
      <p:cxnSp>
        <p:nvCxnSpPr>
          <p:cNvPr id="8" name="Straight Arrow Connector 7">
            <a:extLst>
              <a:ext uri="{FF2B5EF4-FFF2-40B4-BE49-F238E27FC236}">
                <a16:creationId xmlns:a16="http://schemas.microsoft.com/office/drawing/2014/main" id="{F515B9C2-1C7A-4A90-84CE-B34407C15B0E}"/>
              </a:ext>
            </a:extLst>
          </p:cNvPr>
          <p:cNvCxnSpPr/>
          <p:nvPr/>
        </p:nvCxnSpPr>
        <p:spPr>
          <a:xfrm>
            <a:off x="3689163" y="1980537"/>
            <a:ext cx="0" cy="686647"/>
          </a:xfrm>
          <a:prstGeom prst="straightConnector1">
            <a:avLst/>
          </a:prstGeom>
          <a:ln w="19050">
            <a:solidFill>
              <a:srgbClr val="7889FB"/>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B0F45182-ECAC-C56F-05F3-024A3C19A845}"/>
              </a:ext>
            </a:extLst>
          </p:cNvPr>
          <p:cNvSpPr txBox="1"/>
          <p:nvPr/>
        </p:nvSpPr>
        <p:spPr>
          <a:xfrm>
            <a:off x="3910227" y="1980537"/>
            <a:ext cx="1075174" cy="646331"/>
          </a:xfrm>
          <a:prstGeom prst="rect">
            <a:avLst/>
          </a:prstGeom>
          <a:noFill/>
        </p:spPr>
        <p:txBody>
          <a:bodyPr wrap="square" lIns="0" rIns="0" rtlCol="0">
            <a:spAutoFit/>
          </a:bodyPr>
          <a:lstStyle/>
          <a:p>
            <a:pPr algn="ctr"/>
            <a:r>
              <a:rPr lang="en-US" dirty="0">
                <a:solidFill>
                  <a:schemeClr val="accent1"/>
                </a:solidFill>
                <a:latin typeface="Calibri" panose="020F0502020204030204" pitchFamily="34" charset="0"/>
                <a:cs typeface="Calibri" panose="020F0502020204030204" pitchFamily="34" charset="0"/>
              </a:rPr>
              <a:t>less actionable</a:t>
            </a:r>
          </a:p>
        </p:txBody>
      </p:sp>
      <p:sp>
        <p:nvSpPr>
          <p:cNvPr id="10" name="TextBox 9">
            <a:extLst>
              <a:ext uri="{FF2B5EF4-FFF2-40B4-BE49-F238E27FC236}">
                <a16:creationId xmlns:a16="http://schemas.microsoft.com/office/drawing/2014/main" id="{3C7BC92F-DE6E-C98D-3239-3EBAE8970984}"/>
              </a:ext>
            </a:extLst>
          </p:cNvPr>
          <p:cNvSpPr txBox="1"/>
          <p:nvPr/>
        </p:nvSpPr>
        <p:spPr>
          <a:xfrm>
            <a:off x="7069194" y="2771925"/>
            <a:ext cx="2811443"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[George </a:t>
            </a:r>
            <a:r>
              <a:rPr lang="en-US" sz="1400" dirty="0" err="1">
                <a:latin typeface="Calibri" panose="020F0502020204030204" pitchFamily="34" charset="0"/>
                <a:cs typeface="Calibri" panose="020F0502020204030204" pitchFamily="34" charset="0"/>
              </a:rPr>
              <a:t>Beskales</a:t>
            </a:r>
            <a:r>
              <a:rPr lang="en-US" sz="1400" dirty="0">
                <a:latin typeface="Calibri" panose="020F0502020204030204" pitchFamily="34" charset="0"/>
                <a:cs typeface="Calibri" panose="020F0502020204030204" pitchFamily="34" charset="0"/>
              </a:rPr>
              <a:t> et al: On the relative trust between inconsistent data and inaccurate constraints. </a:t>
            </a:r>
            <a:r>
              <a:rPr lang="en-US" sz="1400" b="1" dirty="0">
                <a:latin typeface="Calibri" panose="020F0502020204030204" pitchFamily="34" charset="0"/>
                <a:cs typeface="Calibri" panose="020F0502020204030204" pitchFamily="34" charset="0"/>
              </a:rPr>
              <a:t>ICDE 2013</a:t>
            </a:r>
            <a:r>
              <a:rPr lang="en-US" sz="1400" dirty="0">
                <a:latin typeface="Calibri" panose="020F0502020204030204" pitchFamily="34" charset="0"/>
                <a:cs typeface="Calibri" panose="020F0502020204030204" pitchFamily="34" charset="0"/>
              </a:rPr>
              <a:t>]</a:t>
            </a:r>
          </a:p>
        </p:txBody>
      </p:sp>
      <p:pic>
        <p:nvPicPr>
          <p:cNvPr id="11" name="Picture 10">
            <a:extLst>
              <a:ext uri="{FF2B5EF4-FFF2-40B4-BE49-F238E27FC236}">
                <a16:creationId xmlns:a16="http://schemas.microsoft.com/office/drawing/2014/main" id="{F790DF79-6A98-5940-AC5E-96B82F4AEFD6}"/>
              </a:ext>
            </a:extLst>
          </p:cNvPr>
          <p:cNvPicPr>
            <a:picLocks noChangeAspect="1"/>
          </p:cNvPicPr>
          <p:nvPr/>
        </p:nvPicPr>
        <p:blipFill>
          <a:blip r:embed="rId4"/>
          <a:stretch>
            <a:fillRect/>
          </a:stretch>
        </p:blipFill>
        <p:spPr>
          <a:xfrm>
            <a:off x="10012419" y="2831265"/>
            <a:ext cx="496251" cy="640080"/>
          </a:xfrm>
          <a:prstGeom prst="rect">
            <a:avLst/>
          </a:prstGeom>
          <a:ln w="25400">
            <a:solidFill>
              <a:srgbClr val="7889FB"/>
            </a:solidFill>
          </a:ln>
        </p:spPr>
      </p:pic>
    </p:spTree>
    <p:extLst>
      <p:ext uri="{BB962C8B-B14F-4D97-AF65-F5344CB8AC3E}">
        <p14:creationId xmlns:p14="http://schemas.microsoft.com/office/powerpoint/2010/main" val="11599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CE4ABE-3447-C6C1-BD74-0121F6A0FBCA}"/>
              </a:ext>
            </a:extLst>
          </p:cNvPr>
          <p:cNvSpPr>
            <a:spLocks noGrp="1"/>
          </p:cNvSpPr>
          <p:nvPr>
            <p:ph type="body" sz="quarter" idx="18"/>
          </p:nvPr>
        </p:nvSpPr>
        <p:spPr/>
        <p:txBody>
          <a:bodyPr/>
          <a:lstStyle/>
          <a:p>
            <a:r>
              <a:rPr lang="en-US" dirty="0"/>
              <a:t>Recap Concept Drift </a:t>
            </a:r>
            <a:r>
              <a:rPr lang="en-US" b="0" dirty="0"/>
              <a:t>(features </a:t>
            </a:r>
            <a:r>
              <a:rPr lang="en-US" b="0" dirty="0">
                <a:sym typeface="Wingdings" panose="05000000000000000000" pitchFamily="2" charset="2"/>
              </a:rPr>
              <a:t> labels</a:t>
            </a:r>
            <a:r>
              <a:rPr lang="en-US" b="0" dirty="0"/>
              <a:t>)</a:t>
            </a:r>
          </a:p>
          <a:p>
            <a:pPr lvl="1"/>
            <a:r>
              <a:rPr lang="en-US" b="1" dirty="0">
                <a:solidFill>
                  <a:schemeClr val="accent1"/>
                </a:solidFill>
              </a:rPr>
              <a:t>Change of statistical properties</a:t>
            </a:r>
            <a:r>
              <a:rPr lang="en-US" dirty="0">
                <a:solidFill>
                  <a:schemeClr val="tx1"/>
                </a:solidFill>
              </a:rPr>
              <a:t> / dependencies (features-labels)</a:t>
            </a:r>
          </a:p>
          <a:p>
            <a:pPr lvl="1"/>
            <a:r>
              <a:rPr lang="en-US" dirty="0"/>
              <a:t>Requires re-training, parametric approaches for deciding when to retrain </a:t>
            </a:r>
          </a:p>
          <a:p>
            <a:pPr lvl="1"/>
            <a:endParaRPr lang="en-US" dirty="0"/>
          </a:p>
          <a:p>
            <a:r>
              <a:rPr lang="en-US" dirty="0"/>
              <a:t>#1 Input Data Changes</a:t>
            </a:r>
          </a:p>
          <a:p>
            <a:pPr lvl="1"/>
            <a:r>
              <a:rPr lang="en-US" dirty="0"/>
              <a:t>Population change (gradual/sudden), but also new categories, data errors</a:t>
            </a:r>
          </a:p>
          <a:p>
            <a:pPr lvl="1"/>
            <a:r>
              <a:rPr lang="en-US" b="1" dirty="0">
                <a:solidFill>
                  <a:schemeClr val="accent1"/>
                </a:solidFill>
              </a:rPr>
              <a:t>Covariance shift</a:t>
            </a:r>
            <a:r>
              <a:rPr lang="en-US" dirty="0"/>
              <a:t> p(x) with constant p(</a:t>
            </a:r>
            <a:r>
              <a:rPr lang="en-US" dirty="0" err="1"/>
              <a:t>y|x</a:t>
            </a:r>
            <a:r>
              <a:rPr lang="en-US" dirty="0"/>
              <a:t>)</a:t>
            </a:r>
          </a:p>
          <a:p>
            <a:pPr lvl="1"/>
            <a:endParaRPr lang="en-US" dirty="0"/>
          </a:p>
          <a:p>
            <a:r>
              <a:rPr lang="en-US" dirty="0"/>
              <a:t>#2 Output Data Changes</a:t>
            </a:r>
          </a:p>
          <a:p>
            <a:pPr lvl="1"/>
            <a:r>
              <a:rPr lang="en-US" b="1" dirty="0">
                <a:solidFill>
                  <a:schemeClr val="accent1"/>
                </a:solidFill>
              </a:rPr>
              <a:t>Label shift</a:t>
            </a:r>
            <a:r>
              <a:rPr lang="en-US" dirty="0"/>
              <a:t> p(y)</a:t>
            </a:r>
          </a:p>
          <a:p>
            <a:pPr lvl="1"/>
            <a:r>
              <a:rPr lang="en-US" dirty="0"/>
              <a:t>Constant conditional feature distributed p(</a:t>
            </a:r>
            <a:r>
              <a:rPr lang="en-US" dirty="0" err="1"/>
              <a:t>x|y</a:t>
            </a:r>
            <a:r>
              <a:rPr lang="en-US" dirty="0"/>
              <a:t>)</a:t>
            </a:r>
          </a:p>
          <a:p>
            <a:pPr lvl="1"/>
            <a:endParaRPr lang="en-US" dirty="0"/>
          </a:p>
          <a:p>
            <a:pPr marL="228600" lvl="1">
              <a:buClr>
                <a:srgbClr val="F70146"/>
              </a:buClr>
            </a:pPr>
            <a:r>
              <a:rPr lang="en-US" sz="2000" b="1" dirty="0"/>
              <a:t>Goals:</a:t>
            </a:r>
            <a:r>
              <a:rPr lang="en-US" sz="2000" dirty="0"/>
              <a:t> Fast adaptation; noise vs change, recurring contexts, small overhead</a:t>
            </a:r>
          </a:p>
          <a:p>
            <a:endParaRPr lang="en-US" dirty="0"/>
          </a:p>
        </p:txBody>
      </p:sp>
      <p:sp>
        <p:nvSpPr>
          <p:cNvPr id="3" name="Text Placeholder 2">
            <a:extLst>
              <a:ext uri="{FF2B5EF4-FFF2-40B4-BE49-F238E27FC236}">
                <a16:creationId xmlns:a16="http://schemas.microsoft.com/office/drawing/2014/main" id="{6B7FAC8D-C6BC-75A2-DA3E-1E0051A4C33B}"/>
              </a:ext>
            </a:extLst>
          </p:cNvPr>
          <p:cNvSpPr>
            <a:spLocks noGrp="1"/>
          </p:cNvSpPr>
          <p:nvPr>
            <p:ph type="body" sz="quarter" idx="14"/>
          </p:nvPr>
        </p:nvSpPr>
        <p:spPr/>
        <p:txBody>
          <a:bodyPr/>
          <a:lstStyle/>
          <a:p>
            <a:r>
              <a:rPr lang="en-US" dirty="0"/>
              <a:t>Concept Drift</a:t>
            </a:r>
          </a:p>
        </p:txBody>
      </p:sp>
      <p:pic>
        <p:nvPicPr>
          <p:cNvPr id="7" name="Picture 6">
            <a:extLst>
              <a:ext uri="{FF2B5EF4-FFF2-40B4-BE49-F238E27FC236}">
                <a16:creationId xmlns:a16="http://schemas.microsoft.com/office/drawing/2014/main" id="{68FB74DB-62BE-5329-E4E9-287DC710F804}"/>
              </a:ext>
            </a:extLst>
          </p:cNvPr>
          <p:cNvPicPr>
            <a:picLocks noChangeAspect="1"/>
          </p:cNvPicPr>
          <p:nvPr/>
        </p:nvPicPr>
        <p:blipFill>
          <a:blip r:embed="rId2"/>
          <a:stretch>
            <a:fillRect/>
          </a:stretch>
        </p:blipFill>
        <p:spPr>
          <a:xfrm>
            <a:off x="9755378" y="396545"/>
            <a:ext cx="711677" cy="548640"/>
          </a:xfrm>
          <a:prstGeom prst="rect">
            <a:avLst/>
          </a:prstGeom>
          <a:ln w="25400">
            <a:solidFill>
              <a:srgbClr val="7889FB"/>
            </a:solidFill>
          </a:ln>
        </p:spPr>
      </p:pic>
      <p:sp>
        <p:nvSpPr>
          <p:cNvPr id="8" name="TextBox 7">
            <a:extLst>
              <a:ext uri="{FF2B5EF4-FFF2-40B4-BE49-F238E27FC236}">
                <a16:creationId xmlns:a16="http://schemas.microsoft.com/office/drawing/2014/main" id="{5176F50F-D51E-0ECD-47CE-028FD60F084B}"/>
              </a:ext>
            </a:extLst>
          </p:cNvPr>
          <p:cNvSpPr txBox="1"/>
          <p:nvPr/>
        </p:nvSpPr>
        <p:spPr>
          <a:xfrm>
            <a:off x="6293223" y="306110"/>
            <a:ext cx="3353430"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t>
            </a:r>
            <a:r>
              <a:rPr lang="lt-LT" sz="1400" dirty="0">
                <a:latin typeface="Calibri" panose="020F0502020204030204" pitchFamily="34" charset="0"/>
                <a:cs typeface="Calibri" panose="020F0502020204030204" pitchFamily="34" charset="0"/>
              </a:rPr>
              <a:t>A. Bifet, J. Gama, M. Pechenizkiy, I. Žliobaitė</a:t>
            </a:r>
            <a:r>
              <a:rPr lang="en-US" sz="1400" dirty="0">
                <a:latin typeface="Calibri" panose="020F0502020204030204" pitchFamily="34" charset="0"/>
                <a:cs typeface="Calibri" panose="020F0502020204030204" pitchFamily="34" charset="0"/>
              </a:rPr>
              <a:t>: Handling Concept Drift: Importance, Challenges &amp; Solutions, </a:t>
            </a:r>
            <a:r>
              <a:rPr lang="en-US" sz="1400" b="1" dirty="0">
                <a:latin typeface="Calibri" panose="020F0502020204030204" pitchFamily="34" charset="0"/>
                <a:cs typeface="Calibri" panose="020F0502020204030204" pitchFamily="34" charset="0"/>
              </a:rPr>
              <a:t>PAKDD 2011</a:t>
            </a:r>
            <a:r>
              <a:rPr lang="en-US" sz="1400" dirty="0">
                <a:latin typeface="Calibri" panose="020F0502020204030204" pitchFamily="34" charset="0"/>
                <a:cs typeface="Calibri" panose="020F0502020204030204" pitchFamily="34" charset="0"/>
              </a:rPr>
              <a:t>]</a:t>
            </a:r>
          </a:p>
        </p:txBody>
      </p:sp>
      <p:pic>
        <p:nvPicPr>
          <p:cNvPr id="9" name="Picture 8">
            <a:extLst>
              <a:ext uri="{FF2B5EF4-FFF2-40B4-BE49-F238E27FC236}">
                <a16:creationId xmlns:a16="http://schemas.microsoft.com/office/drawing/2014/main" id="{D72D5F23-7808-3209-3C0A-015B211F5205}"/>
              </a:ext>
            </a:extLst>
          </p:cNvPr>
          <p:cNvPicPr>
            <a:picLocks noChangeAspect="1"/>
          </p:cNvPicPr>
          <p:nvPr/>
        </p:nvPicPr>
        <p:blipFill>
          <a:blip r:embed="rId3"/>
          <a:stretch>
            <a:fillRect/>
          </a:stretch>
        </p:blipFill>
        <p:spPr>
          <a:xfrm>
            <a:off x="6534780" y="3479273"/>
            <a:ext cx="5095663" cy="1514305"/>
          </a:xfrm>
          <a:prstGeom prst="rect">
            <a:avLst/>
          </a:prstGeom>
        </p:spPr>
      </p:pic>
    </p:spTree>
    <p:extLst>
      <p:ext uri="{BB962C8B-B14F-4D97-AF65-F5344CB8AC3E}">
        <p14:creationId xmlns:p14="http://schemas.microsoft.com/office/powerpoint/2010/main" val="253498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D95F4B-7B5B-11BF-015B-59E102FD056C}"/>
              </a:ext>
            </a:extLst>
          </p:cNvPr>
          <p:cNvSpPr>
            <a:spLocks noGrp="1"/>
          </p:cNvSpPr>
          <p:nvPr>
            <p:ph type="body" sz="quarter" idx="14"/>
          </p:nvPr>
        </p:nvSpPr>
        <p:spPr/>
        <p:txBody>
          <a:bodyPr/>
          <a:lstStyle/>
          <a:p>
            <a:r>
              <a:rPr lang="en-US" dirty="0"/>
              <a:t>Recap: The Data Science Lifecycle</a:t>
            </a:r>
          </a:p>
          <a:p>
            <a:r>
              <a:rPr lang="en-US" sz="2400" dirty="0"/>
              <a:t>(aka KDD Process, aka CRISP-DM)</a:t>
            </a:r>
            <a:endParaRPr lang="en-US" dirty="0"/>
          </a:p>
        </p:txBody>
      </p:sp>
      <p:pic>
        <p:nvPicPr>
          <p:cNvPr id="4" name="Picture 10" descr="https://upload.wikimedia.org/wikipedia/commons/thumb/d/d8/Emblem-person-blue.svg/1024px-Emblem-person-blue.svg.png">
            <a:extLst>
              <a:ext uri="{FF2B5EF4-FFF2-40B4-BE49-F238E27FC236}">
                <a16:creationId xmlns:a16="http://schemas.microsoft.com/office/drawing/2014/main" id="{4940211B-5DCB-5C4B-4DAE-E9F8346DF6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5539" y="1602513"/>
            <a:ext cx="900732" cy="90073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FCC0A36F-A9AE-F1BD-CF49-1A39B9A6DC0C}"/>
              </a:ext>
            </a:extLst>
          </p:cNvPr>
          <p:cNvGrpSpPr>
            <a:grpSpLocks noChangeAspect="1"/>
          </p:cNvGrpSpPr>
          <p:nvPr/>
        </p:nvGrpSpPr>
        <p:grpSpPr>
          <a:xfrm>
            <a:off x="2098278" y="4442895"/>
            <a:ext cx="1391352" cy="1407754"/>
            <a:chOff x="3930084" y="4978403"/>
            <a:chExt cx="1729952" cy="1750352"/>
          </a:xfrm>
        </p:grpSpPr>
        <p:pic>
          <p:nvPicPr>
            <p:cNvPr id="6" name="Picture 5" descr="https://upload.wikimedia.org/wikipedia/commons/thumb/1/1b/Emblem-person-red.svg/2000px-Emblem-person-red.svg.png">
              <a:extLst>
                <a:ext uri="{FF2B5EF4-FFF2-40B4-BE49-F238E27FC236}">
                  <a16:creationId xmlns:a16="http://schemas.microsoft.com/office/drawing/2014/main" id="{E3D2CB34-CCF2-25A0-B13F-4F472DFEC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033" y="4978403"/>
              <a:ext cx="1118656" cy="11186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314BAA3-51F2-EC05-6A4D-D972055AB2D3}"/>
                </a:ext>
              </a:extLst>
            </p:cNvPr>
            <p:cNvSpPr txBox="1"/>
            <p:nvPr/>
          </p:nvSpPr>
          <p:spPr>
            <a:xfrm>
              <a:off x="3930084" y="5925130"/>
              <a:ext cx="1729952" cy="803625"/>
            </a:xfrm>
            <a:prstGeom prst="rect">
              <a:avLst/>
            </a:prstGeom>
            <a:noFill/>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Data/SW Engineer</a:t>
              </a:r>
            </a:p>
          </p:txBody>
        </p:sp>
      </p:grpSp>
      <p:pic>
        <p:nvPicPr>
          <p:cNvPr id="8" name="Picture 7">
            <a:extLst>
              <a:ext uri="{FF2B5EF4-FFF2-40B4-BE49-F238E27FC236}">
                <a16:creationId xmlns:a16="http://schemas.microsoft.com/office/drawing/2014/main" id="{E6E20403-73C4-A6A0-BDB7-31768B9CE5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5443" y="2743092"/>
            <a:ext cx="726111" cy="744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a:extLst>
              <a:ext uri="{FF2B5EF4-FFF2-40B4-BE49-F238E27FC236}">
                <a16:creationId xmlns:a16="http://schemas.microsoft.com/office/drawing/2014/main" id="{628A791A-324E-C798-1645-9B82EDADB6F3}"/>
              </a:ext>
            </a:extLst>
          </p:cNvPr>
          <p:cNvGrpSpPr>
            <a:grpSpLocks noChangeAspect="1"/>
          </p:cNvGrpSpPr>
          <p:nvPr/>
        </p:nvGrpSpPr>
        <p:grpSpPr>
          <a:xfrm>
            <a:off x="8782126" y="4432382"/>
            <a:ext cx="1391352" cy="1407754"/>
            <a:chOff x="3930084" y="4978403"/>
            <a:chExt cx="1729952" cy="1750352"/>
          </a:xfrm>
        </p:grpSpPr>
        <p:pic>
          <p:nvPicPr>
            <p:cNvPr id="10" name="Picture 9" descr="https://upload.wikimedia.org/wikipedia/commons/thumb/1/1b/Emblem-person-red.svg/2000px-Emblem-person-red.svg.png">
              <a:extLst>
                <a:ext uri="{FF2B5EF4-FFF2-40B4-BE49-F238E27FC236}">
                  <a16:creationId xmlns:a16="http://schemas.microsoft.com/office/drawing/2014/main" id="{DA024F1B-C685-61BE-54E6-6F9BE1CA32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033" y="4978403"/>
              <a:ext cx="1118656" cy="111865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630CEE4-834B-C208-A5D5-3F403B6E779C}"/>
                </a:ext>
              </a:extLst>
            </p:cNvPr>
            <p:cNvSpPr txBox="1"/>
            <p:nvPr/>
          </p:nvSpPr>
          <p:spPr>
            <a:xfrm>
              <a:off x="3930084" y="5925130"/>
              <a:ext cx="1729952" cy="803625"/>
            </a:xfrm>
            <a:prstGeom prst="rect">
              <a:avLst/>
            </a:prstGeom>
            <a:noFill/>
          </p:spPr>
          <p:txBody>
            <a:bodyPr wrap="square" rtlCol="0">
              <a:spAutoFit/>
            </a:bodyPr>
            <a:lstStyle/>
            <a:p>
              <a:pPr algn="ctr"/>
              <a:r>
                <a:rPr lang="en-US" b="1" dirty="0">
                  <a:solidFill>
                    <a:schemeClr val="accent1"/>
                  </a:solidFill>
                  <a:latin typeface="Calibri" panose="020F0502020204030204" pitchFamily="34" charset="0"/>
                  <a:cs typeface="Calibri" panose="020F0502020204030204" pitchFamily="34" charset="0"/>
                </a:rPr>
                <a:t>DevOps Engineer</a:t>
              </a:r>
            </a:p>
          </p:txBody>
        </p:sp>
      </p:grpSp>
      <p:sp>
        <p:nvSpPr>
          <p:cNvPr id="12" name="Chevron 23">
            <a:extLst>
              <a:ext uri="{FF2B5EF4-FFF2-40B4-BE49-F238E27FC236}">
                <a16:creationId xmlns:a16="http://schemas.microsoft.com/office/drawing/2014/main" id="{BB2BAC7A-4295-A7A3-7CB0-3AA68D61B284}"/>
              </a:ext>
            </a:extLst>
          </p:cNvPr>
          <p:cNvSpPr/>
          <p:nvPr/>
        </p:nvSpPr>
        <p:spPr>
          <a:xfrm>
            <a:off x="2452354" y="2994078"/>
            <a:ext cx="2670084" cy="984738"/>
          </a:xfrm>
          <a:prstGeom prst="chevron">
            <a:avLst>
              <a:gd name="adj" fmla="val 3673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Data Integration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Data Cleaning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Data Preparation</a:t>
            </a:r>
          </a:p>
        </p:txBody>
      </p:sp>
      <p:cxnSp>
        <p:nvCxnSpPr>
          <p:cNvPr id="13" name="Straight Arrow Connector 12">
            <a:extLst>
              <a:ext uri="{FF2B5EF4-FFF2-40B4-BE49-F238E27FC236}">
                <a16:creationId xmlns:a16="http://schemas.microsoft.com/office/drawing/2014/main" id="{680C8D60-6308-A0E7-364D-177D6DAA727B}"/>
              </a:ext>
            </a:extLst>
          </p:cNvPr>
          <p:cNvCxnSpPr>
            <a:cxnSpLocks/>
            <a:stCxn id="6" idx="0"/>
          </p:cNvCxnSpPr>
          <p:nvPr/>
        </p:nvCxnSpPr>
        <p:spPr>
          <a:xfrm flipV="1">
            <a:off x="2774089" y="3977701"/>
            <a:ext cx="0" cy="465194"/>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6C5EC22-F339-E7ED-8EA6-A245668A61A5}"/>
              </a:ext>
            </a:extLst>
          </p:cNvPr>
          <p:cNvCxnSpPr>
            <a:cxnSpLocks/>
            <a:stCxn id="4" idx="2"/>
            <a:endCxn id="17" idx="0"/>
          </p:cNvCxnSpPr>
          <p:nvPr/>
        </p:nvCxnSpPr>
        <p:spPr>
          <a:xfrm>
            <a:off x="5945905" y="2503252"/>
            <a:ext cx="169546" cy="49194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A8D9760-4D1E-C6ED-8C52-95466919A8E0}"/>
              </a:ext>
            </a:extLst>
          </p:cNvPr>
          <p:cNvCxnSpPr>
            <a:cxnSpLocks/>
            <a:stCxn id="10" idx="0"/>
          </p:cNvCxnSpPr>
          <p:nvPr/>
        </p:nvCxnSpPr>
        <p:spPr>
          <a:xfrm flipH="1" flipV="1">
            <a:off x="9453944" y="3979931"/>
            <a:ext cx="3993" cy="45245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DE9A46D5-2866-6EAB-AE3B-A93D32A0D55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409448" y="3428645"/>
            <a:ext cx="967752" cy="896761"/>
          </a:xfrm>
          <a:prstGeom prst="rect">
            <a:avLst/>
          </a:prstGeom>
        </p:spPr>
      </p:pic>
      <p:sp>
        <p:nvSpPr>
          <p:cNvPr id="17" name="Chevron 30">
            <a:extLst>
              <a:ext uri="{FF2B5EF4-FFF2-40B4-BE49-F238E27FC236}">
                <a16:creationId xmlns:a16="http://schemas.microsoft.com/office/drawing/2014/main" id="{4A63F6F6-0A37-F42B-BDA2-7EA5F6D715F3}"/>
              </a:ext>
            </a:extLst>
          </p:cNvPr>
          <p:cNvSpPr/>
          <p:nvPr/>
        </p:nvSpPr>
        <p:spPr>
          <a:xfrm>
            <a:off x="4961281" y="2995193"/>
            <a:ext cx="2670084" cy="984738"/>
          </a:xfrm>
          <a:prstGeom prst="chevron">
            <a:avLst>
              <a:gd name="adj" fmla="val 36735"/>
            </a:avLst>
          </a:prstGeom>
          <a:solidFill>
            <a:srgbClr val="C40D1E"/>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Model Selection</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Training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Hyper-parameters</a:t>
            </a:r>
          </a:p>
        </p:txBody>
      </p:sp>
      <p:sp>
        <p:nvSpPr>
          <p:cNvPr id="18" name="Chevron 31">
            <a:extLst>
              <a:ext uri="{FF2B5EF4-FFF2-40B4-BE49-F238E27FC236}">
                <a16:creationId xmlns:a16="http://schemas.microsoft.com/office/drawing/2014/main" id="{41F74ABE-E25D-A73F-D199-FE0363077A09}"/>
              </a:ext>
            </a:extLst>
          </p:cNvPr>
          <p:cNvSpPr/>
          <p:nvPr/>
        </p:nvSpPr>
        <p:spPr>
          <a:xfrm>
            <a:off x="7425570" y="2995193"/>
            <a:ext cx="2670084" cy="984738"/>
          </a:xfrm>
          <a:prstGeom prst="chevron">
            <a:avLst>
              <a:gd name="adj" fmla="val 36735"/>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latin typeface="Calibri" panose="020F0502020204030204" pitchFamily="34" charset="0"/>
                <a:cs typeface="Calibri" panose="020F0502020204030204" pitchFamily="34" charset="0"/>
              </a:rPr>
              <a:t>Validate &amp; Debug</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Deployment</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Scoring &amp; Feedback</a:t>
            </a:r>
          </a:p>
        </p:txBody>
      </p:sp>
      <p:sp>
        <p:nvSpPr>
          <p:cNvPr id="19" name="TextBox 18">
            <a:extLst>
              <a:ext uri="{FF2B5EF4-FFF2-40B4-BE49-F238E27FC236}">
                <a16:creationId xmlns:a16="http://schemas.microsoft.com/office/drawing/2014/main" id="{C41EEA7F-44C4-FBE6-7DAF-008DA8C4E486}"/>
              </a:ext>
            </a:extLst>
          </p:cNvPr>
          <p:cNvSpPr txBox="1"/>
          <p:nvPr/>
        </p:nvSpPr>
        <p:spPr>
          <a:xfrm>
            <a:off x="6269899" y="1683083"/>
            <a:ext cx="1039352" cy="646331"/>
          </a:xfrm>
          <a:prstGeom prst="rect">
            <a:avLst/>
          </a:prstGeom>
          <a:noFill/>
        </p:spPr>
        <p:txBody>
          <a:bodyPr wrap="square" rtlCol="0">
            <a:spAutoFit/>
          </a:bodyPr>
          <a:lstStyle/>
          <a:p>
            <a:pPr algn="ctr"/>
            <a:r>
              <a:rPr lang="en-US" b="1" dirty="0">
                <a:solidFill>
                  <a:srgbClr val="7889FB"/>
                </a:solidFill>
                <a:latin typeface="Calibri" panose="020F0502020204030204" pitchFamily="34" charset="0"/>
                <a:cs typeface="Calibri" panose="020F0502020204030204" pitchFamily="34" charset="0"/>
              </a:rPr>
              <a:t>Data Scientist</a:t>
            </a:r>
          </a:p>
        </p:txBody>
      </p:sp>
      <p:cxnSp>
        <p:nvCxnSpPr>
          <p:cNvPr id="20" name="Straight Arrow Connector 19">
            <a:extLst>
              <a:ext uri="{FF2B5EF4-FFF2-40B4-BE49-F238E27FC236}">
                <a16:creationId xmlns:a16="http://schemas.microsoft.com/office/drawing/2014/main" id="{A60A3466-ACC8-683F-46D2-7CA6C49C45E6}"/>
              </a:ext>
            </a:extLst>
          </p:cNvPr>
          <p:cNvCxnSpPr>
            <a:stCxn id="4" idx="2"/>
            <a:endCxn id="12" idx="0"/>
          </p:cNvCxnSpPr>
          <p:nvPr/>
        </p:nvCxnSpPr>
        <p:spPr>
          <a:xfrm flipH="1">
            <a:off x="3606524" y="2503252"/>
            <a:ext cx="2339381" cy="490826"/>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338EC59-8BF5-D4FE-7F2B-3CA2B2A77F49}"/>
              </a:ext>
            </a:extLst>
          </p:cNvPr>
          <p:cNvCxnSpPr>
            <a:stCxn id="4" idx="2"/>
            <a:endCxn id="18" idx="0"/>
          </p:cNvCxnSpPr>
          <p:nvPr/>
        </p:nvCxnSpPr>
        <p:spPr>
          <a:xfrm>
            <a:off x="5945905" y="2503252"/>
            <a:ext cx="2633835" cy="49194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C0E9F9D-F1CE-B762-2AAB-8D7624B1FD22}"/>
              </a:ext>
            </a:extLst>
          </p:cNvPr>
          <p:cNvCxnSpPr>
            <a:endCxn id="12" idx="2"/>
          </p:cNvCxnSpPr>
          <p:nvPr/>
        </p:nvCxnSpPr>
        <p:spPr>
          <a:xfrm flipH="1" flipV="1">
            <a:off x="3606524" y="3978816"/>
            <a:ext cx="1576" cy="548159"/>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90D5D1C-8C43-F47A-A439-55E954DBE0C1}"/>
              </a:ext>
            </a:extLst>
          </p:cNvPr>
          <p:cNvCxnSpPr>
            <a:cxnSpLocks/>
            <a:endCxn id="17" idx="2"/>
          </p:cNvCxnSpPr>
          <p:nvPr/>
        </p:nvCxnSpPr>
        <p:spPr>
          <a:xfrm flipV="1">
            <a:off x="6115451" y="3979931"/>
            <a:ext cx="0" cy="547044"/>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9B1C0DA-3392-1A3D-1CB5-4CC80D28D932}"/>
              </a:ext>
            </a:extLst>
          </p:cNvPr>
          <p:cNvCxnSpPr>
            <a:endCxn id="18" idx="2"/>
          </p:cNvCxnSpPr>
          <p:nvPr/>
        </p:nvCxnSpPr>
        <p:spPr>
          <a:xfrm flipV="1">
            <a:off x="8579740" y="3979931"/>
            <a:ext cx="0" cy="547044"/>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BE7EE49-073B-94FF-2880-7E1EA83FBCD9}"/>
              </a:ext>
            </a:extLst>
          </p:cNvPr>
          <p:cNvCxnSpPr/>
          <p:nvPr/>
        </p:nvCxnSpPr>
        <p:spPr>
          <a:xfrm flipH="1">
            <a:off x="3608100" y="4526975"/>
            <a:ext cx="4971640" cy="0"/>
          </a:xfrm>
          <a:prstGeom prst="straightConnector1">
            <a:avLst/>
          </a:prstGeom>
          <a:ln w="19050">
            <a:solidFill>
              <a:srgbClr val="7889FB"/>
            </a:solidFill>
            <a:tailEnd type="none" w="med" len="lg"/>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AE3B126-08E6-F9A9-DD95-354C3D40B739}"/>
              </a:ext>
            </a:extLst>
          </p:cNvPr>
          <p:cNvSpPr txBox="1"/>
          <p:nvPr/>
        </p:nvSpPr>
        <p:spPr>
          <a:xfrm>
            <a:off x="3711155" y="4616809"/>
            <a:ext cx="4786744" cy="646331"/>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Exploratory Process </a:t>
            </a:r>
            <a:br>
              <a:rPr lang="en-US" b="1" dirty="0">
                <a:solidFill>
                  <a:schemeClr val="accent1"/>
                </a:solidFill>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(experimentation, refinements, ML pipelines)</a:t>
            </a:r>
          </a:p>
        </p:txBody>
      </p:sp>
      <p:sp>
        <p:nvSpPr>
          <p:cNvPr id="2" name="TextBox 1">
            <a:extLst>
              <a:ext uri="{FF2B5EF4-FFF2-40B4-BE49-F238E27FC236}">
                <a16:creationId xmlns:a16="http://schemas.microsoft.com/office/drawing/2014/main" id="{B27AECFE-34E3-F609-3B99-23FA8B9EC128}"/>
              </a:ext>
            </a:extLst>
          </p:cNvPr>
          <p:cNvSpPr txBox="1"/>
          <p:nvPr/>
        </p:nvSpPr>
        <p:spPr>
          <a:xfrm>
            <a:off x="8118003" y="362317"/>
            <a:ext cx="2190606" cy="1200329"/>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Data-centric View:</a:t>
            </a:r>
          </a:p>
          <a:p>
            <a:pPr algn="ctr"/>
            <a:r>
              <a:rPr lang="en-US" dirty="0">
                <a:latin typeface="Calibri" panose="020F0502020204030204" pitchFamily="34" charset="0"/>
                <a:cs typeface="Calibri" panose="020F0502020204030204" pitchFamily="34" charset="0"/>
              </a:rPr>
              <a:t>Application perspective</a:t>
            </a:r>
          </a:p>
          <a:p>
            <a:pPr algn="ctr"/>
            <a:r>
              <a:rPr lang="en-US" dirty="0">
                <a:latin typeface="Calibri" panose="020F0502020204030204" pitchFamily="34" charset="0"/>
                <a:cs typeface="Calibri" panose="020F0502020204030204" pitchFamily="34" charset="0"/>
              </a:rPr>
              <a:t>Workload perspective</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System perspective</a:t>
            </a:r>
          </a:p>
        </p:txBody>
      </p:sp>
    </p:spTree>
    <p:extLst>
      <p:ext uri="{BB962C8B-B14F-4D97-AF65-F5344CB8AC3E}">
        <p14:creationId xmlns:p14="http://schemas.microsoft.com/office/powerpoint/2010/main" val="3012907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C13BC2-4FC4-1AC1-405F-C41E2E1A1D8D}"/>
              </a:ext>
            </a:extLst>
          </p:cNvPr>
          <p:cNvSpPr>
            <a:spLocks noGrp="1"/>
          </p:cNvSpPr>
          <p:nvPr>
            <p:ph type="body" sz="quarter" idx="18"/>
          </p:nvPr>
        </p:nvSpPr>
        <p:spPr/>
        <p:txBody>
          <a:bodyPr/>
          <a:lstStyle/>
          <a:p>
            <a:r>
              <a:rPr lang="en-US" dirty="0">
                <a:solidFill>
                  <a:srgbClr val="7889FB"/>
                </a:solidFill>
              </a:rPr>
              <a:t>Approach 1: </a:t>
            </a:r>
            <a:r>
              <a:rPr lang="en-US" dirty="0"/>
              <a:t>Periodic Re-Training</a:t>
            </a:r>
          </a:p>
          <a:p>
            <a:pPr lvl="1"/>
            <a:r>
              <a:rPr lang="en-US" dirty="0"/>
              <a:t>Training: </a:t>
            </a:r>
            <a:r>
              <a:rPr lang="en-US" b="1" dirty="0">
                <a:solidFill>
                  <a:schemeClr val="accent1"/>
                </a:solidFill>
              </a:rPr>
              <a:t>window of latest data</a:t>
            </a:r>
            <a:r>
              <a:rPr lang="en-US" dirty="0"/>
              <a:t> + data selection/weighting</a:t>
            </a:r>
          </a:p>
          <a:p>
            <a:pPr lvl="1"/>
            <a:r>
              <a:rPr lang="en-US" dirty="0"/>
              <a:t>Alternatives: incremental maintenance, warm starting, online learning</a:t>
            </a:r>
          </a:p>
          <a:p>
            <a:pPr lvl="3"/>
            <a:endParaRPr lang="en-US" sz="1000" dirty="0"/>
          </a:p>
          <a:p>
            <a:r>
              <a:rPr lang="en-US" dirty="0">
                <a:solidFill>
                  <a:srgbClr val="7889FB"/>
                </a:solidFill>
              </a:rPr>
              <a:t>Approach 2:</a:t>
            </a:r>
            <a:r>
              <a:rPr lang="en-US" dirty="0"/>
              <a:t> Event-based Re-Training</a:t>
            </a:r>
          </a:p>
          <a:p>
            <a:pPr lvl="1"/>
            <a:r>
              <a:rPr lang="en-US" b="1" dirty="0">
                <a:solidFill>
                  <a:schemeClr val="accent1"/>
                </a:solidFill>
              </a:rPr>
              <a:t>Change detection </a:t>
            </a:r>
            <a:r>
              <a:rPr lang="en-US" dirty="0"/>
              <a:t>(supervised, unsupervised)</a:t>
            </a:r>
          </a:p>
          <a:p>
            <a:pPr lvl="1"/>
            <a:r>
              <a:rPr lang="en-US" dirty="0"/>
              <a:t>Often model-dependent, specific techniques for time series</a:t>
            </a:r>
          </a:p>
          <a:p>
            <a:pPr lvl="1"/>
            <a:r>
              <a:rPr lang="en-US" b="1" dirty="0"/>
              <a:t>Drift Detection Method:</a:t>
            </a:r>
            <a:r>
              <a:rPr lang="en-US" dirty="0"/>
              <a:t> binomial distribution, if error outside scaled </a:t>
            </a:r>
            <a:br>
              <a:rPr lang="en-US" dirty="0"/>
            </a:br>
            <a:r>
              <a:rPr lang="en-US" dirty="0"/>
              <a:t>standard-deviation </a:t>
            </a:r>
            <a:r>
              <a:rPr lang="en-US" dirty="0">
                <a:sym typeface="Wingdings" panose="05000000000000000000" pitchFamily="2" charset="2"/>
              </a:rPr>
              <a:t></a:t>
            </a:r>
            <a:r>
              <a:rPr lang="en-US" dirty="0"/>
              <a:t> raise warnings and alerts</a:t>
            </a:r>
          </a:p>
          <a:p>
            <a:pPr lvl="1"/>
            <a:r>
              <a:rPr lang="en-US" b="1" dirty="0"/>
              <a:t>Adaptive Windowing (ADWIN): </a:t>
            </a:r>
            <a:br>
              <a:rPr lang="en-US" b="1" dirty="0"/>
            </a:br>
            <a:r>
              <a:rPr lang="en-US" dirty="0"/>
              <a:t>window W, append data to W, drop </a:t>
            </a:r>
            <a:br>
              <a:rPr lang="en-US" dirty="0"/>
            </a:br>
            <a:r>
              <a:rPr lang="en-US" dirty="0"/>
              <a:t>old values until avg windows W=W1-W2 </a:t>
            </a:r>
            <a:br>
              <a:rPr lang="en-US" dirty="0"/>
            </a:br>
            <a:r>
              <a:rPr lang="en-US" dirty="0"/>
              <a:t>similar (below epsilon), raise alerts</a:t>
            </a:r>
          </a:p>
          <a:p>
            <a:pPr lvl="1"/>
            <a:r>
              <a:rPr lang="en-US" b="1" dirty="0"/>
              <a:t>Kolmogorov-Smirnov distance / Chi-Squared: </a:t>
            </a:r>
            <a:br>
              <a:rPr lang="en-US" b="1" dirty="0"/>
            </a:br>
            <a:r>
              <a:rPr lang="en-US" dirty="0"/>
              <a:t>univariate statistical tests training/serving</a:t>
            </a:r>
            <a:r>
              <a:rPr lang="en-US" b="1" dirty="0"/>
              <a:t> </a:t>
            </a:r>
          </a:p>
          <a:p>
            <a:endParaRPr lang="en-US" dirty="0"/>
          </a:p>
        </p:txBody>
      </p:sp>
      <p:sp>
        <p:nvSpPr>
          <p:cNvPr id="3" name="Text Placeholder 2">
            <a:extLst>
              <a:ext uri="{FF2B5EF4-FFF2-40B4-BE49-F238E27FC236}">
                <a16:creationId xmlns:a16="http://schemas.microsoft.com/office/drawing/2014/main" id="{69924EE4-B49D-0503-8826-27AEBBB095AC}"/>
              </a:ext>
            </a:extLst>
          </p:cNvPr>
          <p:cNvSpPr>
            <a:spLocks noGrp="1"/>
          </p:cNvSpPr>
          <p:nvPr>
            <p:ph type="body" sz="quarter" idx="14"/>
          </p:nvPr>
        </p:nvSpPr>
        <p:spPr/>
        <p:txBody>
          <a:bodyPr/>
          <a:lstStyle/>
          <a:p>
            <a:r>
              <a:rPr lang="en-US" dirty="0"/>
              <a:t>Concept Drift, cont.</a:t>
            </a:r>
          </a:p>
        </p:txBody>
      </p:sp>
      <p:pic>
        <p:nvPicPr>
          <p:cNvPr id="4" name="Picture 3">
            <a:extLst>
              <a:ext uri="{FF2B5EF4-FFF2-40B4-BE49-F238E27FC236}">
                <a16:creationId xmlns:a16="http://schemas.microsoft.com/office/drawing/2014/main" id="{4D9D6074-9BB5-ED1D-C92A-E5EB937A21B3}"/>
              </a:ext>
            </a:extLst>
          </p:cNvPr>
          <p:cNvPicPr>
            <a:picLocks noChangeAspect="1"/>
          </p:cNvPicPr>
          <p:nvPr/>
        </p:nvPicPr>
        <p:blipFill>
          <a:blip r:embed="rId3"/>
          <a:stretch>
            <a:fillRect/>
          </a:stretch>
        </p:blipFill>
        <p:spPr>
          <a:xfrm>
            <a:off x="9755378" y="396545"/>
            <a:ext cx="711677" cy="548640"/>
          </a:xfrm>
          <a:prstGeom prst="rect">
            <a:avLst/>
          </a:prstGeom>
          <a:ln w="25400">
            <a:solidFill>
              <a:srgbClr val="7889FB"/>
            </a:solidFill>
          </a:ln>
        </p:spPr>
      </p:pic>
      <p:sp>
        <p:nvSpPr>
          <p:cNvPr id="5" name="TextBox 4">
            <a:extLst>
              <a:ext uri="{FF2B5EF4-FFF2-40B4-BE49-F238E27FC236}">
                <a16:creationId xmlns:a16="http://schemas.microsoft.com/office/drawing/2014/main" id="{B1E7610D-77F7-2321-B6A7-240D86FD951F}"/>
              </a:ext>
            </a:extLst>
          </p:cNvPr>
          <p:cNvSpPr txBox="1"/>
          <p:nvPr/>
        </p:nvSpPr>
        <p:spPr>
          <a:xfrm>
            <a:off x="6293223" y="306110"/>
            <a:ext cx="3353430"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t>
            </a:r>
            <a:r>
              <a:rPr lang="lt-LT" sz="1400" dirty="0">
                <a:latin typeface="Calibri" panose="020F0502020204030204" pitchFamily="34" charset="0"/>
                <a:cs typeface="Calibri" panose="020F0502020204030204" pitchFamily="34" charset="0"/>
              </a:rPr>
              <a:t>A. Bifet, J. Gama, M. Pechenizkiy, I. Žliobaitė</a:t>
            </a:r>
            <a:r>
              <a:rPr lang="en-US" sz="1400" dirty="0">
                <a:latin typeface="Calibri" panose="020F0502020204030204" pitchFamily="34" charset="0"/>
                <a:cs typeface="Calibri" panose="020F0502020204030204" pitchFamily="34" charset="0"/>
              </a:rPr>
              <a:t>: Handling Concept Drift: Importance, Challenges &amp; Solutions, </a:t>
            </a:r>
            <a:r>
              <a:rPr lang="en-US" sz="1400" b="1" dirty="0">
                <a:latin typeface="Calibri" panose="020F0502020204030204" pitchFamily="34" charset="0"/>
                <a:cs typeface="Calibri" panose="020F0502020204030204" pitchFamily="34" charset="0"/>
              </a:rPr>
              <a:t>PAKDD 2011</a:t>
            </a:r>
            <a:r>
              <a:rPr lang="en-US" sz="1400" dirty="0">
                <a:latin typeface="Calibri" panose="020F0502020204030204" pitchFamily="34" charset="0"/>
                <a:cs typeface="Calibri" panose="020F0502020204030204" pitchFamily="34" charset="0"/>
              </a:rPr>
              <a:t>]</a:t>
            </a:r>
          </a:p>
        </p:txBody>
      </p:sp>
      <p:sp>
        <p:nvSpPr>
          <p:cNvPr id="6" name="TextBox 5">
            <a:extLst>
              <a:ext uri="{FF2B5EF4-FFF2-40B4-BE49-F238E27FC236}">
                <a16:creationId xmlns:a16="http://schemas.microsoft.com/office/drawing/2014/main" id="{8FF83597-F39A-1B16-C0DA-F929B872E5E1}"/>
              </a:ext>
            </a:extLst>
          </p:cNvPr>
          <p:cNvSpPr txBox="1"/>
          <p:nvPr/>
        </p:nvSpPr>
        <p:spPr>
          <a:xfrm>
            <a:off x="7542173" y="4737362"/>
            <a:ext cx="3104941" cy="738664"/>
          </a:xfrm>
          <a:prstGeom prst="rect">
            <a:avLst/>
          </a:prstGeom>
          <a:noFill/>
        </p:spPr>
        <p:txBody>
          <a:bodyPr wrap="square" lIns="0" rIns="0" rtlCol="0">
            <a:spAutoFit/>
          </a:bodyPr>
          <a:lstStyle/>
          <a:p>
            <a:pPr algn="ctr"/>
            <a:r>
              <a:rPr lang="en-US" sz="1400" dirty="0">
                <a:latin typeface="Calibri" panose="020F0502020204030204" pitchFamily="34" charset="0"/>
                <a:cs typeface="Calibri" panose="020F0502020204030204" pitchFamily="34" charset="0"/>
              </a:rPr>
              <a:t>[</a:t>
            </a:r>
            <a:r>
              <a:rPr lang="en-US" sz="1400" dirty="0">
                <a:latin typeface="Calibri" panose="020F0502020204030204" pitchFamily="34" charset="0"/>
                <a:cs typeface="Calibri" panose="020F0502020204030204" pitchFamily="34" charset="0"/>
                <a:hlinkClick r:id="rId4"/>
              </a:rPr>
              <a:t>https://scikitmultiflow.readthedocs.io/</a:t>
            </a:r>
            <a:br>
              <a:rPr lang="en-US" sz="1400" dirty="0">
                <a:latin typeface="Calibri" panose="020F0502020204030204" pitchFamily="34" charset="0"/>
                <a:cs typeface="Calibri" panose="020F0502020204030204" pitchFamily="34" charset="0"/>
                <a:hlinkClick r:id="rId4"/>
              </a:rPr>
            </a:br>
            <a:r>
              <a:rPr lang="en-US" sz="1400" dirty="0" err="1">
                <a:latin typeface="Calibri" panose="020F0502020204030204" pitchFamily="34" charset="0"/>
                <a:cs typeface="Calibri" panose="020F0502020204030204" pitchFamily="34" charset="0"/>
                <a:hlinkClick r:id="rId4"/>
              </a:rPr>
              <a:t>en</a:t>
            </a:r>
            <a:r>
              <a:rPr lang="en-US" sz="1400" dirty="0">
                <a:latin typeface="Calibri" panose="020F0502020204030204" pitchFamily="34" charset="0"/>
                <a:cs typeface="Calibri" panose="020F0502020204030204" pitchFamily="34" charset="0"/>
                <a:hlinkClick r:id="rId4"/>
              </a:rPr>
              <a:t>/stable/</a:t>
            </a:r>
            <a:r>
              <a:rPr lang="en-US" sz="1400" dirty="0" err="1">
                <a:latin typeface="Calibri" panose="020F0502020204030204" pitchFamily="34" charset="0"/>
                <a:cs typeface="Calibri" panose="020F0502020204030204" pitchFamily="34" charset="0"/>
                <a:hlinkClick r:id="rId4"/>
              </a:rPr>
              <a:t>api</a:t>
            </a:r>
            <a:r>
              <a:rPr lang="en-US" sz="1400" dirty="0">
                <a:latin typeface="Calibri" panose="020F0502020204030204" pitchFamily="34" charset="0"/>
                <a:cs typeface="Calibri" panose="020F0502020204030204" pitchFamily="34" charset="0"/>
                <a:hlinkClick r:id="rId4"/>
              </a:rPr>
              <a:t>/generated/</a:t>
            </a:r>
            <a:br>
              <a:rPr lang="en-US" sz="1400" dirty="0">
                <a:latin typeface="Calibri" panose="020F0502020204030204" pitchFamily="34" charset="0"/>
                <a:cs typeface="Calibri" panose="020F0502020204030204" pitchFamily="34" charset="0"/>
                <a:hlinkClick r:id="rId4"/>
              </a:rPr>
            </a:br>
            <a:r>
              <a:rPr lang="en-US" sz="1400" dirty="0">
                <a:latin typeface="Calibri" panose="020F0502020204030204" pitchFamily="34" charset="0"/>
                <a:cs typeface="Calibri" panose="020F0502020204030204" pitchFamily="34" charset="0"/>
                <a:hlinkClick r:id="rId4"/>
              </a:rPr>
              <a:t>skmultiflow.drift_detection.ADWIN.html</a:t>
            </a:r>
            <a:r>
              <a:rPr lang="en-US" sz="1400" dirty="0">
                <a:latin typeface="Calibri" panose="020F0502020204030204" pitchFamily="34" charset="0"/>
                <a:cs typeface="Calibri" panose="020F0502020204030204" pitchFamily="34" charset="0"/>
              </a:rPr>
              <a:t>]</a:t>
            </a:r>
          </a:p>
        </p:txBody>
      </p:sp>
      <p:sp>
        <p:nvSpPr>
          <p:cNvPr id="7" name="TextBox 6">
            <a:extLst>
              <a:ext uri="{FF2B5EF4-FFF2-40B4-BE49-F238E27FC236}">
                <a16:creationId xmlns:a16="http://schemas.microsoft.com/office/drawing/2014/main" id="{C6AA7E8B-8A65-AAC3-AA09-CA2D969FBC9A}"/>
              </a:ext>
            </a:extLst>
          </p:cNvPr>
          <p:cNvSpPr txBox="1"/>
          <p:nvPr/>
        </p:nvSpPr>
        <p:spPr>
          <a:xfrm>
            <a:off x="7150291" y="3973685"/>
            <a:ext cx="2823587"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[Albert </a:t>
            </a:r>
            <a:r>
              <a:rPr lang="en-US" sz="1400" dirty="0" err="1">
                <a:latin typeface="Calibri" panose="020F0502020204030204" pitchFamily="34" charset="0"/>
                <a:cs typeface="Calibri" panose="020F0502020204030204" pitchFamily="34" charset="0"/>
              </a:rPr>
              <a:t>Bifet</a:t>
            </a:r>
            <a:r>
              <a:rPr lang="en-US" sz="1400" dirty="0">
                <a:latin typeface="Calibri" panose="020F0502020204030204" pitchFamily="34" charset="0"/>
                <a:cs typeface="Calibri" panose="020F0502020204030204" pitchFamily="34" charset="0"/>
              </a:rPr>
              <a:t>, Ricard </a:t>
            </a:r>
            <a:r>
              <a:rPr lang="en-US" sz="1400" dirty="0" err="1">
                <a:latin typeface="Calibri" panose="020F0502020204030204" pitchFamily="34" charset="0"/>
                <a:cs typeface="Calibri" panose="020F0502020204030204" pitchFamily="34" charset="0"/>
              </a:rPr>
              <a:t>Gavaldà</a:t>
            </a:r>
            <a:r>
              <a:rPr lang="en-US" sz="1400" dirty="0">
                <a:latin typeface="Calibri" panose="020F0502020204030204" pitchFamily="34" charset="0"/>
                <a:cs typeface="Calibri" panose="020F0502020204030204" pitchFamily="34" charset="0"/>
              </a:rPr>
              <a:t>:</a:t>
            </a:r>
          </a:p>
          <a:p>
            <a:pPr algn="r"/>
            <a:r>
              <a:rPr lang="en-US" sz="1400" dirty="0">
                <a:latin typeface="Calibri" panose="020F0502020204030204" pitchFamily="34" charset="0"/>
                <a:cs typeface="Calibri" panose="020F0502020204030204" pitchFamily="34" charset="0"/>
              </a:rPr>
              <a:t>Learning from Time-Changing Data with Adaptive Windowing. </a:t>
            </a:r>
            <a:r>
              <a:rPr lang="en-US" sz="1400" b="1" dirty="0">
                <a:latin typeface="Calibri" panose="020F0502020204030204" pitchFamily="34" charset="0"/>
                <a:cs typeface="Calibri" panose="020F0502020204030204" pitchFamily="34" charset="0"/>
              </a:rPr>
              <a:t>SDM 2007</a:t>
            </a:r>
            <a:r>
              <a:rPr lang="en-US" sz="1400" dirty="0">
                <a:latin typeface="Calibri" panose="020F0502020204030204" pitchFamily="34" charset="0"/>
                <a:cs typeface="Calibri" panose="020F0502020204030204" pitchFamily="34" charset="0"/>
              </a:rPr>
              <a:t>]</a:t>
            </a:r>
          </a:p>
        </p:txBody>
      </p:sp>
      <p:pic>
        <p:nvPicPr>
          <p:cNvPr id="8" name="Picture 7">
            <a:extLst>
              <a:ext uri="{FF2B5EF4-FFF2-40B4-BE49-F238E27FC236}">
                <a16:creationId xmlns:a16="http://schemas.microsoft.com/office/drawing/2014/main" id="{29C87980-9BB0-B365-71E3-7CABEF4DA93E}"/>
              </a:ext>
            </a:extLst>
          </p:cNvPr>
          <p:cNvPicPr>
            <a:picLocks noChangeAspect="1"/>
          </p:cNvPicPr>
          <p:nvPr/>
        </p:nvPicPr>
        <p:blipFill>
          <a:blip r:embed="rId5"/>
          <a:stretch>
            <a:fillRect/>
          </a:stretch>
        </p:blipFill>
        <p:spPr>
          <a:xfrm>
            <a:off x="10108717" y="4022977"/>
            <a:ext cx="455255" cy="640080"/>
          </a:xfrm>
          <a:prstGeom prst="rect">
            <a:avLst/>
          </a:prstGeom>
          <a:ln w="25400">
            <a:solidFill>
              <a:srgbClr val="7889FB"/>
            </a:solidFill>
          </a:ln>
        </p:spPr>
      </p:pic>
    </p:spTree>
    <p:extLst>
      <p:ext uri="{BB962C8B-B14F-4D97-AF65-F5344CB8AC3E}">
        <p14:creationId xmlns:p14="http://schemas.microsoft.com/office/powerpoint/2010/main" val="60602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AEA26B-1AE7-8D7B-4882-33AD1DD832C6}"/>
              </a:ext>
            </a:extLst>
          </p:cNvPr>
          <p:cNvSpPr>
            <a:spLocks noGrp="1"/>
          </p:cNvSpPr>
          <p:nvPr>
            <p:ph type="body" sz="quarter" idx="18"/>
          </p:nvPr>
        </p:nvSpPr>
        <p:spPr/>
        <p:txBody>
          <a:bodyPr/>
          <a:lstStyle/>
          <a:p>
            <a:r>
              <a:rPr lang="en-US" dirty="0">
                <a:solidFill>
                  <a:schemeClr val="tx1"/>
                </a:solidFill>
              </a:rPr>
              <a:t>Model-agnostic Performance Predictor</a:t>
            </a:r>
          </a:p>
          <a:p>
            <a:pPr lvl="1"/>
            <a:r>
              <a:rPr lang="en-US" b="1" dirty="0">
                <a:solidFill>
                  <a:srgbClr val="7889FB"/>
                </a:solidFill>
              </a:rPr>
              <a:t>Approach 2:</a:t>
            </a:r>
            <a:r>
              <a:rPr lang="en-US" b="1" dirty="0"/>
              <a:t> </a:t>
            </a:r>
            <a:r>
              <a:rPr lang="en-US" dirty="0"/>
              <a:t>Event-based Re-Training</a:t>
            </a:r>
          </a:p>
          <a:p>
            <a:pPr lvl="1"/>
            <a:r>
              <a:rPr lang="en-US" dirty="0"/>
              <a:t>User-defined error generators</a:t>
            </a:r>
          </a:p>
          <a:p>
            <a:pPr lvl="1"/>
            <a:r>
              <a:rPr lang="en-US" dirty="0"/>
              <a:t>Synthetic data corruption </a:t>
            </a:r>
            <a:r>
              <a:rPr lang="en-US" dirty="0">
                <a:sym typeface="Wingdings" panose="05000000000000000000" pitchFamily="2" charset="2"/>
              </a:rPr>
              <a:t> impact on black-box model</a:t>
            </a:r>
            <a:endParaRPr lang="en-US" dirty="0"/>
          </a:p>
          <a:p>
            <a:pPr lvl="1"/>
            <a:r>
              <a:rPr lang="en-US" b="1" dirty="0">
                <a:solidFill>
                  <a:srgbClr val="7889FB"/>
                </a:solidFill>
              </a:rPr>
              <a:t>Train performance predictor </a:t>
            </a:r>
            <a:r>
              <a:rPr lang="en-US" dirty="0"/>
              <a:t>(regression/classification at threshold t)</a:t>
            </a:r>
            <a:br>
              <a:rPr lang="en-US" dirty="0"/>
            </a:br>
            <a:r>
              <a:rPr lang="en-US" dirty="0"/>
              <a:t>for expected prediction quality on </a:t>
            </a:r>
            <a:r>
              <a:rPr lang="en-US" b="1" dirty="0">
                <a:solidFill>
                  <a:schemeClr val="accent1"/>
                </a:solidFill>
              </a:rPr>
              <a:t>percentiles of target variable </a:t>
            </a:r>
            <a:r>
              <a:rPr lang="cy-GB" b="1" dirty="0">
                <a:solidFill>
                  <a:schemeClr val="accent1"/>
                </a:solidFill>
              </a:rPr>
              <a:t>ŷ</a:t>
            </a:r>
            <a:r>
              <a:rPr lang="en-US" b="1" dirty="0">
                <a:solidFill>
                  <a:schemeClr val="accent1"/>
                </a:solidFill>
              </a:rPr>
              <a:t> </a:t>
            </a:r>
            <a:endParaRPr lang="en-US" dirty="0"/>
          </a:p>
          <a:p>
            <a:pPr lvl="1"/>
            <a:endParaRPr lang="en-US" sz="1200" dirty="0"/>
          </a:p>
          <a:p>
            <a:r>
              <a:rPr lang="en-US" dirty="0"/>
              <a:t>Results </a:t>
            </a:r>
            <a:br>
              <a:rPr lang="en-US" dirty="0"/>
            </a:br>
            <a:r>
              <a:rPr lang="en-US" dirty="0"/>
              <a:t>PPM</a:t>
            </a:r>
          </a:p>
          <a:p>
            <a:endParaRPr lang="en-US" dirty="0"/>
          </a:p>
        </p:txBody>
      </p:sp>
      <p:sp>
        <p:nvSpPr>
          <p:cNvPr id="3" name="Text Placeholder 2">
            <a:extLst>
              <a:ext uri="{FF2B5EF4-FFF2-40B4-BE49-F238E27FC236}">
                <a16:creationId xmlns:a16="http://schemas.microsoft.com/office/drawing/2014/main" id="{86E89C80-619B-D095-F74D-FFA560DB406B}"/>
              </a:ext>
            </a:extLst>
          </p:cNvPr>
          <p:cNvSpPr>
            <a:spLocks noGrp="1"/>
          </p:cNvSpPr>
          <p:nvPr>
            <p:ph type="body" sz="quarter" idx="14"/>
          </p:nvPr>
        </p:nvSpPr>
        <p:spPr/>
        <p:txBody>
          <a:bodyPr/>
          <a:lstStyle/>
          <a:p>
            <a:r>
              <a:rPr lang="en-US" dirty="0"/>
              <a:t>Concept Drift, cont.</a:t>
            </a:r>
          </a:p>
        </p:txBody>
      </p:sp>
      <p:pic>
        <p:nvPicPr>
          <p:cNvPr id="4" name="Picture 3">
            <a:extLst>
              <a:ext uri="{FF2B5EF4-FFF2-40B4-BE49-F238E27FC236}">
                <a16:creationId xmlns:a16="http://schemas.microsoft.com/office/drawing/2014/main" id="{A592C2B8-7A58-B482-FE2E-001C79B5A8A1}"/>
              </a:ext>
            </a:extLst>
          </p:cNvPr>
          <p:cNvPicPr>
            <a:picLocks noChangeAspect="1"/>
          </p:cNvPicPr>
          <p:nvPr/>
        </p:nvPicPr>
        <p:blipFill>
          <a:blip r:embed="rId3"/>
          <a:stretch>
            <a:fillRect/>
          </a:stretch>
        </p:blipFill>
        <p:spPr>
          <a:xfrm>
            <a:off x="1862639" y="3437996"/>
            <a:ext cx="9522163" cy="2091483"/>
          </a:xfrm>
          <a:prstGeom prst="rect">
            <a:avLst/>
          </a:prstGeom>
        </p:spPr>
      </p:pic>
      <p:pic>
        <p:nvPicPr>
          <p:cNvPr id="5" name="Picture 4">
            <a:extLst>
              <a:ext uri="{FF2B5EF4-FFF2-40B4-BE49-F238E27FC236}">
                <a16:creationId xmlns:a16="http://schemas.microsoft.com/office/drawing/2014/main" id="{7F8B49FF-1083-C252-AA34-47EF5C59B48B}"/>
              </a:ext>
            </a:extLst>
          </p:cNvPr>
          <p:cNvPicPr>
            <a:picLocks noChangeAspect="1"/>
          </p:cNvPicPr>
          <p:nvPr/>
        </p:nvPicPr>
        <p:blipFill>
          <a:blip r:embed="rId4"/>
          <a:stretch>
            <a:fillRect/>
          </a:stretch>
        </p:blipFill>
        <p:spPr>
          <a:xfrm>
            <a:off x="9927773" y="410416"/>
            <a:ext cx="496251" cy="640080"/>
          </a:xfrm>
          <a:prstGeom prst="rect">
            <a:avLst/>
          </a:prstGeom>
          <a:ln w="25400">
            <a:solidFill>
              <a:srgbClr val="7889FB"/>
            </a:solidFill>
          </a:ln>
        </p:spPr>
      </p:pic>
      <p:sp>
        <p:nvSpPr>
          <p:cNvPr id="6" name="TextBox 5">
            <a:extLst>
              <a:ext uri="{FF2B5EF4-FFF2-40B4-BE49-F238E27FC236}">
                <a16:creationId xmlns:a16="http://schemas.microsoft.com/office/drawing/2014/main" id="{F155D71E-8FD0-1CA0-0916-4B7DA3124B79}"/>
              </a:ext>
            </a:extLst>
          </p:cNvPr>
          <p:cNvSpPr txBox="1"/>
          <p:nvPr/>
        </p:nvSpPr>
        <p:spPr>
          <a:xfrm>
            <a:off x="5680039" y="341702"/>
            <a:ext cx="4115920"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[Sebastian </a:t>
            </a:r>
            <a:r>
              <a:rPr lang="en-US" sz="1400" dirty="0" err="1">
                <a:latin typeface="Calibri" panose="020F0502020204030204" pitchFamily="34" charset="0"/>
                <a:cs typeface="Calibri" panose="020F0502020204030204" pitchFamily="34" charset="0"/>
              </a:rPr>
              <a:t>Schelter</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Tammo</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Rukat</a:t>
            </a:r>
            <a:r>
              <a:rPr lang="en-US" sz="1400" dirty="0">
                <a:latin typeface="Calibri" panose="020F0502020204030204" pitchFamily="34" charset="0"/>
                <a:cs typeface="Calibri" panose="020F0502020204030204" pitchFamily="34" charset="0"/>
              </a:rPr>
              <a:t>, Felix </a:t>
            </a:r>
            <a:r>
              <a:rPr lang="en-US" sz="1400" dirty="0" err="1">
                <a:latin typeface="Calibri" panose="020F0502020204030204" pitchFamily="34" charset="0"/>
                <a:cs typeface="Calibri" panose="020F0502020204030204" pitchFamily="34" charset="0"/>
              </a:rPr>
              <a:t>Bießmann</a:t>
            </a:r>
            <a:r>
              <a:rPr lang="en-US" sz="1400" dirty="0">
                <a:latin typeface="Calibri" panose="020F0502020204030204" pitchFamily="34" charset="0"/>
                <a:cs typeface="Calibri" panose="020F0502020204030204" pitchFamily="34" charset="0"/>
              </a:rPr>
              <a:t>: Learning to Validate the Predictions of Black Box Classifiers on Unseen Data. </a:t>
            </a:r>
            <a:r>
              <a:rPr lang="en-US" sz="1400" b="1" dirty="0">
                <a:latin typeface="Calibri" panose="020F0502020204030204" pitchFamily="34" charset="0"/>
                <a:cs typeface="Calibri" panose="020F0502020204030204" pitchFamily="34" charset="0"/>
              </a:rPr>
              <a:t>SIGMOD 2020</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58419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5317DE-CD23-7E81-8BC7-A6500FD2D274}"/>
              </a:ext>
            </a:extLst>
          </p:cNvPr>
          <p:cNvSpPr>
            <a:spLocks noGrp="1"/>
          </p:cNvSpPr>
          <p:nvPr>
            <p:ph type="body" sz="quarter" idx="18"/>
          </p:nvPr>
        </p:nvSpPr>
        <p:spPr/>
        <p:txBody>
          <a:bodyPr/>
          <a:lstStyle/>
          <a:p>
            <a:r>
              <a:rPr lang="en-US" dirty="0"/>
              <a:t>Yearbook Dataset</a:t>
            </a:r>
          </a:p>
          <a:p>
            <a:pPr lvl="1"/>
            <a:r>
              <a:rPr lang="en-US" dirty="0"/>
              <a:t>Frontal-facing American </a:t>
            </a:r>
            <a:br>
              <a:rPr lang="en-US" dirty="0"/>
            </a:br>
            <a:r>
              <a:rPr lang="en-US" dirty="0"/>
              <a:t>high-school seniors</a:t>
            </a:r>
          </a:p>
          <a:p>
            <a:pPr lvl="1"/>
            <a:r>
              <a:rPr lang="en-US" dirty="0"/>
              <a:t>1905 - 2013 </a:t>
            </a:r>
          </a:p>
          <a:p>
            <a:pPr lvl="1"/>
            <a:r>
              <a:rPr lang="en-US" dirty="0"/>
              <a:t>Classification: </a:t>
            </a:r>
            <a:br>
              <a:rPr lang="en-US" dirty="0"/>
            </a:br>
            <a:r>
              <a:rPr lang="en-US" dirty="0"/>
              <a:t>male/female, smiles</a:t>
            </a:r>
            <a:br>
              <a:rPr lang="en-US" dirty="0"/>
            </a:br>
            <a:r>
              <a:rPr lang="en-US" dirty="0"/>
              <a:t>hair-styles</a:t>
            </a:r>
          </a:p>
        </p:txBody>
      </p:sp>
      <p:sp>
        <p:nvSpPr>
          <p:cNvPr id="3" name="Text Placeholder 2">
            <a:extLst>
              <a:ext uri="{FF2B5EF4-FFF2-40B4-BE49-F238E27FC236}">
                <a16:creationId xmlns:a16="http://schemas.microsoft.com/office/drawing/2014/main" id="{43B16052-6FF3-A4F7-4A7E-31777CDDD3CA}"/>
              </a:ext>
            </a:extLst>
          </p:cNvPr>
          <p:cNvSpPr>
            <a:spLocks noGrp="1"/>
          </p:cNvSpPr>
          <p:nvPr>
            <p:ph type="body" sz="quarter" idx="14"/>
          </p:nvPr>
        </p:nvSpPr>
        <p:spPr/>
        <p:txBody>
          <a:bodyPr/>
          <a:lstStyle/>
          <a:p>
            <a:r>
              <a:rPr lang="en-US" dirty="0"/>
              <a:t>Concept Drift, cont.</a:t>
            </a:r>
          </a:p>
          <a:p>
            <a:endParaRPr lang="en-US" dirty="0"/>
          </a:p>
        </p:txBody>
      </p:sp>
      <p:pic>
        <p:nvPicPr>
          <p:cNvPr id="5" name="Picture 4">
            <a:extLst>
              <a:ext uri="{FF2B5EF4-FFF2-40B4-BE49-F238E27FC236}">
                <a16:creationId xmlns:a16="http://schemas.microsoft.com/office/drawing/2014/main" id="{DE469B2E-95B6-B0A0-0391-780A6FAB3218}"/>
              </a:ext>
            </a:extLst>
          </p:cNvPr>
          <p:cNvPicPr>
            <a:picLocks noChangeAspect="1"/>
          </p:cNvPicPr>
          <p:nvPr/>
        </p:nvPicPr>
        <p:blipFill>
          <a:blip r:embed="rId2"/>
          <a:stretch>
            <a:fillRect/>
          </a:stretch>
        </p:blipFill>
        <p:spPr>
          <a:xfrm>
            <a:off x="3591734" y="1178530"/>
            <a:ext cx="6256423" cy="4684105"/>
          </a:xfrm>
          <a:prstGeom prst="rect">
            <a:avLst/>
          </a:prstGeom>
        </p:spPr>
      </p:pic>
      <p:sp>
        <p:nvSpPr>
          <p:cNvPr id="6" name="TextBox 5">
            <a:extLst>
              <a:ext uri="{FF2B5EF4-FFF2-40B4-BE49-F238E27FC236}">
                <a16:creationId xmlns:a16="http://schemas.microsoft.com/office/drawing/2014/main" id="{302F15D4-BAA7-9277-171B-2EC5A1D2C398}"/>
              </a:ext>
            </a:extLst>
          </p:cNvPr>
          <p:cNvSpPr txBox="1"/>
          <p:nvPr/>
        </p:nvSpPr>
        <p:spPr>
          <a:xfrm>
            <a:off x="763793" y="3410173"/>
            <a:ext cx="2312894" cy="523220"/>
          </a:xfrm>
          <a:prstGeom prst="rect">
            <a:avLst/>
          </a:prstGeom>
          <a:noFill/>
        </p:spPr>
        <p:txBody>
          <a:bodyPr wrap="square" lIns="0" rIns="0" rtlCol="0">
            <a:spAutoFit/>
          </a:bodyPr>
          <a:lstStyle/>
          <a:p>
            <a:r>
              <a:rPr lang="en-US" sz="1400" dirty="0">
                <a:solidFill>
                  <a:srgbClr val="000000"/>
                </a:solidFill>
                <a:latin typeface="Calibri" panose="020F0502020204030204" pitchFamily="34" charset="0"/>
                <a:cs typeface="Calibri" panose="020F0502020204030204" pitchFamily="34" charset="0"/>
              </a:rPr>
              <a:t>[</a:t>
            </a:r>
            <a:r>
              <a:rPr lang="en-US" sz="1400" dirty="0">
                <a:solidFill>
                  <a:srgbClr val="000000"/>
                </a:solidFill>
                <a:latin typeface="Calibri" panose="020F0502020204030204" pitchFamily="34" charset="0"/>
                <a:cs typeface="Calibri" panose="020F0502020204030204" pitchFamily="34" charset="0"/>
                <a:hlinkClick r:id="rId3"/>
              </a:rPr>
              <a:t>https://shiry.ttic.edu/projects/yearbooks/yearbooks.html</a:t>
            </a:r>
            <a:r>
              <a:rPr lang="en-US" sz="1400" dirty="0">
                <a:solidFill>
                  <a:srgbClr val="000000"/>
                </a:solidFill>
                <a:latin typeface="Calibri" panose="020F0502020204030204" pitchFamily="34" charset="0"/>
                <a:cs typeface="Calibri" panose="020F0502020204030204" pitchFamily="34" charset="0"/>
              </a:rPr>
              <a:t>] </a:t>
            </a:r>
          </a:p>
        </p:txBody>
      </p:sp>
      <p:pic>
        <p:nvPicPr>
          <p:cNvPr id="8" name="Picture 7">
            <a:extLst>
              <a:ext uri="{FF2B5EF4-FFF2-40B4-BE49-F238E27FC236}">
                <a16:creationId xmlns:a16="http://schemas.microsoft.com/office/drawing/2014/main" id="{B9E72679-9768-C886-7A27-3F38E90DDE1E}"/>
              </a:ext>
            </a:extLst>
          </p:cNvPr>
          <p:cNvPicPr>
            <a:picLocks noChangeAspect="1"/>
          </p:cNvPicPr>
          <p:nvPr/>
        </p:nvPicPr>
        <p:blipFill>
          <a:blip r:embed="rId4"/>
          <a:stretch>
            <a:fillRect/>
          </a:stretch>
        </p:blipFill>
        <p:spPr>
          <a:xfrm>
            <a:off x="10042669" y="407303"/>
            <a:ext cx="432055" cy="640080"/>
          </a:xfrm>
          <a:prstGeom prst="rect">
            <a:avLst/>
          </a:prstGeom>
          <a:ln w="25400">
            <a:solidFill>
              <a:srgbClr val="7889FB"/>
            </a:solidFill>
          </a:ln>
        </p:spPr>
      </p:pic>
      <p:sp>
        <p:nvSpPr>
          <p:cNvPr id="9" name="TextBox 8">
            <a:extLst>
              <a:ext uri="{FF2B5EF4-FFF2-40B4-BE49-F238E27FC236}">
                <a16:creationId xmlns:a16="http://schemas.microsoft.com/office/drawing/2014/main" id="{C303B3E7-30DA-741A-52C8-9E357C2B23BB}"/>
              </a:ext>
            </a:extLst>
          </p:cNvPr>
          <p:cNvSpPr txBox="1"/>
          <p:nvPr/>
        </p:nvSpPr>
        <p:spPr>
          <a:xfrm>
            <a:off x="5217458" y="342755"/>
            <a:ext cx="4733365" cy="738664"/>
          </a:xfrm>
          <a:prstGeom prst="rect">
            <a:avLst/>
          </a:prstGeom>
          <a:noFill/>
        </p:spPr>
        <p:txBody>
          <a:bodyPr wrap="square" lIns="0" rIns="0" rtlCol="0">
            <a:spAutoFit/>
          </a:bodyPr>
          <a:lstStyle/>
          <a:p>
            <a:pPr algn="r"/>
            <a:r>
              <a:rPr lang="en-US" sz="1400" dirty="0">
                <a:solidFill>
                  <a:srgbClr val="000000"/>
                </a:solidFill>
                <a:latin typeface="Calibri" panose="020F0502020204030204" pitchFamily="34" charset="0"/>
                <a:cs typeface="Calibri" panose="020F0502020204030204" pitchFamily="34" charset="0"/>
              </a:rPr>
              <a:t>[Maximilian </a:t>
            </a:r>
            <a:r>
              <a:rPr lang="en-US" sz="1400" dirty="0" err="1">
                <a:solidFill>
                  <a:srgbClr val="000000"/>
                </a:solidFill>
                <a:latin typeface="Calibri" panose="020F0502020204030204" pitchFamily="34" charset="0"/>
                <a:cs typeface="Calibri" panose="020F0502020204030204" pitchFamily="34" charset="0"/>
              </a:rPr>
              <a:t>Böther</a:t>
            </a:r>
            <a:r>
              <a:rPr lang="en-US" sz="1400" dirty="0">
                <a:solidFill>
                  <a:srgbClr val="000000"/>
                </a:solidFill>
                <a:latin typeface="Calibri" panose="020F0502020204030204" pitchFamily="34" charset="0"/>
                <a:cs typeface="Calibri" panose="020F0502020204030204" pitchFamily="34" charset="0"/>
              </a:rPr>
              <a:t>, Ties </a:t>
            </a:r>
            <a:r>
              <a:rPr lang="en-US" sz="1400" dirty="0" err="1">
                <a:solidFill>
                  <a:srgbClr val="000000"/>
                </a:solidFill>
                <a:latin typeface="Calibri" panose="020F0502020204030204" pitchFamily="34" charset="0"/>
                <a:cs typeface="Calibri" panose="020F0502020204030204" pitchFamily="34" charset="0"/>
              </a:rPr>
              <a:t>Robroek</a:t>
            </a:r>
            <a:r>
              <a:rPr lang="en-US" sz="1400" dirty="0">
                <a:solidFill>
                  <a:srgbClr val="000000"/>
                </a:solidFill>
                <a:latin typeface="Calibri" panose="020F0502020204030204" pitchFamily="34" charset="0"/>
                <a:cs typeface="Calibri" panose="020F0502020204030204" pitchFamily="34" charset="0"/>
              </a:rPr>
              <a:t>, Viktor </a:t>
            </a:r>
            <a:r>
              <a:rPr lang="en-US" sz="1400" dirty="0" err="1">
                <a:solidFill>
                  <a:srgbClr val="000000"/>
                </a:solidFill>
                <a:latin typeface="Calibri" panose="020F0502020204030204" pitchFamily="34" charset="0"/>
                <a:cs typeface="Calibri" panose="020F0502020204030204" pitchFamily="34" charset="0"/>
              </a:rPr>
              <a:t>Gsteiger</a:t>
            </a:r>
            <a:r>
              <a:rPr lang="en-US" sz="1400" dirty="0">
                <a:solidFill>
                  <a:srgbClr val="000000"/>
                </a:solidFill>
                <a:latin typeface="Calibri" panose="020F0502020204030204" pitchFamily="34" charset="0"/>
                <a:cs typeface="Calibri" panose="020F0502020204030204" pitchFamily="34" charset="0"/>
              </a:rPr>
              <a:t>, Robin Holzinger, </a:t>
            </a:r>
            <a:r>
              <a:rPr lang="en-US" sz="1400" dirty="0" err="1">
                <a:solidFill>
                  <a:srgbClr val="000000"/>
                </a:solidFill>
                <a:latin typeface="Calibri" panose="020F0502020204030204" pitchFamily="34" charset="0"/>
                <a:cs typeface="Calibri" panose="020F0502020204030204" pitchFamily="34" charset="0"/>
              </a:rPr>
              <a:t>Xianzhe</a:t>
            </a:r>
            <a:r>
              <a:rPr lang="en-US" sz="1400" dirty="0">
                <a:solidFill>
                  <a:srgbClr val="000000"/>
                </a:solidFill>
                <a:latin typeface="Calibri" panose="020F0502020204030204" pitchFamily="34" charset="0"/>
                <a:cs typeface="Calibri" panose="020F0502020204030204" pitchFamily="34" charset="0"/>
              </a:rPr>
              <a:t> Ma, Pinar </a:t>
            </a:r>
            <a:r>
              <a:rPr lang="en-US" sz="1400" dirty="0" err="1">
                <a:solidFill>
                  <a:srgbClr val="000000"/>
                </a:solidFill>
                <a:latin typeface="Calibri" panose="020F0502020204030204" pitchFamily="34" charset="0"/>
                <a:cs typeface="Calibri" panose="020F0502020204030204" pitchFamily="34" charset="0"/>
              </a:rPr>
              <a:t>Tözün</a:t>
            </a:r>
            <a:r>
              <a:rPr lang="en-US" sz="1400" dirty="0">
                <a:solidFill>
                  <a:srgbClr val="000000"/>
                </a:solidFill>
                <a:latin typeface="Calibri" panose="020F0502020204030204" pitchFamily="34" charset="0"/>
                <a:cs typeface="Calibri" panose="020F0502020204030204" pitchFamily="34" charset="0"/>
              </a:rPr>
              <a:t>, Ana </a:t>
            </a:r>
            <a:r>
              <a:rPr lang="en-US" sz="1400" dirty="0" err="1">
                <a:solidFill>
                  <a:srgbClr val="000000"/>
                </a:solidFill>
                <a:latin typeface="Calibri" panose="020F0502020204030204" pitchFamily="34" charset="0"/>
                <a:cs typeface="Calibri" panose="020F0502020204030204" pitchFamily="34" charset="0"/>
              </a:rPr>
              <a:t>Klimovic</a:t>
            </a:r>
            <a:r>
              <a:rPr lang="en-US" sz="1400" dirty="0">
                <a:solidFill>
                  <a:srgbClr val="000000"/>
                </a:solidFill>
                <a:latin typeface="Calibri" panose="020F0502020204030204" pitchFamily="34" charset="0"/>
                <a:cs typeface="Calibri" panose="020F0502020204030204" pitchFamily="34" charset="0"/>
              </a:rPr>
              <a:t>: </a:t>
            </a:r>
            <a:r>
              <a:rPr lang="en-US" sz="1400" dirty="0" err="1">
                <a:solidFill>
                  <a:srgbClr val="000000"/>
                </a:solidFill>
                <a:latin typeface="Calibri" panose="020F0502020204030204" pitchFamily="34" charset="0"/>
                <a:cs typeface="Calibri" panose="020F0502020204030204" pitchFamily="34" charset="0"/>
              </a:rPr>
              <a:t>Modyn</a:t>
            </a:r>
            <a:r>
              <a:rPr lang="en-US" sz="1400" dirty="0">
                <a:solidFill>
                  <a:srgbClr val="000000"/>
                </a:solidFill>
                <a:latin typeface="Calibri" panose="020F0502020204030204" pitchFamily="34" charset="0"/>
                <a:cs typeface="Calibri" panose="020F0502020204030204" pitchFamily="34" charset="0"/>
              </a:rPr>
              <a:t>: Data-Centric Machine Learning Pipeline Orchestration, </a:t>
            </a:r>
            <a:r>
              <a:rPr lang="en-US" sz="1400" b="1" dirty="0">
                <a:solidFill>
                  <a:srgbClr val="000000"/>
                </a:solidFill>
                <a:latin typeface="Calibri" panose="020F0502020204030204" pitchFamily="34" charset="0"/>
                <a:cs typeface="Calibri" panose="020F0502020204030204" pitchFamily="34" charset="0"/>
              </a:rPr>
              <a:t>SIGMOD 2025</a:t>
            </a:r>
            <a:r>
              <a:rPr lang="en-US" sz="1400" dirty="0">
                <a:solidFill>
                  <a:srgbClr val="00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849241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ABC7DA-8EAA-2B4E-23C4-E6A3772E8D31}"/>
              </a:ext>
            </a:extLst>
          </p:cNvPr>
          <p:cNvSpPr>
            <a:spLocks noGrp="1"/>
          </p:cNvSpPr>
          <p:nvPr>
            <p:ph type="body" sz="quarter" idx="18"/>
          </p:nvPr>
        </p:nvSpPr>
        <p:spPr/>
        <p:txBody>
          <a:bodyPr/>
          <a:lstStyle/>
          <a:p>
            <a:r>
              <a:rPr lang="en-US" dirty="0"/>
              <a:t>GDPR “Right to be Forgotten”</a:t>
            </a:r>
          </a:p>
          <a:p>
            <a:pPr lvl="1"/>
            <a:r>
              <a:rPr lang="en-US" dirty="0"/>
              <a:t>Recent laws such as GDPR require</a:t>
            </a:r>
            <a:br>
              <a:rPr lang="en-US" dirty="0"/>
            </a:br>
            <a:r>
              <a:rPr lang="en-US" dirty="0"/>
              <a:t>companies and institutions to</a:t>
            </a:r>
            <a:br>
              <a:rPr lang="en-US" dirty="0"/>
            </a:br>
            <a:r>
              <a:rPr lang="en-US" b="1" dirty="0">
                <a:solidFill>
                  <a:srgbClr val="7889FB"/>
                </a:solidFill>
              </a:rPr>
              <a:t>delete user data upon request</a:t>
            </a:r>
          </a:p>
          <a:p>
            <a:pPr lvl="1"/>
            <a:r>
              <a:rPr lang="en-US" dirty="0"/>
              <a:t>Personal data must not only be deleted</a:t>
            </a:r>
            <a:br>
              <a:rPr lang="en-US" dirty="0"/>
            </a:br>
            <a:r>
              <a:rPr lang="en-US" dirty="0"/>
              <a:t>from primary data stores but also from </a:t>
            </a:r>
            <a:br>
              <a:rPr lang="en-US" dirty="0"/>
            </a:br>
            <a:r>
              <a:rPr lang="en-US" b="1" dirty="0">
                <a:solidFill>
                  <a:schemeClr val="accent1"/>
                </a:solidFill>
              </a:rPr>
              <a:t>ML models</a:t>
            </a:r>
            <a:r>
              <a:rPr lang="en-US" dirty="0"/>
              <a:t> trained on it (Recital 75)</a:t>
            </a:r>
          </a:p>
          <a:p>
            <a:pPr lvl="1"/>
            <a:endParaRPr lang="en-US" dirty="0"/>
          </a:p>
          <a:p>
            <a:r>
              <a:rPr lang="en-US" dirty="0"/>
              <a:t>Example Deanonymization</a:t>
            </a:r>
          </a:p>
          <a:p>
            <a:pPr lvl="1"/>
            <a:r>
              <a:rPr lang="en-US" dirty="0"/>
              <a:t>Recommender systems: models </a:t>
            </a:r>
            <a:r>
              <a:rPr lang="en-US" b="1" dirty="0">
                <a:solidFill>
                  <a:schemeClr val="accent1"/>
                </a:solidFill>
                <a:sym typeface="Wingdings" panose="05000000000000000000" pitchFamily="2" charset="2"/>
              </a:rPr>
              <a:t>retain user similarly </a:t>
            </a:r>
            <a:r>
              <a:rPr lang="en-US" b="1" dirty="0">
                <a:solidFill>
                  <a:schemeClr val="accent1"/>
                </a:solidFill>
              </a:rPr>
              <a:t> </a:t>
            </a:r>
          </a:p>
          <a:p>
            <a:pPr lvl="1"/>
            <a:r>
              <a:rPr lang="en-US" dirty="0"/>
              <a:t>Social network data / clustering / KNN</a:t>
            </a:r>
          </a:p>
          <a:p>
            <a:pPr lvl="1"/>
            <a:r>
              <a:rPr lang="en-US" dirty="0"/>
              <a:t>Large language models (e.g., GPT-3)</a:t>
            </a:r>
          </a:p>
          <a:p>
            <a:endParaRPr lang="en-US" dirty="0"/>
          </a:p>
        </p:txBody>
      </p:sp>
      <p:sp>
        <p:nvSpPr>
          <p:cNvPr id="3" name="Text Placeholder 2">
            <a:extLst>
              <a:ext uri="{FF2B5EF4-FFF2-40B4-BE49-F238E27FC236}">
                <a16:creationId xmlns:a16="http://schemas.microsoft.com/office/drawing/2014/main" id="{54D47195-C9CE-B30B-8081-69D6A458710B}"/>
              </a:ext>
            </a:extLst>
          </p:cNvPr>
          <p:cNvSpPr>
            <a:spLocks noGrp="1"/>
          </p:cNvSpPr>
          <p:nvPr>
            <p:ph type="body" sz="quarter" idx="14"/>
          </p:nvPr>
        </p:nvSpPr>
        <p:spPr/>
        <p:txBody>
          <a:bodyPr/>
          <a:lstStyle/>
          <a:p>
            <a:r>
              <a:rPr lang="en-US" dirty="0"/>
              <a:t>GDPR (General Data Protection Regulation)</a:t>
            </a:r>
          </a:p>
        </p:txBody>
      </p:sp>
      <p:pic>
        <p:nvPicPr>
          <p:cNvPr id="5" name="Picture 4">
            <a:extLst>
              <a:ext uri="{FF2B5EF4-FFF2-40B4-BE49-F238E27FC236}">
                <a16:creationId xmlns:a16="http://schemas.microsoft.com/office/drawing/2014/main" id="{131E302A-EF4C-FDCC-EBCC-FE2F569D1B7A}"/>
              </a:ext>
            </a:extLst>
          </p:cNvPr>
          <p:cNvPicPr>
            <a:picLocks noChangeAspect="1"/>
          </p:cNvPicPr>
          <p:nvPr/>
        </p:nvPicPr>
        <p:blipFill>
          <a:blip r:embed="rId3"/>
          <a:stretch>
            <a:fillRect/>
          </a:stretch>
        </p:blipFill>
        <p:spPr>
          <a:xfrm>
            <a:off x="6312113" y="608923"/>
            <a:ext cx="4154495" cy="3058805"/>
          </a:xfrm>
          <a:prstGeom prst="rect">
            <a:avLst/>
          </a:prstGeom>
        </p:spPr>
      </p:pic>
      <p:grpSp>
        <p:nvGrpSpPr>
          <p:cNvPr id="6" name="Group 5">
            <a:extLst>
              <a:ext uri="{FF2B5EF4-FFF2-40B4-BE49-F238E27FC236}">
                <a16:creationId xmlns:a16="http://schemas.microsoft.com/office/drawing/2014/main" id="{AE357509-2902-82CB-D041-8B3AB3E964EC}"/>
              </a:ext>
            </a:extLst>
          </p:cNvPr>
          <p:cNvGrpSpPr/>
          <p:nvPr/>
        </p:nvGrpSpPr>
        <p:grpSpPr>
          <a:xfrm>
            <a:off x="7234671" y="3925296"/>
            <a:ext cx="2497970" cy="1069980"/>
            <a:chOff x="5677200" y="4934459"/>
            <a:chExt cx="2497970" cy="1069980"/>
          </a:xfrm>
        </p:grpSpPr>
        <p:sp>
          <p:nvSpPr>
            <p:cNvPr id="7" name="Rectangle 6">
              <a:extLst>
                <a:ext uri="{FF2B5EF4-FFF2-40B4-BE49-F238E27FC236}">
                  <a16:creationId xmlns:a16="http://schemas.microsoft.com/office/drawing/2014/main" id="{D5DEEC5A-E290-6F1E-8D96-C954F3D81488}"/>
                </a:ext>
              </a:extLst>
            </p:cNvPr>
            <p:cNvSpPr/>
            <p:nvPr/>
          </p:nvSpPr>
          <p:spPr>
            <a:xfrm>
              <a:off x="7119255" y="5166239"/>
              <a:ext cx="157479" cy="838200"/>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8" name="Rectangle 7">
              <a:extLst>
                <a:ext uri="{FF2B5EF4-FFF2-40B4-BE49-F238E27FC236}">
                  <a16:creationId xmlns:a16="http://schemas.microsoft.com/office/drawing/2014/main" id="{EDAC371C-7061-9B5E-012C-4FA86C4095D0}"/>
                </a:ext>
              </a:extLst>
            </p:cNvPr>
            <p:cNvSpPr/>
            <p:nvPr/>
          </p:nvSpPr>
          <p:spPr>
            <a:xfrm rot="5400000">
              <a:off x="7680073" y="4598594"/>
              <a:ext cx="152402" cy="824132"/>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9" name="Rectangle 8">
              <a:extLst>
                <a:ext uri="{FF2B5EF4-FFF2-40B4-BE49-F238E27FC236}">
                  <a16:creationId xmlns:a16="http://schemas.microsoft.com/office/drawing/2014/main" id="{62C60434-3F5E-7179-9FD4-64508BDA0CB4}"/>
                </a:ext>
              </a:extLst>
            </p:cNvPr>
            <p:cNvSpPr/>
            <p:nvPr/>
          </p:nvSpPr>
          <p:spPr>
            <a:xfrm>
              <a:off x="7336970" y="5152171"/>
              <a:ext cx="838200" cy="852268"/>
            </a:xfrm>
            <a:prstGeom prst="rect">
              <a:avLst/>
            </a:prstGeom>
            <a:solidFill>
              <a:srgbClr val="FF0000"/>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U V</a:t>
              </a:r>
              <a:r>
                <a:rPr kumimoji="0" lang="en-US" sz="1800" b="1" i="0" u="none" strike="noStrike" kern="0" cap="none" spc="0" normalizeH="0" baseline="60000" noProof="0" dirty="0">
                  <a:ln>
                    <a:noFill/>
                  </a:ln>
                  <a:solidFill>
                    <a:srgbClr val="FFFFFF"/>
                  </a:solidFill>
                  <a:effectLst/>
                  <a:uLnTx/>
                  <a:uFillTx/>
                  <a:latin typeface="Calibri" panose="020F0502020204030204" pitchFamily="34" charset="0"/>
                  <a:ea typeface="+mn-ea"/>
                  <a:cs typeface="Calibri" panose="020F0502020204030204" pitchFamily="34" charset="0"/>
                  <a:sym typeface="Wingdings" panose="05000000000000000000" pitchFamily="2" charset="2"/>
                </a:rPr>
                <a:t>┬</a:t>
              </a:r>
              <a:endParaRPr kumimoji="0" lang="en-US" sz="1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0" name="Rectangle 9">
              <a:extLst>
                <a:ext uri="{FF2B5EF4-FFF2-40B4-BE49-F238E27FC236}">
                  <a16:creationId xmlns:a16="http://schemas.microsoft.com/office/drawing/2014/main" id="{9C992579-AD68-1010-6B56-F60604C09EED}"/>
                </a:ext>
              </a:extLst>
            </p:cNvPr>
            <p:cNvSpPr/>
            <p:nvPr/>
          </p:nvSpPr>
          <p:spPr>
            <a:xfrm>
              <a:off x="6644155" y="5354792"/>
              <a:ext cx="338554" cy="461665"/>
            </a:xfrm>
            <a:prstGeom prst="rect">
              <a:avLst/>
            </a:prstGeom>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effectLst/>
                  <a:uLnTx/>
                  <a:uFillTx/>
                  <a:latin typeface="Calibri" panose="020F0502020204030204" pitchFamily="34" charset="0"/>
                  <a:cs typeface="Calibri" panose="020F0502020204030204" pitchFamily="34" charset="0"/>
                </a:rPr>
                <a:t>≈</a:t>
              </a:r>
              <a:endParaRPr kumimoji="0" lang="en-US" sz="24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C67EDC62-8AC5-28E8-658F-02383AA0D01A}"/>
                </a:ext>
              </a:extLst>
            </p:cNvPr>
            <p:cNvSpPr/>
            <p:nvPr/>
          </p:nvSpPr>
          <p:spPr>
            <a:xfrm rot="5400000">
              <a:off x="7944030" y="5312921"/>
              <a:ext cx="152401" cy="157478"/>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2" name="Rectangle 11">
              <a:extLst>
                <a:ext uri="{FF2B5EF4-FFF2-40B4-BE49-F238E27FC236}">
                  <a16:creationId xmlns:a16="http://schemas.microsoft.com/office/drawing/2014/main" id="{4C5672C8-97AE-83E2-85BC-E89D8B98AB0C}"/>
                </a:ext>
              </a:extLst>
            </p:cNvPr>
            <p:cNvSpPr/>
            <p:nvPr/>
          </p:nvSpPr>
          <p:spPr>
            <a:xfrm rot="5400000">
              <a:off x="7949109" y="4931921"/>
              <a:ext cx="152401" cy="157478"/>
            </a:xfrm>
            <a:prstGeom prst="rect">
              <a:avLst/>
            </a:prstGeom>
            <a:solidFill>
              <a:srgbClr val="FF0000"/>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3" name="Rectangle 12">
              <a:extLst>
                <a:ext uri="{FF2B5EF4-FFF2-40B4-BE49-F238E27FC236}">
                  <a16:creationId xmlns:a16="http://schemas.microsoft.com/office/drawing/2014/main" id="{346D75F4-E242-EF52-BF3A-B6AFD642FC25}"/>
                </a:ext>
              </a:extLst>
            </p:cNvPr>
            <p:cNvSpPr/>
            <p:nvPr/>
          </p:nvSpPr>
          <p:spPr>
            <a:xfrm>
              <a:off x="5677200" y="5145950"/>
              <a:ext cx="838200" cy="852268"/>
            </a:xfrm>
            <a:prstGeom prst="rect">
              <a:avLst/>
            </a:prstGeom>
            <a:no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X</a:t>
              </a:r>
            </a:p>
          </p:txBody>
        </p:sp>
        <p:sp>
          <p:nvSpPr>
            <p:cNvPr id="14" name="Rectangle 13">
              <a:extLst>
                <a:ext uri="{FF2B5EF4-FFF2-40B4-BE49-F238E27FC236}">
                  <a16:creationId xmlns:a16="http://schemas.microsoft.com/office/drawing/2014/main" id="{CA6AAB07-F1BC-6531-EDDD-8D424090B43D}"/>
                </a:ext>
              </a:extLst>
            </p:cNvPr>
            <p:cNvSpPr/>
            <p:nvPr/>
          </p:nvSpPr>
          <p:spPr>
            <a:xfrm rot="5400000">
              <a:off x="6284260" y="5306698"/>
              <a:ext cx="152401" cy="157478"/>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5" name="Rectangle 14">
              <a:extLst>
                <a:ext uri="{FF2B5EF4-FFF2-40B4-BE49-F238E27FC236}">
                  <a16:creationId xmlns:a16="http://schemas.microsoft.com/office/drawing/2014/main" id="{7DF43272-63D7-990E-43E2-FCBBACDA0F7D}"/>
                </a:ext>
              </a:extLst>
            </p:cNvPr>
            <p:cNvSpPr/>
            <p:nvPr/>
          </p:nvSpPr>
          <p:spPr>
            <a:xfrm rot="5400000">
              <a:off x="5755939" y="5459098"/>
              <a:ext cx="152401" cy="157478"/>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6" name="Rectangle 15">
              <a:extLst>
                <a:ext uri="{FF2B5EF4-FFF2-40B4-BE49-F238E27FC236}">
                  <a16:creationId xmlns:a16="http://schemas.microsoft.com/office/drawing/2014/main" id="{07418F28-E514-E4E8-B905-B8C60CD0BD7F}"/>
                </a:ext>
              </a:extLst>
            </p:cNvPr>
            <p:cNvSpPr/>
            <p:nvPr/>
          </p:nvSpPr>
          <p:spPr>
            <a:xfrm rot="5400000">
              <a:off x="6055660" y="5763898"/>
              <a:ext cx="152401" cy="157478"/>
            </a:xfrm>
            <a:prstGeom prst="rect">
              <a:avLst/>
            </a:prstGeom>
            <a:solidFill>
              <a:srgbClr val="7889FB"/>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7" name="Rectangle 16">
              <a:extLst>
                <a:ext uri="{FF2B5EF4-FFF2-40B4-BE49-F238E27FC236}">
                  <a16:creationId xmlns:a16="http://schemas.microsoft.com/office/drawing/2014/main" id="{01ACC33B-0DD5-FE44-44AD-E01D10F1FFAB}"/>
                </a:ext>
              </a:extLst>
            </p:cNvPr>
            <p:cNvSpPr/>
            <p:nvPr/>
          </p:nvSpPr>
          <p:spPr>
            <a:xfrm rot="5400000">
              <a:off x="7121795" y="5312919"/>
              <a:ext cx="152401" cy="157478"/>
            </a:xfrm>
            <a:prstGeom prst="rect">
              <a:avLst/>
            </a:prstGeom>
            <a:solidFill>
              <a:srgbClr val="FF0000"/>
            </a:solidFill>
            <a:ln w="25400" cap="flat" cmpd="sng" algn="ctr">
              <a:solidFill>
                <a:srgbClr val="7889F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pic>
        <p:nvPicPr>
          <p:cNvPr id="18" name="Picture 17">
            <a:extLst>
              <a:ext uri="{FF2B5EF4-FFF2-40B4-BE49-F238E27FC236}">
                <a16:creationId xmlns:a16="http://schemas.microsoft.com/office/drawing/2014/main" id="{19A1CF8F-387E-5AD3-A425-5E73FA698F5F}"/>
              </a:ext>
            </a:extLst>
          </p:cNvPr>
          <p:cNvPicPr>
            <a:picLocks noChangeAspect="1"/>
          </p:cNvPicPr>
          <p:nvPr/>
        </p:nvPicPr>
        <p:blipFill>
          <a:blip r:embed="rId4"/>
          <a:stretch>
            <a:fillRect/>
          </a:stretch>
        </p:blipFill>
        <p:spPr>
          <a:xfrm>
            <a:off x="1030541" y="5220211"/>
            <a:ext cx="496251" cy="640080"/>
          </a:xfrm>
          <a:prstGeom prst="rect">
            <a:avLst/>
          </a:prstGeom>
          <a:ln w="25400">
            <a:solidFill>
              <a:srgbClr val="7889FB"/>
            </a:solidFill>
          </a:ln>
        </p:spPr>
      </p:pic>
      <p:sp>
        <p:nvSpPr>
          <p:cNvPr id="19" name="TextBox 18">
            <a:extLst>
              <a:ext uri="{FF2B5EF4-FFF2-40B4-BE49-F238E27FC236}">
                <a16:creationId xmlns:a16="http://schemas.microsoft.com/office/drawing/2014/main" id="{E385CB17-3496-F76E-948D-32D4284AF611}"/>
              </a:ext>
            </a:extLst>
          </p:cNvPr>
          <p:cNvSpPr txBox="1"/>
          <p:nvPr/>
        </p:nvSpPr>
        <p:spPr>
          <a:xfrm>
            <a:off x="1692594" y="5256512"/>
            <a:ext cx="4202597" cy="523220"/>
          </a:xfrm>
          <a:prstGeom prst="rect">
            <a:avLst/>
          </a:prstGeom>
          <a:noFill/>
        </p:spPr>
        <p:txBody>
          <a:bodyPr wrap="square" lIns="0" rIns="0" rtlCol="0">
            <a:spAutoFit/>
          </a:bodyPr>
          <a:lstStyle/>
          <a:p>
            <a:r>
              <a:rPr lang="en-US" sz="1400" dirty="0">
                <a:latin typeface="Calibri" panose="020F0502020204030204" pitchFamily="34" charset="0"/>
                <a:cs typeface="Calibri" panose="020F0502020204030204" pitchFamily="34" charset="0"/>
              </a:rPr>
              <a:t>[Sebastian </a:t>
            </a:r>
            <a:r>
              <a:rPr lang="en-US" sz="1400" dirty="0" err="1">
                <a:latin typeface="Calibri" panose="020F0502020204030204" pitchFamily="34" charset="0"/>
                <a:cs typeface="Calibri" panose="020F0502020204030204" pitchFamily="34" charset="0"/>
              </a:rPr>
              <a:t>Schelter</a:t>
            </a:r>
            <a:r>
              <a:rPr lang="en-US" sz="1400" dirty="0">
                <a:latin typeface="Calibri" panose="020F0502020204030204" pitchFamily="34" charset="0"/>
                <a:cs typeface="Calibri" panose="020F0502020204030204" pitchFamily="34" charset="0"/>
              </a:rPr>
              <a:t>: "Amnesia" - Machine Learning Models That Can Forget User Data Very Fast. </a:t>
            </a:r>
            <a:r>
              <a:rPr lang="en-US" sz="1400" b="1" dirty="0">
                <a:latin typeface="Calibri" panose="020F0502020204030204" pitchFamily="34" charset="0"/>
                <a:cs typeface="Calibri" panose="020F0502020204030204" pitchFamily="34" charset="0"/>
              </a:rPr>
              <a:t>CIDR 2020</a:t>
            </a:r>
            <a:r>
              <a:rPr lang="en-US" sz="1400" dirty="0">
                <a:latin typeface="Calibri" panose="020F0502020204030204" pitchFamily="34" charset="0"/>
                <a:cs typeface="Calibri" panose="020F0502020204030204" pitchFamily="34" charset="0"/>
              </a:rPr>
              <a:t>]</a:t>
            </a:r>
          </a:p>
        </p:txBody>
      </p:sp>
      <p:sp>
        <p:nvSpPr>
          <p:cNvPr id="20" name="Rectangle 19">
            <a:extLst>
              <a:ext uri="{FF2B5EF4-FFF2-40B4-BE49-F238E27FC236}">
                <a16:creationId xmlns:a16="http://schemas.microsoft.com/office/drawing/2014/main" id="{7E0287F9-8C57-3F08-7E67-8638F1C5D8E0}"/>
              </a:ext>
            </a:extLst>
          </p:cNvPr>
          <p:cNvSpPr/>
          <p:nvPr/>
        </p:nvSpPr>
        <p:spPr>
          <a:xfrm>
            <a:off x="6687661" y="322620"/>
            <a:ext cx="3843495" cy="307777"/>
          </a:xfrm>
          <a:prstGeom prst="rect">
            <a:avLst/>
          </a:prstGeom>
        </p:spPr>
        <p:txBody>
          <a:bodyPr wrap="square">
            <a:spAutoFit/>
          </a:bodyPr>
          <a:lstStyle/>
          <a:p>
            <a:pPr algn="ctr"/>
            <a:r>
              <a:rPr lang="en-US" sz="1400" dirty="0">
                <a:latin typeface="Calibri" panose="020F0502020204030204" pitchFamily="34" charset="0"/>
                <a:cs typeface="Calibri" panose="020F0502020204030204" pitchFamily="34" charset="0"/>
              </a:rPr>
              <a:t>[</a:t>
            </a:r>
            <a:r>
              <a:rPr lang="en-US" sz="1400" dirty="0">
                <a:latin typeface="Calibri" panose="020F0502020204030204" pitchFamily="34" charset="0"/>
                <a:cs typeface="Calibri" panose="020F0502020204030204" pitchFamily="34" charset="0"/>
                <a:hlinkClick r:id="rId5"/>
              </a:rPr>
              <a:t>https://gdpr.eu/article-17-right-to-be-forgotten/</a:t>
            </a:r>
            <a:r>
              <a:rPr lang="en-US" sz="1400" dirty="0">
                <a:latin typeface="Calibri" panose="020F0502020204030204" pitchFamily="34" charset="0"/>
                <a:cs typeface="Calibri" panose="020F0502020204030204" pitchFamily="34" charset="0"/>
              </a:rPr>
              <a:t>]</a:t>
            </a:r>
          </a:p>
        </p:txBody>
      </p:sp>
      <p:sp>
        <p:nvSpPr>
          <p:cNvPr id="21" name="TextBox 20">
            <a:extLst>
              <a:ext uri="{FF2B5EF4-FFF2-40B4-BE49-F238E27FC236}">
                <a16:creationId xmlns:a16="http://schemas.microsoft.com/office/drawing/2014/main" id="{5272A533-4D91-280A-6720-9AB91ACED7FD}"/>
              </a:ext>
            </a:extLst>
          </p:cNvPr>
          <p:cNvSpPr txBox="1"/>
          <p:nvPr/>
        </p:nvSpPr>
        <p:spPr>
          <a:xfrm>
            <a:off x="6587709" y="5160095"/>
            <a:ext cx="3575134" cy="646331"/>
          </a:xfrm>
          <a:prstGeom prst="rect">
            <a:avLst/>
          </a:prstGeom>
          <a:noFill/>
        </p:spPr>
        <p:txBody>
          <a:bodyPr wrap="square" lIns="0" rIns="0" rtlCol="0">
            <a:spAutoFit/>
          </a:bodyPr>
          <a:lstStyle/>
          <a:p>
            <a:pPr algn="ctr"/>
            <a:r>
              <a:rPr lang="en-US" dirty="0">
                <a:solidFill>
                  <a:srgbClr val="000000"/>
                </a:solidFill>
                <a:latin typeface="Calibri" panose="020F0502020204030204" pitchFamily="34" charset="0"/>
                <a:cs typeface="Calibri" panose="020F0502020204030204" pitchFamily="34" charset="0"/>
              </a:rPr>
              <a:t>See incremental computations in </a:t>
            </a:r>
            <a:br>
              <a:rPr lang="en-US" dirty="0">
                <a:solidFill>
                  <a:srgbClr val="000000"/>
                </a:solidFill>
                <a:latin typeface="Calibri" panose="020F0502020204030204" pitchFamily="34" charset="0"/>
                <a:cs typeface="Calibri" panose="020F0502020204030204" pitchFamily="34" charset="0"/>
              </a:rPr>
            </a:br>
            <a:r>
              <a:rPr lang="en-US" b="1" dirty="0">
                <a:solidFill>
                  <a:srgbClr val="7889FB"/>
                </a:solidFill>
                <a:latin typeface="Calibri" panose="020F0502020204030204" pitchFamily="34" charset="0"/>
                <a:cs typeface="Calibri" panose="020F0502020204030204" pitchFamily="34" charset="0"/>
              </a:rPr>
              <a:t>03 Sizes Inferences and Rewrites</a:t>
            </a:r>
          </a:p>
        </p:txBody>
      </p:sp>
    </p:spTree>
    <p:extLst>
      <p:ext uri="{BB962C8B-B14F-4D97-AF65-F5344CB8AC3E}">
        <p14:creationId xmlns:p14="http://schemas.microsoft.com/office/powerpoint/2010/main" val="333645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81ACDB-58DC-580D-FA8D-C4B5B7B71E25}"/>
              </a:ext>
            </a:extLst>
          </p:cNvPr>
          <p:cNvPicPr>
            <a:picLocks noChangeAspect="1"/>
          </p:cNvPicPr>
          <p:nvPr/>
        </p:nvPicPr>
        <p:blipFill>
          <a:blip r:embed="rId2"/>
          <a:stretch>
            <a:fillRect/>
          </a:stretch>
        </p:blipFill>
        <p:spPr>
          <a:xfrm>
            <a:off x="1649642" y="3254634"/>
            <a:ext cx="8948855" cy="2480394"/>
          </a:xfrm>
          <a:prstGeom prst="rect">
            <a:avLst/>
          </a:prstGeom>
        </p:spPr>
      </p:pic>
      <p:sp>
        <p:nvSpPr>
          <p:cNvPr id="2" name="Text Placeholder 1">
            <a:extLst>
              <a:ext uri="{FF2B5EF4-FFF2-40B4-BE49-F238E27FC236}">
                <a16:creationId xmlns:a16="http://schemas.microsoft.com/office/drawing/2014/main" id="{D9D50838-B9DC-A3D8-E800-C68B2C6019D0}"/>
              </a:ext>
            </a:extLst>
          </p:cNvPr>
          <p:cNvSpPr>
            <a:spLocks noGrp="1"/>
          </p:cNvSpPr>
          <p:nvPr>
            <p:ph type="body" sz="quarter" idx="18"/>
          </p:nvPr>
        </p:nvSpPr>
        <p:spPr/>
        <p:txBody>
          <a:bodyPr/>
          <a:lstStyle/>
          <a:p>
            <a:r>
              <a:rPr lang="en-US" dirty="0" err="1"/>
              <a:t>HedgeCut</a:t>
            </a:r>
            <a:r>
              <a:rPr lang="en-US" dirty="0"/>
              <a:t> Overview</a:t>
            </a:r>
          </a:p>
          <a:p>
            <a:pPr lvl="1"/>
            <a:r>
              <a:rPr lang="en-US" dirty="0"/>
              <a:t>Extremely Randomized Trees (ERT): ensemble of </a:t>
            </a:r>
            <a:br>
              <a:rPr lang="en-US" dirty="0"/>
            </a:br>
            <a:r>
              <a:rPr lang="en-US" dirty="0"/>
              <a:t>DTs w/ randomized attributes and cut-off points</a:t>
            </a:r>
          </a:p>
          <a:p>
            <a:pPr lvl="1"/>
            <a:r>
              <a:rPr lang="en-US" b="1" dirty="0">
                <a:solidFill>
                  <a:srgbClr val="7889FB"/>
                </a:solidFill>
              </a:rPr>
              <a:t>Online unlearning requests </a:t>
            </a:r>
            <a:r>
              <a:rPr lang="en-US" dirty="0"/>
              <a:t>&lt; 1ms</a:t>
            </a:r>
            <a:br>
              <a:rPr lang="en-US" dirty="0"/>
            </a:br>
            <a:r>
              <a:rPr lang="en-US" dirty="0"/>
              <a:t>w/o retraining for few points</a:t>
            </a:r>
          </a:p>
          <a:p>
            <a:pPr lvl="1"/>
            <a:endParaRPr lang="en-US" dirty="0"/>
          </a:p>
          <a:p>
            <a:r>
              <a:rPr lang="en-US" dirty="0"/>
              <a:t>Handling of Non-robust Splits</a:t>
            </a:r>
          </a:p>
          <a:p>
            <a:endParaRPr lang="en-US" dirty="0"/>
          </a:p>
        </p:txBody>
      </p:sp>
      <p:sp>
        <p:nvSpPr>
          <p:cNvPr id="3" name="Text Placeholder 2">
            <a:extLst>
              <a:ext uri="{FF2B5EF4-FFF2-40B4-BE49-F238E27FC236}">
                <a16:creationId xmlns:a16="http://schemas.microsoft.com/office/drawing/2014/main" id="{6EB0BF6A-B480-B81B-6393-6FB2B59F2A8D}"/>
              </a:ext>
            </a:extLst>
          </p:cNvPr>
          <p:cNvSpPr>
            <a:spLocks noGrp="1"/>
          </p:cNvSpPr>
          <p:nvPr>
            <p:ph type="body" sz="quarter" idx="14"/>
          </p:nvPr>
        </p:nvSpPr>
        <p:spPr/>
        <p:txBody>
          <a:bodyPr/>
          <a:lstStyle/>
          <a:p>
            <a:r>
              <a:rPr lang="en-US" dirty="0"/>
              <a:t>GDPR (General Data Protection Regulation), cont.</a:t>
            </a:r>
          </a:p>
          <a:p>
            <a:endParaRPr lang="en-US" dirty="0"/>
          </a:p>
        </p:txBody>
      </p:sp>
      <p:pic>
        <p:nvPicPr>
          <p:cNvPr id="4" name="Picture 3">
            <a:extLst>
              <a:ext uri="{FF2B5EF4-FFF2-40B4-BE49-F238E27FC236}">
                <a16:creationId xmlns:a16="http://schemas.microsoft.com/office/drawing/2014/main" id="{302AB4A4-F952-18F4-75D7-1113A605AE74}"/>
              </a:ext>
            </a:extLst>
          </p:cNvPr>
          <p:cNvPicPr>
            <a:picLocks noChangeAspect="1"/>
          </p:cNvPicPr>
          <p:nvPr/>
        </p:nvPicPr>
        <p:blipFill>
          <a:blip r:embed="rId3"/>
          <a:stretch>
            <a:fillRect/>
          </a:stretch>
        </p:blipFill>
        <p:spPr>
          <a:xfrm>
            <a:off x="6492687" y="1235440"/>
            <a:ext cx="4298352" cy="2022171"/>
          </a:xfrm>
          <a:prstGeom prst="rect">
            <a:avLst/>
          </a:prstGeom>
        </p:spPr>
      </p:pic>
      <p:pic>
        <p:nvPicPr>
          <p:cNvPr id="6" name="Picture 5">
            <a:extLst>
              <a:ext uri="{FF2B5EF4-FFF2-40B4-BE49-F238E27FC236}">
                <a16:creationId xmlns:a16="http://schemas.microsoft.com/office/drawing/2014/main" id="{2F1C47E8-6665-2AB2-5E90-21B44E19C47A}"/>
              </a:ext>
            </a:extLst>
          </p:cNvPr>
          <p:cNvPicPr>
            <a:picLocks noChangeAspect="1"/>
          </p:cNvPicPr>
          <p:nvPr/>
        </p:nvPicPr>
        <p:blipFill>
          <a:blip r:embed="rId4"/>
          <a:stretch>
            <a:fillRect/>
          </a:stretch>
        </p:blipFill>
        <p:spPr>
          <a:xfrm>
            <a:off x="9969566" y="415925"/>
            <a:ext cx="497489" cy="640080"/>
          </a:xfrm>
          <a:prstGeom prst="rect">
            <a:avLst/>
          </a:prstGeom>
          <a:ln w="25400">
            <a:solidFill>
              <a:srgbClr val="7889FB"/>
            </a:solidFill>
          </a:ln>
        </p:spPr>
      </p:pic>
      <p:sp>
        <p:nvSpPr>
          <p:cNvPr id="7" name="TextBox 6">
            <a:extLst>
              <a:ext uri="{FF2B5EF4-FFF2-40B4-BE49-F238E27FC236}">
                <a16:creationId xmlns:a16="http://schemas.microsoft.com/office/drawing/2014/main" id="{DB58A267-2134-2B6D-353D-82586BE7C167}"/>
              </a:ext>
            </a:extLst>
          </p:cNvPr>
          <p:cNvSpPr txBox="1"/>
          <p:nvPr/>
        </p:nvSpPr>
        <p:spPr>
          <a:xfrm>
            <a:off x="6949439" y="281041"/>
            <a:ext cx="2909648" cy="954107"/>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[Sebastian </a:t>
            </a:r>
            <a:r>
              <a:rPr lang="en-US" sz="1400" dirty="0" err="1">
                <a:latin typeface="Calibri" panose="020F0502020204030204" pitchFamily="34" charset="0"/>
                <a:cs typeface="Calibri" panose="020F0502020204030204" pitchFamily="34" charset="0"/>
              </a:rPr>
              <a:t>Schelter</a:t>
            </a:r>
            <a:r>
              <a:rPr lang="en-US" sz="1400" dirty="0">
                <a:latin typeface="Calibri" panose="020F0502020204030204" pitchFamily="34" charset="0"/>
                <a:cs typeface="Calibri" panose="020F0502020204030204" pitchFamily="34" charset="0"/>
              </a:rPr>
              <a:t>, Stefan </a:t>
            </a:r>
            <a:r>
              <a:rPr lang="en-US" sz="1400" dirty="0" err="1">
                <a:latin typeface="Calibri" panose="020F0502020204030204" pitchFamily="34" charset="0"/>
                <a:cs typeface="Calibri" panose="020F0502020204030204" pitchFamily="34" charset="0"/>
              </a:rPr>
              <a:t>Grafberger</a:t>
            </a:r>
            <a:r>
              <a:rPr lang="en-US" sz="1400" dirty="0">
                <a:latin typeface="Calibri" panose="020F0502020204030204" pitchFamily="34" charset="0"/>
                <a:cs typeface="Calibri" panose="020F0502020204030204" pitchFamily="34" charset="0"/>
              </a:rPr>
              <a:t>, Ted Dunning: </a:t>
            </a:r>
            <a:r>
              <a:rPr lang="en-US" sz="1400" dirty="0" err="1">
                <a:latin typeface="Calibri" panose="020F0502020204030204" pitchFamily="34" charset="0"/>
                <a:cs typeface="Calibri" panose="020F0502020204030204" pitchFamily="34" charset="0"/>
              </a:rPr>
              <a:t>HedgeCut</a:t>
            </a:r>
            <a:r>
              <a:rPr lang="en-US" sz="1400" dirty="0">
                <a:latin typeface="Calibri" panose="020F0502020204030204" pitchFamily="34" charset="0"/>
                <a:cs typeface="Calibri" panose="020F0502020204030204" pitchFamily="34" charset="0"/>
              </a:rPr>
              <a:t>: Maintaining </a:t>
            </a:r>
            <a:r>
              <a:rPr lang="en-US" sz="1400" dirty="0" err="1">
                <a:latin typeface="Calibri" panose="020F0502020204030204" pitchFamily="34" charset="0"/>
                <a:cs typeface="Calibri" panose="020F0502020204030204" pitchFamily="34" charset="0"/>
              </a:rPr>
              <a:t>Randomised</a:t>
            </a:r>
            <a:r>
              <a:rPr lang="en-US" sz="1400" dirty="0">
                <a:latin typeface="Calibri" panose="020F0502020204030204" pitchFamily="34" charset="0"/>
                <a:cs typeface="Calibri" panose="020F0502020204030204" pitchFamily="34" charset="0"/>
              </a:rPr>
              <a:t> Trees for Low-Latency </a:t>
            </a:r>
            <a:r>
              <a:rPr lang="en-US" sz="1400" b="1" dirty="0">
                <a:solidFill>
                  <a:srgbClr val="7889FB"/>
                </a:solidFill>
                <a:latin typeface="Calibri" panose="020F0502020204030204" pitchFamily="34" charset="0"/>
                <a:cs typeface="Calibri" panose="020F0502020204030204" pitchFamily="34" charset="0"/>
              </a:rPr>
              <a:t>Machine Unlearning</a:t>
            </a:r>
            <a:r>
              <a:rPr lang="en-US" sz="1400" dirty="0">
                <a:latin typeface="Calibri" panose="020F0502020204030204" pitchFamily="34" charset="0"/>
                <a:cs typeface="Calibri" panose="020F0502020204030204" pitchFamily="34" charset="0"/>
              </a:rPr>
              <a:t>, </a:t>
            </a:r>
            <a:r>
              <a:rPr lang="en-US" sz="1400" b="1" dirty="0">
                <a:latin typeface="Calibri" panose="020F0502020204030204" pitchFamily="34" charset="0"/>
                <a:cs typeface="Calibri" panose="020F0502020204030204" pitchFamily="34" charset="0"/>
              </a:rPr>
              <a:t>SIGMOD 2021</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77637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C20C36-E1A2-19A7-8F6D-85E46EC84DB2}"/>
              </a:ext>
            </a:extLst>
          </p:cNvPr>
          <p:cNvSpPr>
            <a:spLocks noGrp="1"/>
          </p:cNvSpPr>
          <p:nvPr>
            <p:ph type="body" sz="quarter" idx="18"/>
          </p:nvPr>
        </p:nvSpPr>
        <p:spPr/>
        <p:txBody>
          <a:bodyPr/>
          <a:lstStyle/>
          <a:p>
            <a:r>
              <a:rPr lang="en-US" dirty="0"/>
              <a:t>Model Exchange and Serving</a:t>
            </a:r>
          </a:p>
          <a:p>
            <a:r>
              <a:rPr lang="en-US" dirty="0"/>
              <a:t>Model Monitoring and Updates</a:t>
            </a:r>
          </a:p>
          <a:p>
            <a:endParaRPr lang="en-US" dirty="0"/>
          </a:p>
          <a:p>
            <a:r>
              <a:rPr lang="en-US" dirty="0"/>
              <a:t>#1 Exam Preparation – Ask Questions in the Forum</a:t>
            </a:r>
          </a:p>
          <a:p>
            <a:r>
              <a:rPr lang="en-US" dirty="0"/>
              <a:t>#2 Written Exams</a:t>
            </a:r>
          </a:p>
          <a:p>
            <a:pPr lvl="1"/>
            <a:r>
              <a:rPr lang="en-US" dirty="0"/>
              <a:t>Thu </a:t>
            </a:r>
            <a:r>
              <a:rPr lang="en-US" b="1" dirty="0">
                <a:solidFill>
                  <a:srgbClr val="C40D1E"/>
                </a:solidFill>
              </a:rPr>
              <a:t>July 24, 4-6pm</a:t>
            </a:r>
            <a:r>
              <a:rPr lang="en-US" dirty="0"/>
              <a:t> (A 151, </a:t>
            </a:r>
            <a:r>
              <a:rPr lang="en-US" b="1" dirty="0">
                <a:solidFill>
                  <a:srgbClr val="7889FB"/>
                </a:solidFill>
              </a:rPr>
              <a:t>max 50</a:t>
            </a:r>
            <a:r>
              <a:rPr lang="en-US" dirty="0"/>
              <a:t>) 	</a:t>
            </a:r>
            <a:r>
              <a:rPr lang="en-US" dirty="0">
                <a:sym typeface="Wingdings" panose="05000000000000000000" pitchFamily="2" charset="2"/>
              </a:rPr>
              <a:t> 24 registrations</a:t>
            </a:r>
            <a:endParaRPr lang="en-US" dirty="0"/>
          </a:p>
          <a:p>
            <a:pPr lvl="1"/>
            <a:r>
              <a:rPr lang="en-US" dirty="0"/>
              <a:t>Thu </a:t>
            </a:r>
            <a:r>
              <a:rPr lang="en-US" b="1" dirty="0">
                <a:solidFill>
                  <a:srgbClr val="C40D1E"/>
                </a:solidFill>
              </a:rPr>
              <a:t>July 31, 4-6pm</a:t>
            </a:r>
            <a:r>
              <a:rPr lang="en-US" dirty="0"/>
              <a:t> (EW 201, </a:t>
            </a:r>
            <a:r>
              <a:rPr lang="en-US" b="1" dirty="0">
                <a:solidFill>
                  <a:srgbClr val="7889FB"/>
                </a:solidFill>
              </a:rPr>
              <a:t>max 47</a:t>
            </a:r>
            <a:r>
              <a:rPr lang="en-US" dirty="0"/>
              <a:t>)	</a:t>
            </a:r>
            <a:r>
              <a:rPr lang="en-US" dirty="0">
                <a:sym typeface="Wingdings" panose="05000000000000000000" pitchFamily="2" charset="2"/>
              </a:rPr>
              <a:t> </a:t>
            </a:r>
            <a:r>
              <a:rPr lang="en-US" dirty="0">
                <a:solidFill>
                  <a:srgbClr val="C40D1E"/>
                </a:solidFill>
                <a:sym typeface="Wingdings" panose="05000000000000000000" pitchFamily="2" charset="2"/>
              </a:rPr>
              <a:t>48</a:t>
            </a:r>
            <a:r>
              <a:rPr lang="en-US" dirty="0">
                <a:sym typeface="Wingdings" panose="05000000000000000000" pitchFamily="2" charset="2"/>
              </a:rPr>
              <a:t> registrations</a:t>
            </a:r>
            <a:endParaRPr lang="en-US" dirty="0"/>
          </a:p>
          <a:p>
            <a:pPr lvl="1"/>
            <a:r>
              <a:rPr lang="en-US" dirty="0"/>
              <a:t>Thu </a:t>
            </a:r>
            <a:r>
              <a:rPr lang="en-US" b="1" dirty="0">
                <a:solidFill>
                  <a:srgbClr val="C40D1E"/>
                </a:solidFill>
              </a:rPr>
              <a:t>Aug 14, 4-6pm</a:t>
            </a:r>
            <a:r>
              <a:rPr lang="en-US" dirty="0"/>
              <a:t> (A 151, </a:t>
            </a:r>
            <a:r>
              <a:rPr lang="en-US" b="1" dirty="0">
                <a:solidFill>
                  <a:srgbClr val="7889FB"/>
                </a:solidFill>
              </a:rPr>
              <a:t>max 50</a:t>
            </a:r>
            <a:r>
              <a:rPr lang="en-US" dirty="0"/>
              <a:t>)	</a:t>
            </a:r>
            <a:r>
              <a:rPr lang="en-US" dirty="0">
                <a:sym typeface="Wingdings" panose="05000000000000000000" pitchFamily="2" charset="2"/>
              </a:rPr>
              <a:t> 34 registrations</a:t>
            </a:r>
          </a:p>
        </p:txBody>
      </p:sp>
      <p:sp>
        <p:nvSpPr>
          <p:cNvPr id="3" name="Text Placeholder 2">
            <a:extLst>
              <a:ext uri="{FF2B5EF4-FFF2-40B4-BE49-F238E27FC236}">
                <a16:creationId xmlns:a16="http://schemas.microsoft.com/office/drawing/2014/main" id="{3683EAB1-F127-C540-FA42-25B5B48C79B8}"/>
              </a:ext>
            </a:extLst>
          </p:cNvPr>
          <p:cNvSpPr>
            <a:spLocks noGrp="1"/>
          </p:cNvSpPr>
          <p:nvPr>
            <p:ph type="body" sz="quarter" idx="14"/>
          </p:nvPr>
        </p:nvSpPr>
        <p:spPr/>
        <p:txBody>
          <a:bodyPr/>
          <a:lstStyle/>
          <a:p>
            <a:r>
              <a:rPr lang="en-US" dirty="0"/>
              <a:t>Summary &amp; QA</a:t>
            </a:r>
          </a:p>
        </p:txBody>
      </p:sp>
      <p:sp>
        <p:nvSpPr>
          <p:cNvPr id="5" name="TextBox 4">
            <a:extLst>
              <a:ext uri="{FF2B5EF4-FFF2-40B4-BE49-F238E27FC236}">
                <a16:creationId xmlns:a16="http://schemas.microsoft.com/office/drawing/2014/main" id="{6F41A884-634A-E43F-F647-F1181829BB63}"/>
              </a:ext>
            </a:extLst>
          </p:cNvPr>
          <p:cNvSpPr txBox="1"/>
          <p:nvPr/>
        </p:nvSpPr>
        <p:spPr>
          <a:xfrm>
            <a:off x="5787613" y="965746"/>
            <a:ext cx="4055633" cy="1215717"/>
          </a:xfrm>
          <a:prstGeom prst="rect">
            <a:avLst/>
          </a:prstGeom>
          <a:noFill/>
        </p:spPr>
        <p:txBody>
          <a:bodyPr wrap="square" lIns="0" rIns="0" rtlCol="0">
            <a:spAutoFit/>
          </a:bodyPr>
          <a:lstStyle/>
          <a:p>
            <a:pPr algn="ctr"/>
            <a:r>
              <a:rPr lang="en-US" sz="7300" b="1" dirty="0">
                <a:solidFill>
                  <a:srgbClr val="C40D1E"/>
                </a:solidFill>
                <a:latin typeface="Calibri" panose="020F0502020204030204" pitchFamily="34" charset="0"/>
                <a:cs typeface="Calibri" panose="020F0502020204030204" pitchFamily="34" charset="0"/>
              </a:rPr>
              <a:t>Thanks</a:t>
            </a:r>
          </a:p>
        </p:txBody>
      </p:sp>
    </p:spTree>
    <p:extLst>
      <p:ext uri="{BB962C8B-B14F-4D97-AF65-F5344CB8AC3E}">
        <p14:creationId xmlns:p14="http://schemas.microsoft.com/office/powerpoint/2010/main" val="234411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B91E010B-877E-604A-96C7-32EFC5B57054}"/>
              </a:ext>
            </a:extLst>
          </p:cNvPr>
          <p:cNvSpPr txBox="1"/>
          <p:nvPr/>
        </p:nvSpPr>
        <p:spPr>
          <a:xfrm>
            <a:off x="550801" y="3050935"/>
            <a:ext cx="11641199" cy="1154162"/>
          </a:xfrm>
          <a:prstGeom prst="rect">
            <a:avLst/>
          </a:prstGeom>
          <a:noFill/>
        </p:spPr>
        <p:txBody>
          <a:bodyPr wrap="square" lIns="0" tIns="0" rIns="0" bIns="0" rtlCol="0">
            <a:spAutoFit/>
          </a:bodyPr>
          <a:lstStyle/>
          <a:p>
            <a:pPr>
              <a:lnSpc>
                <a:spcPts val="4500"/>
              </a:lnSpc>
            </a:pPr>
            <a:r>
              <a:rPr lang="en-US" sz="4500" b="1" dirty="0">
                <a:solidFill>
                  <a:schemeClr val="bg1"/>
                </a:solidFill>
                <a:cs typeface="Arial" panose="020B0604020202020204" pitchFamily="34" charset="0"/>
              </a:rPr>
              <a:t>Architecture of ML Systems (AMLS)</a:t>
            </a:r>
            <a:br>
              <a:rPr lang="en-US" sz="4500" b="1" dirty="0">
                <a:solidFill>
                  <a:schemeClr val="bg1"/>
                </a:solidFill>
                <a:cs typeface="Arial" panose="020B0604020202020204" pitchFamily="34" charset="0"/>
              </a:rPr>
            </a:br>
            <a:r>
              <a:rPr lang="en-US" sz="4100" b="1" dirty="0">
                <a:solidFill>
                  <a:schemeClr val="bg1"/>
                </a:solidFill>
                <a:cs typeface="Arial" panose="020B0604020202020204" pitchFamily="34" charset="0"/>
              </a:rPr>
              <a:t>14 Q&amp;A and Exam Preparation </a:t>
            </a:r>
            <a:r>
              <a:rPr lang="en-US" sz="3400" b="1" dirty="0">
                <a:solidFill>
                  <a:schemeClr val="bg1"/>
                </a:solidFill>
                <a:cs typeface="Arial" panose="020B0604020202020204" pitchFamily="34" charset="0"/>
              </a:rPr>
              <a:t>[continues 6.00pm]</a:t>
            </a:r>
          </a:p>
        </p:txBody>
      </p:sp>
      <p:sp>
        <p:nvSpPr>
          <p:cNvPr id="5" name="Textfeld 4">
            <a:extLst>
              <a:ext uri="{FF2B5EF4-FFF2-40B4-BE49-F238E27FC236}">
                <a16:creationId xmlns:a16="http://schemas.microsoft.com/office/drawing/2014/main" id="{A7FB4931-3EF5-3045-BA3B-F8959781C0D1}"/>
              </a:ext>
            </a:extLst>
          </p:cNvPr>
          <p:cNvSpPr txBox="1"/>
          <p:nvPr/>
        </p:nvSpPr>
        <p:spPr>
          <a:xfrm>
            <a:off x="550801" y="4575355"/>
            <a:ext cx="8328079" cy="1231106"/>
          </a:xfrm>
          <a:prstGeom prst="rect">
            <a:avLst/>
          </a:prstGeom>
          <a:noFill/>
        </p:spPr>
        <p:txBody>
          <a:bodyPr wrap="square" lIns="0" tIns="0" rIns="0" bIns="0" rtlCol="0">
            <a:spAutoFit/>
          </a:bodyPr>
          <a:lstStyle/>
          <a:p>
            <a:pPr marL="0" marR="0" lvl="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lang="en-US" sz="2200" b="1" dirty="0">
                <a:solidFill>
                  <a:schemeClr val="bg1"/>
                </a:solidFill>
                <a:cs typeface="Arial" panose="020B0604020202020204" pitchFamily="34" charset="0"/>
              </a:rPr>
              <a:t>Prof. Dr. Matthias Boehm</a:t>
            </a:r>
          </a:p>
          <a:p>
            <a:pPr marL="0" marR="0" lvl="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lang="en-US" sz="2000" dirty="0" err="1">
                <a:solidFill>
                  <a:schemeClr val="bg1"/>
                </a:solidFill>
                <a:cs typeface="Arial" panose="020B0604020202020204" pitchFamily="34" charset="0"/>
              </a:rPr>
              <a:t>Technische</a:t>
            </a:r>
            <a:r>
              <a:rPr lang="en-US" sz="2000" dirty="0">
                <a:solidFill>
                  <a:schemeClr val="bg1"/>
                </a:solidFill>
                <a:cs typeface="Arial" panose="020B0604020202020204" pitchFamily="34" charset="0"/>
              </a:rPr>
              <a:t> Universität Berlin</a:t>
            </a:r>
          </a:p>
          <a:p>
            <a:pPr marL="0" marR="0" lvl="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lang="en-US" sz="2000" dirty="0">
                <a:solidFill>
                  <a:schemeClr val="bg1"/>
                </a:solidFill>
                <a:cs typeface="Arial" panose="020B0604020202020204" pitchFamily="34" charset="0"/>
              </a:rPr>
              <a:t>Berlin Institute for the Foundations of Learning and Data</a:t>
            </a:r>
          </a:p>
          <a:p>
            <a:pPr marL="0" marR="0" lvl="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lang="en-US" sz="2000" dirty="0">
                <a:solidFill>
                  <a:schemeClr val="bg1"/>
                </a:solidFill>
                <a:cs typeface="Arial" panose="020B0604020202020204" pitchFamily="34" charset="0"/>
              </a:rPr>
              <a:t>Big Data Engineering (DAMS Lab)</a:t>
            </a:r>
            <a:endParaRPr lang="de-DE" sz="2000" dirty="0">
              <a:solidFill>
                <a:schemeClr val="bg1"/>
              </a:solidFill>
              <a:cs typeface="Arial" panose="020B0604020202020204" pitchFamily="34" charset="0"/>
            </a:endParaRPr>
          </a:p>
        </p:txBody>
      </p:sp>
      <p:pic>
        <p:nvPicPr>
          <p:cNvPr id="2" name="Picture 1">
            <a:extLst>
              <a:ext uri="{FF2B5EF4-FFF2-40B4-BE49-F238E27FC236}">
                <a16:creationId xmlns:a16="http://schemas.microsoft.com/office/drawing/2014/main" id="{FC28C5F3-C7B7-3F09-E67B-2CB951E0B5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01" y="6321314"/>
            <a:ext cx="853163" cy="301451"/>
          </a:xfrm>
          <a:prstGeom prst="rect">
            <a:avLst/>
          </a:prstGeom>
        </p:spPr>
      </p:pic>
      <p:sp>
        <p:nvSpPr>
          <p:cNvPr id="7" name="TextBox 6">
            <a:extLst>
              <a:ext uri="{FF2B5EF4-FFF2-40B4-BE49-F238E27FC236}">
                <a16:creationId xmlns:a16="http://schemas.microsoft.com/office/drawing/2014/main" id="{C78920D0-3EF7-66BD-9DA1-37967723809B}"/>
              </a:ext>
            </a:extLst>
          </p:cNvPr>
          <p:cNvSpPr txBox="1"/>
          <p:nvPr/>
        </p:nvSpPr>
        <p:spPr>
          <a:xfrm>
            <a:off x="1518108" y="6275437"/>
            <a:ext cx="3264099" cy="369332"/>
          </a:xfrm>
          <a:prstGeom prst="rect">
            <a:avLst/>
          </a:prstGeom>
          <a:noFill/>
        </p:spPr>
        <p:txBody>
          <a:bodyPr wrap="square" lIns="0" rIns="0" rtlCol="0">
            <a:spAutoFit/>
          </a:bodyPr>
          <a:lstStyle/>
          <a:p>
            <a:r>
              <a:rPr lang="en-US" dirty="0">
                <a:solidFill>
                  <a:schemeClr val="bg1"/>
                </a:solidFill>
                <a:latin typeface="Calibri" panose="020F0502020204030204" pitchFamily="34" charset="0"/>
                <a:cs typeface="Calibri" panose="020F0502020204030204" pitchFamily="34" charset="0"/>
              </a:rPr>
              <a:t>Last update: Jul 15, 2025</a:t>
            </a:r>
          </a:p>
        </p:txBody>
      </p:sp>
      <p:sp>
        <p:nvSpPr>
          <p:cNvPr id="6" name="TextBox 5">
            <a:extLst>
              <a:ext uri="{FF2B5EF4-FFF2-40B4-BE49-F238E27FC236}">
                <a16:creationId xmlns:a16="http://schemas.microsoft.com/office/drawing/2014/main" id="{8424E5D5-737B-D144-6178-9C03C88AAB2C}"/>
              </a:ext>
            </a:extLst>
          </p:cNvPr>
          <p:cNvSpPr txBox="1"/>
          <p:nvPr/>
        </p:nvSpPr>
        <p:spPr>
          <a:xfrm>
            <a:off x="482871" y="267019"/>
            <a:ext cx="7479070" cy="1107996"/>
          </a:xfrm>
          <a:prstGeom prst="rect">
            <a:avLst/>
          </a:prstGeom>
          <a:noFill/>
        </p:spPr>
        <p:txBody>
          <a:bodyPr wrap="square">
            <a:spAutoFit/>
          </a:bodyPr>
          <a:lstStyle/>
          <a:p>
            <a:r>
              <a:rPr lang="en-US" b="1" dirty="0">
                <a:solidFill>
                  <a:srgbClr val="000000"/>
                </a:solidFill>
              </a:rPr>
              <a:t>Example AMLS Exams </a:t>
            </a:r>
            <a:r>
              <a:rPr lang="en-US" dirty="0">
                <a:solidFill>
                  <a:srgbClr val="000000"/>
                </a:solidFill>
              </a:rPr>
              <a:t>(90min for 100/100 points)</a:t>
            </a:r>
            <a:br>
              <a:rPr lang="en-US" dirty="0">
                <a:solidFill>
                  <a:srgbClr val="000000"/>
                </a:solidFill>
              </a:rPr>
            </a:br>
            <a:r>
              <a:rPr lang="en-US" sz="1600" dirty="0">
                <a:hlinkClick r:id="rId4"/>
              </a:rPr>
              <a:t>https://mboehm7.github.io/teaching/ss24_amls/ExamAMLS24_v1.pdf</a:t>
            </a:r>
            <a:r>
              <a:rPr lang="en-US" sz="1600" dirty="0"/>
              <a:t> </a:t>
            </a:r>
          </a:p>
          <a:p>
            <a:r>
              <a:rPr lang="en-US" sz="1600" dirty="0">
                <a:solidFill>
                  <a:srgbClr val="000000"/>
                </a:solidFill>
                <a:hlinkClick r:id="rId5"/>
              </a:rPr>
              <a:t>https://mboehm7.github.io/teaching/ss24_amls/ExamAMLS24_v2.pdf</a:t>
            </a:r>
            <a:r>
              <a:rPr lang="en-US" sz="1600" dirty="0">
                <a:solidFill>
                  <a:srgbClr val="000000"/>
                </a:solidFill>
              </a:rPr>
              <a:t> </a:t>
            </a:r>
          </a:p>
          <a:p>
            <a:r>
              <a:rPr lang="en-US" sz="1600" dirty="0">
                <a:solidFill>
                  <a:srgbClr val="000000"/>
                </a:solidFill>
                <a:hlinkClick r:id="rId6"/>
              </a:rPr>
              <a:t>https://mboehm7.github.io/teaching/ss24_amls/ExamAMLS24_v3.pdf</a:t>
            </a:r>
            <a:r>
              <a:rPr lang="en-US" sz="1600" dirty="0">
                <a:solidFill>
                  <a:srgbClr val="000000"/>
                </a:solidFill>
              </a:rPr>
              <a:t> </a:t>
            </a:r>
          </a:p>
        </p:txBody>
      </p:sp>
      <p:sp>
        <p:nvSpPr>
          <p:cNvPr id="8" name="TextBox 7">
            <a:extLst>
              <a:ext uri="{FF2B5EF4-FFF2-40B4-BE49-F238E27FC236}">
                <a16:creationId xmlns:a16="http://schemas.microsoft.com/office/drawing/2014/main" id="{6F30E46F-79F1-2D41-CC08-02D07372C9B9}"/>
              </a:ext>
            </a:extLst>
          </p:cNvPr>
          <p:cNvSpPr txBox="1"/>
          <p:nvPr/>
        </p:nvSpPr>
        <p:spPr>
          <a:xfrm>
            <a:off x="6972237" y="482910"/>
            <a:ext cx="1979407" cy="923330"/>
          </a:xfrm>
          <a:prstGeom prst="rect">
            <a:avLst/>
          </a:prstGeom>
          <a:noFill/>
        </p:spPr>
        <p:txBody>
          <a:bodyPr wrap="square" rtlCol="0">
            <a:spAutoFit/>
          </a:bodyPr>
          <a:lstStyle/>
          <a:p>
            <a:pPr algn="ctr"/>
            <a:r>
              <a:rPr lang="en-US" b="1" dirty="0">
                <a:solidFill>
                  <a:srgbClr val="C40D1E"/>
                </a:solidFill>
              </a:rPr>
              <a:t>No Lecture Materials or Mobile Devices</a:t>
            </a:r>
            <a:r>
              <a:rPr lang="en-US" dirty="0"/>
              <a:t> </a:t>
            </a:r>
          </a:p>
        </p:txBody>
      </p:sp>
    </p:spTree>
    <p:extLst>
      <p:ext uri="{BB962C8B-B14F-4D97-AF65-F5344CB8AC3E}">
        <p14:creationId xmlns:p14="http://schemas.microsoft.com/office/powerpoint/2010/main" val="15564023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01D73C7-CF8F-668E-EE89-8E9E1A704336}"/>
              </a:ext>
            </a:extLst>
          </p:cNvPr>
          <p:cNvSpPr/>
          <p:nvPr/>
        </p:nvSpPr>
        <p:spPr>
          <a:xfrm>
            <a:off x="1194318" y="5700827"/>
            <a:ext cx="10997682" cy="1157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2" name="Text Placeholder 1">
            <a:extLst>
              <a:ext uri="{FF2B5EF4-FFF2-40B4-BE49-F238E27FC236}">
                <a16:creationId xmlns:a16="http://schemas.microsoft.com/office/drawing/2014/main" id="{648BB552-FC3D-72B3-06E7-46B2449A8D31}"/>
              </a:ext>
            </a:extLst>
          </p:cNvPr>
          <p:cNvSpPr>
            <a:spLocks noGrp="1"/>
          </p:cNvSpPr>
          <p:nvPr>
            <p:ph type="body" sz="quarter" idx="18"/>
          </p:nvPr>
        </p:nvSpPr>
        <p:spPr/>
        <p:txBody>
          <a:bodyPr/>
          <a:lstStyle/>
          <a:p>
            <a:r>
              <a:rPr lang="en-US" dirty="0"/>
              <a:t>Task 1a: Describe the overall </a:t>
            </a:r>
            <a:r>
              <a:rPr lang="en-US" dirty="0">
                <a:solidFill>
                  <a:srgbClr val="7889FB"/>
                </a:solidFill>
              </a:rPr>
              <a:t>system architecture of data-parallel parameter servers</a:t>
            </a:r>
            <a:r>
              <a:rPr lang="en-US" dirty="0"/>
              <a:t>, </a:t>
            </a:r>
            <a:br>
              <a:rPr lang="en-US" dirty="0"/>
            </a:br>
            <a:r>
              <a:rPr lang="en-US" dirty="0"/>
              <a:t>explain its components and interaction among these components [10/100 points]</a:t>
            </a:r>
          </a:p>
          <a:p>
            <a:pPr lvl="1"/>
            <a:endParaRPr lang="en-US" dirty="0"/>
          </a:p>
          <a:p>
            <a:r>
              <a:rPr lang="en-US" dirty="0"/>
              <a:t>System Architecture</a:t>
            </a:r>
          </a:p>
          <a:p>
            <a:pPr lvl="1"/>
            <a:r>
              <a:rPr lang="en-US" b="1" dirty="0">
                <a:solidFill>
                  <a:schemeClr val="accent1"/>
                </a:solidFill>
              </a:rPr>
              <a:t>M</a:t>
            </a:r>
            <a:r>
              <a:rPr lang="en-US" dirty="0"/>
              <a:t> Parameter Servers w/ model</a:t>
            </a:r>
          </a:p>
          <a:p>
            <a:pPr lvl="1"/>
            <a:r>
              <a:rPr lang="en-US" b="1" dirty="0">
                <a:solidFill>
                  <a:srgbClr val="7889FB"/>
                </a:solidFill>
              </a:rPr>
              <a:t>N</a:t>
            </a:r>
            <a:r>
              <a:rPr lang="en-US" dirty="0"/>
              <a:t> Workers w/ data partitions</a:t>
            </a:r>
          </a:p>
          <a:p>
            <a:pPr lvl="1"/>
            <a:r>
              <a:rPr lang="en-US" dirty="0"/>
              <a:t>Optional Coordinator</a:t>
            </a:r>
          </a:p>
          <a:p>
            <a:r>
              <a:rPr lang="en-US" dirty="0"/>
              <a:t>Interactions</a:t>
            </a:r>
          </a:p>
          <a:p>
            <a:pPr lvl="1"/>
            <a:r>
              <a:rPr lang="en-US" dirty="0"/>
              <a:t>Workers </a:t>
            </a:r>
            <a:r>
              <a:rPr lang="en-US" b="1" dirty="0">
                <a:solidFill>
                  <a:srgbClr val="7889FB"/>
                </a:solidFill>
              </a:rPr>
              <a:t>pull</a:t>
            </a:r>
            <a:r>
              <a:rPr lang="en-US" dirty="0"/>
              <a:t> model from parameter servers,</a:t>
            </a:r>
            <a:br>
              <a:rPr lang="en-US" dirty="0"/>
            </a:br>
            <a:r>
              <a:rPr lang="en-US" dirty="0"/>
              <a:t>slice a mini-batch of data, run a forward and</a:t>
            </a:r>
            <a:br>
              <a:rPr lang="en-US" dirty="0"/>
            </a:br>
            <a:r>
              <a:rPr lang="en-US" dirty="0"/>
              <a:t>backward pass to compute gradients,</a:t>
            </a:r>
            <a:br>
              <a:rPr lang="en-US" dirty="0"/>
            </a:br>
            <a:r>
              <a:rPr lang="en-US" dirty="0"/>
              <a:t>which are </a:t>
            </a:r>
            <a:r>
              <a:rPr lang="en-US" b="1" dirty="0">
                <a:solidFill>
                  <a:srgbClr val="7889FB"/>
                </a:solidFill>
              </a:rPr>
              <a:t>pushed</a:t>
            </a:r>
            <a:r>
              <a:rPr lang="en-US" dirty="0"/>
              <a:t> back to parameter serves</a:t>
            </a:r>
          </a:p>
          <a:p>
            <a:pPr lvl="1"/>
            <a:r>
              <a:rPr lang="en-US" dirty="0"/>
              <a:t>Parameter servers wait for gradients,</a:t>
            </a:r>
            <a:br>
              <a:rPr lang="en-US" dirty="0"/>
            </a:br>
            <a:r>
              <a:rPr lang="en-US" b="1" dirty="0">
                <a:solidFill>
                  <a:srgbClr val="C40D1E"/>
                </a:solidFill>
              </a:rPr>
              <a:t>aggregate</a:t>
            </a:r>
            <a:r>
              <a:rPr lang="en-US" dirty="0"/>
              <a:t> the gradients/models, and</a:t>
            </a:r>
            <a:br>
              <a:rPr lang="en-US" dirty="0"/>
            </a:br>
            <a:r>
              <a:rPr lang="en-US" dirty="0"/>
              <a:t>perform a </a:t>
            </a:r>
            <a:r>
              <a:rPr lang="en-US" b="1" dirty="0">
                <a:solidFill>
                  <a:srgbClr val="C40D1E"/>
                </a:solidFill>
              </a:rPr>
              <a:t>global model update </a:t>
            </a:r>
          </a:p>
          <a:p>
            <a:endParaRPr lang="en-US" dirty="0"/>
          </a:p>
        </p:txBody>
      </p:sp>
      <p:sp>
        <p:nvSpPr>
          <p:cNvPr id="3" name="Text Placeholder 2">
            <a:extLst>
              <a:ext uri="{FF2B5EF4-FFF2-40B4-BE49-F238E27FC236}">
                <a16:creationId xmlns:a16="http://schemas.microsoft.com/office/drawing/2014/main" id="{99F03973-0B2B-88C3-44AF-83536DC6A010}"/>
              </a:ext>
            </a:extLst>
          </p:cNvPr>
          <p:cNvSpPr>
            <a:spLocks noGrp="1"/>
          </p:cNvSpPr>
          <p:nvPr>
            <p:ph type="body" sz="quarter" idx="14"/>
          </p:nvPr>
        </p:nvSpPr>
        <p:spPr/>
        <p:txBody>
          <a:bodyPr/>
          <a:lstStyle/>
          <a:p>
            <a:r>
              <a:rPr lang="en-US" dirty="0"/>
              <a:t>Task 1 Parameter Servers </a:t>
            </a:r>
            <a:r>
              <a:rPr lang="en-US" sz="1800" dirty="0"/>
              <a:t>[question appeared in every exam]</a:t>
            </a:r>
          </a:p>
          <a:p>
            <a:endParaRPr lang="en-US" dirty="0"/>
          </a:p>
        </p:txBody>
      </p:sp>
      <p:grpSp>
        <p:nvGrpSpPr>
          <p:cNvPr id="4" name="Group 3">
            <a:extLst>
              <a:ext uri="{FF2B5EF4-FFF2-40B4-BE49-F238E27FC236}">
                <a16:creationId xmlns:a16="http://schemas.microsoft.com/office/drawing/2014/main" id="{AA8F3F9B-FB44-C6E4-69B4-B28CFAC39E2E}"/>
              </a:ext>
            </a:extLst>
          </p:cNvPr>
          <p:cNvGrpSpPr/>
          <p:nvPr/>
        </p:nvGrpSpPr>
        <p:grpSpPr>
          <a:xfrm>
            <a:off x="8671589" y="372873"/>
            <a:ext cx="1828800" cy="426118"/>
            <a:chOff x="8122950" y="438244"/>
            <a:chExt cx="1828800" cy="426118"/>
          </a:xfrm>
        </p:grpSpPr>
        <p:sp>
          <p:nvSpPr>
            <p:cNvPr id="5" name="Rectangle 4">
              <a:extLst>
                <a:ext uri="{FF2B5EF4-FFF2-40B4-BE49-F238E27FC236}">
                  <a16:creationId xmlns:a16="http://schemas.microsoft.com/office/drawing/2014/main" id="{4896C98D-2903-2657-502C-3C3502096513}"/>
                </a:ext>
              </a:extLst>
            </p:cNvPr>
            <p:cNvSpPr/>
            <p:nvPr/>
          </p:nvSpPr>
          <p:spPr>
            <a:xfrm>
              <a:off x="8122950" y="445399"/>
              <a:ext cx="182880" cy="418963"/>
            </a:xfrm>
            <a:prstGeom prst="rect">
              <a:avLst/>
            </a:prstGeom>
            <a:solidFill>
              <a:srgbClr val="788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6" name="Rectangle 5">
              <a:extLst>
                <a:ext uri="{FF2B5EF4-FFF2-40B4-BE49-F238E27FC236}">
                  <a16:creationId xmlns:a16="http://schemas.microsoft.com/office/drawing/2014/main" id="{FCFA57BD-212E-27B4-5839-C2A5A1CF6923}"/>
                </a:ext>
              </a:extLst>
            </p:cNvPr>
            <p:cNvSpPr/>
            <p:nvPr/>
          </p:nvSpPr>
          <p:spPr>
            <a:xfrm>
              <a:off x="8305830" y="438244"/>
              <a:ext cx="1645920" cy="418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10/100</a:t>
              </a:r>
            </a:p>
          </p:txBody>
        </p:sp>
      </p:grpSp>
      <p:pic>
        <p:nvPicPr>
          <p:cNvPr id="7" name="Picture 6">
            <a:extLst>
              <a:ext uri="{FF2B5EF4-FFF2-40B4-BE49-F238E27FC236}">
                <a16:creationId xmlns:a16="http://schemas.microsoft.com/office/drawing/2014/main" id="{EDD77452-8D37-2C43-3B95-4DFDB22151BC}"/>
              </a:ext>
            </a:extLst>
          </p:cNvPr>
          <p:cNvPicPr>
            <a:picLocks noChangeAspect="1"/>
          </p:cNvPicPr>
          <p:nvPr/>
        </p:nvPicPr>
        <p:blipFill>
          <a:blip r:embed="rId2"/>
          <a:stretch>
            <a:fillRect/>
          </a:stretch>
        </p:blipFill>
        <p:spPr>
          <a:xfrm>
            <a:off x="5913631" y="2232384"/>
            <a:ext cx="4955858" cy="4295775"/>
          </a:xfrm>
          <a:prstGeom prst="rect">
            <a:avLst/>
          </a:prstGeom>
        </p:spPr>
      </p:pic>
      <p:sp>
        <p:nvSpPr>
          <p:cNvPr id="8" name="TextBox 7">
            <a:extLst>
              <a:ext uri="{FF2B5EF4-FFF2-40B4-BE49-F238E27FC236}">
                <a16:creationId xmlns:a16="http://schemas.microsoft.com/office/drawing/2014/main" id="{D403E840-234D-652B-3E61-481E83637A5B}"/>
              </a:ext>
            </a:extLst>
          </p:cNvPr>
          <p:cNvSpPr txBox="1"/>
          <p:nvPr/>
        </p:nvSpPr>
        <p:spPr>
          <a:xfrm>
            <a:off x="6694927" y="2258332"/>
            <a:ext cx="683288" cy="369332"/>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M</a:t>
            </a:r>
          </a:p>
        </p:txBody>
      </p:sp>
      <p:sp>
        <p:nvSpPr>
          <p:cNvPr id="9" name="TextBox 8">
            <a:extLst>
              <a:ext uri="{FF2B5EF4-FFF2-40B4-BE49-F238E27FC236}">
                <a16:creationId xmlns:a16="http://schemas.microsoft.com/office/drawing/2014/main" id="{857639EE-25A7-8783-99BE-1C8128190DD3}"/>
              </a:ext>
            </a:extLst>
          </p:cNvPr>
          <p:cNvSpPr txBox="1"/>
          <p:nvPr/>
        </p:nvSpPr>
        <p:spPr>
          <a:xfrm>
            <a:off x="7334611" y="6059475"/>
            <a:ext cx="683288" cy="369332"/>
          </a:xfrm>
          <a:prstGeom prst="rect">
            <a:avLst/>
          </a:prstGeom>
          <a:noFill/>
        </p:spPr>
        <p:txBody>
          <a:bodyPr wrap="square" lIns="0" rIns="0" rtlCol="0">
            <a:spAutoFit/>
          </a:bodyPr>
          <a:lstStyle/>
          <a:p>
            <a:pPr algn="ctr"/>
            <a:r>
              <a:rPr lang="en-US" b="1" dirty="0">
                <a:solidFill>
                  <a:schemeClr val="accent1"/>
                </a:solidFill>
                <a:latin typeface="Calibri" panose="020F0502020204030204" pitchFamily="34" charset="0"/>
                <a:cs typeface="Calibri" panose="020F0502020204030204" pitchFamily="34" charset="0"/>
              </a:rPr>
              <a:t>N</a:t>
            </a:r>
          </a:p>
        </p:txBody>
      </p:sp>
      <p:sp>
        <p:nvSpPr>
          <p:cNvPr id="10" name="TextBox 9">
            <a:extLst>
              <a:ext uri="{FF2B5EF4-FFF2-40B4-BE49-F238E27FC236}">
                <a16:creationId xmlns:a16="http://schemas.microsoft.com/office/drawing/2014/main" id="{DE1005D3-D2D4-A1F0-084B-E06AF319C684}"/>
              </a:ext>
            </a:extLst>
          </p:cNvPr>
          <p:cNvSpPr txBox="1"/>
          <p:nvPr/>
        </p:nvSpPr>
        <p:spPr>
          <a:xfrm>
            <a:off x="10507392" y="3479171"/>
            <a:ext cx="1426866" cy="646331"/>
          </a:xfrm>
          <a:prstGeom prst="rect">
            <a:avLst/>
          </a:prstGeom>
          <a:noFill/>
        </p:spPr>
        <p:txBody>
          <a:bodyPr wrap="square" lIns="0" rIns="0" rtlCol="0">
            <a:spAutoFit/>
          </a:bodyPr>
          <a:lstStyle/>
          <a:p>
            <a:pPr algn="ctr"/>
            <a:r>
              <a:rPr lang="en-US" dirty="0">
                <a:latin typeface="Calibri" panose="020F0502020204030204" pitchFamily="34" charset="0"/>
                <a:cs typeface="Calibri" panose="020F0502020204030204" pitchFamily="34" charset="0"/>
              </a:rPr>
              <a:t>W .. Model</a:t>
            </a:r>
          </a:p>
          <a:p>
            <a:pPr algn="ctr"/>
            <a:r>
              <a:rPr lang="en-US" dirty="0">
                <a:latin typeface="Calibri" panose="020F0502020204030204" pitchFamily="34" charset="0"/>
                <a:cs typeface="Calibri" panose="020F0502020204030204" pitchFamily="34" charset="0"/>
              </a:rPr>
              <a:t>ΔW .. Gradient</a:t>
            </a:r>
          </a:p>
        </p:txBody>
      </p:sp>
    </p:spTree>
    <p:extLst>
      <p:ext uri="{BB962C8B-B14F-4D97-AF65-F5344CB8AC3E}">
        <p14:creationId xmlns:p14="http://schemas.microsoft.com/office/powerpoint/2010/main" val="183363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166987-3929-5B94-63A2-7060257015D1}"/>
              </a:ext>
            </a:extLst>
          </p:cNvPr>
          <p:cNvSpPr>
            <a:spLocks noGrp="1"/>
          </p:cNvSpPr>
          <p:nvPr>
            <p:ph type="body" sz="quarter" idx="18"/>
          </p:nvPr>
        </p:nvSpPr>
        <p:spPr/>
        <p:txBody>
          <a:bodyPr/>
          <a:lstStyle/>
          <a:p>
            <a:r>
              <a:rPr lang="en-US" dirty="0"/>
              <a:t>Task 1b: Describe </a:t>
            </a:r>
            <a:r>
              <a:rPr lang="en-US" dirty="0">
                <a:solidFill>
                  <a:srgbClr val="7889FB"/>
                </a:solidFill>
              </a:rPr>
              <a:t>synchronous (BSP) and asynchronous (ASP) update strategies</a:t>
            </a:r>
            <a:r>
              <a:rPr lang="en-US" dirty="0"/>
              <a:t> in </a:t>
            </a:r>
            <a:br>
              <a:rPr lang="en-US" dirty="0"/>
            </a:br>
            <a:r>
              <a:rPr lang="en-US" dirty="0"/>
              <a:t>data-parallel parameter servers and name their advantages and disadvantages. [6/100 points]</a:t>
            </a:r>
          </a:p>
        </p:txBody>
      </p:sp>
      <p:sp>
        <p:nvSpPr>
          <p:cNvPr id="3" name="Text Placeholder 2">
            <a:extLst>
              <a:ext uri="{FF2B5EF4-FFF2-40B4-BE49-F238E27FC236}">
                <a16:creationId xmlns:a16="http://schemas.microsoft.com/office/drawing/2014/main" id="{81DEC46A-847C-B730-4B39-C2AAA36AF41A}"/>
              </a:ext>
            </a:extLst>
          </p:cNvPr>
          <p:cNvSpPr>
            <a:spLocks noGrp="1"/>
          </p:cNvSpPr>
          <p:nvPr>
            <p:ph type="body" sz="quarter" idx="14"/>
          </p:nvPr>
        </p:nvSpPr>
        <p:spPr/>
        <p:txBody>
          <a:bodyPr/>
          <a:lstStyle/>
          <a:p>
            <a:pPr marL="0" marR="0" lvl="0" indent="0" algn="l" defTabSz="914400" rtl="0" eaLnBrk="1" fontAlgn="auto" latinLnBrk="0" hangingPunct="1">
              <a:lnSpc>
                <a:spcPts val="2800"/>
              </a:lnSpc>
              <a:spcBef>
                <a:spcPts val="0"/>
              </a:spcBef>
              <a:spcAft>
                <a:spcPts val="0"/>
              </a:spcAft>
              <a:buClrTx/>
              <a:buSzTx/>
              <a:buFont typeface="Arial" panose="020B0604020202020204" pitchFamily="34" charset="0"/>
              <a:buNone/>
              <a:tabLst/>
              <a:defRPr/>
            </a:pPr>
            <a:r>
              <a:rPr lang="en-US" dirty="0"/>
              <a:t>Task 1 Parameter Servers, cont. </a:t>
            </a:r>
            <a:r>
              <a:rPr kumimoji="0" lang="en-US" sz="1800" b="1" i="0" u="none" strike="noStrike" kern="1200" cap="none" spc="0" normalizeH="0" baseline="0" noProof="0" dirty="0">
                <a:ln>
                  <a:noFill/>
                </a:ln>
                <a:solidFill>
                  <a:srgbClr val="C40D1E"/>
                </a:solidFill>
                <a:effectLst/>
                <a:uLnTx/>
                <a:uFillTx/>
                <a:latin typeface="Calibri" panose="020F0502020204030204"/>
                <a:ea typeface="+mn-ea"/>
                <a:cs typeface="Arial" panose="020B0604020202020204" pitchFamily="34" charset="0"/>
              </a:rPr>
              <a:t>[question appeared in every exam]</a:t>
            </a:r>
          </a:p>
          <a:p>
            <a:endParaRPr lang="en-US" dirty="0"/>
          </a:p>
          <a:p>
            <a:endParaRPr lang="en-US" dirty="0"/>
          </a:p>
        </p:txBody>
      </p:sp>
      <p:grpSp>
        <p:nvGrpSpPr>
          <p:cNvPr id="4" name="Group 3">
            <a:extLst>
              <a:ext uri="{FF2B5EF4-FFF2-40B4-BE49-F238E27FC236}">
                <a16:creationId xmlns:a16="http://schemas.microsoft.com/office/drawing/2014/main" id="{03A3E8BF-65EF-4DF5-F161-5FB313D9BB42}"/>
              </a:ext>
            </a:extLst>
          </p:cNvPr>
          <p:cNvGrpSpPr/>
          <p:nvPr/>
        </p:nvGrpSpPr>
        <p:grpSpPr>
          <a:xfrm>
            <a:off x="8671589" y="372873"/>
            <a:ext cx="1828800" cy="426118"/>
            <a:chOff x="8122950" y="438244"/>
            <a:chExt cx="1828800" cy="426118"/>
          </a:xfrm>
        </p:grpSpPr>
        <p:sp>
          <p:nvSpPr>
            <p:cNvPr id="5" name="Rectangle 4">
              <a:extLst>
                <a:ext uri="{FF2B5EF4-FFF2-40B4-BE49-F238E27FC236}">
                  <a16:creationId xmlns:a16="http://schemas.microsoft.com/office/drawing/2014/main" id="{6C05AD4C-29F8-9EFF-A755-6CF57AAEE437}"/>
                </a:ext>
              </a:extLst>
            </p:cNvPr>
            <p:cNvSpPr/>
            <p:nvPr/>
          </p:nvSpPr>
          <p:spPr>
            <a:xfrm>
              <a:off x="8122950" y="445399"/>
              <a:ext cx="292608" cy="418963"/>
            </a:xfrm>
            <a:prstGeom prst="rect">
              <a:avLst/>
            </a:prstGeom>
            <a:solidFill>
              <a:srgbClr val="788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6" name="Rectangle 5">
              <a:extLst>
                <a:ext uri="{FF2B5EF4-FFF2-40B4-BE49-F238E27FC236}">
                  <a16:creationId xmlns:a16="http://schemas.microsoft.com/office/drawing/2014/main" id="{72142FC3-2DC1-C450-E4CE-528A8C2D8EAE}"/>
                </a:ext>
              </a:extLst>
            </p:cNvPr>
            <p:cNvSpPr/>
            <p:nvPr/>
          </p:nvSpPr>
          <p:spPr>
            <a:xfrm>
              <a:off x="8415558" y="438244"/>
              <a:ext cx="1536192" cy="418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16/100</a:t>
              </a:r>
            </a:p>
          </p:txBody>
        </p:sp>
      </p:grpSp>
      <p:graphicFrame>
        <p:nvGraphicFramePr>
          <p:cNvPr id="7" name="Table 6">
            <a:extLst>
              <a:ext uri="{FF2B5EF4-FFF2-40B4-BE49-F238E27FC236}">
                <a16:creationId xmlns:a16="http://schemas.microsoft.com/office/drawing/2014/main" id="{BB974BF7-49F3-2D06-346C-B4BE8459FDE2}"/>
              </a:ext>
            </a:extLst>
          </p:cNvPr>
          <p:cNvGraphicFramePr>
            <a:graphicFrameLocks noGrp="1"/>
          </p:cNvGraphicFramePr>
          <p:nvPr/>
        </p:nvGraphicFramePr>
        <p:xfrm>
          <a:off x="1430770" y="2365586"/>
          <a:ext cx="8912112" cy="2565400"/>
        </p:xfrm>
        <a:graphic>
          <a:graphicData uri="http://schemas.openxmlformats.org/drawingml/2006/table">
            <a:tbl>
              <a:tblPr firstRow="1" bandRow="1">
                <a:tableStyleId>{5C22544A-7EE6-4342-B048-85BDC9FD1C3A}</a:tableStyleId>
              </a:tblPr>
              <a:tblGrid>
                <a:gridCol w="2970704">
                  <a:extLst>
                    <a:ext uri="{9D8B030D-6E8A-4147-A177-3AD203B41FA5}">
                      <a16:colId xmlns:a16="http://schemas.microsoft.com/office/drawing/2014/main" val="1811060727"/>
                    </a:ext>
                  </a:extLst>
                </a:gridCol>
                <a:gridCol w="2970704">
                  <a:extLst>
                    <a:ext uri="{9D8B030D-6E8A-4147-A177-3AD203B41FA5}">
                      <a16:colId xmlns:a16="http://schemas.microsoft.com/office/drawing/2014/main" val="1353786952"/>
                    </a:ext>
                  </a:extLst>
                </a:gridCol>
                <a:gridCol w="2970704">
                  <a:extLst>
                    <a:ext uri="{9D8B030D-6E8A-4147-A177-3AD203B41FA5}">
                      <a16:colId xmlns:a16="http://schemas.microsoft.com/office/drawing/2014/main" val="2758933981"/>
                    </a:ext>
                  </a:extLst>
                </a:gridCol>
              </a:tblGrid>
              <a:tr h="370840">
                <a:tc>
                  <a:txBody>
                    <a:bodyPr/>
                    <a:lstStyle/>
                    <a:p>
                      <a:endParaRPr lang="en-US" dirty="0"/>
                    </a:p>
                  </a:txBody>
                  <a:tcPr/>
                </a:tc>
                <a:tc>
                  <a:txBody>
                    <a:bodyPr/>
                    <a:lstStyle/>
                    <a:p>
                      <a:pPr algn="ctr"/>
                      <a:r>
                        <a:rPr lang="en-US" dirty="0"/>
                        <a:t>Synchronous</a:t>
                      </a:r>
                    </a:p>
                  </a:txBody>
                  <a:tcPr/>
                </a:tc>
                <a:tc>
                  <a:txBody>
                    <a:bodyPr/>
                    <a:lstStyle/>
                    <a:p>
                      <a:pPr algn="ctr"/>
                      <a:r>
                        <a:rPr lang="en-US" dirty="0"/>
                        <a:t>Asynchronous</a:t>
                      </a:r>
                    </a:p>
                  </a:txBody>
                  <a:tcPr/>
                </a:tc>
                <a:extLst>
                  <a:ext uri="{0D108BD9-81ED-4DB2-BD59-A6C34878D82A}">
                    <a16:rowId xmlns:a16="http://schemas.microsoft.com/office/drawing/2014/main" val="2281213309"/>
                  </a:ext>
                </a:extLst>
              </a:tr>
              <a:tr h="370840">
                <a:tc>
                  <a:txBody>
                    <a:bodyPr/>
                    <a:lstStyle/>
                    <a:p>
                      <a:r>
                        <a:rPr lang="en-US" b="1" dirty="0"/>
                        <a:t>Description</a:t>
                      </a:r>
                    </a:p>
                    <a:p>
                      <a:endParaRPr lang="en-US" b="1" dirty="0"/>
                    </a:p>
                    <a:p>
                      <a:endParaRPr lang="en-US" b="1"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11093577"/>
                  </a:ext>
                </a:extLst>
              </a:tr>
              <a:tr h="370840">
                <a:tc>
                  <a:txBody>
                    <a:bodyPr/>
                    <a:lstStyle/>
                    <a:p>
                      <a:r>
                        <a:rPr lang="en-US" b="1" dirty="0"/>
                        <a:t>Advantages</a:t>
                      </a:r>
                    </a:p>
                    <a:p>
                      <a:endParaRPr lang="en-US" b="1"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269868681"/>
                  </a:ext>
                </a:extLst>
              </a:tr>
              <a:tr h="370840">
                <a:tc>
                  <a:txBody>
                    <a:bodyPr/>
                    <a:lstStyle/>
                    <a:p>
                      <a:r>
                        <a:rPr lang="en-US" b="1" dirty="0"/>
                        <a:t>Disadvantages</a:t>
                      </a:r>
                    </a:p>
                    <a:p>
                      <a:endParaRPr lang="en-US" b="1"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050427056"/>
                  </a:ext>
                </a:extLst>
              </a:tr>
            </a:tbl>
          </a:graphicData>
        </a:graphic>
      </p:graphicFrame>
      <p:graphicFrame>
        <p:nvGraphicFramePr>
          <p:cNvPr id="8" name="Table 7">
            <a:extLst>
              <a:ext uri="{FF2B5EF4-FFF2-40B4-BE49-F238E27FC236}">
                <a16:creationId xmlns:a16="http://schemas.microsoft.com/office/drawing/2014/main" id="{E73162DE-B287-FB41-324C-D3665031C6AA}"/>
              </a:ext>
            </a:extLst>
          </p:cNvPr>
          <p:cNvGraphicFramePr>
            <a:graphicFrameLocks noGrp="1"/>
          </p:cNvGraphicFramePr>
          <p:nvPr/>
        </p:nvGraphicFramePr>
        <p:xfrm>
          <a:off x="1432561" y="2378133"/>
          <a:ext cx="8912112" cy="2565400"/>
        </p:xfrm>
        <a:graphic>
          <a:graphicData uri="http://schemas.openxmlformats.org/drawingml/2006/table">
            <a:tbl>
              <a:tblPr firstRow="1" bandRow="1">
                <a:tableStyleId>{5C22544A-7EE6-4342-B048-85BDC9FD1C3A}</a:tableStyleId>
              </a:tblPr>
              <a:tblGrid>
                <a:gridCol w="2970704">
                  <a:extLst>
                    <a:ext uri="{9D8B030D-6E8A-4147-A177-3AD203B41FA5}">
                      <a16:colId xmlns:a16="http://schemas.microsoft.com/office/drawing/2014/main" val="1811060727"/>
                    </a:ext>
                  </a:extLst>
                </a:gridCol>
                <a:gridCol w="2970704">
                  <a:extLst>
                    <a:ext uri="{9D8B030D-6E8A-4147-A177-3AD203B41FA5}">
                      <a16:colId xmlns:a16="http://schemas.microsoft.com/office/drawing/2014/main" val="1353786952"/>
                    </a:ext>
                  </a:extLst>
                </a:gridCol>
                <a:gridCol w="2970704">
                  <a:extLst>
                    <a:ext uri="{9D8B030D-6E8A-4147-A177-3AD203B41FA5}">
                      <a16:colId xmlns:a16="http://schemas.microsoft.com/office/drawing/2014/main" val="2758933981"/>
                    </a:ext>
                  </a:extLst>
                </a:gridCol>
              </a:tblGrid>
              <a:tr h="370840">
                <a:tc>
                  <a:txBody>
                    <a:bodyPr/>
                    <a:lstStyle/>
                    <a:p>
                      <a:endParaRPr lang="en-US" dirty="0"/>
                    </a:p>
                  </a:txBody>
                  <a:tcPr/>
                </a:tc>
                <a:tc>
                  <a:txBody>
                    <a:bodyPr/>
                    <a:lstStyle/>
                    <a:p>
                      <a:pPr algn="ctr"/>
                      <a:r>
                        <a:rPr lang="en-US" dirty="0"/>
                        <a:t>Synchronous</a:t>
                      </a:r>
                    </a:p>
                  </a:txBody>
                  <a:tcPr/>
                </a:tc>
                <a:tc>
                  <a:txBody>
                    <a:bodyPr/>
                    <a:lstStyle/>
                    <a:p>
                      <a:pPr algn="ctr"/>
                      <a:r>
                        <a:rPr lang="en-US" dirty="0"/>
                        <a:t>Asynchronous</a:t>
                      </a:r>
                    </a:p>
                  </a:txBody>
                  <a:tcPr/>
                </a:tc>
                <a:extLst>
                  <a:ext uri="{0D108BD9-81ED-4DB2-BD59-A6C34878D82A}">
                    <a16:rowId xmlns:a16="http://schemas.microsoft.com/office/drawing/2014/main" val="2281213309"/>
                  </a:ext>
                </a:extLst>
              </a:tr>
              <a:tr h="370840">
                <a:tc>
                  <a:txBody>
                    <a:bodyPr/>
                    <a:lstStyle/>
                    <a:p>
                      <a:r>
                        <a:rPr lang="en-US" b="1" dirty="0"/>
                        <a:t>Description</a:t>
                      </a:r>
                    </a:p>
                    <a:p>
                      <a:endParaRPr lang="en-US" b="1" dirty="0"/>
                    </a:p>
                    <a:p>
                      <a:endParaRPr lang="en-US" b="1" dirty="0"/>
                    </a:p>
                  </a:txBody>
                  <a:tcPr/>
                </a:tc>
                <a:tc>
                  <a:txBody>
                    <a:bodyPr/>
                    <a:lstStyle/>
                    <a:p>
                      <a:r>
                        <a:rPr lang="en-US" dirty="0"/>
                        <a:t>Per-batch or -n-batches synchronization barrier (wait for all workers before update)</a:t>
                      </a:r>
                    </a:p>
                  </a:txBody>
                  <a:tcPr/>
                </a:tc>
                <a:tc>
                  <a:txBody>
                    <a:bodyPr/>
                    <a:lstStyle/>
                    <a:p>
                      <a:r>
                        <a:rPr lang="en-US" dirty="0"/>
                        <a:t>Every pushed gradient updates the model, workers obtain model immediately</a:t>
                      </a:r>
                    </a:p>
                  </a:txBody>
                  <a:tcPr/>
                </a:tc>
                <a:extLst>
                  <a:ext uri="{0D108BD9-81ED-4DB2-BD59-A6C34878D82A}">
                    <a16:rowId xmlns:a16="http://schemas.microsoft.com/office/drawing/2014/main" val="1011093577"/>
                  </a:ext>
                </a:extLst>
              </a:tr>
              <a:tr h="370840">
                <a:tc>
                  <a:txBody>
                    <a:bodyPr/>
                    <a:lstStyle/>
                    <a:p>
                      <a:r>
                        <a:rPr lang="en-US" b="1" dirty="0"/>
                        <a:t>Advantages</a:t>
                      </a:r>
                    </a:p>
                    <a:p>
                      <a:endParaRPr lang="en-US" b="1" dirty="0"/>
                    </a:p>
                  </a:txBody>
                  <a:tcPr/>
                </a:tc>
                <a:tc>
                  <a:txBody>
                    <a:bodyPr/>
                    <a:lstStyle/>
                    <a:p>
                      <a:r>
                        <a:rPr lang="en-US" b="1" dirty="0"/>
                        <a:t>Consistent learning</a:t>
                      </a:r>
                      <a:r>
                        <a:rPr lang="en-US" dirty="0"/>
                        <a:t> process and model updates </a:t>
                      </a:r>
                    </a:p>
                  </a:txBody>
                  <a:tcPr/>
                </a:tc>
                <a:tc>
                  <a:txBody>
                    <a:bodyPr/>
                    <a:lstStyle/>
                    <a:p>
                      <a:r>
                        <a:rPr lang="en-US" b="1" dirty="0"/>
                        <a:t>No waiting</a:t>
                      </a:r>
                      <a:r>
                        <a:rPr lang="en-US" dirty="0"/>
                        <a:t> for stragglers</a:t>
                      </a:r>
                    </a:p>
                  </a:txBody>
                  <a:tcPr/>
                </a:tc>
                <a:extLst>
                  <a:ext uri="{0D108BD9-81ED-4DB2-BD59-A6C34878D82A}">
                    <a16:rowId xmlns:a16="http://schemas.microsoft.com/office/drawing/2014/main" val="3269868681"/>
                  </a:ext>
                </a:extLst>
              </a:tr>
              <a:tr h="370840">
                <a:tc>
                  <a:txBody>
                    <a:bodyPr/>
                    <a:lstStyle/>
                    <a:p>
                      <a:r>
                        <a:rPr lang="en-US" b="1" dirty="0"/>
                        <a:t>Disadvantages</a:t>
                      </a:r>
                    </a:p>
                    <a:p>
                      <a:endParaRPr lang="en-US" b="1" dirty="0"/>
                    </a:p>
                  </a:txBody>
                  <a:tcPr/>
                </a:tc>
                <a:tc>
                  <a:txBody>
                    <a:bodyPr/>
                    <a:lstStyle/>
                    <a:p>
                      <a:r>
                        <a:rPr lang="en-US" b="1" dirty="0"/>
                        <a:t>Workers wait </a:t>
                      </a:r>
                      <a:r>
                        <a:rPr lang="en-US" dirty="0"/>
                        <a:t>for slowest worker (repeatedly)</a:t>
                      </a:r>
                    </a:p>
                  </a:txBody>
                  <a:tcPr/>
                </a:tc>
                <a:tc>
                  <a:txBody>
                    <a:bodyPr/>
                    <a:lstStyle/>
                    <a:p>
                      <a:r>
                        <a:rPr lang="en-US" dirty="0"/>
                        <a:t>Workers use stale models, </a:t>
                      </a:r>
                      <a:r>
                        <a:rPr lang="en-US" b="1" dirty="0"/>
                        <a:t>potential divergence</a:t>
                      </a:r>
                      <a:r>
                        <a:rPr lang="en-US" dirty="0"/>
                        <a:t> </a:t>
                      </a:r>
                    </a:p>
                  </a:txBody>
                  <a:tcPr/>
                </a:tc>
                <a:extLst>
                  <a:ext uri="{0D108BD9-81ED-4DB2-BD59-A6C34878D82A}">
                    <a16:rowId xmlns:a16="http://schemas.microsoft.com/office/drawing/2014/main" val="3050427056"/>
                  </a:ext>
                </a:extLst>
              </a:tr>
            </a:tbl>
          </a:graphicData>
        </a:graphic>
      </p:graphicFrame>
    </p:spTree>
    <p:extLst>
      <p:ext uri="{BB962C8B-B14F-4D97-AF65-F5344CB8AC3E}">
        <p14:creationId xmlns:p14="http://schemas.microsoft.com/office/powerpoint/2010/main" val="27615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818ED3-D314-13C8-782C-EBC1639298C1}"/>
              </a:ext>
            </a:extLst>
          </p:cNvPr>
          <p:cNvSpPr>
            <a:spLocks noGrp="1"/>
          </p:cNvSpPr>
          <p:nvPr>
            <p:ph type="body" sz="quarter" idx="18"/>
          </p:nvPr>
        </p:nvSpPr>
        <p:spPr/>
        <p:txBody>
          <a:bodyPr/>
          <a:lstStyle/>
          <a:p>
            <a:r>
              <a:rPr lang="en-US" dirty="0"/>
              <a:t>Task 2a: Given the raw input data below, </a:t>
            </a:r>
            <a:r>
              <a:rPr lang="en-US" dirty="0">
                <a:solidFill>
                  <a:srgbClr val="7889FB"/>
                </a:solidFill>
              </a:rPr>
              <a:t>apply recoding and one-hot encoding</a:t>
            </a:r>
            <a:r>
              <a:rPr lang="en-US" dirty="0"/>
              <a:t> to all categorical columns, and </a:t>
            </a:r>
            <a:r>
              <a:rPr lang="en-US" dirty="0">
                <a:solidFill>
                  <a:srgbClr val="7889FB"/>
                </a:solidFill>
              </a:rPr>
              <a:t>binning</a:t>
            </a:r>
            <a:r>
              <a:rPr lang="en-US" dirty="0"/>
              <a:t> with 3 </a:t>
            </a:r>
            <a:r>
              <a:rPr lang="en-US" dirty="0" err="1"/>
              <a:t>equi</a:t>
            </a:r>
            <a:r>
              <a:rPr lang="en-US" dirty="0"/>
              <a:t>-width bins to all numerical columns. [10/100 points]</a:t>
            </a:r>
          </a:p>
        </p:txBody>
      </p:sp>
      <p:sp>
        <p:nvSpPr>
          <p:cNvPr id="3" name="Text Placeholder 2">
            <a:extLst>
              <a:ext uri="{FF2B5EF4-FFF2-40B4-BE49-F238E27FC236}">
                <a16:creationId xmlns:a16="http://schemas.microsoft.com/office/drawing/2014/main" id="{02C832FA-7195-AD17-36CA-0BE6F98CDA63}"/>
              </a:ext>
            </a:extLst>
          </p:cNvPr>
          <p:cNvSpPr>
            <a:spLocks noGrp="1"/>
          </p:cNvSpPr>
          <p:nvPr>
            <p:ph type="body" sz="quarter" idx="14"/>
          </p:nvPr>
        </p:nvSpPr>
        <p:spPr/>
        <p:txBody>
          <a:bodyPr/>
          <a:lstStyle/>
          <a:p>
            <a:r>
              <a:rPr lang="en-US" dirty="0"/>
              <a:t>Task 2 Data Preparation</a:t>
            </a:r>
          </a:p>
        </p:txBody>
      </p:sp>
      <p:grpSp>
        <p:nvGrpSpPr>
          <p:cNvPr id="4" name="Group 3">
            <a:extLst>
              <a:ext uri="{FF2B5EF4-FFF2-40B4-BE49-F238E27FC236}">
                <a16:creationId xmlns:a16="http://schemas.microsoft.com/office/drawing/2014/main" id="{802EC06C-915F-6798-E798-E9EAA43A00B6}"/>
              </a:ext>
            </a:extLst>
          </p:cNvPr>
          <p:cNvGrpSpPr/>
          <p:nvPr/>
        </p:nvGrpSpPr>
        <p:grpSpPr>
          <a:xfrm>
            <a:off x="8671589" y="372873"/>
            <a:ext cx="1828800" cy="426118"/>
            <a:chOff x="8122950" y="438244"/>
            <a:chExt cx="1828800" cy="426118"/>
          </a:xfrm>
        </p:grpSpPr>
        <p:sp>
          <p:nvSpPr>
            <p:cNvPr id="5" name="Rectangle 4">
              <a:extLst>
                <a:ext uri="{FF2B5EF4-FFF2-40B4-BE49-F238E27FC236}">
                  <a16:creationId xmlns:a16="http://schemas.microsoft.com/office/drawing/2014/main" id="{B7963D15-9496-FCB0-4BA0-B951399F51C5}"/>
                </a:ext>
              </a:extLst>
            </p:cNvPr>
            <p:cNvSpPr/>
            <p:nvPr/>
          </p:nvSpPr>
          <p:spPr>
            <a:xfrm>
              <a:off x="8122950" y="445399"/>
              <a:ext cx="475488" cy="418963"/>
            </a:xfrm>
            <a:prstGeom prst="rect">
              <a:avLst/>
            </a:prstGeom>
            <a:solidFill>
              <a:srgbClr val="788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6" name="Rectangle 5">
              <a:extLst>
                <a:ext uri="{FF2B5EF4-FFF2-40B4-BE49-F238E27FC236}">
                  <a16:creationId xmlns:a16="http://schemas.microsoft.com/office/drawing/2014/main" id="{2F4E1F84-E5D4-66CC-EB14-58DD2E0392CC}"/>
                </a:ext>
              </a:extLst>
            </p:cNvPr>
            <p:cNvSpPr/>
            <p:nvPr/>
          </p:nvSpPr>
          <p:spPr>
            <a:xfrm>
              <a:off x="8598438" y="438244"/>
              <a:ext cx="1353312" cy="418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26/100</a:t>
              </a:r>
            </a:p>
          </p:txBody>
        </p:sp>
      </p:grpSp>
      <p:graphicFrame>
        <p:nvGraphicFramePr>
          <p:cNvPr id="7" name="Table 6">
            <a:extLst>
              <a:ext uri="{FF2B5EF4-FFF2-40B4-BE49-F238E27FC236}">
                <a16:creationId xmlns:a16="http://schemas.microsoft.com/office/drawing/2014/main" id="{2A64BE4B-781C-95D9-08DF-C2C99049AC6A}"/>
              </a:ext>
            </a:extLst>
          </p:cNvPr>
          <p:cNvGraphicFramePr>
            <a:graphicFrameLocks noGrp="1"/>
          </p:cNvGraphicFramePr>
          <p:nvPr/>
        </p:nvGraphicFramePr>
        <p:xfrm>
          <a:off x="773357" y="2002288"/>
          <a:ext cx="3422124" cy="3657600"/>
        </p:xfrm>
        <a:graphic>
          <a:graphicData uri="http://schemas.openxmlformats.org/drawingml/2006/table">
            <a:tbl>
              <a:tblPr firstRow="1" bandRow="1">
                <a:tableStyleId>{5C22544A-7EE6-4342-B048-85BDC9FD1C3A}</a:tableStyleId>
              </a:tblPr>
              <a:tblGrid>
                <a:gridCol w="1140708">
                  <a:extLst>
                    <a:ext uri="{9D8B030D-6E8A-4147-A177-3AD203B41FA5}">
                      <a16:colId xmlns:a16="http://schemas.microsoft.com/office/drawing/2014/main" val="2709393201"/>
                    </a:ext>
                  </a:extLst>
                </a:gridCol>
                <a:gridCol w="1140708">
                  <a:extLst>
                    <a:ext uri="{9D8B030D-6E8A-4147-A177-3AD203B41FA5}">
                      <a16:colId xmlns:a16="http://schemas.microsoft.com/office/drawing/2014/main" val="2435374912"/>
                    </a:ext>
                  </a:extLst>
                </a:gridCol>
                <a:gridCol w="1140708">
                  <a:extLst>
                    <a:ext uri="{9D8B030D-6E8A-4147-A177-3AD203B41FA5}">
                      <a16:colId xmlns:a16="http://schemas.microsoft.com/office/drawing/2014/main" val="3286505697"/>
                    </a:ext>
                  </a:extLst>
                </a:gridCol>
              </a:tblGrid>
              <a:tr h="314055">
                <a:tc>
                  <a:txBody>
                    <a:bodyPr/>
                    <a:lstStyle/>
                    <a:p>
                      <a:pPr algn="ctr"/>
                      <a:r>
                        <a:rPr lang="en-US" dirty="0"/>
                        <a:t>A</a:t>
                      </a:r>
                    </a:p>
                  </a:txBody>
                  <a:tcPr/>
                </a:tc>
                <a:tc>
                  <a:txBody>
                    <a:bodyPr/>
                    <a:lstStyle/>
                    <a:p>
                      <a:pPr algn="ctr"/>
                      <a:r>
                        <a:rPr lang="en-US" dirty="0"/>
                        <a:t>B</a:t>
                      </a:r>
                    </a:p>
                  </a:txBody>
                  <a:tcPr/>
                </a:tc>
                <a:tc>
                  <a:txBody>
                    <a:bodyPr/>
                    <a:lstStyle/>
                    <a:p>
                      <a:pPr algn="ctr"/>
                      <a:r>
                        <a:rPr lang="en-US" dirty="0"/>
                        <a:t>C</a:t>
                      </a:r>
                    </a:p>
                  </a:txBody>
                  <a:tcPr/>
                </a:tc>
                <a:extLst>
                  <a:ext uri="{0D108BD9-81ED-4DB2-BD59-A6C34878D82A}">
                    <a16:rowId xmlns:a16="http://schemas.microsoft.com/office/drawing/2014/main" val="4127230977"/>
                  </a:ext>
                </a:extLst>
              </a:tr>
              <a:tr h="314055">
                <a:tc>
                  <a:txBody>
                    <a:bodyPr/>
                    <a:lstStyle/>
                    <a:p>
                      <a:pPr algn="ctr"/>
                      <a:r>
                        <a:rPr lang="en-US" dirty="0"/>
                        <a:t>Low</a:t>
                      </a:r>
                    </a:p>
                  </a:txBody>
                  <a:tcPr/>
                </a:tc>
                <a:tc>
                  <a:txBody>
                    <a:bodyPr/>
                    <a:lstStyle/>
                    <a:p>
                      <a:pPr algn="ctr"/>
                      <a:r>
                        <a:rPr lang="en-US" dirty="0"/>
                        <a:t>0</a:t>
                      </a:r>
                    </a:p>
                  </a:txBody>
                  <a:tcPr/>
                </a:tc>
                <a:tc>
                  <a:txBody>
                    <a:bodyPr/>
                    <a:lstStyle/>
                    <a:p>
                      <a:pPr algn="ctr"/>
                      <a:r>
                        <a:rPr lang="en-US" dirty="0"/>
                        <a:t>S</a:t>
                      </a:r>
                    </a:p>
                  </a:txBody>
                  <a:tcPr/>
                </a:tc>
                <a:extLst>
                  <a:ext uri="{0D108BD9-81ED-4DB2-BD59-A6C34878D82A}">
                    <a16:rowId xmlns:a16="http://schemas.microsoft.com/office/drawing/2014/main" val="4287876695"/>
                  </a:ext>
                </a:extLst>
              </a:tr>
              <a:tr h="314055">
                <a:tc>
                  <a:txBody>
                    <a:bodyPr/>
                    <a:lstStyle/>
                    <a:p>
                      <a:pPr algn="ctr"/>
                      <a:r>
                        <a:rPr lang="en-US" dirty="0"/>
                        <a:t>High</a:t>
                      </a:r>
                    </a:p>
                  </a:txBody>
                  <a:tcPr/>
                </a:tc>
                <a:tc>
                  <a:txBody>
                    <a:bodyPr/>
                    <a:lstStyle/>
                    <a:p>
                      <a:pPr algn="ctr"/>
                      <a:r>
                        <a:rPr lang="en-US" dirty="0"/>
                        <a:t>3</a:t>
                      </a:r>
                    </a:p>
                  </a:txBody>
                  <a:tcPr/>
                </a:tc>
                <a:tc>
                  <a:txBody>
                    <a:bodyPr/>
                    <a:lstStyle/>
                    <a:p>
                      <a:pPr algn="ctr"/>
                      <a:r>
                        <a:rPr lang="en-US" dirty="0"/>
                        <a:t>M</a:t>
                      </a:r>
                    </a:p>
                  </a:txBody>
                  <a:tcPr/>
                </a:tc>
                <a:extLst>
                  <a:ext uri="{0D108BD9-81ED-4DB2-BD59-A6C34878D82A}">
                    <a16:rowId xmlns:a16="http://schemas.microsoft.com/office/drawing/2014/main" val="1811922326"/>
                  </a:ext>
                </a:extLst>
              </a:tr>
              <a:tr h="314055">
                <a:tc>
                  <a:txBody>
                    <a:bodyPr/>
                    <a:lstStyle/>
                    <a:p>
                      <a:pPr algn="ctr"/>
                      <a:r>
                        <a:rPr lang="en-US" dirty="0"/>
                        <a:t>Med</a:t>
                      </a:r>
                    </a:p>
                  </a:txBody>
                  <a:tcPr/>
                </a:tc>
                <a:tc>
                  <a:txBody>
                    <a:bodyPr/>
                    <a:lstStyle/>
                    <a:p>
                      <a:pPr algn="ctr"/>
                      <a:r>
                        <a:rPr lang="en-US" dirty="0"/>
                        <a:t>7</a:t>
                      </a:r>
                    </a:p>
                  </a:txBody>
                  <a:tcPr/>
                </a:tc>
                <a:tc>
                  <a:txBody>
                    <a:bodyPr/>
                    <a:lstStyle/>
                    <a:p>
                      <a:pPr algn="ctr"/>
                      <a:r>
                        <a:rPr lang="en-US" dirty="0"/>
                        <a:t>L</a:t>
                      </a:r>
                    </a:p>
                  </a:txBody>
                  <a:tcPr/>
                </a:tc>
                <a:extLst>
                  <a:ext uri="{0D108BD9-81ED-4DB2-BD59-A6C34878D82A}">
                    <a16:rowId xmlns:a16="http://schemas.microsoft.com/office/drawing/2014/main" val="3821666533"/>
                  </a:ext>
                </a:extLst>
              </a:tr>
              <a:tr h="314055">
                <a:tc>
                  <a:txBody>
                    <a:bodyPr/>
                    <a:lstStyle/>
                    <a:p>
                      <a:pPr algn="ctr"/>
                      <a:r>
                        <a:rPr lang="en-US" dirty="0"/>
                        <a:t>Low</a:t>
                      </a:r>
                    </a:p>
                  </a:txBody>
                  <a:tcPr/>
                </a:tc>
                <a:tc>
                  <a:txBody>
                    <a:bodyPr/>
                    <a:lstStyle/>
                    <a:p>
                      <a:pPr algn="ctr"/>
                      <a:r>
                        <a:rPr lang="en-US" dirty="0"/>
                        <a:t>9</a:t>
                      </a:r>
                    </a:p>
                  </a:txBody>
                  <a:tcPr/>
                </a:tc>
                <a:tc>
                  <a:txBody>
                    <a:bodyPr/>
                    <a:lstStyle/>
                    <a:p>
                      <a:pPr algn="ctr"/>
                      <a:r>
                        <a:rPr lang="en-US" dirty="0"/>
                        <a:t>XL</a:t>
                      </a:r>
                    </a:p>
                  </a:txBody>
                  <a:tcPr/>
                </a:tc>
                <a:extLst>
                  <a:ext uri="{0D108BD9-81ED-4DB2-BD59-A6C34878D82A}">
                    <a16:rowId xmlns:a16="http://schemas.microsoft.com/office/drawing/2014/main" val="3782720600"/>
                  </a:ext>
                </a:extLst>
              </a:tr>
              <a:tr h="314055">
                <a:tc>
                  <a:txBody>
                    <a:bodyPr/>
                    <a:lstStyle/>
                    <a:p>
                      <a:pPr algn="ctr"/>
                      <a:r>
                        <a:rPr lang="en-US" dirty="0"/>
                        <a:t>Low</a:t>
                      </a:r>
                    </a:p>
                  </a:txBody>
                  <a:tcPr/>
                </a:tc>
                <a:tc>
                  <a:txBody>
                    <a:bodyPr/>
                    <a:lstStyle/>
                    <a:p>
                      <a:pPr algn="ctr"/>
                      <a:r>
                        <a:rPr lang="en-US" dirty="0"/>
                        <a:t>15</a:t>
                      </a:r>
                    </a:p>
                  </a:txBody>
                  <a:tcPr/>
                </a:tc>
                <a:tc>
                  <a:txBody>
                    <a:bodyPr/>
                    <a:lstStyle/>
                    <a:p>
                      <a:pPr algn="ctr"/>
                      <a:r>
                        <a:rPr lang="en-US" dirty="0"/>
                        <a:t>M</a:t>
                      </a:r>
                    </a:p>
                  </a:txBody>
                  <a:tcPr/>
                </a:tc>
                <a:extLst>
                  <a:ext uri="{0D108BD9-81ED-4DB2-BD59-A6C34878D82A}">
                    <a16:rowId xmlns:a16="http://schemas.microsoft.com/office/drawing/2014/main" val="1735743729"/>
                  </a:ext>
                </a:extLst>
              </a:tr>
              <a:tr h="314055">
                <a:tc>
                  <a:txBody>
                    <a:bodyPr/>
                    <a:lstStyle/>
                    <a:p>
                      <a:pPr algn="ctr"/>
                      <a:r>
                        <a:rPr lang="en-US" dirty="0"/>
                        <a:t>Low</a:t>
                      </a:r>
                    </a:p>
                  </a:txBody>
                  <a:tcPr/>
                </a:tc>
                <a:tc>
                  <a:txBody>
                    <a:bodyPr/>
                    <a:lstStyle/>
                    <a:p>
                      <a:pPr algn="ctr"/>
                      <a:r>
                        <a:rPr lang="en-US" dirty="0"/>
                        <a:t>7</a:t>
                      </a:r>
                    </a:p>
                  </a:txBody>
                  <a:tcPr/>
                </a:tc>
                <a:tc>
                  <a:txBody>
                    <a:bodyPr/>
                    <a:lstStyle/>
                    <a:p>
                      <a:pPr algn="ctr"/>
                      <a:r>
                        <a:rPr lang="en-US" dirty="0"/>
                        <a:t>M</a:t>
                      </a:r>
                    </a:p>
                  </a:txBody>
                  <a:tcPr/>
                </a:tc>
                <a:extLst>
                  <a:ext uri="{0D108BD9-81ED-4DB2-BD59-A6C34878D82A}">
                    <a16:rowId xmlns:a16="http://schemas.microsoft.com/office/drawing/2014/main" val="2023745558"/>
                  </a:ext>
                </a:extLst>
              </a:tr>
              <a:tr h="314055">
                <a:tc>
                  <a:txBody>
                    <a:bodyPr/>
                    <a:lstStyle/>
                    <a:p>
                      <a:pPr algn="ctr"/>
                      <a:r>
                        <a:rPr lang="en-US" dirty="0"/>
                        <a:t>Med</a:t>
                      </a:r>
                    </a:p>
                  </a:txBody>
                  <a:tcPr/>
                </a:tc>
                <a:tc>
                  <a:txBody>
                    <a:bodyPr/>
                    <a:lstStyle/>
                    <a:p>
                      <a:pPr algn="ctr"/>
                      <a:r>
                        <a:rPr lang="en-US" dirty="0"/>
                        <a:t>4</a:t>
                      </a:r>
                    </a:p>
                  </a:txBody>
                  <a:tcPr/>
                </a:tc>
                <a:tc>
                  <a:txBody>
                    <a:bodyPr/>
                    <a:lstStyle/>
                    <a:p>
                      <a:pPr algn="ctr"/>
                      <a:r>
                        <a:rPr lang="en-US" dirty="0"/>
                        <a:t>L</a:t>
                      </a:r>
                    </a:p>
                  </a:txBody>
                  <a:tcPr/>
                </a:tc>
                <a:extLst>
                  <a:ext uri="{0D108BD9-81ED-4DB2-BD59-A6C34878D82A}">
                    <a16:rowId xmlns:a16="http://schemas.microsoft.com/office/drawing/2014/main" val="896760093"/>
                  </a:ext>
                </a:extLst>
              </a:tr>
              <a:tr h="314055">
                <a:tc>
                  <a:txBody>
                    <a:bodyPr/>
                    <a:lstStyle/>
                    <a:p>
                      <a:pPr algn="ctr"/>
                      <a:r>
                        <a:rPr lang="en-US" dirty="0"/>
                        <a:t>High</a:t>
                      </a:r>
                    </a:p>
                  </a:txBody>
                  <a:tcPr/>
                </a:tc>
                <a:tc>
                  <a:txBody>
                    <a:bodyPr/>
                    <a:lstStyle/>
                    <a:p>
                      <a:pPr algn="ctr"/>
                      <a:r>
                        <a:rPr lang="en-US" dirty="0"/>
                        <a:t>12</a:t>
                      </a:r>
                    </a:p>
                  </a:txBody>
                  <a:tcPr/>
                </a:tc>
                <a:tc>
                  <a:txBody>
                    <a:bodyPr/>
                    <a:lstStyle/>
                    <a:p>
                      <a:pPr algn="ctr"/>
                      <a:r>
                        <a:rPr lang="en-US" dirty="0"/>
                        <a:t>XL</a:t>
                      </a:r>
                    </a:p>
                  </a:txBody>
                  <a:tcPr/>
                </a:tc>
                <a:extLst>
                  <a:ext uri="{0D108BD9-81ED-4DB2-BD59-A6C34878D82A}">
                    <a16:rowId xmlns:a16="http://schemas.microsoft.com/office/drawing/2014/main" val="162966725"/>
                  </a:ext>
                </a:extLst>
              </a:tr>
              <a:tr h="314055">
                <a:tc>
                  <a:txBody>
                    <a:bodyPr/>
                    <a:lstStyle/>
                    <a:p>
                      <a:pPr algn="ctr"/>
                      <a:r>
                        <a:rPr lang="en-US" dirty="0"/>
                        <a:t>High</a:t>
                      </a:r>
                    </a:p>
                  </a:txBody>
                  <a:tcPr/>
                </a:tc>
                <a:tc>
                  <a:txBody>
                    <a:bodyPr/>
                    <a:lstStyle/>
                    <a:p>
                      <a:pPr algn="ctr"/>
                      <a:r>
                        <a:rPr lang="en-US" dirty="0"/>
                        <a:t>13</a:t>
                      </a:r>
                    </a:p>
                  </a:txBody>
                  <a:tcPr/>
                </a:tc>
                <a:tc>
                  <a:txBody>
                    <a:bodyPr/>
                    <a:lstStyle/>
                    <a:p>
                      <a:pPr algn="ctr"/>
                      <a:r>
                        <a:rPr lang="en-US" dirty="0"/>
                        <a:t>L</a:t>
                      </a:r>
                    </a:p>
                  </a:txBody>
                  <a:tcPr/>
                </a:tc>
                <a:extLst>
                  <a:ext uri="{0D108BD9-81ED-4DB2-BD59-A6C34878D82A}">
                    <a16:rowId xmlns:a16="http://schemas.microsoft.com/office/drawing/2014/main" val="3184490173"/>
                  </a:ext>
                </a:extLst>
              </a:tr>
            </a:tbl>
          </a:graphicData>
        </a:graphic>
      </p:graphicFrame>
      <p:sp>
        <p:nvSpPr>
          <p:cNvPr id="8" name="Right Arrow 8">
            <a:extLst>
              <a:ext uri="{FF2B5EF4-FFF2-40B4-BE49-F238E27FC236}">
                <a16:creationId xmlns:a16="http://schemas.microsoft.com/office/drawing/2014/main" id="{E1CFD8C6-DC88-7EE8-6704-8DBD25478407}"/>
              </a:ext>
            </a:extLst>
          </p:cNvPr>
          <p:cNvSpPr/>
          <p:nvPr/>
        </p:nvSpPr>
        <p:spPr>
          <a:xfrm>
            <a:off x="4453815" y="3699398"/>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graphicFrame>
        <p:nvGraphicFramePr>
          <p:cNvPr id="9" name="Table 8">
            <a:extLst>
              <a:ext uri="{FF2B5EF4-FFF2-40B4-BE49-F238E27FC236}">
                <a16:creationId xmlns:a16="http://schemas.microsoft.com/office/drawing/2014/main" id="{1C4363F7-3E93-94C7-B027-5576A4E27D62}"/>
              </a:ext>
            </a:extLst>
          </p:cNvPr>
          <p:cNvGraphicFramePr>
            <a:graphicFrameLocks noGrp="1"/>
          </p:cNvGraphicFramePr>
          <p:nvPr/>
        </p:nvGraphicFramePr>
        <p:xfrm>
          <a:off x="4845333" y="2002288"/>
          <a:ext cx="7149440" cy="3657600"/>
        </p:xfrm>
        <a:graphic>
          <a:graphicData uri="http://schemas.openxmlformats.org/drawingml/2006/table">
            <a:tbl>
              <a:tblPr firstRow="1" bandRow="1">
                <a:tableStyleId>{5C22544A-7EE6-4342-B048-85BDC9FD1C3A}</a:tableStyleId>
              </a:tblPr>
              <a:tblGrid>
                <a:gridCol w="893680">
                  <a:extLst>
                    <a:ext uri="{9D8B030D-6E8A-4147-A177-3AD203B41FA5}">
                      <a16:colId xmlns:a16="http://schemas.microsoft.com/office/drawing/2014/main" val="648625564"/>
                    </a:ext>
                  </a:extLst>
                </a:gridCol>
                <a:gridCol w="893680">
                  <a:extLst>
                    <a:ext uri="{9D8B030D-6E8A-4147-A177-3AD203B41FA5}">
                      <a16:colId xmlns:a16="http://schemas.microsoft.com/office/drawing/2014/main" val="1968831161"/>
                    </a:ext>
                  </a:extLst>
                </a:gridCol>
                <a:gridCol w="893680">
                  <a:extLst>
                    <a:ext uri="{9D8B030D-6E8A-4147-A177-3AD203B41FA5}">
                      <a16:colId xmlns:a16="http://schemas.microsoft.com/office/drawing/2014/main" val="3815827037"/>
                    </a:ext>
                  </a:extLst>
                </a:gridCol>
                <a:gridCol w="893680">
                  <a:extLst>
                    <a:ext uri="{9D8B030D-6E8A-4147-A177-3AD203B41FA5}">
                      <a16:colId xmlns:a16="http://schemas.microsoft.com/office/drawing/2014/main" val="3053722200"/>
                    </a:ext>
                  </a:extLst>
                </a:gridCol>
                <a:gridCol w="893680">
                  <a:extLst>
                    <a:ext uri="{9D8B030D-6E8A-4147-A177-3AD203B41FA5}">
                      <a16:colId xmlns:a16="http://schemas.microsoft.com/office/drawing/2014/main" val="1196096225"/>
                    </a:ext>
                  </a:extLst>
                </a:gridCol>
                <a:gridCol w="893680">
                  <a:extLst>
                    <a:ext uri="{9D8B030D-6E8A-4147-A177-3AD203B41FA5}">
                      <a16:colId xmlns:a16="http://schemas.microsoft.com/office/drawing/2014/main" val="1664950906"/>
                    </a:ext>
                  </a:extLst>
                </a:gridCol>
                <a:gridCol w="893680">
                  <a:extLst>
                    <a:ext uri="{9D8B030D-6E8A-4147-A177-3AD203B41FA5}">
                      <a16:colId xmlns:a16="http://schemas.microsoft.com/office/drawing/2014/main" val="262814203"/>
                    </a:ext>
                  </a:extLst>
                </a:gridCol>
                <a:gridCol w="893680">
                  <a:extLst>
                    <a:ext uri="{9D8B030D-6E8A-4147-A177-3AD203B41FA5}">
                      <a16:colId xmlns:a16="http://schemas.microsoft.com/office/drawing/2014/main" val="1091702234"/>
                    </a:ext>
                  </a:extLst>
                </a:gridCol>
              </a:tblGrid>
              <a:tr h="344074">
                <a:tc>
                  <a:txBody>
                    <a:bodyPr/>
                    <a:lstStyle/>
                    <a:p>
                      <a:pPr algn="ctr"/>
                      <a:r>
                        <a:rPr lang="en-US" dirty="0" err="1"/>
                        <a:t>ALow</a:t>
                      </a:r>
                      <a:endParaRPr lang="en-US" dirty="0"/>
                    </a:p>
                  </a:txBody>
                  <a:tcPr/>
                </a:tc>
                <a:tc>
                  <a:txBody>
                    <a:bodyPr/>
                    <a:lstStyle/>
                    <a:p>
                      <a:pPr algn="ctr"/>
                      <a:r>
                        <a:rPr lang="en-US" dirty="0" err="1"/>
                        <a:t>AMed</a:t>
                      </a:r>
                      <a:endParaRPr lang="en-US" dirty="0"/>
                    </a:p>
                  </a:txBody>
                  <a:tcPr/>
                </a:tc>
                <a:tc>
                  <a:txBody>
                    <a:bodyPr/>
                    <a:lstStyle/>
                    <a:p>
                      <a:pPr algn="ctr"/>
                      <a:r>
                        <a:rPr lang="en-US" dirty="0" err="1"/>
                        <a:t>AHigh</a:t>
                      </a:r>
                      <a:endParaRPr lang="en-US" dirty="0"/>
                    </a:p>
                  </a:txBody>
                  <a:tcPr/>
                </a:tc>
                <a:tc>
                  <a:txBody>
                    <a:bodyPr/>
                    <a:lstStyle/>
                    <a:p>
                      <a:pPr algn="ctr"/>
                      <a:r>
                        <a:rPr lang="en-US" dirty="0"/>
                        <a:t>B</a:t>
                      </a:r>
                    </a:p>
                  </a:txBody>
                  <a:tcPr/>
                </a:tc>
                <a:tc>
                  <a:txBody>
                    <a:bodyPr/>
                    <a:lstStyle/>
                    <a:p>
                      <a:pPr algn="ctr"/>
                      <a:r>
                        <a:rPr lang="en-US" dirty="0"/>
                        <a:t>CS</a:t>
                      </a:r>
                    </a:p>
                  </a:txBody>
                  <a:tcPr/>
                </a:tc>
                <a:tc>
                  <a:txBody>
                    <a:bodyPr/>
                    <a:lstStyle/>
                    <a:p>
                      <a:pPr algn="ctr"/>
                      <a:r>
                        <a:rPr lang="en-US" dirty="0"/>
                        <a:t>CM</a:t>
                      </a:r>
                    </a:p>
                  </a:txBody>
                  <a:tcPr/>
                </a:tc>
                <a:tc>
                  <a:txBody>
                    <a:bodyPr/>
                    <a:lstStyle/>
                    <a:p>
                      <a:pPr algn="ctr"/>
                      <a:r>
                        <a:rPr lang="en-US" dirty="0"/>
                        <a:t>CL</a:t>
                      </a:r>
                    </a:p>
                  </a:txBody>
                  <a:tcPr/>
                </a:tc>
                <a:tc>
                  <a:txBody>
                    <a:bodyPr/>
                    <a:lstStyle/>
                    <a:p>
                      <a:pPr algn="ctr"/>
                      <a:r>
                        <a:rPr lang="en-US" dirty="0"/>
                        <a:t>CXL</a:t>
                      </a:r>
                    </a:p>
                  </a:txBody>
                  <a:tcPr/>
                </a:tc>
                <a:extLst>
                  <a:ext uri="{0D108BD9-81ED-4DB2-BD59-A6C34878D82A}">
                    <a16:rowId xmlns:a16="http://schemas.microsoft.com/office/drawing/2014/main" val="880461579"/>
                  </a:ext>
                </a:extLst>
              </a:tr>
              <a:tr h="344074">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2205840802"/>
                  </a:ext>
                </a:extLst>
              </a:tr>
              <a:tr h="344074">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2637022357"/>
                  </a:ext>
                </a:extLst>
              </a:tr>
              <a:tr h="344074">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2</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2007521468"/>
                  </a:ext>
                </a:extLst>
              </a:tr>
              <a:tr h="344074">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2</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2614617760"/>
                  </a:ext>
                </a:extLst>
              </a:tr>
              <a:tr h="344074">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3</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3538840723"/>
                  </a:ext>
                </a:extLst>
              </a:tr>
              <a:tr h="344074">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2</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2651607483"/>
                  </a:ext>
                </a:extLst>
              </a:tr>
              <a:tr h="344074">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451929758"/>
                  </a:ext>
                </a:extLst>
              </a:tr>
              <a:tr h="344074">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3</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2295326248"/>
                  </a:ext>
                </a:extLst>
              </a:tr>
              <a:tr h="344074">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3</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313907195"/>
                  </a:ext>
                </a:extLst>
              </a:tr>
            </a:tbl>
          </a:graphicData>
        </a:graphic>
      </p:graphicFrame>
    </p:spTree>
    <p:extLst>
      <p:ext uri="{BB962C8B-B14F-4D97-AF65-F5344CB8AC3E}">
        <p14:creationId xmlns:p14="http://schemas.microsoft.com/office/powerpoint/2010/main" val="80175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77752A-3C19-3D7B-F46B-F552950D5116}"/>
              </a:ext>
            </a:extLst>
          </p:cNvPr>
          <p:cNvSpPr>
            <a:spLocks noGrp="1"/>
          </p:cNvSpPr>
          <p:nvPr>
            <p:ph type="body" sz="quarter" idx="18"/>
          </p:nvPr>
        </p:nvSpPr>
        <p:spPr/>
        <p:txBody>
          <a:bodyPr/>
          <a:lstStyle/>
          <a:p>
            <a:r>
              <a:rPr lang="en-US" dirty="0"/>
              <a:t>Model Exchange and Serving</a:t>
            </a:r>
          </a:p>
          <a:p>
            <a:r>
              <a:rPr lang="en-US" dirty="0"/>
              <a:t>Model Monitoring and Updates</a:t>
            </a:r>
          </a:p>
        </p:txBody>
      </p:sp>
      <p:sp>
        <p:nvSpPr>
          <p:cNvPr id="3" name="Text Placeholder 2">
            <a:extLst>
              <a:ext uri="{FF2B5EF4-FFF2-40B4-BE49-F238E27FC236}">
                <a16:creationId xmlns:a16="http://schemas.microsoft.com/office/drawing/2014/main" id="{5A53A55A-84FA-DA28-D1A0-B8512BB22EB9}"/>
              </a:ext>
            </a:extLst>
          </p:cNvPr>
          <p:cNvSpPr>
            <a:spLocks noGrp="1"/>
          </p:cNvSpPr>
          <p:nvPr>
            <p:ph type="body" sz="quarter" idx="14"/>
          </p:nvPr>
        </p:nvSpPr>
        <p:spPr/>
        <p:txBody>
          <a:bodyPr/>
          <a:lstStyle/>
          <a:p>
            <a:r>
              <a:rPr lang="en-US" dirty="0"/>
              <a:t>Agenda</a:t>
            </a:r>
          </a:p>
        </p:txBody>
      </p:sp>
    </p:spTree>
    <p:extLst>
      <p:ext uri="{BB962C8B-B14F-4D97-AF65-F5344CB8AC3E}">
        <p14:creationId xmlns:p14="http://schemas.microsoft.com/office/powerpoint/2010/main" val="3728501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4A77FB-1798-9464-3590-5153D8263502}"/>
              </a:ext>
            </a:extLst>
          </p:cNvPr>
          <p:cNvSpPr>
            <a:spLocks noGrp="1"/>
          </p:cNvSpPr>
          <p:nvPr>
            <p:ph type="body" sz="quarter" idx="18"/>
          </p:nvPr>
        </p:nvSpPr>
        <p:spPr/>
        <p:txBody>
          <a:bodyPr/>
          <a:lstStyle/>
          <a:p>
            <a:r>
              <a:rPr lang="en-US" dirty="0"/>
              <a:t>Task 2b: What is </a:t>
            </a:r>
            <a:r>
              <a:rPr lang="en-US" dirty="0">
                <a:solidFill>
                  <a:srgbClr val="7889FB"/>
                </a:solidFill>
              </a:rPr>
              <a:t>feature hashing</a:t>
            </a:r>
            <a:r>
              <a:rPr lang="en-US" dirty="0"/>
              <a:t> and what is its advantage over recoding? [3/100 points]</a:t>
            </a:r>
          </a:p>
          <a:p>
            <a:pPr lvl="1"/>
            <a:r>
              <a:rPr lang="en-US" b="1" dirty="0">
                <a:solidFill>
                  <a:srgbClr val="C40D1E"/>
                </a:solidFill>
              </a:rPr>
              <a:t>Hash values</a:t>
            </a:r>
            <a:r>
              <a:rPr lang="en-US" dirty="0"/>
              <a:t> and compute modulo with </a:t>
            </a:r>
            <a:r>
              <a:rPr lang="en-US" b="1" dirty="0">
                <a:solidFill>
                  <a:srgbClr val="C40D1E"/>
                </a:solidFill>
              </a:rPr>
              <a:t>user-provided k</a:t>
            </a:r>
          </a:p>
          <a:p>
            <a:pPr lvl="1"/>
            <a:r>
              <a:rPr lang="en-US" dirty="0"/>
              <a:t>Reduces the number of distinct items, and thus columns in one-hot-encoded representation</a:t>
            </a:r>
          </a:p>
          <a:p>
            <a:pPr lvl="1"/>
            <a:endParaRPr lang="en-US" dirty="0"/>
          </a:p>
          <a:p>
            <a:r>
              <a:rPr lang="en-US" dirty="0"/>
              <a:t>Task 2c: Describe the text encodings </a:t>
            </a:r>
            <a:r>
              <a:rPr lang="en-US" dirty="0">
                <a:solidFill>
                  <a:srgbClr val="7889FB"/>
                </a:solidFill>
              </a:rPr>
              <a:t>bag-of-word</a:t>
            </a:r>
            <a:r>
              <a:rPr lang="en-US" dirty="0"/>
              <a:t> and </a:t>
            </a:r>
            <a:r>
              <a:rPr lang="en-US" dirty="0">
                <a:solidFill>
                  <a:srgbClr val="7889FB"/>
                </a:solidFill>
              </a:rPr>
              <a:t>word-embeddings</a:t>
            </a:r>
            <a:r>
              <a:rPr lang="en-US" dirty="0"/>
              <a:t>. [6/100 points]</a:t>
            </a:r>
          </a:p>
          <a:p>
            <a:pPr lvl="1"/>
            <a:r>
              <a:rPr lang="en-US" b="1" dirty="0"/>
              <a:t>Bag-of-word: </a:t>
            </a:r>
            <a:r>
              <a:rPr lang="en-US" dirty="0"/>
              <a:t>encode sentence as a </a:t>
            </a:r>
            <a:r>
              <a:rPr lang="en-US" b="1" dirty="0">
                <a:solidFill>
                  <a:srgbClr val="C40D1E"/>
                </a:solidFill>
              </a:rPr>
              <a:t>vector of token counts</a:t>
            </a:r>
            <a:r>
              <a:rPr lang="en-US" dirty="0"/>
              <a:t> </a:t>
            </a:r>
            <a:br>
              <a:rPr lang="en-US" dirty="0"/>
            </a:br>
            <a:r>
              <a:rPr lang="en-US" dirty="0"/>
              <a:t>(how often every distinct token appeared in the sentence)</a:t>
            </a:r>
          </a:p>
          <a:p>
            <a:pPr lvl="1"/>
            <a:r>
              <a:rPr lang="en-US" b="1" dirty="0"/>
              <a:t>Word Embedding:</a:t>
            </a:r>
            <a:r>
              <a:rPr lang="en-US" dirty="0"/>
              <a:t> continuous bag-of-words, </a:t>
            </a:r>
            <a:br>
              <a:rPr lang="en-US" dirty="0"/>
            </a:br>
            <a:r>
              <a:rPr lang="en-US" dirty="0"/>
              <a:t>learned numerical vectors for </a:t>
            </a:r>
            <a:r>
              <a:rPr lang="en-US" b="1" dirty="0">
                <a:solidFill>
                  <a:srgbClr val="C40D1E"/>
                </a:solidFill>
              </a:rPr>
              <a:t>predicting the context words</a:t>
            </a:r>
            <a:r>
              <a:rPr lang="en-US" dirty="0"/>
              <a:t> from a word or a word from its context</a:t>
            </a:r>
          </a:p>
          <a:p>
            <a:pPr lvl="1"/>
            <a:endParaRPr lang="en-US" dirty="0"/>
          </a:p>
          <a:p>
            <a:r>
              <a:rPr lang="en-US" dirty="0"/>
              <a:t>Task 2d: What is </a:t>
            </a:r>
            <a:r>
              <a:rPr lang="en-US" dirty="0">
                <a:solidFill>
                  <a:srgbClr val="7889FB"/>
                </a:solidFill>
              </a:rPr>
              <a:t>data augmentation</a:t>
            </a:r>
            <a:r>
              <a:rPr lang="en-US" dirty="0"/>
              <a:t> and name 2 concrete techniques. [3/100 points]</a:t>
            </a:r>
          </a:p>
          <a:p>
            <a:pPr lvl="1"/>
            <a:r>
              <a:rPr lang="en-US" b="1" dirty="0">
                <a:solidFill>
                  <a:srgbClr val="C40D1E"/>
                </a:solidFill>
              </a:rPr>
              <a:t>Synthetically generate</a:t>
            </a:r>
            <a:r>
              <a:rPr lang="en-US" dirty="0"/>
              <a:t> labeled examples from small real labeled dataset through transformations </a:t>
            </a:r>
          </a:p>
          <a:p>
            <a:pPr lvl="1"/>
            <a:r>
              <a:rPr lang="en-US" b="1" dirty="0"/>
              <a:t>Examples: </a:t>
            </a:r>
            <a:r>
              <a:rPr lang="en-US" dirty="0"/>
              <a:t>rotations, reflections, shearing, noise modulation</a:t>
            </a:r>
          </a:p>
        </p:txBody>
      </p:sp>
      <p:sp>
        <p:nvSpPr>
          <p:cNvPr id="3" name="Text Placeholder 2">
            <a:extLst>
              <a:ext uri="{FF2B5EF4-FFF2-40B4-BE49-F238E27FC236}">
                <a16:creationId xmlns:a16="http://schemas.microsoft.com/office/drawing/2014/main" id="{F3B77F81-831D-BD2B-7E47-A809C3F00F91}"/>
              </a:ext>
            </a:extLst>
          </p:cNvPr>
          <p:cNvSpPr>
            <a:spLocks noGrp="1"/>
          </p:cNvSpPr>
          <p:nvPr>
            <p:ph type="body" sz="quarter" idx="14"/>
          </p:nvPr>
        </p:nvSpPr>
        <p:spPr/>
        <p:txBody>
          <a:bodyPr/>
          <a:lstStyle/>
          <a:p>
            <a:r>
              <a:rPr lang="en-US" dirty="0"/>
              <a:t>Task 2 Data Preparation, cont.</a:t>
            </a:r>
          </a:p>
          <a:p>
            <a:endParaRPr lang="en-US" dirty="0"/>
          </a:p>
        </p:txBody>
      </p:sp>
      <p:grpSp>
        <p:nvGrpSpPr>
          <p:cNvPr id="4" name="Group 3">
            <a:extLst>
              <a:ext uri="{FF2B5EF4-FFF2-40B4-BE49-F238E27FC236}">
                <a16:creationId xmlns:a16="http://schemas.microsoft.com/office/drawing/2014/main" id="{C3F03850-2B7C-CE16-5DA0-5C563AEC9D6C}"/>
              </a:ext>
            </a:extLst>
          </p:cNvPr>
          <p:cNvGrpSpPr/>
          <p:nvPr/>
        </p:nvGrpSpPr>
        <p:grpSpPr>
          <a:xfrm>
            <a:off x="8671589" y="372873"/>
            <a:ext cx="1828800" cy="426118"/>
            <a:chOff x="8122950" y="438244"/>
            <a:chExt cx="1828800" cy="426118"/>
          </a:xfrm>
        </p:grpSpPr>
        <p:sp>
          <p:nvSpPr>
            <p:cNvPr id="5" name="Rectangle 4">
              <a:extLst>
                <a:ext uri="{FF2B5EF4-FFF2-40B4-BE49-F238E27FC236}">
                  <a16:creationId xmlns:a16="http://schemas.microsoft.com/office/drawing/2014/main" id="{46AD2B98-ADAE-F94A-DA3A-84A4F61DBDC4}"/>
                </a:ext>
              </a:extLst>
            </p:cNvPr>
            <p:cNvSpPr/>
            <p:nvPr/>
          </p:nvSpPr>
          <p:spPr>
            <a:xfrm>
              <a:off x="8122950" y="445399"/>
              <a:ext cx="694944" cy="418963"/>
            </a:xfrm>
            <a:prstGeom prst="rect">
              <a:avLst/>
            </a:prstGeom>
            <a:solidFill>
              <a:srgbClr val="788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6" name="Rectangle 5">
              <a:extLst>
                <a:ext uri="{FF2B5EF4-FFF2-40B4-BE49-F238E27FC236}">
                  <a16:creationId xmlns:a16="http://schemas.microsoft.com/office/drawing/2014/main" id="{6D713655-9C4C-05B7-F54E-53E30A320863}"/>
                </a:ext>
              </a:extLst>
            </p:cNvPr>
            <p:cNvSpPr/>
            <p:nvPr/>
          </p:nvSpPr>
          <p:spPr>
            <a:xfrm>
              <a:off x="8817894" y="438244"/>
              <a:ext cx="1133856" cy="418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38/100</a:t>
              </a:r>
            </a:p>
          </p:txBody>
        </p:sp>
      </p:grpSp>
      <p:graphicFrame>
        <p:nvGraphicFramePr>
          <p:cNvPr id="7" name="Table 6">
            <a:extLst>
              <a:ext uri="{FF2B5EF4-FFF2-40B4-BE49-F238E27FC236}">
                <a16:creationId xmlns:a16="http://schemas.microsoft.com/office/drawing/2014/main" id="{E9857462-D3FD-C241-EB95-F08D4C2770FA}"/>
              </a:ext>
            </a:extLst>
          </p:cNvPr>
          <p:cNvGraphicFramePr>
            <a:graphicFrameLocks noGrp="1"/>
          </p:cNvGraphicFramePr>
          <p:nvPr/>
        </p:nvGraphicFramePr>
        <p:xfrm>
          <a:off x="7199097" y="2982854"/>
          <a:ext cx="4241000" cy="741680"/>
        </p:xfrm>
        <a:graphic>
          <a:graphicData uri="http://schemas.openxmlformats.org/drawingml/2006/table">
            <a:tbl>
              <a:tblPr firstRow="1" bandRow="1">
                <a:tableStyleId>{5C22544A-7EE6-4342-B048-85BDC9FD1C3A}</a:tableStyleId>
              </a:tblPr>
              <a:tblGrid>
                <a:gridCol w="848200">
                  <a:extLst>
                    <a:ext uri="{9D8B030D-6E8A-4147-A177-3AD203B41FA5}">
                      <a16:colId xmlns:a16="http://schemas.microsoft.com/office/drawing/2014/main" val="3155708166"/>
                    </a:ext>
                  </a:extLst>
                </a:gridCol>
                <a:gridCol w="848200">
                  <a:extLst>
                    <a:ext uri="{9D8B030D-6E8A-4147-A177-3AD203B41FA5}">
                      <a16:colId xmlns:a16="http://schemas.microsoft.com/office/drawing/2014/main" val="1288458140"/>
                    </a:ext>
                  </a:extLst>
                </a:gridCol>
                <a:gridCol w="848200">
                  <a:extLst>
                    <a:ext uri="{9D8B030D-6E8A-4147-A177-3AD203B41FA5}">
                      <a16:colId xmlns:a16="http://schemas.microsoft.com/office/drawing/2014/main" val="3571988088"/>
                    </a:ext>
                  </a:extLst>
                </a:gridCol>
                <a:gridCol w="848200">
                  <a:extLst>
                    <a:ext uri="{9D8B030D-6E8A-4147-A177-3AD203B41FA5}">
                      <a16:colId xmlns:a16="http://schemas.microsoft.com/office/drawing/2014/main" val="3230297701"/>
                    </a:ext>
                  </a:extLst>
                </a:gridCol>
                <a:gridCol w="848200">
                  <a:extLst>
                    <a:ext uri="{9D8B030D-6E8A-4147-A177-3AD203B41FA5}">
                      <a16:colId xmlns:a16="http://schemas.microsoft.com/office/drawing/2014/main" val="1360987446"/>
                    </a:ext>
                  </a:extLst>
                </a:gridCol>
              </a:tblGrid>
              <a:tr h="370840">
                <a:tc>
                  <a:txBody>
                    <a:bodyPr/>
                    <a:lstStyle/>
                    <a:p>
                      <a:pPr algn="ctr"/>
                      <a:r>
                        <a:rPr lang="en-US" dirty="0">
                          <a:latin typeface="Calibri" panose="020F0502020204030204" pitchFamily="34" charset="0"/>
                          <a:cs typeface="Calibri" panose="020F0502020204030204" pitchFamily="34" charset="0"/>
                        </a:rPr>
                        <a:t>A</a:t>
                      </a:r>
                    </a:p>
                  </a:txBody>
                  <a:tcPr/>
                </a:tc>
                <a:tc>
                  <a:txBody>
                    <a:bodyPr/>
                    <a:lstStyle/>
                    <a:p>
                      <a:pPr algn="ctr"/>
                      <a:r>
                        <a:rPr lang="en-US" dirty="0">
                          <a:latin typeface="Calibri" panose="020F0502020204030204" pitchFamily="34" charset="0"/>
                          <a:cs typeface="Calibri" panose="020F0502020204030204" pitchFamily="34" charset="0"/>
                        </a:rPr>
                        <a:t>B</a:t>
                      </a:r>
                    </a:p>
                  </a:txBody>
                  <a:tcPr/>
                </a:tc>
                <a:tc>
                  <a:txBody>
                    <a:bodyPr/>
                    <a:lstStyle/>
                    <a:p>
                      <a:pPr algn="ctr"/>
                      <a:r>
                        <a:rPr lang="en-US" dirty="0">
                          <a:latin typeface="Calibri" panose="020F0502020204030204" pitchFamily="34" charset="0"/>
                          <a:cs typeface="Calibri" panose="020F0502020204030204" pitchFamily="34" charset="0"/>
                        </a:rPr>
                        <a:t>C</a:t>
                      </a:r>
                    </a:p>
                  </a:txBody>
                  <a:tcPr/>
                </a:tc>
                <a:tc>
                  <a:txBody>
                    <a:bodyPr/>
                    <a:lstStyle/>
                    <a:p>
                      <a:pPr algn="ctr"/>
                      <a:r>
                        <a:rPr lang="en-US" dirty="0">
                          <a:latin typeface="Calibri" panose="020F0502020204030204" pitchFamily="34" charset="0"/>
                          <a:cs typeface="Calibri" panose="020F0502020204030204" pitchFamily="34" charset="0"/>
                        </a:rPr>
                        <a:t>D</a:t>
                      </a:r>
                    </a:p>
                  </a:txBody>
                  <a:tcPr/>
                </a:tc>
                <a:tc>
                  <a:txBody>
                    <a:bodyPr/>
                    <a:lstStyle/>
                    <a:p>
                      <a:pPr algn="ctr"/>
                      <a:r>
                        <a:rPr lang="en-US" dirty="0">
                          <a:latin typeface="Calibri" panose="020F0502020204030204" pitchFamily="34" charset="0"/>
                          <a:cs typeface="Calibri" panose="020F0502020204030204" pitchFamily="34" charset="0"/>
                        </a:rPr>
                        <a:t>E</a:t>
                      </a:r>
                    </a:p>
                  </a:txBody>
                  <a:tcPr/>
                </a:tc>
                <a:extLst>
                  <a:ext uri="{0D108BD9-81ED-4DB2-BD59-A6C34878D82A}">
                    <a16:rowId xmlns:a16="http://schemas.microsoft.com/office/drawing/2014/main" val="3698679123"/>
                  </a:ext>
                </a:extLst>
              </a:tr>
              <a:tr h="370840">
                <a:tc>
                  <a:txBody>
                    <a:bodyPr/>
                    <a:lstStyle/>
                    <a:p>
                      <a:pPr algn="ctr"/>
                      <a:r>
                        <a:rPr lang="en-US" dirty="0">
                          <a:latin typeface="Calibri" panose="020F0502020204030204" pitchFamily="34" charset="0"/>
                          <a:cs typeface="Calibri" panose="020F0502020204030204" pitchFamily="34" charset="0"/>
                        </a:rPr>
                        <a:t>2</a:t>
                      </a:r>
                    </a:p>
                  </a:txBody>
                  <a:tcPr/>
                </a:tc>
                <a:tc>
                  <a:txBody>
                    <a:bodyPr/>
                    <a:lstStyle/>
                    <a:p>
                      <a:pPr algn="ctr"/>
                      <a:r>
                        <a:rPr lang="en-US" dirty="0">
                          <a:latin typeface="Calibri" panose="020F0502020204030204" pitchFamily="34" charset="0"/>
                          <a:cs typeface="Calibri" panose="020F0502020204030204" pitchFamily="34" charset="0"/>
                        </a:rPr>
                        <a:t>2</a:t>
                      </a:r>
                    </a:p>
                  </a:txBody>
                  <a:tcPr/>
                </a:tc>
                <a:tc>
                  <a:txBody>
                    <a:bodyPr/>
                    <a:lstStyle/>
                    <a:p>
                      <a:pPr algn="ctr"/>
                      <a:r>
                        <a:rPr lang="en-US" dirty="0">
                          <a:latin typeface="Calibri" panose="020F0502020204030204" pitchFamily="34" charset="0"/>
                          <a:cs typeface="Calibri" panose="020F0502020204030204" pitchFamily="34" charset="0"/>
                        </a:rPr>
                        <a:t>1</a:t>
                      </a:r>
                    </a:p>
                  </a:txBody>
                  <a:tcPr/>
                </a:tc>
                <a:tc>
                  <a:txBody>
                    <a:bodyPr/>
                    <a:lstStyle/>
                    <a:p>
                      <a:pPr algn="ctr"/>
                      <a:r>
                        <a:rPr lang="en-US" dirty="0">
                          <a:latin typeface="Calibri" panose="020F0502020204030204" pitchFamily="34" charset="0"/>
                          <a:cs typeface="Calibri" panose="020F0502020204030204" pitchFamily="34" charset="0"/>
                        </a:rPr>
                        <a:t>0</a:t>
                      </a:r>
                    </a:p>
                  </a:txBody>
                  <a:tcPr/>
                </a:tc>
                <a:tc>
                  <a:txBody>
                    <a:bodyPr/>
                    <a:lstStyle/>
                    <a:p>
                      <a:pPr algn="ctr"/>
                      <a:r>
                        <a:rPr lang="en-US" dirty="0">
                          <a:latin typeface="Calibri" panose="020F0502020204030204" pitchFamily="34" charset="0"/>
                          <a:cs typeface="Calibri" panose="020F0502020204030204" pitchFamily="34" charset="0"/>
                        </a:rPr>
                        <a:t>1</a:t>
                      </a:r>
                    </a:p>
                  </a:txBody>
                  <a:tcPr/>
                </a:tc>
                <a:extLst>
                  <a:ext uri="{0D108BD9-81ED-4DB2-BD59-A6C34878D82A}">
                    <a16:rowId xmlns:a16="http://schemas.microsoft.com/office/drawing/2014/main" val="1645857620"/>
                  </a:ext>
                </a:extLst>
              </a:tr>
            </a:tbl>
          </a:graphicData>
        </a:graphic>
      </p:graphicFrame>
    </p:spTree>
    <p:extLst>
      <p:ext uri="{BB962C8B-B14F-4D97-AF65-F5344CB8AC3E}">
        <p14:creationId xmlns:p14="http://schemas.microsoft.com/office/powerpoint/2010/main" val="346846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F3F058-8ED6-E4BA-7BD7-0A674F8B3950}"/>
              </a:ext>
            </a:extLst>
          </p:cNvPr>
          <p:cNvSpPr>
            <a:spLocks noGrp="1"/>
          </p:cNvSpPr>
          <p:nvPr>
            <p:ph type="body" sz="quarter" idx="18"/>
          </p:nvPr>
        </p:nvSpPr>
        <p:spPr/>
        <p:txBody>
          <a:bodyPr/>
          <a:lstStyle/>
          <a:p>
            <a:r>
              <a:rPr lang="en-US" dirty="0"/>
              <a:t>Task 3a: Describe the task of </a:t>
            </a:r>
            <a:r>
              <a:rPr lang="en-US" dirty="0">
                <a:solidFill>
                  <a:srgbClr val="7889FB"/>
                </a:solidFill>
              </a:rPr>
              <a:t>hyper-parameter tuning</a:t>
            </a:r>
            <a:r>
              <a:rPr lang="en-US" dirty="0"/>
              <a:t> by example of </a:t>
            </a:r>
            <a:r>
              <a:rPr lang="en-US" dirty="0" err="1">
                <a:solidFill>
                  <a:srgbClr val="7889FB"/>
                </a:solidFill>
              </a:rPr>
              <a:t>GridSearch</a:t>
            </a:r>
            <a:r>
              <a:rPr lang="en-US" dirty="0"/>
              <a:t>. Assume three hyper-parameters with 10 discretized values each, how many models do we need to train? [8/100 points] </a:t>
            </a:r>
          </a:p>
          <a:p>
            <a:endParaRPr lang="en-US" dirty="0"/>
          </a:p>
          <a:p>
            <a:r>
              <a:rPr lang="en-US" dirty="0"/>
              <a:t>Hyper Parameter Tuning</a:t>
            </a:r>
          </a:p>
          <a:p>
            <a:pPr lvl="1"/>
            <a:r>
              <a:rPr lang="en-US" dirty="0"/>
              <a:t>Given a model and dataset, </a:t>
            </a:r>
            <a:r>
              <a:rPr lang="en-US" b="1" dirty="0">
                <a:solidFill>
                  <a:srgbClr val="C40D1E"/>
                </a:solidFill>
              </a:rPr>
              <a:t>find best hyper parameter values</a:t>
            </a:r>
            <a:r>
              <a:rPr lang="en-US" dirty="0"/>
              <a:t> </a:t>
            </a:r>
            <a:br>
              <a:rPr lang="en-US" dirty="0"/>
            </a:br>
            <a:r>
              <a:rPr lang="en-US" dirty="0"/>
              <a:t>(e.g., learning rate, regularization, kernel parameters, tree params) </a:t>
            </a:r>
            <a:br>
              <a:rPr lang="en-US" dirty="0"/>
            </a:br>
            <a:r>
              <a:rPr lang="en-US" dirty="0"/>
              <a:t>by training the model and evaluating it on the validation set.</a:t>
            </a:r>
          </a:p>
          <a:p>
            <a:r>
              <a:rPr lang="en-US" dirty="0"/>
              <a:t>Grid Search </a:t>
            </a:r>
          </a:p>
          <a:p>
            <a:pPr lvl="1"/>
            <a:r>
              <a:rPr lang="en-US" dirty="0"/>
              <a:t>Discretize continuous parameters (linearly or exponentially)</a:t>
            </a:r>
          </a:p>
          <a:p>
            <a:pPr lvl="1"/>
            <a:r>
              <a:rPr lang="en-US" dirty="0"/>
              <a:t>Every hyper-parameter is a dimension of a hyper-cube</a:t>
            </a:r>
          </a:p>
          <a:p>
            <a:pPr lvl="1"/>
            <a:r>
              <a:rPr lang="en-US" dirty="0"/>
              <a:t>For all combinations, train and evaluate the model</a:t>
            </a:r>
          </a:p>
          <a:p>
            <a:r>
              <a:rPr lang="en-US" dirty="0"/>
              <a:t>Example: </a:t>
            </a:r>
            <a:r>
              <a:rPr lang="en-US" dirty="0">
                <a:solidFill>
                  <a:srgbClr val="C40D1E"/>
                </a:solidFill>
              </a:rPr>
              <a:t>10^3 = 1000 trained models</a:t>
            </a:r>
          </a:p>
        </p:txBody>
      </p:sp>
      <p:sp>
        <p:nvSpPr>
          <p:cNvPr id="3" name="Text Placeholder 2">
            <a:extLst>
              <a:ext uri="{FF2B5EF4-FFF2-40B4-BE49-F238E27FC236}">
                <a16:creationId xmlns:a16="http://schemas.microsoft.com/office/drawing/2014/main" id="{117AE12D-5D3A-80EE-6934-3E3908B3C32C}"/>
              </a:ext>
            </a:extLst>
          </p:cNvPr>
          <p:cNvSpPr>
            <a:spLocks noGrp="1"/>
          </p:cNvSpPr>
          <p:nvPr>
            <p:ph type="body" sz="quarter" idx="14"/>
          </p:nvPr>
        </p:nvSpPr>
        <p:spPr/>
        <p:txBody>
          <a:bodyPr/>
          <a:lstStyle/>
          <a:p>
            <a:r>
              <a:rPr lang="en-US" dirty="0"/>
              <a:t>Task 3 Model Selection</a:t>
            </a:r>
          </a:p>
        </p:txBody>
      </p:sp>
      <p:grpSp>
        <p:nvGrpSpPr>
          <p:cNvPr id="4" name="Group 3">
            <a:extLst>
              <a:ext uri="{FF2B5EF4-FFF2-40B4-BE49-F238E27FC236}">
                <a16:creationId xmlns:a16="http://schemas.microsoft.com/office/drawing/2014/main" id="{44CB823D-1963-C95A-6982-CF2934030CBE}"/>
              </a:ext>
            </a:extLst>
          </p:cNvPr>
          <p:cNvGrpSpPr/>
          <p:nvPr/>
        </p:nvGrpSpPr>
        <p:grpSpPr>
          <a:xfrm>
            <a:off x="8671589" y="372873"/>
            <a:ext cx="1828800" cy="426118"/>
            <a:chOff x="8122950" y="438244"/>
            <a:chExt cx="1828800" cy="426118"/>
          </a:xfrm>
        </p:grpSpPr>
        <p:sp>
          <p:nvSpPr>
            <p:cNvPr id="5" name="Rectangle 4">
              <a:extLst>
                <a:ext uri="{FF2B5EF4-FFF2-40B4-BE49-F238E27FC236}">
                  <a16:creationId xmlns:a16="http://schemas.microsoft.com/office/drawing/2014/main" id="{CF80C3AE-1B3B-9C26-EC96-45F94312173F}"/>
                </a:ext>
              </a:extLst>
            </p:cNvPr>
            <p:cNvSpPr/>
            <p:nvPr/>
          </p:nvSpPr>
          <p:spPr>
            <a:xfrm>
              <a:off x="8122950" y="445399"/>
              <a:ext cx="841248" cy="418963"/>
            </a:xfrm>
            <a:prstGeom prst="rect">
              <a:avLst/>
            </a:prstGeom>
            <a:solidFill>
              <a:srgbClr val="788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6" name="Rectangle 5">
              <a:extLst>
                <a:ext uri="{FF2B5EF4-FFF2-40B4-BE49-F238E27FC236}">
                  <a16:creationId xmlns:a16="http://schemas.microsoft.com/office/drawing/2014/main" id="{80BE2AE9-F75F-7661-4135-776B03FDF68D}"/>
                </a:ext>
              </a:extLst>
            </p:cNvPr>
            <p:cNvSpPr/>
            <p:nvPr/>
          </p:nvSpPr>
          <p:spPr>
            <a:xfrm>
              <a:off x="8964198" y="438244"/>
              <a:ext cx="987552" cy="418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46/100</a:t>
              </a:r>
            </a:p>
          </p:txBody>
        </p:sp>
      </p:grpSp>
      <p:grpSp>
        <p:nvGrpSpPr>
          <p:cNvPr id="7" name="Group 6">
            <a:extLst>
              <a:ext uri="{FF2B5EF4-FFF2-40B4-BE49-F238E27FC236}">
                <a16:creationId xmlns:a16="http://schemas.microsoft.com/office/drawing/2014/main" id="{C1BDEB63-0033-B641-E28D-C1BA6E4DF514}"/>
              </a:ext>
            </a:extLst>
          </p:cNvPr>
          <p:cNvGrpSpPr/>
          <p:nvPr/>
        </p:nvGrpSpPr>
        <p:grpSpPr>
          <a:xfrm>
            <a:off x="7981442" y="3185819"/>
            <a:ext cx="3062790" cy="2438652"/>
            <a:chOff x="3999251" y="3308864"/>
            <a:chExt cx="3062790" cy="2438652"/>
          </a:xfrm>
        </p:grpSpPr>
        <p:cxnSp>
          <p:nvCxnSpPr>
            <p:cNvPr id="8" name="Gerade Verbindung mit Pfeil 4">
              <a:extLst>
                <a:ext uri="{FF2B5EF4-FFF2-40B4-BE49-F238E27FC236}">
                  <a16:creationId xmlns:a16="http://schemas.microsoft.com/office/drawing/2014/main" id="{2A351AC0-A540-14FF-F002-2B28A74BAF8C}"/>
                </a:ext>
              </a:extLst>
            </p:cNvPr>
            <p:cNvCxnSpPr/>
            <p:nvPr/>
          </p:nvCxnSpPr>
          <p:spPr>
            <a:xfrm>
              <a:off x="4704595" y="5165458"/>
              <a:ext cx="2357446" cy="794"/>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 name="Gerade Verbindung mit Pfeil 5">
              <a:extLst>
                <a:ext uri="{FF2B5EF4-FFF2-40B4-BE49-F238E27FC236}">
                  <a16:creationId xmlns:a16="http://schemas.microsoft.com/office/drawing/2014/main" id="{EB2B0DEA-AAFD-BAD4-68FB-B57D75B28072}"/>
                </a:ext>
              </a:extLst>
            </p:cNvPr>
            <p:cNvCxnSpPr/>
            <p:nvPr/>
          </p:nvCxnSpPr>
          <p:spPr>
            <a:xfrm rot="5400000" flipH="1" flipV="1">
              <a:off x="3775500" y="4237165"/>
              <a:ext cx="1857388" cy="786"/>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 name="Gerade Verbindung 8">
              <a:extLst>
                <a:ext uri="{FF2B5EF4-FFF2-40B4-BE49-F238E27FC236}">
                  <a16:creationId xmlns:a16="http://schemas.microsoft.com/office/drawing/2014/main" id="{863D9A82-EF35-A456-7298-69BD2F863DA7}"/>
                </a:ext>
              </a:extLst>
            </p:cNvPr>
            <p:cNvCxnSpPr/>
            <p:nvPr/>
          </p:nvCxnSpPr>
          <p:spPr>
            <a:xfrm>
              <a:off x="4704587" y="4809062"/>
              <a:ext cx="2000264" cy="1588"/>
            </a:xfrm>
            <a:prstGeom prst="line">
              <a:avLst/>
            </a:prstGeom>
            <a:ln w="19050">
              <a:solidFill>
                <a:srgbClr val="7889FB"/>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1" name="Gerade Verbindung 9">
              <a:extLst>
                <a:ext uri="{FF2B5EF4-FFF2-40B4-BE49-F238E27FC236}">
                  <a16:creationId xmlns:a16="http://schemas.microsoft.com/office/drawing/2014/main" id="{0212B853-518B-0866-1700-F8773203EF6F}"/>
                </a:ext>
              </a:extLst>
            </p:cNvPr>
            <p:cNvCxnSpPr/>
            <p:nvPr/>
          </p:nvCxnSpPr>
          <p:spPr>
            <a:xfrm>
              <a:off x="4704587" y="4451872"/>
              <a:ext cx="2000264" cy="1588"/>
            </a:xfrm>
            <a:prstGeom prst="line">
              <a:avLst/>
            </a:prstGeom>
            <a:ln w="19050">
              <a:solidFill>
                <a:srgbClr val="7889FB"/>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2" name="Gerade Verbindung 10">
              <a:extLst>
                <a:ext uri="{FF2B5EF4-FFF2-40B4-BE49-F238E27FC236}">
                  <a16:creationId xmlns:a16="http://schemas.microsoft.com/office/drawing/2014/main" id="{483FE85B-8BC3-D7C8-5F6F-7FC59A4317C3}"/>
                </a:ext>
              </a:extLst>
            </p:cNvPr>
            <p:cNvCxnSpPr/>
            <p:nvPr/>
          </p:nvCxnSpPr>
          <p:spPr>
            <a:xfrm>
              <a:off x="4704587" y="4094682"/>
              <a:ext cx="2000264" cy="1588"/>
            </a:xfrm>
            <a:prstGeom prst="line">
              <a:avLst/>
            </a:prstGeom>
            <a:ln w="19050">
              <a:solidFill>
                <a:srgbClr val="7889FB"/>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3" name="Gerade Verbindung 11">
              <a:extLst>
                <a:ext uri="{FF2B5EF4-FFF2-40B4-BE49-F238E27FC236}">
                  <a16:creationId xmlns:a16="http://schemas.microsoft.com/office/drawing/2014/main" id="{8803E2EF-9213-6B2E-C665-F0DE1AD11767}"/>
                </a:ext>
              </a:extLst>
            </p:cNvPr>
            <p:cNvCxnSpPr/>
            <p:nvPr/>
          </p:nvCxnSpPr>
          <p:spPr>
            <a:xfrm>
              <a:off x="4704587" y="3735904"/>
              <a:ext cx="2000264" cy="1588"/>
            </a:xfrm>
            <a:prstGeom prst="line">
              <a:avLst/>
            </a:prstGeom>
            <a:ln w="19050">
              <a:solidFill>
                <a:srgbClr val="7889FB"/>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Gerade Verbindung 12">
              <a:extLst>
                <a:ext uri="{FF2B5EF4-FFF2-40B4-BE49-F238E27FC236}">
                  <a16:creationId xmlns:a16="http://schemas.microsoft.com/office/drawing/2014/main" id="{E3C7AF9E-3817-2D9B-2261-7BAEC885259C}"/>
                </a:ext>
              </a:extLst>
            </p:cNvPr>
            <p:cNvCxnSpPr/>
            <p:nvPr/>
          </p:nvCxnSpPr>
          <p:spPr>
            <a:xfrm rot="5400000" flipH="1" flipV="1">
              <a:off x="5026058" y="4986863"/>
              <a:ext cx="355602" cy="1588"/>
            </a:xfrm>
            <a:prstGeom prst="line">
              <a:avLst/>
            </a:prstGeom>
            <a:ln w="19050">
              <a:solidFill>
                <a:srgbClr val="7889FB"/>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5" name="Gerade Verbindung 13">
              <a:extLst>
                <a:ext uri="{FF2B5EF4-FFF2-40B4-BE49-F238E27FC236}">
                  <a16:creationId xmlns:a16="http://schemas.microsoft.com/office/drawing/2014/main" id="{1DBDB112-70B1-BAA1-888E-17F426FE895C}"/>
                </a:ext>
              </a:extLst>
            </p:cNvPr>
            <p:cNvCxnSpPr/>
            <p:nvPr/>
          </p:nvCxnSpPr>
          <p:spPr>
            <a:xfrm rot="5400000" flipH="1" flipV="1">
              <a:off x="4527580" y="4986069"/>
              <a:ext cx="355602" cy="1588"/>
            </a:xfrm>
            <a:prstGeom prst="line">
              <a:avLst/>
            </a:prstGeom>
            <a:ln w="19050">
              <a:solidFill>
                <a:srgbClr val="7889FB"/>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6" name="Gerade Verbindung 14">
              <a:extLst>
                <a:ext uri="{FF2B5EF4-FFF2-40B4-BE49-F238E27FC236}">
                  <a16:creationId xmlns:a16="http://schemas.microsoft.com/office/drawing/2014/main" id="{131FF668-E06C-4561-4B38-D3FFE82712BF}"/>
                </a:ext>
              </a:extLst>
            </p:cNvPr>
            <p:cNvCxnSpPr/>
            <p:nvPr/>
          </p:nvCxnSpPr>
          <p:spPr>
            <a:xfrm rot="5400000" flipH="1" flipV="1">
              <a:off x="5526124" y="4986069"/>
              <a:ext cx="355602" cy="1588"/>
            </a:xfrm>
            <a:prstGeom prst="line">
              <a:avLst/>
            </a:prstGeom>
            <a:ln w="19050">
              <a:solidFill>
                <a:srgbClr val="7889FB"/>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7" name="Gerade Verbindung 15">
              <a:extLst>
                <a:ext uri="{FF2B5EF4-FFF2-40B4-BE49-F238E27FC236}">
                  <a16:creationId xmlns:a16="http://schemas.microsoft.com/office/drawing/2014/main" id="{B31270CB-71B8-3E40-554F-FF2271A9BEE3}"/>
                </a:ext>
              </a:extLst>
            </p:cNvPr>
            <p:cNvCxnSpPr/>
            <p:nvPr/>
          </p:nvCxnSpPr>
          <p:spPr>
            <a:xfrm rot="5400000" flipH="1" flipV="1">
              <a:off x="6027778" y="4986069"/>
              <a:ext cx="355602" cy="1588"/>
            </a:xfrm>
            <a:prstGeom prst="line">
              <a:avLst/>
            </a:prstGeom>
            <a:ln w="19050">
              <a:solidFill>
                <a:srgbClr val="7889FB"/>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8" name="Gerade Verbindung 16">
              <a:extLst>
                <a:ext uri="{FF2B5EF4-FFF2-40B4-BE49-F238E27FC236}">
                  <a16:creationId xmlns:a16="http://schemas.microsoft.com/office/drawing/2014/main" id="{ACD36591-07C2-B742-20AC-E94F95C8E40D}"/>
                </a:ext>
              </a:extLst>
            </p:cNvPr>
            <p:cNvCxnSpPr/>
            <p:nvPr/>
          </p:nvCxnSpPr>
          <p:spPr>
            <a:xfrm rot="5400000" flipH="1" flipV="1">
              <a:off x="6527844" y="4986069"/>
              <a:ext cx="355602" cy="1588"/>
            </a:xfrm>
            <a:prstGeom prst="line">
              <a:avLst/>
            </a:prstGeom>
            <a:ln w="19050">
              <a:solidFill>
                <a:srgbClr val="7889FB"/>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9" name="Gerade Verbindung 17">
              <a:extLst>
                <a:ext uri="{FF2B5EF4-FFF2-40B4-BE49-F238E27FC236}">
                  <a16:creationId xmlns:a16="http://schemas.microsoft.com/office/drawing/2014/main" id="{481EC4B3-1E6F-728E-AE3C-0975778EAAE3}"/>
                </a:ext>
              </a:extLst>
            </p:cNvPr>
            <p:cNvCxnSpPr/>
            <p:nvPr/>
          </p:nvCxnSpPr>
          <p:spPr>
            <a:xfrm rot="5400000" flipH="1" flipV="1">
              <a:off x="5027646" y="4628879"/>
              <a:ext cx="355602" cy="1588"/>
            </a:xfrm>
            <a:prstGeom prst="line">
              <a:avLst/>
            </a:prstGeom>
            <a:ln w="19050">
              <a:solidFill>
                <a:srgbClr val="7889FB"/>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0" name="Gerade Verbindung 18">
              <a:extLst>
                <a:ext uri="{FF2B5EF4-FFF2-40B4-BE49-F238E27FC236}">
                  <a16:creationId xmlns:a16="http://schemas.microsoft.com/office/drawing/2014/main" id="{1490DEFB-4F25-19AC-FAD9-456148087C11}"/>
                </a:ext>
              </a:extLst>
            </p:cNvPr>
            <p:cNvCxnSpPr/>
            <p:nvPr/>
          </p:nvCxnSpPr>
          <p:spPr>
            <a:xfrm rot="5400000" flipH="1" flipV="1">
              <a:off x="5027646" y="4273277"/>
              <a:ext cx="355602" cy="1588"/>
            </a:xfrm>
            <a:prstGeom prst="line">
              <a:avLst/>
            </a:prstGeom>
            <a:ln w="19050">
              <a:solidFill>
                <a:srgbClr val="7889FB"/>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1" name="Gerade Verbindung 19">
              <a:extLst>
                <a:ext uri="{FF2B5EF4-FFF2-40B4-BE49-F238E27FC236}">
                  <a16:creationId xmlns:a16="http://schemas.microsoft.com/office/drawing/2014/main" id="{9EF24C0E-9688-0778-9EAB-949645638D63}"/>
                </a:ext>
              </a:extLst>
            </p:cNvPr>
            <p:cNvCxnSpPr/>
            <p:nvPr/>
          </p:nvCxnSpPr>
          <p:spPr>
            <a:xfrm rot="5400000" flipH="1" flipV="1">
              <a:off x="5027646" y="3916087"/>
              <a:ext cx="355602" cy="1588"/>
            </a:xfrm>
            <a:prstGeom prst="line">
              <a:avLst/>
            </a:prstGeom>
            <a:ln w="19050">
              <a:solidFill>
                <a:srgbClr val="7889FB"/>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2" name="Gerade Verbindung 20">
              <a:extLst>
                <a:ext uri="{FF2B5EF4-FFF2-40B4-BE49-F238E27FC236}">
                  <a16:creationId xmlns:a16="http://schemas.microsoft.com/office/drawing/2014/main" id="{5846C09B-F4C0-6AC4-BE53-22C0A661DEA9}"/>
                </a:ext>
              </a:extLst>
            </p:cNvPr>
            <p:cNvCxnSpPr/>
            <p:nvPr/>
          </p:nvCxnSpPr>
          <p:spPr>
            <a:xfrm rot="5400000" flipH="1" flipV="1">
              <a:off x="5526124" y="4628879"/>
              <a:ext cx="355602" cy="1588"/>
            </a:xfrm>
            <a:prstGeom prst="line">
              <a:avLst/>
            </a:prstGeom>
            <a:ln w="19050">
              <a:solidFill>
                <a:srgbClr val="7889FB"/>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3" name="Gerade Verbindung 21">
              <a:extLst>
                <a:ext uri="{FF2B5EF4-FFF2-40B4-BE49-F238E27FC236}">
                  <a16:creationId xmlns:a16="http://schemas.microsoft.com/office/drawing/2014/main" id="{80A14FF1-3C2A-0429-1491-ED35A65EF3EC}"/>
                </a:ext>
              </a:extLst>
            </p:cNvPr>
            <p:cNvCxnSpPr/>
            <p:nvPr/>
          </p:nvCxnSpPr>
          <p:spPr>
            <a:xfrm rot="5400000" flipH="1" flipV="1">
              <a:off x="5526124" y="4271689"/>
              <a:ext cx="355602" cy="1588"/>
            </a:xfrm>
            <a:prstGeom prst="line">
              <a:avLst/>
            </a:prstGeom>
            <a:ln w="19050">
              <a:solidFill>
                <a:srgbClr val="7889FB"/>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4" name="Gerade Verbindung 22">
              <a:extLst>
                <a:ext uri="{FF2B5EF4-FFF2-40B4-BE49-F238E27FC236}">
                  <a16:creationId xmlns:a16="http://schemas.microsoft.com/office/drawing/2014/main" id="{21C577CB-B4B5-1D71-7547-17BA9CD67BCF}"/>
                </a:ext>
              </a:extLst>
            </p:cNvPr>
            <p:cNvCxnSpPr/>
            <p:nvPr/>
          </p:nvCxnSpPr>
          <p:spPr>
            <a:xfrm rot="5400000" flipH="1" flipV="1">
              <a:off x="5527712" y="3914499"/>
              <a:ext cx="355602" cy="1588"/>
            </a:xfrm>
            <a:prstGeom prst="line">
              <a:avLst/>
            </a:prstGeom>
            <a:ln w="19050">
              <a:solidFill>
                <a:srgbClr val="7889FB"/>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5" name="Gerade Verbindung 23">
              <a:extLst>
                <a:ext uri="{FF2B5EF4-FFF2-40B4-BE49-F238E27FC236}">
                  <a16:creationId xmlns:a16="http://schemas.microsoft.com/office/drawing/2014/main" id="{44A6B51F-F93C-8C62-C6C4-435E0F518C85}"/>
                </a:ext>
              </a:extLst>
            </p:cNvPr>
            <p:cNvCxnSpPr/>
            <p:nvPr/>
          </p:nvCxnSpPr>
          <p:spPr>
            <a:xfrm rot="5400000" flipH="1" flipV="1">
              <a:off x="6026190" y="4628879"/>
              <a:ext cx="355602" cy="1588"/>
            </a:xfrm>
            <a:prstGeom prst="line">
              <a:avLst/>
            </a:prstGeom>
            <a:ln w="19050">
              <a:solidFill>
                <a:srgbClr val="7889FB"/>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6" name="Gerade Verbindung 24">
              <a:extLst>
                <a:ext uri="{FF2B5EF4-FFF2-40B4-BE49-F238E27FC236}">
                  <a16:creationId xmlns:a16="http://schemas.microsoft.com/office/drawing/2014/main" id="{6B95C12B-0549-09A3-49AA-D90733765100}"/>
                </a:ext>
              </a:extLst>
            </p:cNvPr>
            <p:cNvCxnSpPr/>
            <p:nvPr/>
          </p:nvCxnSpPr>
          <p:spPr>
            <a:xfrm rot="5400000" flipH="1" flipV="1">
              <a:off x="6026190" y="4273277"/>
              <a:ext cx="355602" cy="1588"/>
            </a:xfrm>
            <a:prstGeom prst="line">
              <a:avLst/>
            </a:prstGeom>
            <a:ln w="19050">
              <a:solidFill>
                <a:srgbClr val="7889FB"/>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7" name="Gerade Verbindung 25">
              <a:extLst>
                <a:ext uri="{FF2B5EF4-FFF2-40B4-BE49-F238E27FC236}">
                  <a16:creationId xmlns:a16="http://schemas.microsoft.com/office/drawing/2014/main" id="{EAB5F114-5E0F-8721-079B-5674276B1584}"/>
                </a:ext>
              </a:extLst>
            </p:cNvPr>
            <p:cNvCxnSpPr/>
            <p:nvPr/>
          </p:nvCxnSpPr>
          <p:spPr>
            <a:xfrm rot="5400000" flipH="1" flipV="1">
              <a:off x="6027778" y="3916087"/>
              <a:ext cx="355602" cy="1588"/>
            </a:xfrm>
            <a:prstGeom prst="line">
              <a:avLst/>
            </a:prstGeom>
            <a:ln w="19050">
              <a:solidFill>
                <a:srgbClr val="7889FB"/>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8" name="Gerade Verbindung 26">
              <a:extLst>
                <a:ext uri="{FF2B5EF4-FFF2-40B4-BE49-F238E27FC236}">
                  <a16:creationId xmlns:a16="http://schemas.microsoft.com/office/drawing/2014/main" id="{A886C054-BFDF-642F-595F-751D9FD63286}"/>
                </a:ext>
              </a:extLst>
            </p:cNvPr>
            <p:cNvCxnSpPr/>
            <p:nvPr/>
          </p:nvCxnSpPr>
          <p:spPr>
            <a:xfrm rot="5400000" flipH="1" flipV="1">
              <a:off x="6526256" y="3914499"/>
              <a:ext cx="355602" cy="1588"/>
            </a:xfrm>
            <a:prstGeom prst="line">
              <a:avLst/>
            </a:prstGeom>
            <a:ln w="19050">
              <a:solidFill>
                <a:srgbClr val="7889FB"/>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9" name="Gerade Verbindung 27">
              <a:extLst>
                <a:ext uri="{FF2B5EF4-FFF2-40B4-BE49-F238E27FC236}">
                  <a16:creationId xmlns:a16="http://schemas.microsoft.com/office/drawing/2014/main" id="{C4EBC312-F138-E7BC-5591-5AB6E01A5229}"/>
                </a:ext>
              </a:extLst>
            </p:cNvPr>
            <p:cNvCxnSpPr/>
            <p:nvPr/>
          </p:nvCxnSpPr>
          <p:spPr>
            <a:xfrm rot="5400000" flipH="1" flipV="1">
              <a:off x="6527844" y="4273277"/>
              <a:ext cx="355602" cy="1588"/>
            </a:xfrm>
            <a:prstGeom prst="line">
              <a:avLst/>
            </a:prstGeom>
            <a:ln w="19050">
              <a:solidFill>
                <a:srgbClr val="7889FB"/>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0" name="Gerade Verbindung 28">
              <a:extLst>
                <a:ext uri="{FF2B5EF4-FFF2-40B4-BE49-F238E27FC236}">
                  <a16:creationId xmlns:a16="http://schemas.microsoft.com/office/drawing/2014/main" id="{5F4532D9-5D10-24E1-14D9-A49AB14C1BA7}"/>
                </a:ext>
              </a:extLst>
            </p:cNvPr>
            <p:cNvCxnSpPr/>
            <p:nvPr/>
          </p:nvCxnSpPr>
          <p:spPr>
            <a:xfrm rot="5400000" flipH="1" flipV="1">
              <a:off x="6527844" y="4630467"/>
              <a:ext cx="355602" cy="1588"/>
            </a:xfrm>
            <a:prstGeom prst="line">
              <a:avLst/>
            </a:prstGeom>
            <a:ln w="19050">
              <a:solidFill>
                <a:srgbClr val="7889FB"/>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31" name="Textfeld 29">
              <a:extLst>
                <a:ext uri="{FF2B5EF4-FFF2-40B4-BE49-F238E27FC236}">
                  <a16:creationId xmlns:a16="http://schemas.microsoft.com/office/drawing/2014/main" id="{0C9809D7-F25F-83BD-4EDD-E97425C6BD15}"/>
                </a:ext>
              </a:extLst>
            </p:cNvPr>
            <p:cNvSpPr txBox="1"/>
            <p:nvPr/>
          </p:nvSpPr>
          <p:spPr>
            <a:xfrm>
              <a:off x="4133083" y="5296986"/>
              <a:ext cx="428628" cy="369332"/>
            </a:xfrm>
            <a:prstGeom prst="rect">
              <a:avLst/>
            </a:prstGeom>
            <a:noFill/>
          </p:spPr>
          <p:txBody>
            <a:bodyPr wrap="square" rtlCol="0">
              <a:spAutoFit/>
            </a:bodyPr>
            <a:lstStyle/>
            <a:p>
              <a:pPr algn="ctr"/>
              <a:r>
                <a:rPr lang="de-DE" dirty="0">
                  <a:latin typeface="Calibri" panose="020F0502020204030204" pitchFamily="34" charset="0"/>
                  <a:cs typeface="Calibri" panose="020F0502020204030204" pitchFamily="34" charset="0"/>
                </a:rPr>
                <a:t>0</a:t>
              </a:r>
            </a:p>
          </p:txBody>
        </p:sp>
        <p:sp>
          <p:nvSpPr>
            <p:cNvPr id="32" name="Textfeld 30">
              <a:extLst>
                <a:ext uri="{FF2B5EF4-FFF2-40B4-BE49-F238E27FC236}">
                  <a16:creationId xmlns:a16="http://schemas.microsoft.com/office/drawing/2014/main" id="{73D590B5-3D0B-31D3-95D3-3CC22434C418}"/>
                </a:ext>
              </a:extLst>
            </p:cNvPr>
            <p:cNvSpPr txBox="1"/>
            <p:nvPr/>
          </p:nvSpPr>
          <p:spPr>
            <a:xfrm>
              <a:off x="4133083" y="3523178"/>
              <a:ext cx="428628" cy="369332"/>
            </a:xfrm>
            <a:prstGeom prst="rect">
              <a:avLst/>
            </a:prstGeom>
            <a:noFill/>
          </p:spPr>
          <p:txBody>
            <a:bodyPr wrap="square" rtlCol="0">
              <a:spAutoFit/>
            </a:bodyPr>
            <a:lstStyle/>
            <a:p>
              <a:pPr algn="ctr"/>
              <a:r>
                <a:rPr lang="de-DE" dirty="0">
                  <a:latin typeface="Calibri" panose="020F0502020204030204" pitchFamily="34" charset="0"/>
                  <a:cs typeface="Calibri" panose="020F0502020204030204" pitchFamily="34" charset="0"/>
                </a:rPr>
                <a:t>1</a:t>
              </a:r>
            </a:p>
          </p:txBody>
        </p:sp>
        <p:sp>
          <p:nvSpPr>
            <p:cNvPr id="33" name="Textfeld 31">
              <a:extLst>
                <a:ext uri="{FF2B5EF4-FFF2-40B4-BE49-F238E27FC236}">
                  <a16:creationId xmlns:a16="http://schemas.microsoft.com/office/drawing/2014/main" id="{32CF3CE9-8053-3373-AEC4-1D814BF39339}"/>
                </a:ext>
              </a:extLst>
            </p:cNvPr>
            <p:cNvSpPr txBox="1"/>
            <p:nvPr/>
          </p:nvSpPr>
          <p:spPr>
            <a:xfrm>
              <a:off x="6490537" y="5296986"/>
              <a:ext cx="428628" cy="369332"/>
            </a:xfrm>
            <a:prstGeom prst="rect">
              <a:avLst/>
            </a:prstGeom>
            <a:noFill/>
          </p:spPr>
          <p:txBody>
            <a:bodyPr wrap="square" rtlCol="0">
              <a:spAutoFit/>
            </a:bodyPr>
            <a:lstStyle/>
            <a:p>
              <a:pPr algn="ctr"/>
              <a:r>
                <a:rPr lang="de-DE" dirty="0">
                  <a:latin typeface="Calibri" panose="020F0502020204030204" pitchFamily="34" charset="0"/>
                  <a:cs typeface="Calibri" panose="020F0502020204030204" pitchFamily="34" charset="0"/>
                </a:rPr>
                <a:t>1</a:t>
              </a:r>
            </a:p>
          </p:txBody>
        </p:sp>
        <p:sp>
          <p:nvSpPr>
            <p:cNvPr id="34" name="Rechteck 32">
              <a:extLst>
                <a:ext uri="{FF2B5EF4-FFF2-40B4-BE49-F238E27FC236}">
                  <a16:creationId xmlns:a16="http://schemas.microsoft.com/office/drawing/2014/main" id="{8B55EADF-D74C-F0EB-A0B0-2EE529704B08}"/>
                </a:ext>
              </a:extLst>
            </p:cNvPr>
            <p:cNvSpPr/>
            <p:nvPr/>
          </p:nvSpPr>
          <p:spPr>
            <a:xfrm>
              <a:off x="6061909" y="4666186"/>
              <a:ext cx="285752" cy="28575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2326E327-A082-B8F9-8EEF-7D441D52AEA1}"/>
                </a:ext>
              </a:extLst>
            </p:cNvPr>
            <p:cNvSpPr txBox="1"/>
            <p:nvPr/>
          </p:nvSpPr>
          <p:spPr>
            <a:xfrm>
              <a:off x="5520412" y="5378184"/>
              <a:ext cx="371789" cy="369332"/>
            </a:xfrm>
            <a:prstGeom prst="rect">
              <a:avLst/>
            </a:prstGeom>
            <a:noFill/>
          </p:spPr>
          <p:txBody>
            <a:bodyPr wrap="square" lIns="0" rIns="0" rtlCol="0">
              <a:spAutoFit/>
            </a:bodyPr>
            <a:lstStyle/>
            <a:p>
              <a:pPr algn="ctr"/>
              <a:r>
                <a:rPr lang="el-GR" dirty="0">
                  <a:latin typeface="Calibri" panose="020F0502020204030204" pitchFamily="34" charset="0"/>
                  <a:cs typeface="Calibri" panose="020F0502020204030204" pitchFamily="34" charset="0"/>
                </a:rPr>
                <a:t>α</a:t>
              </a:r>
              <a:endParaRPr lang="en-US" dirty="0">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CC76F361-6DE1-DF8F-FD14-CACF58913E7B}"/>
                </a:ext>
              </a:extLst>
            </p:cNvPr>
            <p:cNvSpPr txBox="1"/>
            <p:nvPr/>
          </p:nvSpPr>
          <p:spPr>
            <a:xfrm>
              <a:off x="3999251" y="4262435"/>
              <a:ext cx="512466" cy="369332"/>
            </a:xfrm>
            <a:prstGeom prst="rect">
              <a:avLst/>
            </a:prstGeom>
            <a:noFill/>
          </p:spPr>
          <p:txBody>
            <a:bodyPr wrap="square" lIns="0" rIns="0" rtlCol="0">
              <a:spAutoFit/>
            </a:bodyPr>
            <a:lstStyle/>
            <a:p>
              <a:pPr algn="ctr"/>
              <a:r>
                <a:rPr lang="el-GR" dirty="0">
                  <a:latin typeface="Calibri" panose="020F0502020204030204" pitchFamily="34" charset="0"/>
                  <a:cs typeface="Calibri" panose="020F0502020204030204" pitchFamily="34" charset="0"/>
                </a:rPr>
                <a:t>β</a:t>
              </a:r>
              <a:endParaRPr lang="en-US"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144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1905BD-DA67-705D-0456-3DF45DFC8C3C}"/>
              </a:ext>
            </a:extLst>
          </p:cNvPr>
          <p:cNvSpPr>
            <a:spLocks noGrp="1"/>
          </p:cNvSpPr>
          <p:nvPr>
            <p:ph type="body" sz="quarter" idx="18"/>
          </p:nvPr>
        </p:nvSpPr>
        <p:spPr/>
        <p:txBody>
          <a:bodyPr/>
          <a:lstStyle/>
          <a:p>
            <a:r>
              <a:rPr lang="en-US" dirty="0"/>
              <a:t>Task 3b: Explain </a:t>
            </a:r>
            <a:r>
              <a:rPr lang="en-US" dirty="0">
                <a:solidFill>
                  <a:srgbClr val="7889FB"/>
                </a:solidFill>
              </a:rPr>
              <a:t>Bayesian Optimization </a:t>
            </a:r>
            <a:r>
              <a:rPr lang="en-US" dirty="0"/>
              <a:t>as a more directed search strategy, </a:t>
            </a:r>
            <a:br>
              <a:rPr lang="en-US" dirty="0"/>
            </a:br>
            <a:r>
              <a:rPr lang="en-US" dirty="0"/>
              <a:t>and how it balances exploitation and exploration? [5/100 points]</a:t>
            </a:r>
          </a:p>
          <a:p>
            <a:pPr lvl="1"/>
            <a:r>
              <a:rPr lang="en-US" dirty="0"/>
              <a:t>Use </a:t>
            </a:r>
            <a:r>
              <a:rPr lang="en-US" b="1" dirty="0">
                <a:solidFill>
                  <a:srgbClr val="C40D1E"/>
                </a:solidFill>
              </a:rPr>
              <a:t>lightweight ML</a:t>
            </a:r>
            <a:r>
              <a:rPr lang="en-US" b="1" dirty="0"/>
              <a:t> </a:t>
            </a:r>
            <a:r>
              <a:rPr lang="en-US" dirty="0"/>
              <a:t>models like Gaussian Processes </a:t>
            </a:r>
            <a:br>
              <a:rPr lang="en-US" dirty="0"/>
            </a:br>
            <a:r>
              <a:rPr lang="en-US" dirty="0"/>
              <a:t>to find next points</a:t>
            </a:r>
          </a:p>
          <a:p>
            <a:pPr lvl="1"/>
            <a:r>
              <a:rPr lang="en-US" b="1" dirty="0">
                <a:solidFill>
                  <a:srgbClr val="C40D1E"/>
                </a:solidFill>
              </a:rPr>
              <a:t>Acquisition function</a:t>
            </a:r>
            <a:r>
              <a:rPr lang="en-US" dirty="0"/>
              <a:t> to balance exploitation (expected mean)</a:t>
            </a:r>
            <a:br>
              <a:rPr lang="en-US" dirty="0"/>
            </a:br>
            <a:r>
              <a:rPr lang="en-US" dirty="0"/>
              <a:t>and exploration (uncertainty, expected variance)</a:t>
            </a:r>
          </a:p>
          <a:p>
            <a:pPr lvl="1"/>
            <a:endParaRPr lang="en-US" dirty="0"/>
          </a:p>
          <a:p>
            <a:r>
              <a:rPr lang="en-US" dirty="0"/>
              <a:t>Task 3c: Describe the problem of </a:t>
            </a:r>
            <a:r>
              <a:rPr lang="en-US" dirty="0">
                <a:solidFill>
                  <a:srgbClr val="7889FB"/>
                </a:solidFill>
              </a:rPr>
              <a:t>neural architecture search</a:t>
            </a:r>
            <a:r>
              <a:rPr lang="en-US" dirty="0"/>
              <a:t>, and how to deal with </a:t>
            </a:r>
            <a:br>
              <a:rPr lang="en-US" dirty="0"/>
            </a:br>
            <a:r>
              <a:rPr lang="en-US" dirty="0">
                <a:solidFill>
                  <a:srgbClr val="7889FB"/>
                </a:solidFill>
              </a:rPr>
              <a:t>multiple optimization objectives</a:t>
            </a:r>
            <a:r>
              <a:rPr lang="en-US" dirty="0"/>
              <a:t> (e.g., accuracy and runtime). [5/100 points]</a:t>
            </a:r>
          </a:p>
          <a:p>
            <a:pPr lvl="1"/>
            <a:r>
              <a:rPr lang="en-US" dirty="0"/>
              <a:t>Automatically compose neural network architectures from building blocks</a:t>
            </a:r>
          </a:p>
          <a:p>
            <a:pPr lvl="1"/>
            <a:r>
              <a:rPr lang="en-US" b="1" dirty="0"/>
              <a:t>Search strategies:</a:t>
            </a:r>
            <a:r>
              <a:rPr lang="en-US" dirty="0"/>
              <a:t> </a:t>
            </a:r>
            <a:r>
              <a:rPr lang="en-US" b="1" dirty="0">
                <a:solidFill>
                  <a:srgbClr val="C40D1E"/>
                </a:solidFill>
              </a:rPr>
              <a:t>evolutionary algorithms</a:t>
            </a:r>
            <a:r>
              <a:rPr lang="en-US" dirty="0"/>
              <a:t> and Bayesian optimization</a:t>
            </a:r>
          </a:p>
          <a:p>
            <a:pPr lvl="1"/>
            <a:r>
              <a:rPr lang="en-US" b="1" dirty="0"/>
              <a:t>Multi-objective optimization:</a:t>
            </a:r>
            <a:r>
              <a:rPr lang="en-US" dirty="0"/>
              <a:t> </a:t>
            </a:r>
            <a:br>
              <a:rPr lang="en-US" dirty="0"/>
            </a:br>
            <a:r>
              <a:rPr lang="en-US" dirty="0"/>
              <a:t>(1) </a:t>
            </a:r>
            <a:r>
              <a:rPr lang="en-US" b="1" dirty="0">
                <a:solidFill>
                  <a:srgbClr val="C40D1E"/>
                </a:solidFill>
              </a:rPr>
              <a:t>linearization</a:t>
            </a:r>
            <a:r>
              <a:rPr lang="en-US" dirty="0"/>
              <a:t>, (2) </a:t>
            </a:r>
            <a:r>
              <a:rPr lang="en-US" b="1" dirty="0">
                <a:solidFill>
                  <a:srgbClr val="C40D1E"/>
                </a:solidFill>
              </a:rPr>
              <a:t>pareto front to user</a:t>
            </a:r>
            <a:r>
              <a:rPr lang="en-US" dirty="0"/>
              <a:t>, (3) </a:t>
            </a:r>
            <a:r>
              <a:rPr lang="en-US" b="1" dirty="0">
                <a:solidFill>
                  <a:srgbClr val="C40D1E"/>
                </a:solidFill>
              </a:rPr>
              <a:t>primary objective w/ constraints</a:t>
            </a:r>
            <a:r>
              <a:rPr lang="en-US" dirty="0"/>
              <a:t> on other dims</a:t>
            </a:r>
          </a:p>
        </p:txBody>
      </p:sp>
      <p:sp>
        <p:nvSpPr>
          <p:cNvPr id="3" name="Text Placeholder 2">
            <a:extLst>
              <a:ext uri="{FF2B5EF4-FFF2-40B4-BE49-F238E27FC236}">
                <a16:creationId xmlns:a16="http://schemas.microsoft.com/office/drawing/2014/main" id="{EEFEB918-CA41-6D89-A3D7-D714438CFD3E}"/>
              </a:ext>
            </a:extLst>
          </p:cNvPr>
          <p:cNvSpPr>
            <a:spLocks noGrp="1"/>
          </p:cNvSpPr>
          <p:nvPr>
            <p:ph type="body" sz="quarter" idx="14"/>
          </p:nvPr>
        </p:nvSpPr>
        <p:spPr/>
        <p:txBody>
          <a:bodyPr/>
          <a:lstStyle/>
          <a:p>
            <a:r>
              <a:rPr lang="en-US" dirty="0"/>
              <a:t>Task 3 Model Selection, cont.</a:t>
            </a:r>
          </a:p>
          <a:p>
            <a:endParaRPr lang="en-US" dirty="0"/>
          </a:p>
        </p:txBody>
      </p:sp>
      <p:grpSp>
        <p:nvGrpSpPr>
          <p:cNvPr id="4" name="Group 3">
            <a:extLst>
              <a:ext uri="{FF2B5EF4-FFF2-40B4-BE49-F238E27FC236}">
                <a16:creationId xmlns:a16="http://schemas.microsoft.com/office/drawing/2014/main" id="{F121075F-D874-1D4E-EF23-941D98C5315A}"/>
              </a:ext>
            </a:extLst>
          </p:cNvPr>
          <p:cNvGrpSpPr/>
          <p:nvPr/>
        </p:nvGrpSpPr>
        <p:grpSpPr>
          <a:xfrm>
            <a:off x="8671589" y="372873"/>
            <a:ext cx="1828800" cy="426118"/>
            <a:chOff x="8122950" y="438244"/>
            <a:chExt cx="1828800" cy="426118"/>
          </a:xfrm>
        </p:grpSpPr>
        <p:sp>
          <p:nvSpPr>
            <p:cNvPr id="5" name="Rectangle 4">
              <a:extLst>
                <a:ext uri="{FF2B5EF4-FFF2-40B4-BE49-F238E27FC236}">
                  <a16:creationId xmlns:a16="http://schemas.microsoft.com/office/drawing/2014/main" id="{998A0EB4-96A5-858A-12A5-8035C2E1AF52}"/>
                </a:ext>
              </a:extLst>
            </p:cNvPr>
            <p:cNvSpPr/>
            <p:nvPr/>
          </p:nvSpPr>
          <p:spPr>
            <a:xfrm>
              <a:off x="8122950" y="445399"/>
              <a:ext cx="1024128" cy="418963"/>
            </a:xfrm>
            <a:prstGeom prst="rect">
              <a:avLst/>
            </a:prstGeom>
            <a:solidFill>
              <a:srgbClr val="788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56/100</a:t>
              </a:r>
            </a:p>
          </p:txBody>
        </p:sp>
        <p:sp>
          <p:nvSpPr>
            <p:cNvPr id="6" name="Rectangle 5">
              <a:extLst>
                <a:ext uri="{FF2B5EF4-FFF2-40B4-BE49-F238E27FC236}">
                  <a16:creationId xmlns:a16="http://schemas.microsoft.com/office/drawing/2014/main" id="{3B055ABD-5DDC-B20A-B371-C74EE64DC9E5}"/>
                </a:ext>
              </a:extLst>
            </p:cNvPr>
            <p:cNvSpPr/>
            <p:nvPr/>
          </p:nvSpPr>
          <p:spPr>
            <a:xfrm>
              <a:off x="9147078" y="438244"/>
              <a:ext cx="804672" cy="418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8">
            <a:extLst>
              <a:ext uri="{FF2B5EF4-FFF2-40B4-BE49-F238E27FC236}">
                <a16:creationId xmlns:a16="http://schemas.microsoft.com/office/drawing/2014/main" id="{A31478B2-DBF0-BF80-994C-91B1D8C6A6B1}"/>
              </a:ext>
            </a:extLst>
          </p:cNvPr>
          <p:cNvPicPr>
            <a:picLocks noChangeAspect="1"/>
          </p:cNvPicPr>
          <p:nvPr/>
        </p:nvPicPr>
        <p:blipFill rotWithShape="1">
          <a:blip r:embed="rId2"/>
          <a:srcRect b="34154"/>
          <a:stretch/>
        </p:blipFill>
        <p:spPr>
          <a:xfrm>
            <a:off x="8867775" y="1244809"/>
            <a:ext cx="2918453" cy="1938585"/>
          </a:xfrm>
          <a:prstGeom prst="rect">
            <a:avLst/>
          </a:prstGeom>
        </p:spPr>
      </p:pic>
    </p:spTree>
    <p:extLst>
      <p:ext uri="{BB962C8B-B14F-4D97-AF65-F5344CB8AC3E}">
        <p14:creationId xmlns:p14="http://schemas.microsoft.com/office/powerpoint/2010/main" val="100961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729064-8BB4-ABB5-2177-BD6F86ED0448}"/>
              </a:ext>
            </a:extLst>
          </p:cNvPr>
          <p:cNvSpPr>
            <a:spLocks noGrp="1"/>
          </p:cNvSpPr>
          <p:nvPr>
            <p:ph type="body" sz="quarter" idx="18"/>
          </p:nvPr>
        </p:nvSpPr>
        <p:spPr/>
        <p:txBody>
          <a:bodyPr/>
          <a:lstStyle/>
          <a:p>
            <a:r>
              <a:rPr lang="en-US" dirty="0"/>
              <a:t>Task 4a: Describe </a:t>
            </a:r>
            <a:r>
              <a:rPr lang="en-US" dirty="0">
                <a:solidFill>
                  <a:srgbClr val="7889FB"/>
                </a:solidFill>
              </a:rPr>
              <a:t>sources of bias</a:t>
            </a:r>
            <a:r>
              <a:rPr lang="en-US" dirty="0"/>
              <a:t> in machine learning and name examples how to </a:t>
            </a:r>
            <a:br>
              <a:rPr lang="en-US" dirty="0"/>
            </a:br>
            <a:r>
              <a:rPr lang="en-US" dirty="0">
                <a:solidFill>
                  <a:srgbClr val="7889FB"/>
                </a:solidFill>
              </a:rPr>
              <a:t>ensure fairness</a:t>
            </a:r>
            <a:r>
              <a:rPr lang="en-US" dirty="0"/>
              <a:t> when building ML models with examples. [4/100 points]</a:t>
            </a:r>
          </a:p>
          <a:p>
            <a:pPr lvl="1"/>
            <a:r>
              <a:rPr lang="en-US" b="1" dirty="0"/>
              <a:t>Sources:</a:t>
            </a:r>
            <a:r>
              <a:rPr lang="en-US" dirty="0"/>
              <a:t> selection bias, sample bias, data bias (e.g., NMAR), confirmation bias</a:t>
            </a:r>
          </a:p>
          <a:p>
            <a:pPr lvl="1"/>
            <a:r>
              <a:rPr lang="en-US" b="1" dirty="0"/>
              <a:t>Fairness constraints:</a:t>
            </a:r>
            <a:r>
              <a:rPr lang="en-US" dirty="0"/>
              <a:t> monotonicity, group fairness constraints </a:t>
            </a:r>
          </a:p>
          <a:p>
            <a:pPr lvl="1"/>
            <a:endParaRPr lang="en-US" dirty="0"/>
          </a:p>
          <a:p>
            <a:r>
              <a:rPr lang="en-US" dirty="0"/>
              <a:t>Task 4b: Explain the concept of a </a:t>
            </a:r>
            <a:r>
              <a:rPr lang="en-US" dirty="0">
                <a:solidFill>
                  <a:srgbClr val="7889FB"/>
                </a:solidFill>
              </a:rPr>
              <a:t>confusion matrix </a:t>
            </a:r>
            <a:br>
              <a:rPr lang="en-US" dirty="0">
                <a:solidFill>
                  <a:srgbClr val="7889FB"/>
                </a:solidFill>
              </a:rPr>
            </a:br>
            <a:r>
              <a:rPr lang="en-US" dirty="0"/>
              <a:t>and describe it in detail. [4/100 points]</a:t>
            </a:r>
          </a:p>
          <a:p>
            <a:pPr lvl="1"/>
            <a:r>
              <a:rPr lang="en-US" b="1" dirty="0">
                <a:solidFill>
                  <a:srgbClr val="C40D1E"/>
                </a:solidFill>
              </a:rPr>
              <a:t>Matrix of correct versus predicted labels</a:t>
            </a:r>
          </a:p>
          <a:p>
            <a:pPr lvl="1"/>
            <a:r>
              <a:rPr lang="en-US" dirty="0"/>
              <a:t>Cells contain counts or relative frequencies</a:t>
            </a:r>
            <a:br>
              <a:rPr lang="en-US" dirty="0"/>
            </a:br>
            <a:r>
              <a:rPr lang="en-US" dirty="0"/>
              <a:t>of correct/predicted pair occurrences</a:t>
            </a:r>
          </a:p>
          <a:p>
            <a:pPr lvl="1"/>
            <a:r>
              <a:rPr lang="en-US" dirty="0"/>
              <a:t>Enables understanding which classes are</a:t>
            </a:r>
            <a:br>
              <a:rPr lang="en-US" dirty="0"/>
            </a:br>
            <a:r>
              <a:rPr lang="en-US" dirty="0"/>
              <a:t>“confused” with each other</a:t>
            </a:r>
          </a:p>
          <a:p>
            <a:endParaRPr lang="en-US" dirty="0"/>
          </a:p>
        </p:txBody>
      </p:sp>
      <p:sp>
        <p:nvSpPr>
          <p:cNvPr id="3" name="Text Placeholder 2">
            <a:extLst>
              <a:ext uri="{FF2B5EF4-FFF2-40B4-BE49-F238E27FC236}">
                <a16:creationId xmlns:a16="http://schemas.microsoft.com/office/drawing/2014/main" id="{AAA7AF05-41E1-B176-E007-ACC62E203199}"/>
              </a:ext>
            </a:extLst>
          </p:cNvPr>
          <p:cNvSpPr>
            <a:spLocks noGrp="1"/>
          </p:cNvSpPr>
          <p:nvPr>
            <p:ph type="body" sz="quarter" idx="14"/>
          </p:nvPr>
        </p:nvSpPr>
        <p:spPr/>
        <p:txBody>
          <a:bodyPr/>
          <a:lstStyle/>
          <a:p>
            <a:r>
              <a:rPr lang="en-US" dirty="0"/>
              <a:t>Task 4 Model Debugging </a:t>
            </a:r>
          </a:p>
        </p:txBody>
      </p:sp>
      <p:grpSp>
        <p:nvGrpSpPr>
          <p:cNvPr id="4" name="Group 3">
            <a:extLst>
              <a:ext uri="{FF2B5EF4-FFF2-40B4-BE49-F238E27FC236}">
                <a16:creationId xmlns:a16="http://schemas.microsoft.com/office/drawing/2014/main" id="{AA266ED7-DFB4-3242-17F5-B3B4EAD0CF5B}"/>
              </a:ext>
            </a:extLst>
          </p:cNvPr>
          <p:cNvGrpSpPr/>
          <p:nvPr/>
        </p:nvGrpSpPr>
        <p:grpSpPr>
          <a:xfrm>
            <a:off x="8671589" y="372873"/>
            <a:ext cx="1828800" cy="426118"/>
            <a:chOff x="8122950" y="438244"/>
            <a:chExt cx="1828800" cy="426118"/>
          </a:xfrm>
        </p:grpSpPr>
        <p:sp>
          <p:nvSpPr>
            <p:cNvPr id="5" name="Rectangle 4">
              <a:extLst>
                <a:ext uri="{FF2B5EF4-FFF2-40B4-BE49-F238E27FC236}">
                  <a16:creationId xmlns:a16="http://schemas.microsoft.com/office/drawing/2014/main" id="{3DA890EE-9DDA-CCF4-CB72-C957CB038DB3}"/>
                </a:ext>
              </a:extLst>
            </p:cNvPr>
            <p:cNvSpPr/>
            <p:nvPr/>
          </p:nvSpPr>
          <p:spPr>
            <a:xfrm>
              <a:off x="8122950" y="445399"/>
              <a:ext cx="1170432" cy="418963"/>
            </a:xfrm>
            <a:prstGeom prst="rect">
              <a:avLst/>
            </a:prstGeom>
            <a:solidFill>
              <a:srgbClr val="788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64/100</a:t>
              </a:r>
            </a:p>
          </p:txBody>
        </p:sp>
        <p:sp>
          <p:nvSpPr>
            <p:cNvPr id="6" name="Rectangle 5">
              <a:extLst>
                <a:ext uri="{FF2B5EF4-FFF2-40B4-BE49-F238E27FC236}">
                  <a16:creationId xmlns:a16="http://schemas.microsoft.com/office/drawing/2014/main" id="{CC8A315A-8ED0-87BE-2785-A3EEDD0299EB}"/>
                </a:ext>
              </a:extLst>
            </p:cNvPr>
            <p:cNvSpPr/>
            <p:nvPr/>
          </p:nvSpPr>
          <p:spPr>
            <a:xfrm>
              <a:off x="9293382" y="438244"/>
              <a:ext cx="658368" cy="418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Picture 7">
            <a:extLst>
              <a:ext uri="{FF2B5EF4-FFF2-40B4-BE49-F238E27FC236}">
                <a16:creationId xmlns:a16="http://schemas.microsoft.com/office/drawing/2014/main" id="{C0AC7B1F-DD2C-A6F9-6D92-566DB65ACC68}"/>
              </a:ext>
            </a:extLst>
          </p:cNvPr>
          <p:cNvPicPr>
            <a:picLocks noChangeAspect="1"/>
          </p:cNvPicPr>
          <p:nvPr/>
        </p:nvPicPr>
        <p:blipFill>
          <a:blip r:embed="rId2"/>
          <a:stretch>
            <a:fillRect/>
          </a:stretch>
        </p:blipFill>
        <p:spPr>
          <a:xfrm>
            <a:off x="6735817" y="2668593"/>
            <a:ext cx="3871544" cy="2647822"/>
          </a:xfrm>
          <a:prstGeom prst="rect">
            <a:avLst/>
          </a:prstGeom>
        </p:spPr>
      </p:pic>
    </p:spTree>
    <p:extLst>
      <p:ext uri="{BB962C8B-B14F-4D97-AF65-F5344CB8AC3E}">
        <p14:creationId xmlns:p14="http://schemas.microsoft.com/office/powerpoint/2010/main" val="201443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1F218E-A82E-F66C-8997-D087538060B0}"/>
              </a:ext>
            </a:extLst>
          </p:cNvPr>
          <p:cNvSpPr>
            <a:spLocks noGrp="1"/>
          </p:cNvSpPr>
          <p:nvPr>
            <p:ph type="body" sz="quarter" idx="18"/>
          </p:nvPr>
        </p:nvSpPr>
        <p:spPr/>
        <p:txBody>
          <a:bodyPr/>
          <a:lstStyle/>
          <a:p>
            <a:r>
              <a:rPr lang="en-US" dirty="0"/>
              <a:t>Task 4c: Explain the concept of </a:t>
            </a:r>
            <a:r>
              <a:rPr lang="en-US" dirty="0">
                <a:solidFill>
                  <a:srgbClr val="7889FB"/>
                </a:solidFill>
              </a:rPr>
              <a:t>occlusion-based explanations</a:t>
            </a:r>
            <a:r>
              <a:rPr lang="en-US" dirty="0"/>
              <a:t> by example of classifying </a:t>
            </a:r>
            <a:br>
              <a:rPr lang="en-US" dirty="0"/>
            </a:br>
            <a:r>
              <a:rPr lang="en-US" dirty="0"/>
              <a:t>below hand-written digit as a seven [4/100].</a:t>
            </a:r>
          </a:p>
        </p:txBody>
      </p:sp>
      <p:sp>
        <p:nvSpPr>
          <p:cNvPr id="3" name="Text Placeholder 2">
            <a:extLst>
              <a:ext uri="{FF2B5EF4-FFF2-40B4-BE49-F238E27FC236}">
                <a16:creationId xmlns:a16="http://schemas.microsoft.com/office/drawing/2014/main" id="{239FCF8A-9471-76D9-7889-15AF923A47AC}"/>
              </a:ext>
            </a:extLst>
          </p:cNvPr>
          <p:cNvSpPr>
            <a:spLocks noGrp="1"/>
          </p:cNvSpPr>
          <p:nvPr>
            <p:ph type="body" sz="quarter" idx="14"/>
          </p:nvPr>
        </p:nvSpPr>
        <p:spPr/>
        <p:txBody>
          <a:bodyPr/>
          <a:lstStyle/>
          <a:p>
            <a:r>
              <a:rPr lang="en-US" dirty="0"/>
              <a:t>Task 4 Model Debugging, cont.</a:t>
            </a:r>
          </a:p>
        </p:txBody>
      </p:sp>
      <p:grpSp>
        <p:nvGrpSpPr>
          <p:cNvPr id="4" name="Group 3">
            <a:extLst>
              <a:ext uri="{FF2B5EF4-FFF2-40B4-BE49-F238E27FC236}">
                <a16:creationId xmlns:a16="http://schemas.microsoft.com/office/drawing/2014/main" id="{96A53869-2352-73E2-8096-AA838022D7D8}"/>
              </a:ext>
            </a:extLst>
          </p:cNvPr>
          <p:cNvGrpSpPr/>
          <p:nvPr/>
        </p:nvGrpSpPr>
        <p:grpSpPr>
          <a:xfrm>
            <a:off x="8671589" y="372873"/>
            <a:ext cx="1828800" cy="426118"/>
            <a:chOff x="8122950" y="438244"/>
            <a:chExt cx="1828800" cy="426118"/>
          </a:xfrm>
        </p:grpSpPr>
        <p:sp>
          <p:nvSpPr>
            <p:cNvPr id="5" name="Rectangle 4">
              <a:extLst>
                <a:ext uri="{FF2B5EF4-FFF2-40B4-BE49-F238E27FC236}">
                  <a16:creationId xmlns:a16="http://schemas.microsoft.com/office/drawing/2014/main" id="{21FA84B4-C4F6-9DEE-A3F6-56748B97F35D}"/>
                </a:ext>
              </a:extLst>
            </p:cNvPr>
            <p:cNvSpPr/>
            <p:nvPr/>
          </p:nvSpPr>
          <p:spPr>
            <a:xfrm>
              <a:off x="8122950" y="445399"/>
              <a:ext cx="1243584" cy="418963"/>
            </a:xfrm>
            <a:prstGeom prst="rect">
              <a:avLst/>
            </a:prstGeom>
            <a:solidFill>
              <a:srgbClr val="788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68/100</a:t>
              </a:r>
            </a:p>
          </p:txBody>
        </p:sp>
        <p:sp>
          <p:nvSpPr>
            <p:cNvPr id="6" name="Rectangle 5">
              <a:extLst>
                <a:ext uri="{FF2B5EF4-FFF2-40B4-BE49-F238E27FC236}">
                  <a16:creationId xmlns:a16="http://schemas.microsoft.com/office/drawing/2014/main" id="{770341FA-C99D-BC1A-E3C8-6A2B2A2C4BD8}"/>
                </a:ext>
              </a:extLst>
            </p:cNvPr>
            <p:cNvSpPr/>
            <p:nvPr/>
          </p:nvSpPr>
          <p:spPr>
            <a:xfrm>
              <a:off x="9366534" y="438244"/>
              <a:ext cx="585216" cy="418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9">
            <a:extLst>
              <a:ext uri="{FF2B5EF4-FFF2-40B4-BE49-F238E27FC236}">
                <a16:creationId xmlns:a16="http://schemas.microsoft.com/office/drawing/2014/main" id="{8381B52C-E4EC-9D0F-F942-A0902E6452E3}"/>
              </a:ext>
            </a:extLst>
          </p:cNvPr>
          <p:cNvPicPr>
            <a:picLocks noChangeAspect="1"/>
          </p:cNvPicPr>
          <p:nvPr/>
        </p:nvPicPr>
        <p:blipFill>
          <a:blip r:embed="rId2"/>
          <a:stretch>
            <a:fillRect/>
          </a:stretch>
        </p:blipFill>
        <p:spPr>
          <a:xfrm>
            <a:off x="566058" y="2096274"/>
            <a:ext cx="3556116" cy="3514279"/>
          </a:xfrm>
          <a:prstGeom prst="rect">
            <a:avLst/>
          </a:prstGeom>
        </p:spPr>
      </p:pic>
      <p:sp>
        <p:nvSpPr>
          <p:cNvPr id="7" name="Text Placeholder 1">
            <a:extLst>
              <a:ext uri="{FF2B5EF4-FFF2-40B4-BE49-F238E27FC236}">
                <a16:creationId xmlns:a16="http://schemas.microsoft.com/office/drawing/2014/main" id="{93C9C819-832E-EDF2-4AD9-F161DD55DF4B}"/>
              </a:ext>
            </a:extLst>
          </p:cNvPr>
          <p:cNvSpPr txBox="1">
            <a:spLocks/>
          </p:cNvSpPr>
          <p:nvPr/>
        </p:nvSpPr>
        <p:spPr>
          <a:xfrm>
            <a:off x="4682475" y="2183981"/>
            <a:ext cx="5554346" cy="1908518"/>
          </a:xfrm>
          <a:prstGeom prst="rect">
            <a:avLst/>
          </a:prstGeom>
        </p:spPr>
        <p:txBody>
          <a:bodyPr lIns="0" tIns="0" rIns="0" bIns="0"/>
          <a:lstStyle>
            <a:lvl1pPr marL="228600" indent="-228600" algn="l" defTabSz="914400" rtl="0" eaLnBrk="1" latinLnBrk="0" hangingPunct="1">
              <a:lnSpc>
                <a:spcPts val="2400"/>
              </a:lnSpc>
              <a:spcBef>
                <a:spcPts val="1000"/>
              </a:spcBef>
              <a:buClr>
                <a:srgbClr val="C40D1E"/>
              </a:buClr>
              <a:buSzPct val="100000"/>
              <a:buFont typeface="Wingdings" panose="05000000000000000000" pitchFamily="2" charset="2"/>
              <a:buChar char="§"/>
              <a:defRPr sz="2000" b="1" kern="1200">
                <a:solidFill>
                  <a:srgbClr val="000000"/>
                </a:solidFill>
                <a:latin typeface="+mn-lt"/>
                <a:ea typeface="+mn-ea"/>
                <a:cs typeface="Arial" panose="020B0604020202020204" pitchFamily="34" charset="0"/>
              </a:defRPr>
            </a:lvl1pPr>
            <a:lvl2pPr marL="685800" indent="-228600" algn="l" defTabSz="914400" rtl="0" eaLnBrk="1" latinLnBrk="0" hangingPunct="1">
              <a:lnSpc>
                <a:spcPts val="2400"/>
              </a:lnSpc>
              <a:spcBef>
                <a:spcPts val="0"/>
              </a:spcBef>
              <a:buFont typeface="Wingdings" panose="05000000000000000000" pitchFamily="2" charset="2"/>
              <a:buChar char="§"/>
              <a:defRPr sz="18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0"/>
              </a:spcBef>
              <a:buFont typeface="Wingdings" panose="05000000000000000000" pitchFamily="2" charset="2"/>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8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8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40D1E"/>
                </a:solidFill>
              </a:rPr>
              <a:t>Slide black/gray square over input image</a:t>
            </a:r>
          </a:p>
          <a:p>
            <a:r>
              <a:rPr lang="en-US" dirty="0">
                <a:solidFill>
                  <a:srgbClr val="C40D1E"/>
                </a:solidFill>
              </a:rPr>
              <a:t>Measure</a:t>
            </a:r>
            <a:r>
              <a:rPr lang="en-US" dirty="0"/>
              <a:t> how feature maps (layer activation) </a:t>
            </a:r>
            <a:br>
              <a:rPr lang="en-US" dirty="0"/>
            </a:br>
            <a:r>
              <a:rPr lang="en-US" dirty="0"/>
              <a:t>and </a:t>
            </a:r>
            <a:r>
              <a:rPr lang="en-US" dirty="0">
                <a:solidFill>
                  <a:srgbClr val="C40D1E"/>
                </a:solidFill>
              </a:rPr>
              <a:t>classifier output change</a:t>
            </a:r>
          </a:p>
          <a:p>
            <a:r>
              <a:rPr lang="en-US" dirty="0">
                <a:solidFill>
                  <a:srgbClr val="C40D1E"/>
                </a:solidFill>
              </a:rPr>
              <a:t>Show a heat map</a:t>
            </a:r>
            <a:r>
              <a:rPr lang="en-US" dirty="0"/>
              <a:t> </a:t>
            </a:r>
            <a:br>
              <a:rPr lang="en-US" dirty="0"/>
            </a:br>
            <a:r>
              <a:rPr lang="en-US" dirty="0"/>
              <a:t>of these changes</a:t>
            </a:r>
          </a:p>
        </p:txBody>
      </p:sp>
      <p:pic>
        <p:nvPicPr>
          <p:cNvPr id="8" name="Picture 7">
            <a:extLst>
              <a:ext uri="{FF2B5EF4-FFF2-40B4-BE49-F238E27FC236}">
                <a16:creationId xmlns:a16="http://schemas.microsoft.com/office/drawing/2014/main" id="{E0DB6EF8-7C12-AA5E-DE47-232A5A00B71B}"/>
              </a:ext>
            </a:extLst>
          </p:cNvPr>
          <p:cNvPicPr>
            <a:picLocks noChangeAspect="1"/>
          </p:cNvPicPr>
          <p:nvPr/>
        </p:nvPicPr>
        <p:blipFill>
          <a:blip r:embed="rId3"/>
          <a:stretch>
            <a:fillRect/>
          </a:stretch>
        </p:blipFill>
        <p:spPr>
          <a:xfrm>
            <a:off x="8307929" y="3058350"/>
            <a:ext cx="3392903" cy="2540358"/>
          </a:xfrm>
          <a:prstGeom prst="rect">
            <a:avLst/>
          </a:prstGeom>
        </p:spPr>
      </p:pic>
    </p:spTree>
    <p:extLst>
      <p:ext uri="{BB962C8B-B14F-4D97-AF65-F5344CB8AC3E}">
        <p14:creationId xmlns:p14="http://schemas.microsoft.com/office/powerpoint/2010/main" val="28231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DC3D10-CDD2-E459-0C04-2BE2A668B9CB}"/>
              </a:ext>
            </a:extLst>
          </p:cNvPr>
          <p:cNvSpPr>
            <a:spLocks noGrp="1"/>
          </p:cNvSpPr>
          <p:nvPr>
            <p:ph type="body" sz="quarter" idx="18"/>
          </p:nvPr>
        </p:nvSpPr>
        <p:spPr/>
        <p:txBody>
          <a:bodyPr/>
          <a:lstStyle/>
          <a:p>
            <a:r>
              <a:rPr lang="en-US" dirty="0"/>
              <a:t>Task 5a: Describe the purpose of the rewrite </a:t>
            </a:r>
            <a:r>
              <a:rPr lang="en-US" dirty="0">
                <a:solidFill>
                  <a:srgbClr val="7889FB"/>
                </a:solidFill>
              </a:rPr>
              <a:t>common subexpression elimination (CSE)</a:t>
            </a:r>
            <a:r>
              <a:rPr lang="en-US" dirty="0"/>
              <a:t> and </a:t>
            </a:r>
            <a:br>
              <a:rPr lang="en-US" dirty="0"/>
            </a:br>
            <a:r>
              <a:rPr lang="en-US" dirty="0"/>
              <a:t>sketch an algorithm to perform CSE on a directed acyclic graph (DAG) of operators. [5/100 points]</a:t>
            </a:r>
          </a:p>
          <a:p>
            <a:pPr lvl="1"/>
            <a:r>
              <a:rPr lang="en-US" dirty="0"/>
              <a:t>Convert tree/graph of operators with redundant </a:t>
            </a:r>
            <a:br>
              <a:rPr lang="en-US" dirty="0"/>
            </a:br>
            <a:r>
              <a:rPr lang="en-US" dirty="0"/>
              <a:t>common subexpressions into redundancy-free operator graph </a:t>
            </a:r>
          </a:p>
          <a:p>
            <a:pPr lvl="1"/>
            <a:r>
              <a:rPr lang="en-US" b="1" dirty="0">
                <a:solidFill>
                  <a:schemeClr val="accent1"/>
                </a:solidFill>
              </a:rPr>
              <a:t>Step 1:</a:t>
            </a:r>
            <a:r>
              <a:rPr lang="en-US" dirty="0"/>
              <a:t> Collect and </a:t>
            </a:r>
            <a:r>
              <a:rPr lang="en-US" b="1" dirty="0">
                <a:solidFill>
                  <a:srgbClr val="7889FB"/>
                </a:solidFill>
              </a:rPr>
              <a:t>replace leaf nodes</a:t>
            </a:r>
            <a:r>
              <a:rPr lang="en-US" dirty="0"/>
              <a:t> </a:t>
            </a:r>
            <a:br>
              <a:rPr lang="en-US" dirty="0"/>
            </a:br>
            <a:r>
              <a:rPr lang="en-US" dirty="0"/>
              <a:t>(variable reads and literals)</a:t>
            </a:r>
          </a:p>
          <a:p>
            <a:pPr lvl="1"/>
            <a:r>
              <a:rPr lang="en-US" b="1" dirty="0">
                <a:solidFill>
                  <a:schemeClr val="accent1"/>
                </a:solidFill>
              </a:rPr>
              <a:t>Step 2:</a:t>
            </a:r>
            <a:r>
              <a:rPr lang="en-US" dirty="0"/>
              <a:t> recursively </a:t>
            </a:r>
            <a:r>
              <a:rPr lang="en-US" b="1" dirty="0">
                <a:solidFill>
                  <a:srgbClr val="7889FB"/>
                </a:solidFill>
              </a:rPr>
              <a:t>remove CSEs bottom-up</a:t>
            </a:r>
            <a:r>
              <a:rPr lang="en-US" dirty="0"/>
              <a:t> </a:t>
            </a:r>
            <a:br>
              <a:rPr lang="en-US" dirty="0"/>
            </a:br>
            <a:r>
              <a:rPr lang="en-US" dirty="0"/>
              <a:t>starting at the leaves by merging nodes with </a:t>
            </a:r>
            <a:br>
              <a:rPr lang="en-US" dirty="0"/>
            </a:br>
            <a:r>
              <a:rPr lang="en-US" dirty="0"/>
              <a:t>same inputs (</a:t>
            </a:r>
            <a:r>
              <a:rPr lang="en-US" b="1" dirty="0">
                <a:solidFill>
                  <a:schemeClr val="accent1"/>
                </a:solidFill>
              </a:rPr>
              <a:t>beware non-determinism</a:t>
            </a:r>
            <a:r>
              <a:rPr lang="en-US" dirty="0"/>
              <a:t>)</a:t>
            </a:r>
          </a:p>
          <a:p>
            <a:r>
              <a:rPr lang="en-US" dirty="0"/>
              <a:t>Task 5b: Explain the concept of </a:t>
            </a:r>
            <a:r>
              <a:rPr lang="en-US" dirty="0">
                <a:solidFill>
                  <a:srgbClr val="7889FB"/>
                </a:solidFill>
              </a:rPr>
              <a:t>operator fusion</a:t>
            </a:r>
            <a:r>
              <a:rPr lang="en-US" dirty="0"/>
              <a:t> and </a:t>
            </a:r>
            <a:br>
              <a:rPr lang="en-US" dirty="0"/>
            </a:br>
            <a:r>
              <a:rPr lang="en-US" dirty="0"/>
              <a:t>how it can </a:t>
            </a:r>
            <a:r>
              <a:rPr lang="en-US" dirty="0">
                <a:solidFill>
                  <a:srgbClr val="7889FB"/>
                </a:solidFill>
              </a:rPr>
              <a:t>improve runtime performance</a:t>
            </a:r>
            <a:r>
              <a:rPr lang="en-US" dirty="0"/>
              <a:t> [3/100 points]</a:t>
            </a:r>
          </a:p>
          <a:p>
            <a:pPr lvl="1"/>
            <a:r>
              <a:rPr lang="en-US" dirty="0"/>
              <a:t>Merge sequence or sub-DAG of data-dependent operators into a single operator</a:t>
            </a:r>
          </a:p>
          <a:p>
            <a:pPr lvl="1"/>
            <a:r>
              <a:rPr lang="en-US" b="1" dirty="0"/>
              <a:t>Performance Improvements: </a:t>
            </a:r>
            <a:r>
              <a:rPr lang="en-US" b="1" dirty="0">
                <a:solidFill>
                  <a:srgbClr val="C40D1E"/>
                </a:solidFill>
              </a:rPr>
              <a:t>avoid unnecessary allocation</a:t>
            </a:r>
            <a:r>
              <a:rPr lang="en-US" dirty="0"/>
              <a:t>, reduced write/read </a:t>
            </a:r>
            <a:r>
              <a:rPr lang="en-US" b="1" dirty="0">
                <a:solidFill>
                  <a:srgbClr val="C40D1E"/>
                </a:solidFill>
              </a:rPr>
              <a:t>memory bandwidth</a:t>
            </a:r>
            <a:r>
              <a:rPr lang="en-US" dirty="0"/>
              <a:t> requirements / cache locality, </a:t>
            </a:r>
            <a:r>
              <a:rPr lang="en-US" b="1" dirty="0">
                <a:solidFill>
                  <a:srgbClr val="C40D1E"/>
                </a:solidFill>
              </a:rPr>
              <a:t>additional specialization</a:t>
            </a:r>
            <a:r>
              <a:rPr lang="en-US" dirty="0"/>
              <a:t> (e.g., data types, dimensions) </a:t>
            </a:r>
          </a:p>
        </p:txBody>
      </p:sp>
      <p:sp>
        <p:nvSpPr>
          <p:cNvPr id="3" name="Text Placeholder 2">
            <a:extLst>
              <a:ext uri="{FF2B5EF4-FFF2-40B4-BE49-F238E27FC236}">
                <a16:creationId xmlns:a16="http://schemas.microsoft.com/office/drawing/2014/main" id="{71597B55-578B-4E8D-44C7-1D8572434045}"/>
              </a:ext>
            </a:extLst>
          </p:cNvPr>
          <p:cNvSpPr>
            <a:spLocks noGrp="1"/>
          </p:cNvSpPr>
          <p:nvPr>
            <p:ph type="body" sz="quarter" idx="14"/>
          </p:nvPr>
        </p:nvSpPr>
        <p:spPr/>
        <p:txBody>
          <a:bodyPr/>
          <a:lstStyle/>
          <a:p>
            <a:r>
              <a:rPr lang="en-US" dirty="0"/>
              <a:t>Task 5 Compilation Techniques </a:t>
            </a:r>
          </a:p>
        </p:txBody>
      </p:sp>
      <p:grpSp>
        <p:nvGrpSpPr>
          <p:cNvPr id="4" name="Group 3">
            <a:extLst>
              <a:ext uri="{FF2B5EF4-FFF2-40B4-BE49-F238E27FC236}">
                <a16:creationId xmlns:a16="http://schemas.microsoft.com/office/drawing/2014/main" id="{56E175D6-622A-B52A-6B31-D3E5C8C83880}"/>
              </a:ext>
            </a:extLst>
          </p:cNvPr>
          <p:cNvGrpSpPr/>
          <p:nvPr/>
        </p:nvGrpSpPr>
        <p:grpSpPr>
          <a:xfrm>
            <a:off x="8671589" y="372873"/>
            <a:ext cx="1828800" cy="426118"/>
            <a:chOff x="8122950" y="438244"/>
            <a:chExt cx="1828800" cy="426118"/>
          </a:xfrm>
        </p:grpSpPr>
        <p:sp>
          <p:nvSpPr>
            <p:cNvPr id="5" name="Rectangle 4">
              <a:extLst>
                <a:ext uri="{FF2B5EF4-FFF2-40B4-BE49-F238E27FC236}">
                  <a16:creationId xmlns:a16="http://schemas.microsoft.com/office/drawing/2014/main" id="{0B7F708F-0A1C-295D-7AF3-86366757196F}"/>
                </a:ext>
              </a:extLst>
            </p:cNvPr>
            <p:cNvSpPr/>
            <p:nvPr/>
          </p:nvSpPr>
          <p:spPr>
            <a:xfrm>
              <a:off x="8122950" y="445399"/>
              <a:ext cx="1389888" cy="418963"/>
            </a:xfrm>
            <a:prstGeom prst="rect">
              <a:avLst/>
            </a:prstGeom>
            <a:solidFill>
              <a:srgbClr val="788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76/100</a:t>
              </a:r>
            </a:p>
          </p:txBody>
        </p:sp>
        <p:sp>
          <p:nvSpPr>
            <p:cNvPr id="6" name="Rectangle 5">
              <a:extLst>
                <a:ext uri="{FF2B5EF4-FFF2-40B4-BE49-F238E27FC236}">
                  <a16:creationId xmlns:a16="http://schemas.microsoft.com/office/drawing/2014/main" id="{6D2DCCEE-24A7-1983-0011-F27FD93E10B8}"/>
                </a:ext>
              </a:extLst>
            </p:cNvPr>
            <p:cNvSpPr/>
            <p:nvPr/>
          </p:nvSpPr>
          <p:spPr>
            <a:xfrm>
              <a:off x="9512838" y="438244"/>
              <a:ext cx="438912" cy="418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6F0FD35E-ED9E-8ED2-940C-4EB3AAEEB314}"/>
              </a:ext>
            </a:extLst>
          </p:cNvPr>
          <p:cNvGrpSpPr/>
          <p:nvPr/>
        </p:nvGrpSpPr>
        <p:grpSpPr>
          <a:xfrm>
            <a:off x="7088542" y="2046012"/>
            <a:ext cx="2829201" cy="2339579"/>
            <a:chOff x="123940" y="3644211"/>
            <a:chExt cx="2829201" cy="2339579"/>
          </a:xfrm>
        </p:grpSpPr>
        <p:sp>
          <p:nvSpPr>
            <p:cNvPr id="9" name="Rounded Rectangle 12">
              <a:extLst>
                <a:ext uri="{FF2B5EF4-FFF2-40B4-BE49-F238E27FC236}">
                  <a16:creationId xmlns:a16="http://schemas.microsoft.com/office/drawing/2014/main" id="{944A3C0E-A532-2E75-CB98-C0CCAB844EB3}"/>
                </a:ext>
              </a:extLst>
            </p:cNvPr>
            <p:cNvSpPr/>
            <p:nvPr/>
          </p:nvSpPr>
          <p:spPr>
            <a:xfrm>
              <a:off x="123940" y="4645693"/>
              <a:ext cx="509116" cy="331596"/>
            </a:xfrm>
            <a:prstGeom prst="roundRect">
              <a:avLst/>
            </a:prstGeom>
            <a:noFill/>
            <a:ln w="6350" cap="flat" cmpd="sng" algn="ctr">
              <a:no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F0F0F"/>
                  </a:solidFill>
                  <a:effectLst/>
                  <a:uLnTx/>
                  <a:uFillTx/>
                  <a:latin typeface="Consolas" panose="020B0609020204030204" pitchFamily="49" charset="0"/>
                  <a:ea typeface="+mn-ea"/>
                  <a:cs typeface="+mn-cs"/>
                </a:rPr>
                <a:t>7</a:t>
              </a:r>
            </a:p>
          </p:txBody>
        </p:sp>
        <p:sp>
          <p:nvSpPr>
            <p:cNvPr id="10" name="Rounded Rectangle 15">
              <a:extLst>
                <a:ext uri="{FF2B5EF4-FFF2-40B4-BE49-F238E27FC236}">
                  <a16:creationId xmlns:a16="http://schemas.microsoft.com/office/drawing/2014/main" id="{E4B41C23-842C-5FAB-8E30-5E58AAE1E9C2}"/>
                </a:ext>
              </a:extLst>
            </p:cNvPr>
            <p:cNvSpPr/>
            <p:nvPr/>
          </p:nvSpPr>
          <p:spPr>
            <a:xfrm>
              <a:off x="447163" y="4195194"/>
              <a:ext cx="509116" cy="331596"/>
            </a:xfrm>
            <a:prstGeom prst="roundRect">
              <a:avLst/>
            </a:prstGeom>
            <a:noFill/>
            <a:ln w="6350" cap="flat" cmpd="sng" algn="ctr">
              <a:no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F0F0F"/>
                  </a:solidFill>
                  <a:effectLst/>
                  <a:uLnTx/>
                  <a:uFillTx/>
                  <a:latin typeface="Consolas" panose="020B0609020204030204" pitchFamily="49" charset="0"/>
                  <a:ea typeface="+mn-ea"/>
                  <a:cs typeface="+mn-cs"/>
                </a:rPr>
                <a:t>-</a:t>
              </a:r>
            </a:p>
          </p:txBody>
        </p:sp>
        <p:cxnSp>
          <p:nvCxnSpPr>
            <p:cNvPr id="11" name="Straight Connector 10">
              <a:extLst>
                <a:ext uri="{FF2B5EF4-FFF2-40B4-BE49-F238E27FC236}">
                  <a16:creationId xmlns:a16="http://schemas.microsoft.com/office/drawing/2014/main" id="{762BAEAD-E252-58D1-BF47-55ED07429743}"/>
                </a:ext>
              </a:extLst>
            </p:cNvPr>
            <p:cNvCxnSpPr>
              <a:stCxn id="9" idx="0"/>
              <a:endCxn id="10" idx="2"/>
            </p:cNvCxnSpPr>
            <p:nvPr/>
          </p:nvCxnSpPr>
          <p:spPr>
            <a:xfrm flipV="1">
              <a:off x="378498" y="4526790"/>
              <a:ext cx="323223" cy="118903"/>
            </a:xfrm>
            <a:prstGeom prst="line">
              <a:avLst/>
            </a:prstGeom>
            <a:noFill/>
            <a:ln w="19050" cap="flat" cmpd="sng" algn="ctr">
              <a:solidFill>
                <a:srgbClr val="0F0F0F"/>
              </a:solidFill>
              <a:prstDash val="solid"/>
              <a:miter lim="800000"/>
              <a:tailEnd type="triangle" w="med" len="lg"/>
            </a:ln>
            <a:effectLst/>
          </p:spPr>
        </p:cxnSp>
        <p:cxnSp>
          <p:nvCxnSpPr>
            <p:cNvPr id="12" name="Straight Connector 11">
              <a:extLst>
                <a:ext uri="{FF2B5EF4-FFF2-40B4-BE49-F238E27FC236}">
                  <a16:creationId xmlns:a16="http://schemas.microsoft.com/office/drawing/2014/main" id="{D19BF56D-E2B5-94D8-237F-F955E1E67345}"/>
                </a:ext>
              </a:extLst>
            </p:cNvPr>
            <p:cNvCxnSpPr>
              <a:stCxn id="19" idx="0"/>
              <a:endCxn id="10" idx="2"/>
            </p:cNvCxnSpPr>
            <p:nvPr/>
          </p:nvCxnSpPr>
          <p:spPr>
            <a:xfrm flipH="1" flipV="1">
              <a:off x="701721" y="4526790"/>
              <a:ext cx="304512" cy="138165"/>
            </a:xfrm>
            <a:prstGeom prst="line">
              <a:avLst/>
            </a:prstGeom>
            <a:noFill/>
            <a:ln w="19050" cap="flat" cmpd="sng" algn="ctr">
              <a:solidFill>
                <a:srgbClr val="0F0F0F"/>
              </a:solidFill>
              <a:prstDash val="solid"/>
              <a:miter lim="800000"/>
              <a:tailEnd type="triangle" w="med" len="lg"/>
            </a:ln>
            <a:effectLst/>
          </p:spPr>
        </p:cxnSp>
        <p:cxnSp>
          <p:nvCxnSpPr>
            <p:cNvPr id="13" name="Straight Connector 12">
              <a:extLst>
                <a:ext uri="{FF2B5EF4-FFF2-40B4-BE49-F238E27FC236}">
                  <a16:creationId xmlns:a16="http://schemas.microsoft.com/office/drawing/2014/main" id="{E70BAAD9-F1EC-533C-AA04-CA9C19337F53}"/>
                </a:ext>
              </a:extLst>
            </p:cNvPr>
            <p:cNvCxnSpPr>
              <a:stCxn id="10" idx="0"/>
              <a:endCxn id="14" idx="2"/>
            </p:cNvCxnSpPr>
            <p:nvPr/>
          </p:nvCxnSpPr>
          <p:spPr>
            <a:xfrm flipV="1">
              <a:off x="701721" y="3975807"/>
              <a:ext cx="1674" cy="219387"/>
            </a:xfrm>
            <a:prstGeom prst="line">
              <a:avLst/>
            </a:prstGeom>
            <a:noFill/>
            <a:ln w="19050" cap="flat" cmpd="sng" algn="ctr">
              <a:solidFill>
                <a:srgbClr val="0F0F0F"/>
              </a:solidFill>
              <a:prstDash val="solid"/>
              <a:miter lim="800000"/>
              <a:tailEnd type="triangle" w="med" len="lg"/>
            </a:ln>
            <a:effectLst/>
          </p:spPr>
        </p:cxnSp>
        <p:sp>
          <p:nvSpPr>
            <p:cNvPr id="14" name="Rounded Rectangle 31">
              <a:extLst>
                <a:ext uri="{FF2B5EF4-FFF2-40B4-BE49-F238E27FC236}">
                  <a16:creationId xmlns:a16="http://schemas.microsoft.com/office/drawing/2014/main" id="{91B07F0A-5A58-85E9-FE2C-610B20D8A30E}"/>
                </a:ext>
              </a:extLst>
            </p:cNvPr>
            <p:cNvSpPr/>
            <p:nvPr/>
          </p:nvSpPr>
          <p:spPr>
            <a:xfrm>
              <a:off x="448837" y="3644211"/>
              <a:ext cx="509116" cy="331596"/>
            </a:xfrm>
            <a:prstGeom prst="roundRect">
              <a:avLst/>
            </a:prstGeom>
            <a:noFill/>
            <a:ln w="6350" cap="flat" cmpd="sng" algn="ctr">
              <a:no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F0F0F"/>
                  </a:solidFill>
                  <a:effectLst/>
                  <a:uLnTx/>
                  <a:uFillTx/>
                  <a:latin typeface="Consolas" panose="020B0609020204030204" pitchFamily="49" charset="0"/>
                  <a:ea typeface="+mn-ea"/>
                  <a:cs typeface="+mn-cs"/>
                </a:rPr>
                <a:t>R1</a:t>
              </a:r>
            </a:p>
          </p:txBody>
        </p:sp>
        <p:sp>
          <p:nvSpPr>
            <p:cNvPr id="15" name="Rounded Rectangle 157">
              <a:extLst>
                <a:ext uri="{FF2B5EF4-FFF2-40B4-BE49-F238E27FC236}">
                  <a16:creationId xmlns:a16="http://schemas.microsoft.com/office/drawing/2014/main" id="{A32C8004-BBF7-DF4F-772E-AB888BC18E98}"/>
                </a:ext>
              </a:extLst>
            </p:cNvPr>
            <p:cNvSpPr/>
            <p:nvPr/>
          </p:nvSpPr>
          <p:spPr>
            <a:xfrm>
              <a:off x="535898" y="5650518"/>
              <a:ext cx="361741" cy="331596"/>
            </a:xfrm>
            <a:prstGeom prst="roundRect">
              <a:avLst/>
            </a:prstGeom>
            <a:noFill/>
            <a:ln w="6350" cap="flat" cmpd="sng" algn="ctr">
              <a:no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F0F0F"/>
                  </a:solidFill>
                  <a:effectLst/>
                  <a:uLnTx/>
                  <a:uFillTx/>
                  <a:latin typeface="Consolas" panose="020B0609020204030204" pitchFamily="49" charset="0"/>
                  <a:ea typeface="+mn-ea"/>
                  <a:cs typeface="+mn-cs"/>
                </a:rPr>
                <a:t>A</a:t>
              </a:r>
            </a:p>
          </p:txBody>
        </p:sp>
        <p:sp>
          <p:nvSpPr>
            <p:cNvPr id="16" name="Rounded Rectangle 158">
              <a:extLst>
                <a:ext uri="{FF2B5EF4-FFF2-40B4-BE49-F238E27FC236}">
                  <a16:creationId xmlns:a16="http://schemas.microsoft.com/office/drawing/2014/main" id="{0E9059A4-CBA8-1AF8-7201-4B64AB92BE15}"/>
                </a:ext>
              </a:extLst>
            </p:cNvPr>
            <p:cNvSpPr/>
            <p:nvPr/>
          </p:nvSpPr>
          <p:spPr>
            <a:xfrm>
              <a:off x="1090237" y="5652194"/>
              <a:ext cx="361741" cy="331596"/>
            </a:xfrm>
            <a:prstGeom prst="roundRect">
              <a:avLst/>
            </a:prstGeom>
            <a:noFill/>
            <a:ln w="6350" cap="flat" cmpd="sng" algn="ctr">
              <a:no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F0F0F"/>
                  </a:solidFill>
                  <a:effectLst/>
                  <a:uLnTx/>
                  <a:uFillTx/>
                  <a:latin typeface="Consolas" panose="020B0609020204030204" pitchFamily="49" charset="0"/>
                  <a:ea typeface="+mn-ea"/>
                  <a:cs typeface="+mn-cs"/>
                </a:rPr>
                <a:t>B</a:t>
              </a:r>
            </a:p>
          </p:txBody>
        </p:sp>
        <p:cxnSp>
          <p:nvCxnSpPr>
            <p:cNvPr id="17" name="Straight Connector 16">
              <a:extLst>
                <a:ext uri="{FF2B5EF4-FFF2-40B4-BE49-F238E27FC236}">
                  <a16:creationId xmlns:a16="http://schemas.microsoft.com/office/drawing/2014/main" id="{A00FD408-21AF-F89A-193A-C07FDF499C95}"/>
                </a:ext>
              </a:extLst>
            </p:cNvPr>
            <p:cNvCxnSpPr>
              <a:stCxn id="15" idx="0"/>
              <a:endCxn id="20" idx="2"/>
            </p:cNvCxnSpPr>
            <p:nvPr/>
          </p:nvCxnSpPr>
          <p:spPr>
            <a:xfrm flipV="1">
              <a:off x="716769" y="5531617"/>
              <a:ext cx="286327" cy="118901"/>
            </a:xfrm>
            <a:prstGeom prst="line">
              <a:avLst/>
            </a:prstGeom>
            <a:noFill/>
            <a:ln w="19050" cap="flat" cmpd="sng" algn="ctr">
              <a:solidFill>
                <a:srgbClr val="0F0F0F"/>
              </a:solidFill>
              <a:prstDash val="solid"/>
              <a:miter lim="800000"/>
              <a:tailEnd type="triangle" w="med" len="lg"/>
            </a:ln>
            <a:effectLst/>
          </p:spPr>
        </p:cxnSp>
        <p:cxnSp>
          <p:nvCxnSpPr>
            <p:cNvPr id="18" name="Straight Connector 17">
              <a:extLst>
                <a:ext uri="{FF2B5EF4-FFF2-40B4-BE49-F238E27FC236}">
                  <a16:creationId xmlns:a16="http://schemas.microsoft.com/office/drawing/2014/main" id="{17089812-0DCA-A567-C1C0-F55137AAD6AC}"/>
                </a:ext>
              </a:extLst>
            </p:cNvPr>
            <p:cNvCxnSpPr>
              <a:stCxn id="16" idx="0"/>
              <a:endCxn id="20" idx="2"/>
            </p:cNvCxnSpPr>
            <p:nvPr/>
          </p:nvCxnSpPr>
          <p:spPr>
            <a:xfrm flipH="1" flipV="1">
              <a:off x="1003096" y="5531617"/>
              <a:ext cx="268012" cy="120577"/>
            </a:xfrm>
            <a:prstGeom prst="line">
              <a:avLst/>
            </a:prstGeom>
            <a:noFill/>
            <a:ln w="19050" cap="flat" cmpd="sng" algn="ctr">
              <a:solidFill>
                <a:srgbClr val="0F0F0F"/>
              </a:solidFill>
              <a:prstDash val="solid"/>
              <a:miter lim="800000"/>
              <a:tailEnd type="triangle" w="med" len="lg"/>
            </a:ln>
            <a:effectLst/>
          </p:spPr>
        </p:cxnSp>
        <p:sp>
          <p:nvSpPr>
            <p:cNvPr id="19" name="Rounded Rectangle 161">
              <a:extLst>
                <a:ext uri="{FF2B5EF4-FFF2-40B4-BE49-F238E27FC236}">
                  <a16:creationId xmlns:a16="http://schemas.microsoft.com/office/drawing/2014/main" id="{092DC29A-4996-F737-41B2-067A0F1D8E3C}"/>
                </a:ext>
              </a:extLst>
            </p:cNvPr>
            <p:cNvSpPr/>
            <p:nvPr/>
          </p:nvSpPr>
          <p:spPr>
            <a:xfrm>
              <a:off x="698217" y="4664955"/>
              <a:ext cx="616031" cy="331596"/>
            </a:xfrm>
            <a:prstGeom prst="roundRect">
              <a:avLst/>
            </a:prstGeom>
            <a:noFill/>
            <a:ln w="6350" cap="flat" cmpd="sng" algn="ctr">
              <a:no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F0F0F"/>
                  </a:solidFill>
                  <a:effectLst/>
                  <a:uLnTx/>
                  <a:uFillTx/>
                  <a:latin typeface="Consolas" panose="020B0609020204030204" pitchFamily="49" charset="0"/>
                  <a:ea typeface="+mn-ea"/>
                  <a:cs typeface="+mn-cs"/>
                </a:rPr>
                <a:t>abs</a:t>
              </a:r>
            </a:p>
          </p:txBody>
        </p:sp>
        <p:sp>
          <p:nvSpPr>
            <p:cNvPr id="20" name="Rounded Rectangle 162">
              <a:extLst>
                <a:ext uri="{FF2B5EF4-FFF2-40B4-BE49-F238E27FC236}">
                  <a16:creationId xmlns:a16="http://schemas.microsoft.com/office/drawing/2014/main" id="{ACCBC330-415C-AC23-5B54-0CE22883E67B}"/>
                </a:ext>
              </a:extLst>
            </p:cNvPr>
            <p:cNvSpPr/>
            <p:nvPr/>
          </p:nvSpPr>
          <p:spPr>
            <a:xfrm>
              <a:off x="748538" y="5200021"/>
              <a:ext cx="509116" cy="331596"/>
            </a:xfrm>
            <a:prstGeom prst="roundRect">
              <a:avLst/>
            </a:prstGeom>
            <a:noFill/>
            <a:ln w="6350" cap="flat" cmpd="sng" algn="ctr">
              <a:no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F0F0F"/>
                  </a:solidFill>
                  <a:effectLst/>
                  <a:uLnTx/>
                  <a:uFillTx/>
                  <a:latin typeface="Consolas" panose="020B0609020204030204" pitchFamily="49" charset="0"/>
                  <a:ea typeface="+mn-ea"/>
                  <a:cs typeface="+mn-cs"/>
                </a:rPr>
                <a:t>*</a:t>
              </a:r>
            </a:p>
          </p:txBody>
        </p:sp>
        <p:cxnSp>
          <p:nvCxnSpPr>
            <p:cNvPr id="21" name="Straight Connector 20">
              <a:extLst>
                <a:ext uri="{FF2B5EF4-FFF2-40B4-BE49-F238E27FC236}">
                  <a16:creationId xmlns:a16="http://schemas.microsoft.com/office/drawing/2014/main" id="{328554B6-E5CF-83E0-5859-1EF4C3A244E5}"/>
                </a:ext>
              </a:extLst>
            </p:cNvPr>
            <p:cNvCxnSpPr>
              <a:stCxn id="20" idx="0"/>
              <a:endCxn id="19" idx="2"/>
            </p:cNvCxnSpPr>
            <p:nvPr/>
          </p:nvCxnSpPr>
          <p:spPr>
            <a:xfrm flipV="1">
              <a:off x="1003096" y="4996551"/>
              <a:ext cx="3137" cy="203470"/>
            </a:xfrm>
            <a:prstGeom prst="line">
              <a:avLst/>
            </a:prstGeom>
            <a:noFill/>
            <a:ln w="19050" cap="flat" cmpd="sng" algn="ctr">
              <a:solidFill>
                <a:srgbClr val="0F0F0F"/>
              </a:solidFill>
              <a:prstDash val="solid"/>
              <a:miter lim="800000"/>
              <a:tailEnd type="triangle" w="med" len="lg"/>
            </a:ln>
            <a:effectLst/>
          </p:spPr>
        </p:cxnSp>
        <p:sp>
          <p:nvSpPr>
            <p:cNvPr id="22" name="Rounded Rectangle 165">
              <a:extLst>
                <a:ext uri="{FF2B5EF4-FFF2-40B4-BE49-F238E27FC236}">
                  <a16:creationId xmlns:a16="http://schemas.microsoft.com/office/drawing/2014/main" id="{0544F432-AE5D-A8C7-AAF4-D05A30AB76B9}"/>
                </a:ext>
              </a:extLst>
            </p:cNvPr>
            <p:cNvSpPr/>
            <p:nvPr/>
          </p:nvSpPr>
          <p:spPr>
            <a:xfrm>
              <a:off x="1516983" y="5647170"/>
              <a:ext cx="361741" cy="331596"/>
            </a:xfrm>
            <a:prstGeom prst="roundRect">
              <a:avLst/>
            </a:prstGeom>
            <a:noFill/>
            <a:ln w="6350" cap="flat" cmpd="sng" algn="ctr">
              <a:no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F0F0F"/>
                  </a:solidFill>
                  <a:effectLst/>
                  <a:uLnTx/>
                  <a:uFillTx/>
                  <a:latin typeface="Consolas" panose="020B0609020204030204" pitchFamily="49" charset="0"/>
                  <a:ea typeface="+mn-ea"/>
                  <a:cs typeface="+mn-cs"/>
                </a:rPr>
                <a:t>A</a:t>
              </a:r>
            </a:p>
          </p:txBody>
        </p:sp>
        <p:sp>
          <p:nvSpPr>
            <p:cNvPr id="23" name="Rounded Rectangle 166">
              <a:extLst>
                <a:ext uri="{FF2B5EF4-FFF2-40B4-BE49-F238E27FC236}">
                  <a16:creationId xmlns:a16="http://schemas.microsoft.com/office/drawing/2014/main" id="{05BF0A39-8B8D-262F-174D-2B1F37BB7A7D}"/>
                </a:ext>
              </a:extLst>
            </p:cNvPr>
            <p:cNvSpPr/>
            <p:nvPr/>
          </p:nvSpPr>
          <p:spPr>
            <a:xfrm>
              <a:off x="2071322" y="5648846"/>
              <a:ext cx="361741" cy="331596"/>
            </a:xfrm>
            <a:prstGeom prst="roundRect">
              <a:avLst/>
            </a:prstGeom>
            <a:noFill/>
            <a:ln w="6350" cap="flat" cmpd="sng" algn="ctr">
              <a:no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F0F0F"/>
                  </a:solidFill>
                  <a:effectLst/>
                  <a:uLnTx/>
                  <a:uFillTx/>
                  <a:latin typeface="Consolas" panose="020B0609020204030204" pitchFamily="49" charset="0"/>
                  <a:ea typeface="+mn-ea"/>
                  <a:cs typeface="+mn-cs"/>
                </a:rPr>
                <a:t>B</a:t>
              </a:r>
            </a:p>
          </p:txBody>
        </p:sp>
        <p:cxnSp>
          <p:nvCxnSpPr>
            <p:cNvPr id="24" name="Straight Connector 23">
              <a:extLst>
                <a:ext uri="{FF2B5EF4-FFF2-40B4-BE49-F238E27FC236}">
                  <a16:creationId xmlns:a16="http://schemas.microsoft.com/office/drawing/2014/main" id="{B8982709-ED22-1C54-0148-608BAC2EC95E}"/>
                </a:ext>
              </a:extLst>
            </p:cNvPr>
            <p:cNvCxnSpPr>
              <a:stCxn id="22" idx="0"/>
              <a:endCxn id="33" idx="2"/>
            </p:cNvCxnSpPr>
            <p:nvPr/>
          </p:nvCxnSpPr>
          <p:spPr>
            <a:xfrm flipV="1">
              <a:off x="1697854" y="5528269"/>
              <a:ext cx="286327" cy="118901"/>
            </a:xfrm>
            <a:prstGeom prst="line">
              <a:avLst/>
            </a:prstGeom>
            <a:noFill/>
            <a:ln w="19050" cap="flat" cmpd="sng" algn="ctr">
              <a:solidFill>
                <a:srgbClr val="0F0F0F"/>
              </a:solidFill>
              <a:prstDash val="solid"/>
              <a:miter lim="800000"/>
              <a:tailEnd type="triangle" w="med" len="lg"/>
            </a:ln>
            <a:effectLst/>
          </p:spPr>
        </p:cxnSp>
        <p:cxnSp>
          <p:nvCxnSpPr>
            <p:cNvPr id="25" name="Straight Connector 24">
              <a:extLst>
                <a:ext uri="{FF2B5EF4-FFF2-40B4-BE49-F238E27FC236}">
                  <a16:creationId xmlns:a16="http://schemas.microsoft.com/office/drawing/2014/main" id="{0D08349D-72DB-C93A-0707-C6F14733CA25}"/>
                </a:ext>
              </a:extLst>
            </p:cNvPr>
            <p:cNvCxnSpPr>
              <a:stCxn id="23" idx="0"/>
              <a:endCxn id="33" idx="2"/>
            </p:cNvCxnSpPr>
            <p:nvPr/>
          </p:nvCxnSpPr>
          <p:spPr>
            <a:xfrm flipH="1" flipV="1">
              <a:off x="1984181" y="5528269"/>
              <a:ext cx="268012" cy="120577"/>
            </a:xfrm>
            <a:prstGeom prst="line">
              <a:avLst/>
            </a:prstGeom>
            <a:noFill/>
            <a:ln w="19050" cap="flat" cmpd="sng" algn="ctr">
              <a:solidFill>
                <a:srgbClr val="0F0F0F"/>
              </a:solidFill>
              <a:prstDash val="solid"/>
              <a:miter lim="800000"/>
              <a:tailEnd type="triangle" w="med" len="lg"/>
            </a:ln>
            <a:effectLst/>
          </p:spPr>
        </p:cxnSp>
        <p:sp>
          <p:nvSpPr>
            <p:cNvPr id="26" name="Rounded Rectangle 169">
              <a:extLst>
                <a:ext uri="{FF2B5EF4-FFF2-40B4-BE49-F238E27FC236}">
                  <a16:creationId xmlns:a16="http://schemas.microsoft.com/office/drawing/2014/main" id="{1D7FED69-5D87-9D2A-94C4-3F365163DDDD}"/>
                </a:ext>
              </a:extLst>
            </p:cNvPr>
            <p:cNvSpPr/>
            <p:nvPr/>
          </p:nvSpPr>
          <p:spPr>
            <a:xfrm>
              <a:off x="2094768" y="4195194"/>
              <a:ext cx="509116" cy="331596"/>
            </a:xfrm>
            <a:prstGeom prst="roundRect">
              <a:avLst/>
            </a:prstGeom>
            <a:noFill/>
            <a:ln w="6350" cap="flat" cmpd="sng" algn="ctr">
              <a:no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F0F0F"/>
                  </a:solidFill>
                  <a:effectLst/>
                  <a:uLnTx/>
                  <a:uFillTx/>
                  <a:latin typeface="Consolas" panose="020B0609020204030204" pitchFamily="49" charset="0"/>
                  <a:ea typeface="+mn-ea"/>
                  <a:cs typeface="+mn-cs"/>
                </a:rPr>
                <a:t>+</a:t>
              </a:r>
            </a:p>
          </p:txBody>
        </p:sp>
        <p:sp>
          <p:nvSpPr>
            <p:cNvPr id="27" name="Rounded Rectangle 170">
              <a:extLst>
                <a:ext uri="{FF2B5EF4-FFF2-40B4-BE49-F238E27FC236}">
                  <a16:creationId xmlns:a16="http://schemas.microsoft.com/office/drawing/2014/main" id="{FC0508CF-E03B-E64C-A15A-7665A7A4FBA4}"/>
                </a:ext>
              </a:extLst>
            </p:cNvPr>
            <p:cNvSpPr/>
            <p:nvPr/>
          </p:nvSpPr>
          <p:spPr>
            <a:xfrm>
              <a:off x="2207744" y="4647367"/>
              <a:ext cx="745397" cy="331596"/>
            </a:xfrm>
            <a:prstGeom prst="roundRect">
              <a:avLst/>
            </a:prstGeom>
            <a:noFill/>
            <a:ln w="6350" cap="flat" cmpd="sng" algn="ctr">
              <a:no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F0F0F"/>
                  </a:solidFill>
                  <a:effectLst/>
                  <a:uLnTx/>
                  <a:uFillTx/>
                  <a:latin typeface="Consolas" panose="020B0609020204030204" pitchFamily="49" charset="0"/>
                  <a:ea typeface="+mn-ea"/>
                  <a:cs typeface="+mn-cs"/>
                </a:rPr>
                <a:t>rand</a:t>
              </a:r>
            </a:p>
          </p:txBody>
        </p:sp>
        <p:cxnSp>
          <p:nvCxnSpPr>
            <p:cNvPr id="28" name="Straight Connector 27">
              <a:extLst>
                <a:ext uri="{FF2B5EF4-FFF2-40B4-BE49-F238E27FC236}">
                  <a16:creationId xmlns:a16="http://schemas.microsoft.com/office/drawing/2014/main" id="{403E1865-5D98-ACBC-DF0F-5D8D3DF9035D}"/>
                </a:ext>
              </a:extLst>
            </p:cNvPr>
            <p:cNvCxnSpPr>
              <a:stCxn id="32" idx="0"/>
              <a:endCxn id="26" idx="2"/>
            </p:cNvCxnSpPr>
            <p:nvPr/>
          </p:nvCxnSpPr>
          <p:spPr>
            <a:xfrm flipV="1">
              <a:off x="1987318" y="4526790"/>
              <a:ext cx="362008" cy="134817"/>
            </a:xfrm>
            <a:prstGeom prst="line">
              <a:avLst/>
            </a:prstGeom>
            <a:noFill/>
            <a:ln w="19050" cap="flat" cmpd="sng" algn="ctr">
              <a:solidFill>
                <a:srgbClr val="0F0F0F"/>
              </a:solidFill>
              <a:prstDash val="solid"/>
              <a:miter lim="800000"/>
              <a:tailEnd type="triangle" w="med" len="lg"/>
            </a:ln>
            <a:effectLst/>
          </p:spPr>
        </p:cxnSp>
        <p:cxnSp>
          <p:nvCxnSpPr>
            <p:cNvPr id="29" name="Straight Connector 28">
              <a:extLst>
                <a:ext uri="{FF2B5EF4-FFF2-40B4-BE49-F238E27FC236}">
                  <a16:creationId xmlns:a16="http://schemas.microsoft.com/office/drawing/2014/main" id="{FB823E02-2011-ECBF-DDE8-92BDD8B593F6}"/>
                </a:ext>
              </a:extLst>
            </p:cNvPr>
            <p:cNvCxnSpPr>
              <a:stCxn id="27" idx="0"/>
              <a:endCxn id="26" idx="2"/>
            </p:cNvCxnSpPr>
            <p:nvPr/>
          </p:nvCxnSpPr>
          <p:spPr>
            <a:xfrm flipH="1" flipV="1">
              <a:off x="2349326" y="4526790"/>
              <a:ext cx="231117" cy="120577"/>
            </a:xfrm>
            <a:prstGeom prst="line">
              <a:avLst/>
            </a:prstGeom>
            <a:noFill/>
            <a:ln w="19050" cap="flat" cmpd="sng" algn="ctr">
              <a:solidFill>
                <a:srgbClr val="0F0F0F"/>
              </a:solidFill>
              <a:prstDash val="solid"/>
              <a:miter lim="800000"/>
              <a:tailEnd type="triangle" w="med" len="lg"/>
            </a:ln>
            <a:effectLst/>
          </p:spPr>
        </p:cxnSp>
        <p:cxnSp>
          <p:nvCxnSpPr>
            <p:cNvPr id="30" name="Straight Connector 29">
              <a:extLst>
                <a:ext uri="{FF2B5EF4-FFF2-40B4-BE49-F238E27FC236}">
                  <a16:creationId xmlns:a16="http://schemas.microsoft.com/office/drawing/2014/main" id="{6BA2BA73-679A-4030-DAA0-708CFA451584}"/>
                </a:ext>
              </a:extLst>
            </p:cNvPr>
            <p:cNvCxnSpPr>
              <a:stCxn id="26" idx="0"/>
              <a:endCxn id="31" idx="2"/>
            </p:cNvCxnSpPr>
            <p:nvPr/>
          </p:nvCxnSpPr>
          <p:spPr>
            <a:xfrm flipV="1">
              <a:off x="2349326" y="3975807"/>
              <a:ext cx="1674" cy="219387"/>
            </a:xfrm>
            <a:prstGeom prst="line">
              <a:avLst/>
            </a:prstGeom>
            <a:noFill/>
            <a:ln w="19050" cap="flat" cmpd="sng" algn="ctr">
              <a:solidFill>
                <a:srgbClr val="0F0F0F"/>
              </a:solidFill>
              <a:prstDash val="solid"/>
              <a:miter lim="800000"/>
              <a:tailEnd type="triangle" w="med" len="lg"/>
            </a:ln>
            <a:effectLst/>
          </p:spPr>
        </p:cxnSp>
        <p:sp>
          <p:nvSpPr>
            <p:cNvPr id="31" name="Rounded Rectangle 174">
              <a:extLst>
                <a:ext uri="{FF2B5EF4-FFF2-40B4-BE49-F238E27FC236}">
                  <a16:creationId xmlns:a16="http://schemas.microsoft.com/office/drawing/2014/main" id="{3280A48A-E61A-3A72-85AC-3C88B4C716F2}"/>
                </a:ext>
              </a:extLst>
            </p:cNvPr>
            <p:cNvSpPr/>
            <p:nvPr/>
          </p:nvSpPr>
          <p:spPr>
            <a:xfrm>
              <a:off x="2096442" y="3644211"/>
              <a:ext cx="509116" cy="331596"/>
            </a:xfrm>
            <a:prstGeom prst="roundRect">
              <a:avLst/>
            </a:prstGeom>
            <a:noFill/>
            <a:ln w="6350" cap="flat" cmpd="sng" algn="ctr">
              <a:no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F0F0F"/>
                  </a:solidFill>
                  <a:effectLst/>
                  <a:uLnTx/>
                  <a:uFillTx/>
                  <a:latin typeface="Consolas" panose="020B0609020204030204" pitchFamily="49" charset="0"/>
                  <a:ea typeface="+mn-ea"/>
                  <a:cs typeface="+mn-cs"/>
                </a:rPr>
                <a:t>R2</a:t>
              </a:r>
            </a:p>
          </p:txBody>
        </p:sp>
        <p:sp>
          <p:nvSpPr>
            <p:cNvPr id="32" name="Rounded Rectangle 175">
              <a:extLst>
                <a:ext uri="{FF2B5EF4-FFF2-40B4-BE49-F238E27FC236}">
                  <a16:creationId xmlns:a16="http://schemas.microsoft.com/office/drawing/2014/main" id="{7AF12BD4-C455-DA09-0F2B-650836348965}"/>
                </a:ext>
              </a:extLst>
            </p:cNvPr>
            <p:cNvSpPr/>
            <p:nvPr/>
          </p:nvSpPr>
          <p:spPr>
            <a:xfrm>
              <a:off x="1679302" y="4661607"/>
              <a:ext cx="616031" cy="331596"/>
            </a:xfrm>
            <a:prstGeom prst="roundRect">
              <a:avLst/>
            </a:prstGeom>
            <a:noFill/>
            <a:ln w="6350" cap="flat" cmpd="sng" algn="ctr">
              <a:no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F0F0F"/>
                  </a:solidFill>
                  <a:effectLst/>
                  <a:uLnTx/>
                  <a:uFillTx/>
                  <a:latin typeface="Consolas" panose="020B0609020204030204" pitchFamily="49" charset="0"/>
                  <a:ea typeface="+mn-ea"/>
                  <a:cs typeface="+mn-cs"/>
                </a:rPr>
                <a:t>abs</a:t>
              </a:r>
            </a:p>
          </p:txBody>
        </p:sp>
        <p:sp>
          <p:nvSpPr>
            <p:cNvPr id="33" name="Rounded Rectangle 176">
              <a:extLst>
                <a:ext uri="{FF2B5EF4-FFF2-40B4-BE49-F238E27FC236}">
                  <a16:creationId xmlns:a16="http://schemas.microsoft.com/office/drawing/2014/main" id="{26FEFB61-38DD-E11B-51D1-0CC9A4D806B7}"/>
                </a:ext>
              </a:extLst>
            </p:cNvPr>
            <p:cNvSpPr/>
            <p:nvPr/>
          </p:nvSpPr>
          <p:spPr>
            <a:xfrm>
              <a:off x="1729623" y="5196673"/>
              <a:ext cx="509116" cy="331596"/>
            </a:xfrm>
            <a:prstGeom prst="roundRect">
              <a:avLst/>
            </a:prstGeom>
            <a:noFill/>
            <a:ln w="6350" cap="flat" cmpd="sng" algn="ctr">
              <a:no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F0F0F"/>
                  </a:solidFill>
                  <a:effectLst/>
                  <a:uLnTx/>
                  <a:uFillTx/>
                  <a:latin typeface="Consolas" panose="020B0609020204030204" pitchFamily="49" charset="0"/>
                  <a:ea typeface="+mn-ea"/>
                  <a:cs typeface="+mn-cs"/>
                </a:rPr>
                <a:t>*</a:t>
              </a:r>
            </a:p>
          </p:txBody>
        </p:sp>
        <p:cxnSp>
          <p:nvCxnSpPr>
            <p:cNvPr id="34" name="Straight Connector 33">
              <a:extLst>
                <a:ext uri="{FF2B5EF4-FFF2-40B4-BE49-F238E27FC236}">
                  <a16:creationId xmlns:a16="http://schemas.microsoft.com/office/drawing/2014/main" id="{376D43E7-37D8-B3B5-9940-079587923BA2}"/>
                </a:ext>
              </a:extLst>
            </p:cNvPr>
            <p:cNvCxnSpPr>
              <a:stCxn id="33" idx="0"/>
              <a:endCxn id="32" idx="2"/>
            </p:cNvCxnSpPr>
            <p:nvPr/>
          </p:nvCxnSpPr>
          <p:spPr>
            <a:xfrm flipV="1">
              <a:off x="1984181" y="4993203"/>
              <a:ext cx="3137" cy="203470"/>
            </a:xfrm>
            <a:prstGeom prst="line">
              <a:avLst/>
            </a:prstGeom>
            <a:noFill/>
            <a:ln w="19050" cap="flat" cmpd="sng" algn="ctr">
              <a:solidFill>
                <a:srgbClr val="0F0F0F"/>
              </a:solidFill>
              <a:prstDash val="solid"/>
              <a:miter lim="800000"/>
              <a:tailEnd type="triangle" w="med" len="lg"/>
            </a:ln>
            <a:effectLst/>
          </p:spPr>
        </p:cxnSp>
      </p:grpSp>
      <p:sp>
        <p:nvSpPr>
          <p:cNvPr id="60" name="Right Arrow 212">
            <a:extLst>
              <a:ext uri="{FF2B5EF4-FFF2-40B4-BE49-F238E27FC236}">
                <a16:creationId xmlns:a16="http://schemas.microsoft.com/office/drawing/2014/main" id="{7809A3F4-98B5-652D-052C-965F192499F7}"/>
              </a:ext>
            </a:extLst>
          </p:cNvPr>
          <p:cNvSpPr/>
          <p:nvPr/>
        </p:nvSpPr>
        <p:spPr>
          <a:xfrm>
            <a:off x="9917810" y="2315721"/>
            <a:ext cx="321547" cy="356460"/>
          </a:xfrm>
          <a:prstGeom prst="rightArrow">
            <a:avLst/>
          </a:prstGeom>
          <a:solidFill>
            <a:srgbClr val="7889FB"/>
          </a:solidFill>
          <a:ln w="6350" cap="flat" cmpd="sng" algn="ctr">
            <a:no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Calibri" panose="020F0502020204030204" pitchFamily="34" charset="0"/>
            </a:endParaRPr>
          </a:p>
        </p:txBody>
      </p:sp>
      <p:grpSp>
        <p:nvGrpSpPr>
          <p:cNvPr id="61" name="Group 60">
            <a:extLst>
              <a:ext uri="{FF2B5EF4-FFF2-40B4-BE49-F238E27FC236}">
                <a16:creationId xmlns:a16="http://schemas.microsoft.com/office/drawing/2014/main" id="{A512F809-5AAD-C746-9ED5-F8BC563B2173}"/>
              </a:ext>
            </a:extLst>
          </p:cNvPr>
          <p:cNvGrpSpPr/>
          <p:nvPr/>
        </p:nvGrpSpPr>
        <p:grpSpPr>
          <a:xfrm>
            <a:off x="10059116" y="2048654"/>
            <a:ext cx="1894707" cy="2324507"/>
            <a:chOff x="6919981" y="3717900"/>
            <a:chExt cx="1894707" cy="2324507"/>
          </a:xfrm>
        </p:grpSpPr>
        <p:sp>
          <p:nvSpPr>
            <p:cNvPr id="62" name="Rounded Rectangle 213">
              <a:extLst>
                <a:ext uri="{FF2B5EF4-FFF2-40B4-BE49-F238E27FC236}">
                  <a16:creationId xmlns:a16="http://schemas.microsoft.com/office/drawing/2014/main" id="{9111B078-36CF-45E7-7DA7-CCC089932E0E}"/>
                </a:ext>
              </a:extLst>
            </p:cNvPr>
            <p:cNvSpPr/>
            <p:nvPr/>
          </p:nvSpPr>
          <p:spPr>
            <a:xfrm>
              <a:off x="6919981" y="4719382"/>
              <a:ext cx="509116" cy="331596"/>
            </a:xfrm>
            <a:prstGeom prst="roundRect">
              <a:avLst/>
            </a:prstGeom>
            <a:noFill/>
            <a:ln w="6350" cap="flat" cmpd="sng" algn="ctr">
              <a:no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F0F0F"/>
                  </a:solidFill>
                  <a:effectLst/>
                  <a:uLnTx/>
                  <a:uFillTx/>
                  <a:latin typeface="Consolas" panose="020B0609020204030204" pitchFamily="49" charset="0"/>
                  <a:ea typeface="+mn-ea"/>
                  <a:cs typeface="+mn-cs"/>
                </a:rPr>
                <a:t>7</a:t>
              </a:r>
            </a:p>
          </p:txBody>
        </p:sp>
        <p:grpSp>
          <p:nvGrpSpPr>
            <p:cNvPr id="63" name="Group 62">
              <a:extLst>
                <a:ext uri="{FF2B5EF4-FFF2-40B4-BE49-F238E27FC236}">
                  <a16:creationId xmlns:a16="http://schemas.microsoft.com/office/drawing/2014/main" id="{3E1C0CBA-919F-0D66-E666-B5735A423766}"/>
                </a:ext>
              </a:extLst>
            </p:cNvPr>
            <p:cNvGrpSpPr/>
            <p:nvPr/>
          </p:nvGrpSpPr>
          <p:grpSpPr>
            <a:xfrm>
              <a:off x="7184587" y="3717900"/>
              <a:ext cx="1630101" cy="2324507"/>
              <a:chOff x="7124299" y="3657611"/>
              <a:chExt cx="1630101" cy="2324507"/>
            </a:xfrm>
          </p:grpSpPr>
          <p:sp>
            <p:nvSpPr>
              <p:cNvPr id="64" name="Rounded Rectangle 214">
                <a:extLst>
                  <a:ext uri="{FF2B5EF4-FFF2-40B4-BE49-F238E27FC236}">
                    <a16:creationId xmlns:a16="http://schemas.microsoft.com/office/drawing/2014/main" id="{F5122E64-FB0D-4FFF-3445-9B5FDADD46BC}"/>
                  </a:ext>
                </a:extLst>
              </p:cNvPr>
              <p:cNvSpPr/>
              <p:nvPr/>
            </p:nvSpPr>
            <p:spPr>
              <a:xfrm>
                <a:off x="7182916" y="4208594"/>
                <a:ext cx="509116" cy="331596"/>
              </a:xfrm>
              <a:prstGeom prst="roundRect">
                <a:avLst/>
              </a:prstGeom>
              <a:noFill/>
              <a:ln w="6350" cap="flat" cmpd="sng" algn="ctr">
                <a:no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F0F0F"/>
                    </a:solidFill>
                    <a:effectLst/>
                    <a:uLnTx/>
                    <a:uFillTx/>
                    <a:latin typeface="Consolas" panose="020B0609020204030204" pitchFamily="49" charset="0"/>
                    <a:ea typeface="+mn-ea"/>
                    <a:cs typeface="+mn-cs"/>
                  </a:rPr>
                  <a:t>-</a:t>
                </a:r>
              </a:p>
            </p:txBody>
          </p:sp>
          <p:cxnSp>
            <p:nvCxnSpPr>
              <p:cNvPr id="65" name="Straight Connector 64">
                <a:extLst>
                  <a:ext uri="{FF2B5EF4-FFF2-40B4-BE49-F238E27FC236}">
                    <a16:creationId xmlns:a16="http://schemas.microsoft.com/office/drawing/2014/main" id="{C1C7CBE3-31D8-0516-EC47-4007AA99285C}"/>
                  </a:ext>
                </a:extLst>
              </p:cNvPr>
              <p:cNvCxnSpPr>
                <a:stCxn id="62" idx="0"/>
                <a:endCxn id="64" idx="2"/>
              </p:cNvCxnSpPr>
              <p:nvPr/>
            </p:nvCxnSpPr>
            <p:spPr>
              <a:xfrm flipV="1">
                <a:off x="7124299" y="4540190"/>
                <a:ext cx="313175" cy="118903"/>
              </a:xfrm>
              <a:prstGeom prst="line">
                <a:avLst/>
              </a:prstGeom>
              <a:noFill/>
              <a:ln w="19050" cap="flat" cmpd="sng" algn="ctr">
                <a:solidFill>
                  <a:srgbClr val="0F0F0F"/>
                </a:solidFill>
                <a:prstDash val="solid"/>
                <a:miter lim="800000"/>
                <a:tailEnd type="triangle" w="med" len="lg"/>
              </a:ln>
              <a:effectLst/>
            </p:spPr>
          </p:cxnSp>
          <p:cxnSp>
            <p:nvCxnSpPr>
              <p:cNvPr id="66" name="Straight Connector 65">
                <a:extLst>
                  <a:ext uri="{FF2B5EF4-FFF2-40B4-BE49-F238E27FC236}">
                    <a16:creationId xmlns:a16="http://schemas.microsoft.com/office/drawing/2014/main" id="{7A94A74E-E0D7-A279-95C7-CDFA43FF7D96}"/>
                  </a:ext>
                </a:extLst>
              </p:cNvPr>
              <p:cNvCxnSpPr>
                <a:stCxn id="79" idx="0"/>
                <a:endCxn id="64" idx="2"/>
              </p:cNvCxnSpPr>
              <p:nvPr/>
            </p:nvCxnSpPr>
            <p:spPr>
              <a:xfrm flipH="1" flipV="1">
                <a:off x="7437474" y="4540190"/>
                <a:ext cx="370261" cy="123093"/>
              </a:xfrm>
              <a:prstGeom prst="line">
                <a:avLst/>
              </a:prstGeom>
              <a:noFill/>
              <a:ln w="19050" cap="flat" cmpd="sng" algn="ctr">
                <a:solidFill>
                  <a:srgbClr val="0F0F0F"/>
                </a:solidFill>
                <a:prstDash val="solid"/>
                <a:miter lim="800000"/>
                <a:tailEnd type="triangle" w="med" len="lg"/>
              </a:ln>
              <a:effectLst/>
            </p:spPr>
          </p:cxnSp>
          <p:cxnSp>
            <p:nvCxnSpPr>
              <p:cNvPr id="67" name="Straight Connector 66">
                <a:extLst>
                  <a:ext uri="{FF2B5EF4-FFF2-40B4-BE49-F238E27FC236}">
                    <a16:creationId xmlns:a16="http://schemas.microsoft.com/office/drawing/2014/main" id="{99124A26-BEFE-ED4E-116C-D4D296853567}"/>
                  </a:ext>
                </a:extLst>
              </p:cNvPr>
              <p:cNvCxnSpPr>
                <a:stCxn id="64" idx="0"/>
                <a:endCxn id="68" idx="2"/>
              </p:cNvCxnSpPr>
              <p:nvPr/>
            </p:nvCxnSpPr>
            <p:spPr>
              <a:xfrm flipV="1">
                <a:off x="7437474" y="3989207"/>
                <a:ext cx="1674" cy="219387"/>
              </a:xfrm>
              <a:prstGeom prst="line">
                <a:avLst/>
              </a:prstGeom>
              <a:noFill/>
              <a:ln w="19050" cap="flat" cmpd="sng" algn="ctr">
                <a:solidFill>
                  <a:srgbClr val="0F0F0F"/>
                </a:solidFill>
                <a:prstDash val="solid"/>
                <a:miter lim="800000"/>
                <a:tailEnd type="triangle" w="med" len="lg"/>
              </a:ln>
              <a:effectLst/>
            </p:spPr>
          </p:cxnSp>
          <p:sp>
            <p:nvSpPr>
              <p:cNvPr id="68" name="Rounded Rectangle 218">
                <a:extLst>
                  <a:ext uri="{FF2B5EF4-FFF2-40B4-BE49-F238E27FC236}">
                    <a16:creationId xmlns:a16="http://schemas.microsoft.com/office/drawing/2014/main" id="{B723BBFB-A98E-E694-7E5D-31B11BD6E2D0}"/>
                  </a:ext>
                </a:extLst>
              </p:cNvPr>
              <p:cNvSpPr/>
              <p:nvPr/>
            </p:nvSpPr>
            <p:spPr>
              <a:xfrm>
                <a:off x="7184590" y="3657611"/>
                <a:ext cx="509116" cy="331596"/>
              </a:xfrm>
              <a:prstGeom prst="roundRect">
                <a:avLst/>
              </a:prstGeom>
              <a:noFill/>
              <a:ln w="6350" cap="flat" cmpd="sng" algn="ctr">
                <a:no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F0F0F"/>
                    </a:solidFill>
                    <a:effectLst/>
                    <a:uLnTx/>
                    <a:uFillTx/>
                    <a:latin typeface="Consolas" panose="020B0609020204030204" pitchFamily="49" charset="0"/>
                    <a:ea typeface="+mn-ea"/>
                    <a:cs typeface="+mn-cs"/>
                  </a:rPr>
                  <a:t>R1</a:t>
                </a:r>
              </a:p>
            </p:txBody>
          </p:sp>
          <p:sp>
            <p:nvSpPr>
              <p:cNvPr id="69" name="Rounded Rectangle 226">
                <a:extLst>
                  <a:ext uri="{FF2B5EF4-FFF2-40B4-BE49-F238E27FC236}">
                    <a16:creationId xmlns:a16="http://schemas.microsoft.com/office/drawing/2014/main" id="{BA756F7C-FFC3-5C1F-2842-D010764B775D}"/>
                  </a:ext>
                </a:extLst>
              </p:cNvPr>
              <p:cNvSpPr/>
              <p:nvPr/>
            </p:nvSpPr>
            <p:spPr>
              <a:xfrm>
                <a:off x="7896027" y="4208594"/>
                <a:ext cx="509116" cy="331596"/>
              </a:xfrm>
              <a:prstGeom prst="roundRect">
                <a:avLst/>
              </a:prstGeom>
              <a:noFill/>
              <a:ln w="6350" cap="flat" cmpd="sng" algn="ctr">
                <a:no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F0F0F"/>
                    </a:solidFill>
                    <a:effectLst/>
                    <a:uLnTx/>
                    <a:uFillTx/>
                    <a:latin typeface="Consolas" panose="020B0609020204030204" pitchFamily="49" charset="0"/>
                    <a:ea typeface="+mn-ea"/>
                    <a:cs typeface="+mn-cs"/>
                  </a:rPr>
                  <a:t>+</a:t>
                </a:r>
              </a:p>
            </p:txBody>
          </p:sp>
          <p:sp>
            <p:nvSpPr>
              <p:cNvPr id="70" name="Rounded Rectangle 227">
                <a:extLst>
                  <a:ext uri="{FF2B5EF4-FFF2-40B4-BE49-F238E27FC236}">
                    <a16:creationId xmlns:a16="http://schemas.microsoft.com/office/drawing/2014/main" id="{B8EE33C1-EF43-49BC-82DE-C6C8F24853AF}"/>
                  </a:ext>
                </a:extLst>
              </p:cNvPr>
              <p:cNvSpPr/>
              <p:nvPr/>
            </p:nvSpPr>
            <p:spPr>
              <a:xfrm>
                <a:off x="8009003" y="4660767"/>
                <a:ext cx="745397" cy="331596"/>
              </a:xfrm>
              <a:prstGeom prst="roundRect">
                <a:avLst/>
              </a:prstGeom>
              <a:noFill/>
              <a:ln w="6350" cap="flat" cmpd="sng" algn="ctr">
                <a:no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7889FB"/>
                    </a:solidFill>
                    <a:effectLst/>
                    <a:uLnTx/>
                    <a:uFillTx/>
                    <a:latin typeface="Consolas" panose="020B0609020204030204" pitchFamily="49" charset="0"/>
                    <a:ea typeface="+mn-ea"/>
                    <a:cs typeface="+mn-cs"/>
                  </a:rPr>
                  <a:t>rand</a:t>
                </a:r>
              </a:p>
            </p:txBody>
          </p:sp>
          <p:cxnSp>
            <p:nvCxnSpPr>
              <p:cNvPr id="71" name="Straight Connector 70">
                <a:extLst>
                  <a:ext uri="{FF2B5EF4-FFF2-40B4-BE49-F238E27FC236}">
                    <a16:creationId xmlns:a16="http://schemas.microsoft.com/office/drawing/2014/main" id="{413959EF-5829-A830-1519-A24D00F2938E}"/>
                  </a:ext>
                </a:extLst>
              </p:cNvPr>
              <p:cNvCxnSpPr>
                <a:stCxn id="79" idx="0"/>
                <a:endCxn id="69" idx="2"/>
              </p:cNvCxnSpPr>
              <p:nvPr/>
            </p:nvCxnSpPr>
            <p:spPr>
              <a:xfrm flipV="1">
                <a:off x="7807735" y="4540190"/>
                <a:ext cx="342850" cy="123093"/>
              </a:xfrm>
              <a:prstGeom prst="line">
                <a:avLst/>
              </a:prstGeom>
              <a:noFill/>
              <a:ln w="19050" cap="flat" cmpd="sng" algn="ctr">
                <a:solidFill>
                  <a:srgbClr val="0F0F0F"/>
                </a:solidFill>
                <a:prstDash val="solid"/>
                <a:miter lim="800000"/>
                <a:tailEnd type="triangle" w="med" len="lg"/>
              </a:ln>
              <a:effectLst/>
            </p:spPr>
          </p:cxnSp>
          <p:cxnSp>
            <p:nvCxnSpPr>
              <p:cNvPr id="72" name="Straight Connector 71">
                <a:extLst>
                  <a:ext uri="{FF2B5EF4-FFF2-40B4-BE49-F238E27FC236}">
                    <a16:creationId xmlns:a16="http://schemas.microsoft.com/office/drawing/2014/main" id="{0B38CBE5-EED7-7538-6BC6-1A16A42C9202}"/>
                  </a:ext>
                </a:extLst>
              </p:cNvPr>
              <p:cNvCxnSpPr>
                <a:stCxn id="70" idx="0"/>
                <a:endCxn id="69" idx="2"/>
              </p:cNvCxnSpPr>
              <p:nvPr/>
            </p:nvCxnSpPr>
            <p:spPr>
              <a:xfrm flipH="1" flipV="1">
                <a:off x="8150585" y="4540190"/>
                <a:ext cx="231117" cy="120577"/>
              </a:xfrm>
              <a:prstGeom prst="line">
                <a:avLst/>
              </a:prstGeom>
              <a:noFill/>
              <a:ln w="19050" cap="flat" cmpd="sng" algn="ctr">
                <a:solidFill>
                  <a:srgbClr val="0F0F0F"/>
                </a:solidFill>
                <a:prstDash val="solid"/>
                <a:miter lim="800000"/>
                <a:tailEnd type="triangle" w="med" len="lg"/>
              </a:ln>
              <a:effectLst/>
            </p:spPr>
          </p:cxnSp>
          <p:cxnSp>
            <p:nvCxnSpPr>
              <p:cNvPr id="73" name="Straight Connector 72">
                <a:extLst>
                  <a:ext uri="{FF2B5EF4-FFF2-40B4-BE49-F238E27FC236}">
                    <a16:creationId xmlns:a16="http://schemas.microsoft.com/office/drawing/2014/main" id="{18B67469-3C3C-34FF-1F1D-52E77862DBB3}"/>
                  </a:ext>
                </a:extLst>
              </p:cNvPr>
              <p:cNvCxnSpPr>
                <a:stCxn id="69" idx="0"/>
                <a:endCxn id="74" idx="2"/>
              </p:cNvCxnSpPr>
              <p:nvPr/>
            </p:nvCxnSpPr>
            <p:spPr>
              <a:xfrm flipV="1">
                <a:off x="8150585" y="3989207"/>
                <a:ext cx="1674" cy="219387"/>
              </a:xfrm>
              <a:prstGeom prst="line">
                <a:avLst/>
              </a:prstGeom>
              <a:noFill/>
              <a:ln w="19050" cap="flat" cmpd="sng" algn="ctr">
                <a:solidFill>
                  <a:srgbClr val="0F0F0F"/>
                </a:solidFill>
                <a:prstDash val="solid"/>
                <a:miter lim="800000"/>
                <a:tailEnd type="triangle" w="med" len="lg"/>
              </a:ln>
              <a:effectLst/>
            </p:spPr>
          </p:cxnSp>
          <p:sp>
            <p:nvSpPr>
              <p:cNvPr id="74" name="Rounded Rectangle 231">
                <a:extLst>
                  <a:ext uri="{FF2B5EF4-FFF2-40B4-BE49-F238E27FC236}">
                    <a16:creationId xmlns:a16="http://schemas.microsoft.com/office/drawing/2014/main" id="{B281F17B-C397-EE12-10A1-EA473D048377}"/>
                  </a:ext>
                </a:extLst>
              </p:cNvPr>
              <p:cNvSpPr/>
              <p:nvPr/>
            </p:nvSpPr>
            <p:spPr>
              <a:xfrm>
                <a:off x="7897701" y="3657611"/>
                <a:ext cx="509116" cy="331596"/>
              </a:xfrm>
              <a:prstGeom prst="roundRect">
                <a:avLst/>
              </a:prstGeom>
              <a:noFill/>
              <a:ln w="6350" cap="flat" cmpd="sng" algn="ctr">
                <a:no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F0F0F"/>
                    </a:solidFill>
                    <a:effectLst/>
                    <a:uLnTx/>
                    <a:uFillTx/>
                    <a:latin typeface="Consolas" panose="020B0609020204030204" pitchFamily="49" charset="0"/>
                    <a:ea typeface="+mn-ea"/>
                    <a:cs typeface="+mn-cs"/>
                  </a:rPr>
                  <a:t>R2</a:t>
                </a:r>
              </a:p>
            </p:txBody>
          </p:sp>
          <p:sp>
            <p:nvSpPr>
              <p:cNvPr id="75" name="Rounded Rectangle 237">
                <a:extLst>
                  <a:ext uri="{FF2B5EF4-FFF2-40B4-BE49-F238E27FC236}">
                    <a16:creationId xmlns:a16="http://schemas.microsoft.com/office/drawing/2014/main" id="{99E31B6D-150D-FAFD-C110-7F034330333D}"/>
                  </a:ext>
                </a:extLst>
              </p:cNvPr>
              <p:cNvSpPr/>
              <p:nvPr/>
            </p:nvSpPr>
            <p:spPr>
              <a:xfrm>
                <a:off x="7337400" y="5648846"/>
                <a:ext cx="361741" cy="331596"/>
              </a:xfrm>
              <a:prstGeom prst="roundRect">
                <a:avLst/>
              </a:prstGeom>
              <a:noFill/>
              <a:ln w="6350" cap="flat" cmpd="sng" algn="ctr">
                <a:no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C40D1E"/>
                    </a:solidFill>
                    <a:effectLst/>
                    <a:uLnTx/>
                    <a:uFillTx/>
                    <a:latin typeface="Consolas" panose="020B0609020204030204" pitchFamily="49" charset="0"/>
                    <a:ea typeface="+mn-ea"/>
                    <a:cs typeface="+mn-cs"/>
                  </a:rPr>
                  <a:t>A</a:t>
                </a:r>
              </a:p>
            </p:txBody>
          </p:sp>
          <p:sp>
            <p:nvSpPr>
              <p:cNvPr id="76" name="Rounded Rectangle 238">
                <a:extLst>
                  <a:ext uri="{FF2B5EF4-FFF2-40B4-BE49-F238E27FC236}">
                    <a16:creationId xmlns:a16="http://schemas.microsoft.com/office/drawing/2014/main" id="{CFD3A2C3-4BD2-50B5-D42E-8CEA43D2F07C}"/>
                  </a:ext>
                </a:extLst>
              </p:cNvPr>
              <p:cNvSpPr/>
              <p:nvPr/>
            </p:nvSpPr>
            <p:spPr>
              <a:xfrm>
                <a:off x="7891739" y="5650522"/>
                <a:ext cx="361741" cy="331596"/>
              </a:xfrm>
              <a:prstGeom prst="roundRect">
                <a:avLst/>
              </a:prstGeom>
              <a:noFill/>
              <a:ln w="6350" cap="flat" cmpd="sng" algn="ctr">
                <a:no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C40D1E"/>
                    </a:solidFill>
                    <a:effectLst/>
                    <a:uLnTx/>
                    <a:uFillTx/>
                    <a:latin typeface="Consolas" panose="020B0609020204030204" pitchFamily="49" charset="0"/>
                    <a:ea typeface="+mn-ea"/>
                    <a:cs typeface="+mn-cs"/>
                  </a:rPr>
                  <a:t>B</a:t>
                </a:r>
              </a:p>
            </p:txBody>
          </p:sp>
          <p:cxnSp>
            <p:nvCxnSpPr>
              <p:cNvPr id="77" name="Straight Connector 76">
                <a:extLst>
                  <a:ext uri="{FF2B5EF4-FFF2-40B4-BE49-F238E27FC236}">
                    <a16:creationId xmlns:a16="http://schemas.microsoft.com/office/drawing/2014/main" id="{C0233423-F1F4-6573-68B3-2444F7B4424E}"/>
                  </a:ext>
                </a:extLst>
              </p:cNvPr>
              <p:cNvCxnSpPr>
                <a:stCxn id="75" idx="0"/>
                <a:endCxn id="80" idx="2"/>
              </p:cNvCxnSpPr>
              <p:nvPr/>
            </p:nvCxnSpPr>
            <p:spPr>
              <a:xfrm flipV="1">
                <a:off x="7518271" y="5529945"/>
                <a:ext cx="286327" cy="118901"/>
              </a:xfrm>
              <a:prstGeom prst="line">
                <a:avLst/>
              </a:prstGeom>
              <a:noFill/>
              <a:ln w="19050" cap="flat" cmpd="sng" algn="ctr">
                <a:solidFill>
                  <a:srgbClr val="0F0F0F"/>
                </a:solidFill>
                <a:prstDash val="solid"/>
                <a:miter lim="800000"/>
                <a:tailEnd type="triangle" w="med" len="lg"/>
              </a:ln>
              <a:effectLst/>
            </p:spPr>
          </p:cxnSp>
          <p:cxnSp>
            <p:nvCxnSpPr>
              <p:cNvPr id="78" name="Straight Connector 77">
                <a:extLst>
                  <a:ext uri="{FF2B5EF4-FFF2-40B4-BE49-F238E27FC236}">
                    <a16:creationId xmlns:a16="http://schemas.microsoft.com/office/drawing/2014/main" id="{5297FE92-6104-A62D-8A76-54D0CBBF4189}"/>
                  </a:ext>
                </a:extLst>
              </p:cNvPr>
              <p:cNvCxnSpPr>
                <a:stCxn id="76" idx="0"/>
                <a:endCxn id="80" idx="2"/>
              </p:cNvCxnSpPr>
              <p:nvPr/>
            </p:nvCxnSpPr>
            <p:spPr>
              <a:xfrm flipH="1" flipV="1">
                <a:off x="7804598" y="5529945"/>
                <a:ext cx="268012" cy="120577"/>
              </a:xfrm>
              <a:prstGeom prst="line">
                <a:avLst/>
              </a:prstGeom>
              <a:noFill/>
              <a:ln w="19050" cap="flat" cmpd="sng" algn="ctr">
                <a:solidFill>
                  <a:srgbClr val="0F0F0F"/>
                </a:solidFill>
                <a:prstDash val="solid"/>
                <a:miter lim="800000"/>
                <a:tailEnd type="triangle" w="med" len="lg"/>
              </a:ln>
              <a:effectLst/>
            </p:spPr>
          </p:cxnSp>
          <p:sp>
            <p:nvSpPr>
              <p:cNvPr id="79" name="Rounded Rectangle 241">
                <a:extLst>
                  <a:ext uri="{FF2B5EF4-FFF2-40B4-BE49-F238E27FC236}">
                    <a16:creationId xmlns:a16="http://schemas.microsoft.com/office/drawing/2014/main" id="{EF668C9E-121E-E0EB-71DB-808FB1863D39}"/>
                  </a:ext>
                </a:extLst>
              </p:cNvPr>
              <p:cNvSpPr/>
              <p:nvPr/>
            </p:nvSpPr>
            <p:spPr>
              <a:xfrm>
                <a:off x="7499719" y="4663283"/>
                <a:ext cx="616031" cy="331596"/>
              </a:xfrm>
              <a:prstGeom prst="roundRect">
                <a:avLst/>
              </a:prstGeom>
              <a:noFill/>
              <a:ln w="6350" cap="flat" cmpd="sng" algn="ctr">
                <a:no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C40D1E"/>
                    </a:solidFill>
                    <a:effectLst/>
                    <a:uLnTx/>
                    <a:uFillTx/>
                    <a:latin typeface="Consolas" panose="020B0609020204030204" pitchFamily="49" charset="0"/>
                    <a:ea typeface="+mn-ea"/>
                    <a:cs typeface="+mn-cs"/>
                  </a:rPr>
                  <a:t>abs</a:t>
                </a:r>
              </a:p>
            </p:txBody>
          </p:sp>
          <p:sp>
            <p:nvSpPr>
              <p:cNvPr id="80" name="Rounded Rectangle 242">
                <a:extLst>
                  <a:ext uri="{FF2B5EF4-FFF2-40B4-BE49-F238E27FC236}">
                    <a16:creationId xmlns:a16="http://schemas.microsoft.com/office/drawing/2014/main" id="{04A76CD8-FBB8-A84C-A21B-EC559CE976AE}"/>
                  </a:ext>
                </a:extLst>
              </p:cNvPr>
              <p:cNvSpPr/>
              <p:nvPr/>
            </p:nvSpPr>
            <p:spPr>
              <a:xfrm>
                <a:off x="7550040" y="5198349"/>
                <a:ext cx="509116" cy="331596"/>
              </a:xfrm>
              <a:prstGeom prst="roundRect">
                <a:avLst/>
              </a:prstGeom>
              <a:noFill/>
              <a:ln w="6350" cap="flat" cmpd="sng" algn="ctr">
                <a:no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C40D1E"/>
                    </a:solidFill>
                    <a:effectLst/>
                    <a:uLnTx/>
                    <a:uFillTx/>
                    <a:latin typeface="Consolas" panose="020B0609020204030204" pitchFamily="49" charset="0"/>
                    <a:ea typeface="+mn-ea"/>
                    <a:cs typeface="+mn-cs"/>
                  </a:rPr>
                  <a:t>*</a:t>
                </a:r>
              </a:p>
            </p:txBody>
          </p:sp>
          <p:cxnSp>
            <p:nvCxnSpPr>
              <p:cNvPr id="81" name="Straight Connector 80">
                <a:extLst>
                  <a:ext uri="{FF2B5EF4-FFF2-40B4-BE49-F238E27FC236}">
                    <a16:creationId xmlns:a16="http://schemas.microsoft.com/office/drawing/2014/main" id="{FCDFCED7-1D37-2D37-37D8-8B94D6BDA3EE}"/>
                  </a:ext>
                </a:extLst>
              </p:cNvPr>
              <p:cNvCxnSpPr>
                <a:stCxn id="80" idx="0"/>
                <a:endCxn id="79" idx="2"/>
              </p:cNvCxnSpPr>
              <p:nvPr/>
            </p:nvCxnSpPr>
            <p:spPr>
              <a:xfrm flipV="1">
                <a:off x="7804598" y="4994879"/>
                <a:ext cx="3137" cy="203470"/>
              </a:xfrm>
              <a:prstGeom prst="line">
                <a:avLst/>
              </a:prstGeom>
              <a:noFill/>
              <a:ln w="19050" cap="flat" cmpd="sng" algn="ctr">
                <a:solidFill>
                  <a:srgbClr val="0F0F0F"/>
                </a:solidFill>
                <a:prstDash val="solid"/>
                <a:miter lim="800000"/>
                <a:tailEnd type="triangle" w="med" len="lg"/>
              </a:ln>
              <a:effectLst/>
            </p:spPr>
          </p:cxnSp>
        </p:grpSp>
      </p:grpSp>
    </p:spTree>
    <p:extLst>
      <p:ext uri="{BB962C8B-B14F-4D97-AF65-F5344CB8AC3E}">
        <p14:creationId xmlns:p14="http://schemas.microsoft.com/office/powerpoint/2010/main" val="206212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60"/>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6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EA2DE0-1EA6-78AF-5B66-05300885A3E7}"/>
              </a:ext>
            </a:extLst>
          </p:cNvPr>
          <p:cNvSpPr>
            <a:spLocks noGrp="1"/>
          </p:cNvSpPr>
          <p:nvPr>
            <p:ph type="body" sz="quarter" idx="18"/>
          </p:nvPr>
        </p:nvSpPr>
        <p:spPr/>
        <p:txBody>
          <a:bodyPr/>
          <a:lstStyle/>
          <a:p>
            <a:r>
              <a:rPr lang="en-US" dirty="0"/>
              <a:t>Task 5c: Assume an example chain of matrix multiplications (A B C D E), describe the </a:t>
            </a:r>
            <a:br>
              <a:rPr lang="en-US" dirty="0"/>
            </a:br>
            <a:r>
              <a:rPr lang="en-US" dirty="0"/>
              <a:t>problem of </a:t>
            </a:r>
            <a:r>
              <a:rPr lang="en-US" dirty="0">
                <a:solidFill>
                  <a:srgbClr val="7889FB"/>
                </a:solidFill>
              </a:rPr>
              <a:t>matrix multiplication chain optimization</a:t>
            </a:r>
            <a:r>
              <a:rPr lang="en-US" dirty="0"/>
              <a:t>, and a </a:t>
            </a:r>
            <a:r>
              <a:rPr lang="en-US" dirty="0">
                <a:solidFill>
                  <a:srgbClr val="7889FB"/>
                </a:solidFill>
              </a:rPr>
              <a:t>dynamic programming algorithm</a:t>
            </a:r>
            <a:r>
              <a:rPr lang="en-US" dirty="0"/>
              <a:t> </a:t>
            </a:r>
            <a:br>
              <a:rPr lang="en-US" dirty="0"/>
            </a:br>
            <a:r>
              <a:rPr lang="en-US" dirty="0"/>
              <a:t>for solving it efficiently [7/100 points]</a:t>
            </a:r>
          </a:p>
          <a:p>
            <a:endParaRPr lang="en-US" dirty="0"/>
          </a:p>
          <a:p>
            <a:r>
              <a:rPr lang="en-US" dirty="0"/>
              <a:t>Matrix Multiplication is </a:t>
            </a:r>
            <a:r>
              <a:rPr lang="en-US" dirty="0">
                <a:solidFill>
                  <a:srgbClr val="C40D1E"/>
                </a:solidFill>
              </a:rPr>
              <a:t>associative</a:t>
            </a:r>
            <a:r>
              <a:rPr lang="en-US" dirty="0"/>
              <a:t>, </a:t>
            </a:r>
            <a:r>
              <a:rPr lang="en-US" dirty="0" err="1"/>
              <a:t>mmchain</a:t>
            </a:r>
            <a:r>
              <a:rPr lang="en-US" dirty="0"/>
              <a:t> </a:t>
            </a:r>
            <a:br>
              <a:rPr lang="en-US" dirty="0"/>
            </a:br>
            <a:r>
              <a:rPr lang="en-US" dirty="0"/>
              <a:t>opt aims to find </a:t>
            </a:r>
            <a:r>
              <a:rPr lang="en-US" dirty="0">
                <a:solidFill>
                  <a:srgbClr val="C40D1E"/>
                </a:solidFill>
              </a:rPr>
              <a:t>optimal </a:t>
            </a:r>
            <a:r>
              <a:rPr lang="en-US" dirty="0" err="1">
                <a:solidFill>
                  <a:srgbClr val="C40D1E"/>
                </a:solidFill>
              </a:rPr>
              <a:t>parenthesization</a:t>
            </a:r>
            <a:endParaRPr lang="en-US" dirty="0">
              <a:solidFill>
                <a:srgbClr val="C40D1E"/>
              </a:solidFill>
            </a:endParaRPr>
          </a:p>
          <a:p>
            <a:r>
              <a:rPr lang="en-US" dirty="0">
                <a:solidFill>
                  <a:srgbClr val="7889FB"/>
                </a:solidFill>
              </a:rPr>
              <a:t>Dynamic programming</a:t>
            </a:r>
            <a:r>
              <a:rPr lang="en-US" dirty="0"/>
              <a:t> applies because </a:t>
            </a:r>
            <a:br>
              <a:rPr lang="en-US" dirty="0"/>
            </a:br>
            <a:r>
              <a:rPr lang="en-US" dirty="0"/>
              <a:t>(1) </a:t>
            </a:r>
            <a:r>
              <a:rPr lang="en-US" dirty="0">
                <a:solidFill>
                  <a:srgbClr val="C40D1E"/>
                </a:solidFill>
              </a:rPr>
              <a:t>optimal substructure</a:t>
            </a:r>
            <a:r>
              <a:rPr lang="en-US" dirty="0"/>
              <a:t>, and </a:t>
            </a:r>
            <a:br>
              <a:rPr lang="en-US" dirty="0"/>
            </a:br>
            <a:r>
              <a:rPr lang="en-US" dirty="0"/>
              <a:t>(2) </a:t>
            </a:r>
            <a:r>
              <a:rPr lang="en-US" dirty="0">
                <a:solidFill>
                  <a:srgbClr val="C40D1E"/>
                </a:solidFill>
              </a:rPr>
              <a:t>overlapping subproblems</a:t>
            </a:r>
          </a:p>
          <a:p>
            <a:r>
              <a:rPr lang="en-US" dirty="0">
                <a:solidFill>
                  <a:srgbClr val="7889FB"/>
                </a:solidFill>
              </a:rPr>
              <a:t>Bottom-up</a:t>
            </a:r>
            <a:r>
              <a:rPr lang="en-US" dirty="0"/>
              <a:t> sub-chain optimization </a:t>
            </a:r>
            <a:br>
              <a:rPr lang="en-US" dirty="0"/>
            </a:br>
            <a:r>
              <a:rPr lang="en-US" dirty="0"/>
              <a:t>via </a:t>
            </a:r>
            <a:r>
              <a:rPr lang="en-US" dirty="0">
                <a:solidFill>
                  <a:srgbClr val="C40D1E"/>
                </a:solidFill>
              </a:rPr>
              <a:t>composition from solved subproblems</a:t>
            </a:r>
          </a:p>
          <a:p>
            <a:r>
              <a:rPr lang="en-US" dirty="0">
                <a:solidFill>
                  <a:srgbClr val="7889FB"/>
                </a:solidFill>
              </a:rPr>
              <a:t>Top-down</a:t>
            </a:r>
            <a:r>
              <a:rPr lang="en-US" dirty="0"/>
              <a:t> read-out of optimal split matrix </a:t>
            </a:r>
          </a:p>
        </p:txBody>
      </p:sp>
      <p:sp>
        <p:nvSpPr>
          <p:cNvPr id="3" name="Text Placeholder 2">
            <a:extLst>
              <a:ext uri="{FF2B5EF4-FFF2-40B4-BE49-F238E27FC236}">
                <a16:creationId xmlns:a16="http://schemas.microsoft.com/office/drawing/2014/main" id="{962FBD47-9592-8532-786C-0CF1625166BA}"/>
              </a:ext>
            </a:extLst>
          </p:cNvPr>
          <p:cNvSpPr>
            <a:spLocks noGrp="1"/>
          </p:cNvSpPr>
          <p:nvPr>
            <p:ph type="body" sz="quarter" idx="14"/>
          </p:nvPr>
        </p:nvSpPr>
        <p:spPr/>
        <p:txBody>
          <a:bodyPr/>
          <a:lstStyle/>
          <a:p>
            <a:r>
              <a:rPr lang="en-US" dirty="0"/>
              <a:t>Task 5 Compilation Techniques</a:t>
            </a:r>
          </a:p>
          <a:p>
            <a:endParaRPr lang="en-US" dirty="0"/>
          </a:p>
        </p:txBody>
      </p:sp>
      <p:grpSp>
        <p:nvGrpSpPr>
          <p:cNvPr id="4" name="Group 3">
            <a:extLst>
              <a:ext uri="{FF2B5EF4-FFF2-40B4-BE49-F238E27FC236}">
                <a16:creationId xmlns:a16="http://schemas.microsoft.com/office/drawing/2014/main" id="{3C3F4E9E-632A-2B45-E2BF-31CD6B8CD5EC}"/>
              </a:ext>
            </a:extLst>
          </p:cNvPr>
          <p:cNvGrpSpPr/>
          <p:nvPr/>
        </p:nvGrpSpPr>
        <p:grpSpPr>
          <a:xfrm>
            <a:off x="8671589" y="372873"/>
            <a:ext cx="1828800" cy="426118"/>
            <a:chOff x="8122950" y="438244"/>
            <a:chExt cx="1828800" cy="426118"/>
          </a:xfrm>
        </p:grpSpPr>
        <p:sp>
          <p:nvSpPr>
            <p:cNvPr id="5" name="Rectangle 4">
              <a:extLst>
                <a:ext uri="{FF2B5EF4-FFF2-40B4-BE49-F238E27FC236}">
                  <a16:creationId xmlns:a16="http://schemas.microsoft.com/office/drawing/2014/main" id="{D79570FE-1F81-4B02-6927-73F99798F1D7}"/>
                </a:ext>
              </a:extLst>
            </p:cNvPr>
            <p:cNvSpPr/>
            <p:nvPr/>
          </p:nvSpPr>
          <p:spPr>
            <a:xfrm>
              <a:off x="8122950" y="445399"/>
              <a:ext cx="1517904" cy="418963"/>
            </a:xfrm>
            <a:prstGeom prst="rect">
              <a:avLst/>
            </a:prstGeom>
            <a:solidFill>
              <a:srgbClr val="788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83/100</a:t>
              </a:r>
            </a:p>
          </p:txBody>
        </p:sp>
        <p:sp>
          <p:nvSpPr>
            <p:cNvPr id="6" name="Rectangle 5">
              <a:extLst>
                <a:ext uri="{FF2B5EF4-FFF2-40B4-BE49-F238E27FC236}">
                  <a16:creationId xmlns:a16="http://schemas.microsoft.com/office/drawing/2014/main" id="{DD52F99C-ACC9-8936-E986-80405E4B1463}"/>
                </a:ext>
              </a:extLst>
            </p:cNvPr>
            <p:cNvSpPr/>
            <p:nvPr/>
          </p:nvSpPr>
          <p:spPr>
            <a:xfrm>
              <a:off x="9640854" y="438244"/>
              <a:ext cx="310896" cy="418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3F514AF0-B6C2-3E4B-6A12-64BEA37897DB}"/>
              </a:ext>
            </a:extLst>
          </p:cNvPr>
          <p:cNvGrpSpPr/>
          <p:nvPr/>
        </p:nvGrpSpPr>
        <p:grpSpPr>
          <a:xfrm>
            <a:off x="6096000" y="2110768"/>
            <a:ext cx="5410200" cy="4439245"/>
            <a:chOff x="6096000" y="2110768"/>
            <a:chExt cx="5410200" cy="4439245"/>
          </a:xfrm>
        </p:grpSpPr>
        <p:grpSp>
          <p:nvGrpSpPr>
            <p:cNvPr id="47" name="Group 28">
              <a:extLst>
                <a:ext uri="{FF2B5EF4-FFF2-40B4-BE49-F238E27FC236}">
                  <a16:creationId xmlns:a16="http://schemas.microsoft.com/office/drawing/2014/main" id="{69A6E430-1AF5-53B1-72DE-138C142AF0F1}"/>
                </a:ext>
              </a:extLst>
            </p:cNvPr>
            <p:cNvGrpSpPr/>
            <p:nvPr/>
          </p:nvGrpSpPr>
          <p:grpSpPr>
            <a:xfrm rot="18894723">
              <a:off x="7008917" y="2940044"/>
              <a:ext cx="3583790" cy="3636148"/>
              <a:chOff x="1600200" y="3733799"/>
              <a:chExt cx="3429000" cy="3429001"/>
            </a:xfrm>
          </p:grpSpPr>
          <p:sp>
            <p:nvSpPr>
              <p:cNvPr id="48" name="Rectangle 47">
                <a:extLst>
                  <a:ext uri="{FF2B5EF4-FFF2-40B4-BE49-F238E27FC236}">
                    <a16:creationId xmlns:a16="http://schemas.microsoft.com/office/drawing/2014/main" id="{B2077DD9-18DF-957B-D90B-1E104F26FFEE}"/>
                  </a:ext>
                </a:extLst>
              </p:cNvPr>
              <p:cNvSpPr/>
              <p:nvPr/>
            </p:nvSpPr>
            <p:spPr>
              <a:xfrm>
                <a:off x="1600200" y="37338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algn="ctr" fontAlgn="base">
                  <a:spcBef>
                    <a:spcPct val="0"/>
                  </a:spcBef>
                  <a:spcAft>
                    <a:spcPct val="0"/>
                  </a:spcAft>
                  <a:defRPr/>
                </a:pPr>
                <a:endParaRPr lang="en-US" kern="0">
                  <a:solidFill>
                    <a:srgbClr val="FFFFFF"/>
                  </a:solidFill>
                  <a:ea typeface="ＭＳ Ｐゴシック" charset="0"/>
                  <a:cs typeface="Calibri" panose="020F0502020204030204" pitchFamily="34" charset="0"/>
                </a:endParaRPr>
              </a:p>
            </p:txBody>
          </p:sp>
          <p:sp>
            <p:nvSpPr>
              <p:cNvPr id="49" name="Rectangle 48">
                <a:extLst>
                  <a:ext uri="{FF2B5EF4-FFF2-40B4-BE49-F238E27FC236}">
                    <a16:creationId xmlns:a16="http://schemas.microsoft.com/office/drawing/2014/main" id="{25710E22-6B9E-ADC5-2A82-A5F780D139B7}"/>
                  </a:ext>
                </a:extLst>
              </p:cNvPr>
              <p:cNvSpPr/>
              <p:nvPr/>
            </p:nvSpPr>
            <p:spPr>
              <a:xfrm>
                <a:off x="2286000" y="3733799"/>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algn="ctr" fontAlgn="base">
                  <a:spcBef>
                    <a:spcPct val="0"/>
                  </a:spcBef>
                  <a:spcAft>
                    <a:spcPct val="0"/>
                  </a:spcAft>
                  <a:defRPr/>
                </a:pPr>
                <a:endParaRPr lang="en-US" kern="0">
                  <a:solidFill>
                    <a:srgbClr val="FFFFFF"/>
                  </a:solidFill>
                  <a:ea typeface="ＭＳ Ｐゴシック" charset="0"/>
                  <a:cs typeface="Calibri" panose="020F0502020204030204" pitchFamily="34" charset="0"/>
                </a:endParaRPr>
              </a:p>
            </p:txBody>
          </p:sp>
          <p:sp>
            <p:nvSpPr>
              <p:cNvPr id="50" name="Rectangle 49">
                <a:extLst>
                  <a:ext uri="{FF2B5EF4-FFF2-40B4-BE49-F238E27FC236}">
                    <a16:creationId xmlns:a16="http://schemas.microsoft.com/office/drawing/2014/main" id="{827C5730-D993-3A98-4FB1-F6380B240654}"/>
                  </a:ext>
                </a:extLst>
              </p:cNvPr>
              <p:cNvSpPr/>
              <p:nvPr/>
            </p:nvSpPr>
            <p:spPr>
              <a:xfrm>
                <a:off x="2971800" y="37338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algn="ctr" fontAlgn="base">
                  <a:spcBef>
                    <a:spcPct val="0"/>
                  </a:spcBef>
                  <a:spcAft>
                    <a:spcPct val="0"/>
                  </a:spcAft>
                  <a:defRPr/>
                </a:pPr>
                <a:endParaRPr lang="en-US" kern="0">
                  <a:solidFill>
                    <a:srgbClr val="FFFFFF"/>
                  </a:solidFill>
                  <a:ea typeface="ＭＳ Ｐゴシック" charset="0"/>
                  <a:cs typeface="Calibri" panose="020F0502020204030204" pitchFamily="34" charset="0"/>
                </a:endParaRPr>
              </a:p>
            </p:txBody>
          </p:sp>
          <p:sp>
            <p:nvSpPr>
              <p:cNvPr id="51" name="Rectangle 50">
                <a:extLst>
                  <a:ext uri="{FF2B5EF4-FFF2-40B4-BE49-F238E27FC236}">
                    <a16:creationId xmlns:a16="http://schemas.microsoft.com/office/drawing/2014/main" id="{131BB01E-91E9-31F0-75E2-87517015D0A3}"/>
                  </a:ext>
                </a:extLst>
              </p:cNvPr>
              <p:cNvSpPr/>
              <p:nvPr/>
            </p:nvSpPr>
            <p:spPr>
              <a:xfrm>
                <a:off x="3657600" y="37338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algn="ctr" fontAlgn="base">
                  <a:spcBef>
                    <a:spcPct val="0"/>
                  </a:spcBef>
                  <a:spcAft>
                    <a:spcPct val="0"/>
                  </a:spcAft>
                  <a:defRPr/>
                </a:pPr>
                <a:endParaRPr lang="en-US" kern="0">
                  <a:solidFill>
                    <a:srgbClr val="FFFFFF"/>
                  </a:solidFill>
                  <a:ea typeface="ＭＳ Ｐゴシック" charset="0"/>
                  <a:cs typeface="Calibri" panose="020F0502020204030204" pitchFamily="34" charset="0"/>
                </a:endParaRPr>
              </a:p>
            </p:txBody>
          </p:sp>
          <p:sp>
            <p:nvSpPr>
              <p:cNvPr id="52" name="Rectangle 51">
                <a:extLst>
                  <a:ext uri="{FF2B5EF4-FFF2-40B4-BE49-F238E27FC236}">
                    <a16:creationId xmlns:a16="http://schemas.microsoft.com/office/drawing/2014/main" id="{9919327A-DF35-68EC-8800-45217EFA011D}"/>
                  </a:ext>
                </a:extLst>
              </p:cNvPr>
              <p:cNvSpPr/>
              <p:nvPr/>
            </p:nvSpPr>
            <p:spPr>
              <a:xfrm>
                <a:off x="4343400" y="37338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algn="ctr" fontAlgn="base">
                  <a:spcBef>
                    <a:spcPct val="0"/>
                  </a:spcBef>
                  <a:spcAft>
                    <a:spcPct val="0"/>
                  </a:spcAft>
                  <a:defRPr/>
                </a:pPr>
                <a:endParaRPr lang="en-US" kern="0">
                  <a:solidFill>
                    <a:srgbClr val="FFFFFF"/>
                  </a:solidFill>
                  <a:ea typeface="ＭＳ Ｐゴシック" charset="0"/>
                  <a:cs typeface="Calibri" panose="020F0502020204030204" pitchFamily="34" charset="0"/>
                </a:endParaRPr>
              </a:p>
            </p:txBody>
          </p:sp>
          <p:sp>
            <p:nvSpPr>
              <p:cNvPr id="53" name="Rectangle 52">
                <a:extLst>
                  <a:ext uri="{FF2B5EF4-FFF2-40B4-BE49-F238E27FC236}">
                    <a16:creationId xmlns:a16="http://schemas.microsoft.com/office/drawing/2014/main" id="{B2C25042-8F1C-3C78-5C34-DA8FDAF475F0}"/>
                  </a:ext>
                </a:extLst>
              </p:cNvPr>
              <p:cNvSpPr/>
              <p:nvPr/>
            </p:nvSpPr>
            <p:spPr>
              <a:xfrm>
                <a:off x="2286000" y="44196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algn="ctr" fontAlgn="base">
                  <a:spcBef>
                    <a:spcPct val="0"/>
                  </a:spcBef>
                  <a:spcAft>
                    <a:spcPct val="0"/>
                  </a:spcAft>
                  <a:defRPr/>
                </a:pPr>
                <a:endParaRPr lang="en-US" kern="0">
                  <a:solidFill>
                    <a:srgbClr val="FFFFFF"/>
                  </a:solidFill>
                  <a:ea typeface="ＭＳ Ｐゴシック" charset="0"/>
                  <a:cs typeface="Calibri" panose="020F0502020204030204" pitchFamily="34" charset="0"/>
                </a:endParaRPr>
              </a:p>
            </p:txBody>
          </p:sp>
          <p:sp>
            <p:nvSpPr>
              <p:cNvPr id="54" name="Rectangle 53">
                <a:extLst>
                  <a:ext uri="{FF2B5EF4-FFF2-40B4-BE49-F238E27FC236}">
                    <a16:creationId xmlns:a16="http://schemas.microsoft.com/office/drawing/2014/main" id="{57108B2D-C5B7-E64A-F8A0-2EE9D7F94AC8}"/>
                  </a:ext>
                </a:extLst>
              </p:cNvPr>
              <p:cNvSpPr/>
              <p:nvPr/>
            </p:nvSpPr>
            <p:spPr>
              <a:xfrm>
                <a:off x="2971800" y="44196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algn="ctr" fontAlgn="base">
                  <a:spcBef>
                    <a:spcPct val="0"/>
                  </a:spcBef>
                  <a:spcAft>
                    <a:spcPct val="0"/>
                  </a:spcAft>
                  <a:defRPr/>
                </a:pPr>
                <a:endParaRPr lang="en-US" kern="0">
                  <a:solidFill>
                    <a:srgbClr val="FFFFFF"/>
                  </a:solidFill>
                  <a:ea typeface="ＭＳ Ｐゴシック" charset="0"/>
                  <a:cs typeface="Calibri" panose="020F0502020204030204" pitchFamily="34" charset="0"/>
                </a:endParaRPr>
              </a:p>
            </p:txBody>
          </p:sp>
          <p:sp>
            <p:nvSpPr>
              <p:cNvPr id="55" name="Rectangle 54">
                <a:extLst>
                  <a:ext uri="{FF2B5EF4-FFF2-40B4-BE49-F238E27FC236}">
                    <a16:creationId xmlns:a16="http://schemas.microsoft.com/office/drawing/2014/main" id="{5F44DB2B-D25F-5533-25C9-A075DC9739E4}"/>
                  </a:ext>
                </a:extLst>
              </p:cNvPr>
              <p:cNvSpPr/>
              <p:nvPr/>
            </p:nvSpPr>
            <p:spPr>
              <a:xfrm>
                <a:off x="3657600" y="44196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algn="ctr" fontAlgn="base">
                  <a:spcBef>
                    <a:spcPct val="0"/>
                  </a:spcBef>
                  <a:spcAft>
                    <a:spcPct val="0"/>
                  </a:spcAft>
                  <a:defRPr/>
                </a:pPr>
                <a:endParaRPr lang="en-US" kern="0">
                  <a:solidFill>
                    <a:srgbClr val="FFFFFF"/>
                  </a:solidFill>
                  <a:ea typeface="ＭＳ Ｐゴシック" charset="0"/>
                  <a:cs typeface="Calibri" panose="020F0502020204030204" pitchFamily="34" charset="0"/>
                </a:endParaRPr>
              </a:p>
            </p:txBody>
          </p:sp>
          <p:sp>
            <p:nvSpPr>
              <p:cNvPr id="56" name="Rectangle 55">
                <a:extLst>
                  <a:ext uri="{FF2B5EF4-FFF2-40B4-BE49-F238E27FC236}">
                    <a16:creationId xmlns:a16="http://schemas.microsoft.com/office/drawing/2014/main" id="{F1B7959B-679D-2D68-A6DC-884060CCD632}"/>
                  </a:ext>
                </a:extLst>
              </p:cNvPr>
              <p:cNvSpPr/>
              <p:nvPr/>
            </p:nvSpPr>
            <p:spPr>
              <a:xfrm>
                <a:off x="4343400" y="44196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algn="ctr" fontAlgn="base">
                  <a:spcBef>
                    <a:spcPct val="0"/>
                  </a:spcBef>
                  <a:spcAft>
                    <a:spcPct val="0"/>
                  </a:spcAft>
                  <a:defRPr/>
                </a:pPr>
                <a:endParaRPr lang="en-US" kern="0">
                  <a:solidFill>
                    <a:srgbClr val="FFFFFF"/>
                  </a:solidFill>
                  <a:ea typeface="ＭＳ Ｐゴシック" charset="0"/>
                  <a:cs typeface="Calibri" panose="020F0502020204030204" pitchFamily="34" charset="0"/>
                </a:endParaRPr>
              </a:p>
            </p:txBody>
          </p:sp>
          <p:sp>
            <p:nvSpPr>
              <p:cNvPr id="57" name="Rectangle 56">
                <a:extLst>
                  <a:ext uri="{FF2B5EF4-FFF2-40B4-BE49-F238E27FC236}">
                    <a16:creationId xmlns:a16="http://schemas.microsoft.com/office/drawing/2014/main" id="{6D5A4335-1D91-17E3-247E-6FABDB97E190}"/>
                  </a:ext>
                </a:extLst>
              </p:cNvPr>
              <p:cNvSpPr/>
              <p:nvPr/>
            </p:nvSpPr>
            <p:spPr>
              <a:xfrm>
                <a:off x="2971800" y="51054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algn="ctr" fontAlgn="base">
                  <a:spcBef>
                    <a:spcPct val="0"/>
                  </a:spcBef>
                  <a:spcAft>
                    <a:spcPct val="0"/>
                  </a:spcAft>
                  <a:defRPr/>
                </a:pPr>
                <a:endParaRPr lang="en-US" kern="0">
                  <a:solidFill>
                    <a:srgbClr val="FFFFFF"/>
                  </a:solidFill>
                  <a:ea typeface="ＭＳ Ｐゴシック" charset="0"/>
                  <a:cs typeface="Calibri" panose="020F0502020204030204" pitchFamily="34" charset="0"/>
                </a:endParaRPr>
              </a:p>
            </p:txBody>
          </p:sp>
          <p:sp>
            <p:nvSpPr>
              <p:cNvPr id="58" name="Rectangle 57">
                <a:extLst>
                  <a:ext uri="{FF2B5EF4-FFF2-40B4-BE49-F238E27FC236}">
                    <a16:creationId xmlns:a16="http://schemas.microsoft.com/office/drawing/2014/main" id="{BEB31272-F942-4B5A-F2C1-F6DF37B87FCF}"/>
                  </a:ext>
                </a:extLst>
              </p:cNvPr>
              <p:cNvSpPr/>
              <p:nvPr/>
            </p:nvSpPr>
            <p:spPr>
              <a:xfrm>
                <a:off x="3657600" y="51054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algn="ctr" fontAlgn="base">
                  <a:spcBef>
                    <a:spcPct val="0"/>
                  </a:spcBef>
                  <a:spcAft>
                    <a:spcPct val="0"/>
                  </a:spcAft>
                  <a:defRPr/>
                </a:pPr>
                <a:endParaRPr lang="en-US" kern="0">
                  <a:solidFill>
                    <a:srgbClr val="FFFFFF"/>
                  </a:solidFill>
                  <a:ea typeface="ＭＳ Ｐゴシック" charset="0"/>
                  <a:cs typeface="Calibri" panose="020F0502020204030204" pitchFamily="34" charset="0"/>
                </a:endParaRPr>
              </a:p>
            </p:txBody>
          </p:sp>
          <p:sp>
            <p:nvSpPr>
              <p:cNvPr id="59" name="Rectangle 58">
                <a:extLst>
                  <a:ext uri="{FF2B5EF4-FFF2-40B4-BE49-F238E27FC236}">
                    <a16:creationId xmlns:a16="http://schemas.microsoft.com/office/drawing/2014/main" id="{E36FEB4C-4AD1-DF05-64BF-2B49151018C8}"/>
                  </a:ext>
                </a:extLst>
              </p:cNvPr>
              <p:cNvSpPr/>
              <p:nvPr/>
            </p:nvSpPr>
            <p:spPr>
              <a:xfrm>
                <a:off x="4343400" y="51054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algn="ctr" fontAlgn="base">
                  <a:spcBef>
                    <a:spcPct val="0"/>
                  </a:spcBef>
                  <a:spcAft>
                    <a:spcPct val="0"/>
                  </a:spcAft>
                  <a:defRPr/>
                </a:pPr>
                <a:endParaRPr lang="en-US" kern="0">
                  <a:solidFill>
                    <a:srgbClr val="FFFFFF"/>
                  </a:solidFill>
                  <a:ea typeface="ＭＳ Ｐゴシック" charset="0"/>
                  <a:cs typeface="Calibri" panose="020F0502020204030204" pitchFamily="34" charset="0"/>
                </a:endParaRPr>
              </a:p>
            </p:txBody>
          </p:sp>
          <p:sp>
            <p:nvSpPr>
              <p:cNvPr id="60" name="Rectangle 59">
                <a:extLst>
                  <a:ext uri="{FF2B5EF4-FFF2-40B4-BE49-F238E27FC236}">
                    <a16:creationId xmlns:a16="http://schemas.microsoft.com/office/drawing/2014/main" id="{4A6E6B78-1128-3B86-D250-753E3E050751}"/>
                  </a:ext>
                </a:extLst>
              </p:cNvPr>
              <p:cNvSpPr/>
              <p:nvPr/>
            </p:nvSpPr>
            <p:spPr>
              <a:xfrm>
                <a:off x="3657600" y="57912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algn="ctr" fontAlgn="base">
                  <a:spcBef>
                    <a:spcPct val="0"/>
                  </a:spcBef>
                  <a:spcAft>
                    <a:spcPct val="0"/>
                  </a:spcAft>
                  <a:defRPr/>
                </a:pPr>
                <a:endParaRPr lang="en-US" kern="0">
                  <a:solidFill>
                    <a:srgbClr val="FFFFFF"/>
                  </a:solidFill>
                  <a:ea typeface="ＭＳ Ｐゴシック" charset="0"/>
                  <a:cs typeface="Calibri" panose="020F0502020204030204" pitchFamily="34" charset="0"/>
                </a:endParaRPr>
              </a:p>
            </p:txBody>
          </p:sp>
          <p:sp>
            <p:nvSpPr>
              <p:cNvPr id="61" name="Rectangle 60">
                <a:extLst>
                  <a:ext uri="{FF2B5EF4-FFF2-40B4-BE49-F238E27FC236}">
                    <a16:creationId xmlns:a16="http://schemas.microsoft.com/office/drawing/2014/main" id="{E03194F7-7B89-735D-EC3A-1FDC6B399918}"/>
                  </a:ext>
                </a:extLst>
              </p:cNvPr>
              <p:cNvSpPr/>
              <p:nvPr/>
            </p:nvSpPr>
            <p:spPr>
              <a:xfrm>
                <a:off x="4343400" y="57912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algn="ctr" fontAlgn="base">
                  <a:spcBef>
                    <a:spcPct val="0"/>
                  </a:spcBef>
                  <a:spcAft>
                    <a:spcPct val="0"/>
                  </a:spcAft>
                  <a:defRPr/>
                </a:pPr>
                <a:endParaRPr lang="en-US" kern="0">
                  <a:solidFill>
                    <a:srgbClr val="FFFFFF"/>
                  </a:solidFill>
                  <a:ea typeface="ＭＳ Ｐゴシック" charset="0"/>
                  <a:cs typeface="Calibri" panose="020F0502020204030204" pitchFamily="34" charset="0"/>
                </a:endParaRPr>
              </a:p>
            </p:txBody>
          </p:sp>
          <p:sp>
            <p:nvSpPr>
              <p:cNvPr id="62" name="Rectangle 61">
                <a:extLst>
                  <a:ext uri="{FF2B5EF4-FFF2-40B4-BE49-F238E27FC236}">
                    <a16:creationId xmlns:a16="http://schemas.microsoft.com/office/drawing/2014/main" id="{2B027DEA-DD30-EED6-617C-20AE4932B055}"/>
                  </a:ext>
                </a:extLst>
              </p:cNvPr>
              <p:cNvSpPr/>
              <p:nvPr/>
            </p:nvSpPr>
            <p:spPr>
              <a:xfrm>
                <a:off x="4343400" y="6477000"/>
                <a:ext cx="685800" cy="685800"/>
              </a:xfrm>
              <a:prstGeom prst="rect">
                <a:avLst/>
              </a:prstGeom>
              <a:solidFill>
                <a:srgbClr val="7889FB"/>
              </a:solidFill>
              <a:ln w="25400" cap="flat" cmpd="sng" algn="ctr">
                <a:solidFill>
                  <a:srgbClr val="7889FB">
                    <a:shade val="50000"/>
                  </a:srgbClr>
                </a:solidFill>
                <a:prstDash val="solid"/>
              </a:ln>
              <a:effectLst/>
            </p:spPr>
            <p:txBody>
              <a:bodyPr rtlCol="0" anchor="ctr"/>
              <a:lstStyle/>
              <a:p>
                <a:pPr algn="ctr" fontAlgn="base">
                  <a:spcBef>
                    <a:spcPct val="0"/>
                  </a:spcBef>
                  <a:spcAft>
                    <a:spcPct val="0"/>
                  </a:spcAft>
                  <a:defRPr/>
                </a:pPr>
                <a:endParaRPr lang="en-US" kern="0">
                  <a:solidFill>
                    <a:srgbClr val="FFFFFF"/>
                  </a:solidFill>
                  <a:ea typeface="ＭＳ Ｐゴシック" charset="0"/>
                  <a:cs typeface="Calibri" panose="020F0502020204030204" pitchFamily="34" charset="0"/>
                </a:endParaRPr>
              </a:p>
            </p:txBody>
          </p:sp>
        </p:grpSp>
        <p:grpSp>
          <p:nvGrpSpPr>
            <p:cNvPr id="63" name="Group 83">
              <a:extLst>
                <a:ext uri="{FF2B5EF4-FFF2-40B4-BE49-F238E27FC236}">
                  <a16:creationId xmlns:a16="http://schemas.microsoft.com/office/drawing/2014/main" id="{ABEB6251-7E60-B646-B64A-2AC41B56CB7E}"/>
                </a:ext>
              </a:extLst>
            </p:cNvPr>
            <p:cNvGrpSpPr/>
            <p:nvPr/>
          </p:nvGrpSpPr>
          <p:grpSpPr>
            <a:xfrm>
              <a:off x="6324600" y="5405818"/>
              <a:ext cx="4953000" cy="369332"/>
              <a:chOff x="457200" y="6019800"/>
              <a:chExt cx="4953000" cy="369332"/>
            </a:xfrm>
          </p:grpSpPr>
          <p:sp>
            <p:nvSpPr>
              <p:cNvPr id="64" name="TextBox 63">
                <a:extLst>
                  <a:ext uri="{FF2B5EF4-FFF2-40B4-BE49-F238E27FC236}">
                    <a16:creationId xmlns:a16="http://schemas.microsoft.com/office/drawing/2014/main" id="{5F9D105C-B12D-6941-8B4F-2ADBA097F4F6}"/>
                  </a:ext>
                </a:extLst>
              </p:cNvPr>
              <p:cNvSpPr txBox="1"/>
              <p:nvPr/>
            </p:nvSpPr>
            <p:spPr>
              <a:xfrm>
                <a:off x="457200" y="6019800"/>
                <a:ext cx="838200" cy="369332"/>
              </a:xfrm>
              <a:prstGeom prst="rect">
                <a:avLst/>
              </a:prstGeom>
              <a:noFill/>
            </p:spPr>
            <p:txBody>
              <a:bodyPr wrap="square" rtlCol="0">
                <a:spAutoFit/>
              </a:bodyPr>
              <a:lstStyle/>
              <a:p>
                <a:pPr algn="ctr" fontAlgn="base">
                  <a:spcBef>
                    <a:spcPct val="0"/>
                  </a:spcBef>
                  <a:spcAft>
                    <a:spcPct val="0"/>
                  </a:spcAft>
                </a:pPr>
                <a:r>
                  <a:rPr lang="en-US" dirty="0">
                    <a:solidFill>
                      <a:srgbClr val="000000"/>
                    </a:solidFill>
                    <a:ea typeface="ＭＳ Ｐゴシック" charset="0"/>
                    <a:cs typeface="Calibri" panose="020F0502020204030204" pitchFamily="34" charset="0"/>
                  </a:rPr>
                  <a:t>M1</a:t>
                </a:r>
              </a:p>
            </p:txBody>
          </p:sp>
          <p:sp>
            <p:nvSpPr>
              <p:cNvPr id="65" name="TextBox 64">
                <a:extLst>
                  <a:ext uri="{FF2B5EF4-FFF2-40B4-BE49-F238E27FC236}">
                    <a16:creationId xmlns:a16="http://schemas.microsoft.com/office/drawing/2014/main" id="{BD448E99-20E8-0434-D736-397A3895771F}"/>
                  </a:ext>
                </a:extLst>
              </p:cNvPr>
              <p:cNvSpPr txBox="1"/>
              <p:nvPr/>
            </p:nvSpPr>
            <p:spPr>
              <a:xfrm>
                <a:off x="1524000" y="6019800"/>
                <a:ext cx="838200" cy="369332"/>
              </a:xfrm>
              <a:prstGeom prst="rect">
                <a:avLst/>
              </a:prstGeom>
              <a:noFill/>
            </p:spPr>
            <p:txBody>
              <a:bodyPr wrap="square" rtlCol="0">
                <a:spAutoFit/>
              </a:bodyPr>
              <a:lstStyle/>
              <a:p>
                <a:pPr algn="ctr" fontAlgn="base">
                  <a:spcBef>
                    <a:spcPct val="0"/>
                  </a:spcBef>
                  <a:spcAft>
                    <a:spcPct val="0"/>
                  </a:spcAft>
                </a:pPr>
                <a:r>
                  <a:rPr lang="en-US" dirty="0">
                    <a:solidFill>
                      <a:srgbClr val="000000"/>
                    </a:solidFill>
                    <a:ea typeface="ＭＳ Ｐゴシック" charset="0"/>
                    <a:cs typeface="Calibri" panose="020F0502020204030204" pitchFamily="34" charset="0"/>
                  </a:rPr>
                  <a:t>M2</a:t>
                </a:r>
              </a:p>
            </p:txBody>
          </p:sp>
          <p:sp>
            <p:nvSpPr>
              <p:cNvPr id="66" name="TextBox 65">
                <a:extLst>
                  <a:ext uri="{FF2B5EF4-FFF2-40B4-BE49-F238E27FC236}">
                    <a16:creationId xmlns:a16="http://schemas.microsoft.com/office/drawing/2014/main" id="{6A9F4200-A3EB-E58A-4568-92A177DAAC07}"/>
                  </a:ext>
                </a:extLst>
              </p:cNvPr>
              <p:cNvSpPr txBox="1"/>
              <p:nvPr/>
            </p:nvSpPr>
            <p:spPr>
              <a:xfrm>
                <a:off x="2514600" y="6019800"/>
                <a:ext cx="838200" cy="369332"/>
              </a:xfrm>
              <a:prstGeom prst="rect">
                <a:avLst/>
              </a:prstGeom>
              <a:noFill/>
            </p:spPr>
            <p:txBody>
              <a:bodyPr wrap="square" rtlCol="0">
                <a:spAutoFit/>
              </a:bodyPr>
              <a:lstStyle/>
              <a:p>
                <a:pPr algn="ctr" fontAlgn="base">
                  <a:spcBef>
                    <a:spcPct val="0"/>
                  </a:spcBef>
                  <a:spcAft>
                    <a:spcPct val="0"/>
                  </a:spcAft>
                </a:pPr>
                <a:r>
                  <a:rPr lang="en-US" dirty="0">
                    <a:solidFill>
                      <a:srgbClr val="000000"/>
                    </a:solidFill>
                    <a:ea typeface="ＭＳ Ｐゴシック" charset="0"/>
                    <a:cs typeface="Calibri" panose="020F0502020204030204" pitchFamily="34" charset="0"/>
                  </a:rPr>
                  <a:t>M3</a:t>
                </a:r>
              </a:p>
            </p:txBody>
          </p:sp>
          <p:sp>
            <p:nvSpPr>
              <p:cNvPr id="67" name="TextBox 66">
                <a:extLst>
                  <a:ext uri="{FF2B5EF4-FFF2-40B4-BE49-F238E27FC236}">
                    <a16:creationId xmlns:a16="http://schemas.microsoft.com/office/drawing/2014/main" id="{D918B1BF-710B-2A57-0DD9-E82A1603846C}"/>
                  </a:ext>
                </a:extLst>
              </p:cNvPr>
              <p:cNvSpPr txBox="1"/>
              <p:nvPr/>
            </p:nvSpPr>
            <p:spPr>
              <a:xfrm>
                <a:off x="3505200" y="6019800"/>
                <a:ext cx="838200" cy="369332"/>
              </a:xfrm>
              <a:prstGeom prst="rect">
                <a:avLst/>
              </a:prstGeom>
              <a:noFill/>
            </p:spPr>
            <p:txBody>
              <a:bodyPr wrap="square" rtlCol="0">
                <a:spAutoFit/>
              </a:bodyPr>
              <a:lstStyle/>
              <a:p>
                <a:pPr algn="ctr" fontAlgn="base">
                  <a:spcBef>
                    <a:spcPct val="0"/>
                  </a:spcBef>
                  <a:spcAft>
                    <a:spcPct val="0"/>
                  </a:spcAft>
                </a:pPr>
                <a:r>
                  <a:rPr lang="en-US" dirty="0">
                    <a:solidFill>
                      <a:srgbClr val="000000"/>
                    </a:solidFill>
                    <a:ea typeface="ＭＳ Ｐゴシック" charset="0"/>
                    <a:cs typeface="Calibri" panose="020F0502020204030204" pitchFamily="34" charset="0"/>
                  </a:rPr>
                  <a:t>M4</a:t>
                </a:r>
              </a:p>
            </p:txBody>
          </p:sp>
          <p:sp>
            <p:nvSpPr>
              <p:cNvPr id="68" name="TextBox 67">
                <a:extLst>
                  <a:ext uri="{FF2B5EF4-FFF2-40B4-BE49-F238E27FC236}">
                    <a16:creationId xmlns:a16="http://schemas.microsoft.com/office/drawing/2014/main" id="{55CFCB6C-67E3-D3ED-8D98-E89B2F0CC708}"/>
                  </a:ext>
                </a:extLst>
              </p:cNvPr>
              <p:cNvSpPr txBox="1"/>
              <p:nvPr/>
            </p:nvSpPr>
            <p:spPr>
              <a:xfrm>
                <a:off x="4572000" y="6019800"/>
                <a:ext cx="838200" cy="369332"/>
              </a:xfrm>
              <a:prstGeom prst="rect">
                <a:avLst/>
              </a:prstGeom>
              <a:noFill/>
            </p:spPr>
            <p:txBody>
              <a:bodyPr wrap="square" rtlCol="0">
                <a:spAutoFit/>
              </a:bodyPr>
              <a:lstStyle/>
              <a:p>
                <a:pPr algn="ctr" fontAlgn="base">
                  <a:spcBef>
                    <a:spcPct val="0"/>
                  </a:spcBef>
                  <a:spcAft>
                    <a:spcPct val="0"/>
                  </a:spcAft>
                </a:pPr>
                <a:r>
                  <a:rPr lang="en-US" dirty="0">
                    <a:solidFill>
                      <a:srgbClr val="000000"/>
                    </a:solidFill>
                    <a:ea typeface="ＭＳ Ｐゴシック" charset="0"/>
                    <a:cs typeface="Calibri" panose="020F0502020204030204" pitchFamily="34" charset="0"/>
                  </a:rPr>
                  <a:t>M5</a:t>
                </a:r>
              </a:p>
            </p:txBody>
          </p:sp>
        </p:grpSp>
        <p:sp>
          <p:nvSpPr>
            <p:cNvPr id="69" name="TextBox 68">
              <a:extLst>
                <a:ext uri="{FF2B5EF4-FFF2-40B4-BE49-F238E27FC236}">
                  <a16:creationId xmlns:a16="http://schemas.microsoft.com/office/drawing/2014/main" id="{A6AFBFE0-4AFB-4410-685F-882E0DD1F79D}"/>
                </a:ext>
              </a:extLst>
            </p:cNvPr>
            <p:cNvSpPr txBox="1"/>
            <p:nvPr/>
          </p:nvSpPr>
          <p:spPr>
            <a:xfrm>
              <a:off x="6324600" y="2343476"/>
              <a:ext cx="1447800" cy="646331"/>
            </a:xfrm>
            <a:prstGeom prst="rect">
              <a:avLst/>
            </a:prstGeom>
            <a:noFill/>
          </p:spPr>
          <p:txBody>
            <a:bodyPr wrap="square" rtlCol="0">
              <a:spAutoFit/>
            </a:bodyPr>
            <a:lstStyle/>
            <a:p>
              <a:pPr fontAlgn="base">
                <a:spcBef>
                  <a:spcPct val="0"/>
                </a:spcBef>
                <a:spcAft>
                  <a:spcPct val="0"/>
                </a:spcAft>
              </a:pPr>
              <a:r>
                <a:rPr lang="en-US" b="1" dirty="0">
                  <a:solidFill>
                    <a:srgbClr val="000000"/>
                  </a:solidFill>
                  <a:ea typeface="ＭＳ Ｐゴシック" charset="0"/>
                  <a:cs typeface="Calibri" panose="020F0502020204030204" pitchFamily="34" charset="0"/>
                </a:rPr>
                <a:t>Cost matrix m</a:t>
              </a:r>
            </a:p>
          </p:txBody>
        </p:sp>
        <p:grpSp>
          <p:nvGrpSpPr>
            <p:cNvPr id="70" name="Group 98">
              <a:extLst>
                <a:ext uri="{FF2B5EF4-FFF2-40B4-BE49-F238E27FC236}">
                  <a16:creationId xmlns:a16="http://schemas.microsoft.com/office/drawing/2014/main" id="{660D1ABA-A9AF-8984-2F61-DB6BA6AEC513}"/>
                </a:ext>
              </a:extLst>
            </p:cNvPr>
            <p:cNvGrpSpPr/>
            <p:nvPr/>
          </p:nvGrpSpPr>
          <p:grpSpPr>
            <a:xfrm>
              <a:off x="6400800" y="4579286"/>
              <a:ext cx="4781350" cy="369332"/>
              <a:chOff x="533400" y="5193268"/>
              <a:chExt cx="4781350" cy="369332"/>
            </a:xfrm>
          </p:grpSpPr>
          <p:sp>
            <p:nvSpPr>
              <p:cNvPr id="71" name="TextBox 70">
                <a:extLst>
                  <a:ext uri="{FF2B5EF4-FFF2-40B4-BE49-F238E27FC236}">
                    <a16:creationId xmlns:a16="http://schemas.microsoft.com/office/drawing/2014/main" id="{05C4C5B3-3A17-357D-6971-B291BBA3300D}"/>
                  </a:ext>
                </a:extLst>
              </p:cNvPr>
              <p:cNvSpPr txBox="1"/>
              <p:nvPr/>
            </p:nvSpPr>
            <p:spPr>
              <a:xfrm>
                <a:off x="533400" y="5193268"/>
                <a:ext cx="685800" cy="369332"/>
              </a:xfrm>
              <a:prstGeom prst="rect">
                <a:avLst/>
              </a:prstGeom>
              <a:noFill/>
            </p:spPr>
            <p:txBody>
              <a:bodyPr wrap="square" rtlCol="0">
                <a:spAutoFit/>
              </a:bodyPr>
              <a:lstStyle/>
              <a:p>
                <a:pPr algn="ctr" fontAlgn="base">
                  <a:spcBef>
                    <a:spcPct val="0"/>
                  </a:spcBef>
                  <a:spcAft>
                    <a:spcPct val="0"/>
                  </a:spcAft>
                </a:pPr>
                <a:r>
                  <a:rPr lang="en-US" b="1" dirty="0">
                    <a:solidFill>
                      <a:srgbClr val="FFFFFF"/>
                    </a:solidFill>
                    <a:ea typeface="ＭＳ Ｐゴシック" charset="0"/>
                    <a:cs typeface="Calibri" panose="020F0502020204030204" pitchFamily="34" charset="0"/>
                  </a:rPr>
                  <a:t>0</a:t>
                </a:r>
              </a:p>
            </p:txBody>
          </p:sp>
          <p:sp>
            <p:nvSpPr>
              <p:cNvPr id="72" name="TextBox 71">
                <a:extLst>
                  <a:ext uri="{FF2B5EF4-FFF2-40B4-BE49-F238E27FC236}">
                    <a16:creationId xmlns:a16="http://schemas.microsoft.com/office/drawing/2014/main" id="{EC3E3799-6A77-3262-2837-68E437BBA3AF}"/>
                  </a:ext>
                </a:extLst>
              </p:cNvPr>
              <p:cNvSpPr txBox="1"/>
              <p:nvPr/>
            </p:nvSpPr>
            <p:spPr>
              <a:xfrm>
                <a:off x="1571325" y="5193268"/>
                <a:ext cx="685800" cy="369332"/>
              </a:xfrm>
              <a:prstGeom prst="rect">
                <a:avLst/>
              </a:prstGeom>
              <a:noFill/>
            </p:spPr>
            <p:txBody>
              <a:bodyPr wrap="square" rtlCol="0">
                <a:spAutoFit/>
              </a:bodyPr>
              <a:lstStyle/>
              <a:p>
                <a:pPr algn="ctr" fontAlgn="base">
                  <a:spcBef>
                    <a:spcPct val="0"/>
                  </a:spcBef>
                  <a:spcAft>
                    <a:spcPct val="0"/>
                  </a:spcAft>
                </a:pPr>
                <a:r>
                  <a:rPr lang="en-US" b="1" dirty="0">
                    <a:solidFill>
                      <a:srgbClr val="FFFFFF"/>
                    </a:solidFill>
                    <a:ea typeface="ＭＳ Ｐゴシック" charset="0"/>
                    <a:cs typeface="Calibri" panose="020F0502020204030204" pitchFamily="34" charset="0"/>
                  </a:rPr>
                  <a:t>0</a:t>
                </a:r>
              </a:p>
            </p:txBody>
          </p:sp>
          <p:sp>
            <p:nvSpPr>
              <p:cNvPr id="73" name="TextBox 72">
                <a:extLst>
                  <a:ext uri="{FF2B5EF4-FFF2-40B4-BE49-F238E27FC236}">
                    <a16:creationId xmlns:a16="http://schemas.microsoft.com/office/drawing/2014/main" id="{C3AFC780-1375-891E-FF09-9F7B01DCF928}"/>
                  </a:ext>
                </a:extLst>
              </p:cNvPr>
              <p:cNvSpPr txBox="1"/>
              <p:nvPr/>
            </p:nvSpPr>
            <p:spPr>
              <a:xfrm>
                <a:off x="2590800" y="5193268"/>
                <a:ext cx="685800" cy="369332"/>
              </a:xfrm>
              <a:prstGeom prst="rect">
                <a:avLst/>
              </a:prstGeom>
              <a:noFill/>
            </p:spPr>
            <p:txBody>
              <a:bodyPr wrap="square" rtlCol="0">
                <a:spAutoFit/>
              </a:bodyPr>
              <a:lstStyle/>
              <a:p>
                <a:pPr algn="ctr" fontAlgn="base">
                  <a:spcBef>
                    <a:spcPct val="0"/>
                  </a:spcBef>
                  <a:spcAft>
                    <a:spcPct val="0"/>
                  </a:spcAft>
                </a:pPr>
                <a:r>
                  <a:rPr lang="en-US" b="1" dirty="0">
                    <a:solidFill>
                      <a:srgbClr val="FFFFFF"/>
                    </a:solidFill>
                    <a:ea typeface="ＭＳ Ｐゴシック" charset="0"/>
                    <a:cs typeface="Calibri" panose="020F0502020204030204" pitchFamily="34" charset="0"/>
                  </a:rPr>
                  <a:t>0</a:t>
                </a:r>
              </a:p>
            </p:txBody>
          </p:sp>
          <p:sp>
            <p:nvSpPr>
              <p:cNvPr id="74" name="TextBox 73">
                <a:extLst>
                  <a:ext uri="{FF2B5EF4-FFF2-40B4-BE49-F238E27FC236}">
                    <a16:creationId xmlns:a16="http://schemas.microsoft.com/office/drawing/2014/main" id="{73744B42-AC31-3E7C-7C41-B931B284EA0E}"/>
                  </a:ext>
                </a:extLst>
              </p:cNvPr>
              <p:cNvSpPr txBox="1"/>
              <p:nvPr/>
            </p:nvSpPr>
            <p:spPr>
              <a:xfrm>
                <a:off x="3600650" y="5193268"/>
                <a:ext cx="685800" cy="369332"/>
              </a:xfrm>
              <a:prstGeom prst="rect">
                <a:avLst/>
              </a:prstGeom>
              <a:noFill/>
            </p:spPr>
            <p:txBody>
              <a:bodyPr wrap="square" rtlCol="0">
                <a:spAutoFit/>
              </a:bodyPr>
              <a:lstStyle/>
              <a:p>
                <a:pPr algn="ctr" fontAlgn="base">
                  <a:spcBef>
                    <a:spcPct val="0"/>
                  </a:spcBef>
                  <a:spcAft>
                    <a:spcPct val="0"/>
                  </a:spcAft>
                </a:pPr>
                <a:r>
                  <a:rPr lang="en-US" b="1" dirty="0">
                    <a:solidFill>
                      <a:srgbClr val="FFFFFF"/>
                    </a:solidFill>
                    <a:ea typeface="ＭＳ Ｐゴシック" charset="0"/>
                    <a:cs typeface="Calibri" panose="020F0502020204030204" pitchFamily="34" charset="0"/>
                  </a:rPr>
                  <a:t>0</a:t>
                </a:r>
              </a:p>
            </p:txBody>
          </p:sp>
          <p:sp>
            <p:nvSpPr>
              <p:cNvPr id="75" name="TextBox 74">
                <a:extLst>
                  <a:ext uri="{FF2B5EF4-FFF2-40B4-BE49-F238E27FC236}">
                    <a16:creationId xmlns:a16="http://schemas.microsoft.com/office/drawing/2014/main" id="{31AA739B-C754-33A4-568C-536C7D40A844}"/>
                  </a:ext>
                </a:extLst>
              </p:cNvPr>
              <p:cNvSpPr txBox="1"/>
              <p:nvPr/>
            </p:nvSpPr>
            <p:spPr>
              <a:xfrm>
                <a:off x="4628950" y="5193268"/>
                <a:ext cx="685800" cy="369332"/>
              </a:xfrm>
              <a:prstGeom prst="rect">
                <a:avLst/>
              </a:prstGeom>
              <a:noFill/>
            </p:spPr>
            <p:txBody>
              <a:bodyPr wrap="square" rtlCol="0">
                <a:spAutoFit/>
              </a:bodyPr>
              <a:lstStyle/>
              <a:p>
                <a:pPr algn="ctr" fontAlgn="base">
                  <a:spcBef>
                    <a:spcPct val="0"/>
                  </a:spcBef>
                  <a:spcAft>
                    <a:spcPct val="0"/>
                  </a:spcAft>
                </a:pPr>
                <a:r>
                  <a:rPr lang="en-US" b="1" dirty="0">
                    <a:solidFill>
                      <a:srgbClr val="FFFFFF"/>
                    </a:solidFill>
                    <a:ea typeface="ＭＳ Ｐゴシック" charset="0"/>
                    <a:cs typeface="Calibri" panose="020F0502020204030204" pitchFamily="34" charset="0"/>
                  </a:rPr>
                  <a:t>0</a:t>
                </a:r>
              </a:p>
            </p:txBody>
          </p:sp>
        </p:grpSp>
        <p:sp>
          <p:nvSpPr>
            <p:cNvPr id="76" name="TextBox 75">
              <a:extLst>
                <a:ext uri="{FF2B5EF4-FFF2-40B4-BE49-F238E27FC236}">
                  <a16:creationId xmlns:a16="http://schemas.microsoft.com/office/drawing/2014/main" id="{E012B71B-8B03-F0FF-1E7C-4440D1229779}"/>
                </a:ext>
              </a:extLst>
            </p:cNvPr>
            <p:cNvSpPr txBox="1"/>
            <p:nvPr/>
          </p:nvSpPr>
          <p:spPr>
            <a:xfrm>
              <a:off x="6096000" y="4110418"/>
              <a:ext cx="533400" cy="369332"/>
            </a:xfrm>
            <a:prstGeom prst="rect">
              <a:avLst/>
            </a:prstGeom>
            <a:noFill/>
          </p:spPr>
          <p:txBody>
            <a:bodyPr wrap="square" rtlCol="0">
              <a:spAutoFit/>
            </a:bodyPr>
            <a:lstStyle/>
            <a:p>
              <a:pPr algn="ctr" fontAlgn="base">
                <a:spcBef>
                  <a:spcPct val="0"/>
                </a:spcBef>
                <a:spcAft>
                  <a:spcPct val="0"/>
                </a:spcAft>
              </a:pPr>
              <a:r>
                <a:rPr lang="en-US" dirty="0">
                  <a:solidFill>
                    <a:srgbClr val="000000"/>
                  </a:solidFill>
                  <a:ea typeface="ＭＳ Ｐゴシック" charset="0"/>
                  <a:cs typeface="Calibri" panose="020F0502020204030204" pitchFamily="34" charset="0"/>
                </a:rPr>
                <a:t>1</a:t>
              </a:r>
            </a:p>
          </p:txBody>
        </p:sp>
        <p:sp>
          <p:nvSpPr>
            <p:cNvPr id="77" name="TextBox 76">
              <a:extLst>
                <a:ext uri="{FF2B5EF4-FFF2-40B4-BE49-F238E27FC236}">
                  <a16:creationId xmlns:a16="http://schemas.microsoft.com/office/drawing/2014/main" id="{70C29934-0D9B-0E21-3BBE-C74906950F0F}"/>
                </a:ext>
              </a:extLst>
            </p:cNvPr>
            <p:cNvSpPr txBox="1"/>
            <p:nvPr/>
          </p:nvSpPr>
          <p:spPr>
            <a:xfrm>
              <a:off x="6619775" y="3587086"/>
              <a:ext cx="533400" cy="369332"/>
            </a:xfrm>
            <a:prstGeom prst="rect">
              <a:avLst/>
            </a:prstGeom>
            <a:noFill/>
          </p:spPr>
          <p:txBody>
            <a:bodyPr wrap="square" rtlCol="0">
              <a:spAutoFit/>
            </a:bodyPr>
            <a:lstStyle/>
            <a:p>
              <a:pPr algn="ctr" fontAlgn="base">
                <a:spcBef>
                  <a:spcPct val="0"/>
                </a:spcBef>
                <a:spcAft>
                  <a:spcPct val="0"/>
                </a:spcAft>
              </a:pPr>
              <a:r>
                <a:rPr lang="en-US" dirty="0">
                  <a:solidFill>
                    <a:srgbClr val="000000"/>
                  </a:solidFill>
                  <a:ea typeface="ＭＳ Ｐゴシック" charset="0"/>
                  <a:cs typeface="Calibri" panose="020F0502020204030204" pitchFamily="34" charset="0"/>
                </a:rPr>
                <a:t>2</a:t>
              </a:r>
            </a:p>
          </p:txBody>
        </p:sp>
        <p:sp>
          <p:nvSpPr>
            <p:cNvPr id="78" name="TextBox 77">
              <a:extLst>
                <a:ext uri="{FF2B5EF4-FFF2-40B4-BE49-F238E27FC236}">
                  <a16:creationId xmlns:a16="http://schemas.microsoft.com/office/drawing/2014/main" id="{DAF9347E-D0CE-B363-805D-E96C201547E6}"/>
                </a:ext>
              </a:extLst>
            </p:cNvPr>
            <p:cNvSpPr txBox="1"/>
            <p:nvPr/>
          </p:nvSpPr>
          <p:spPr>
            <a:xfrm>
              <a:off x="7143550" y="3082118"/>
              <a:ext cx="533400" cy="369332"/>
            </a:xfrm>
            <a:prstGeom prst="rect">
              <a:avLst/>
            </a:prstGeom>
            <a:noFill/>
          </p:spPr>
          <p:txBody>
            <a:bodyPr wrap="square" rtlCol="0">
              <a:spAutoFit/>
            </a:bodyPr>
            <a:lstStyle/>
            <a:p>
              <a:pPr algn="ctr" fontAlgn="base">
                <a:spcBef>
                  <a:spcPct val="0"/>
                </a:spcBef>
                <a:spcAft>
                  <a:spcPct val="0"/>
                </a:spcAft>
              </a:pPr>
              <a:r>
                <a:rPr lang="en-US" dirty="0">
                  <a:solidFill>
                    <a:srgbClr val="000000"/>
                  </a:solidFill>
                  <a:ea typeface="ＭＳ Ｐゴシック" charset="0"/>
                  <a:cs typeface="Calibri" panose="020F0502020204030204" pitchFamily="34" charset="0"/>
                </a:rPr>
                <a:t>3</a:t>
              </a:r>
            </a:p>
          </p:txBody>
        </p:sp>
        <p:sp>
          <p:nvSpPr>
            <p:cNvPr id="79" name="TextBox 78">
              <a:extLst>
                <a:ext uri="{FF2B5EF4-FFF2-40B4-BE49-F238E27FC236}">
                  <a16:creationId xmlns:a16="http://schemas.microsoft.com/office/drawing/2014/main" id="{B3D907F8-F016-289C-C9D4-AD121A2D1B6B}"/>
                </a:ext>
              </a:extLst>
            </p:cNvPr>
            <p:cNvSpPr txBox="1"/>
            <p:nvPr/>
          </p:nvSpPr>
          <p:spPr>
            <a:xfrm>
              <a:off x="7620000" y="2598086"/>
              <a:ext cx="533400" cy="369332"/>
            </a:xfrm>
            <a:prstGeom prst="rect">
              <a:avLst/>
            </a:prstGeom>
            <a:noFill/>
          </p:spPr>
          <p:txBody>
            <a:bodyPr wrap="square" rtlCol="0">
              <a:spAutoFit/>
            </a:bodyPr>
            <a:lstStyle/>
            <a:p>
              <a:pPr algn="ctr" fontAlgn="base">
                <a:spcBef>
                  <a:spcPct val="0"/>
                </a:spcBef>
                <a:spcAft>
                  <a:spcPct val="0"/>
                </a:spcAft>
              </a:pPr>
              <a:r>
                <a:rPr lang="en-US" dirty="0">
                  <a:solidFill>
                    <a:srgbClr val="000000"/>
                  </a:solidFill>
                  <a:ea typeface="ＭＳ Ｐゴシック" charset="0"/>
                  <a:cs typeface="Calibri" panose="020F0502020204030204" pitchFamily="34" charset="0"/>
                </a:rPr>
                <a:t>4</a:t>
              </a:r>
            </a:p>
          </p:txBody>
        </p:sp>
        <p:sp>
          <p:nvSpPr>
            <p:cNvPr id="80" name="TextBox 79">
              <a:extLst>
                <a:ext uri="{FF2B5EF4-FFF2-40B4-BE49-F238E27FC236}">
                  <a16:creationId xmlns:a16="http://schemas.microsoft.com/office/drawing/2014/main" id="{F7100A49-F886-4B7F-032C-A7F82A148D30}"/>
                </a:ext>
              </a:extLst>
            </p:cNvPr>
            <p:cNvSpPr txBox="1"/>
            <p:nvPr/>
          </p:nvSpPr>
          <p:spPr>
            <a:xfrm>
              <a:off x="8124525" y="2110768"/>
              <a:ext cx="533400" cy="369332"/>
            </a:xfrm>
            <a:prstGeom prst="rect">
              <a:avLst/>
            </a:prstGeom>
            <a:noFill/>
          </p:spPr>
          <p:txBody>
            <a:bodyPr wrap="square" rtlCol="0">
              <a:spAutoFit/>
            </a:bodyPr>
            <a:lstStyle/>
            <a:p>
              <a:pPr algn="ctr" fontAlgn="base">
                <a:spcBef>
                  <a:spcPct val="0"/>
                </a:spcBef>
                <a:spcAft>
                  <a:spcPct val="0"/>
                </a:spcAft>
              </a:pPr>
              <a:r>
                <a:rPr lang="en-US" dirty="0">
                  <a:solidFill>
                    <a:srgbClr val="000000"/>
                  </a:solidFill>
                  <a:ea typeface="ＭＳ Ｐゴシック" charset="0"/>
                  <a:cs typeface="Calibri" panose="020F0502020204030204" pitchFamily="34" charset="0"/>
                </a:rPr>
                <a:t>5</a:t>
              </a:r>
            </a:p>
          </p:txBody>
        </p:sp>
        <p:sp>
          <p:nvSpPr>
            <p:cNvPr id="81" name="TextBox 80">
              <a:extLst>
                <a:ext uri="{FF2B5EF4-FFF2-40B4-BE49-F238E27FC236}">
                  <a16:creationId xmlns:a16="http://schemas.microsoft.com/office/drawing/2014/main" id="{1DE402A5-5085-8062-958E-095268ED5002}"/>
                </a:ext>
              </a:extLst>
            </p:cNvPr>
            <p:cNvSpPr txBox="1"/>
            <p:nvPr/>
          </p:nvSpPr>
          <p:spPr>
            <a:xfrm>
              <a:off x="8886525" y="2112011"/>
              <a:ext cx="533400" cy="369332"/>
            </a:xfrm>
            <a:prstGeom prst="rect">
              <a:avLst/>
            </a:prstGeom>
            <a:noFill/>
          </p:spPr>
          <p:txBody>
            <a:bodyPr wrap="square" rtlCol="0">
              <a:spAutoFit/>
            </a:bodyPr>
            <a:lstStyle/>
            <a:p>
              <a:pPr algn="ctr" fontAlgn="base">
                <a:spcBef>
                  <a:spcPct val="0"/>
                </a:spcBef>
                <a:spcAft>
                  <a:spcPct val="0"/>
                </a:spcAft>
              </a:pPr>
              <a:r>
                <a:rPr lang="en-US" dirty="0">
                  <a:solidFill>
                    <a:srgbClr val="000000"/>
                  </a:solidFill>
                  <a:ea typeface="ＭＳ Ｐゴシック" charset="0"/>
                  <a:cs typeface="Calibri" panose="020F0502020204030204" pitchFamily="34" charset="0"/>
                </a:rPr>
                <a:t>1</a:t>
              </a:r>
            </a:p>
          </p:txBody>
        </p:sp>
        <p:sp>
          <p:nvSpPr>
            <p:cNvPr id="82" name="TextBox 81">
              <a:extLst>
                <a:ext uri="{FF2B5EF4-FFF2-40B4-BE49-F238E27FC236}">
                  <a16:creationId xmlns:a16="http://schemas.microsoft.com/office/drawing/2014/main" id="{71E065EB-F179-64E6-6E6C-28545CF21AC2}"/>
                </a:ext>
              </a:extLst>
            </p:cNvPr>
            <p:cNvSpPr txBox="1"/>
            <p:nvPr/>
          </p:nvSpPr>
          <p:spPr>
            <a:xfrm>
              <a:off x="9410300" y="2615293"/>
              <a:ext cx="533400" cy="369332"/>
            </a:xfrm>
            <a:prstGeom prst="rect">
              <a:avLst/>
            </a:prstGeom>
            <a:noFill/>
          </p:spPr>
          <p:txBody>
            <a:bodyPr wrap="square" rtlCol="0">
              <a:spAutoFit/>
            </a:bodyPr>
            <a:lstStyle/>
            <a:p>
              <a:pPr algn="ctr" fontAlgn="base">
                <a:spcBef>
                  <a:spcPct val="0"/>
                </a:spcBef>
                <a:spcAft>
                  <a:spcPct val="0"/>
                </a:spcAft>
              </a:pPr>
              <a:r>
                <a:rPr lang="en-US" dirty="0">
                  <a:solidFill>
                    <a:srgbClr val="000000"/>
                  </a:solidFill>
                  <a:ea typeface="ＭＳ Ｐゴシック" charset="0"/>
                  <a:cs typeface="Calibri" panose="020F0502020204030204" pitchFamily="34" charset="0"/>
                </a:rPr>
                <a:t>2</a:t>
              </a:r>
            </a:p>
          </p:txBody>
        </p:sp>
        <p:sp>
          <p:nvSpPr>
            <p:cNvPr id="83" name="TextBox 82">
              <a:extLst>
                <a:ext uri="{FF2B5EF4-FFF2-40B4-BE49-F238E27FC236}">
                  <a16:creationId xmlns:a16="http://schemas.microsoft.com/office/drawing/2014/main" id="{C8FAEDC1-7E50-51A2-EA10-E6F55C57F010}"/>
                </a:ext>
              </a:extLst>
            </p:cNvPr>
            <p:cNvSpPr txBox="1"/>
            <p:nvPr/>
          </p:nvSpPr>
          <p:spPr>
            <a:xfrm>
              <a:off x="9944500" y="3131486"/>
              <a:ext cx="533400" cy="369332"/>
            </a:xfrm>
            <a:prstGeom prst="rect">
              <a:avLst/>
            </a:prstGeom>
            <a:noFill/>
          </p:spPr>
          <p:txBody>
            <a:bodyPr wrap="square" rtlCol="0">
              <a:spAutoFit/>
            </a:bodyPr>
            <a:lstStyle/>
            <a:p>
              <a:pPr algn="ctr" fontAlgn="base">
                <a:spcBef>
                  <a:spcPct val="0"/>
                </a:spcBef>
                <a:spcAft>
                  <a:spcPct val="0"/>
                </a:spcAft>
              </a:pPr>
              <a:r>
                <a:rPr lang="en-US" dirty="0">
                  <a:solidFill>
                    <a:srgbClr val="000000"/>
                  </a:solidFill>
                  <a:ea typeface="ＭＳ Ｐゴシック" charset="0"/>
                  <a:cs typeface="Calibri" panose="020F0502020204030204" pitchFamily="34" charset="0"/>
                </a:rPr>
                <a:t>3</a:t>
              </a:r>
            </a:p>
          </p:txBody>
        </p:sp>
        <p:sp>
          <p:nvSpPr>
            <p:cNvPr id="84" name="TextBox 83">
              <a:extLst>
                <a:ext uri="{FF2B5EF4-FFF2-40B4-BE49-F238E27FC236}">
                  <a16:creationId xmlns:a16="http://schemas.microsoft.com/office/drawing/2014/main" id="{C1423FBD-A910-5E86-8047-F1C299AC569E}"/>
                </a:ext>
              </a:extLst>
            </p:cNvPr>
            <p:cNvSpPr txBox="1"/>
            <p:nvPr/>
          </p:nvSpPr>
          <p:spPr>
            <a:xfrm>
              <a:off x="10458650" y="3615518"/>
              <a:ext cx="533400" cy="369332"/>
            </a:xfrm>
            <a:prstGeom prst="rect">
              <a:avLst/>
            </a:prstGeom>
            <a:noFill/>
          </p:spPr>
          <p:txBody>
            <a:bodyPr wrap="square" rtlCol="0">
              <a:spAutoFit/>
            </a:bodyPr>
            <a:lstStyle/>
            <a:p>
              <a:pPr algn="ctr" fontAlgn="base">
                <a:spcBef>
                  <a:spcPct val="0"/>
                </a:spcBef>
                <a:spcAft>
                  <a:spcPct val="0"/>
                </a:spcAft>
              </a:pPr>
              <a:r>
                <a:rPr lang="en-US" dirty="0">
                  <a:solidFill>
                    <a:srgbClr val="000000"/>
                  </a:solidFill>
                  <a:ea typeface="ＭＳ Ｐゴシック" charset="0"/>
                  <a:cs typeface="Calibri" panose="020F0502020204030204" pitchFamily="34" charset="0"/>
                </a:rPr>
                <a:t>4</a:t>
              </a:r>
            </a:p>
          </p:txBody>
        </p:sp>
        <p:sp>
          <p:nvSpPr>
            <p:cNvPr id="85" name="TextBox 84">
              <a:extLst>
                <a:ext uri="{FF2B5EF4-FFF2-40B4-BE49-F238E27FC236}">
                  <a16:creationId xmlns:a16="http://schemas.microsoft.com/office/drawing/2014/main" id="{9814B686-8199-3EE8-020B-D01B732FBD24}"/>
                </a:ext>
              </a:extLst>
            </p:cNvPr>
            <p:cNvSpPr txBox="1"/>
            <p:nvPr/>
          </p:nvSpPr>
          <p:spPr>
            <a:xfrm>
              <a:off x="10972800" y="4198286"/>
              <a:ext cx="533400" cy="369332"/>
            </a:xfrm>
            <a:prstGeom prst="rect">
              <a:avLst/>
            </a:prstGeom>
            <a:noFill/>
          </p:spPr>
          <p:txBody>
            <a:bodyPr wrap="square" rtlCol="0">
              <a:spAutoFit/>
            </a:bodyPr>
            <a:lstStyle/>
            <a:p>
              <a:pPr algn="ctr" fontAlgn="base">
                <a:spcBef>
                  <a:spcPct val="0"/>
                </a:spcBef>
                <a:spcAft>
                  <a:spcPct val="0"/>
                </a:spcAft>
              </a:pPr>
              <a:r>
                <a:rPr lang="en-US" dirty="0">
                  <a:solidFill>
                    <a:srgbClr val="000000"/>
                  </a:solidFill>
                  <a:ea typeface="ＭＳ Ｐゴシック" charset="0"/>
                  <a:cs typeface="Calibri" panose="020F0502020204030204" pitchFamily="34" charset="0"/>
                </a:rPr>
                <a:t>5</a:t>
              </a:r>
            </a:p>
          </p:txBody>
        </p:sp>
        <p:sp>
          <p:nvSpPr>
            <p:cNvPr id="86" name="TextBox 85">
              <a:extLst>
                <a:ext uri="{FF2B5EF4-FFF2-40B4-BE49-F238E27FC236}">
                  <a16:creationId xmlns:a16="http://schemas.microsoft.com/office/drawing/2014/main" id="{B2920D86-4833-8735-6A40-6C664EA16BBC}"/>
                </a:ext>
              </a:extLst>
            </p:cNvPr>
            <p:cNvSpPr txBox="1"/>
            <p:nvPr/>
          </p:nvSpPr>
          <p:spPr>
            <a:xfrm>
              <a:off x="6705600" y="2826686"/>
              <a:ext cx="685800" cy="369332"/>
            </a:xfrm>
            <a:prstGeom prst="rect">
              <a:avLst/>
            </a:prstGeom>
            <a:noFill/>
          </p:spPr>
          <p:txBody>
            <a:bodyPr wrap="square" rtlCol="0">
              <a:spAutoFit/>
            </a:bodyPr>
            <a:lstStyle/>
            <a:p>
              <a:pPr algn="ctr" fontAlgn="base">
                <a:spcBef>
                  <a:spcPct val="0"/>
                </a:spcBef>
                <a:spcAft>
                  <a:spcPct val="0"/>
                </a:spcAft>
              </a:pPr>
              <a:r>
                <a:rPr lang="en-US" dirty="0">
                  <a:solidFill>
                    <a:srgbClr val="000000"/>
                  </a:solidFill>
                  <a:ea typeface="ＭＳ Ｐゴシック" charset="0"/>
                  <a:cs typeface="Calibri" panose="020F0502020204030204" pitchFamily="34" charset="0"/>
                </a:rPr>
                <a:t>j</a:t>
              </a:r>
            </a:p>
          </p:txBody>
        </p:sp>
        <p:sp>
          <p:nvSpPr>
            <p:cNvPr id="87" name="TextBox 86">
              <a:extLst>
                <a:ext uri="{FF2B5EF4-FFF2-40B4-BE49-F238E27FC236}">
                  <a16:creationId xmlns:a16="http://schemas.microsoft.com/office/drawing/2014/main" id="{4F0888B5-9FD8-8D5E-3A1D-2EFDCF1572EA}"/>
                </a:ext>
              </a:extLst>
            </p:cNvPr>
            <p:cNvSpPr txBox="1"/>
            <p:nvPr/>
          </p:nvSpPr>
          <p:spPr>
            <a:xfrm>
              <a:off x="10210800" y="2826686"/>
              <a:ext cx="685800" cy="369332"/>
            </a:xfrm>
            <a:prstGeom prst="rect">
              <a:avLst/>
            </a:prstGeom>
            <a:noFill/>
          </p:spPr>
          <p:txBody>
            <a:bodyPr wrap="square" rtlCol="0">
              <a:spAutoFit/>
            </a:bodyPr>
            <a:lstStyle/>
            <a:p>
              <a:pPr algn="ctr" fontAlgn="base">
                <a:spcBef>
                  <a:spcPct val="0"/>
                </a:spcBef>
                <a:spcAft>
                  <a:spcPct val="0"/>
                </a:spcAft>
              </a:pPr>
              <a:r>
                <a:rPr lang="en-US" dirty="0" err="1">
                  <a:solidFill>
                    <a:srgbClr val="000000"/>
                  </a:solidFill>
                  <a:ea typeface="ＭＳ Ｐゴシック" charset="0"/>
                  <a:cs typeface="Calibri" panose="020F0502020204030204" pitchFamily="34" charset="0"/>
                </a:rPr>
                <a:t>i</a:t>
              </a:r>
              <a:endParaRPr lang="en-US" dirty="0">
                <a:solidFill>
                  <a:srgbClr val="000000"/>
                </a:solidFill>
                <a:ea typeface="ＭＳ Ｐゴシック" charset="0"/>
                <a:cs typeface="Calibri" panose="020F0502020204030204" pitchFamily="34" charset="0"/>
              </a:endParaRPr>
            </a:p>
          </p:txBody>
        </p:sp>
        <p:grpSp>
          <p:nvGrpSpPr>
            <p:cNvPr id="88" name="Group 87">
              <a:extLst>
                <a:ext uri="{FF2B5EF4-FFF2-40B4-BE49-F238E27FC236}">
                  <a16:creationId xmlns:a16="http://schemas.microsoft.com/office/drawing/2014/main" id="{CEE22E79-697C-3502-F21B-D6F315406A83}"/>
                </a:ext>
              </a:extLst>
            </p:cNvPr>
            <p:cNvGrpSpPr/>
            <p:nvPr/>
          </p:nvGrpSpPr>
          <p:grpSpPr>
            <a:xfrm>
              <a:off x="6934200" y="4034218"/>
              <a:ext cx="3733800" cy="381000"/>
              <a:chOff x="1066800" y="4648200"/>
              <a:chExt cx="3733800" cy="381000"/>
            </a:xfrm>
          </p:grpSpPr>
          <p:sp>
            <p:nvSpPr>
              <p:cNvPr id="89" name="TextBox 88">
                <a:extLst>
                  <a:ext uri="{FF2B5EF4-FFF2-40B4-BE49-F238E27FC236}">
                    <a16:creationId xmlns:a16="http://schemas.microsoft.com/office/drawing/2014/main" id="{FBC4CE91-4A47-503C-A9E9-21B82D5A9029}"/>
                  </a:ext>
                </a:extLst>
              </p:cNvPr>
              <p:cNvSpPr txBox="1"/>
              <p:nvPr/>
            </p:nvSpPr>
            <p:spPr>
              <a:xfrm>
                <a:off x="1066800" y="4659868"/>
                <a:ext cx="685800" cy="369332"/>
              </a:xfrm>
              <a:prstGeom prst="rect">
                <a:avLst/>
              </a:prstGeom>
              <a:noFill/>
            </p:spPr>
            <p:txBody>
              <a:bodyPr wrap="square" rtlCol="0">
                <a:spAutoFit/>
              </a:bodyPr>
              <a:lstStyle/>
              <a:p>
                <a:pPr algn="ctr" fontAlgn="base">
                  <a:spcBef>
                    <a:spcPct val="0"/>
                  </a:spcBef>
                  <a:spcAft>
                    <a:spcPct val="0"/>
                  </a:spcAft>
                </a:pPr>
                <a:r>
                  <a:rPr lang="en-US" b="1" dirty="0">
                    <a:solidFill>
                      <a:srgbClr val="FFFFFF"/>
                    </a:solidFill>
                    <a:ea typeface="ＭＳ Ｐゴシック" charset="0"/>
                    <a:cs typeface="Calibri" panose="020F0502020204030204" pitchFamily="34" charset="0"/>
                  </a:rPr>
                  <a:t>350</a:t>
                </a:r>
              </a:p>
            </p:txBody>
          </p:sp>
          <p:sp>
            <p:nvSpPr>
              <p:cNvPr id="90" name="TextBox 89">
                <a:extLst>
                  <a:ext uri="{FF2B5EF4-FFF2-40B4-BE49-F238E27FC236}">
                    <a16:creationId xmlns:a16="http://schemas.microsoft.com/office/drawing/2014/main" id="{4710AF11-FE22-57D2-7693-EBF214475414}"/>
                  </a:ext>
                </a:extLst>
              </p:cNvPr>
              <p:cNvSpPr txBox="1"/>
              <p:nvPr/>
            </p:nvSpPr>
            <p:spPr>
              <a:xfrm>
                <a:off x="2057400" y="4648200"/>
                <a:ext cx="685800" cy="369332"/>
              </a:xfrm>
              <a:prstGeom prst="rect">
                <a:avLst/>
              </a:prstGeom>
              <a:noFill/>
            </p:spPr>
            <p:txBody>
              <a:bodyPr wrap="square" rtlCol="0">
                <a:spAutoFit/>
              </a:bodyPr>
              <a:lstStyle/>
              <a:p>
                <a:pPr algn="ctr" fontAlgn="base">
                  <a:spcBef>
                    <a:spcPct val="0"/>
                  </a:spcBef>
                  <a:spcAft>
                    <a:spcPct val="0"/>
                  </a:spcAft>
                </a:pPr>
                <a:r>
                  <a:rPr lang="en-US" b="1" dirty="0">
                    <a:solidFill>
                      <a:srgbClr val="FFFFFF"/>
                    </a:solidFill>
                    <a:ea typeface="ＭＳ Ｐゴシック" charset="0"/>
                    <a:cs typeface="Calibri" panose="020F0502020204030204" pitchFamily="34" charset="0"/>
                  </a:rPr>
                  <a:t>35</a:t>
                </a:r>
              </a:p>
            </p:txBody>
          </p:sp>
          <p:sp>
            <p:nvSpPr>
              <p:cNvPr id="91" name="TextBox 90">
                <a:extLst>
                  <a:ext uri="{FF2B5EF4-FFF2-40B4-BE49-F238E27FC236}">
                    <a16:creationId xmlns:a16="http://schemas.microsoft.com/office/drawing/2014/main" id="{9C04B5A0-AD17-896A-0465-E0F1A701F954}"/>
                  </a:ext>
                </a:extLst>
              </p:cNvPr>
              <p:cNvSpPr txBox="1"/>
              <p:nvPr/>
            </p:nvSpPr>
            <p:spPr>
              <a:xfrm>
                <a:off x="3124200" y="4659868"/>
                <a:ext cx="685800" cy="369332"/>
              </a:xfrm>
              <a:prstGeom prst="rect">
                <a:avLst/>
              </a:prstGeom>
              <a:noFill/>
            </p:spPr>
            <p:txBody>
              <a:bodyPr wrap="square" rtlCol="0">
                <a:spAutoFit/>
              </a:bodyPr>
              <a:lstStyle/>
              <a:p>
                <a:pPr algn="ctr" fontAlgn="base">
                  <a:spcBef>
                    <a:spcPct val="0"/>
                  </a:spcBef>
                  <a:spcAft>
                    <a:spcPct val="0"/>
                  </a:spcAft>
                </a:pPr>
                <a:r>
                  <a:rPr lang="en-US" b="1" dirty="0">
                    <a:solidFill>
                      <a:srgbClr val="FFFFFF"/>
                    </a:solidFill>
                    <a:ea typeface="ＭＳ Ｐゴシック" charset="0"/>
                    <a:cs typeface="Calibri" panose="020F0502020204030204" pitchFamily="34" charset="0"/>
                  </a:rPr>
                  <a:t>15</a:t>
                </a:r>
              </a:p>
            </p:txBody>
          </p:sp>
          <p:sp>
            <p:nvSpPr>
              <p:cNvPr id="92" name="TextBox 91">
                <a:extLst>
                  <a:ext uri="{FF2B5EF4-FFF2-40B4-BE49-F238E27FC236}">
                    <a16:creationId xmlns:a16="http://schemas.microsoft.com/office/drawing/2014/main" id="{569B30DD-0920-ACDC-E0F9-6BBCD0D5FA07}"/>
                  </a:ext>
                </a:extLst>
              </p:cNvPr>
              <p:cNvSpPr txBox="1"/>
              <p:nvPr/>
            </p:nvSpPr>
            <p:spPr>
              <a:xfrm>
                <a:off x="4114800" y="4659868"/>
                <a:ext cx="685800" cy="369332"/>
              </a:xfrm>
              <a:prstGeom prst="rect">
                <a:avLst/>
              </a:prstGeom>
              <a:noFill/>
            </p:spPr>
            <p:txBody>
              <a:bodyPr wrap="square" rtlCol="0">
                <a:spAutoFit/>
              </a:bodyPr>
              <a:lstStyle/>
              <a:p>
                <a:pPr algn="ctr" fontAlgn="base">
                  <a:spcBef>
                    <a:spcPct val="0"/>
                  </a:spcBef>
                  <a:spcAft>
                    <a:spcPct val="0"/>
                  </a:spcAft>
                </a:pPr>
                <a:r>
                  <a:rPr lang="en-US" b="1" dirty="0">
                    <a:solidFill>
                      <a:srgbClr val="FFFFFF"/>
                    </a:solidFill>
                    <a:ea typeface="ＭＳ Ｐゴシック" charset="0"/>
                    <a:cs typeface="Calibri" panose="020F0502020204030204" pitchFamily="34" charset="0"/>
                  </a:rPr>
                  <a:t>27</a:t>
                </a:r>
              </a:p>
            </p:txBody>
          </p:sp>
        </p:grpSp>
        <p:sp>
          <p:nvSpPr>
            <p:cNvPr id="93" name="TextBox 92">
              <a:extLst>
                <a:ext uri="{FF2B5EF4-FFF2-40B4-BE49-F238E27FC236}">
                  <a16:creationId xmlns:a16="http://schemas.microsoft.com/office/drawing/2014/main" id="{84926EC4-BA40-3126-FDC9-9FC1BAEB4734}"/>
                </a:ext>
              </a:extLst>
            </p:cNvPr>
            <p:cNvSpPr txBox="1"/>
            <p:nvPr/>
          </p:nvSpPr>
          <p:spPr>
            <a:xfrm>
              <a:off x="7444450" y="3512486"/>
              <a:ext cx="685800" cy="369332"/>
            </a:xfrm>
            <a:prstGeom prst="rect">
              <a:avLst/>
            </a:prstGeom>
            <a:noFill/>
          </p:spPr>
          <p:txBody>
            <a:bodyPr wrap="square" rtlCol="0">
              <a:spAutoFit/>
            </a:bodyPr>
            <a:lstStyle/>
            <a:p>
              <a:pPr algn="ctr" fontAlgn="base">
                <a:spcBef>
                  <a:spcPct val="0"/>
                </a:spcBef>
                <a:spcAft>
                  <a:spcPct val="0"/>
                </a:spcAft>
              </a:pPr>
              <a:r>
                <a:rPr lang="en-US" b="1" dirty="0">
                  <a:solidFill>
                    <a:srgbClr val="FFFFFF"/>
                  </a:solidFill>
                  <a:ea typeface="ＭＳ Ｐゴシック" charset="0"/>
                  <a:cs typeface="Calibri" panose="020F0502020204030204" pitchFamily="34" charset="0"/>
                </a:rPr>
                <a:t>105</a:t>
              </a:r>
            </a:p>
          </p:txBody>
        </p:sp>
        <p:sp>
          <p:nvSpPr>
            <p:cNvPr id="94" name="TextBox 93">
              <a:extLst>
                <a:ext uri="{FF2B5EF4-FFF2-40B4-BE49-F238E27FC236}">
                  <a16:creationId xmlns:a16="http://schemas.microsoft.com/office/drawing/2014/main" id="{B99485A2-8DE2-8A13-E998-FC57694535E3}"/>
                </a:ext>
              </a:extLst>
            </p:cNvPr>
            <p:cNvSpPr txBox="1"/>
            <p:nvPr/>
          </p:nvSpPr>
          <p:spPr>
            <a:xfrm>
              <a:off x="8458200" y="3512486"/>
              <a:ext cx="685800" cy="369332"/>
            </a:xfrm>
            <a:prstGeom prst="rect">
              <a:avLst/>
            </a:prstGeom>
            <a:noFill/>
          </p:spPr>
          <p:txBody>
            <a:bodyPr wrap="square" rtlCol="0">
              <a:spAutoFit/>
            </a:bodyPr>
            <a:lstStyle/>
            <a:p>
              <a:pPr algn="ctr" fontAlgn="base">
                <a:spcBef>
                  <a:spcPct val="0"/>
                </a:spcBef>
                <a:spcAft>
                  <a:spcPct val="0"/>
                </a:spcAft>
              </a:pPr>
              <a:r>
                <a:rPr lang="en-US" b="1" dirty="0">
                  <a:solidFill>
                    <a:srgbClr val="FFFFFF"/>
                  </a:solidFill>
                  <a:ea typeface="ＭＳ Ｐゴシック" charset="0"/>
                  <a:cs typeface="Calibri" panose="020F0502020204030204" pitchFamily="34" charset="0"/>
                </a:rPr>
                <a:t>56</a:t>
              </a:r>
            </a:p>
          </p:txBody>
        </p:sp>
        <p:sp>
          <p:nvSpPr>
            <p:cNvPr id="95" name="TextBox 94">
              <a:extLst>
                <a:ext uri="{FF2B5EF4-FFF2-40B4-BE49-F238E27FC236}">
                  <a16:creationId xmlns:a16="http://schemas.microsoft.com/office/drawing/2014/main" id="{2969950D-0F91-E211-B5B5-D7E647DA54D1}"/>
                </a:ext>
              </a:extLst>
            </p:cNvPr>
            <p:cNvSpPr txBox="1"/>
            <p:nvPr/>
          </p:nvSpPr>
          <p:spPr>
            <a:xfrm>
              <a:off x="9478700" y="3512486"/>
              <a:ext cx="685800" cy="369332"/>
            </a:xfrm>
            <a:prstGeom prst="rect">
              <a:avLst/>
            </a:prstGeom>
            <a:noFill/>
          </p:spPr>
          <p:txBody>
            <a:bodyPr wrap="square" rtlCol="0">
              <a:spAutoFit/>
            </a:bodyPr>
            <a:lstStyle/>
            <a:p>
              <a:pPr algn="ctr" fontAlgn="base">
                <a:spcBef>
                  <a:spcPct val="0"/>
                </a:spcBef>
                <a:spcAft>
                  <a:spcPct val="0"/>
                </a:spcAft>
              </a:pPr>
              <a:r>
                <a:rPr lang="en-US" b="1" dirty="0">
                  <a:solidFill>
                    <a:srgbClr val="FFFFFF"/>
                  </a:solidFill>
                  <a:ea typeface="ＭＳ Ｐゴシック" charset="0"/>
                  <a:cs typeface="Calibri" panose="020F0502020204030204" pitchFamily="34" charset="0"/>
                </a:rPr>
                <a:t>72</a:t>
              </a:r>
            </a:p>
          </p:txBody>
        </p:sp>
        <p:sp>
          <p:nvSpPr>
            <p:cNvPr id="96" name="TextBox 95">
              <a:extLst>
                <a:ext uri="{FF2B5EF4-FFF2-40B4-BE49-F238E27FC236}">
                  <a16:creationId xmlns:a16="http://schemas.microsoft.com/office/drawing/2014/main" id="{126CEE30-C3AE-EED5-43D4-55BA2C12C62B}"/>
                </a:ext>
              </a:extLst>
            </p:cNvPr>
            <p:cNvSpPr txBox="1"/>
            <p:nvPr/>
          </p:nvSpPr>
          <p:spPr>
            <a:xfrm>
              <a:off x="7924800" y="3043618"/>
              <a:ext cx="685800" cy="369332"/>
            </a:xfrm>
            <a:prstGeom prst="rect">
              <a:avLst/>
            </a:prstGeom>
            <a:noFill/>
          </p:spPr>
          <p:txBody>
            <a:bodyPr wrap="square" rtlCol="0">
              <a:spAutoFit/>
            </a:bodyPr>
            <a:lstStyle/>
            <a:p>
              <a:pPr algn="ctr" fontAlgn="base">
                <a:spcBef>
                  <a:spcPct val="0"/>
                </a:spcBef>
                <a:spcAft>
                  <a:spcPct val="0"/>
                </a:spcAft>
              </a:pPr>
              <a:r>
                <a:rPr lang="en-US" b="1" dirty="0">
                  <a:solidFill>
                    <a:srgbClr val="FFFFFF"/>
                  </a:solidFill>
                  <a:ea typeface="ＭＳ Ｐゴシック" charset="0"/>
                  <a:cs typeface="Calibri" panose="020F0502020204030204" pitchFamily="34" charset="0"/>
                </a:rPr>
                <a:t>135</a:t>
              </a:r>
            </a:p>
          </p:txBody>
        </p:sp>
        <p:sp>
          <p:nvSpPr>
            <p:cNvPr id="97" name="TextBox 96">
              <a:extLst>
                <a:ext uri="{FF2B5EF4-FFF2-40B4-BE49-F238E27FC236}">
                  <a16:creationId xmlns:a16="http://schemas.microsoft.com/office/drawing/2014/main" id="{97AD2C3D-6561-5BFF-1645-02F2F2AA5131}"/>
                </a:ext>
              </a:extLst>
            </p:cNvPr>
            <p:cNvSpPr txBox="1"/>
            <p:nvPr/>
          </p:nvSpPr>
          <p:spPr>
            <a:xfrm>
              <a:off x="8991600" y="3043618"/>
              <a:ext cx="685800" cy="369332"/>
            </a:xfrm>
            <a:prstGeom prst="rect">
              <a:avLst/>
            </a:prstGeom>
            <a:noFill/>
          </p:spPr>
          <p:txBody>
            <a:bodyPr wrap="square" rtlCol="0">
              <a:spAutoFit/>
            </a:bodyPr>
            <a:lstStyle/>
            <a:p>
              <a:pPr algn="ctr" fontAlgn="base">
                <a:spcBef>
                  <a:spcPct val="0"/>
                </a:spcBef>
                <a:spcAft>
                  <a:spcPct val="0"/>
                </a:spcAft>
              </a:pPr>
              <a:r>
                <a:rPr lang="en-US" b="1" dirty="0">
                  <a:solidFill>
                    <a:srgbClr val="FFFFFF"/>
                  </a:solidFill>
                  <a:ea typeface="ＭＳ Ｐゴシック" charset="0"/>
                  <a:cs typeface="Calibri" panose="020F0502020204030204" pitchFamily="34" charset="0"/>
                </a:rPr>
                <a:t>125</a:t>
              </a:r>
            </a:p>
          </p:txBody>
        </p:sp>
        <p:sp>
          <p:nvSpPr>
            <p:cNvPr id="98" name="TextBox 97">
              <a:extLst>
                <a:ext uri="{FF2B5EF4-FFF2-40B4-BE49-F238E27FC236}">
                  <a16:creationId xmlns:a16="http://schemas.microsoft.com/office/drawing/2014/main" id="{13FB741E-2642-26B1-1C31-87B992170C79}"/>
                </a:ext>
              </a:extLst>
            </p:cNvPr>
            <p:cNvSpPr txBox="1"/>
            <p:nvPr/>
          </p:nvSpPr>
          <p:spPr>
            <a:xfrm>
              <a:off x="8458200" y="2521886"/>
              <a:ext cx="685800" cy="369332"/>
            </a:xfrm>
            <a:prstGeom prst="rect">
              <a:avLst/>
            </a:prstGeom>
            <a:noFill/>
          </p:spPr>
          <p:txBody>
            <a:bodyPr wrap="square" rtlCol="0">
              <a:spAutoFit/>
            </a:bodyPr>
            <a:lstStyle/>
            <a:p>
              <a:pPr algn="ctr" fontAlgn="base">
                <a:spcBef>
                  <a:spcPct val="0"/>
                </a:spcBef>
                <a:spcAft>
                  <a:spcPct val="0"/>
                </a:spcAft>
              </a:pPr>
              <a:r>
                <a:rPr lang="en-US" b="1" dirty="0">
                  <a:solidFill>
                    <a:srgbClr val="FFFFFF"/>
                  </a:solidFill>
                  <a:ea typeface="ＭＳ Ｐゴシック" charset="0"/>
                  <a:cs typeface="Calibri" panose="020F0502020204030204" pitchFamily="34" charset="0"/>
                </a:rPr>
                <a:t>222</a:t>
              </a:r>
            </a:p>
          </p:txBody>
        </p:sp>
        <p:sp>
          <p:nvSpPr>
            <p:cNvPr id="99" name="Rectangle 98">
              <a:extLst>
                <a:ext uri="{FF2B5EF4-FFF2-40B4-BE49-F238E27FC236}">
                  <a16:creationId xmlns:a16="http://schemas.microsoft.com/office/drawing/2014/main" id="{F52BBA4B-1897-A70C-3047-34BAAED16381}"/>
                </a:ext>
              </a:extLst>
            </p:cNvPr>
            <p:cNvSpPr/>
            <p:nvPr/>
          </p:nvSpPr>
          <p:spPr>
            <a:xfrm rot="18894723">
              <a:off x="6400552" y="4379283"/>
              <a:ext cx="716758" cy="727229"/>
            </a:xfrm>
            <a:prstGeom prst="rect">
              <a:avLst/>
            </a:prstGeom>
            <a:noFill/>
            <a:ln w="25400" cap="flat" cmpd="sng" algn="ctr">
              <a:solidFill>
                <a:srgbClr val="FF0000"/>
              </a:solidFill>
              <a:prstDash val="solid"/>
            </a:ln>
            <a:effectLst/>
          </p:spPr>
          <p:txBody>
            <a:bodyPr rtlCol="0" anchor="ctr"/>
            <a:lstStyle/>
            <a:p>
              <a:pPr algn="ctr" fontAlgn="base">
                <a:spcBef>
                  <a:spcPct val="0"/>
                </a:spcBef>
                <a:spcAft>
                  <a:spcPct val="0"/>
                </a:spcAft>
                <a:defRPr/>
              </a:pPr>
              <a:endParaRPr lang="en-US" kern="0">
                <a:solidFill>
                  <a:srgbClr val="FFFFFF"/>
                </a:solidFill>
                <a:ea typeface="ＭＳ Ｐゴシック" charset="0"/>
                <a:cs typeface="Calibri" panose="020F0502020204030204" pitchFamily="34" charset="0"/>
              </a:endParaRPr>
            </a:p>
          </p:txBody>
        </p:sp>
        <p:sp>
          <p:nvSpPr>
            <p:cNvPr id="100" name="Rectangle 99">
              <a:extLst>
                <a:ext uri="{FF2B5EF4-FFF2-40B4-BE49-F238E27FC236}">
                  <a16:creationId xmlns:a16="http://schemas.microsoft.com/office/drawing/2014/main" id="{7E817695-49AE-6F97-1B7C-ED8811C45E31}"/>
                </a:ext>
              </a:extLst>
            </p:cNvPr>
            <p:cNvSpPr/>
            <p:nvPr/>
          </p:nvSpPr>
          <p:spPr>
            <a:xfrm rot="18894723">
              <a:off x="7924553" y="3876324"/>
              <a:ext cx="716758" cy="727229"/>
            </a:xfrm>
            <a:prstGeom prst="rect">
              <a:avLst/>
            </a:prstGeom>
            <a:noFill/>
            <a:ln w="25400" cap="flat" cmpd="sng" algn="ctr">
              <a:solidFill>
                <a:srgbClr val="FF0000"/>
              </a:solidFill>
              <a:prstDash val="solid"/>
            </a:ln>
            <a:effectLst/>
          </p:spPr>
          <p:txBody>
            <a:bodyPr rtlCol="0" anchor="ctr"/>
            <a:lstStyle/>
            <a:p>
              <a:pPr algn="ctr" fontAlgn="base">
                <a:spcBef>
                  <a:spcPct val="0"/>
                </a:spcBef>
                <a:spcAft>
                  <a:spcPct val="0"/>
                </a:spcAft>
                <a:defRPr/>
              </a:pPr>
              <a:endParaRPr lang="en-US" kern="0">
                <a:solidFill>
                  <a:srgbClr val="FFFFFF"/>
                </a:solidFill>
                <a:ea typeface="ＭＳ Ｐゴシック" charset="0"/>
                <a:cs typeface="Calibri" panose="020F0502020204030204" pitchFamily="34" charset="0"/>
              </a:endParaRPr>
            </a:p>
          </p:txBody>
        </p:sp>
        <p:sp>
          <p:nvSpPr>
            <p:cNvPr id="101" name="Rectangle 100">
              <a:extLst>
                <a:ext uri="{FF2B5EF4-FFF2-40B4-BE49-F238E27FC236}">
                  <a16:creationId xmlns:a16="http://schemas.microsoft.com/office/drawing/2014/main" id="{5020478B-BD72-F50E-D348-0E5BF50E4EDE}"/>
                </a:ext>
              </a:extLst>
            </p:cNvPr>
            <p:cNvSpPr/>
            <p:nvPr/>
          </p:nvSpPr>
          <p:spPr>
            <a:xfrm rot="18894723">
              <a:off x="6913114" y="3866699"/>
              <a:ext cx="716758" cy="727229"/>
            </a:xfrm>
            <a:prstGeom prst="rect">
              <a:avLst/>
            </a:prstGeom>
            <a:noFill/>
            <a:ln w="25400" cap="flat" cmpd="sng" algn="ctr">
              <a:solidFill>
                <a:srgbClr val="92D050"/>
              </a:solidFill>
              <a:prstDash val="solid"/>
            </a:ln>
            <a:effectLst/>
          </p:spPr>
          <p:txBody>
            <a:bodyPr rtlCol="0" anchor="ctr"/>
            <a:lstStyle/>
            <a:p>
              <a:pPr algn="ctr" fontAlgn="base">
                <a:spcBef>
                  <a:spcPct val="0"/>
                </a:spcBef>
                <a:spcAft>
                  <a:spcPct val="0"/>
                </a:spcAft>
                <a:defRPr/>
              </a:pPr>
              <a:endParaRPr lang="en-US" kern="0">
                <a:solidFill>
                  <a:srgbClr val="FFFFFF"/>
                </a:solidFill>
                <a:ea typeface="ＭＳ Ｐゴシック" charset="0"/>
                <a:cs typeface="Calibri" panose="020F0502020204030204" pitchFamily="34" charset="0"/>
              </a:endParaRPr>
            </a:p>
          </p:txBody>
        </p:sp>
        <p:sp>
          <p:nvSpPr>
            <p:cNvPr id="102" name="Rectangle 101">
              <a:extLst>
                <a:ext uri="{FF2B5EF4-FFF2-40B4-BE49-F238E27FC236}">
                  <a16:creationId xmlns:a16="http://schemas.microsoft.com/office/drawing/2014/main" id="{639B6844-BE1F-507C-9EFA-3D92512D151F}"/>
                </a:ext>
              </a:extLst>
            </p:cNvPr>
            <p:cNvSpPr/>
            <p:nvPr/>
          </p:nvSpPr>
          <p:spPr>
            <a:xfrm rot="18894723">
              <a:off x="8446739" y="4390474"/>
              <a:ext cx="716758" cy="727229"/>
            </a:xfrm>
            <a:prstGeom prst="rect">
              <a:avLst/>
            </a:prstGeom>
            <a:noFill/>
            <a:ln w="25400" cap="flat" cmpd="sng" algn="ctr">
              <a:solidFill>
                <a:srgbClr val="92D050"/>
              </a:solidFill>
              <a:prstDash val="solid"/>
            </a:ln>
            <a:effectLst/>
          </p:spPr>
          <p:txBody>
            <a:bodyPr rtlCol="0" anchor="ctr"/>
            <a:lstStyle/>
            <a:p>
              <a:pPr algn="ctr" fontAlgn="base">
                <a:spcBef>
                  <a:spcPct val="0"/>
                </a:spcBef>
                <a:spcAft>
                  <a:spcPct val="0"/>
                </a:spcAft>
                <a:defRPr/>
              </a:pPr>
              <a:endParaRPr lang="en-US" kern="0">
                <a:solidFill>
                  <a:srgbClr val="FFFFFF"/>
                </a:solidFill>
                <a:ea typeface="ＭＳ Ｐゴシック" charset="0"/>
                <a:cs typeface="Calibri" panose="020F0502020204030204" pitchFamily="34" charset="0"/>
              </a:endParaRPr>
            </a:p>
          </p:txBody>
        </p:sp>
      </p:grpSp>
    </p:spTree>
    <p:extLst>
      <p:ext uri="{BB962C8B-B14F-4D97-AF65-F5344CB8AC3E}">
        <p14:creationId xmlns:p14="http://schemas.microsoft.com/office/powerpoint/2010/main" val="417860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E391E37-685B-61D6-DF3A-B07FE465265A}"/>
              </a:ext>
            </a:extLst>
          </p:cNvPr>
          <p:cNvSpPr/>
          <p:nvPr/>
        </p:nvSpPr>
        <p:spPr>
          <a:xfrm>
            <a:off x="1194318" y="5700827"/>
            <a:ext cx="10997682" cy="1157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2" name="Text Placeholder 1">
            <a:extLst>
              <a:ext uri="{FF2B5EF4-FFF2-40B4-BE49-F238E27FC236}">
                <a16:creationId xmlns:a16="http://schemas.microsoft.com/office/drawing/2014/main" id="{2E6EE3D5-1936-B65F-9809-C27F89ACFCF5}"/>
              </a:ext>
            </a:extLst>
          </p:cNvPr>
          <p:cNvSpPr>
            <a:spLocks noGrp="1"/>
          </p:cNvSpPr>
          <p:nvPr>
            <p:ph type="body" sz="quarter" idx="18"/>
          </p:nvPr>
        </p:nvSpPr>
        <p:spPr/>
        <p:txBody>
          <a:bodyPr/>
          <a:lstStyle/>
          <a:p>
            <a:r>
              <a:rPr lang="en-US" dirty="0"/>
              <a:t>Task 6a: Describe </a:t>
            </a:r>
            <a:r>
              <a:rPr lang="en-US" dirty="0">
                <a:solidFill>
                  <a:srgbClr val="7889FB"/>
                </a:solidFill>
              </a:rPr>
              <a:t>min-max quantization</a:t>
            </a:r>
            <a:r>
              <a:rPr lang="en-US" dirty="0"/>
              <a:t> of an FP64 (floating point) representation into UINT8 (integer). </a:t>
            </a:r>
            <a:br>
              <a:rPr lang="en-US" dirty="0"/>
            </a:br>
            <a:r>
              <a:rPr lang="en-US" dirty="0"/>
              <a:t>Why does such an encoding </a:t>
            </a:r>
            <a:r>
              <a:rPr lang="en-US" dirty="0">
                <a:solidFill>
                  <a:srgbClr val="7889FB"/>
                </a:solidFill>
              </a:rPr>
              <a:t>increase training and/or inference performance</a:t>
            </a:r>
            <a:r>
              <a:rPr lang="en-US" dirty="0"/>
              <a:t>? [8/100 points]</a:t>
            </a:r>
          </a:p>
          <a:p>
            <a:pPr lvl="1"/>
            <a:endParaRPr lang="en-US" dirty="0"/>
          </a:p>
          <a:p>
            <a:pPr lvl="1"/>
            <a:endParaRPr lang="en-US" dirty="0"/>
          </a:p>
          <a:p>
            <a:pPr lvl="1"/>
            <a:endParaRPr lang="en-US" dirty="0"/>
          </a:p>
          <a:p>
            <a:r>
              <a:rPr lang="en-US" dirty="0">
                <a:solidFill>
                  <a:srgbClr val="C40D1E"/>
                </a:solidFill>
              </a:rPr>
              <a:t>Determine min/max range </a:t>
            </a:r>
            <a:r>
              <a:rPr lang="en-US" dirty="0"/>
              <a:t>of matrix</a:t>
            </a:r>
          </a:p>
          <a:p>
            <a:r>
              <a:rPr lang="en-US" dirty="0">
                <a:solidFill>
                  <a:srgbClr val="C40D1E"/>
                </a:solidFill>
              </a:rPr>
              <a:t>Split range into 2^8 = 256 buckets/bins</a:t>
            </a:r>
          </a:p>
          <a:p>
            <a:r>
              <a:rPr lang="en-US" dirty="0">
                <a:solidFill>
                  <a:srgbClr val="C40D1E"/>
                </a:solidFill>
              </a:rPr>
              <a:t>Encode FP64 values in a bin via </a:t>
            </a:r>
            <a:r>
              <a:rPr lang="en-US" dirty="0" err="1">
                <a:solidFill>
                  <a:srgbClr val="C40D1E"/>
                </a:solidFill>
              </a:rPr>
              <a:t>binID</a:t>
            </a:r>
            <a:r>
              <a:rPr lang="en-US" dirty="0"/>
              <a:t> (lossy, but order-preserving)</a:t>
            </a:r>
          </a:p>
          <a:p>
            <a:endParaRPr lang="en-US" dirty="0"/>
          </a:p>
          <a:p>
            <a:pPr marL="0" indent="0">
              <a:buNone/>
            </a:pPr>
            <a:r>
              <a:rPr lang="en-US" dirty="0">
                <a:solidFill>
                  <a:srgbClr val="C40D1E"/>
                </a:solidFill>
                <a:sym typeface="Wingdings" panose="05000000000000000000" pitchFamily="2" charset="2"/>
              </a:rPr>
              <a:t> </a:t>
            </a:r>
            <a:r>
              <a:rPr lang="en-US" dirty="0">
                <a:solidFill>
                  <a:srgbClr val="7889FB"/>
                </a:solidFill>
              </a:rPr>
              <a:t>Performance Improvements</a:t>
            </a:r>
          </a:p>
          <a:p>
            <a:pPr lvl="1"/>
            <a:r>
              <a:rPr lang="en-US" dirty="0"/>
              <a:t>(1) Reduced memory bandwidth requirements</a:t>
            </a:r>
          </a:p>
          <a:p>
            <a:pPr lvl="1"/>
            <a:r>
              <a:rPr lang="en-US" dirty="0"/>
              <a:t>(2) Increased instruction parallelism (e.g., AVX512: 8 FP64 </a:t>
            </a:r>
            <a:r>
              <a:rPr lang="en-US" dirty="0">
                <a:sym typeface="Wingdings" panose="05000000000000000000" pitchFamily="2" charset="2"/>
              </a:rPr>
              <a:t> 64 UINT8 ops</a:t>
            </a:r>
            <a:r>
              <a:rPr lang="en-US" dirty="0"/>
              <a:t>)</a:t>
            </a:r>
          </a:p>
          <a:p>
            <a:pPr lvl="1"/>
            <a:r>
              <a:rPr lang="en-US" dirty="0"/>
              <a:t>(3) Reduced energy consumption</a:t>
            </a:r>
          </a:p>
        </p:txBody>
      </p:sp>
      <p:sp>
        <p:nvSpPr>
          <p:cNvPr id="3" name="Text Placeholder 2">
            <a:extLst>
              <a:ext uri="{FF2B5EF4-FFF2-40B4-BE49-F238E27FC236}">
                <a16:creationId xmlns:a16="http://schemas.microsoft.com/office/drawing/2014/main" id="{3EE8024B-A357-948A-F014-CBDC31798534}"/>
              </a:ext>
            </a:extLst>
          </p:cNvPr>
          <p:cNvSpPr>
            <a:spLocks noGrp="1"/>
          </p:cNvSpPr>
          <p:nvPr>
            <p:ph type="body" sz="quarter" idx="14"/>
          </p:nvPr>
        </p:nvSpPr>
        <p:spPr/>
        <p:txBody>
          <a:bodyPr/>
          <a:lstStyle/>
          <a:p>
            <a:r>
              <a:rPr lang="en-US" dirty="0"/>
              <a:t>Task 6 Data Access Optimizations</a:t>
            </a:r>
          </a:p>
        </p:txBody>
      </p:sp>
      <p:grpSp>
        <p:nvGrpSpPr>
          <p:cNvPr id="4" name="Group 3">
            <a:extLst>
              <a:ext uri="{FF2B5EF4-FFF2-40B4-BE49-F238E27FC236}">
                <a16:creationId xmlns:a16="http://schemas.microsoft.com/office/drawing/2014/main" id="{B35E7BF6-4EED-09CA-9D3D-081C70803395}"/>
              </a:ext>
            </a:extLst>
          </p:cNvPr>
          <p:cNvGrpSpPr/>
          <p:nvPr/>
        </p:nvGrpSpPr>
        <p:grpSpPr>
          <a:xfrm>
            <a:off x="8671589" y="372873"/>
            <a:ext cx="1828800" cy="426118"/>
            <a:chOff x="8122950" y="438244"/>
            <a:chExt cx="1828800" cy="426118"/>
          </a:xfrm>
        </p:grpSpPr>
        <p:sp>
          <p:nvSpPr>
            <p:cNvPr id="5" name="Rectangle 4">
              <a:extLst>
                <a:ext uri="{FF2B5EF4-FFF2-40B4-BE49-F238E27FC236}">
                  <a16:creationId xmlns:a16="http://schemas.microsoft.com/office/drawing/2014/main" id="{8D787393-14E1-B5DC-CDB4-00EB05BD9E2E}"/>
                </a:ext>
              </a:extLst>
            </p:cNvPr>
            <p:cNvSpPr/>
            <p:nvPr/>
          </p:nvSpPr>
          <p:spPr>
            <a:xfrm>
              <a:off x="8122950" y="445399"/>
              <a:ext cx="1664208" cy="418963"/>
            </a:xfrm>
            <a:prstGeom prst="rect">
              <a:avLst/>
            </a:prstGeom>
            <a:solidFill>
              <a:srgbClr val="788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91/100</a:t>
              </a:r>
            </a:p>
          </p:txBody>
        </p:sp>
        <p:sp>
          <p:nvSpPr>
            <p:cNvPr id="6" name="Rectangle 5">
              <a:extLst>
                <a:ext uri="{FF2B5EF4-FFF2-40B4-BE49-F238E27FC236}">
                  <a16:creationId xmlns:a16="http://schemas.microsoft.com/office/drawing/2014/main" id="{6F6CDE0A-922A-164F-4D6A-72DB9F70D32B}"/>
                </a:ext>
              </a:extLst>
            </p:cNvPr>
            <p:cNvSpPr/>
            <p:nvPr/>
          </p:nvSpPr>
          <p:spPr>
            <a:xfrm>
              <a:off x="9787158" y="438244"/>
              <a:ext cx="164592" cy="418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Rectangle 6">
            <a:extLst>
              <a:ext uri="{FF2B5EF4-FFF2-40B4-BE49-F238E27FC236}">
                <a16:creationId xmlns:a16="http://schemas.microsoft.com/office/drawing/2014/main" id="{5CEBF023-6DAB-E08C-1DF3-E27DDD4D9B7E}"/>
              </a:ext>
            </a:extLst>
          </p:cNvPr>
          <p:cNvSpPr/>
          <p:nvPr/>
        </p:nvSpPr>
        <p:spPr>
          <a:xfrm>
            <a:off x="795557" y="2117406"/>
            <a:ext cx="2340864" cy="418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FP64</a:t>
            </a:r>
          </a:p>
        </p:txBody>
      </p:sp>
      <p:sp>
        <p:nvSpPr>
          <p:cNvPr id="8" name="Right Arrow 8">
            <a:extLst>
              <a:ext uri="{FF2B5EF4-FFF2-40B4-BE49-F238E27FC236}">
                <a16:creationId xmlns:a16="http://schemas.microsoft.com/office/drawing/2014/main" id="{B8FE2E5F-4706-26ED-EF4F-286A55ACD2BB}"/>
              </a:ext>
            </a:extLst>
          </p:cNvPr>
          <p:cNvSpPr/>
          <p:nvPr/>
        </p:nvSpPr>
        <p:spPr>
          <a:xfrm>
            <a:off x="3381179" y="2166454"/>
            <a:ext cx="326229" cy="320865"/>
          </a:xfrm>
          <a:prstGeom prst="rightArrow">
            <a:avLst/>
          </a:prstGeom>
          <a:solidFill>
            <a:srgbClr val="7889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sp>
        <p:nvSpPr>
          <p:cNvPr id="9" name="Rectangle 8">
            <a:extLst>
              <a:ext uri="{FF2B5EF4-FFF2-40B4-BE49-F238E27FC236}">
                <a16:creationId xmlns:a16="http://schemas.microsoft.com/office/drawing/2014/main" id="{531BAE91-8F37-1A40-4F14-7015DED559DE}"/>
              </a:ext>
            </a:extLst>
          </p:cNvPr>
          <p:cNvSpPr/>
          <p:nvPr/>
        </p:nvSpPr>
        <p:spPr>
          <a:xfrm>
            <a:off x="3952166" y="2120640"/>
            <a:ext cx="292608" cy="4189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B3BC8111-4F6D-7602-DF27-46E0844140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5380" y="2540335"/>
            <a:ext cx="5518394" cy="1131871"/>
          </a:xfrm>
          <a:prstGeom prst="rect">
            <a:avLst/>
          </a:prstGeom>
        </p:spPr>
      </p:pic>
      <p:sp>
        <p:nvSpPr>
          <p:cNvPr id="11" name="TextBox 10">
            <a:extLst>
              <a:ext uri="{FF2B5EF4-FFF2-40B4-BE49-F238E27FC236}">
                <a16:creationId xmlns:a16="http://schemas.microsoft.com/office/drawing/2014/main" id="{4C8C21A7-58B9-4AE5-84EC-DAB54B2023AC}"/>
              </a:ext>
            </a:extLst>
          </p:cNvPr>
          <p:cNvSpPr txBox="1"/>
          <p:nvPr/>
        </p:nvSpPr>
        <p:spPr>
          <a:xfrm>
            <a:off x="6519134" y="2274032"/>
            <a:ext cx="3969571" cy="400110"/>
          </a:xfrm>
          <a:prstGeom prst="rect">
            <a:avLst/>
          </a:prstGeom>
          <a:noFill/>
        </p:spPr>
        <p:txBody>
          <a:bodyPr wrap="square" lIns="0" rIns="0" rtlCol="0">
            <a:spAutoFit/>
          </a:bodyPr>
          <a:lstStyle/>
          <a:p>
            <a:pPr algn="ctr"/>
            <a:r>
              <a:rPr lang="en-US" sz="2000" b="1" dirty="0">
                <a:solidFill>
                  <a:srgbClr val="000000"/>
                </a:solidFill>
                <a:latin typeface="Calibri" panose="020F0502020204030204" pitchFamily="34" charset="0"/>
                <a:cs typeface="Calibri" panose="020F0502020204030204" pitchFamily="34" charset="0"/>
              </a:rPr>
              <a:t>Min/Max Quantization</a:t>
            </a:r>
          </a:p>
        </p:txBody>
      </p:sp>
      <p:pic>
        <p:nvPicPr>
          <p:cNvPr id="13" name="Picture 12">
            <a:extLst>
              <a:ext uri="{FF2B5EF4-FFF2-40B4-BE49-F238E27FC236}">
                <a16:creationId xmlns:a16="http://schemas.microsoft.com/office/drawing/2014/main" id="{36641A6F-2C8D-9AEE-E7BF-185A39D79AD7}"/>
              </a:ext>
            </a:extLst>
          </p:cNvPr>
          <p:cNvPicPr>
            <a:picLocks noChangeAspect="1"/>
          </p:cNvPicPr>
          <p:nvPr/>
        </p:nvPicPr>
        <p:blipFill>
          <a:blip r:embed="rId3"/>
          <a:stretch>
            <a:fillRect/>
          </a:stretch>
        </p:blipFill>
        <p:spPr>
          <a:xfrm>
            <a:off x="9564587" y="4192263"/>
            <a:ext cx="1997732" cy="2566938"/>
          </a:xfrm>
          <a:prstGeom prst="rect">
            <a:avLst/>
          </a:prstGeom>
        </p:spPr>
      </p:pic>
      <p:sp>
        <p:nvSpPr>
          <p:cNvPr id="15" name="TextBox 14">
            <a:extLst>
              <a:ext uri="{FF2B5EF4-FFF2-40B4-BE49-F238E27FC236}">
                <a16:creationId xmlns:a16="http://schemas.microsoft.com/office/drawing/2014/main" id="{7643A8BB-AFC0-C61F-455E-3DA4A324E971}"/>
              </a:ext>
            </a:extLst>
          </p:cNvPr>
          <p:cNvSpPr txBox="1"/>
          <p:nvPr/>
        </p:nvSpPr>
        <p:spPr>
          <a:xfrm>
            <a:off x="5941888" y="6029778"/>
            <a:ext cx="3559076" cy="738664"/>
          </a:xfrm>
          <a:prstGeom prst="rect">
            <a:avLst/>
          </a:prstGeom>
          <a:noFill/>
        </p:spPr>
        <p:txBody>
          <a:bodyPr wrap="square" lIns="0" rIns="0" rtlCol="0">
            <a:spAutoFit/>
          </a:bodyPr>
          <a:lstStyle/>
          <a:p>
            <a:pPr algn="r"/>
            <a:r>
              <a:rPr lang="en-US" sz="1400" dirty="0">
                <a:solidFill>
                  <a:srgbClr val="000000"/>
                </a:solidFill>
                <a:latin typeface="Calibri" panose="020F0502020204030204" pitchFamily="34" charset="0"/>
                <a:cs typeface="Calibri" panose="020F0502020204030204" pitchFamily="34" charset="0"/>
              </a:rPr>
              <a:t>[Jonathan Ragan-Kelly: The Future of Fast Code: Giving Hardware What It Wants, </a:t>
            </a:r>
            <a:r>
              <a:rPr lang="en-US" sz="1400" b="1" dirty="0">
                <a:solidFill>
                  <a:srgbClr val="000000"/>
                </a:solidFill>
                <a:latin typeface="Calibri" panose="020F0502020204030204" pitchFamily="34" charset="0"/>
                <a:cs typeface="Calibri" panose="020F0502020204030204" pitchFamily="34" charset="0"/>
              </a:rPr>
              <a:t>PLDI 2024</a:t>
            </a:r>
            <a:r>
              <a:rPr lang="en-US" sz="1400" dirty="0">
                <a:solidFill>
                  <a:srgbClr val="000000"/>
                </a:solidFill>
                <a:latin typeface="Calibri" panose="020F0502020204030204" pitchFamily="34" charset="0"/>
                <a:cs typeface="Calibri" panose="020F0502020204030204" pitchFamily="34" charset="0"/>
              </a:rPr>
              <a:t> Keynote (inspired by Bill Dally on 14nm)]</a:t>
            </a:r>
          </a:p>
        </p:txBody>
      </p:sp>
    </p:spTree>
    <p:extLst>
      <p:ext uri="{BB962C8B-B14F-4D97-AF65-F5344CB8AC3E}">
        <p14:creationId xmlns:p14="http://schemas.microsoft.com/office/powerpoint/2010/main" val="9049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D7E2FB-F10E-2461-4EDC-17A07B115C3C}"/>
              </a:ext>
            </a:extLst>
          </p:cNvPr>
          <p:cNvSpPr>
            <a:spLocks noGrp="1"/>
          </p:cNvSpPr>
          <p:nvPr>
            <p:ph type="body" sz="quarter" idx="18"/>
          </p:nvPr>
        </p:nvSpPr>
        <p:spPr/>
        <p:txBody>
          <a:bodyPr/>
          <a:lstStyle/>
          <a:p>
            <a:r>
              <a:rPr lang="en-US" dirty="0"/>
              <a:t>Task 7a: Consider a deployed model M in a cloud serving </a:t>
            </a:r>
            <a:br>
              <a:rPr lang="en-US" dirty="0"/>
            </a:br>
            <a:r>
              <a:rPr lang="en-US" dirty="0"/>
              <a:t>environment and assume 1000s of clients. Explain three </a:t>
            </a:r>
            <a:br>
              <a:rPr lang="en-US" dirty="0"/>
            </a:br>
            <a:r>
              <a:rPr lang="en-US" dirty="0"/>
              <a:t>strategies for </a:t>
            </a:r>
            <a:r>
              <a:rPr lang="en-US" dirty="0">
                <a:solidFill>
                  <a:srgbClr val="7889FB"/>
                </a:solidFill>
              </a:rPr>
              <a:t>improving model scoring throughput</a:t>
            </a:r>
            <a:r>
              <a:rPr lang="en-US" dirty="0"/>
              <a:t> </a:t>
            </a:r>
            <a:br>
              <a:rPr lang="en-US" dirty="0"/>
            </a:br>
            <a:r>
              <a:rPr lang="en-US" dirty="0"/>
              <a:t>at the serving site. [9/100 points] </a:t>
            </a:r>
          </a:p>
          <a:p>
            <a:pPr lvl="1"/>
            <a:endParaRPr lang="en-US" dirty="0"/>
          </a:p>
          <a:p>
            <a:pPr lvl="1"/>
            <a:endParaRPr lang="en-US" dirty="0"/>
          </a:p>
          <a:p>
            <a:r>
              <a:rPr lang="en-US">
                <a:solidFill>
                  <a:srgbClr val="C40D1E"/>
                </a:solidFill>
              </a:rPr>
              <a:t>Caching / Reuse </a:t>
            </a:r>
            <a:r>
              <a:rPr lang="en-US" dirty="0">
                <a:solidFill>
                  <a:srgbClr val="C40D1E"/>
                </a:solidFill>
              </a:rPr>
              <a:t>of input-prediction pairs</a:t>
            </a:r>
            <a:r>
              <a:rPr lang="en-US" dirty="0"/>
              <a:t> (fewer model invocations)</a:t>
            </a:r>
          </a:p>
          <a:p>
            <a:r>
              <a:rPr lang="en-US" dirty="0">
                <a:solidFill>
                  <a:srgbClr val="C40D1E"/>
                </a:solidFill>
              </a:rPr>
              <a:t>Batching of client requests / vectorization</a:t>
            </a:r>
            <a:r>
              <a:rPr lang="en-US" dirty="0"/>
              <a:t> </a:t>
            </a:r>
            <a:br>
              <a:rPr lang="en-US" dirty="0"/>
            </a:br>
            <a:r>
              <a:rPr lang="en-US" dirty="0"/>
              <a:t>(fewer kernel launches, utilize compute better, less sync barriers)</a:t>
            </a:r>
          </a:p>
          <a:p>
            <a:r>
              <a:rPr lang="en-US" dirty="0">
                <a:solidFill>
                  <a:srgbClr val="C40D1E"/>
                </a:solidFill>
              </a:rPr>
              <a:t>Quantization of input data</a:t>
            </a:r>
            <a:r>
              <a:rPr lang="en-US" dirty="0"/>
              <a:t> (data transfer to serving systems, instruction parallelism)</a:t>
            </a:r>
          </a:p>
          <a:p>
            <a:r>
              <a:rPr lang="en-US" dirty="0">
                <a:solidFill>
                  <a:srgbClr val="C40D1E"/>
                </a:solidFill>
              </a:rPr>
              <a:t>Inference Program Compilation</a:t>
            </a:r>
          </a:p>
          <a:p>
            <a:r>
              <a:rPr lang="en-US" dirty="0">
                <a:solidFill>
                  <a:srgbClr val="C40D1E"/>
                </a:solidFill>
              </a:rPr>
              <a:t>Specialized, Smaller Models</a:t>
            </a:r>
            <a:r>
              <a:rPr lang="en-US" dirty="0"/>
              <a:t>  </a:t>
            </a:r>
          </a:p>
        </p:txBody>
      </p:sp>
      <p:sp>
        <p:nvSpPr>
          <p:cNvPr id="3" name="Text Placeholder 2">
            <a:extLst>
              <a:ext uri="{FF2B5EF4-FFF2-40B4-BE49-F238E27FC236}">
                <a16:creationId xmlns:a16="http://schemas.microsoft.com/office/drawing/2014/main" id="{78CC9455-9E30-62DD-D767-C78B5F89DC0A}"/>
              </a:ext>
            </a:extLst>
          </p:cNvPr>
          <p:cNvSpPr>
            <a:spLocks noGrp="1"/>
          </p:cNvSpPr>
          <p:nvPr>
            <p:ph type="body" sz="quarter" idx="14"/>
          </p:nvPr>
        </p:nvSpPr>
        <p:spPr/>
        <p:txBody>
          <a:bodyPr/>
          <a:lstStyle/>
          <a:p>
            <a:r>
              <a:rPr lang="en-US" dirty="0"/>
              <a:t>Task 7 Model Deployment</a:t>
            </a:r>
          </a:p>
        </p:txBody>
      </p:sp>
      <p:sp>
        <p:nvSpPr>
          <p:cNvPr id="5" name="Rectangle 4">
            <a:extLst>
              <a:ext uri="{FF2B5EF4-FFF2-40B4-BE49-F238E27FC236}">
                <a16:creationId xmlns:a16="http://schemas.microsoft.com/office/drawing/2014/main" id="{5BE51F93-B40A-1347-CD88-5347F9BF7781}"/>
              </a:ext>
            </a:extLst>
          </p:cNvPr>
          <p:cNvSpPr/>
          <p:nvPr/>
        </p:nvSpPr>
        <p:spPr>
          <a:xfrm>
            <a:off x="8671589" y="380028"/>
            <a:ext cx="1828800" cy="418963"/>
          </a:xfrm>
          <a:prstGeom prst="rect">
            <a:avLst/>
          </a:prstGeom>
          <a:solidFill>
            <a:srgbClr val="788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100/100</a:t>
            </a:r>
          </a:p>
        </p:txBody>
      </p:sp>
      <p:sp>
        <p:nvSpPr>
          <p:cNvPr id="8" name="Rectangle 7">
            <a:extLst>
              <a:ext uri="{FF2B5EF4-FFF2-40B4-BE49-F238E27FC236}">
                <a16:creationId xmlns:a16="http://schemas.microsoft.com/office/drawing/2014/main" id="{00FAFAEF-1A0D-1B74-2EBF-ED9977EEEFB5}"/>
              </a:ext>
            </a:extLst>
          </p:cNvPr>
          <p:cNvSpPr/>
          <p:nvPr/>
        </p:nvSpPr>
        <p:spPr>
          <a:xfrm>
            <a:off x="10268526" y="1438720"/>
            <a:ext cx="701393" cy="3986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M</a:t>
            </a:r>
          </a:p>
        </p:txBody>
      </p:sp>
      <p:sp>
        <p:nvSpPr>
          <p:cNvPr id="9" name="Rectangle 8">
            <a:extLst>
              <a:ext uri="{FF2B5EF4-FFF2-40B4-BE49-F238E27FC236}">
                <a16:creationId xmlns:a16="http://schemas.microsoft.com/office/drawing/2014/main" id="{4440DE30-DADB-D47D-4DFF-012787272451}"/>
              </a:ext>
            </a:extLst>
          </p:cNvPr>
          <p:cNvSpPr/>
          <p:nvPr/>
        </p:nvSpPr>
        <p:spPr>
          <a:xfrm>
            <a:off x="9597248" y="1890847"/>
            <a:ext cx="2043953" cy="5759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Serving System</a:t>
            </a:r>
          </a:p>
        </p:txBody>
      </p:sp>
      <p:grpSp>
        <p:nvGrpSpPr>
          <p:cNvPr id="26" name="Group 25">
            <a:extLst>
              <a:ext uri="{FF2B5EF4-FFF2-40B4-BE49-F238E27FC236}">
                <a16:creationId xmlns:a16="http://schemas.microsoft.com/office/drawing/2014/main" id="{C19B7277-37EF-16BA-C1ED-9A7D54CA1490}"/>
              </a:ext>
            </a:extLst>
          </p:cNvPr>
          <p:cNvGrpSpPr/>
          <p:nvPr/>
        </p:nvGrpSpPr>
        <p:grpSpPr>
          <a:xfrm>
            <a:off x="8563086" y="1700248"/>
            <a:ext cx="906861" cy="733290"/>
            <a:chOff x="7972844" y="1700248"/>
            <a:chExt cx="1497104" cy="733290"/>
          </a:xfrm>
        </p:grpSpPr>
        <p:cxnSp>
          <p:nvCxnSpPr>
            <p:cNvPr id="7" name="Straight Arrow Connector 6">
              <a:extLst>
                <a:ext uri="{FF2B5EF4-FFF2-40B4-BE49-F238E27FC236}">
                  <a16:creationId xmlns:a16="http://schemas.microsoft.com/office/drawing/2014/main" id="{63E21F48-3394-F777-FD3E-683E89DA992C}"/>
                </a:ext>
              </a:extLst>
            </p:cNvPr>
            <p:cNvCxnSpPr>
              <a:cxnSpLocks/>
            </p:cNvCxnSpPr>
            <p:nvPr/>
          </p:nvCxnSpPr>
          <p:spPr>
            <a:xfrm>
              <a:off x="8355373" y="1700248"/>
              <a:ext cx="1112784" cy="274302"/>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9759B24-311B-AB57-9EAB-65EC3624BF09}"/>
                </a:ext>
              </a:extLst>
            </p:cNvPr>
            <p:cNvCxnSpPr>
              <a:cxnSpLocks/>
            </p:cNvCxnSpPr>
            <p:nvPr/>
          </p:nvCxnSpPr>
          <p:spPr>
            <a:xfrm>
              <a:off x="8357164" y="1820374"/>
              <a:ext cx="1112784" cy="274302"/>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21EED25-A760-76DF-747B-4623487ACC2D}"/>
                </a:ext>
              </a:extLst>
            </p:cNvPr>
            <p:cNvCxnSpPr>
              <a:cxnSpLocks/>
            </p:cNvCxnSpPr>
            <p:nvPr/>
          </p:nvCxnSpPr>
          <p:spPr>
            <a:xfrm>
              <a:off x="8348199" y="1940500"/>
              <a:ext cx="1112784" cy="274302"/>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3410202-AFC8-744B-DB99-4F16610561DF}"/>
                </a:ext>
              </a:extLst>
            </p:cNvPr>
            <p:cNvCxnSpPr>
              <a:cxnSpLocks/>
            </p:cNvCxnSpPr>
            <p:nvPr/>
          </p:nvCxnSpPr>
          <p:spPr>
            <a:xfrm>
              <a:off x="8339234" y="2049868"/>
              <a:ext cx="1112784" cy="274302"/>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6F6B62B-F2C5-DDBD-D7AA-FC346E2CA17E}"/>
                </a:ext>
              </a:extLst>
            </p:cNvPr>
            <p:cNvCxnSpPr>
              <a:cxnSpLocks/>
            </p:cNvCxnSpPr>
            <p:nvPr/>
          </p:nvCxnSpPr>
          <p:spPr>
            <a:xfrm flipH="1">
              <a:off x="7972844" y="2427497"/>
              <a:ext cx="1479174" cy="6041"/>
            </a:xfrm>
            <a:prstGeom prst="straightConnector1">
              <a:avLst/>
            </a:prstGeom>
            <a:ln w="19050">
              <a:solidFill>
                <a:srgbClr val="7889FB"/>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9068423A-0299-F78E-07E2-2363B455FDCD}"/>
              </a:ext>
            </a:extLst>
          </p:cNvPr>
          <p:cNvSpPr txBox="1"/>
          <p:nvPr/>
        </p:nvSpPr>
        <p:spPr>
          <a:xfrm>
            <a:off x="7752942" y="1546298"/>
            <a:ext cx="1112784" cy="646331"/>
          </a:xfrm>
          <a:prstGeom prst="rect">
            <a:avLst/>
          </a:prstGeom>
          <a:noFill/>
        </p:spPr>
        <p:txBody>
          <a:bodyPr wrap="square" lIns="0" rIns="0" rtlCol="0">
            <a:spAutoFit/>
          </a:bodyPr>
          <a:lstStyle/>
          <a:p>
            <a:pPr algn="ctr"/>
            <a:r>
              <a:rPr lang="en-US" b="1" dirty="0">
                <a:solidFill>
                  <a:srgbClr val="000000"/>
                </a:solidFill>
                <a:latin typeface="Calibri" panose="020F0502020204030204" pitchFamily="34" charset="0"/>
                <a:cs typeface="Calibri" panose="020F0502020204030204" pitchFamily="34" charset="0"/>
              </a:rPr>
              <a:t>client requests</a:t>
            </a:r>
          </a:p>
        </p:txBody>
      </p:sp>
      <p:sp>
        <p:nvSpPr>
          <p:cNvPr id="17" name="TextBox 16">
            <a:extLst>
              <a:ext uri="{FF2B5EF4-FFF2-40B4-BE49-F238E27FC236}">
                <a16:creationId xmlns:a16="http://schemas.microsoft.com/office/drawing/2014/main" id="{6B1AFB2C-D471-846B-75FB-662629A1851E}"/>
              </a:ext>
            </a:extLst>
          </p:cNvPr>
          <p:cNvSpPr txBox="1"/>
          <p:nvPr/>
        </p:nvSpPr>
        <p:spPr>
          <a:xfrm>
            <a:off x="7294579" y="2214802"/>
            <a:ext cx="1112784" cy="369332"/>
          </a:xfrm>
          <a:prstGeom prst="rect">
            <a:avLst/>
          </a:prstGeom>
          <a:noFill/>
        </p:spPr>
        <p:txBody>
          <a:bodyPr wrap="square" lIns="0" rIns="0" rtlCol="0">
            <a:spAutoFit/>
          </a:bodyPr>
          <a:lstStyle/>
          <a:p>
            <a:pPr algn="ctr"/>
            <a:r>
              <a:rPr lang="en-US" b="1" dirty="0">
                <a:solidFill>
                  <a:srgbClr val="000000"/>
                </a:solidFill>
                <a:latin typeface="Calibri" panose="020F0502020204030204" pitchFamily="34" charset="0"/>
                <a:cs typeface="Calibri" panose="020F0502020204030204" pitchFamily="34" charset="0"/>
              </a:rPr>
              <a:t>predictions</a:t>
            </a:r>
          </a:p>
        </p:txBody>
      </p:sp>
      <p:pic>
        <p:nvPicPr>
          <p:cNvPr id="18" name="Picture 17">
            <a:extLst>
              <a:ext uri="{FF2B5EF4-FFF2-40B4-BE49-F238E27FC236}">
                <a16:creationId xmlns:a16="http://schemas.microsoft.com/office/drawing/2014/main" id="{DA87AF82-485F-ABD0-17C3-6F04EDE1150B}"/>
              </a:ext>
            </a:extLst>
          </p:cNvPr>
          <p:cNvPicPr>
            <a:picLocks noChangeAspect="1"/>
          </p:cNvPicPr>
          <p:nvPr/>
        </p:nvPicPr>
        <p:blipFill>
          <a:blip r:embed="rId2"/>
          <a:stretch>
            <a:fillRect/>
          </a:stretch>
        </p:blipFill>
        <p:spPr>
          <a:xfrm>
            <a:off x="9597248" y="2538714"/>
            <a:ext cx="641169" cy="398021"/>
          </a:xfrm>
          <a:prstGeom prst="rect">
            <a:avLst/>
          </a:prstGeom>
        </p:spPr>
      </p:pic>
      <p:pic>
        <p:nvPicPr>
          <p:cNvPr id="19" name="Picture 18">
            <a:extLst>
              <a:ext uri="{FF2B5EF4-FFF2-40B4-BE49-F238E27FC236}">
                <a16:creationId xmlns:a16="http://schemas.microsoft.com/office/drawing/2014/main" id="{70F1ED99-F84B-1522-66DF-1D9FC191EAFB}"/>
              </a:ext>
            </a:extLst>
          </p:cNvPr>
          <p:cNvPicPr>
            <a:picLocks noChangeAspect="1"/>
          </p:cNvPicPr>
          <p:nvPr/>
        </p:nvPicPr>
        <p:blipFill>
          <a:blip r:embed="rId2"/>
          <a:stretch>
            <a:fillRect/>
          </a:stretch>
        </p:blipFill>
        <p:spPr>
          <a:xfrm>
            <a:off x="10298639" y="2533185"/>
            <a:ext cx="641169" cy="398021"/>
          </a:xfrm>
          <a:prstGeom prst="rect">
            <a:avLst/>
          </a:prstGeom>
        </p:spPr>
      </p:pic>
      <p:pic>
        <p:nvPicPr>
          <p:cNvPr id="20" name="Picture 19">
            <a:extLst>
              <a:ext uri="{FF2B5EF4-FFF2-40B4-BE49-F238E27FC236}">
                <a16:creationId xmlns:a16="http://schemas.microsoft.com/office/drawing/2014/main" id="{294A8E3B-7280-8B53-2F4F-100A0AD6A59D}"/>
              </a:ext>
            </a:extLst>
          </p:cNvPr>
          <p:cNvPicPr>
            <a:picLocks noChangeAspect="1"/>
          </p:cNvPicPr>
          <p:nvPr/>
        </p:nvPicPr>
        <p:blipFill>
          <a:blip r:embed="rId2"/>
          <a:stretch>
            <a:fillRect/>
          </a:stretch>
        </p:blipFill>
        <p:spPr>
          <a:xfrm>
            <a:off x="11000030" y="2520211"/>
            <a:ext cx="641169" cy="398021"/>
          </a:xfrm>
          <a:prstGeom prst="rect">
            <a:avLst/>
          </a:prstGeom>
        </p:spPr>
      </p:pic>
    </p:spTree>
    <p:extLst>
      <p:ext uri="{BB962C8B-B14F-4D97-AF65-F5344CB8AC3E}">
        <p14:creationId xmlns:p14="http://schemas.microsoft.com/office/powerpoint/2010/main" val="355402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34E7D9-0ABF-359C-5EB8-F47C32B199E3}"/>
              </a:ext>
            </a:extLst>
          </p:cNvPr>
          <p:cNvSpPr>
            <a:spLocks noGrp="1"/>
          </p:cNvSpPr>
          <p:nvPr>
            <p:ph type="body" sz="quarter" idx="14"/>
          </p:nvPr>
        </p:nvSpPr>
        <p:spPr/>
        <p:txBody>
          <a:bodyPr/>
          <a:lstStyle/>
          <a:p>
            <a:r>
              <a:rPr lang="en-US" dirty="0"/>
              <a:t>Final Questions &amp; Answering</a:t>
            </a:r>
          </a:p>
        </p:txBody>
      </p:sp>
      <p:sp>
        <p:nvSpPr>
          <p:cNvPr id="4" name="TextBox 3">
            <a:extLst>
              <a:ext uri="{FF2B5EF4-FFF2-40B4-BE49-F238E27FC236}">
                <a16:creationId xmlns:a16="http://schemas.microsoft.com/office/drawing/2014/main" id="{C9FAC978-F070-385E-C273-A7A5863B03B0}"/>
              </a:ext>
            </a:extLst>
          </p:cNvPr>
          <p:cNvSpPr txBox="1"/>
          <p:nvPr/>
        </p:nvSpPr>
        <p:spPr>
          <a:xfrm>
            <a:off x="3227295" y="1559859"/>
            <a:ext cx="5658522" cy="3323987"/>
          </a:xfrm>
          <a:prstGeom prst="rect">
            <a:avLst/>
          </a:prstGeom>
          <a:noFill/>
        </p:spPr>
        <p:txBody>
          <a:bodyPr wrap="square" lIns="0" rIns="0" rtlCol="0">
            <a:spAutoFit/>
          </a:bodyPr>
          <a:lstStyle/>
          <a:p>
            <a:pPr algn="ctr"/>
            <a:r>
              <a:rPr lang="en-US" sz="7000" b="1" dirty="0">
                <a:solidFill>
                  <a:srgbClr val="C40D1E"/>
                </a:solidFill>
                <a:latin typeface="Calibri" panose="020F0502020204030204" pitchFamily="34" charset="0"/>
                <a:cs typeface="Calibri" panose="020F0502020204030204" pitchFamily="34" charset="0"/>
              </a:rPr>
              <a:t>THANKS </a:t>
            </a:r>
            <a:br>
              <a:rPr lang="en-US" sz="7000" b="1" dirty="0">
                <a:solidFill>
                  <a:srgbClr val="C40D1E"/>
                </a:solidFill>
                <a:latin typeface="Calibri" panose="020F0502020204030204" pitchFamily="34" charset="0"/>
                <a:cs typeface="Calibri" panose="020F0502020204030204" pitchFamily="34" charset="0"/>
              </a:rPr>
            </a:br>
            <a:r>
              <a:rPr lang="en-US" sz="7000" b="1" dirty="0">
                <a:solidFill>
                  <a:srgbClr val="C40D1E"/>
                </a:solidFill>
                <a:latin typeface="Calibri" panose="020F0502020204030204" pitchFamily="34" charset="0"/>
                <a:cs typeface="Calibri" panose="020F0502020204030204" pitchFamily="34" charset="0"/>
              </a:rPr>
              <a:t>and </a:t>
            </a:r>
            <a:br>
              <a:rPr lang="en-US" sz="7000" b="1" dirty="0">
                <a:solidFill>
                  <a:srgbClr val="C40D1E"/>
                </a:solidFill>
                <a:latin typeface="Calibri" panose="020F0502020204030204" pitchFamily="34" charset="0"/>
                <a:cs typeface="Calibri" panose="020F0502020204030204" pitchFamily="34" charset="0"/>
              </a:rPr>
            </a:br>
            <a:r>
              <a:rPr lang="en-US" sz="7000" b="1" dirty="0">
                <a:solidFill>
                  <a:srgbClr val="C40D1E"/>
                </a:solidFill>
                <a:latin typeface="Calibri" panose="020F0502020204030204" pitchFamily="34" charset="0"/>
                <a:cs typeface="Calibri" panose="020F0502020204030204" pitchFamily="34" charset="0"/>
              </a:rPr>
              <a:t>GOOD LUCK!</a:t>
            </a:r>
          </a:p>
        </p:txBody>
      </p:sp>
    </p:spTree>
    <p:extLst>
      <p:ext uri="{BB962C8B-B14F-4D97-AF65-F5344CB8AC3E}">
        <p14:creationId xmlns:p14="http://schemas.microsoft.com/office/powerpoint/2010/main" val="2929759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599832A-7462-CE84-0AF6-245C630632F7}"/>
              </a:ext>
            </a:extLst>
          </p:cNvPr>
          <p:cNvSpPr>
            <a:spLocks noGrp="1"/>
          </p:cNvSpPr>
          <p:nvPr>
            <p:ph type="body" sz="quarter" idx="14"/>
          </p:nvPr>
        </p:nvSpPr>
        <p:spPr/>
        <p:txBody>
          <a:bodyPr/>
          <a:lstStyle/>
          <a:p>
            <a:r>
              <a:rPr lang="en-US" dirty="0"/>
              <a:t>Model Exchange and Serving</a:t>
            </a:r>
          </a:p>
        </p:txBody>
      </p:sp>
      <p:sp>
        <p:nvSpPr>
          <p:cNvPr id="5" name="Text Placeholder 4">
            <a:extLst>
              <a:ext uri="{FF2B5EF4-FFF2-40B4-BE49-F238E27FC236}">
                <a16:creationId xmlns:a16="http://schemas.microsoft.com/office/drawing/2014/main" id="{B0D9B8C2-8511-D114-9724-88D8D387D38B}"/>
              </a:ext>
            </a:extLst>
          </p:cNvPr>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1262142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BAB46F-2E45-A9B1-BA6C-2C1092E22796}"/>
              </a:ext>
            </a:extLst>
          </p:cNvPr>
          <p:cNvSpPr>
            <a:spLocks noGrp="1"/>
          </p:cNvSpPr>
          <p:nvPr>
            <p:ph type="body" sz="quarter" idx="18"/>
          </p:nvPr>
        </p:nvSpPr>
        <p:spPr/>
        <p:txBody>
          <a:bodyPr/>
          <a:lstStyle/>
          <a:p>
            <a:r>
              <a:rPr lang="en-US" dirty="0"/>
              <a:t>Definition Deployed Model</a:t>
            </a:r>
          </a:p>
          <a:p>
            <a:pPr lvl="1"/>
            <a:r>
              <a:rPr lang="en-US" b="1" dirty="0"/>
              <a:t>#1 </a:t>
            </a:r>
            <a:r>
              <a:rPr lang="en-US" b="1" dirty="0">
                <a:solidFill>
                  <a:schemeClr val="accent1"/>
                </a:solidFill>
              </a:rPr>
              <a:t>Trained ML model</a:t>
            </a:r>
            <a:r>
              <a:rPr lang="en-US" b="1" dirty="0"/>
              <a:t> </a:t>
            </a:r>
            <a:r>
              <a:rPr lang="en-US" dirty="0"/>
              <a:t>(weight/parameter matrix)</a:t>
            </a:r>
          </a:p>
          <a:p>
            <a:pPr lvl="1"/>
            <a:r>
              <a:rPr lang="en-US" b="1" dirty="0"/>
              <a:t>#2 </a:t>
            </a:r>
            <a:r>
              <a:rPr lang="en-US" b="1" dirty="0">
                <a:solidFill>
                  <a:schemeClr val="accent1"/>
                </a:solidFill>
              </a:rPr>
              <a:t>Trained weights AND operator graph</a:t>
            </a:r>
            <a:r>
              <a:rPr lang="en-US" dirty="0"/>
              <a:t> / entire ML pipeline</a:t>
            </a:r>
          </a:p>
          <a:p>
            <a:pPr marL="457200" lvl="1" indent="0">
              <a:buNone/>
            </a:pPr>
            <a:r>
              <a:rPr lang="en-US" dirty="0">
                <a:sym typeface="Wingdings" panose="05000000000000000000" pitchFamily="2" charset="2"/>
              </a:rPr>
              <a:t>	</a:t>
            </a:r>
            <a:r>
              <a:rPr lang="en-AT" dirty="0">
                <a:sym typeface="Wingdings" panose="05000000000000000000" pitchFamily="2" charset="2"/>
              </a:rPr>
              <a:t></a:t>
            </a:r>
            <a:r>
              <a:rPr lang="en-US" dirty="0">
                <a:sym typeface="Wingdings" panose="05000000000000000000" pitchFamily="2" charset="2"/>
              </a:rPr>
              <a:t> especially for DNN (many weight/bias tensors, hyper parameters, </a:t>
            </a:r>
            <a:r>
              <a:rPr lang="en-US" dirty="0" err="1">
                <a:sym typeface="Wingdings" panose="05000000000000000000" pitchFamily="2" charset="2"/>
              </a:rPr>
              <a:t>etc</a:t>
            </a:r>
            <a:r>
              <a:rPr lang="en-US" dirty="0">
                <a:sym typeface="Wingdings" panose="05000000000000000000" pitchFamily="2" charset="2"/>
              </a:rPr>
              <a:t>)</a:t>
            </a:r>
            <a:endParaRPr lang="en-US" dirty="0"/>
          </a:p>
          <a:p>
            <a:pPr lvl="1"/>
            <a:endParaRPr lang="en-US" dirty="0"/>
          </a:p>
          <a:p>
            <a:r>
              <a:rPr lang="en-US" dirty="0"/>
              <a:t>Recap: Data Exchange Formats </a:t>
            </a:r>
            <a:r>
              <a:rPr lang="en-US" b="0" dirty="0"/>
              <a:t>(model + meta data)</a:t>
            </a:r>
          </a:p>
          <a:p>
            <a:pPr lvl="1"/>
            <a:r>
              <a:rPr lang="en-US" dirty="0"/>
              <a:t>General-purpose formats: </a:t>
            </a:r>
            <a:r>
              <a:rPr lang="en-US" b="1" dirty="0">
                <a:solidFill>
                  <a:srgbClr val="7889FB"/>
                </a:solidFill>
              </a:rPr>
              <a:t>CSV</a:t>
            </a:r>
            <a:r>
              <a:rPr lang="en-US" dirty="0"/>
              <a:t>, </a:t>
            </a:r>
            <a:r>
              <a:rPr lang="en-US" b="1" dirty="0">
                <a:solidFill>
                  <a:srgbClr val="7889FB"/>
                </a:solidFill>
              </a:rPr>
              <a:t>JSON</a:t>
            </a:r>
            <a:r>
              <a:rPr lang="en-US" dirty="0"/>
              <a:t>, </a:t>
            </a:r>
            <a:r>
              <a:rPr lang="en-US" b="1" dirty="0">
                <a:solidFill>
                  <a:srgbClr val="7889FB"/>
                </a:solidFill>
              </a:rPr>
              <a:t>XML</a:t>
            </a:r>
            <a:r>
              <a:rPr lang="en-US" dirty="0"/>
              <a:t>, </a:t>
            </a:r>
            <a:r>
              <a:rPr lang="en-US" b="1" dirty="0" err="1">
                <a:solidFill>
                  <a:srgbClr val="7889FB"/>
                </a:solidFill>
              </a:rPr>
              <a:t>Protobuf</a:t>
            </a:r>
            <a:endParaRPr lang="en-US" b="1" dirty="0">
              <a:solidFill>
                <a:srgbClr val="7889FB"/>
              </a:solidFill>
            </a:endParaRPr>
          </a:p>
          <a:p>
            <a:pPr lvl="1"/>
            <a:r>
              <a:rPr lang="en-US" dirty="0"/>
              <a:t>Sparse matrix formats: </a:t>
            </a:r>
            <a:r>
              <a:rPr lang="en-US" b="1" dirty="0">
                <a:solidFill>
                  <a:srgbClr val="7889FB"/>
                </a:solidFill>
              </a:rPr>
              <a:t>matrix market</a:t>
            </a:r>
            <a:r>
              <a:rPr lang="en-US" dirty="0"/>
              <a:t>, </a:t>
            </a:r>
            <a:r>
              <a:rPr lang="en-US" b="1" dirty="0" err="1">
                <a:solidFill>
                  <a:srgbClr val="7889FB"/>
                </a:solidFill>
              </a:rPr>
              <a:t>libsvm</a:t>
            </a:r>
            <a:endParaRPr lang="en-US" b="1" dirty="0">
              <a:solidFill>
                <a:srgbClr val="7889FB"/>
              </a:solidFill>
            </a:endParaRPr>
          </a:p>
          <a:p>
            <a:pPr lvl="1"/>
            <a:r>
              <a:rPr lang="en-US" dirty="0"/>
              <a:t>Scientific formats: </a:t>
            </a:r>
            <a:r>
              <a:rPr lang="en-US" b="1" dirty="0" err="1">
                <a:solidFill>
                  <a:srgbClr val="7889FB"/>
                </a:solidFill>
              </a:rPr>
              <a:t>NetCDF</a:t>
            </a:r>
            <a:r>
              <a:rPr lang="en-US" dirty="0"/>
              <a:t>, </a:t>
            </a:r>
            <a:r>
              <a:rPr lang="en-US" b="1" dirty="0">
                <a:solidFill>
                  <a:srgbClr val="7889FB"/>
                </a:solidFill>
              </a:rPr>
              <a:t>HDF5</a:t>
            </a:r>
          </a:p>
          <a:p>
            <a:pPr lvl="1"/>
            <a:r>
              <a:rPr lang="en-US" dirty="0"/>
              <a:t>ML-system-specific binary formats (e.g., </a:t>
            </a:r>
            <a:r>
              <a:rPr lang="en-US" dirty="0" err="1"/>
              <a:t>SystemDS</a:t>
            </a:r>
            <a:r>
              <a:rPr lang="en-US" dirty="0"/>
              <a:t>, </a:t>
            </a:r>
            <a:r>
              <a:rPr lang="en-US" dirty="0" err="1"/>
              <a:t>PyTorch</a:t>
            </a:r>
            <a:r>
              <a:rPr lang="en-US" dirty="0"/>
              <a:t> serialized)</a:t>
            </a:r>
          </a:p>
          <a:p>
            <a:pPr lvl="1"/>
            <a:endParaRPr lang="en-US" dirty="0"/>
          </a:p>
          <a:p>
            <a:r>
              <a:rPr lang="en-US" dirty="0"/>
              <a:t>Problem ML System Landscape</a:t>
            </a:r>
          </a:p>
          <a:p>
            <a:pPr lvl="1"/>
            <a:r>
              <a:rPr lang="en-US" dirty="0"/>
              <a:t>Different languages and frameworks, including versions</a:t>
            </a:r>
          </a:p>
          <a:p>
            <a:pPr lvl="1"/>
            <a:r>
              <a:rPr lang="en-US" dirty="0"/>
              <a:t>Lack of standardization </a:t>
            </a:r>
            <a:r>
              <a:rPr lang="en-AT" b="1" dirty="0">
                <a:solidFill>
                  <a:schemeClr val="accent1"/>
                </a:solidFill>
                <a:sym typeface="Wingdings" panose="05000000000000000000" pitchFamily="2" charset="2"/>
              </a:rPr>
              <a:t></a:t>
            </a:r>
            <a:r>
              <a:rPr lang="en-US" b="1" dirty="0">
                <a:solidFill>
                  <a:schemeClr val="accent1"/>
                </a:solidFill>
                <a:sym typeface="Wingdings" panose="05000000000000000000" pitchFamily="2" charset="2"/>
              </a:rPr>
              <a:t> </a:t>
            </a:r>
            <a:r>
              <a:rPr lang="en-US" b="1" dirty="0">
                <a:solidFill>
                  <a:schemeClr val="accent1"/>
                </a:solidFill>
              </a:rPr>
              <a:t>DSLs for ML is wild west</a:t>
            </a:r>
          </a:p>
          <a:p>
            <a:endParaRPr lang="en-US" dirty="0"/>
          </a:p>
        </p:txBody>
      </p:sp>
      <p:sp>
        <p:nvSpPr>
          <p:cNvPr id="3" name="Text Placeholder 2">
            <a:extLst>
              <a:ext uri="{FF2B5EF4-FFF2-40B4-BE49-F238E27FC236}">
                <a16:creationId xmlns:a16="http://schemas.microsoft.com/office/drawing/2014/main" id="{FEA46349-B125-BE1C-6979-3FAEE55EC9DC}"/>
              </a:ext>
            </a:extLst>
          </p:cNvPr>
          <p:cNvSpPr>
            <a:spLocks noGrp="1"/>
          </p:cNvSpPr>
          <p:nvPr>
            <p:ph type="body" sz="quarter" idx="14"/>
          </p:nvPr>
        </p:nvSpPr>
        <p:spPr/>
        <p:txBody>
          <a:bodyPr/>
          <a:lstStyle/>
          <a:p>
            <a:r>
              <a:rPr lang="en-US" dirty="0"/>
              <a:t>Model Exchange Formats</a:t>
            </a:r>
          </a:p>
        </p:txBody>
      </p:sp>
      <p:pic>
        <p:nvPicPr>
          <p:cNvPr id="4" name="Picture 3">
            <a:extLst>
              <a:ext uri="{FF2B5EF4-FFF2-40B4-BE49-F238E27FC236}">
                <a16:creationId xmlns:a16="http://schemas.microsoft.com/office/drawing/2014/main" id="{0E774203-C4C1-07FB-D302-824A0A1D5EB6}"/>
              </a:ext>
            </a:extLst>
          </p:cNvPr>
          <p:cNvPicPr>
            <a:picLocks noChangeAspect="1"/>
          </p:cNvPicPr>
          <p:nvPr/>
        </p:nvPicPr>
        <p:blipFill>
          <a:blip r:embed="rId2"/>
          <a:stretch>
            <a:fillRect/>
          </a:stretch>
        </p:blipFill>
        <p:spPr>
          <a:xfrm>
            <a:off x="8282332" y="3003265"/>
            <a:ext cx="1693189" cy="1156324"/>
          </a:xfrm>
          <a:prstGeom prst="rect">
            <a:avLst/>
          </a:prstGeom>
        </p:spPr>
      </p:pic>
      <p:pic>
        <p:nvPicPr>
          <p:cNvPr id="5" name="Picture 4">
            <a:extLst>
              <a:ext uri="{FF2B5EF4-FFF2-40B4-BE49-F238E27FC236}">
                <a16:creationId xmlns:a16="http://schemas.microsoft.com/office/drawing/2014/main" id="{CE29B575-1868-8566-2326-C75CFCC1FA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8834" y="4159589"/>
            <a:ext cx="1202891" cy="249379"/>
          </a:xfrm>
          <a:prstGeom prst="rect">
            <a:avLst/>
          </a:prstGeom>
        </p:spPr>
      </p:pic>
      <p:pic>
        <p:nvPicPr>
          <p:cNvPr id="6" name="Picture 5">
            <a:extLst>
              <a:ext uri="{FF2B5EF4-FFF2-40B4-BE49-F238E27FC236}">
                <a16:creationId xmlns:a16="http://schemas.microsoft.com/office/drawing/2014/main" id="{2EAF4D12-DE29-32CB-B7C9-89B2C7F6162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9616768" y="4159589"/>
            <a:ext cx="376333" cy="359844"/>
          </a:xfrm>
          <a:prstGeom prst="rect">
            <a:avLst/>
          </a:prstGeom>
        </p:spPr>
      </p:pic>
    </p:spTree>
    <p:extLst>
      <p:ext uri="{BB962C8B-B14F-4D97-AF65-F5344CB8AC3E}">
        <p14:creationId xmlns:p14="http://schemas.microsoft.com/office/powerpoint/2010/main" val="178961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FA31BE-1926-B976-FD2A-D4F78D4B9B13}"/>
              </a:ext>
            </a:extLst>
          </p:cNvPr>
          <p:cNvSpPr>
            <a:spLocks noGrp="1"/>
          </p:cNvSpPr>
          <p:nvPr>
            <p:ph type="body" sz="quarter" idx="18"/>
          </p:nvPr>
        </p:nvSpPr>
        <p:spPr/>
        <p:txBody>
          <a:bodyPr/>
          <a:lstStyle/>
          <a:p>
            <a:r>
              <a:rPr lang="en-US" dirty="0"/>
              <a:t>Why Open Standards?</a:t>
            </a:r>
          </a:p>
          <a:p>
            <a:pPr lvl="1"/>
            <a:r>
              <a:rPr lang="en-US" dirty="0"/>
              <a:t>Open source allows inspection but no control</a:t>
            </a:r>
          </a:p>
          <a:p>
            <a:pPr lvl="1"/>
            <a:r>
              <a:rPr lang="en-US" dirty="0"/>
              <a:t>Open governance necessary for open standard</a:t>
            </a:r>
          </a:p>
          <a:p>
            <a:pPr lvl="1"/>
            <a:r>
              <a:rPr lang="en-US" dirty="0"/>
              <a:t>Cons: needs adoption, moves slowly</a:t>
            </a:r>
          </a:p>
          <a:p>
            <a:pPr lvl="1"/>
            <a:endParaRPr lang="en-US" dirty="0"/>
          </a:p>
          <a:p>
            <a:r>
              <a:rPr lang="en-US" dirty="0"/>
              <a:t>#1 </a:t>
            </a:r>
            <a:r>
              <a:rPr lang="en-US" dirty="0">
                <a:solidFill>
                  <a:schemeClr val="accent1"/>
                </a:solidFill>
              </a:rPr>
              <a:t>Predictive Model Markup Language</a:t>
            </a:r>
            <a:r>
              <a:rPr lang="en-US" dirty="0"/>
              <a:t> (PMML)</a:t>
            </a:r>
          </a:p>
          <a:p>
            <a:pPr lvl="1"/>
            <a:r>
              <a:rPr lang="en-US" dirty="0"/>
              <a:t>Model exchange format in XML, created by Data Mining Group 1997</a:t>
            </a:r>
          </a:p>
          <a:p>
            <a:pPr lvl="1"/>
            <a:r>
              <a:rPr lang="en-US" dirty="0"/>
              <a:t>Package model weights, hyper parameters, and </a:t>
            </a:r>
            <a:r>
              <a:rPr lang="en-US" b="1" dirty="0">
                <a:solidFill>
                  <a:schemeClr val="accent1"/>
                </a:solidFill>
              </a:rPr>
              <a:t>limited set of algorithms</a:t>
            </a:r>
          </a:p>
          <a:p>
            <a:pPr lvl="1"/>
            <a:endParaRPr lang="en-US" dirty="0"/>
          </a:p>
          <a:p>
            <a:r>
              <a:rPr lang="en-US" dirty="0"/>
              <a:t>#2 </a:t>
            </a:r>
            <a:r>
              <a:rPr lang="en-US" dirty="0">
                <a:solidFill>
                  <a:schemeClr val="accent1"/>
                </a:solidFill>
              </a:rPr>
              <a:t>Portable Format for Analytics</a:t>
            </a:r>
            <a:r>
              <a:rPr lang="en-US" dirty="0"/>
              <a:t> (PFA)</a:t>
            </a:r>
          </a:p>
          <a:p>
            <a:pPr lvl="1"/>
            <a:r>
              <a:rPr lang="en-US" dirty="0"/>
              <a:t>Attempt to fix limitations of PMML, created by Data Mining Group</a:t>
            </a:r>
          </a:p>
          <a:p>
            <a:pPr lvl="1"/>
            <a:r>
              <a:rPr lang="en-US" dirty="0"/>
              <a:t>JSON and AVRO exchange format</a:t>
            </a:r>
          </a:p>
          <a:p>
            <a:pPr lvl="1"/>
            <a:r>
              <a:rPr lang="en-US" b="1" dirty="0">
                <a:solidFill>
                  <a:srgbClr val="7889FB"/>
                </a:solidFill>
              </a:rPr>
              <a:t>Minimal functional math language</a:t>
            </a:r>
            <a:r>
              <a:rPr lang="en-US" dirty="0"/>
              <a:t> </a:t>
            </a:r>
            <a:r>
              <a:rPr lang="en-AT" dirty="0">
                <a:sym typeface="Wingdings" panose="05000000000000000000" pitchFamily="2" charset="2"/>
              </a:rPr>
              <a:t></a:t>
            </a:r>
            <a:r>
              <a:rPr lang="en-US" dirty="0">
                <a:sym typeface="Wingdings" panose="05000000000000000000" pitchFamily="2" charset="2"/>
              </a:rPr>
              <a:t> arbitrary custom models</a:t>
            </a:r>
          </a:p>
          <a:p>
            <a:pPr lvl="1"/>
            <a:r>
              <a:rPr lang="en-US" dirty="0">
                <a:sym typeface="Wingdings" panose="05000000000000000000" pitchFamily="2" charset="2"/>
              </a:rPr>
              <a:t>Scoring in JVM, Python, R</a:t>
            </a:r>
            <a:endParaRPr lang="en-US" dirty="0"/>
          </a:p>
          <a:p>
            <a:endParaRPr lang="en-US" dirty="0"/>
          </a:p>
        </p:txBody>
      </p:sp>
      <p:sp>
        <p:nvSpPr>
          <p:cNvPr id="3" name="Text Placeholder 2">
            <a:extLst>
              <a:ext uri="{FF2B5EF4-FFF2-40B4-BE49-F238E27FC236}">
                <a16:creationId xmlns:a16="http://schemas.microsoft.com/office/drawing/2014/main" id="{B42FE8AD-6F89-D820-58CE-BE197B05A40A}"/>
              </a:ext>
            </a:extLst>
          </p:cNvPr>
          <p:cNvSpPr>
            <a:spLocks noGrp="1"/>
          </p:cNvSpPr>
          <p:nvPr>
            <p:ph type="body" sz="quarter" idx="14"/>
          </p:nvPr>
        </p:nvSpPr>
        <p:spPr/>
        <p:txBody>
          <a:bodyPr/>
          <a:lstStyle/>
          <a:p>
            <a:r>
              <a:rPr lang="en-US" dirty="0"/>
              <a:t>Model Exchange Formats, cont.</a:t>
            </a:r>
          </a:p>
        </p:txBody>
      </p:sp>
      <p:pic>
        <p:nvPicPr>
          <p:cNvPr id="4" name="Picture 3">
            <a:extLst>
              <a:ext uri="{FF2B5EF4-FFF2-40B4-BE49-F238E27FC236}">
                <a16:creationId xmlns:a16="http://schemas.microsoft.com/office/drawing/2014/main" id="{B449EE28-9166-A837-D821-D21B3760B090}"/>
              </a:ext>
            </a:extLst>
          </p:cNvPr>
          <p:cNvPicPr>
            <a:picLocks noChangeAspect="1"/>
          </p:cNvPicPr>
          <p:nvPr/>
        </p:nvPicPr>
        <p:blipFill>
          <a:blip r:embed="rId2"/>
          <a:stretch>
            <a:fillRect/>
          </a:stretch>
        </p:blipFill>
        <p:spPr>
          <a:xfrm>
            <a:off x="10641207" y="1344268"/>
            <a:ext cx="949611" cy="531390"/>
          </a:xfrm>
          <a:prstGeom prst="rect">
            <a:avLst/>
          </a:prstGeom>
          <a:ln w="25400">
            <a:solidFill>
              <a:srgbClr val="7889FB"/>
            </a:solidFill>
          </a:ln>
        </p:spPr>
      </p:pic>
      <p:sp>
        <p:nvSpPr>
          <p:cNvPr id="5" name="TextBox 4">
            <a:extLst>
              <a:ext uri="{FF2B5EF4-FFF2-40B4-BE49-F238E27FC236}">
                <a16:creationId xmlns:a16="http://schemas.microsoft.com/office/drawing/2014/main" id="{6C6D4A4C-00B3-8E61-7E28-4F33F6E951D2}"/>
              </a:ext>
            </a:extLst>
          </p:cNvPr>
          <p:cNvSpPr txBox="1"/>
          <p:nvPr/>
        </p:nvSpPr>
        <p:spPr>
          <a:xfrm>
            <a:off x="9103809" y="1939455"/>
            <a:ext cx="2522133" cy="738664"/>
          </a:xfrm>
          <a:prstGeom prst="rect">
            <a:avLst/>
          </a:prstGeom>
          <a:noFill/>
        </p:spPr>
        <p:txBody>
          <a:bodyPr wrap="square" lIns="0" rIns="0" rtlCol="0">
            <a:spAutoFit/>
          </a:bodyPr>
          <a:lstStyle/>
          <a:p>
            <a:pPr algn="r"/>
            <a:r>
              <a:rPr lang="en-US" sz="1400" dirty="0">
                <a:latin typeface="Calibri" panose="020F0502020204030204" pitchFamily="34" charset="0"/>
                <a:cs typeface="Calibri" panose="020F0502020204030204" pitchFamily="34" charset="0"/>
              </a:rPr>
              <a:t>[Nick </a:t>
            </a:r>
            <a:r>
              <a:rPr lang="en-US" sz="1400" dirty="0" err="1">
                <a:latin typeface="Calibri" panose="020F0502020204030204" pitchFamily="34" charset="0"/>
                <a:cs typeface="Calibri" panose="020F0502020204030204" pitchFamily="34" charset="0"/>
              </a:rPr>
              <a:t>Pentreath</a:t>
            </a:r>
            <a:r>
              <a:rPr lang="en-US" sz="1400" dirty="0">
                <a:latin typeface="Calibri" panose="020F0502020204030204" pitchFamily="34" charset="0"/>
                <a:cs typeface="Calibri" panose="020F0502020204030204" pitchFamily="34" charset="0"/>
              </a:rPr>
              <a:t>: Open Standards for Machine Learning Deployment, </a:t>
            </a:r>
            <a:r>
              <a:rPr lang="en-US" sz="1400" b="1" dirty="0" err="1">
                <a:latin typeface="Calibri" panose="020F0502020204030204" pitchFamily="34" charset="0"/>
                <a:cs typeface="Calibri" panose="020F0502020204030204" pitchFamily="34" charset="0"/>
              </a:rPr>
              <a:t>bbuzz</a:t>
            </a:r>
            <a:r>
              <a:rPr lang="en-US" sz="1400" b="1" dirty="0">
                <a:latin typeface="Calibri" panose="020F0502020204030204" pitchFamily="34" charset="0"/>
                <a:cs typeface="Calibri" panose="020F0502020204030204" pitchFamily="34" charset="0"/>
              </a:rPr>
              <a:t> 2019</a:t>
            </a:r>
            <a:r>
              <a:rPr lang="en-US"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87151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A297E5-953A-B8D3-6797-8EA61A1917A6}"/>
              </a:ext>
            </a:extLst>
          </p:cNvPr>
          <p:cNvSpPr>
            <a:spLocks noGrp="1"/>
          </p:cNvSpPr>
          <p:nvPr>
            <p:ph type="body" sz="quarter" idx="18"/>
          </p:nvPr>
        </p:nvSpPr>
        <p:spPr/>
        <p:txBody>
          <a:bodyPr/>
          <a:lstStyle/>
          <a:p>
            <a:r>
              <a:rPr lang="en-US" dirty="0"/>
              <a:t>#3 </a:t>
            </a:r>
            <a:r>
              <a:rPr lang="en-US" dirty="0">
                <a:solidFill>
                  <a:schemeClr val="accent1"/>
                </a:solidFill>
              </a:rPr>
              <a:t>Open Neural Network Exchange </a:t>
            </a:r>
            <a:r>
              <a:rPr lang="en-US" dirty="0"/>
              <a:t>(ONNX)</a:t>
            </a:r>
          </a:p>
          <a:p>
            <a:pPr lvl="1"/>
            <a:r>
              <a:rPr lang="en-US" b="1" dirty="0">
                <a:solidFill>
                  <a:srgbClr val="7889FB"/>
                </a:solidFill>
              </a:rPr>
              <a:t>Model exchange format </a:t>
            </a:r>
            <a:r>
              <a:rPr lang="en-US" dirty="0"/>
              <a:t>(data and operator graph) via </a:t>
            </a:r>
            <a:r>
              <a:rPr lang="en-US" dirty="0" err="1"/>
              <a:t>Protobuf</a:t>
            </a:r>
            <a:r>
              <a:rPr lang="en-US" dirty="0"/>
              <a:t> </a:t>
            </a:r>
          </a:p>
          <a:p>
            <a:pPr lvl="1"/>
            <a:r>
              <a:rPr lang="en-US" dirty="0"/>
              <a:t>First Facebook and Microsoft, then IBM, Amazon </a:t>
            </a:r>
            <a:r>
              <a:rPr lang="en-AT" dirty="0">
                <a:sym typeface="Wingdings" panose="05000000000000000000" pitchFamily="2" charset="2"/>
              </a:rPr>
              <a:t></a:t>
            </a:r>
            <a:r>
              <a:rPr lang="en-US" dirty="0">
                <a:sym typeface="Wingdings" panose="05000000000000000000" pitchFamily="2" charset="2"/>
              </a:rPr>
              <a:t> </a:t>
            </a:r>
            <a:r>
              <a:rPr lang="en-US" dirty="0" err="1">
                <a:sym typeface="Wingdings" panose="05000000000000000000" pitchFamily="2" charset="2"/>
              </a:rPr>
              <a:t>PyTorch</a:t>
            </a:r>
            <a:r>
              <a:rPr lang="en-US" dirty="0">
                <a:sym typeface="Wingdings" panose="05000000000000000000" pitchFamily="2" charset="2"/>
              </a:rPr>
              <a:t>, </a:t>
            </a:r>
            <a:r>
              <a:rPr lang="en-US" dirty="0" err="1">
                <a:sym typeface="Wingdings" panose="05000000000000000000" pitchFamily="2" charset="2"/>
              </a:rPr>
              <a:t>MXNet</a:t>
            </a:r>
            <a:endParaRPr lang="en-US" dirty="0"/>
          </a:p>
          <a:p>
            <a:pPr lvl="1"/>
            <a:r>
              <a:rPr lang="en-US" dirty="0"/>
              <a:t>Focused on </a:t>
            </a:r>
            <a:r>
              <a:rPr lang="en-US" b="1" dirty="0">
                <a:solidFill>
                  <a:srgbClr val="7889FB"/>
                </a:solidFill>
              </a:rPr>
              <a:t>deep learning and tensor operations</a:t>
            </a:r>
          </a:p>
          <a:p>
            <a:pPr lvl="1"/>
            <a:r>
              <a:rPr lang="en-US" dirty="0"/>
              <a:t>ONNX-ML: support for traditional ML algorithms</a:t>
            </a:r>
          </a:p>
          <a:p>
            <a:pPr lvl="1"/>
            <a:r>
              <a:rPr lang="en-US" dirty="0"/>
              <a:t>Scoring engine: </a:t>
            </a:r>
            <a:r>
              <a:rPr lang="en-US" dirty="0">
                <a:hlinkClick r:id="rId2"/>
              </a:rPr>
              <a:t>https://github.com/Microsoft/onnxruntime</a:t>
            </a:r>
            <a:r>
              <a:rPr lang="en-US" dirty="0"/>
              <a:t> </a:t>
            </a:r>
          </a:p>
          <a:p>
            <a:pPr lvl="1"/>
            <a:r>
              <a:rPr lang="en-US" dirty="0"/>
              <a:t>Cons: </a:t>
            </a:r>
            <a:r>
              <a:rPr lang="en-US" b="1" dirty="0">
                <a:solidFill>
                  <a:schemeClr val="accent1"/>
                </a:solidFill>
              </a:rPr>
              <a:t>low level</a:t>
            </a:r>
            <a:r>
              <a:rPr lang="en-US" dirty="0"/>
              <a:t> (e.g., fused ops), </a:t>
            </a:r>
            <a:r>
              <a:rPr lang="en-US" b="1" dirty="0">
                <a:solidFill>
                  <a:schemeClr val="accent1"/>
                </a:solidFill>
              </a:rPr>
              <a:t>DNN-centric </a:t>
            </a:r>
            <a:r>
              <a:rPr lang="en-US" b="1" dirty="0">
                <a:solidFill>
                  <a:schemeClr val="tx1"/>
                </a:solidFill>
                <a:sym typeface="Wingdings" panose="05000000000000000000" pitchFamily="2" charset="2"/>
              </a:rPr>
              <a:t> </a:t>
            </a:r>
            <a:r>
              <a:rPr lang="en-US" dirty="0">
                <a:solidFill>
                  <a:schemeClr val="tx1"/>
                </a:solidFill>
              </a:rPr>
              <a:t>ONNX-ML</a:t>
            </a:r>
            <a:endParaRPr lang="en-US" b="1" dirty="0">
              <a:solidFill>
                <a:schemeClr val="tx1"/>
              </a:solidFill>
            </a:endParaRPr>
          </a:p>
          <a:p>
            <a:pPr lvl="1"/>
            <a:endParaRPr lang="en-US" dirty="0"/>
          </a:p>
          <a:p>
            <a:r>
              <a:rPr lang="en-US" dirty="0"/>
              <a:t>TensorFlow Saved Models</a:t>
            </a:r>
          </a:p>
          <a:p>
            <a:pPr lvl="1"/>
            <a:r>
              <a:rPr lang="en-US" b="1" dirty="0">
                <a:solidFill>
                  <a:srgbClr val="7889FB"/>
                </a:solidFill>
              </a:rPr>
              <a:t>TensorFlow-specific exchange format</a:t>
            </a:r>
            <a:r>
              <a:rPr lang="en-US" dirty="0"/>
              <a:t> for model and operator graph</a:t>
            </a:r>
          </a:p>
          <a:p>
            <a:pPr lvl="1"/>
            <a:r>
              <a:rPr lang="en-US" dirty="0"/>
              <a:t>Freezes input weights and literals, for additional optimizations</a:t>
            </a:r>
            <a:br>
              <a:rPr lang="en-US" dirty="0"/>
            </a:br>
            <a:r>
              <a:rPr lang="en-US" dirty="0"/>
              <a:t>(e.g., constant folding, quantization, </a:t>
            </a:r>
            <a:r>
              <a:rPr lang="en-US" dirty="0" err="1"/>
              <a:t>etc</a:t>
            </a:r>
            <a:r>
              <a:rPr lang="en-US" dirty="0"/>
              <a:t>)</a:t>
            </a:r>
          </a:p>
          <a:p>
            <a:pPr lvl="1"/>
            <a:r>
              <a:rPr lang="en-US" dirty="0"/>
              <a:t>Cloud providers may not be interested in open exchange standards</a:t>
            </a:r>
          </a:p>
          <a:p>
            <a:endParaRPr lang="en-US" dirty="0"/>
          </a:p>
        </p:txBody>
      </p:sp>
      <p:sp>
        <p:nvSpPr>
          <p:cNvPr id="3" name="Text Placeholder 2">
            <a:extLst>
              <a:ext uri="{FF2B5EF4-FFF2-40B4-BE49-F238E27FC236}">
                <a16:creationId xmlns:a16="http://schemas.microsoft.com/office/drawing/2014/main" id="{472B0ABD-9381-208C-859B-DD26CFDB1ABF}"/>
              </a:ext>
            </a:extLst>
          </p:cNvPr>
          <p:cNvSpPr>
            <a:spLocks noGrp="1"/>
          </p:cNvSpPr>
          <p:nvPr>
            <p:ph type="body" sz="quarter" idx="14"/>
          </p:nvPr>
        </p:nvSpPr>
        <p:spPr/>
        <p:txBody>
          <a:bodyPr/>
          <a:lstStyle/>
          <a:p>
            <a:r>
              <a:rPr lang="en-US" dirty="0"/>
              <a:t>Model Exchange Formats, cont.</a:t>
            </a:r>
          </a:p>
        </p:txBody>
      </p:sp>
      <p:sp>
        <p:nvSpPr>
          <p:cNvPr id="5" name="TextBox 4">
            <a:extLst>
              <a:ext uri="{FF2B5EF4-FFF2-40B4-BE49-F238E27FC236}">
                <a16:creationId xmlns:a16="http://schemas.microsoft.com/office/drawing/2014/main" id="{8BB1D6F2-53FC-D33B-5214-AF1B1D3CA5BD}"/>
              </a:ext>
            </a:extLst>
          </p:cNvPr>
          <p:cNvSpPr txBox="1"/>
          <p:nvPr/>
        </p:nvSpPr>
        <p:spPr>
          <a:xfrm>
            <a:off x="7535732" y="2782669"/>
            <a:ext cx="3307976" cy="646331"/>
          </a:xfrm>
          <a:prstGeom prst="rect">
            <a:avLst/>
          </a:prstGeom>
          <a:noFill/>
        </p:spPr>
        <p:txBody>
          <a:bodyPr wrap="square">
            <a:spAutoFit/>
          </a:bodyPr>
          <a:lstStyle/>
          <a:p>
            <a:pPr algn="ctr"/>
            <a:r>
              <a:rPr lang="en-US" sz="1800" dirty="0">
                <a:latin typeface="Consolas" panose="020B0609020204030204" pitchFamily="49" charset="0"/>
                <a:cs typeface="Calibri" panose="020F0502020204030204" pitchFamily="34" charset="0"/>
              </a:rPr>
              <a:t>python/</a:t>
            </a:r>
            <a:r>
              <a:rPr lang="en-US" sz="1800" dirty="0" err="1">
                <a:latin typeface="Consolas" panose="020B0609020204030204" pitchFamily="49" charset="0"/>
                <a:cs typeface="Calibri" panose="020F0502020204030204" pitchFamily="34" charset="0"/>
              </a:rPr>
              <a:t>systemds</a:t>
            </a:r>
            <a:r>
              <a:rPr lang="en-US" sz="1800" dirty="0">
                <a:latin typeface="Consolas" panose="020B0609020204030204" pitchFamily="49" charset="0"/>
                <a:cs typeface="Calibri" panose="020F0502020204030204" pitchFamily="34" charset="0"/>
              </a:rPr>
              <a:t>/</a:t>
            </a:r>
            <a:br>
              <a:rPr lang="en-US" sz="1800" dirty="0">
                <a:latin typeface="Consolas" panose="020B0609020204030204" pitchFamily="49" charset="0"/>
                <a:cs typeface="Calibri" panose="020F0502020204030204" pitchFamily="34" charset="0"/>
              </a:rPr>
            </a:br>
            <a:r>
              <a:rPr lang="en-US" sz="1800" dirty="0" err="1">
                <a:solidFill>
                  <a:schemeClr val="accent1"/>
                </a:solidFill>
                <a:latin typeface="Consolas" panose="020B0609020204030204" pitchFamily="49" charset="0"/>
                <a:cs typeface="Calibri" panose="020F0502020204030204" pitchFamily="34" charset="0"/>
              </a:rPr>
              <a:t>onnx_systemds</a:t>
            </a:r>
            <a:endParaRPr lang="en-US" sz="1800" dirty="0">
              <a:solidFill>
                <a:schemeClr val="accent1"/>
              </a:solidFill>
              <a:latin typeface="Consolas" panose="020B0609020204030204" pitchFamily="49" charset="0"/>
              <a:cs typeface="Calibri" panose="020F0502020204030204" pitchFamily="34" charset="0"/>
            </a:endParaRPr>
          </a:p>
        </p:txBody>
      </p:sp>
    </p:spTree>
    <p:extLst>
      <p:ext uri="{BB962C8B-B14F-4D97-AF65-F5344CB8AC3E}">
        <p14:creationId xmlns:p14="http://schemas.microsoft.com/office/powerpoint/2010/main" val="80769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EB0A09-2B09-1315-CA68-038CEA9D25A2}"/>
              </a:ext>
            </a:extLst>
          </p:cNvPr>
          <p:cNvSpPr>
            <a:spLocks noGrp="1"/>
          </p:cNvSpPr>
          <p:nvPr>
            <p:ph type="body" sz="quarter" idx="18"/>
          </p:nvPr>
        </p:nvSpPr>
        <p:spPr/>
        <p:txBody>
          <a:bodyPr/>
          <a:lstStyle/>
          <a:p>
            <a:r>
              <a:rPr lang="en-US" dirty="0"/>
              <a:t>#1 Embedded ML Serving</a:t>
            </a:r>
          </a:p>
          <a:p>
            <a:pPr lvl="1"/>
            <a:r>
              <a:rPr lang="en-US" b="1" dirty="0">
                <a:solidFill>
                  <a:srgbClr val="7889FB"/>
                </a:solidFill>
              </a:rPr>
              <a:t>TensorFlow Lite</a:t>
            </a:r>
            <a:r>
              <a:rPr lang="en-US" dirty="0"/>
              <a:t> and new language bindings (small footprint, </a:t>
            </a:r>
            <a:br>
              <a:rPr lang="en-US" dirty="0"/>
            </a:br>
            <a:r>
              <a:rPr lang="en-US" dirty="0"/>
              <a:t>dedicated HW acceleration, APIs, and models: </a:t>
            </a:r>
            <a:r>
              <a:rPr lang="en-US" dirty="0" err="1"/>
              <a:t>MobileNet</a:t>
            </a:r>
            <a:r>
              <a:rPr lang="en-US" dirty="0"/>
              <a:t>, </a:t>
            </a:r>
            <a:r>
              <a:rPr lang="en-US" dirty="0" err="1"/>
              <a:t>SqueezeNet</a:t>
            </a:r>
            <a:r>
              <a:rPr lang="en-US" dirty="0"/>
              <a:t>)</a:t>
            </a:r>
          </a:p>
          <a:p>
            <a:pPr lvl="1"/>
            <a:r>
              <a:rPr lang="en-US" b="1" dirty="0" err="1">
                <a:solidFill>
                  <a:srgbClr val="7889FB"/>
                </a:solidFill>
              </a:rPr>
              <a:t>TorchScript</a:t>
            </a:r>
            <a:r>
              <a:rPr lang="en-US" b="1" dirty="0">
                <a:solidFill>
                  <a:srgbClr val="7889FB"/>
                </a:solidFill>
              </a:rPr>
              <a:t>:</a:t>
            </a:r>
            <a:r>
              <a:rPr lang="en-US" dirty="0"/>
              <a:t> Compile Python functions into </a:t>
            </a:r>
            <a:r>
              <a:rPr lang="en-US" dirty="0" err="1"/>
              <a:t>ScriptModule</a:t>
            </a:r>
            <a:r>
              <a:rPr lang="en-US" dirty="0"/>
              <a:t>/</a:t>
            </a:r>
            <a:r>
              <a:rPr lang="en-US" dirty="0" err="1"/>
              <a:t>ScriptFunction</a:t>
            </a:r>
            <a:endParaRPr lang="en-US" dirty="0"/>
          </a:p>
          <a:p>
            <a:pPr lvl="1"/>
            <a:r>
              <a:rPr lang="en-US" b="1" dirty="0" err="1">
                <a:solidFill>
                  <a:srgbClr val="7889FB"/>
                </a:solidFill>
              </a:rPr>
              <a:t>SystemML</a:t>
            </a:r>
            <a:r>
              <a:rPr lang="en-US" b="1" dirty="0">
                <a:solidFill>
                  <a:srgbClr val="7889FB"/>
                </a:solidFill>
              </a:rPr>
              <a:t> JMLC</a:t>
            </a:r>
            <a:r>
              <a:rPr lang="en-US" dirty="0"/>
              <a:t> (Java ML Connector), </a:t>
            </a:r>
            <a:r>
              <a:rPr lang="en-US" b="1" dirty="0">
                <a:solidFill>
                  <a:srgbClr val="7889FB"/>
                </a:solidFill>
              </a:rPr>
              <a:t>IREE</a:t>
            </a:r>
            <a:r>
              <a:rPr lang="en-US" dirty="0"/>
              <a:t> (data centers / edge – small footprint)</a:t>
            </a:r>
          </a:p>
          <a:p>
            <a:r>
              <a:rPr lang="en-US" dirty="0"/>
              <a:t>#2 ML Serving Services</a:t>
            </a:r>
          </a:p>
          <a:p>
            <a:pPr lvl="1"/>
            <a:r>
              <a:rPr lang="en-US" dirty="0"/>
              <a:t>Motivation: Complex DNN models, ran on dedicated HW</a:t>
            </a:r>
          </a:p>
          <a:p>
            <a:pPr lvl="1"/>
            <a:r>
              <a:rPr lang="en-US" dirty="0"/>
              <a:t>RPC/REST interface for applications </a:t>
            </a:r>
          </a:p>
          <a:p>
            <a:pPr lvl="1"/>
            <a:r>
              <a:rPr lang="en-US" b="1" dirty="0">
                <a:solidFill>
                  <a:srgbClr val="7889FB"/>
                </a:solidFill>
              </a:rPr>
              <a:t>TensorFlow Serving:</a:t>
            </a:r>
            <a:r>
              <a:rPr lang="en-US" dirty="0"/>
              <a:t> configurable serving w/ batching</a:t>
            </a:r>
          </a:p>
          <a:p>
            <a:pPr lvl="1"/>
            <a:r>
              <a:rPr lang="en-US" b="1" dirty="0" err="1">
                <a:solidFill>
                  <a:srgbClr val="7889FB"/>
                </a:solidFill>
              </a:rPr>
              <a:t>TorchServe</a:t>
            </a:r>
            <a:r>
              <a:rPr lang="en-US" b="1" dirty="0">
                <a:solidFill>
                  <a:srgbClr val="7889FB"/>
                </a:solidFill>
              </a:rPr>
              <a:t>:</a:t>
            </a:r>
            <a:r>
              <a:rPr lang="en-US" dirty="0"/>
              <a:t> Specialized model for HW, batching/parallelism</a:t>
            </a:r>
          </a:p>
          <a:p>
            <a:pPr lvl="1"/>
            <a:r>
              <a:rPr lang="en-US" b="1" dirty="0">
                <a:solidFill>
                  <a:srgbClr val="7889FB"/>
                </a:solidFill>
              </a:rPr>
              <a:t>Clipper:</a:t>
            </a:r>
            <a:r>
              <a:rPr lang="en-US" dirty="0"/>
              <a:t> Decoupled multi-framework scoring, w/ batching and  result caching </a:t>
            </a:r>
          </a:p>
          <a:p>
            <a:pPr lvl="1"/>
            <a:r>
              <a:rPr lang="en-US" b="1" dirty="0">
                <a:solidFill>
                  <a:srgbClr val="7889FB"/>
                </a:solidFill>
              </a:rPr>
              <a:t>Pretzel:</a:t>
            </a:r>
            <a:r>
              <a:rPr lang="en-US" dirty="0"/>
              <a:t> Batching and multi-model optimizations in ML.NET</a:t>
            </a:r>
          </a:p>
          <a:p>
            <a:pPr lvl="1"/>
            <a:r>
              <a:rPr lang="en-US" b="1" dirty="0">
                <a:solidFill>
                  <a:srgbClr val="7889FB"/>
                </a:solidFill>
              </a:rPr>
              <a:t>Rafiki:</a:t>
            </a:r>
            <a:r>
              <a:rPr lang="en-US" dirty="0"/>
              <a:t> Optimizations for accuracy </a:t>
            </a:r>
            <a:r>
              <a:rPr lang="en-US" dirty="0" err="1"/>
              <a:t>s.t.</a:t>
            </a:r>
            <a:r>
              <a:rPr lang="en-US" dirty="0"/>
              <a:t> latency constraints, batching, multi-model opt</a:t>
            </a:r>
          </a:p>
          <a:p>
            <a:endParaRPr lang="en-US" dirty="0"/>
          </a:p>
        </p:txBody>
      </p:sp>
      <p:sp>
        <p:nvSpPr>
          <p:cNvPr id="3" name="Text Placeholder 2">
            <a:extLst>
              <a:ext uri="{FF2B5EF4-FFF2-40B4-BE49-F238E27FC236}">
                <a16:creationId xmlns:a16="http://schemas.microsoft.com/office/drawing/2014/main" id="{05ECB2D6-9119-4283-5B9D-6A034D17811E}"/>
              </a:ext>
            </a:extLst>
          </p:cNvPr>
          <p:cNvSpPr>
            <a:spLocks noGrp="1"/>
          </p:cNvSpPr>
          <p:nvPr>
            <p:ph type="body" sz="quarter" idx="14"/>
          </p:nvPr>
        </p:nvSpPr>
        <p:spPr/>
        <p:txBody>
          <a:bodyPr/>
          <a:lstStyle/>
          <a:p>
            <a:r>
              <a:rPr lang="en-US" dirty="0"/>
              <a:t>ML Systems for Serving</a:t>
            </a:r>
          </a:p>
        </p:txBody>
      </p:sp>
      <p:pic>
        <p:nvPicPr>
          <p:cNvPr id="4" name="Picture 3">
            <a:extLst>
              <a:ext uri="{FF2B5EF4-FFF2-40B4-BE49-F238E27FC236}">
                <a16:creationId xmlns:a16="http://schemas.microsoft.com/office/drawing/2014/main" id="{2A042622-B01C-5594-5039-4D56E8C828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8376" y="1352416"/>
            <a:ext cx="1586729" cy="705213"/>
          </a:xfrm>
          <a:prstGeom prst="rect">
            <a:avLst/>
          </a:prstGeom>
        </p:spPr>
      </p:pic>
      <p:pic>
        <p:nvPicPr>
          <p:cNvPr id="5" name="Picture 4">
            <a:extLst>
              <a:ext uri="{FF2B5EF4-FFF2-40B4-BE49-F238E27FC236}">
                <a16:creationId xmlns:a16="http://schemas.microsoft.com/office/drawing/2014/main" id="{7BCD73F3-8FC8-646E-9DF4-EC7D0FB7FE8C}"/>
              </a:ext>
            </a:extLst>
          </p:cNvPr>
          <p:cNvPicPr>
            <a:picLocks noChangeAspect="1"/>
          </p:cNvPicPr>
          <p:nvPr/>
        </p:nvPicPr>
        <p:blipFill>
          <a:blip r:embed="rId4"/>
          <a:stretch>
            <a:fillRect/>
          </a:stretch>
        </p:blipFill>
        <p:spPr>
          <a:xfrm>
            <a:off x="10442760" y="1778571"/>
            <a:ext cx="1166047" cy="339125"/>
          </a:xfrm>
          <a:prstGeom prst="rect">
            <a:avLst/>
          </a:prstGeom>
        </p:spPr>
      </p:pic>
      <p:sp>
        <p:nvSpPr>
          <p:cNvPr id="6" name="TextBox 5">
            <a:extLst>
              <a:ext uri="{FF2B5EF4-FFF2-40B4-BE49-F238E27FC236}">
                <a16:creationId xmlns:a16="http://schemas.microsoft.com/office/drawing/2014/main" id="{7F4A5451-D647-D651-AB95-27020C0E0544}"/>
              </a:ext>
            </a:extLst>
          </p:cNvPr>
          <p:cNvSpPr txBox="1"/>
          <p:nvPr/>
        </p:nvSpPr>
        <p:spPr>
          <a:xfrm>
            <a:off x="9331716" y="2731167"/>
            <a:ext cx="1949379" cy="923330"/>
          </a:xfrm>
          <a:prstGeom prst="rect">
            <a:avLst/>
          </a:prstGeom>
          <a:noFill/>
        </p:spPr>
        <p:txBody>
          <a:bodyPr wrap="square" lIns="0" rIns="0" rtlCol="0">
            <a:spAutoFit/>
          </a:bodyPr>
          <a:lstStyle/>
          <a:p>
            <a:pPr algn="ctr"/>
            <a:r>
              <a:rPr lang="en-US" b="1" dirty="0">
                <a:latin typeface="Calibri" panose="020F0502020204030204" pitchFamily="34" charset="0"/>
                <a:cs typeface="Calibri" panose="020F0502020204030204" pitchFamily="34" charset="0"/>
              </a:rPr>
              <a:t>Google Translate </a:t>
            </a:r>
            <a:r>
              <a:rPr lang="en-US" dirty="0">
                <a:latin typeface="Calibri" panose="020F0502020204030204" pitchFamily="34" charset="0"/>
                <a:cs typeface="Calibri" panose="020F0502020204030204" pitchFamily="34" charset="0"/>
              </a:rPr>
              <a:t>140B words/day</a:t>
            </a:r>
          </a:p>
          <a:p>
            <a:pPr algn="ctr"/>
            <a:r>
              <a:rPr lang="en-AT" b="1" dirty="0">
                <a:solidFill>
                  <a:schemeClr val="accent1"/>
                </a:solidFill>
                <a:latin typeface="Calibri" panose="020F0502020204030204" pitchFamily="34" charset="0"/>
                <a:cs typeface="Calibri" panose="020F0502020204030204" pitchFamily="34" charset="0"/>
                <a:sym typeface="Wingdings" panose="05000000000000000000" pitchFamily="2" charset="2"/>
              </a:rPr>
              <a:t></a:t>
            </a:r>
            <a:r>
              <a:rPr lang="en-US" b="1" dirty="0">
                <a:solidFill>
                  <a:schemeClr val="accent1"/>
                </a:solidFill>
                <a:latin typeface="Calibri" panose="020F0502020204030204" pitchFamily="34" charset="0"/>
                <a:cs typeface="Calibri" panose="020F0502020204030204" pitchFamily="34" charset="0"/>
                <a:sym typeface="Wingdings" panose="05000000000000000000" pitchFamily="2" charset="2"/>
              </a:rPr>
              <a:t> 82K GPUs </a:t>
            </a:r>
            <a:r>
              <a:rPr lang="en-US" dirty="0">
                <a:latin typeface="Calibri" panose="020F0502020204030204" pitchFamily="34" charset="0"/>
                <a:cs typeface="Calibri" panose="020F0502020204030204" pitchFamily="34" charset="0"/>
                <a:sym typeface="Wingdings" panose="05000000000000000000" pitchFamily="2" charset="2"/>
              </a:rPr>
              <a:t>in 2016</a:t>
            </a:r>
            <a:endParaRPr lang="en-US"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60FD60E9-9A7A-16CF-72F6-040BE1EAC7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0477" y="1963231"/>
            <a:ext cx="1202891" cy="249379"/>
          </a:xfrm>
          <a:prstGeom prst="rect">
            <a:avLst/>
          </a:prstGeom>
        </p:spPr>
      </p:pic>
      <p:sp>
        <p:nvSpPr>
          <p:cNvPr id="12" name="Rectangle 11">
            <a:extLst>
              <a:ext uri="{FF2B5EF4-FFF2-40B4-BE49-F238E27FC236}">
                <a16:creationId xmlns:a16="http://schemas.microsoft.com/office/drawing/2014/main" id="{6C0EB51C-5DB4-EB5A-E313-2F44D5316F2A}"/>
              </a:ext>
            </a:extLst>
          </p:cNvPr>
          <p:cNvSpPr/>
          <p:nvPr/>
        </p:nvSpPr>
        <p:spPr>
          <a:xfrm>
            <a:off x="0" y="5554651"/>
            <a:ext cx="12192002" cy="13033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657307B-789F-EE79-C975-0A948093993A}"/>
              </a:ext>
            </a:extLst>
          </p:cNvPr>
          <p:cNvPicPr>
            <a:picLocks noChangeAspect="1"/>
          </p:cNvPicPr>
          <p:nvPr/>
        </p:nvPicPr>
        <p:blipFill>
          <a:blip r:embed="rId6"/>
          <a:stretch>
            <a:fillRect/>
          </a:stretch>
        </p:blipFill>
        <p:spPr>
          <a:xfrm>
            <a:off x="4580082" y="5773053"/>
            <a:ext cx="498976" cy="640080"/>
          </a:xfrm>
          <a:prstGeom prst="rect">
            <a:avLst/>
          </a:prstGeom>
          <a:ln w="25400">
            <a:solidFill>
              <a:srgbClr val="7889FB"/>
            </a:solidFill>
          </a:ln>
        </p:spPr>
      </p:pic>
      <p:pic>
        <p:nvPicPr>
          <p:cNvPr id="14" name="Picture 13">
            <a:extLst>
              <a:ext uri="{FF2B5EF4-FFF2-40B4-BE49-F238E27FC236}">
                <a16:creationId xmlns:a16="http://schemas.microsoft.com/office/drawing/2014/main" id="{519BFEBE-33D7-612F-4621-598D0EC85787}"/>
              </a:ext>
            </a:extLst>
          </p:cNvPr>
          <p:cNvPicPr>
            <a:picLocks noChangeAspect="1"/>
          </p:cNvPicPr>
          <p:nvPr/>
        </p:nvPicPr>
        <p:blipFill>
          <a:blip r:embed="rId7"/>
          <a:stretch>
            <a:fillRect/>
          </a:stretch>
        </p:blipFill>
        <p:spPr>
          <a:xfrm>
            <a:off x="7030926" y="5767087"/>
            <a:ext cx="497900" cy="640080"/>
          </a:xfrm>
          <a:prstGeom prst="rect">
            <a:avLst/>
          </a:prstGeom>
          <a:ln w="25400">
            <a:solidFill>
              <a:srgbClr val="7889FB"/>
            </a:solidFill>
          </a:ln>
        </p:spPr>
      </p:pic>
      <p:pic>
        <p:nvPicPr>
          <p:cNvPr id="15" name="Picture 14">
            <a:extLst>
              <a:ext uri="{FF2B5EF4-FFF2-40B4-BE49-F238E27FC236}">
                <a16:creationId xmlns:a16="http://schemas.microsoft.com/office/drawing/2014/main" id="{A6FE230B-076E-5CE0-32F3-C1BF6C38E56E}"/>
              </a:ext>
            </a:extLst>
          </p:cNvPr>
          <p:cNvPicPr>
            <a:picLocks noChangeAspect="1"/>
          </p:cNvPicPr>
          <p:nvPr/>
        </p:nvPicPr>
        <p:blipFill>
          <a:blip r:embed="rId8"/>
          <a:stretch>
            <a:fillRect/>
          </a:stretch>
        </p:blipFill>
        <p:spPr>
          <a:xfrm>
            <a:off x="290401" y="5773053"/>
            <a:ext cx="497709" cy="640080"/>
          </a:xfrm>
          <a:prstGeom prst="rect">
            <a:avLst/>
          </a:prstGeom>
          <a:ln w="25400">
            <a:solidFill>
              <a:srgbClr val="7889FB"/>
            </a:solidFill>
          </a:ln>
        </p:spPr>
      </p:pic>
      <p:pic>
        <p:nvPicPr>
          <p:cNvPr id="16" name="Picture 15">
            <a:extLst>
              <a:ext uri="{FF2B5EF4-FFF2-40B4-BE49-F238E27FC236}">
                <a16:creationId xmlns:a16="http://schemas.microsoft.com/office/drawing/2014/main" id="{C86B3FF4-AB79-5A9A-2078-11AF63587D06}"/>
              </a:ext>
            </a:extLst>
          </p:cNvPr>
          <p:cNvPicPr>
            <a:picLocks noChangeAspect="1"/>
          </p:cNvPicPr>
          <p:nvPr/>
        </p:nvPicPr>
        <p:blipFill>
          <a:blip r:embed="rId9"/>
          <a:stretch>
            <a:fillRect/>
          </a:stretch>
        </p:blipFill>
        <p:spPr>
          <a:xfrm>
            <a:off x="2593591" y="5783101"/>
            <a:ext cx="497709" cy="640080"/>
          </a:xfrm>
          <a:prstGeom prst="rect">
            <a:avLst/>
          </a:prstGeom>
          <a:ln w="25400">
            <a:solidFill>
              <a:srgbClr val="7889FB"/>
            </a:solidFill>
          </a:ln>
        </p:spPr>
      </p:pic>
      <p:sp>
        <p:nvSpPr>
          <p:cNvPr id="17" name="TextBox 16">
            <a:extLst>
              <a:ext uri="{FF2B5EF4-FFF2-40B4-BE49-F238E27FC236}">
                <a16:creationId xmlns:a16="http://schemas.microsoft.com/office/drawing/2014/main" id="{69AADB9A-360E-A33B-1FD4-17B71E1AC6EE}"/>
              </a:ext>
            </a:extLst>
          </p:cNvPr>
          <p:cNvSpPr txBox="1"/>
          <p:nvPr/>
        </p:nvSpPr>
        <p:spPr>
          <a:xfrm>
            <a:off x="918654" y="5582135"/>
            <a:ext cx="1599618" cy="1200329"/>
          </a:xfrm>
          <a:prstGeom prst="rect">
            <a:avLst/>
          </a:prstGeom>
          <a:noFill/>
        </p:spPr>
        <p:txBody>
          <a:bodyPr wrap="square" lIns="0" rIns="0" rtlCol="0">
            <a:spAutoFit/>
          </a:bodyPr>
          <a:lstStyle/>
          <a:p>
            <a:r>
              <a:rPr lang="en-US" sz="1200" dirty="0">
                <a:latin typeface="Calibri" panose="020F0502020204030204" pitchFamily="34" charset="0"/>
                <a:cs typeface="Calibri" panose="020F0502020204030204" pitchFamily="34" charset="0"/>
              </a:rPr>
              <a:t>[Christopher </a:t>
            </a:r>
            <a:r>
              <a:rPr lang="en-US" sz="1200" dirty="0" err="1">
                <a:latin typeface="Calibri" panose="020F0502020204030204" pitchFamily="34" charset="0"/>
                <a:cs typeface="Calibri" panose="020F0502020204030204" pitchFamily="34" charset="0"/>
              </a:rPr>
              <a:t>Olston</a:t>
            </a:r>
            <a:r>
              <a:rPr lang="en-US" sz="1200" dirty="0">
                <a:latin typeface="Calibri" panose="020F0502020204030204" pitchFamily="34" charset="0"/>
                <a:cs typeface="Calibri" panose="020F0502020204030204" pitchFamily="34" charset="0"/>
              </a:rPr>
              <a:t> et al: TensorFlow-Serving: Flexible, High-Performance ML Serving.  </a:t>
            </a:r>
            <a:r>
              <a:rPr lang="en-US" sz="1200" b="1" dirty="0">
                <a:latin typeface="Calibri" panose="020F0502020204030204" pitchFamily="34" charset="0"/>
                <a:cs typeface="Calibri" panose="020F0502020204030204" pitchFamily="34" charset="0"/>
              </a:rPr>
              <a:t>ML </a:t>
            </a:r>
            <a:r>
              <a:rPr lang="en-US" sz="1200" b="1" dirty="0" err="1">
                <a:latin typeface="Calibri" panose="020F0502020204030204" pitchFamily="34" charset="0"/>
                <a:cs typeface="Calibri" panose="020F0502020204030204" pitchFamily="34" charset="0"/>
              </a:rPr>
              <a:t>Systems</a:t>
            </a:r>
            <a:r>
              <a:rPr lang="en-US" sz="1200" dirty="0" err="1">
                <a:latin typeface="Calibri" panose="020F0502020204030204" pitchFamily="34" charset="0"/>
                <a:cs typeface="Calibri" panose="020F0502020204030204" pitchFamily="34" charset="0"/>
              </a:rPr>
              <a:t>@NeurIPS</a:t>
            </a:r>
            <a:r>
              <a:rPr lang="en-US" sz="1200" b="1" dirty="0">
                <a:latin typeface="Calibri" panose="020F0502020204030204" pitchFamily="34" charset="0"/>
                <a:cs typeface="Calibri" panose="020F0502020204030204" pitchFamily="34" charset="0"/>
              </a:rPr>
              <a:t> 2017</a:t>
            </a:r>
            <a:r>
              <a:rPr lang="en-US" sz="1200" dirty="0">
                <a:latin typeface="Calibri" panose="020F0502020204030204" pitchFamily="34" charset="0"/>
                <a:cs typeface="Calibri" panose="020F0502020204030204" pitchFamily="34" charset="0"/>
              </a:rPr>
              <a:t>]</a:t>
            </a:r>
          </a:p>
        </p:txBody>
      </p:sp>
      <p:sp>
        <p:nvSpPr>
          <p:cNvPr id="18" name="TextBox 17">
            <a:extLst>
              <a:ext uri="{FF2B5EF4-FFF2-40B4-BE49-F238E27FC236}">
                <a16:creationId xmlns:a16="http://schemas.microsoft.com/office/drawing/2014/main" id="{D9701B42-BBD5-53A6-A076-44C73A456663}"/>
              </a:ext>
            </a:extLst>
          </p:cNvPr>
          <p:cNvSpPr txBox="1"/>
          <p:nvPr/>
        </p:nvSpPr>
        <p:spPr>
          <a:xfrm>
            <a:off x="3207115" y="5597207"/>
            <a:ext cx="1273194" cy="1015663"/>
          </a:xfrm>
          <a:prstGeom prst="rect">
            <a:avLst/>
          </a:prstGeom>
          <a:noFill/>
        </p:spPr>
        <p:txBody>
          <a:bodyPr wrap="square" lIns="0" rIns="0" rtlCol="0">
            <a:spAutoFit/>
          </a:bodyPr>
          <a:lstStyle/>
          <a:p>
            <a:r>
              <a:rPr lang="en-US" sz="1200" dirty="0">
                <a:latin typeface="Calibri" panose="020F0502020204030204" pitchFamily="34" charset="0"/>
                <a:cs typeface="Calibri" panose="020F0502020204030204" pitchFamily="34" charset="0"/>
              </a:rPr>
              <a:t>[Daniel </a:t>
            </a:r>
            <a:r>
              <a:rPr lang="en-US" sz="1200" dirty="0" err="1">
                <a:latin typeface="Calibri" panose="020F0502020204030204" pitchFamily="34" charset="0"/>
                <a:cs typeface="Calibri" panose="020F0502020204030204" pitchFamily="34" charset="0"/>
              </a:rPr>
              <a:t>Crankshaw</a:t>
            </a:r>
            <a:r>
              <a:rPr lang="en-US" sz="1200" dirty="0">
                <a:latin typeface="Calibri" panose="020F0502020204030204" pitchFamily="34" charset="0"/>
                <a:cs typeface="Calibri" panose="020F0502020204030204" pitchFamily="34" charset="0"/>
              </a:rPr>
              <a:t> et al: Clipper: A Low-Latency Online Prediction Serving System. </a:t>
            </a:r>
            <a:r>
              <a:rPr lang="en-US" sz="1200" b="1" dirty="0">
                <a:latin typeface="Calibri" panose="020F0502020204030204" pitchFamily="34" charset="0"/>
                <a:cs typeface="Calibri" panose="020F0502020204030204" pitchFamily="34" charset="0"/>
              </a:rPr>
              <a:t>NSDI 2017</a:t>
            </a:r>
            <a:r>
              <a:rPr lang="en-US" sz="1200" dirty="0">
                <a:latin typeface="Calibri" panose="020F0502020204030204" pitchFamily="34" charset="0"/>
                <a:cs typeface="Calibri" panose="020F0502020204030204" pitchFamily="34" charset="0"/>
              </a:rPr>
              <a:t>]</a:t>
            </a:r>
          </a:p>
        </p:txBody>
      </p:sp>
      <p:sp>
        <p:nvSpPr>
          <p:cNvPr id="19" name="TextBox 18">
            <a:extLst>
              <a:ext uri="{FF2B5EF4-FFF2-40B4-BE49-F238E27FC236}">
                <a16:creationId xmlns:a16="http://schemas.microsoft.com/office/drawing/2014/main" id="{D626A0E2-8CC8-037E-DAB1-DF5EE2DE2FA9}"/>
              </a:ext>
            </a:extLst>
          </p:cNvPr>
          <p:cNvSpPr txBox="1"/>
          <p:nvPr/>
        </p:nvSpPr>
        <p:spPr>
          <a:xfrm>
            <a:off x="5199256" y="5576172"/>
            <a:ext cx="1738364" cy="1015663"/>
          </a:xfrm>
          <a:prstGeom prst="rect">
            <a:avLst/>
          </a:prstGeom>
          <a:noFill/>
        </p:spPr>
        <p:txBody>
          <a:bodyPr wrap="square" lIns="0" rIns="0" rtlCol="0">
            <a:spAutoFit/>
          </a:bodyPr>
          <a:lstStyle/>
          <a:p>
            <a:r>
              <a:rPr lang="en-US" sz="1200" dirty="0">
                <a:latin typeface="Calibri" panose="020F0502020204030204" pitchFamily="34" charset="0"/>
                <a:cs typeface="Calibri" panose="020F0502020204030204" pitchFamily="34" charset="0"/>
              </a:rPr>
              <a:t>[</a:t>
            </a:r>
            <a:r>
              <a:rPr lang="en-US" sz="1200" dirty="0" err="1">
                <a:latin typeface="Calibri" panose="020F0502020204030204" pitchFamily="34" charset="0"/>
                <a:cs typeface="Calibri" panose="020F0502020204030204" pitchFamily="34" charset="0"/>
              </a:rPr>
              <a:t>Yunseong</a:t>
            </a:r>
            <a:r>
              <a:rPr lang="en-US" sz="1200" dirty="0">
                <a:latin typeface="Calibri" panose="020F0502020204030204" pitchFamily="34" charset="0"/>
                <a:cs typeface="Calibri" panose="020F0502020204030204" pitchFamily="34" charset="0"/>
              </a:rPr>
              <a:t> Lee et al.: PRETZEL: Opening the Black Box of Machine Learning Prediction Serving Systems. </a:t>
            </a:r>
            <a:r>
              <a:rPr lang="en-US" sz="1200" b="1" dirty="0">
                <a:latin typeface="Calibri" panose="020F0502020204030204" pitchFamily="34" charset="0"/>
                <a:cs typeface="Calibri" panose="020F0502020204030204" pitchFamily="34" charset="0"/>
              </a:rPr>
              <a:t>OSDI 2018</a:t>
            </a:r>
            <a:r>
              <a:rPr lang="en-US" sz="1200" dirty="0">
                <a:latin typeface="Calibri" panose="020F0502020204030204" pitchFamily="34" charset="0"/>
                <a:cs typeface="Calibri" panose="020F0502020204030204" pitchFamily="34" charset="0"/>
              </a:rPr>
              <a:t>]</a:t>
            </a:r>
          </a:p>
        </p:txBody>
      </p:sp>
      <p:sp>
        <p:nvSpPr>
          <p:cNvPr id="20" name="TextBox 19">
            <a:extLst>
              <a:ext uri="{FF2B5EF4-FFF2-40B4-BE49-F238E27FC236}">
                <a16:creationId xmlns:a16="http://schemas.microsoft.com/office/drawing/2014/main" id="{AF3514EF-CDD1-5BAD-9F6A-CB7911DA7AB2}"/>
              </a:ext>
            </a:extLst>
          </p:cNvPr>
          <p:cNvSpPr txBox="1"/>
          <p:nvPr/>
        </p:nvSpPr>
        <p:spPr>
          <a:xfrm>
            <a:off x="7651051" y="5656558"/>
            <a:ext cx="1441980" cy="830997"/>
          </a:xfrm>
          <a:prstGeom prst="rect">
            <a:avLst/>
          </a:prstGeom>
          <a:noFill/>
        </p:spPr>
        <p:txBody>
          <a:bodyPr wrap="square" lIns="0" rIns="0" rtlCol="0">
            <a:spAutoFit/>
          </a:bodyPr>
          <a:lstStyle/>
          <a:p>
            <a:r>
              <a:rPr lang="en-US" sz="1200" dirty="0">
                <a:latin typeface="Calibri" panose="020F0502020204030204" pitchFamily="34" charset="0"/>
                <a:cs typeface="Calibri" panose="020F0502020204030204" pitchFamily="34" charset="0"/>
              </a:rPr>
              <a:t>[Wei Wang et al: </a:t>
            </a:r>
            <a:r>
              <a:rPr lang="en-US" sz="1200" dirty="0" err="1">
                <a:latin typeface="Calibri" panose="020F0502020204030204" pitchFamily="34" charset="0"/>
                <a:cs typeface="Calibri" panose="020F0502020204030204" pitchFamily="34" charset="0"/>
              </a:rPr>
              <a:t>Rafiki</a:t>
            </a:r>
            <a:r>
              <a:rPr lang="en-US" sz="1200" dirty="0">
                <a:latin typeface="Calibri" panose="020F0502020204030204" pitchFamily="34" charset="0"/>
                <a:cs typeface="Calibri" panose="020F0502020204030204" pitchFamily="34" charset="0"/>
              </a:rPr>
              <a:t>: Machine Learning as an Analytics Service System. </a:t>
            </a:r>
            <a:r>
              <a:rPr lang="en-US" sz="1200" b="1" dirty="0">
                <a:latin typeface="Calibri" panose="020F0502020204030204" pitchFamily="34" charset="0"/>
                <a:cs typeface="Calibri" panose="020F0502020204030204" pitchFamily="34" charset="0"/>
              </a:rPr>
              <a:t>PVLDB 2018</a:t>
            </a:r>
            <a:r>
              <a:rPr lang="en-US" sz="1200" dirty="0">
                <a:latin typeface="Calibri" panose="020F0502020204030204" pitchFamily="34" charset="0"/>
                <a:cs typeface="Calibri" panose="020F0502020204030204" pitchFamily="34" charset="0"/>
              </a:rPr>
              <a:t>]</a:t>
            </a:r>
          </a:p>
        </p:txBody>
      </p:sp>
      <p:sp>
        <p:nvSpPr>
          <p:cNvPr id="21" name="TextBox 20">
            <a:extLst>
              <a:ext uri="{FF2B5EF4-FFF2-40B4-BE49-F238E27FC236}">
                <a16:creationId xmlns:a16="http://schemas.microsoft.com/office/drawing/2014/main" id="{830526FA-BB73-3D04-F496-FFBBB7CC479C}"/>
              </a:ext>
            </a:extLst>
          </p:cNvPr>
          <p:cNvSpPr txBox="1"/>
          <p:nvPr/>
        </p:nvSpPr>
        <p:spPr>
          <a:xfrm>
            <a:off x="9298376" y="3898975"/>
            <a:ext cx="3010052" cy="2339102"/>
          </a:xfrm>
          <a:prstGeom prst="rect">
            <a:avLst/>
          </a:prstGeom>
          <a:noFill/>
        </p:spPr>
        <p:txBody>
          <a:bodyPr wrap="square">
            <a:spAutoFit/>
          </a:bodyPr>
          <a:lstStyle/>
          <a:p>
            <a:r>
              <a:rPr lang="en-US" b="1" dirty="0" err="1"/>
              <a:t>PyTorch</a:t>
            </a:r>
            <a:r>
              <a:rPr lang="en-US" b="1" dirty="0"/>
              <a:t> </a:t>
            </a:r>
            <a:r>
              <a:rPr lang="en-US" b="1" dirty="0" err="1"/>
              <a:t>TorchServe</a:t>
            </a:r>
            <a:r>
              <a:rPr lang="en-US" b="1" dirty="0"/>
              <a:t> Config</a:t>
            </a:r>
          </a:p>
          <a:p>
            <a:r>
              <a:rPr lang="en-US" sz="1600" dirty="0">
                <a:latin typeface="Consolas" panose="020B0609020204030204" pitchFamily="49" charset="0"/>
              </a:rPr>
              <a:t>models={</a:t>
            </a:r>
          </a:p>
          <a:p>
            <a:r>
              <a:rPr lang="en-US" sz="1600" dirty="0">
                <a:latin typeface="Consolas" panose="020B0609020204030204" pitchFamily="49" charset="0"/>
              </a:rPr>
              <a:t> "resnet-152": {"1.0": {</a:t>
            </a:r>
          </a:p>
          <a:p>
            <a:r>
              <a:rPr lang="en-US" sz="1600" dirty="0">
                <a:latin typeface="Consolas" panose="020B0609020204030204" pitchFamily="49" charset="0"/>
              </a:rPr>
              <a:t>  "</a:t>
            </a:r>
            <a:r>
              <a:rPr lang="en-US" sz="1600" dirty="0" err="1">
                <a:latin typeface="Consolas" panose="020B0609020204030204" pitchFamily="49" charset="0"/>
              </a:rPr>
              <a:t>minWorkers</a:t>
            </a:r>
            <a:r>
              <a:rPr lang="en-US" sz="1600" dirty="0">
                <a:latin typeface="Consolas" panose="020B0609020204030204" pitchFamily="49" charset="0"/>
              </a:rPr>
              <a:t>": 1,</a:t>
            </a:r>
          </a:p>
          <a:p>
            <a:r>
              <a:rPr lang="en-US" sz="1600" dirty="0">
                <a:latin typeface="Consolas" panose="020B0609020204030204" pitchFamily="49" charset="0"/>
              </a:rPr>
              <a:t>  "</a:t>
            </a:r>
            <a:r>
              <a:rPr lang="en-US" sz="1600" dirty="0" err="1">
                <a:latin typeface="Consolas" panose="020B0609020204030204" pitchFamily="49" charset="0"/>
              </a:rPr>
              <a:t>maxWorkers</a:t>
            </a:r>
            <a:r>
              <a:rPr lang="en-US" sz="1600" dirty="0">
                <a:latin typeface="Consolas" panose="020B0609020204030204" pitchFamily="49" charset="0"/>
              </a:rPr>
              <a:t>": 1,</a:t>
            </a:r>
          </a:p>
          <a:p>
            <a:r>
              <a:rPr lang="en-US" sz="1600" dirty="0">
                <a:latin typeface="Consolas" panose="020B0609020204030204" pitchFamily="49" charset="0"/>
              </a:rPr>
              <a:t>  </a:t>
            </a:r>
            <a:r>
              <a:rPr lang="en-US" sz="1600" dirty="0">
                <a:solidFill>
                  <a:srgbClr val="C40D1E"/>
                </a:solidFill>
                <a:latin typeface="Consolas" panose="020B0609020204030204" pitchFamily="49" charset="0"/>
              </a:rPr>
              <a:t>"</a:t>
            </a:r>
            <a:r>
              <a:rPr lang="en-US" sz="1600" dirty="0" err="1">
                <a:solidFill>
                  <a:srgbClr val="C40D1E"/>
                </a:solidFill>
                <a:latin typeface="Consolas" panose="020B0609020204030204" pitchFamily="49" charset="0"/>
              </a:rPr>
              <a:t>batchSize</a:t>
            </a:r>
            <a:r>
              <a:rPr lang="en-US" sz="1600" dirty="0">
                <a:solidFill>
                  <a:srgbClr val="C40D1E"/>
                </a:solidFill>
                <a:latin typeface="Consolas" panose="020B0609020204030204" pitchFamily="49" charset="0"/>
              </a:rPr>
              <a:t>": 8,</a:t>
            </a:r>
          </a:p>
          <a:p>
            <a:r>
              <a:rPr lang="en-US" sz="1600" dirty="0">
                <a:solidFill>
                  <a:srgbClr val="C40D1E"/>
                </a:solidFill>
                <a:latin typeface="Consolas" panose="020B0609020204030204" pitchFamily="49" charset="0"/>
              </a:rPr>
              <a:t>  "</a:t>
            </a:r>
            <a:r>
              <a:rPr lang="en-US" sz="1600" dirty="0" err="1">
                <a:solidFill>
                  <a:srgbClr val="C40D1E"/>
                </a:solidFill>
                <a:latin typeface="Consolas" panose="020B0609020204030204" pitchFamily="49" charset="0"/>
              </a:rPr>
              <a:t>maxBatchDelay</a:t>
            </a:r>
            <a:r>
              <a:rPr lang="en-US" sz="1600" dirty="0">
                <a:solidFill>
                  <a:srgbClr val="C40D1E"/>
                </a:solidFill>
                <a:latin typeface="Consolas" panose="020B0609020204030204" pitchFamily="49" charset="0"/>
              </a:rPr>
              <a:t>": 50,</a:t>
            </a:r>
          </a:p>
          <a:p>
            <a:r>
              <a:rPr lang="en-US" sz="1600" dirty="0">
                <a:solidFill>
                  <a:srgbClr val="C40D1E"/>
                </a:solidFill>
                <a:latin typeface="Consolas" panose="020B0609020204030204" pitchFamily="49" charset="0"/>
              </a:rPr>
              <a:t>  </a:t>
            </a:r>
            <a:r>
              <a:rPr lang="en-US" sz="1600" dirty="0">
                <a:latin typeface="Consolas" panose="020B0609020204030204" pitchFamily="49" charset="0"/>
              </a:rPr>
              <a:t>"</a:t>
            </a:r>
            <a:r>
              <a:rPr lang="en-US" sz="1600" dirty="0" err="1">
                <a:latin typeface="Consolas" panose="020B0609020204030204" pitchFamily="49" charset="0"/>
              </a:rPr>
              <a:t>responseTimeout</a:t>
            </a:r>
            <a:r>
              <a:rPr lang="en-US" sz="1600" dirty="0">
                <a:latin typeface="Consolas" panose="020B0609020204030204" pitchFamily="49" charset="0"/>
              </a:rPr>
              <a:t>": 120</a:t>
            </a:r>
          </a:p>
          <a:p>
            <a:r>
              <a:rPr lang="en-US" sz="1600" dirty="0">
                <a:latin typeface="Consolas" panose="020B0609020204030204" pitchFamily="49" charset="0"/>
              </a:rPr>
              <a:t>}}}</a:t>
            </a:r>
          </a:p>
        </p:txBody>
      </p:sp>
      <p:pic>
        <p:nvPicPr>
          <p:cNvPr id="7" name="Graphic 6">
            <a:extLst>
              <a:ext uri="{FF2B5EF4-FFF2-40B4-BE49-F238E27FC236}">
                <a16:creationId xmlns:a16="http://schemas.microsoft.com/office/drawing/2014/main" id="{DA7E3934-9E19-CFBF-F30C-DF5567E950C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593512" y="1929907"/>
            <a:ext cx="460658" cy="439559"/>
          </a:xfrm>
          <a:prstGeom prst="rect">
            <a:avLst/>
          </a:prstGeom>
        </p:spPr>
      </p:pic>
    </p:spTree>
    <p:extLst>
      <p:ext uri="{BB962C8B-B14F-4D97-AF65-F5344CB8AC3E}">
        <p14:creationId xmlns:p14="http://schemas.microsoft.com/office/powerpoint/2010/main" val="297142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xEl>
                                              <p:pRg st="11" end="1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18" grpId="0"/>
      <p:bldP spid="19" grpId="0"/>
      <p:bldP spid="20" grpId="0"/>
      <p:bldP spid="21" grpId="0"/>
    </p:bldLst>
  </p:timing>
</p:sld>
</file>

<file path=ppt/theme/theme1.xml><?xml version="1.0" encoding="utf-8"?>
<a:theme xmlns:a="http://schemas.openxmlformats.org/drawingml/2006/main" name="Titelfolien zur Auswahl">
  <a:themeElements>
    <a:clrScheme name="TU Berlin">
      <a:dk1>
        <a:srgbClr val="434343"/>
      </a:dk1>
      <a:lt1>
        <a:srgbClr val="FFFFFF"/>
      </a:lt1>
      <a:dk2>
        <a:srgbClr val="434343"/>
      </a:dk2>
      <a:lt2>
        <a:srgbClr val="E7E6E6"/>
      </a:lt2>
      <a:accent1>
        <a:srgbClr val="C30D1E"/>
      </a:accent1>
      <a:accent2>
        <a:srgbClr val="B2B2B2"/>
      </a:accent2>
      <a:accent3>
        <a:srgbClr val="FF6C00"/>
      </a:accent3>
      <a:accent4>
        <a:srgbClr val="1F90CC"/>
      </a:accent4>
      <a:accent5>
        <a:srgbClr val="9013FE"/>
      </a:accent5>
      <a:accent6>
        <a:srgbClr val="49CB40"/>
      </a:accent6>
      <a:hlink>
        <a:srgbClr val="C30D1E"/>
      </a:hlink>
      <a:folHlink>
        <a:srgbClr val="C30D1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äsentation9" id="{246E6033-15ED-8042-86E0-B76FF5BFC716}" vid="{848A7489-E40A-E247-AA59-65F245259B10}"/>
    </a:ext>
  </a:extLst>
</a:theme>
</file>

<file path=ppt/theme/theme2.xml><?xml version="1.0" encoding="utf-8"?>
<a:theme xmlns:a="http://schemas.openxmlformats.org/drawingml/2006/main" name="Master für Folgeseiten">
  <a:themeElements>
    <a:clrScheme name="Custom 1">
      <a:dk1>
        <a:srgbClr val="000000"/>
      </a:dk1>
      <a:lt1>
        <a:srgbClr val="FFFFFF"/>
      </a:lt1>
      <a:dk2>
        <a:srgbClr val="000000"/>
      </a:dk2>
      <a:lt2>
        <a:srgbClr val="E7E6E6"/>
      </a:lt2>
      <a:accent1>
        <a:srgbClr val="C30D1E"/>
      </a:accent1>
      <a:accent2>
        <a:srgbClr val="B2B2B2"/>
      </a:accent2>
      <a:accent3>
        <a:srgbClr val="FF6C00"/>
      </a:accent3>
      <a:accent4>
        <a:srgbClr val="1F90CC"/>
      </a:accent4>
      <a:accent5>
        <a:srgbClr val="9013FE"/>
      </a:accent5>
      <a:accent6>
        <a:srgbClr val="49CB40"/>
      </a:accent6>
      <a:hlink>
        <a:srgbClr val="C30D1E"/>
      </a:hlink>
      <a:folHlink>
        <a:srgbClr val="C30D1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rIns="0" rtlCol="0">
        <a:spAutoFit/>
      </a:bodyPr>
      <a:lstStyle>
        <a:defPPr algn="l">
          <a:defRPr sz="1600" dirty="0">
            <a:solidFill>
              <a:srgbClr val="000000"/>
            </a:solidFill>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Präsentation9" id="{246E6033-15ED-8042-86E0-B76FF5BFC716}" vid="{7CAADE83-5F25-0A48-B83D-03A7471B880E}"/>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TU-Berlin-Praesentation-Master-Verlauf-Orange-Rot</Template>
  <TotalTime>0</TotalTime>
  <Words>5772</Words>
  <Application>Microsoft Office PowerPoint</Application>
  <PresentationFormat>Widescreen</PresentationFormat>
  <Paragraphs>955</Paragraphs>
  <Slides>49</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49</vt:i4>
      </vt:variant>
    </vt:vector>
  </HeadingPairs>
  <TitlesOfParts>
    <vt:vector size="58" baseType="lpstr">
      <vt:lpstr>ＭＳ Ｐゴシック</vt:lpstr>
      <vt:lpstr>Arial</vt:lpstr>
      <vt:lpstr>Calibri</vt:lpstr>
      <vt:lpstr>Cambria</vt:lpstr>
      <vt:lpstr>Consolas</vt:lpstr>
      <vt:lpstr>NimbusRomNo9L-Regu</vt:lpstr>
      <vt:lpstr>Wingdings</vt:lpstr>
      <vt:lpstr>Titelfolien zur Auswahl</vt:lpstr>
      <vt:lpstr>Master für Folgeseiten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AMLS - 13 Model Deployment and Serving</dc:title>
  <dc:creator>Matthias Boehm</dc:creator>
  <cp:lastModifiedBy>Matthias Boehm</cp:lastModifiedBy>
  <cp:revision>415</cp:revision>
  <cp:lastPrinted>2021-03-24T16:10:50Z</cp:lastPrinted>
  <dcterms:created xsi:type="dcterms:W3CDTF">2023-02-25T13:39:16Z</dcterms:created>
  <dcterms:modified xsi:type="dcterms:W3CDTF">2025-07-17T13:29:39Z</dcterms:modified>
</cp:coreProperties>
</file>