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6"/>
  </p:notesMasterIdLst>
  <p:sldIdLst>
    <p:sldId id="359" r:id="rId3"/>
    <p:sldId id="387" r:id="rId4"/>
    <p:sldId id="388" r:id="rId5"/>
    <p:sldId id="452" r:id="rId6"/>
    <p:sldId id="455" r:id="rId7"/>
    <p:sldId id="456" r:id="rId8"/>
    <p:sldId id="457" r:id="rId9"/>
    <p:sldId id="458" r:id="rId10"/>
    <p:sldId id="459" r:id="rId11"/>
    <p:sldId id="460" r:id="rId12"/>
    <p:sldId id="453" r:id="rId13"/>
    <p:sldId id="461" r:id="rId14"/>
    <p:sldId id="466" r:id="rId15"/>
    <p:sldId id="462" r:id="rId16"/>
    <p:sldId id="467" r:id="rId17"/>
    <p:sldId id="468" r:id="rId18"/>
    <p:sldId id="469" r:id="rId19"/>
    <p:sldId id="470" r:id="rId20"/>
    <p:sldId id="471" r:id="rId21"/>
    <p:sldId id="454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21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000000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4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23.04.2025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example hash functions: </a:t>
            </a:r>
            <a:r>
              <a:rPr lang="en-US" dirty="0" err="1"/>
              <a:t>crc</a:t>
            </a:r>
            <a:r>
              <a:rPr lang="en-US" dirty="0"/>
              <a:t> (cyclic redundancy</a:t>
            </a:r>
            <a:r>
              <a:rPr lang="en-US" baseline="0" dirty="0"/>
              <a:t> check</a:t>
            </a:r>
            <a:r>
              <a:rPr lang="en-US" dirty="0"/>
              <a:t>), </a:t>
            </a:r>
            <a:r>
              <a:rPr lang="en-US" dirty="0" err="1"/>
              <a:t>MurmurHash</a:t>
            </a:r>
            <a:r>
              <a:rPr lang="en-US" dirty="0"/>
              <a:t>, </a:t>
            </a:r>
            <a:r>
              <a:rPr lang="en-US" dirty="0" err="1"/>
              <a:t>CityHash</a:t>
            </a:r>
            <a:r>
              <a:rPr lang="en-US" dirty="0"/>
              <a:t>, </a:t>
            </a:r>
            <a:r>
              <a:rPr lang="en-US" dirty="0" err="1"/>
              <a:t>FarmHash</a:t>
            </a:r>
            <a:r>
              <a:rPr lang="en-US" dirty="0"/>
              <a:t>, </a:t>
            </a:r>
            <a:r>
              <a:rPr lang="en-US" dirty="0" err="1"/>
              <a:t>XXHash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44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comparison by query runtime (if TID joins, partitioning -&gt; destroys sorting of TIDs which makes fetch much more expensive)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22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comparison by query runtime (if TID joins, partitioning -&gt; destroys sorting of TIDs which makes fetch much more expensive)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07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LM: late materialization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45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quantile/median requires sort per partition -&gt; sort group-by</a:t>
            </a:r>
          </a:p>
          <a:p>
            <a:r>
              <a:rPr lang="en-US" baseline="0" dirty="0"/>
              <a:t>Postgres: </a:t>
            </a:r>
            <a:r>
              <a:rPr lang="en-US" baseline="0" dirty="0" err="1"/>
              <a:t>GroupAggregate</a:t>
            </a:r>
            <a:r>
              <a:rPr lang="en-US" baseline="0" dirty="0"/>
              <a:t>, </a:t>
            </a:r>
            <a:r>
              <a:rPr lang="en-US" baseline="0" dirty="0" err="1"/>
              <a:t>HashAggregate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997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Background Query Processing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racle.readthedocs.io/en/latest/plsql/cache/alternatives/result-cache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4_ppds/index.ht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hyperlink" Target="http://databasearchitects.blogspot.com/2016/04/comparing-join-implementations.html" TargetMode="External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cm/pc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png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Background Query Processing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Boehm, </a:t>
            </a:r>
            <a:r>
              <a:rPr lang="en-US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Christina </a:t>
            </a:r>
            <a:r>
              <a:rPr lang="en-US" sz="2200" b="1" u="sng" dirty="0" err="1">
                <a:solidFill>
                  <a:schemeClr val="bg1"/>
                </a:solidFill>
                <a:cs typeface="Arial" panose="020B0604020202020204" pitchFamily="34" charset="0"/>
              </a:rPr>
              <a:t>Dionysio</a:t>
            </a:r>
            <a:endParaRPr lang="en-US" sz="22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Apr 23,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3E8A4F-00CC-2F13-24C4-F81F99C7A1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Read-mostly data and same queries over unchanged inputs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small result sets</a:t>
            </a:r>
            <a:r>
              <a:rPr lang="en-US" dirty="0"/>
              <a:t> (e.g., aggregation queries, distinct)</a:t>
            </a:r>
          </a:p>
          <a:p>
            <a:pPr lvl="1"/>
            <a:endParaRPr lang="en-US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Similar to materialized-views</a:t>
            </a:r>
            <a:br>
              <a:rPr lang="en-US" dirty="0"/>
            </a:br>
            <a:r>
              <a:rPr lang="en-US" dirty="0"/>
              <a:t>(cached intermediates)</a:t>
            </a:r>
          </a:p>
          <a:p>
            <a:pPr lvl="1"/>
            <a:r>
              <a:rPr lang="en-US" dirty="0"/>
              <a:t>Store results of queries w/ </a:t>
            </a:r>
            <a:r>
              <a:rPr lang="en-US" dirty="0" err="1"/>
              <a:t>result_cache</a:t>
            </a:r>
            <a:r>
              <a:rPr lang="en-US" dirty="0"/>
              <a:t> hint </a:t>
            </a:r>
            <a:br>
              <a:rPr lang="en-US" dirty="0"/>
            </a:br>
            <a:r>
              <a:rPr lang="en-US" dirty="0"/>
              <a:t>in subarea of buffer pool, reuse via hint</a:t>
            </a:r>
          </a:p>
          <a:p>
            <a:pPr lvl="1"/>
            <a:r>
              <a:rPr lang="en-US" dirty="0"/>
              <a:t>Drop cached results if underlying base data changes </a:t>
            </a:r>
          </a:p>
          <a:p>
            <a:pPr lvl="1"/>
            <a:r>
              <a:rPr lang="en-US" dirty="0"/>
              <a:t>Also: Function result cache (</a:t>
            </a:r>
            <a:r>
              <a:rPr lang="en-US" dirty="0" err="1"/>
              <a:t>memoization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Examples: Oracle </a:t>
            </a:r>
            <a:r>
              <a:rPr lang="en-US" b="0" dirty="0"/>
              <a:t>(from 11g)</a:t>
            </a:r>
            <a:br>
              <a:rPr lang="en-US" b="0" dirty="0"/>
            </a:br>
            <a:r>
              <a:rPr lang="en-US" sz="1400" b="0" dirty="0"/>
              <a:t>[</a:t>
            </a:r>
            <a:r>
              <a:rPr lang="en-US" sz="1400" b="0" dirty="0">
                <a:hlinkClick r:id="rId2"/>
              </a:rPr>
              <a:t>https://oracle.readthedocs.io/en/latest/plsql/cache/alternatives/result-cache.html</a:t>
            </a:r>
            <a:r>
              <a:rPr lang="en-US" sz="1400" b="0" dirty="0"/>
              <a:t>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2CBE2-23A6-F8B4-FC44-B23BCEA30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Result Caching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A5366-D77F-7C25-1A83-C54C70D0F664}"/>
              </a:ext>
            </a:extLst>
          </p:cNvPr>
          <p:cNvSpPr txBox="1"/>
          <p:nvPr/>
        </p:nvSpPr>
        <p:spPr>
          <a:xfrm>
            <a:off x="6392446" y="2557996"/>
            <a:ext cx="324605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/*+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result_cache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*/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16961E4-C6BF-DC71-A23A-1EF13A504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227"/>
              </p:ext>
            </p:extLst>
          </p:nvPr>
        </p:nvGraphicFramePr>
        <p:xfrm>
          <a:off x="8588127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286E6B-07BB-B4D5-8F2D-35DFF2194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581258"/>
              </p:ext>
            </p:extLst>
          </p:nvPr>
        </p:nvGraphicFramePr>
        <p:xfrm>
          <a:off x="8589802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BBE7E6-07C9-7CF7-CDB3-DEC100F87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88881"/>
              </p:ext>
            </p:extLst>
          </p:nvPr>
        </p:nvGraphicFramePr>
        <p:xfrm>
          <a:off x="9133948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D02DFE5-B140-5419-2FA3-33D141CF4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901812"/>
              </p:ext>
            </p:extLst>
          </p:nvPr>
        </p:nvGraphicFramePr>
        <p:xfrm>
          <a:off x="9135623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5118364-BA02-590B-C9A6-B8ECB1CAD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711044"/>
              </p:ext>
            </p:extLst>
          </p:nvPr>
        </p:nvGraphicFramePr>
        <p:xfrm>
          <a:off x="9696068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EB6B018-1953-8932-8255-55551FA80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32998"/>
              </p:ext>
            </p:extLst>
          </p:nvPr>
        </p:nvGraphicFramePr>
        <p:xfrm>
          <a:off x="9697743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BF1042-7C6B-C500-D91D-AF6342404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699178"/>
              </p:ext>
            </p:extLst>
          </p:nvPr>
        </p:nvGraphicFramePr>
        <p:xfrm>
          <a:off x="10241889" y="3058160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B4991ED-375C-605E-8EE6-BFC9D2F9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69988"/>
              </p:ext>
            </p:extLst>
          </p:nvPr>
        </p:nvGraphicFramePr>
        <p:xfrm>
          <a:off x="10243564" y="3471816"/>
          <a:ext cx="507761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7761">
                  <a:extLst>
                    <a:ext uri="{9D8B030D-6E8A-4147-A177-3AD203B41FA5}">
                      <a16:colId xmlns:a16="http://schemas.microsoft.com/office/drawing/2014/main" val="289929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12879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89C8344-2447-32B9-94FB-11DF17BD8932}"/>
              </a:ext>
            </a:extLst>
          </p:cNvPr>
          <p:cNvSpPr txBox="1"/>
          <p:nvPr/>
        </p:nvSpPr>
        <p:spPr>
          <a:xfrm>
            <a:off x="8854726" y="3941883"/>
            <a:ext cx="16881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pool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227341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697D9-178D-1183-E0BB-986938A449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Plan Execution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ED40-53E6-4BF1-5E29-29CEDD8902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5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8DB7E-A509-813B-7668-4F7E1E453A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Different execution strategies (processing models) with different pros/cons </a:t>
            </a:r>
            <a:br>
              <a:rPr lang="en-US" dirty="0"/>
            </a:br>
            <a:r>
              <a:rPr lang="en-US" b="0" dirty="0"/>
              <a:t>(e.g., memory requirements, DAGs, efficiency, reuse)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Iterator Model</a:t>
            </a:r>
            <a:r>
              <a:rPr lang="en-US" dirty="0"/>
              <a:t> </a:t>
            </a:r>
            <a:r>
              <a:rPr lang="en-US" b="0" dirty="0"/>
              <a:t>(mostly row stores)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Materialized Intermediates</a:t>
            </a:r>
            <a:r>
              <a:rPr lang="en-US" dirty="0"/>
              <a:t> </a:t>
            </a:r>
            <a:r>
              <a:rPr lang="en-US" b="0" dirty="0"/>
              <a:t>(mostly column stores)</a:t>
            </a:r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Vectorized (Batched) Execution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Query Compilation</a:t>
            </a:r>
            <a:r>
              <a:rPr lang="en-US" dirty="0"/>
              <a:t> </a:t>
            </a:r>
            <a:r>
              <a:rPr lang="en-US" b="0" dirty="0"/>
              <a:t>(row/column stores)</a:t>
            </a:r>
          </a:p>
          <a:p>
            <a:pPr lvl="1"/>
            <a:endParaRPr lang="en-US" b="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Data-Centric Processing</a:t>
            </a:r>
            <a:r>
              <a:rPr lang="en-US" b="0" dirty="0"/>
              <a:t> (row stores)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46542-A1CE-B5C7-8EC4-808BDC817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Execution Strategies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5810E9-3FC6-1B14-F4FC-0213DCBA274F}"/>
              </a:ext>
            </a:extLst>
          </p:cNvPr>
          <p:cNvSpPr/>
          <p:nvPr/>
        </p:nvSpPr>
        <p:spPr>
          <a:xfrm>
            <a:off x="7530643" y="2416343"/>
            <a:ext cx="283212" cy="229663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F4E69-99A9-FC52-048D-31F422017AD2}"/>
              </a:ext>
            </a:extLst>
          </p:cNvPr>
          <p:cNvSpPr txBox="1"/>
          <p:nvPr/>
        </p:nvSpPr>
        <p:spPr>
          <a:xfrm>
            <a:off x="7877652" y="3235220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378B005-E613-3229-4310-7CE96B439F3D}"/>
              </a:ext>
            </a:extLst>
          </p:cNvPr>
          <p:cNvSpPr/>
          <p:nvPr/>
        </p:nvSpPr>
        <p:spPr>
          <a:xfrm>
            <a:off x="7183308" y="4471975"/>
            <a:ext cx="283537" cy="994251"/>
          </a:xfrm>
          <a:prstGeom prst="rightBrace">
            <a:avLst>
              <a:gd name="adj1" fmla="val 8333"/>
              <a:gd name="adj2" fmla="val 66119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889F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F1D15-E9F9-BA16-776D-21B5AE0C4004}"/>
              </a:ext>
            </a:extLst>
          </p:cNvPr>
          <p:cNvSpPr txBox="1"/>
          <p:nvPr/>
        </p:nvSpPr>
        <p:spPr>
          <a:xfrm>
            <a:off x="7870562" y="4780490"/>
            <a:ext cx="13238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Data-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centric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1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FA598-A9FD-9BC5-B6DE-F127E39D56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Pipelined  </a:t>
            </a:r>
          </a:p>
          <a:p>
            <a:pPr lvl="2"/>
            <a:endParaRPr lang="en-US" sz="700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build-phase of (simple) hash joins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FCB2-30CE-0C30-F522-C1EAD34ECC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Iterator Model – Overview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2515D-5F8F-9F24-BB9D-C5FBA6A0124E}"/>
              </a:ext>
            </a:extLst>
          </p:cNvPr>
          <p:cNvSpPr txBox="1"/>
          <p:nvPr/>
        </p:nvSpPr>
        <p:spPr>
          <a:xfrm>
            <a:off x="6814547" y="363372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25FAE-D0AF-716D-C49D-224F71EE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96" y="419288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feld 44">
            <a:extLst>
              <a:ext uri="{FF2B5EF4-FFF2-40B4-BE49-F238E27FC236}">
                <a16:creationId xmlns:a16="http://schemas.microsoft.com/office/drawing/2014/main" id="{2A637C96-4B9E-1CC9-D8A3-C699B03601FE}"/>
              </a:ext>
            </a:extLst>
          </p:cNvPr>
          <p:cNvSpPr txBox="1"/>
          <p:nvPr/>
        </p:nvSpPr>
        <p:spPr>
          <a:xfrm>
            <a:off x="7869287" y="1246965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7" name="Textfeld 14">
            <a:extLst>
              <a:ext uri="{FF2B5EF4-FFF2-40B4-BE49-F238E27FC236}">
                <a16:creationId xmlns:a16="http://schemas.microsoft.com/office/drawing/2014/main" id="{97558883-B204-411C-E57B-9360574B3062}"/>
              </a:ext>
            </a:extLst>
          </p:cNvPr>
          <p:cNvSpPr txBox="1"/>
          <p:nvPr/>
        </p:nvSpPr>
        <p:spPr>
          <a:xfrm>
            <a:off x="8018161" y="3746602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511F2A8C-8FF8-7783-BD47-5A058501D2B2}"/>
              </a:ext>
            </a:extLst>
          </p:cNvPr>
          <p:cNvSpPr txBox="1"/>
          <p:nvPr/>
        </p:nvSpPr>
        <p:spPr>
          <a:xfrm>
            <a:off x="8054751" y="3130258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9" name="Gerade Verbindung 16">
            <a:extLst>
              <a:ext uri="{FF2B5EF4-FFF2-40B4-BE49-F238E27FC236}">
                <a16:creationId xmlns:a16="http://schemas.microsoft.com/office/drawing/2014/main" id="{062B839F-F67E-C52B-D955-C3D95C74FE59}"/>
              </a:ext>
            </a:extLst>
          </p:cNvPr>
          <p:cNvCxnSpPr/>
          <p:nvPr/>
        </p:nvCxnSpPr>
        <p:spPr>
          <a:xfrm rot="5400000" flipH="1" flipV="1">
            <a:off x="8362081" y="3646457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18">
            <a:extLst>
              <a:ext uri="{FF2B5EF4-FFF2-40B4-BE49-F238E27FC236}">
                <a16:creationId xmlns:a16="http://schemas.microsoft.com/office/drawing/2014/main" id="{B5F1FF63-0099-E7DD-9F94-DA69EE3F1069}"/>
              </a:ext>
            </a:extLst>
          </p:cNvPr>
          <p:cNvSpPr txBox="1"/>
          <p:nvPr/>
        </p:nvSpPr>
        <p:spPr>
          <a:xfrm>
            <a:off x="8018161" y="22745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1" name="Textfeld 20">
            <a:extLst>
              <a:ext uri="{FF2B5EF4-FFF2-40B4-BE49-F238E27FC236}">
                <a16:creationId xmlns:a16="http://schemas.microsoft.com/office/drawing/2014/main" id="{D1253D46-4EB1-1AAE-CEEF-C28C7B35BE56}"/>
              </a:ext>
            </a:extLst>
          </p:cNvPr>
          <p:cNvSpPr txBox="1"/>
          <p:nvPr/>
        </p:nvSpPr>
        <p:spPr>
          <a:xfrm>
            <a:off x="7370089" y="299458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3">
            <a:extLst>
              <a:ext uri="{FF2B5EF4-FFF2-40B4-BE49-F238E27FC236}">
                <a16:creationId xmlns:a16="http://schemas.microsoft.com/office/drawing/2014/main" id="{84AE2BB0-3238-FF5B-88C6-C2ACA2003803}"/>
              </a:ext>
            </a:extLst>
          </p:cNvPr>
          <p:cNvSpPr txBox="1"/>
          <p:nvPr/>
        </p:nvSpPr>
        <p:spPr>
          <a:xfrm>
            <a:off x="8170561" y="24269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3" name="Textfeld 24">
            <a:extLst>
              <a:ext uri="{FF2B5EF4-FFF2-40B4-BE49-F238E27FC236}">
                <a16:creationId xmlns:a16="http://schemas.microsoft.com/office/drawing/2014/main" id="{9A74A8DA-3727-1408-03F5-CBB79A776DE6}"/>
              </a:ext>
            </a:extLst>
          </p:cNvPr>
          <p:cNvSpPr txBox="1"/>
          <p:nvPr/>
        </p:nvSpPr>
        <p:spPr>
          <a:xfrm>
            <a:off x="8306193" y="25625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7">
            <a:extLst>
              <a:ext uri="{FF2B5EF4-FFF2-40B4-BE49-F238E27FC236}">
                <a16:creationId xmlns:a16="http://schemas.microsoft.com/office/drawing/2014/main" id="{F4FAB989-7D30-B5EC-40B5-3536E2AB885B}"/>
              </a:ext>
            </a:extLst>
          </p:cNvPr>
          <p:cNvSpPr txBox="1"/>
          <p:nvPr/>
        </p:nvSpPr>
        <p:spPr>
          <a:xfrm>
            <a:off x="7298081" y="313860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8">
            <a:extLst>
              <a:ext uri="{FF2B5EF4-FFF2-40B4-BE49-F238E27FC236}">
                <a16:creationId xmlns:a16="http://schemas.microsoft.com/office/drawing/2014/main" id="{AF0906C9-56BD-68E4-2121-3900F6BD00D1}"/>
              </a:ext>
            </a:extLst>
          </p:cNvPr>
          <p:cNvSpPr txBox="1"/>
          <p:nvPr/>
        </p:nvSpPr>
        <p:spPr>
          <a:xfrm>
            <a:off x="7226073" y="328261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8A5D9DB1-3500-036B-9208-BE37899464FD}"/>
              </a:ext>
            </a:extLst>
          </p:cNvPr>
          <p:cNvSpPr txBox="1"/>
          <p:nvPr/>
        </p:nvSpPr>
        <p:spPr>
          <a:xfrm>
            <a:off x="7082057" y="342663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669BE333-907A-6928-4B7D-D04286C114B5}"/>
              </a:ext>
            </a:extLst>
          </p:cNvPr>
          <p:cNvCxnSpPr/>
          <p:nvPr/>
        </p:nvCxnSpPr>
        <p:spPr>
          <a:xfrm rot="5400000" flipH="1" flipV="1">
            <a:off x="8376893" y="3035425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32">
            <a:extLst>
              <a:ext uri="{FF2B5EF4-FFF2-40B4-BE49-F238E27FC236}">
                <a16:creationId xmlns:a16="http://schemas.microsoft.com/office/drawing/2014/main" id="{3313D36B-44A1-69F0-DE0C-A298FCA979E8}"/>
              </a:ext>
            </a:extLst>
          </p:cNvPr>
          <p:cNvSpPr txBox="1"/>
          <p:nvPr/>
        </p:nvSpPr>
        <p:spPr>
          <a:xfrm>
            <a:off x="7370089" y="364265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9" name="Textfeld 33">
            <a:extLst>
              <a:ext uri="{FF2B5EF4-FFF2-40B4-BE49-F238E27FC236}">
                <a16:creationId xmlns:a16="http://schemas.microsoft.com/office/drawing/2014/main" id="{B200E88B-4ECE-AC37-766D-B19B119A1901}"/>
              </a:ext>
            </a:extLst>
          </p:cNvPr>
          <p:cNvSpPr txBox="1"/>
          <p:nvPr/>
        </p:nvSpPr>
        <p:spPr>
          <a:xfrm>
            <a:off x="7298081" y="378667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0" name="Textfeld 34">
            <a:extLst>
              <a:ext uri="{FF2B5EF4-FFF2-40B4-BE49-F238E27FC236}">
                <a16:creationId xmlns:a16="http://schemas.microsoft.com/office/drawing/2014/main" id="{01764CB7-1BCF-56D5-B939-BE5460379176}"/>
              </a:ext>
            </a:extLst>
          </p:cNvPr>
          <p:cNvSpPr txBox="1"/>
          <p:nvPr/>
        </p:nvSpPr>
        <p:spPr>
          <a:xfrm>
            <a:off x="7226073" y="3930688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5">
            <a:extLst>
              <a:ext uri="{FF2B5EF4-FFF2-40B4-BE49-F238E27FC236}">
                <a16:creationId xmlns:a16="http://schemas.microsoft.com/office/drawing/2014/main" id="{4D8D6BB5-8417-56A1-3683-5AD97F10A6DE}"/>
              </a:ext>
            </a:extLst>
          </p:cNvPr>
          <p:cNvSpPr txBox="1"/>
          <p:nvPr/>
        </p:nvSpPr>
        <p:spPr>
          <a:xfrm>
            <a:off x="6938041" y="4362736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2" name="Textfeld 36">
            <a:extLst>
              <a:ext uri="{FF2B5EF4-FFF2-40B4-BE49-F238E27FC236}">
                <a16:creationId xmlns:a16="http://schemas.microsoft.com/office/drawing/2014/main" id="{A50A258F-3BA5-9D4E-6126-B1399B733C04}"/>
              </a:ext>
            </a:extLst>
          </p:cNvPr>
          <p:cNvSpPr txBox="1"/>
          <p:nvPr/>
        </p:nvSpPr>
        <p:spPr>
          <a:xfrm>
            <a:off x="7154065" y="4074704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3" name="Textfeld 37">
            <a:extLst>
              <a:ext uri="{FF2B5EF4-FFF2-40B4-BE49-F238E27FC236}">
                <a16:creationId xmlns:a16="http://schemas.microsoft.com/office/drawing/2014/main" id="{D6E54BA1-568E-DAD8-CF79-91D93629E14F}"/>
              </a:ext>
            </a:extLst>
          </p:cNvPr>
          <p:cNvSpPr txBox="1"/>
          <p:nvPr/>
        </p:nvSpPr>
        <p:spPr>
          <a:xfrm>
            <a:off x="7082057" y="4218720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8">
            <a:extLst>
              <a:ext uri="{FF2B5EF4-FFF2-40B4-BE49-F238E27FC236}">
                <a16:creationId xmlns:a16="http://schemas.microsoft.com/office/drawing/2014/main" id="{30550627-150B-6075-11A6-7F9C283C13DD}"/>
              </a:ext>
            </a:extLst>
          </p:cNvPr>
          <p:cNvSpPr txBox="1"/>
          <p:nvPr/>
        </p:nvSpPr>
        <p:spPr>
          <a:xfrm>
            <a:off x="8450209" y="2706552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5" name="Textfeld 39">
            <a:extLst>
              <a:ext uri="{FF2B5EF4-FFF2-40B4-BE49-F238E27FC236}">
                <a16:creationId xmlns:a16="http://schemas.microsoft.com/office/drawing/2014/main" id="{0FFC1C66-4475-FB9A-D01A-2B9B8072D53A}"/>
              </a:ext>
            </a:extLst>
          </p:cNvPr>
          <p:cNvSpPr txBox="1"/>
          <p:nvPr/>
        </p:nvSpPr>
        <p:spPr>
          <a:xfrm>
            <a:off x="9026273" y="257356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6" name="Textfeld 40">
            <a:extLst>
              <a:ext uri="{FF2B5EF4-FFF2-40B4-BE49-F238E27FC236}">
                <a16:creationId xmlns:a16="http://schemas.microsoft.com/office/drawing/2014/main" id="{4BD7EF13-7FBD-8937-A0AC-D2B08FADC8B7}"/>
              </a:ext>
            </a:extLst>
          </p:cNvPr>
          <p:cNvSpPr txBox="1"/>
          <p:nvPr/>
        </p:nvSpPr>
        <p:spPr>
          <a:xfrm>
            <a:off x="8738241" y="422975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1">
            <a:extLst>
              <a:ext uri="{FF2B5EF4-FFF2-40B4-BE49-F238E27FC236}">
                <a16:creationId xmlns:a16="http://schemas.microsoft.com/office/drawing/2014/main" id="{205496C4-C52B-8154-BC15-EC368680A51C}"/>
              </a:ext>
            </a:extLst>
          </p:cNvPr>
          <p:cNvSpPr txBox="1"/>
          <p:nvPr/>
        </p:nvSpPr>
        <p:spPr>
          <a:xfrm>
            <a:off x="8738241" y="328261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064060-E4B0-4401-AC72-04AA4ED9378B}"/>
              </a:ext>
            </a:extLst>
          </p:cNvPr>
          <p:cNvSpPr txBox="1"/>
          <p:nvPr/>
        </p:nvSpPr>
        <p:spPr>
          <a:xfrm>
            <a:off x="2361303" y="2403600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CC751A3-F09C-73B9-308E-9ADEFA01C27F}"/>
              </a:ext>
            </a:extLst>
          </p:cNvPr>
          <p:cNvSpPr/>
          <p:nvPr/>
        </p:nvSpPr>
        <p:spPr>
          <a:xfrm>
            <a:off x="8006411" y="4873456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3551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4B634B-593C-0E07-9D81-A371F72281C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Operator Predicates</a:t>
                </a:r>
              </a:p>
              <a:p>
                <a:pPr lvl="1"/>
                <a:r>
                  <a:rPr lang="en-US" dirty="0"/>
                  <a:t>Examples: arbitrary selection predicates and join conditions</a:t>
                </a:r>
              </a:p>
              <a:p>
                <a:pPr lvl="1"/>
                <a:r>
                  <a:rPr lang="en-US" dirty="0"/>
                  <a:t>Operators parameterized </a:t>
                </a:r>
                <a:r>
                  <a:rPr lang="en-US" b="1" dirty="0">
                    <a:solidFill>
                      <a:schemeClr val="accent1"/>
                    </a:solidFill>
                  </a:rPr>
                  <a:t>with in-memory expression trees/DAGs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Expression evaluation engine</a:t>
                </a:r>
                <a:r>
                  <a:rPr lang="en-US" dirty="0"/>
                  <a:t> (interpretation)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Selection </a:t>
                </a:r>
                <a:r>
                  <a:rPr lang="el-GR" dirty="0"/>
                  <a:t>σ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=7∧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A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</m:t>
                    </m:r>
                  </m:oMath>
                </a14:m>
                <a:endParaRPr lang="de-DE" dirty="0">
                  <a:latin typeface="Consolas" panose="020B0609020204030204" pitchFamily="49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14B634B-593C-0E07-9D81-A371F7228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D5815-CCDE-71DC-5395-F8EC2BBCC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Iterator Model </a:t>
            </a:r>
            <a:r>
              <a:rPr lang="en-AT" dirty="0"/>
              <a:t>–</a:t>
            </a:r>
            <a:r>
              <a:rPr lang="en-US" dirty="0"/>
              <a:t> Predicate Evaluation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FDC8D-5D63-C7D6-C9DB-9DAEE7B7735D}"/>
              </a:ext>
            </a:extLst>
          </p:cNvPr>
          <p:cNvGrpSpPr/>
          <p:nvPr/>
        </p:nvGrpSpPr>
        <p:grpSpPr>
          <a:xfrm>
            <a:off x="6742841" y="3310675"/>
            <a:ext cx="3357074" cy="1952878"/>
            <a:chOff x="5407304" y="3294075"/>
            <a:chExt cx="3357074" cy="1952878"/>
          </a:xfrm>
        </p:grpSpPr>
        <p:sp>
          <p:nvSpPr>
            <p:cNvPr id="5" name="Rounded Rectangle 17">
              <a:extLst>
                <a:ext uri="{FF2B5EF4-FFF2-40B4-BE49-F238E27FC236}">
                  <a16:creationId xmlns:a16="http://schemas.microsoft.com/office/drawing/2014/main" id="{A59E95F0-8F56-8E3D-7BF7-E96CC51B70DC}"/>
                </a:ext>
              </a:extLst>
            </p:cNvPr>
            <p:cNvSpPr/>
            <p:nvPr/>
          </p:nvSpPr>
          <p:spPr>
            <a:xfrm>
              <a:off x="6587592" y="4913681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B</a:t>
              </a:r>
            </a:p>
          </p:txBody>
        </p:sp>
        <p:sp>
          <p:nvSpPr>
            <p:cNvPr id="6" name="Rounded Rectangle 18">
              <a:extLst>
                <a:ext uri="{FF2B5EF4-FFF2-40B4-BE49-F238E27FC236}">
                  <a16:creationId xmlns:a16="http://schemas.microsoft.com/office/drawing/2014/main" id="{FBEF5F9E-7BB0-F8B8-CABF-70189802DB1B}"/>
                </a:ext>
              </a:extLst>
            </p:cNvPr>
            <p:cNvSpPr/>
            <p:nvPr/>
          </p:nvSpPr>
          <p:spPr>
            <a:xfrm>
              <a:off x="7292651" y="4915357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8</a:t>
              </a:r>
            </a:p>
          </p:txBody>
        </p:sp>
        <p:sp>
          <p:nvSpPr>
            <p:cNvPr id="7" name="Rounded Rectangle 19">
              <a:extLst>
                <a:ext uri="{FF2B5EF4-FFF2-40B4-BE49-F238E27FC236}">
                  <a16:creationId xmlns:a16="http://schemas.microsoft.com/office/drawing/2014/main" id="{65EBB1A1-10BB-4AAF-B946-F5300A19C5F7}"/>
                </a:ext>
              </a:extLst>
            </p:cNvPr>
            <p:cNvSpPr/>
            <p:nvPr/>
          </p:nvSpPr>
          <p:spPr>
            <a:xfrm>
              <a:off x="6892394" y="448495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!=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5529857-E40C-AC18-2DD5-0727CD9710F8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V="1">
              <a:off x="6768463" y="4816551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C5740D-331B-3399-CE46-6DDE0DF96B10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146952" y="4816551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22">
              <a:extLst>
                <a:ext uri="{FF2B5EF4-FFF2-40B4-BE49-F238E27FC236}">
                  <a16:creationId xmlns:a16="http://schemas.microsoft.com/office/drawing/2014/main" id="{AD333DB1-C1A9-99C0-0552-E1ECDE1212A5}"/>
                </a:ext>
              </a:extLst>
            </p:cNvPr>
            <p:cNvSpPr/>
            <p:nvPr/>
          </p:nvSpPr>
          <p:spPr>
            <a:xfrm>
              <a:off x="7697578" y="4292360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E35F6359-9509-D49E-12EC-F0BE5506E982}"/>
                </a:ext>
              </a:extLst>
            </p:cNvPr>
            <p:cNvSpPr/>
            <p:nvPr/>
          </p:nvSpPr>
          <p:spPr>
            <a:xfrm>
              <a:off x="8402637" y="4294036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12" name="Rounded Rectangle 24">
              <a:extLst>
                <a:ext uri="{FF2B5EF4-FFF2-40B4-BE49-F238E27FC236}">
                  <a16:creationId xmlns:a16="http://schemas.microsoft.com/office/drawing/2014/main" id="{916956FC-1BF8-B896-0DF4-7AB9F2EEA9D3}"/>
                </a:ext>
              </a:extLst>
            </p:cNvPr>
            <p:cNvSpPr/>
            <p:nvPr/>
          </p:nvSpPr>
          <p:spPr>
            <a:xfrm>
              <a:off x="8002380" y="3863634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A0AC7FE-60CA-D90B-58BA-BBDF03D92B8F}"/>
                </a:ext>
              </a:extLst>
            </p:cNvPr>
            <p:cNvCxnSpPr>
              <a:stCxn id="10" idx="0"/>
              <a:endCxn id="12" idx="2"/>
            </p:cNvCxnSpPr>
            <p:nvPr/>
          </p:nvCxnSpPr>
          <p:spPr>
            <a:xfrm flipV="1">
              <a:off x="7878449" y="4195230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741217-7E82-C839-A8A2-72225F03E266}"/>
                </a:ext>
              </a:extLst>
            </p:cNvPr>
            <p:cNvCxnSpPr>
              <a:stCxn id="11" idx="0"/>
              <a:endCxn id="12" idx="2"/>
            </p:cNvCxnSpPr>
            <p:nvPr/>
          </p:nvCxnSpPr>
          <p:spPr>
            <a:xfrm flipH="1" flipV="1">
              <a:off x="8256938" y="4195230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27">
              <a:extLst>
                <a:ext uri="{FF2B5EF4-FFF2-40B4-BE49-F238E27FC236}">
                  <a16:creationId xmlns:a16="http://schemas.microsoft.com/office/drawing/2014/main" id="{B35B3B70-FB9A-A6E9-D707-E7032EF08090}"/>
                </a:ext>
              </a:extLst>
            </p:cNvPr>
            <p:cNvSpPr/>
            <p:nvPr/>
          </p:nvSpPr>
          <p:spPr>
            <a:xfrm>
              <a:off x="6325979" y="387642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&amp;</a:t>
              </a:r>
            </a:p>
          </p:txBody>
        </p:sp>
        <p:sp>
          <p:nvSpPr>
            <p:cNvPr id="16" name="Rounded Rectangle 28">
              <a:extLst>
                <a:ext uri="{FF2B5EF4-FFF2-40B4-BE49-F238E27FC236}">
                  <a16:creationId xmlns:a16="http://schemas.microsoft.com/office/drawing/2014/main" id="{5BFF3783-0D8A-96E8-5492-2334F36B402F}"/>
                </a:ext>
              </a:extLst>
            </p:cNvPr>
            <p:cNvSpPr/>
            <p:nvPr/>
          </p:nvSpPr>
          <p:spPr>
            <a:xfrm>
              <a:off x="7223634" y="3294075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|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4E11D68-8459-4676-F9D1-3E570480326F}"/>
                </a:ext>
              </a:extLst>
            </p:cNvPr>
            <p:cNvCxnSpPr>
              <a:stCxn id="23" idx="0"/>
              <a:endCxn id="15" idx="2"/>
            </p:cNvCxnSpPr>
            <p:nvPr/>
          </p:nvCxnSpPr>
          <p:spPr>
            <a:xfrm flipV="1">
              <a:off x="5966664" y="4208018"/>
              <a:ext cx="613873" cy="273694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0FB818-6B85-4361-9A38-ABCD31283EA6}"/>
                </a:ext>
              </a:extLst>
            </p:cNvPr>
            <p:cNvCxnSpPr>
              <a:stCxn id="7" idx="0"/>
              <a:endCxn id="15" idx="2"/>
            </p:cNvCxnSpPr>
            <p:nvPr/>
          </p:nvCxnSpPr>
          <p:spPr>
            <a:xfrm flipH="1" flipV="1">
              <a:off x="6580537" y="4208018"/>
              <a:ext cx="566415" cy="276937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12E0F6-766D-BDBB-3DC7-E41384C951B0}"/>
                </a:ext>
              </a:extLst>
            </p:cNvPr>
            <p:cNvCxnSpPr>
              <a:stCxn id="15" idx="0"/>
              <a:endCxn id="16" idx="2"/>
            </p:cNvCxnSpPr>
            <p:nvPr/>
          </p:nvCxnSpPr>
          <p:spPr>
            <a:xfrm flipV="1">
              <a:off x="6580537" y="3625671"/>
              <a:ext cx="897655" cy="250751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237CB71-12FD-8464-CDF9-52DB6C986F93}"/>
                </a:ext>
              </a:extLst>
            </p:cNvPr>
            <p:cNvCxnSpPr>
              <a:stCxn id="12" idx="0"/>
              <a:endCxn id="16" idx="2"/>
            </p:cNvCxnSpPr>
            <p:nvPr/>
          </p:nvCxnSpPr>
          <p:spPr>
            <a:xfrm flipH="1" flipV="1">
              <a:off x="7478192" y="3625671"/>
              <a:ext cx="778746" cy="237963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35">
              <a:extLst>
                <a:ext uri="{FF2B5EF4-FFF2-40B4-BE49-F238E27FC236}">
                  <a16:creationId xmlns:a16="http://schemas.microsoft.com/office/drawing/2014/main" id="{3FE807E6-F1BB-D1C3-3440-BBAF6DB3BA1F}"/>
                </a:ext>
              </a:extLst>
            </p:cNvPr>
            <p:cNvSpPr/>
            <p:nvPr/>
          </p:nvSpPr>
          <p:spPr>
            <a:xfrm>
              <a:off x="5407304" y="4910438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id="{46CBFFD0-CF7F-B99E-2BDB-6D0E0D6AC5A6}"/>
                </a:ext>
              </a:extLst>
            </p:cNvPr>
            <p:cNvSpPr/>
            <p:nvPr/>
          </p:nvSpPr>
          <p:spPr>
            <a:xfrm>
              <a:off x="6112363" y="4912114"/>
              <a:ext cx="361741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7</a:t>
              </a:r>
            </a:p>
          </p:txBody>
        </p:sp>
        <p:sp>
          <p:nvSpPr>
            <p:cNvPr id="23" name="Rounded Rectangle 37">
              <a:extLst>
                <a:ext uri="{FF2B5EF4-FFF2-40B4-BE49-F238E27FC236}">
                  <a16:creationId xmlns:a16="http://schemas.microsoft.com/office/drawing/2014/main" id="{5525F5F4-F9D5-BDF5-CE8B-A956F9F50040}"/>
                </a:ext>
              </a:extLst>
            </p:cNvPr>
            <p:cNvSpPr/>
            <p:nvPr/>
          </p:nvSpPr>
          <p:spPr>
            <a:xfrm>
              <a:off x="5712106" y="4481712"/>
              <a:ext cx="509116" cy="33159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==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54D065D-047D-BB2E-B543-B4EEB32B4904}"/>
                </a:ext>
              </a:extLst>
            </p:cNvPr>
            <p:cNvCxnSpPr>
              <a:stCxn id="21" idx="0"/>
              <a:endCxn id="23" idx="2"/>
            </p:cNvCxnSpPr>
            <p:nvPr/>
          </p:nvCxnSpPr>
          <p:spPr>
            <a:xfrm flipV="1">
              <a:off x="5588175" y="4813308"/>
              <a:ext cx="378489" cy="97130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EBB7C3-5B35-FFC4-C942-50728795D0B5}"/>
                </a:ext>
              </a:extLst>
            </p:cNvPr>
            <p:cNvCxnSpPr>
              <a:stCxn id="22" idx="0"/>
              <a:endCxn id="23" idx="2"/>
            </p:cNvCxnSpPr>
            <p:nvPr/>
          </p:nvCxnSpPr>
          <p:spPr>
            <a:xfrm flipH="1" flipV="1">
              <a:off x="5966664" y="4813308"/>
              <a:ext cx="326570" cy="98806"/>
            </a:xfrm>
            <a:prstGeom prst="line">
              <a:avLst/>
            </a:prstGeom>
            <a:ln w="1905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64D16EF-29F6-028B-D648-9F76CD0BD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12167"/>
              </p:ext>
            </p:extLst>
          </p:nvPr>
        </p:nvGraphicFramePr>
        <p:xfrm>
          <a:off x="2600133" y="3867856"/>
          <a:ext cx="3725846" cy="147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976">
                  <a:extLst>
                    <a:ext uri="{9D8B030D-6E8A-4147-A177-3AD203B41FA5}">
                      <a16:colId xmlns:a16="http://schemas.microsoft.com/office/drawing/2014/main" val="4198350259"/>
                    </a:ext>
                  </a:extLst>
                </a:gridCol>
                <a:gridCol w="568158">
                  <a:extLst>
                    <a:ext uri="{9D8B030D-6E8A-4147-A177-3AD203B41FA5}">
                      <a16:colId xmlns:a16="http://schemas.microsoft.com/office/drawing/2014/main" val="3614127193"/>
                    </a:ext>
                  </a:extLst>
                </a:gridCol>
                <a:gridCol w="1917537">
                  <a:extLst>
                    <a:ext uri="{9D8B030D-6E8A-4147-A177-3AD203B41FA5}">
                      <a16:colId xmlns:a16="http://schemas.microsoft.com/office/drawing/2014/main" val="181563481"/>
                    </a:ext>
                  </a:extLst>
                </a:gridCol>
                <a:gridCol w="604175">
                  <a:extLst>
                    <a:ext uri="{9D8B030D-6E8A-4147-A177-3AD203B41FA5}">
                      <a16:colId xmlns:a16="http://schemas.microsoft.com/office/drawing/2014/main" val="4046962380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58490128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8301976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0843903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0" marB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923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 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529588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4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5361B-7D3E-3B1B-8FAE-511183644A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Materialized Intermediates </a:t>
            </a:r>
            <a:r>
              <a:rPr lang="en-US" sz="1800" dirty="0"/>
              <a:t>(column-at-a-time)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F3011-A5C2-4A24-C6CE-EE6197180207}"/>
              </a:ext>
            </a:extLst>
          </p:cNvPr>
          <p:cNvSpPr txBox="1"/>
          <p:nvPr/>
        </p:nvSpPr>
        <p:spPr>
          <a:xfrm>
            <a:off x="754998" y="1064558"/>
            <a:ext cx="4590576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count(DISTINCT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orders, </a:t>
            </a:r>
            <a:r>
              <a:rPr lang="en-US" sz="1600" dirty="0" err="1">
                <a:latin typeface="Consolas" panose="020B0609020204030204" pitchFamily="49" charset="0"/>
              </a:rPr>
              <a:t>lineitem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l_orderkey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o_orderkey</a:t>
            </a:r>
            <a:endParaRPr lang="en-US" sz="160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&gt;= date ’1996-07-01’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o_orderdate</a:t>
            </a:r>
            <a:r>
              <a:rPr lang="en-US" sz="1600" dirty="0">
                <a:latin typeface="Consolas" panose="020B0609020204030204" pitchFamily="49" charset="0"/>
              </a:rPr>
              <a:t> &lt; date ’1996-07-01’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+ interval ’3’ month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l_returnflag</a:t>
            </a:r>
            <a:r>
              <a:rPr lang="en-US" sz="1600" dirty="0">
                <a:latin typeface="Consolas" panose="020B0609020204030204" pitchFamily="49" charset="0"/>
              </a:rPr>
              <a:t> = ’R’;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8760E-611D-E148-20C9-E2220A4B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920" y="1135498"/>
            <a:ext cx="3402715" cy="38843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59EF9F-B552-9047-ED33-BE312892DC74}"/>
              </a:ext>
            </a:extLst>
          </p:cNvPr>
          <p:cNvSpPr txBox="1"/>
          <p:nvPr/>
        </p:nvSpPr>
        <p:spPr>
          <a:xfrm>
            <a:off x="7637756" y="2927639"/>
            <a:ext cx="1459151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Association Tables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(BATs:=OID/Val)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2DD24-34B9-9473-0FE2-5B6D92ED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88" y="2919399"/>
            <a:ext cx="2084897" cy="2978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2579BE-B884-8590-33FB-E1534BDB8D3A}"/>
              </a:ext>
            </a:extLst>
          </p:cNvPr>
          <p:cNvSpPr txBox="1"/>
          <p:nvPr/>
        </p:nvSpPr>
        <p:spPr>
          <a:xfrm>
            <a:off x="9247885" y="1219566"/>
            <a:ext cx="2538919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requirements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Unnecessary read/write from and to memory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92E6FA-3349-FE8C-0EFC-AD5CCB1DA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95" y="505826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A81023-9751-A529-5668-E3922A16C0DE}"/>
              </a:ext>
            </a:extLst>
          </p:cNvPr>
          <p:cNvSpPr txBox="1"/>
          <p:nvPr/>
        </p:nvSpPr>
        <p:spPr>
          <a:xfrm>
            <a:off x="1187986" y="4901532"/>
            <a:ext cx="288916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[Milena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Ivanova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Romulo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Goncalves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recycling intermediates in a column-store.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961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EFCFA9-6DE4-C8C3-A205-D8C161A3B9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Idea: Pipelining of </a:t>
            </a:r>
            <a:br>
              <a:rPr lang="en-US" dirty="0"/>
            </a:br>
            <a:r>
              <a:rPr lang="en-US" dirty="0"/>
              <a:t>vectors (sub columns) </a:t>
            </a:r>
            <a:br>
              <a:rPr lang="en-US" dirty="0"/>
            </a:br>
            <a:r>
              <a:rPr lang="en-US" dirty="0" err="1"/>
              <a:t>s.t.</a:t>
            </a:r>
            <a:r>
              <a:rPr lang="en-US" dirty="0"/>
              <a:t> vectors fit in </a:t>
            </a:r>
            <a:br>
              <a:rPr lang="en-US" dirty="0"/>
            </a:br>
            <a:r>
              <a:rPr lang="en-US" dirty="0"/>
              <a:t>CPU cache hierarchy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98A1E-52B6-6D21-8479-D904361D50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2DFB7F-9D97-5CAD-BC6E-D544CCCF6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290" y="1214631"/>
            <a:ext cx="6030272" cy="431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A62BC-929A-AB6C-B6AE-8A7A70D8A6D4}"/>
              </a:ext>
            </a:extLst>
          </p:cNvPr>
          <p:cNvSpPr/>
          <p:nvPr/>
        </p:nvSpPr>
        <p:spPr>
          <a:xfrm>
            <a:off x="5584798" y="4070077"/>
            <a:ext cx="1745906" cy="92412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F12CAA-5E28-C491-B2D5-9B7A1417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164" y="363441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62676E-8CDA-80E1-6B6D-59056CEFC4A4}"/>
              </a:ext>
            </a:extLst>
          </p:cNvPr>
          <p:cNvSpPr txBox="1"/>
          <p:nvPr/>
        </p:nvSpPr>
        <p:spPr>
          <a:xfrm>
            <a:off x="4777652" y="5402766"/>
            <a:ext cx="28307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Vector Size (# Tuples)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C5C4A-E638-125B-6660-1D0428DF237F}"/>
              </a:ext>
            </a:extLst>
          </p:cNvPr>
          <p:cNvSpPr txBox="1"/>
          <p:nvPr/>
        </p:nvSpPr>
        <p:spPr>
          <a:xfrm>
            <a:off x="6441086" y="1647892"/>
            <a:ext cx="21400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Workload: TPCH 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0095F-2A64-300D-523C-F0AA67F1BA5C}"/>
              </a:ext>
            </a:extLst>
          </p:cNvPr>
          <p:cNvSpPr txBox="1"/>
          <p:nvPr/>
        </p:nvSpPr>
        <p:spPr>
          <a:xfrm>
            <a:off x="9062823" y="4354468"/>
            <a:ext cx="251445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55487-74C5-3D9F-77B3-DB85BFA40790}"/>
              </a:ext>
            </a:extLst>
          </p:cNvPr>
          <p:cNvSpPr txBox="1"/>
          <p:nvPr/>
        </p:nvSpPr>
        <p:spPr>
          <a:xfrm>
            <a:off x="9087023" y="1239328"/>
            <a:ext cx="25389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Column-oriented storage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Efficient array operations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Memory/cache efficiency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DAG processing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Reuse of intermediates</a:t>
            </a:r>
          </a:p>
        </p:txBody>
      </p:sp>
    </p:spTree>
    <p:extLst>
      <p:ext uri="{BB962C8B-B14F-4D97-AF65-F5344CB8AC3E}">
        <p14:creationId xmlns:p14="http://schemas.microsoft.com/office/powerpoint/2010/main" val="612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15F54-0459-274E-19D8-A42C9534AD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Iterator Model: </a:t>
            </a:r>
            <a:r>
              <a:rPr lang="en-US" dirty="0"/>
              <a:t>many function calls, </a:t>
            </a:r>
            <a:br>
              <a:rPr lang="en-US" dirty="0"/>
            </a:br>
            <a:r>
              <a:rPr lang="en-US" dirty="0"/>
              <a:t>no instruction-level parallelism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Materialized:</a:t>
            </a:r>
            <a:r>
              <a:rPr lang="en-US" dirty="0"/>
              <a:t> mem-bandwidth-bound</a:t>
            </a:r>
          </a:p>
          <a:p>
            <a:r>
              <a:rPr lang="en-US" dirty="0"/>
              <a:t>Hyper-Pipelining</a:t>
            </a:r>
          </a:p>
          <a:p>
            <a:pPr lvl="1"/>
            <a:r>
              <a:rPr lang="en-US" dirty="0"/>
              <a:t>Operators work on vectors</a:t>
            </a:r>
          </a:p>
          <a:p>
            <a:pPr lvl="1"/>
            <a:r>
              <a:rPr lang="en-US" dirty="0"/>
              <a:t>Pipelining of vectors (sub-columns)</a:t>
            </a:r>
          </a:p>
          <a:p>
            <a:pPr lvl="1"/>
            <a:r>
              <a:rPr lang="en-US" dirty="0"/>
              <a:t>Vector sizes according to cache size</a:t>
            </a:r>
          </a:p>
          <a:p>
            <a:pPr lvl="1"/>
            <a:r>
              <a:rPr lang="en-US" dirty="0"/>
              <a:t>Pre-compiled function primitives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Generalization of execution strategies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EC65A-B3E7-2E5C-4774-F4CD79B2F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Vectorized Execution</a:t>
            </a:r>
            <a:r>
              <a:rPr lang="en-US" sz="1800" dirty="0"/>
              <a:t> (vector-at-a-time)</a:t>
            </a:r>
            <a:r>
              <a:rPr lang="en-US" dirty="0"/>
              <a:t>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9409E-C1EF-35B2-95A7-B7DCC6D8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854" y="879260"/>
            <a:ext cx="3644795" cy="48185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CA2088-094A-4E65-7015-13568882D599}"/>
              </a:ext>
            </a:extLst>
          </p:cNvPr>
          <p:cNvSpPr txBox="1"/>
          <p:nvPr/>
        </p:nvSpPr>
        <p:spPr>
          <a:xfrm>
            <a:off x="7858172" y="4205265"/>
            <a:ext cx="17383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int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=0;i&lt;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n;i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++)</a:t>
            </a:r>
          </a:p>
          <a:p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out[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= in[</a:t>
            </a:r>
            <a:r>
              <a:rPr lang="en-US" sz="12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]&lt;L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7132A-15C6-2E42-56F5-E5903C2D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" y="463465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73EF67-036A-1DB5-5623-F70B20B1BDE4}"/>
              </a:ext>
            </a:extLst>
          </p:cNvPr>
          <p:cNvSpPr txBox="1"/>
          <p:nvPr/>
        </p:nvSpPr>
        <p:spPr>
          <a:xfrm>
            <a:off x="1135774" y="4678519"/>
            <a:ext cx="443246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Nes: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/X100: Hyper-Pipelining Query Execution.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00A0B-E08F-AB20-1DFA-05108283C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0" y="535920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D65ACF-74D3-0E5E-A9C1-44B313C14E91}"/>
              </a:ext>
            </a:extLst>
          </p:cNvPr>
          <p:cNvSpPr txBox="1"/>
          <p:nvPr/>
        </p:nvSpPr>
        <p:spPr>
          <a:xfrm>
            <a:off x="1135774" y="5381287"/>
            <a:ext cx="560784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[Marcin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Zukowski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Niels Nes,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Sándor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Héman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MonetDB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/X100 - A DBMS In The CPU Cache.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0617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777DAE-B2C1-8C85-7F09-62915C2A1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Idea: Data-centric, not op-centric processing + LLVM code generation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B1954-FE58-E606-B693-3EAE0B2C6D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Compilation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A8E79-B951-8413-3B4D-532B68FFC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13" y="2646215"/>
            <a:ext cx="4211479" cy="216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EF226-462D-712E-FD8B-5E5BC0D6F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527" y="2655940"/>
            <a:ext cx="3762224" cy="2954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B997D-072B-B71F-4F46-95D6E09C722A}"/>
              </a:ext>
            </a:extLst>
          </p:cNvPr>
          <p:cNvSpPr txBox="1"/>
          <p:nvPr/>
        </p:nvSpPr>
        <p:spPr>
          <a:xfrm>
            <a:off x="1956404" y="1799908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Operator Trees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(w/o and w/ pipeline boundaries)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B4A22-D6AB-E867-27D9-D130F813A691}"/>
              </a:ext>
            </a:extLst>
          </p:cNvPr>
          <p:cNvSpPr txBox="1"/>
          <p:nvPr/>
        </p:nvSpPr>
        <p:spPr>
          <a:xfrm>
            <a:off x="6768034" y="1806392"/>
            <a:ext cx="34144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Compiled Query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(conceptual, not LLVM)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FF3E9-2E37-50E7-8826-539862BDB3A1}"/>
              </a:ext>
            </a:extLst>
          </p:cNvPr>
          <p:cNvCxnSpPr/>
          <p:nvPr/>
        </p:nvCxnSpPr>
        <p:spPr>
          <a:xfrm>
            <a:off x="6624527" y="4230671"/>
            <a:ext cx="3557916" cy="429171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AC75A7B-7CBB-9C6C-48A6-ECC6C39FA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43" y="5145572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2A38E0-1D42-A191-7190-7DD2A6CA35D4}"/>
              </a:ext>
            </a:extLst>
          </p:cNvPr>
          <p:cNvSpPr txBox="1"/>
          <p:nvPr/>
        </p:nvSpPr>
        <p:spPr>
          <a:xfrm>
            <a:off x="1365074" y="5213668"/>
            <a:ext cx="383269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Efficiently Compiling Efficient Query Plans for Modern Hardware.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ight Arrow 14">
            <a:extLst>
              <a:ext uri="{FF2B5EF4-FFF2-40B4-BE49-F238E27FC236}">
                <a16:creationId xmlns:a16="http://schemas.microsoft.com/office/drawing/2014/main" id="{875A32CE-FC99-9AE4-E164-C3D5EBD548A3}"/>
              </a:ext>
            </a:extLst>
          </p:cNvPr>
          <p:cNvSpPr/>
          <p:nvPr/>
        </p:nvSpPr>
        <p:spPr>
          <a:xfrm>
            <a:off x="5932116" y="372873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9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82D01E-59D6-DEEC-4901-1A3E376267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Crescando</a:t>
            </a:r>
            <a:r>
              <a:rPr lang="en-US" dirty="0"/>
              <a:t>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ETH Zurich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Amadeus use case: </a:t>
            </a:r>
            <a:r>
              <a:rPr lang="en-US" dirty="0"/>
              <a:t>latency &lt;2s, freshness &lt;2s, </a:t>
            </a:r>
            <a:br>
              <a:rPr lang="en-US" dirty="0"/>
            </a:br>
            <a:r>
              <a:rPr lang="en-US" dirty="0"/>
              <a:t>query diversity/update load, linear scale-out/scale-up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ClockScan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cooperative scan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Index Union Update Join:</a:t>
            </a:r>
            <a:r>
              <a:rPr lang="en-US" dirty="0"/>
              <a:t> update-data join</a:t>
            </a:r>
            <a:br>
              <a:rPr lang="en-US" dirty="0"/>
            </a:br>
            <a:r>
              <a:rPr lang="en-US" dirty="0"/>
              <a:t>(write, and read cursor)</a:t>
            </a:r>
          </a:p>
          <a:p>
            <a:pPr lvl="2"/>
            <a:endParaRPr lang="en-US" sz="1200" dirty="0"/>
          </a:p>
          <a:p>
            <a:r>
              <a:rPr lang="en-US" dirty="0" err="1"/>
              <a:t>DataPath</a:t>
            </a:r>
            <a:r>
              <a:rPr lang="en-US" dirty="0"/>
              <a:t> System </a:t>
            </a:r>
            <a:r>
              <a:rPr lang="en-US" b="0" dirty="0"/>
              <a:t>(</a:t>
            </a:r>
            <a:r>
              <a:rPr lang="en-US" b="0" dirty="0">
                <a:solidFill>
                  <a:schemeClr val="accent1"/>
                </a:solidFill>
              </a:rPr>
              <a:t>Rice University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Push-based, data-centric processing model</a:t>
            </a:r>
          </a:p>
          <a:p>
            <a:pPr lvl="1"/>
            <a:r>
              <a:rPr lang="en-US" dirty="0"/>
              <a:t>Multi-query optimization </a:t>
            </a:r>
            <a:r>
              <a:rPr lang="en-US" dirty="0">
                <a:sym typeface="Wingdings" panose="05000000000000000000" pitchFamily="2" charset="2"/>
              </a:rPr>
              <a:t> DAG of operations (bit-strings to map tuples to queries)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I/O system pushed chunks to operators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Load shedding on overload and explicit scheduling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1F88C-DCF3-DCEF-C866-EE9189D2C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Data-Centric / Continuous Scan Processing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BA76212-FACB-4ACD-FA95-2FA67DF8828B}"/>
              </a:ext>
            </a:extLst>
          </p:cNvPr>
          <p:cNvSpPr/>
          <p:nvPr/>
        </p:nvSpPr>
        <p:spPr>
          <a:xfrm>
            <a:off x="6557534" y="2257902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5AF7A0-012C-C096-FEFD-40B3671E63D3}"/>
              </a:ext>
            </a:extLst>
          </p:cNvPr>
          <p:cNvCxnSpPr/>
          <p:nvPr/>
        </p:nvCxnSpPr>
        <p:spPr>
          <a:xfrm>
            <a:off x="6401779" y="3157686"/>
            <a:ext cx="244242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3BA60C-FE2F-E080-3227-7427BC2411D3}"/>
              </a:ext>
            </a:extLst>
          </p:cNvPr>
          <p:cNvSpPr txBox="1"/>
          <p:nvPr/>
        </p:nvSpPr>
        <p:spPr>
          <a:xfrm>
            <a:off x="6919308" y="2085176"/>
            <a:ext cx="19484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Indexed Queries / Unindexed queries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5FB0D0C-541B-38E1-82D6-424EDE7BC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21755"/>
              </p:ext>
            </p:extLst>
          </p:nvPr>
        </p:nvGraphicFramePr>
        <p:xfrm>
          <a:off x="6364939" y="2704678"/>
          <a:ext cx="249936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708027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3328383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311859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7541917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056636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833052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830188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65310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5296526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979726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81568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A2C573-082C-7E8A-FFE3-61E64721A0F2}"/>
              </a:ext>
            </a:extLst>
          </p:cNvPr>
          <p:cNvSpPr txBox="1"/>
          <p:nvPr/>
        </p:nvSpPr>
        <p:spPr>
          <a:xfrm>
            <a:off x="6401779" y="3154750"/>
            <a:ext cx="244242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Continuous Scan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A1B9D6-D367-28FA-8BDA-32955ED6CC6F}"/>
              </a:ext>
            </a:extLst>
          </p:cNvPr>
          <p:cNvSpPr txBox="1"/>
          <p:nvPr/>
        </p:nvSpPr>
        <p:spPr>
          <a:xfrm>
            <a:off x="7941640" y="1268963"/>
            <a:ext cx="30149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[Philipp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Unterbrunner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Predictable Performance for Unpredictable Workloads.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631A96-16D5-2CBC-9759-EA523692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5819" y="1327354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20F7A-3A5A-7914-D708-F81308A5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802" y="2890098"/>
            <a:ext cx="2297399" cy="2795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F2175E-C9BF-2A74-2451-746EDF0F3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32" y="516948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4DD7DC-5838-8D6D-07E6-CB731857E373}"/>
              </a:ext>
            </a:extLst>
          </p:cNvPr>
          <p:cNvSpPr txBox="1"/>
          <p:nvPr/>
        </p:nvSpPr>
        <p:spPr>
          <a:xfrm>
            <a:off x="1409234" y="5119240"/>
            <a:ext cx="51146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Subi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Arumugam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Dobra, Christopher M. Jermaine,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Niketan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Pansare, Luis Leopoldo Perez: The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DataPath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system: a data-centric analytic processing engine for large data warehouses.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128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https://mboehm7.github.io/teaching/ss24_ppds/index.htm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#2 Reminder Project Work</a:t>
            </a:r>
          </a:p>
          <a:p>
            <a:pPr lvl="1"/>
            <a:r>
              <a:rPr lang="en-US" dirty="0"/>
              <a:t>Selection deadline passed </a:t>
            </a:r>
            <a:r>
              <a:rPr lang="en-US" b="1" dirty="0">
                <a:solidFill>
                  <a:srgbClr val="C40D1E"/>
                </a:solidFill>
              </a:rPr>
              <a:t>Apr 20 EOD </a:t>
            </a:r>
            <a:r>
              <a:rPr lang="en-US" dirty="0"/>
              <a:t>(extended until Apr 24)</a:t>
            </a:r>
          </a:p>
          <a:p>
            <a:pPr lvl="1"/>
            <a:r>
              <a:rPr lang="en-US" dirty="0"/>
              <a:t>Team assignments for DAMS groups </a:t>
            </a:r>
            <a:r>
              <a:rPr lang="en-US" b="1" dirty="0">
                <a:solidFill>
                  <a:srgbClr val="7889FB"/>
                </a:solidFill>
              </a:rPr>
              <a:t>May 05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F61E2-0AF4-FAF1-25A5-DF58F3C1B057}"/>
              </a:ext>
            </a:extLst>
          </p:cNvPr>
          <p:cNvSpPr txBox="1"/>
          <p:nvPr/>
        </p:nvSpPr>
        <p:spPr>
          <a:xfrm>
            <a:off x="10430814" y="3385968"/>
            <a:ext cx="1210387" cy="55399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0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200129-B231-36D6-3AB3-224E672F3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Plan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BB84C-7F1F-1541-D671-FBA3ECF6D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1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A0A26-9CE0-5DA2-D16E-1FB611A8C0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Multiple Physical Operators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Different physical operators</a:t>
            </a:r>
            <a:r>
              <a:rPr lang="en-US" dirty="0"/>
              <a:t> for different data and query characteristics</a:t>
            </a:r>
          </a:p>
          <a:p>
            <a:pPr lvl="1"/>
            <a:r>
              <a:rPr lang="en-US" dirty="0"/>
              <a:t>Physical operators can have vastly different costs  </a:t>
            </a:r>
          </a:p>
          <a:p>
            <a:pPr lvl="2"/>
            <a:endParaRPr lang="en-US" sz="1200" dirty="0"/>
          </a:p>
          <a:p>
            <a:r>
              <a:rPr lang="en-US" dirty="0"/>
              <a:t>Examples </a:t>
            </a:r>
            <a:r>
              <a:rPr lang="en-US" b="0" dirty="0"/>
              <a:t>(supported in most DBMS)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Logical Plan 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b="1" dirty="0"/>
          </a:p>
          <a:p>
            <a:pPr lvl="2"/>
            <a:endParaRPr lang="en-US" sz="1200" b="1" dirty="0"/>
          </a:p>
          <a:p>
            <a:pPr lvl="2"/>
            <a:endParaRPr lang="en-US" sz="1200" b="1" dirty="0"/>
          </a:p>
          <a:p>
            <a:pPr lvl="1"/>
            <a:r>
              <a:rPr lang="en-US" b="1" dirty="0"/>
              <a:t>Physical Plan</a:t>
            </a:r>
            <a:br>
              <a:rPr lang="en-US" b="1" dirty="0"/>
            </a:br>
            <a:r>
              <a:rPr lang="en-US" b="1" dirty="0"/>
              <a:t>Operators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A77F8-0F73-96FF-03B8-B4A44EAFC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Plan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9F63A6-1CF5-70E0-8A6D-DC05E082A1BF}"/>
                  </a:ext>
                </a:extLst>
              </p:cNvPr>
              <p:cNvSpPr txBox="1"/>
              <p:nvPr/>
            </p:nvSpPr>
            <p:spPr>
              <a:xfrm>
                <a:off x="3512562" y="3030582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Selection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9F63A6-1CF5-70E0-8A6D-DC05E082A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562" y="3030582"/>
                <a:ext cx="1459149" cy="667747"/>
              </a:xfrm>
              <a:prstGeom prst="rect">
                <a:avLst/>
              </a:prstGeom>
              <a:blipFill>
                <a:blip r:embed="rId2"/>
                <a:stretch>
                  <a:fillRect t="-454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D2C089-BC71-F8A0-8442-0C3A0BAABB20}"/>
                  </a:ext>
                </a:extLst>
              </p:cNvPr>
              <p:cNvSpPr txBox="1"/>
              <p:nvPr/>
            </p:nvSpPr>
            <p:spPr>
              <a:xfrm>
                <a:off x="5275421" y="3037066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Projection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D2C089-BC71-F8A0-8442-0C3A0BAAB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21" y="3037066"/>
                <a:ext cx="1459149" cy="667747"/>
              </a:xfrm>
              <a:prstGeom prst="rect">
                <a:avLst/>
              </a:prstGeom>
              <a:blipFill>
                <a:blip r:embed="rId3"/>
                <a:stretch>
                  <a:fillRect t="-4545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6D87F6-0C98-BAAA-2307-FC64E9179637}"/>
                  </a:ext>
                </a:extLst>
              </p:cNvPr>
              <p:cNvSpPr txBox="1"/>
              <p:nvPr/>
            </p:nvSpPr>
            <p:spPr>
              <a:xfrm>
                <a:off x="7093884" y="3030581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Grouping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AT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𝑎𝑔𝑔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6D87F6-0C98-BAAA-2307-FC64E9179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84" y="3030581"/>
                <a:ext cx="1459149" cy="667747"/>
              </a:xfrm>
              <a:prstGeom prst="rect">
                <a:avLst/>
              </a:prstGeom>
              <a:blipFill>
                <a:blip r:embed="rId4"/>
                <a:stretch>
                  <a:fillRect t="-4545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62BA2-46B1-8F2F-A97D-D4D5207F9D59}"/>
                  </a:ext>
                </a:extLst>
              </p:cNvPr>
              <p:cNvSpPr txBox="1"/>
              <p:nvPr/>
            </p:nvSpPr>
            <p:spPr>
              <a:xfrm>
                <a:off x="9036386" y="3030580"/>
                <a:ext cx="1459149" cy="667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Join</a:t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sSub>
                        <m:sSubPr>
                          <m:ctrlPr>
                            <a:rPr lang="en-AT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de-DE" dirty="0">
                              <a:solidFill>
                                <a:schemeClr val="accent1"/>
                              </a:solidFill>
                              <a:latin typeface="Consolas" panose="020B0609020204030204" pitchFamily="49" charset="0"/>
                              <a:ea typeface="Sun-ExtA" pitchFamily="2" charset="-128"/>
                              <a:cs typeface="Sun-ExtA" pitchFamily="2" charset="-128"/>
                            </a:rPr>
                            <m:t>⋈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𝑅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𝑎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=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𝑆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.</m:t>
                          </m:r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Sun-ExtA" pitchFamily="2" charset="-128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162BA2-46B1-8F2F-A97D-D4D5207F9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386" y="3030580"/>
                <a:ext cx="1459149" cy="667747"/>
              </a:xfrm>
              <a:prstGeom prst="rect">
                <a:avLst/>
              </a:prstGeom>
              <a:blipFill>
                <a:blip r:embed="rId5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11">
            <a:extLst>
              <a:ext uri="{FF2B5EF4-FFF2-40B4-BE49-F238E27FC236}">
                <a16:creationId xmlns:a16="http://schemas.microsoft.com/office/drawing/2014/main" id="{B21A29D6-4807-4421-CE34-924238DA0219}"/>
              </a:ext>
            </a:extLst>
          </p:cNvPr>
          <p:cNvSpPr/>
          <p:nvPr/>
        </p:nvSpPr>
        <p:spPr>
          <a:xfrm rot="5400000">
            <a:off x="4079021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E2CCC9FB-F686-0C53-41E6-0CF4E9C016A9}"/>
              </a:ext>
            </a:extLst>
          </p:cNvPr>
          <p:cNvSpPr/>
          <p:nvPr/>
        </p:nvSpPr>
        <p:spPr>
          <a:xfrm rot="5400000">
            <a:off x="5841880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3">
            <a:extLst>
              <a:ext uri="{FF2B5EF4-FFF2-40B4-BE49-F238E27FC236}">
                <a16:creationId xmlns:a16="http://schemas.microsoft.com/office/drawing/2014/main" id="{B736B620-D061-794E-9301-E8FA34FE01DC}"/>
              </a:ext>
            </a:extLst>
          </p:cNvPr>
          <p:cNvSpPr/>
          <p:nvPr/>
        </p:nvSpPr>
        <p:spPr>
          <a:xfrm rot="5400000">
            <a:off x="7660343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4">
            <a:extLst>
              <a:ext uri="{FF2B5EF4-FFF2-40B4-BE49-F238E27FC236}">
                <a16:creationId xmlns:a16="http://schemas.microsoft.com/office/drawing/2014/main" id="{E8FDD593-6F3A-D4FF-6D86-3061A7827246}"/>
              </a:ext>
            </a:extLst>
          </p:cNvPr>
          <p:cNvSpPr/>
          <p:nvPr/>
        </p:nvSpPr>
        <p:spPr>
          <a:xfrm rot="5400000">
            <a:off x="9602845" y="395745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07C6C3-2E82-F3E0-529F-D3064C8B16D5}"/>
              </a:ext>
            </a:extLst>
          </p:cNvPr>
          <p:cNvSpPr txBox="1"/>
          <p:nvPr/>
        </p:nvSpPr>
        <p:spPr>
          <a:xfrm>
            <a:off x="3522289" y="4363270"/>
            <a:ext cx="142996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TableScan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IndexScan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7403CA-9636-444D-9615-13014135BCD6}"/>
              </a:ext>
            </a:extLst>
          </p:cNvPr>
          <p:cNvSpPr txBox="1"/>
          <p:nvPr/>
        </p:nvSpPr>
        <p:spPr>
          <a:xfrm>
            <a:off x="5275419" y="4369754"/>
            <a:ext cx="14299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E1D5A0-600F-3494-8BE6-1B22A08AA00B}"/>
              </a:ext>
            </a:extLst>
          </p:cNvPr>
          <p:cNvSpPr txBox="1"/>
          <p:nvPr/>
        </p:nvSpPr>
        <p:spPr>
          <a:xfrm>
            <a:off x="7108016" y="4369756"/>
            <a:ext cx="142996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SortGB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HashGB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939639-D596-1ABF-ACB2-69F129A5ABED}"/>
              </a:ext>
            </a:extLst>
          </p:cNvPr>
          <p:cNvSpPr txBox="1"/>
          <p:nvPr/>
        </p:nvSpPr>
        <p:spPr>
          <a:xfrm>
            <a:off x="8981111" y="4366511"/>
            <a:ext cx="15729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NestedLoopJN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SortMergeJN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HashJN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2D1CB6-7643-F62D-EFC6-B96FEA0D0F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(break even ~5% output ratio)</a:t>
            </a:r>
          </a:p>
          <a:p>
            <a:pPr lvl="2"/>
            <a:endParaRPr lang="en-US" sz="1200" dirty="0"/>
          </a:p>
          <a:p>
            <a:r>
              <a:rPr lang="en-US" dirty="0"/>
              <a:t>Index Scan 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7≤A≤106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r>
              <a:rPr lang="en-US" dirty="0"/>
              <a:t>IX ASC on A</a:t>
            </a:r>
          </a:p>
          <a:p>
            <a:pPr lvl="1"/>
            <a:endParaRPr lang="en-US" dirty="0"/>
          </a:p>
          <a:p>
            <a:r>
              <a:rPr lang="en-US" dirty="0"/>
              <a:t>RID List Handling</a:t>
            </a:r>
          </a:p>
          <a:p>
            <a:pPr lvl="1"/>
            <a:r>
              <a:rPr lang="en-US" dirty="0"/>
              <a:t>IX often returns TIDs</a:t>
            </a:r>
          </a:p>
          <a:p>
            <a:pPr lvl="1"/>
            <a:r>
              <a:rPr lang="en-US" dirty="0"/>
              <a:t>Fetch, Sort + Fetch</a:t>
            </a:r>
          </a:p>
          <a:p>
            <a:pPr lvl="1"/>
            <a:r>
              <a:rPr lang="en-US" b="1" dirty="0"/>
              <a:t>AND: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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</a:p>
          <a:p>
            <a:pPr lvl="1"/>
            <a:r>
              <a:rPr lang="en-US" b="1" dirty="0"/>
              <a:t>OR: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RIDs(x) 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</a:t>
            </a:r>
            <a:r>
              <a:rPr lang="de-DE" dirty="0">
                <a:solidFill>
                  <a:schemeClr val="tx1"/>
                </a:solidFill>
                <a:sym typeface="Symbol"/>
              </a:rPr>
              <a:t> RIDs(y)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294AB-F773-BEA5-786B-859357A2C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Table and Index Scan</a:t>
            </a:r>
          </a:p>
        </p:txBody>
      </p:sp>
      <p:graphicFrame>
        <p:nvGraphicFramePr>
          <p:cNvPr id="4" name="Tabelle 8">
            <a:extLst>
              <a:ext uri="{FF2B5EF4-FFF2-40B4-BE49-F238E27FC236}">
                <a16:creationId xmlns:a16="http://schemas.microsoft.com/office/drawing/2014/main" id="{39850A54-8DAF-200C-6AC9-BB6224FB1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32066"/>
              </p:ext>
            </p:extLst>
          </p:nvPr>
        </p:nvGraphicFramePr>
        <p:xfrm>
          <a:off x="8617936" y="1664090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8E93253-F059-2E01-6AC1-2DA427815C78}"/>
              </a:ext>
            </a:extLst>
          </p:cNvPr>
          <p:cNvSpPr/>
          <p:nvPr/>
        </p:nvSpPr>
        <p:spPr>
          <a:xfrm>
            <a:off x="9797474" y="2075880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258CA9C7-EE90-306F-0870-91D6C569C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92139"/>
              </p:ext>
            </p:extLst>
          </p:nvPr>
        </p:nvGraphicFramePr>
        <p:xfrm>
          <a:off x="10271329" y="166984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11BE5E-5DCD-301E-C7BB-2906B726CD70}"/>
              </a:ext>
            </a:extLst>
          </p:cNvPr>
          <p:cNvCxnSpPr/>
          <p:nvPr/>
        </p:nvCxnSpPr>
        <p:spPr>
          <a:xfrm>
            <a:off x="8538018" y="1669844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6CD2C9-EADA-D0AF-3EB8-F5C47B28F2A7}"/>
              </a:ext>
            </a:extLst>
          </p:cNvPr>
          <p:cNvCxnSpPr/>
          <p:nvPr/>
        </p:nvCxnSpPr>
        <p:spPr>
          <a:xfrm>
            <a:off x="9742838" y="2132795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42BCF7C-308A-5D95-903E-5050946AC0E0}"/>
              </a:ext>
            </a:extLst>
          </p:cNvPr>
          <p:cNvSpPr txBox="1"/>
          <p:nvPr/>
        </p:nvSpPr>
        <p:spPr>
          <a:xfrm>
            <a:off x="8236094" y="130545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E7137-16DB-3A54-30DB-9ABE039521DB}"/>
              </a:ext>
            </a:extLst>
          </p:cNvPr>
          <p:cNvSpPr txBox="1"/>
          <p:nvPr/>
        </p:nvSpPr>
        <p:spPr>
          <a:xfrm>
            <a:off x="9716961" y="1302585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D9EB00-0EB0-50CD-4A29-C42955FBBA7A}"/>
              </a:ext>
            </a:extLst>
          </p:cNvPr>
          <p:cNvCxnSpPr>
            <a:cxnSpLocks/>
            <a:stCxn id="5" idx="5"/>
          </p:cNvCxnSpPr>
          <p:nvPr/>
        </p:nvCxnSpPr>
        <p:spPr>
          <a:xfrm flipV="1">
            <a:off x="10114495" y="2075880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BC0C53-C0B6-3DE4-10C0-543AB1BD015D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0114495" y="2256750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EAA16A8-F9FD-672A-A2E7-3D206D877543}"/>
              </a:ext>
            </a:extLst>
          </p:cNvPr>
          <p:cNvSpPr txBox="1"/>
          <p:nvPr/>
        </p:nvSpPr>
        <p:spPr>
          <a:xfrm>
            <a:off x="9608406" y="2413899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4AF415-E474-938A-95DC-B02CF78BEB01}"/>
              </a:ext>
            </a:extLst>
          </p:cNvPr>
          <p:cNvSpPr txBox="1"/>
          <p:nvPr/>
        </p:nvSpPr>
        <p:spPr>
          <a:xfrm>
            <a:off x="4959947" y="3050402"/>
            <a:ext cx="483279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 ==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null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IX.get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(Low);  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((r=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IX.next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()).K ≤ Upper)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A≤106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 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92944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F5EF7-735C-C977-53FD-0EB4316CE9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general join operator</a:t>
            </a:r>
            <a:r>
              <a:rPr lang="en-US" dirty="0"/>
              <a:t> (no order, no indexes, arbitrary predicates 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Poor asymptotic behavior</a:t>
            </a:r>
            <a:r>
              <a:rPr lang="en-US" dirty="0"/>
              <a:t> (very slow)</a:t>
            </a:r>
          </a:p>
          <a:p>
            <a:pPr lvl="1"/>
            <a:endParaRPr lang="en-US" dirty="0"/>
          </a:p>
          <a:p>
            <a:r>
              <a:rPr lang="en-US" dirty="0"/>
              <a:t>Algorithm </a:t>
            </a:r>
            <a:br>
              <a:rPr lang="en-US" dirty="0"/>
            </a:br>
            <a:r>
              <a:rPr lang="en-US" b="0" dirty="0"/>
              <a:t>(pseudo code)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Complexity: Time: </a:t>
            </a:r>
            <a:r>
              <a:rPr lang="en-US" b="1" dirty="0">
                <a:solidFill>
                  <a:schemeClr val="accent1"/>
                </a:solidFill>
              </a:rPr>
              <a:t>O(N *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Pick smaller table as inner if it fits entirely in memory (buffer pool)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DBB75-9746-B9FE-5CE2-0BD06B2D9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Nested Loop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AEE448-4E0C-1261-7555-AE3941B9D8C6}"/>
              </a:ext>
            </a:extLst>
          </p:cNvPr>
          <p:cNvSpPr txBox="1"/>
          <p:nvPr/>
        </p:nvSpPr>
        <p:spPr>
          <a:xfrm>
            <a:off x="2917986" y="2562337"/>
            <a:ext cx="343387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s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56F9DF-8B51-47D5-B78D-6F75C3B5FDB4}"/>
              </a:ext>
            </a:extLst>
          </p:cNvPr>
          <p:cNvSpPr txBox="1"/>
          <p:nvPr/>
        </p:nvSpPr>
        <p:spPr>
          <a:xfrm>
            <a:off x="2871452" y="3908753"/>
            <a:ext cx="258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implement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next()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F1F2160D-940D-45D5-A08A-29544AA2C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25069"/>
              </p:ext>
            </p:extLst>
          </p:nvPr>
        </p:nvGraphicFramePr>
        <p:xfrm>
          <a:off x="7153751" y="2844165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AA0C50F-990E-860C-1BDA-1AD3E3FDB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30061"/>
              </p:ext>
            </p:extLst>
          </p:nvPr>
        </p:nvGraphicFramePr>
        <p:xfrm>
          <a:off x="9471833" y="2839084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feld 8">
            <a:extLst>
              <a:ext uri="{FF2B5EF4-FFF2-40B4-BE49-F238E27FC236}">
                <a16:creationId xmlns:a16="http://schemas.microsoft.com/office/drawing/2014/main" id="{1BA2EE04-E2A7-E317-C20E-E1EEB2D6E6B9}"/>
              </a:ext>
            </a:extLst>
          </p:cNvPr>
          <p:cNvSpPr txBox="1"/>
          <p:nvPr/>
        </p:nvSpPr>
        <p:spPr>
          <a:xfrm>
            <a:off x="8164148" y="2169085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9" name="Gerade Verbindung 9">
            <a:extLst>
              <a:ext uri="{FF2B5EF4-FFF2-40B4-BE49-F238E27FC236}">
                <a16:creationId xmlns:a16="http://schemas.microsoft.com/office/drawing/2014/main" id="{CCF78733-5358-6028-0689-AA13377C38B6}"/>
              </a:ext>
            </a:extLst>
          </p:cNvPr>
          <p:cNvCxnSpPr/>
          <p:nvPr/>
        </p:nvCxnSpPr>
        <p:spPr>
          <a:xfrm flipV="1">
            <a:off x="7736618" y="2666085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2988778E-F683-1426-E58B-33CF081A7E7C}"/>
              </a:ext>
            </a:extLst>
          </p:cNvPr>
          <p:cNvCxnSpPr/>
          <p:nvPr/>
        </p:nvCxnSpPr>
        <p:spPr>
          <a:xfrm flipH="1" flipV="1">
            <a:off x="9451004" y="2694961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3">
            <a:extLst>
              <a:ext uri="{FF2B5EF4-FFF2-40B4-BE49-F238E27FC236}">
                <a16:creationId xmlns:a16="http://schemas.microsoft.com/office/drawing/2014/main" id="{3EB46711-820E-60A2-C192-60A678104519}"/>
              </a:ext>
            </a:extLst>
          </p:cNvPr>
          <p:cNvCxnSpPr/>
          <p:nvPr/>
        </p:nvCxnSpPr>
        <p:spPr>
          <a:xfrm rot="5400000" flipH="1" flipV="1">
            <a:off x="8470590" y="2251023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31">
            <a:extLst>
              <a:ext uri="{FF2B5EF4-FFF2-40B4-BE49-F238E27FC236}">
                <a16:creationId xmlns:a16="http://schemas.microsoft.com/office/drawing/2014/main" id="{948C037B-6FAA-5F8F-924C-77F6DCC2533D}"/>
              </a:ext>
            </a:extLst>
          </p:cNvPr>
          <p:cNvGrpSpPr/>
          <p:nvPr/>
        </p:nvGrpSpPr>
        <p:grpSpPr>
          <a:xfrm>
            <a:off x="8285713" y="3398136"/>
            <a:ext cx="1205697" cy="1478847"/>
            <a:chOff x="0" y="3269630"/>
            <a:chExt cx="1205697" cy="1478847"/>
          </a:xfrm>
        </p:grpSpPr>
        <p:cxnSp>
          <p:nvCxnSpPr>
            <p:cNvPr id="13" name="Gerade Verbindung 14">
              <a:extLst>
                <a:ext uri="{FF2B5EF4-FFF2-40B4-BE49-F238E27FC236}">
                  <a16:creationId xmlns:a16="http://schemas.microsoft.com/office/drawing/2014/main" id="{7CF63D27-25CD-A3B5-4108-6C94169C0DAF}"/>
                </a:ext>
              </a:extLst>
            </p:cNvPr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">
              <a:extLst>
                <a:ext uri="{FF2B5EF4-FFF2-40B4-BE49-F238E27FC236}">
                  <a16:creationId xmlns:a16="http://schemas.microsoft.com/office/drawing/2014/main" id="{E4FA6F79-E512-3B70-C870-3DE0EADC5B2B}"/>
                </a:ext>
              </a:extLst>
            </p:cNvPr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8">
              <a:extLst>
                <a:ext uri="{FF2B5EF4-FFF2-40B4-BE49-F238E27FC236}">
                  <a16:creationId xmlns:a16="http://schemas.microsoft.com/office/drawing/2014/main" id="{64ADEAE8-B8ED-A7C0-447F-A3854ADE58B1}"/>
                </a:ext>
              </a:extLst>
            </p:cNvPr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20">
              <a:extLst>
                <a:ext uri="{FF2B5EF4-FFF2-40B4-BE49-F238E27FC236}">
                  <a16:creationId xmlns:a16="http://schemas.microsoft.com/office/drawing/2014/main" id="{7517BF6F-DCB4-4DD6-D750-297984E237ED}"/>
                </a:ext>
              </a:extLst>
            </p:cNvPr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22">
              <a:extLst>
                <a:ext uri="{FF2B5EF4-FFF2-40B4-BE49-F238E27FC236}">
                  <a16:creationId xmlns:a16="http://schemas.microsoft.com/office/drawing/2014/main" id="{D78A932E-8ACE-59F7-2BE2-EF180C3312EF}"/>
                </a:ext>
              </a:extLst>
            </p:cNvPr>
            <p:cNvCxnSpPr/>
            <p:nvPr/>
          </p:nvCxnSpPr>
          <p:spPr>
            <a:xfrm>
              <a:off x="9525" y="3289040"/>
              <a:ext cx="1190729" cy="1459437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50">
            <a:extLst>
              <a:ext uri="{FF2B5EF4-FFF2-40B4-BE49-F238E27FC236}">
                <a16:creationId xmlns:a16="http://schemas.microsoft.com/office/drawing/2014/main" id="{44807D19-7D96-058C-21E8-6BA109CD6DB2}"/>
              </a:ext>
            </a:extLst>
          </p:cNvPr>
          <p:cNvGrpSpPr/>
          <p:nvPr/>
        </p:nvGrpSpPr>
        <p:grpSpPr>
          <a:xfrm>
            <a:off x="8289831" y="3406645"/>
            <a:ext cx="1205697" cy="1450335"/>
            <a:chOff x="0" y="2915674"/>
            <a:chExt cx="1205697" cy="1450335"/>
          </a:xfrm>
        </p:grpSpPr>
        <p:cxnSp>
          <p:nvCxnSpPr>
            <p:cNvPr id="19" name="Gerade Verbindung 51">
              <a:extLst>
                <a:ext uri="{FF2B5EF4-FFF2-40B4-BE49-F238E27FC236}">
                  <a16:creationId xmlns:a16="http://schemas.microsoft.com/office/drawing/2014/main" id="{7510A2A5-8CF9-2BC8-5FC0-ABA8AA2591A9}"/>
                </a:ext>
              </a:extLst>
            </p:cNvPr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52">
              <a:extLst>
                <a:ext uri="{FF2B5EF4-FFF2-40B4-BE49-F238E27FC236}">
                  <a16:creationId xmlns:a16="http://schemas.microsoft.com/office/drawing/2014/main" id="{26975D8B-EF22-CD40-C27A-B1B26509AD31}"/>
                </a:ext>
              </a:extLst>
            </p:cNvPr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3">
              <a:extLst>
                <a:ext uri="{FF2B5EF4-FFF2-40B4-BE49-F238E27FC236}">
                  <a16:creationId xmlns:a16="http://schemas.microsoft.com/office/drawing/2014/main" id="{F895F1D0-24FA-D84E-8C3B-65D3A7283D3C}"/>
                </a:ext>
              </a:extLst>
            </p:cNvPr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4">
              <a:extLst>
                <a:ext uri="{FF2B5EF4-FFF2-40B4-BE49-F238E27FC236}">
                  <a16:creationId xmlns:a16="http://schemas.microsoft.com/office/drawing/2014/main" id="{A10AF641-D0BA-7AA0-4852-45CB6F278AB9}"/>
                </a:ext>
              </a:extLst>
            </p:cNvPr>
            <p:cNvCxnSpPr/>
            <p:nvPr/>
          </p:nvCxnSpPr>
          <p:spPr>
            <a:xfrm>
              <a:off x="0" y="3271695"/>
              <a:ext cx="1185705" cy="109431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5">
              <a:extLst>
                <a:ext uri="{FF2B5EF4-FFF2-40B4-BE49-F238E27FC236}">
                  <a16:creationId xmlns:a16="http://schemas.microsoft.com/office/drawing/2014/main" id="{0621F500-E9EC-0BB7-E009-7AA817AA30C1}"/>
                </a:ext>
              </a:extLst>
            </p:cNvPr>
            <p:cNvCxnSpPr/>
            <p:nvPr/>
          </p:nvCxnSpPr>
          <p:spPr>
            <a:xfrm flipV="1">
              <a:off x="9525" y="2915674"/>
              <a:ext cx="1181499" cy="37336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56">
            <a:extLst>
              <a:ext uri="{FF2B5EF4-FFF2-40B4-BE49-F238E27FC236}">
                <a16:creationId xmlns:a16="http://schemas.microsoft.com/office/drawing/2014/main" id="{090E1E4B-AD87-B4FA-B6ED-DE13424565CD}"/>
              </a:ext>
            </a:extLst>
          </p:cNvPr>
          <p:cNvGrpSpPr/>
          <p:nvPr/>
        </p:nvGrpSpPr>
        <p:grpSpPr>
          <a:xfrm>
            <a:off x="8287771" y="3412823"/>
            <a:ext cx="1205697" cy="1452213"/>
            <a:chOff x="0" y="2547031"/>
            <a:chExt cx="1205697" cy="1452213"/>
          </a:xfrm>
        </p:grpSpPr>
        <p:cxnSp>
          <p:nvCxnSpPr>
            <p:cNvPr id="25" name="Gerade Verbindung 57">
              <a:extLst>
                <a:ext uri="{FF2B5EF4-FFF2-40B4-BE49-F238E27FC236}">
                  <a16:creationId xmlns:a16="http://schemas.microsoft.com/office/drawing/2014/main" id="{D45E91BC-722C-8A91-DC67-1F3B87C7988E}"/>
                </a:ext>
              </a:extLst>
            </p:cNvPr>
            <p:cNvCxnSpPr/>
            <p:nvPr/>
          </p:nvCxnSpPr>
          <p:spPr>
            <a:xfrm>
              <a:off x="0" y="3277613"/>
              <a:ext cx="1205697" cy="181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58">
              <a:extLst>
                <a:ext uri="{FF2B5EF4-FFF2-40B4-BE49-F238E27FC236}">
                  <a16:creationId xmlns:a16="http://schemas.microsoft.com/office/drawing/2014/main" id="{9DBE47CE-33AE-8806-DDB8-A025E8381C19}"/>
                </a:ext>
              </a:extLst>
            </p:cNvPr>
            <p:cNvCxnSpPr/>
            <p:nvPr/>
          </p:nvCxnSpPr>
          <p:spPr>
            <a:xfrm>
              <a:off x="0" y="3275923"/>
              <a:ext cx="1190729" cy="3615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59">
              <a:extLst>
                <a:ext uri="{FF2B5EF4-FFF2-40B4-BE49-F238E27FC236}">
                  <a16:creationId xmlns:a16="http://schemas.microsoft.com/office/drawing/2014/main" id="{577F051F-8C71-83F7-F6FA-15DDFCBC7D89}"/>
                </a:ext>
              </a:extLst>
            </p:cNvPr>
            <p:cNvCxnSpPr/>
            <p:nvPr/>
          </p:nvCxnSpPr>
          <p:spPr>
            <a:xfrm>
              <a:off x="0" y="3269630"/>
              <a:ext cx="1200777" cy="7296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60">
              <a:extLst>
                <a:ext uri="{FF2B5EF4-FFF2-40B4-BE49-F238E27FC236}">
                  <a16:creationId xmlns:a16="http://schemas.microsoft.com/office/drawing/2014/main" id="{7F805758-D4C9-750A-2EEB-364C857BF63C}"/>
                </a:ext>
              </a:extLst>
            </p:cNvPr>
            <p:cNvCxnSpPr/>
            <p:nvPr/>
          </p:nvCxnSpPr>
          <p:spPr>
            <a:xfrm flipV="1">
              <a:off x="0" y="2923911"/>
              <a:ext cx="1193084" cy="347784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61">
              <a:extLst>
                <a:ext uri="{FF2B5EF4-FFF2-40B4-BE49-F238E27FC236}">
                  <a16:creationId xmlns:a16="http://schemas.microsoft.com/office/drawing/2014/main" id="{BA9667A0-1945-14C3-C076-BA7A4E9217A0}"/>
                </a:ext>
              </a:extLst>
            </p:cNvPr>
            <p:cNvCxnSpPr/>
            <p:nvPr/>
          </p:nvCxnSpPr>
          <p:spPr>
            <a:xfrm flipV="1">
              <a:off x="9525" y="2547031"/>
              <a:ext cx="1189738" cy="7420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66">
            <a:extLst>
              <a:ext uri="{FF2B5EF4-FFF2-40B4-BE49-F238E27FC236}">
                <a16:creationId xmlns:a16="http://schemas.microsoft.com/office/drawing/2014/main" id="{BDCE3983-9E25-9885-BA71-C30AE526B27E}"/>
              </a:ext>
            </a:extLst>
          </p:cNvPr>
          <p:cNvSpPr txBox="1"/>
          <p:nvPr/>
        </p:nvSpPr>
        <p:spPr>
          <a:xfrm>
            <a:off x="9101706" y="2048930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BBE8D-8E66-712E-9893-5C6F3E2D27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Block Nested Loop Join</a:t>
            </a:r>
          </a:p>
          <a:p>
            <a:pPr lvl="1"/>
            <a:r>
              <a:rPr lang="en-US" b="0" dirty="0"/>
              <a:t>Avoid I/O by blocked data access</a:t>
            </a:r>
          </a:p>
          <a:p>
            <a:pPr lvl="1"/>
            <a:r>
              <a:rPr lang="en-US" dirty="0"/>
              <a:t>Read blocks of </a:t>
            </a:r>
            <a:r>
              <a:rPr lang="en-US" dirty="0" err="1"/>
              <a:t>b</a:t>
            </a:r>
            <a:r>
              <a:rPr lang="en-US" baseline="-25000" dirty="0" err="1"/>
              <a:t>R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S</a:t>
            </a:r>
            <a:r>
              <a:rPr lang="en-US" dirty="0"/>
              <a:t> R and S pages</a:t>
            </a:r>
          </a:p>
          <a:p>
            <a:pPr lvl="1"/>
            <a:r>
              <a:rPr lang="en-US" dirty="0"/>
              <a:t>Complexity unchanged but </a:t>
            </a:r>
            <a:br>
              <a:rPr lang="en-US" dirty="0"/>
            </a:br>
            <a:r>
              <a:rPr lang="en-US" dirty="0"/>
              <a:t>potentially much fewer scans</a:t>
            </a:r>
          </a:p>
          <a:p>
            <a:pPr lvl="1"/>
            <a:endParaRPr lang="en-US" dirty="0"/>
          </a:p>
          <a:p>
            <a:r>
              <a:rPr lang="en-US" dirty="0"/>
              <a:t>Index Nested Loop Join</a:t>
            </a:r>
          </a:p>
          <a:p>
            <a:pPr lvl="1"/>
            <a:r>
              <a:rPr lang="en-US" b="0" dirty="0"/>
              <a:t>Use index to locate qualifying tuples </a:t>
            </a:r>
            <a:br>
              <a:rPr lang="en-US" b="0" dirty="0"/>
            </a:br>
            <a:r>
              <a:rPr lang="en-US" b="0" dirty="0"/>
              <a:t>(==, &gt;=, &gt;, &lt;=, &lt;)</a:t>
            </a:r>
          </a:p>
          <a:p>
            <a:pPr lvl="1"/>
            <a:r>
              <a:rPr lang="en-US" dirty="0"/>
              <a:t>Complexity (for equivalence predicates): </a:t>
            </a:r>
            <a:br>
              <a:rPr lang="en-US" dirty="0"/>
            </a:br>
            <a:r>
              <a:rPr lang="en-US" dirty="0"/>
              <a:t>Time: </a:t>
            </a:r>
            <a:r>
              <a:rPr lang="en-US" b="1" dirty="0">
                <a:solidFill>
                  <a:schemeClr val="accent1"/>
                </a:solidFill>
              </a:rPr>
              <a:t>O(N * log M)</a:t>
            </a:r>
            <a:r>
              <a:rPr lang="en-US" dirty="0"/>
              <a:t>, Space: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2201C-76AE-8DC5-3AAF-6E5B5F7F4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Block Nested Loop / Index Nested Loop Joins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4352D0-23A3-806A-EEEA-12D6DD57C22B}"/>
              </a:ext>
            </a:extLst>
          </p:cNvPr>
          <p:cNvSpPr txBox="1"/>
          <p:nvPr/>
        </p:nvSpPr>
        <p:spPr>
          <a:xfrm>
            <a:off x="5973112" y="1224754"/>
            <a:ext cx="3433877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R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R</a:t>
            </a:r>
          </a:p>
          <a:p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for each block b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in S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for each r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R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for each s in b</a:t>
            </a:r>
            <a:r>
              <a:rPr lang="de-DE" baseline="-25000" dirty="0">
                <a:latin typeface="Consolas" panose="020B0609020204030204" pitchFamily="49" charset="0"/>
                <a:cs typeface="Courier New" pitchFamily="49" charset="0"/>
              </a:rPr>
              <a:t>S</a:t>
            </a:r>
            <a:endParaRPr lang="de-DE" dirty="0">
              <a:latin typeface="Consolas" panose="020B0609020204030204" pitchFamily="49" charset="0"/>
              <a:cs typeface="Courier New" pitchFamily="49" charset="0"/>
            </a:endParaRP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if( r.RID </a:t>
            </a:r>
            <a:r>
              <a:rPr lang="el-GR" dirty="0"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s.SID )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      emit concat(r, 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F08B77-DBFA-90DD-6F72-CDB27541011E}"/>
              </a:ext>
            </a:extLst>
          </p:cNvPr>
          <p:cNvSpPr txBox="1"/>
          <p:nvPr/>
        </p:nvSpPr>
        <p:spPr>
          <a:xfrm>
            <a:off x="5973112" y="3235140"/>
            <a:ext cx="378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for each r in R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for each s in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S.IX(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 </a:t>
            </a:r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r>
              <a:rPr lang="de-DE" dirty="0">
                <a:latin typeface="Consolas" panose="020B0609020204030204" pitchFamily="49" charset="0"/>
                <a:cs typeface="Courier New" pitchFamily="49" charset="0"/>
              </a:rPr>
              <a:t>    emit concat(r,s)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CDF378D-3EB5-7A0A-D5F9-75566FABBDD8}"/>
              </a:ext>
            </a:extLst>
          </p:cNvPr>
          <p:cNvSpPr/>
          <p:nvPr/>
        </p:nvSpPr>
        <p:spPr>
          <a:xfrm>
            <a:off x="8791775" y="4167257"/>
            <a:ext cx="793820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F8759C-C2CF-29AE-A9B9-EFA60AAFD39C}"/>
              </a:ext>
            </a:extLst>
          </p:cNvPr>
          <p:cNvCxnSpPr>
            <a:endCxn id="6" idx="0"/>
          </p:cNvCxnSpPr>
          <p:nvPr/>
        </p:nvCxnSpPr>
        <p:spPr>
          <a:xfrm>
            <a:off x="8835148" y="3915396"/>
            <a:ext cx="353537" cy="2518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C62147-F544-B164-58C7-7F399A03BEA7}"/>
              </a:ext>
            </a:extLst>
          </p:cNvPr>
          <p:cNvSpPr/>
          <p:nvPr/>
        </p:nvSpPr>
        <p:spPr>
          <a:xfrm>
            <a:off x="8977879" y="4605532"/>
            <a:ext cx="429110" cy="3558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497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93FD1-60B1-3738-3831-739237F67A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Sort Phase:</a:t>
            </a:r>
            <a:r>
              <a:rPr lang="en-US" dirty="0"/>
              <a:t> sort the input tables R and S (w/ external sort algorithm)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Merge Phase:</a:t>
            </a:r>
            <a:r>
              <a:rPr lang="en-US" dirty="0"/>
              <a:t> step-wise merge with lineage scan </a:t>
            </a:r>
            <a:endParaRPr lang="en-US" sz="700" dirty="0"/>
          </a:p>
          <a:p>
            <a:r>
              <a:rPr lang="en-US" dirty="0"/>
              <a:t>Algorithm </a:t>
            </a:r>
            <a:br>
              <a:rPr lang="en-US" dirty="0"/>
            </a:br>
            <a:r>
              <a:rPr lang="en-US" b="0" dirty="0"/>
              <a:t>(Merge, PK-FK)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 (unsorted vs sorted):  </a:t>
            </a:r>
            <a:r>
              <a:rPr lang="en-US" b="1" dirty="0">
                <a:solidFill>
                  <a:schemeClr val="accent1"/>
                </a:solidFill>
              </a:rPr>
              <a:t>O(N log N + M log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</a:p>
          <a:p>
            <a:pPr lvl="1"/>
            <a:r>
              <a:rPr lang="en-US" dirty="0"/>
              <a:t>Space (unsorted vs sorted): </a:t>
            </a:r>
            <a:r>
              <a:rPr lang="en-US" b="1" dirty="0">
                <a:solidFill>
                  <a:schemeClr val="accent1"/>
                </a:solidFill>
              </a:rPr>
              <a:t>O(N + M)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O(1)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39C26-115D-D5C1-6D1D-41D9C7FED3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Sort-Merge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2D4C8-AB7F-45A6-B8F4-5162E9224C02}"/>
              </a:ext>
            </a:extLst>
          </p:cNvPr>
          <p:cNvSpPr txBox="1"/>
          <p:nvPr/>
        </p:nvSpPr>
        <p:spPr>
          <a:xfrm>
            <a:off x="2966933" y="2287046"/>
            <a:ext cx="3871615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&amp;&amp;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!=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&lt;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else if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curR.RID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curS.SID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) {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t = </a:t>
            </a:r>
            <a:r>
              <a:rPr lang="en-US" sz="14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curR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curS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sz="14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//FK side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t;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} }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C593E841-B86A-701E-DD2D-A4F97674B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48749"/>
              </p:ext>
            </p:extLst>
          </p:nvPr>
        </p:nvGraphicFramePr>
        <p:xfrm>
          <a:off x="7423694" y="2958656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1E47F02E-24C0-A4DB-2A5F-CAB841256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70373"/>
              </p:ext>
            </p:extLst>
          </p:nvPr>
        </p:nvGraphicFramePr>
        <p:xfrm>
          <a:off x="9741776" y="2953575"/>
          <a:ext cx="1143802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5">
            <a:extLst>
              <a:ext uri="{FF2B5EF4-FFF2-40B4-BE49-F238E27FC236}">
                <a16:creationId xmlns:a16="http://schemas.microsoft.com/office/drawing/2014/main" id="{254A72AC-A9EA-917B-A3CE-1B0975E79365}"/>
              </a:ext>
            </a:extLst>
          </p:cNvPr>
          <p:cNvSpPr txBox="1"/>
          <p:nvPr/>
        </p:nvSpPr>
        <p:spPr>
          <a:xfrm>
            <a:off x="8434091" y="2283576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8" name="Gerade Verbindung 6">
            <a:extLst>
              <a:ext uri="{FF2B5EF4-FFF2-40B4-BE49-F238E27FC236}">
                <a16:creationId xmlns:a16="http://schemas.microsoft.com/office/drawing/2014/main" id="{F14C24F2-783B-C5C9-C727-452C05B36115}"/>
              </a:ext>
            </a:extLst>
          </p:cNvPr>
          <p:cNvCxnSpPr/>
          <p:nvPr/>
        </p:nvCxnSpPr>
        <p:spPr>
          <a:xfrm flipV="1">
            <a:off x="8006561" y="2780576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BB7E0A4-DA8B-A66F-2E30-D0693613A175}"/>
              </a:ext>
            </a:extLst>
          </p:cNvPr>
          <p:cNvCxnSpPr/>
          <p:nvPr/>
        </p:nvCxnSpPr>
        <p:spPr>
          <a:xfrm flipH="1" flipV="1">
            <a:off x="9720947" y="2809452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8">
            <a:extLst>
              <a:ext uri="{FF2B5EF4-FFF2-40B4-BE49-F238E27FC236}">
                <a16:creationId xmlns:a16="http://schemas.microsoft.com/office/drawing/2014/main" id="{53A899BF-9DB3-9550-2D0C-0470EFE8F3C9}"/>
              </a:ext>
            </a:extLst>
          </p:cNvPr>
          <p:cNvCxnSpPr/>
          <p:nvPr/>
        </p:nvCxnSpPr>
        <p:spPr>
          <a:xfrm rot="5400000" flipH="1" flipV="1">
            <a:off x="8740533" y="2365514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28">
            <a:extLst>
              <a:ext uri="{FF2B5EF4-FFF2-40B4-BE49-F238E27FC236}">
                <a16:creationId xmlns:a16="http://schemas.microsoft.com/office/drawing/2014/main" id="{15652303-E131-8D79-3325-E8D3E07D59ED}"/>
              </a:ext>
            </a:extLst>
          </p:cNvPr>
          <p:cNvCxnSpPr/>
          <p:nvPr/>
        </p:nvCxnSpPr>
        <p:spPr>
          <a:xfrm>
            <a:off x="8526159" y="3500945"/>
            <a:ext cx="1205697" cy="1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29">
            <a:extLst>
              <a:ext uri="{FF2B5EF4-FFF2-40B4-BE49-F238E27FC236}">
                <a16:creationId xmlns:a16="http://schemas.microsoft.com/office/drawing/2014/main" id="{98C25F51-E158-8DD7-96AD-26CA660C6630}"/>
              </a:ext>
            </a:extLst>
          </p:cNvPr>
          <p:cNvCxnSpPr/>
          <p:nvPr/>
        </p:nvCxnSpPr>
        <p:spPr>
          <a:xfrm>
            <a:off x="8526159" y="3499255"/>
            <a:ext cx="1229360" cy="374972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33">
            <a:extLst>
              <a:ext uri="{FF2B5EF4-FFF2-40B4-BE49-F238E27FC236}">
                <a16:creationId xmlns:a16="http://schemas.microsoft.com/office/drawing/2014/main" id="{B33B7D86-65A1-ED99-676F-CE7DDB026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694637"/>
              </p:ext>
            </p:extLst>
          </p:nvPr>
        </p:nvGraphicFramePr>
        <p:xfrm>
          <a:off x="9736864" y="2948663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elle 34">
            <a:extLst>
              <a:ext uri="{FF2B5EF4-FFF2-40B4-BE49-F238E27FC236}">
                <a16:creationId xmlns:a16="http://schemas.microsoft.com/office/drawing/2014/main" id="{AB754EB5-3DC7-7E9E-E83F-C1380DAAA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99752"/>
              </p:ext>
            </p:extLst>
          </p:nvPr>
        </p:nvGraphicFramePr>
        <p:xfrm>
          <a:off x="7428614" y="2963576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id="{FA33581C-89DE-9CAE-E0EA-B52BE8A9F14E}"/>
              </a:ext>
            </a:extLst>
          </p:cNvPr>
          <p:cNvCxnSpPr/>
          <p:nvPr/>
        </p:nvCxnSpPr>
        <p:spPr>
          <a:xfrm>
            <a:off x="8550743" y="3869649"/>
            <a:ext cx="1205697" cy="181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6">
            <a:extLst>
              <a:ext uri="{FF2B5EF4-FFF2-40B4-BE49-F238E27FC236}">
                <a16:creationId xmlns:a16="http://schemas.microsoft.com/office/drawing/2014/main" id="{16AFA92E-BA05-2287-11BD-4D015CDE4D3E}"/>
              </a:ext>
            </a:extLst>
          </p:cNvPr>
          <p:cNvCxnSpPr/>
          <p:nvPr/>
        </p:nvCxnSpPr>
        <p:spPr>
          <a:xfrm>
            <a:off x="8560575" y="3877791"/>
            <a:ext cx="1190729" cy="3615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7">
            <a:extLst>
              <a:ext uri="{FF2B5EF4-FFF2-40B4-BE49-F238E27FC236}">
                <a16:creationId xmlns:a16="http://schemas.microsoft.com/office/drawing/2014/main" id="{3321BEF0-BB9A-5F4D-2D84-CFC6298E0ACA}"/>
              </a:ext>
            </a:extLst>
          </p:cNvPr>
          <p:cNvCxnSpPr/>
          <p:nvPr/>
        </p:nvCxnSpPr>
        <p:spPr>
          <a:xfrm>
            <a:off x="8565495" y="3882711"/>
            <a:ext cx="1190024" cy="7289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39">
            <a:extLst>
              <a:ext uri="{FF2B5EF4-FFF2-40B4-BE49-F238E27FC236}">
                <a16:creationId xmlns:a16="http://schemas.microsoft.com/office/drawing/2014/main" id="{31276DEE-158D-5DB1-B6D4-F307C99F20C3}"/>
              </a:ext>
            </a:extLst>
          </p:cNvPr>
          <p:cNvCxnSpPr/>
          <p:nvPr/>
        </p:nvCxnSpPr>
        <p:spPr>
          <a:xfrm>
            <a:off x="8560583" y="3877799"/>
            <a:ext cx="1185104" cy="1087808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2">
            <a:extLst>
              <a:ext uri="{FF2B5EF4-FFF2-40B4-BE49-F238E27FC236}">
                <a16:creationId xmlns:a16="http://schemas.microsoft.com/office/drawing/2014/main" id="{DEB232FC-6FE2-69BA-19EC-7BC53F667036}"/>
              </a:ext>
            </a:extLst>
          </p:cNvPr>
          <p:cNvCxnSpPr/>
          <p:nvPr/>
        </p:nvCxnSpPr>
        <p:spPr>
          <a:xfrm>
            <a:off x="8565816" y="4257685"/>
            <a:ext cx="1174959" cy="7030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836B48-AA11-706A-1044-3AF1B9D9A011}"/>
              </a:ext>
            </a:extLst>
          </p:cNvPr>
          <p:cNvSpPr txBox="1"/>
          <p:nvPr/>
        </p:nvSpPr>
        <p:spPr>
          <a:xfrm>
            <a:off x="7032192" y="2157865"/>
            <a:ext cx="17242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produced sorted output</a:t>
            </a:r>
          </a:p>
        </p:txBody>
      </p:sp>
      <p:sp>
        <p:nvSpPr>
          <p:cNvPr id="21" name="Textfeld 66">
            <a:extLst>
              <a:ext uri="{FF2B5EF4-FFF2-40B4-BE49-F238E27FC236}">
                <a16:creationId xmlns:a16="http://schemas.microsoft.com/office/drawing/2014/main" id="{9F2EF2CD-1503-F17F-9BF3-DB0F11356F67}"/>
              </a:ext>
            </a:extLst>
          </p:cNvPr>
          <p:cNvSpPr txBox="1"/>
          <p:nvPr/>
        </p:nvSpPr>
        <p:spPr>
          <a:xfrm>
            <a:off x="9370084" y="2156513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1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FEC7AD-972A-12A3-FF40-A0A9506C74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Build Phase:</a:t>
            </a:r>
            <a:r>
              <a:rPr lang="en-US" dirty="0"/>
              <a:t> read table S and build a hash table H</a:t>
            </a:r>
            <a:r>
              <a:rPr lang="en-US" baseline="-25000" dirty="0"/>
              <a:t>S</a:t>
            </a:r>
            <a:r>
              <a:rPr lang="en-US" dirty="0"/>
              <a:t> over join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Probe Phase:</a:t>
            </a:r>
            <a:r>
              <a:rPr lang="en-US" dirty="0"/>
              <a:t> read table R and probe H</a:t>
            </a:r>
            <a:r>
              <a:rPr lang="en-US" baseline="-25000" dirty="0"/>
              <a:t>S</a:t>
            </a:r>
            <a:r>
              <a:rPr lang="en-US" dirty="0"/>
              <a:t> with the join key </a:t>
            </a:r>
            <a:endParaRPr lang="en-US" sz="700" dirty="0"/>
          </a:p>
          <a:p>
            <a:r>
              <a:rPr lang="en-US" dirty="0"/>
              <a:t>Algorithm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Build+Probe</a:t>
            </a:r>
            <a:r>
              <a:rPr lang="en-US" b="0" dirty="0"/>
              <a:t>, PK-FK)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Complexity</a:t>
            </a:r>
          </a:p>
          <a:p>
            <a:pPr lvl="1"/>
            <a:r>
              <a:rPr lang="en-US" dirty="0"/>
              <a:t>Time: </a:t>
            </a:r>
            <a:r>
              <a:rPr lang="en-US" b="1" dirty="0">
                <a:solidFill>
                  <a:srgbClr val="7889FB"/>
                </a:solidFill>
              </a:rPr>
              <a:t>O(N + M)</a:t>
            </a:r>
            <a:r>
              <a:rPr lang="en-US" dirty="0"/>
              <a:t>, Space: </a:t>
            </a:r>
            <a:r>
              <a:rPr lang="en-US" b="1" dirty="0">
                <a:solidFill>
                  <a:schemeClr val="accent1"/>
                </a:solidFill>
              </a:rPr>
              <a:t>O(N)</a:t>
            </a:r>
          </a:p>
          <a:p>
            <a:pPr lvl="1"/>
            <a:r>
              <a:rPr lang="en-US" b="0" dirty="0"/>
              <a:t>Classic hashing: p in-memory partitions of </a:t>
            </a:r>
            <a:r>
              <a:rPr lang="en-US" b="0" dirty="0" err="1"/>
              <a:t>Hr</a:t>
            </a:r>
            <a:r>
              <a:rPr lang="en-US" b="0" dirty="0"/>
              <a:t> w/ p scans of R and 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1FFA2-410E-0EB8-02DE-274BACF0C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Hash Join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1E132-ADD1-D9E7-A994-081799428DA7}"/>
              </a:ext>
            </a:extLst>
          </p:cNvPr>
          <p:cNvSpPr txBox="1"/>
          <p:nvPr/>
        </p:nvSpPr>
        <p:spPr>
          <a:xfrm>
            <a:off x="3393931" y="2291529"/>
            <a:ext cx="4087202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// build phase (first call)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en-US" sz="15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put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r.RID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, r);</a:t>
            </a:r>
          </a:p>
          <a:p>
            <a:endParaRPr lang="en-US" sz="10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probe phase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while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(s =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  <a:endParaRPr lang="en-US" sz="1500" b="1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  if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containsKey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 )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concat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Hr.</a:t>
            </a:r>
            <a:r>
              <a:rPr lang="en-US" sz="1500" b="1" dirty="0" err="1">
                <a:latin typeface="Consolas" panose="020B0609020204030204" pitchFamily="49" charset="0"/>
                <a:cs typeface="Calibri" panose="020F0502020204030204" pitchFamily="34" charset="0"/>
              </a:rPr>
              <a:t>get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s.SID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), s);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0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  return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graphicFrame>
        <p:nvGraphicFramePr>
          <p:cNvPr id="5" name="Tabelle 3">
            <a:extLst>
              <a:ext uri="{FF2B5EF4-FFF2-40B4-BE49-F238E27FC236}">
                <a16:creationId xmlns:a16="http://schemas.microsoft.com/office/drawing/2014/main" id="{45F0518C-74A6-6366-20C0-85A82BE9A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218209"/>
              </p:ext>
            </p:extLst>
          </p:nvPr>
        </p:nvGraphicFramePr>
        <p:xfrm>
          <a:off x="7864892" y="3062760"/>
          <a:ext cx="1142198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R_ID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92EC9E63-802E-BABF-D22E-917B34B55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00076"/>
              </p:ext>
            </p:extLst>
          </p:nvPr>
        </p:nvGraphicFramePr>
        <p:xfrm>
          <a:off x="10182974" y="3057679"/>
          <a:ext cx="114380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feld 5">
            <a:extLst>
              <a:ext uri="{FF2B5EF4-FFF2-40B4-BE49-F238E27FC236}">
                <a16:creationId xmlns:a16="http://schemas.microsoft.com/office/drawing/2014/main" id="{504276BE-72DF-36E4-82AB-1E67D22869DB}"/>
              </a:ext>
            </a:extLst>
          </p:cNvPr>
          <p:cNvSpPr txBox="1"/>
          <p:nvPr/>
        </p:nvSpPr>
        <p:spPr>
          <a:xfrm>
            <a:off x="8875289" y="2387680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cxnSp>
        <p:nvCxnSpPr>
          <p:cNvPr id="8" name="Gerade Verbindung 6">
            <a:extLst>
              <a:ext uri="{FF2B5EF4-FFF2-40B4-BE49-F238E27FC236}">
                <a16:creationId xmlns:a16="http://schemas.microsoft.com/office/drawing/2014/main" id="{E4AB1382-AB89-1616-EBAD-896507B9B539}"/>
              </a:ext>
            </a:extLst>
          </p:cNvPr>
          <p:cNvCxnSpPr/>
          <p:nvPr/>
        </p:nvCxnSpPr>
        <p:spPr>
          <a:xfrm flipV="1">
            <a:off x="8447759" y="2884680"/>
            <a:ext cx="597855" cy="173486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406F825D-8FBF-F661-0216-623D99EC6683}"/>
              </a:ext>
            </a:extLst>
          </p:cNvPr>
          <p:cNvCxnSpPr/>
          <p:nvPr/>
        </p:nvCxnSpPr>
        <p:spPr>
          <a:xfrm flipH="1" flipV="1">
            <a:off x="10162145" y="2913556"/>
            <a:ext cx="661449" cy="152631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8">
            <a:extLst>
              <a:ext uri="{FF2B5EF4-FFF2-40B4-BE49-F238E27FC236}">
                <a16:creationId xmlns:a16="http://schemas.microsoft.com/office/drawing/2014/main" id="{AC48CA6E-970C-87B7-CB73-52EF0143F2AC}"/>
              </a:ext>
            </a:extLst>
          </p:cNvPr>
          <p:cNvCxnSpPr/>
          <p:nvPr/>
        </p:nvCxnSpPr>
        <p:spPr>
          <a:xfrm rot="5400000" flipH="1" flipV="1">
            <a:off x="9191459" y="2469618"/>
            <a:ext cx="203646" cy="2703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9">
            <a:extLst>
              <a:ext uri="{FF2B5EF4-FFF2-40B4-BE49-F238E27FC236}">
                <a16:creationId xmlns:a16="http://schemas.microsoft.com/office/drawing/2014/main" id="{E701D885-CAA7-D4DF-4AE5-BB38759CA883}"/>
              </a:ext>
            </a:extLst>
          </p:cNvPr>
          <p:cNvCxnSpPr>
            <a:stCxn id="14" idx="3"/>
          </p:cNvCxnSpPr>
          <p:nvPr/>
        </p:nvCxnSpPr>
        <p:spPr>
          <a:xfrm flipV="1">
            <a:off x="8997213" y="3606862"/>
            <a:ext cx="1175841" cy="3538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0">
            <a:extLst>
              <a:ext uri="{FF2B5EF4-FFF2-40B4-BE49-F238E27FC236}">
                <a16:creationId xmlns:a16="http://schemas.microsoft.com/office/drawing/2014/main" id="{18E6F693-F83C-FE7F-E634-B515D63AE1AD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179840" cy="37235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20">
            <a:extLst>
              <a:ext uri="{FF2B5EF4-FFF2-40B4-BE49-F238E27FC236}">
                <a16:creationId xmlns:a16="http://schemas.microsoft.com/office/drawing/2014/main" id="{728C997C-36E7-9568-D0F3-3EED39CDA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37771"/>
              </p:ext>
            </p:extLst>
          </p:nvPr>
        </p:nvGraphicFramePr>
        <p:xfrm>
          <a:off x="7865107" y="3062975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feld 21">
            <a:extLst>
              <a:ext uri="{FF2B5EF4-FFF2-40B4-BE49-F238E27FC236}">
                <a16:creationId xmlns:a16="http://schemas.microsoft.com/office/drawing/2014/main" id="{06384991-C9E9-DEAF-BCC3-693FEF91802A}"/>
              </a:ext>
            </a:extLst>
          </p:cNvPr>
          <p:cNvSpPr txBox="1"/>
          <p:nvPr/>
        </p:nvSpPr>
        <p:spPr>
          <a:xfrm>
            <a:off x="8210633" y="3791483"/>
            <a:ext cx="786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555555"/>
                </a:solidFill>
                <a:latin typeface="+mj-lt"/>
              </a:rPr>
              <a:t>h(x)</a:t>
            </a:r>
            <a:endParaRPr lang="en-US" sz="1600" dirty="0">
              <a:solidFill>
                <a:srgbClr val="555555"/>
              </a:solidFill>
              <a:latin typeface="+mj-lt"/>
            </a:endParaRPr>
          </a:p>
        </p:txBody>
      </p:sp>
      <p:cxnSp>
        <p:nvCxnSpPr>
          <p:cNvPr id="15" name="Gerade Verbindung 23">
            <a:extLst>
              <a:ext uri="{FF2B5EF4-FFF2-40B4-BE49-F238E27FC236}">
                <a16:creationId xmlns:a16="http://schemas.microsoft.com/office/drawing/2014/main" id="{8339B3BD-AE98-6A62-D408-CC3624C0C55B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180761" cy="3687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8">
            <a:extLst>
              <a:ext uri="{FF2B5EF4-FFF2-40B4-BE49-F238E27FC236}">
                <a16:creationId xmlns:a16="http://schemas.microsoft.com/office/drawing/2014/main" id="{2BEF84F1-ED30-3E3E-0BC2-239B6A21AEEC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189680" cy="754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31">
            <a:extLst>
              <a:ext uri="{FF2B5EF4-FFF2-40B4-BE49-F238E27FC236}">
                <a16:creationId xmlns:a16="http://schemas.microsoft.com/office/drawing/2014/main" id="{B8734356-7BA5-CDBE-6B33-E2CAE0A91F9A}"/>
              </a:ext>
            </a:extLst>
          </p:cNvPr>
          <p:cNvCxnSpPr>
            <a:stCxn id="14" idx="3"/>
          </p:cNvCxnSpPr>
          <p:nvPr/>
        </p:nvCxnSpPr>
        <p:spPr>
          <a:xfrm>
            <a:off x="8997213" y="3960760"/>
            <a:ext cx="1204432" cy="11138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66">
            <a:extLst>
              <a:ext uri="{FF2B5EF4-FFF2-40B4-BE49-F238E27FC236}">
                <a16:creationId xmlns:a16="http://schemas.microsoft.com/office/drawing/2014/main" id="{A600BDDB-4BC1-3863-668D-3B8D9FF5796B}"/>
              </a:ext>
            </a:extLst>
          </p:cNvPr>
          <p:cNvSpPr txBox="1"/>
          <p:nvPr/>
        </p:nvSpPr>
        <p:spPr>
          <a:xfrm>
            <a:off x="9807839" y="2249115"/>
            <a:ext cx="163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N = |R|</a:t>
            </a:r>
          </a:p>
          <a:p>
            <a:pPr algn="r"/>
            <a:r>
              <a:rPr lang="de-DE" sz="1800" dirty="0">
                <a:latin typeface="Calibri" panose="020F0502020204030204" pitchFamily="34" charset="0"/>
                <a:cs typeface="Calibri" panose="020F0502020204030204" pitchFamily="34" charset="0"/>
              </a:rPr>
              <a:t>M = |S| 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5E09B-CF9F-2437-7F26-5714BCB786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and Algorithm</a:t>
            </a:r>
          </a:p>
          <a:p>
            <a:pPr lvl="1"/>
            <a:r>
              <a:rPr lang="en-US" dirty="0"/>
              <a:t>Join of bounded streams (or unbounded w/ time-based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</a:t>
            </a:r>
            <a:br>
              <a:rPr lang="en-US" dirty="0"/>
            </a:br>
            <a:r>
              <a:rPr lang="en-US" dirty="0"/>
              <a:t>probe (right)+emit, and build (left)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C2783-CEDB-4B75-89BB-C1E7A86E62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B6611-B382-0272-EBE2-FDB90849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717" y="47873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BAE654-A4E9-201B-3414-EDC1CCA67351}"/>
              </a:ext>
            </a:extLst>
          </p:cNvPr>
          <p:cNvSpPr txBox="1"/>
          <p:nvPr/>
        </p:nvSpPr>
        <p:spPr>
          <a:xfrm>
            <a:off x="6906411" y="310043"/>
            <a:ext cx="287031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1E083DA-2053-A2DC-AC6B-44BFB9002C34}"/>
              </a:ext>
            </a:extLst>
          </p:cNvPr>
          <p:cNvSpPr txBox="1"/>
          <p:nvPr/>
        </p:nvSpPr>
        <p:spPr>
          <a:xfrm>
            <a:off x="6091212" y="2693230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7" name="Tabelle 20">
            <a:extLst>
              <a:ext uri="{FF2B5EF4-FFF2-40B4-BE49-F238E27FC236}">
                <a16:creationId xmlns:a16="http://schemas.microsoft.com/office/drawing/2014/main" id="{95233504-8134-2117-9570-37F938314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02772"/>
              </p:ext>
            </p:extLst>
          </p:nvPr>
        </p:nvGraphicFramePr>
        <p:xfrm>
          <a:off x="5304556" y="272938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7772BD-06DE-89A9-68CB-20E4B41FF6E3}"/>
              </a:ext>
            </a:extLst>
          </p:cNvPr>
          <p:cNvCxnSpPr/>
          <p:nvPr/>
        </p:nvCxnSpPr>
        <p:spPr>
          <a:xfrm flipV="1">
            <a:off x="6534126" y="2390645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9" name="Tabelle 20">
            <a:extLst>
              <a:ext uri="{FF2B5EF4-FFF2-40B4-BE49-F238E27FC236}">
                <a16:creationId xmlns:a16="http://schemas.microsoft.com/office/drawing/2014/main" id="{9ADC957C-5A5D-51A4-3D9A-FF585946F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4291"/>
              </p:ext>
            </p:extLst>
          </p:nvPr>
        </p:nvGraphicFramePr>
        <p:xfrm>
          <a:off x="7509495" y="2735868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D5EC31-9A58-E1A4-70A2-1B3FD25CC60A}"/>
              </a:ext>
            </a:extLst>
          </p:cNvPr>
          <p:cNvCxnSpPr/>
          <p:nvPr/>
        </p:nvCxnSpPr>
        <p:spPr>
          <a:xfrm flipV="1">
            <a:off x="5405717" y="3350662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1" name="Tabelle 20">
            <a:extLst>
              <a:ext uri="{FF2B5EF4-FFF2-40B4-BE49-F238E27FC236}">
                <a16:creationId xmlns:a16="http://schemas.microsoft.com/office/drawing/2014/main" id="{91CDCDDF-830A-23F4-1284-5F3DB7CE8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701478"/>
              </p:ext>
            </p:extLst>
          </p:nvPr>
        </p:nvGraphicFramePr>
        <p:xfrm>
          <a:off x="4007532" y="3985693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elle 20">
            <a:extLst>
              <a:ext uri="{FF2B5EF4-FFF2-40B4-BE49-F238E27FC236}">
                <a16:creationId xmlns:a16="http://schemas.microsoft.com/office/drawing/2014/main" id="{8E3B401D-DBBD-5E6D-D70E-A92A3D574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057096"/>
              </p:ext>
            </p:extLst>
          </p:nvPr>
        </p:nvGraphicFramePr>
        <p:xfrm>
          <a:off x="4004289" y="439101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elle 20">
            <a:extLst>
              <a:ext uri="{FF2B5EF4-FFF2-40B4-BE49-F238E27FC236}">
                <a16:creationId xmlns:a16="http://schemas.microsoft.com/office/drawing/2014/main" id="{14CE5639-6DFB-497B-B0DD-6840227C44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754256"/>
              </p:ext>
            </p:extLst>
          </p:nvPr>
        </p:nvGraphicFramePr>
        <p:xfrm>
          <a:off x="4001045" y="478660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>
            <a:extLst>
              <a:ext uri="{FF2B5EF4-FFF2-40B4-BE49-F238E27FC236}">
                <a16:creationId xmlns:a16="http://schemas.microsoft.com/office/drawing/2014/main" id="{75E7F871-2E08-56FB-5759-FEC4EA15E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584598"/>
              </p:ext>
            </p:extLst>
          </p:nvPr>
        </p:nvGraphicFramePr>
        <p:xfrm>
          <a:off x="3997802" y="52016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8B2FD8-861C-E7D5-E1B6-81DF304DB4F2}"/>
              </a:ext>
            </a:extLst>
          </p:cNvPr>
          <p:cNvCxnSpPr/>
          <p:nvPr/>
        </p:nvCxnSpPr>
        <p:spPr>
          <a:xfrm flipH="1" flipV="1">
            <a:off x="7225469" y="3350662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6" name="Tabelle 20">
            <a:extLst>
              <a:ext uri="{FF2B5EF4-FFF2-40B4-BE49-F238E27FC236}">
                <a16:creationId xmlns:a16="http://schemas.microsoft.com/office/drawing/2014/main" id="{17C10B42-20DC-F76F-0C2D-5DDDB53F1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56928"/>
              </p:ext>
            </p:extLst>
          </p:nvPr>
        </p:nvGraphicFramePr>
        <p:xfrm>
          <a:off x="8333109" y="3992178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elle 20">
            <a:extLst>
              <a:ext uri="{FF2B5EF4-FFF2-40B4-BE49-F238E27FC236}">
                <a16:creationId xmlns:a16="http://schemas.microsoft.com/office/drawing/2014/main" id="{23E592A0-D2BD-3485-9D7E-F8F38E70E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103249"/>
              </p:ext>
            </p:extLst>
          </p:nvPr>
        </p:nvGraphicFramePr>
        <p:xfrm>
          <a:off x="8329866" y="439749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le 20">
            <a:extLst>
              <a:ext uri="{FF2B5EF4-FFF2-40B4-BE49-F238E27FC236}">
                <a16:creationId xmlns:a16="http://schemas.microsoft.com/office/drawing/2014/main" id="{A32BC337-4F38-3332-0AC9-1C1F0A029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17210"/>
              </p:ext>
            </p:extLst>
          </p:nvPr>
        </p:nvGraphicFramePr>
        <p:xfrm>
          <a:off x="8326622" y="479308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06042DC7-4E14-9740-28B8-644C906FF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49791"/>
              </p:ext>
            </p:extLst>
          </p:nvPr>
        </p:nvGraphicFramePr>
        <p:xfrm>
          <a:off x="5301954" y="272614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elle 20">
            <a:extLst>
              <a:ext uri="{FF2B5EF4-FFF2-40B4-BE49-F238E27FC236}">
                <a16:creationId xmlns:a16="http://schemas.microsoft.com/office/drawing/2014/main" id="{58F3ED92-4AE7-8491-FCB0-B7E8CFDAC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39970"/>
              </p:ext>
            </p:extLst>
          </p:nvPr>
        </p:nvGraphicFramePr>
        <p:xfrm>
          <a:off x="5298705" y="2722899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elle 20">
            <a:extLst>
              <a:ext uri="{FF2B5EF4-FFF2-40B4-BE49-F238E27FC236}">
                <a16:creationId xmlns:a16="http://schemas.microsoft.com/office/drawing/2014/main" id="{D7D59233-6CEF-5DD2-02AF-D29575484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572899"/>
              </p:ext>
            </p:extLst>
          </p:nvPr>
        </p:nvGraphicFramePr>
        <p:xfrm>
          <a:off x="7508243" y="27326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elle 20">
            <a:extLst>
              <a:ext uri="{FF2B5EF4-FFF2-40B4-BE49-F238E27FC236}">
                <a16:creationId xmlns:a16="http://schemas.microsoft.com/office/drawing/2014/main" id="{A7F7DF9C-3B05-494A-AB3D-9BDAD57BA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57361"/>
              </p:ext>
            </p:extLst>
          </p:nvPr>
        </p:nvGraphicFramePr>
        <p:xfrm>
          <a:off x="7512724" y="2731379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B7E7552-99B2-92E3-3A08-9F66AE43617A}"/>
              </a:ext>
            </a:extLst>
          </p:cNvPr>
          <p:cNvSpPr txBox="1"/>
          <p:nvPr/>
        </p:nvSpPr>
        <p:spPr>
          <a:xfrm>
            <a:off x="5647589" y="4986991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1AF824-5A81-70A5-EDED-CE6F2400CB91}"/>
              </a:ext>
            </a:extLst>
          </p:cNvPr>
          <p:cNvSpPr txBox="1"/>
          <p:nvPr/>
        </p:nvSpPr>
        <p:spPr>
          <a:xfrm>
            <a:off x="7084042" y="4993475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8A109-2E81-D1F5-DC23-06171A753B2A}"/>
              </a:ext>
            </a:extLst>
          </p:cNvPr>
          <p:cNvSpPr txBox="1"/>
          <p:nvPr/>
        </p:nvSpPr>
        <p:spPr>
          <a:xfrm>
            <a:off x="9635946" y="4412411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D6EF2D-2D5C-E900-A30A-38C2BA1263F9}"/>
              </a:ext>
            </a:extLst>
          </p:cNvPr>
          <p:cNvSpPr txBox="1"/>
          <p:nvPr/>
        </p:nvSpPr>
        <p:spPr>
          <a:xfrm>
            <a:off x="2531485" y="478854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B87D91-A0C2-9959-971A-3102F84BB258}"/>
              </a:ext>
            </a:extLst>
          </p:cNvPr>
          <p:cNvSpPr txBox="1"/>
          <p:nvPr/>
        </p:nvSpPr>
        <p:spPr>
          <a:xfrm>
            <a:off x="2508787" y="5203597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4EC9DA-5114-C3AF-2AD1-914C397F6831}"/>
              </a:ext>
            </a:extLst>
          </p:cNvPr>
          <p:cNvSpPr txBox="1"/>
          <p:nvPr/>
        </p:nvSpPr>
        <p:spPr>
          <a:xfrm>
            <a:off x="9632704" y="478854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29" name="Tabelle 20">
            <a:extLst>
              <a:ext uri="{FF2B5EF4-FFF2-40B4-BE49-F238E27FC236}">
                <a16:creationId xmlns:a16="http://schemas.microsoft.com/office/drawing/2014/main" id="{7EC3EF15-26AE-472E-E895-758A17D7B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03070"/>
              </p:ext>
            </p:extLst>
          </p:nvPr>
        </p:nvGraphicFramePr>
        <p:xfrm>
          <a:off x="7519208" y="2728133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>
            <a:extLst>
              <a:ext uri="{FF2B5EF4-FFF2-40B4-BE49-F238E27FC236}">
                <a16:creationId xmlns:a16="http://schemas.microsoft.com/office/drawing/2014/main" id="{9D4BAA9B-7C70-817A-5245-DBD98FF5B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23309"/>
              </p:ext>
            </p:extLst>
          </p:nvPr>
        </p:nvGraphicFramePr>
        <p:xfrm>
          <a:off x="5306171" y="2735868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" name="Tabelle 20">
            <a:extLst>
              <a:ext uri="{FF2B5EF4-FFF2-40B4-BE49-F238E27FC236}">
                <a16:creationId xmlns:a16="http://schemas.microsoft.com/office/drawing/2014/main" id="{DFB31BAD-71E2-7805-9E25-369D4D352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745"/>
              </p:ext>
            </p:extLst>
          </p:nvPr>
        </p:nvGraphicFramePr>
        <p:xfrm>
          <a:off x="5106131" y="2727627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F4C643-14CB-280E-33A9-703DC41764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Range-Partitioned</a:t>
            </a:r>
          </a:p>
          <a:p>
            <a:pPr lvl="1"/>
            <a:r>
              <a:rPr lang="en-US" dirty="0"/>
              <a:t>Co-partitioning tuples from R and S </a:t>
            </a:r>
            <a:br>
              <a:rPr lang="en-US" dirty="0"/>
            </a:br>
            <a:r>
              <a:rPr lang="en-US" dirty="0"/>
              <a:t>into partitions defined by key ranges</a:t>
            </a:r>
          </a:p>
          <a:p>
            <a:pPr lvl="1"/>
            <a:r>
              <a:rPr lang="en-US" dirty="0"/>
              <a:t>Local hash join over partitions</a:t>
            </a:r>
          </a:p>
          <a:p>
            <a:pPr lvl="1"/>
            <a:r>
              <a:rPr lang="en-US" dirty="0"/>
              <a:t>Fit local hash table in caches</a:t>
            </a:r>
          </a:p>
          <a:p>
            <a:pPr lvl="1"/>
            <a:r>
              <a:rPr lang="en-US" dirty="0"/>
              <a:t>Partitioning shuffles rows/RIDs</a:t>
            </a:r>
          </a:p>
          <a:p>
            <a:pPr lvl="2"/>
            <a:endParaRPr lang="en-US" sz="1200" dirty="0"/>
          </a:p>
          <a:p>
            <a:r>
              <a:rPr lang="en-US" dirty="0"/>
              <a:t>Radix Hash Join</a:t>
            </a:r>
          </a:p>
          <a:p>
            <a:pPr lvl="1"/>
            <a:r>
              <a:rPr lang="en-US" dirty="0"/>
              <a:t>Multi-pass radix partitioning </a:t>
            </a:r>
            <a:br>
              <a:rPr lang="en-US" dirty="0"/>
            </a:br>
            <a:r>
              <a:rPr lang="en-US" dirty="0"/>
              <a:t>(first 2,3,etc bits of hash)</a:t>
            </a:r>
          </a:p>
          <a:p>
            <a:pPr lvl="1"/>
            <a:r>
              <a:rPr lang="en-US" dirty="0"/>
              <a:t>Better locality during partitioning (TLB, L1/L2)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6F076-78C8-DAF4-3011-1FE3D2414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Partitioned Hash Join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87ED29-D1D3-EDE8-04AF-BD96A5BF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27" y="1329042"/>
            <a:ext cx="3734337" cy="1965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4D2AA0-8CE3-81B4-4264-91ABEC3C6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386" y="3449831"/>
            <a:ext cx="2693990" cy="2291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AA387F-968D-F597-0E06-9EE5EFFED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5" b="1014"/>
          <a:stretch/>
        </p:blipFill>
        <p:spPr>
          <a:xfrm>
            <a:off x="6114847" y="3449830"/>
            <a:ext cx="1332487" cy="2290161"/>
          </a:xfrm>
          <a:prstGeom prst="rect">
            <a:avLst/>
          </a:prstGeom>
        </p:spPr>
      </p:pic>
      <p:sp>
        <p:nvSpPr>
          <p:cNvPr id="9" name="Right Arrow 10">
            <a:extLst>
              <a:ext uri="{FF2B5EF4-FFF2-40B4-BE49-F238E27FC236}">
                <a16:creationId xmlns:a16="http://schemas.microsoft.com/office/drawing/2014/main" id="{D02C1CC7-32EE-11E1-C6A8-28BE891AB53C}"/>
              </a:ext>
            </a:extLst>
          </p:cNvPr>
          <p:cNvSpPr/>
          <p:nvPr/>
        </p:nvSpPr>
        <p:spPr>
          <a:xfrm>
            <a:off x="7563436" y="443506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A940FC-BD1A-DEA5-2646-D2A18B5B2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11" y="494314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046C46-DABB-5338-9BAC-717598C5479F}"/>
              </a:ext>
            </a:extLst>
          </p:cNvPr>
          <p:cNvSpPr txBox="1"/>
          <p:nvPr/>
        </p:nvSpPr>
        <p:spPr>
          <a:xfrm>
            <a:off x="1381825" y="4882706"/>
            <a:ext cx="37314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Optimizing Main-Memory Join on Modern Hardware. IEEE Trans.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Data Eng. 14(4)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B4125-BC89-9EFC-FC08-0B2B4270CE6A}"/>
              </a:ext>
            </a:extLst>
          </p:cNvPr>
          <p:cNvSpPr txBox="1"/>
          <p:nvPr/>
        </p:nvSpPr>
        <p:spPr>
          <a:xfrm>
            <a:off x="10136991" y="1319861"/>
            <a:ext cx="15397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al,  VLDB’09]</a:t>
            </a:r>
          </a:p>
        </p:txBody>
      </p:sp>
    </p:spTree>
    <p:extLst>
      <p:ext uri="{BB962C8B-B14F-4D97-AF65-F5344CB8AC3E}">
        <p14:creationId xmlns:p14="http://schemas.microsoft.com/office/powerpoint/2010/main" val="9897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E34260-46D6-07E5-F84B-BA0F4C77E8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PVLDB’09</a:t>
            </a:r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PVDLB’12</a:t>
            </a:r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PVLDB’13 / TKDE’15</a:t>
            </a:r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SIGMOD’16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300" dirty="0"/>
          </a:p>
          <a:p>
            <a:r>
              <a:rPr lang="en-US" dirty="0"/>
              <a:t>Interesting Perspective</a:t>
            </a:r>
          </a:p>
          <a:p>
            <a:pPr lvl="1"/>
            <a:r>
              <a:rPr lang="en-US" dirty="0"/>
              <a:t>Large-small table joins</a:t>
            </a:r>
          </a:p>
          <a:p>
            <a:pPr lvl="1"/>
            <a:r>
              <a:rPr lang="en-US" dirty="0"/>
              <a:t>Compare query runtime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683E2-9E55-33E6-189C-37B28A8CBC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Hash vs Sort-Merge Joins, Revisited …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F321F4-E22E-832E-0A02-6F97379BCD07}"/>
              </a:ext>
            </a:extLst>
          </p:cNvPr>
          <p:cNvSpPr txBox="1"/>
          <p:nvPr/>
        </p:nvSpPr>
        <p:spPr>
          <a:xfrm>
            <a:off x="3689519" y="4735761"/>
            <a:ext cx="39490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Comparing Join Implementations,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http://databasearchitects.blogspot.com/2016/04/comparing-join-implementations.html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04/2016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DFACB-DD98-4649-11CE-C9F9FAA6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42" y="3605891"/>
            <a:ext cx="3888196" cy="2004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70CD62-B5A8-C6D3-3C0A-65CE213F7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1665" y="1268963"/>
            <a:ext cx="3888196" cy="2239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29F9D6-B476-73E8-40A5-87E9E6FFB3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038" y="1287272"/>
            <a:ext cx="4251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5782D-CF0B-D53E-A7BD-E3106BAD2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038" y="2904503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647F4-C307-F16F-04C0-BDD2824C3D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0038" y="3716540"/>
            <a:ext cx="426608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BFFDEA-B22C-1F8E-0E35-C5FB9E13E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167" y="2096028"/>
            <a:ext cx="426479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16BA81-73DC-B02D-A915-4DEFE0CBE5C0}"/>
              </a:ext>
            </a:extLst>
          </p:cNvPr>
          <p:cNvSpPr txBox="1"/>
          <p:nvPr/>
        </p:nvSpPr>
        <p:spPr>
          <a:xfrm>
            <a:off x="3907856" y="1196838"/>
            <a:ext cx="32556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Changkyu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Kim et al: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Fast Join Implementation on Modern Multi-Core CPUs.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BB5843-F794-D6D4-3449-2EB3D3D32E78}"/>
              </a:ext>
            </a:extLst>
          </p:cNvPr>
          <p:cNvSpPr txBox="1"/>
          <p:nvPr/>
        </p:nvSpPr>
        <p:spPr>
          <a:xfrm>
            <a:off x="3917904" y="2005594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[Martina-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Cezara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Albutiu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Massively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Parallel Sort-Merge Joins in Main Memory Multi-Core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5(10)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BF525-E13B-B1B4-00B8-EE0CBAB075EB}"/>
              </a:ext>
            </a:extLst>
          </p:cNvPr>
          <p:cNvSpPr txBox="1"/>
          <p:nvPr/>
        </p:nvSpPr>
        <p:spPr>
          <a:xfrm>
            <a:off x="3917904" y="2824117"/>
            <a:ext cx="36475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Cagri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Balkesen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Gustavo Alonso,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M. Tamer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Özsu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Multi-Core, Main-Memory Joins: Sort vs. Hash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Revisited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7(1)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AFBD10-6C8D-414A-243E-4B5FCBB12426}"/>
              </a:ext>
            </a:extLst>
          </p:cNvPr>
          <p:cNvSpPr txBox="1"/>
          <p:nvPr/>
        </p:nvSpPr>
        <p:spPr>
          <a:xfrm>
            <a:off x="3917904" y="3626107"/>
            <a:ext cx="35772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Schuh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Xiao Chen, 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Dittrich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Experimental Comparison of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Thirteen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Relational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Equi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-Joins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040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054D86-4695-4924-3501-54E1F8F066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Bloom Radix-Partitioned Join (BRJ)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Motivation: </a:t>
            </a:r>
            <a:r>
              <a:rPr lang="en-US" dirty="0"/>
              <a:t>partitioning probe side can be very expensive</a:t>
            </a:r>
          </a:p>
          <a:p>
            <a:pPr lvl="1"/>
            <a:r>
              <a:rPr lang="en-US" dirty="0"/>
              <a:t>Second partitioning pass of </a:t>
            </a:r>
            <a:br>
              <a:rPr lang="en-US" dirty="0"/>
            </a:br>
            <a:r>
              <a:rPr lang="en-US" dirty="0"/>
              <a:t>build side materializes the </a:t>
            </a:r>
            <a:r>
              <a:rPr lang="en-US" b="1" dirty="0">
                <a:solidFill>
                  <a:srgbClr val="7889FB"/>
                </a:solidFill>
              </a:rPr>
              <a:t>bloom filter</a:t>
            </a:r>
          </a:p>
          <a:p>
            <a:pPr lvl="1"/>
            <a:r>
              <a:rPr lang="en-US" dirty="0"/>
              <a:t>Filter probe side before partitioning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Comparison w/ </a:t>
            </a:r>
            <a:br>
              <a:rPr lang="en-US" dirty="0"/>
            </a:br>
            <a:r>
              <a:rPr lang="en-US" dirty="0"/>
              <a:t>Bloom Filter over RJ</a:t>
            </a:r>
          </a:p>
          <a:p>
            <a:pPr lvl="1"/>
            <a:r>
              <a:rPr lang="en-US" dirty="0"/>
              <a:t>Micro: negative</a:t>
            </a:r>
          </a:p>
          <a:p>
            <a:pPr lvl="1"/>
            <a:r>
              <a:rPr lang="en-US" dirty="0"/>
              <a:t>TPC-H: positive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8CFE4-0C11-056A-DE4A-D1DFD2A42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Bloom Filters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2123D-6CDC-9C99-D652-091270DDC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9374" y="411748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E5E1E-56F0-A505-DA3A-C3B551787027}"/>
              </a:ext>
            </a:extLst>
          </p:cNvPr>
          <p:cNvSpPr txBox="1"/>
          <p:nvPr/>
        </p:nvSpPr>
        <p:spPr>
          <a:xfrm>
            <a:off x="5942140" y="343688"/>
            <a:ext cx="38284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[Maximilian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Bandle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Jana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Giceva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To partition, or not to partition, that is the join question in a real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02C73-FB62-E3A6-5D5E-7921D51C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330" y="1957146"/>
            <a:ext cx="4249656" cy="209145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297733-E0AB-2ECA-CBE2-78C593CF3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709445"/>
              </p:ext>
            </p:extLst>
          </p:nvPr>
        </p:nvGraphicFramePr>
        <p:xfrm>
          <a:off x="9262329" y="2093442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46C4029-48AC-E8EA-C069-87202FCBF602}"/>
              </a:ext>
            </a:extLst>
          </p:cNvPr>
          <p:cNvGrpSpPr/>
          <p:nvPr/>
        </p:nvGrpSpPr>
        <p:grpSpPr>
          <a:xfrm>
            <a:off x="9612572" y="1268963"/>
            <a:ext cx="1529022" cy="824479"/>
            <a:chOff x="7447504" y="1225899"/>
            <a:chExt cx="1529022" cy="82447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35442B8-6BA0-13DD-30E4-F45A0B3A7070}"/>
                </a:ext>
              </a:extLst>
            </p:cNvPr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8C3C597-0E16-2AA2-9E5E-305212928AFF}"/>
                </a:ext>
              </a:extLst>
            </p:cNvPr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6DE3646-CC04-EA7F-7192-D7E8B86086B0}"/>
                </a:ext>
              </a:extLst>
            </p:cNvPr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AA5C98-FCEE-516C-0298-6AA09F98CC6F}"/>
                </a:ext>
              </a:extLst>
            </p:cNvPr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1AF55A-B4E4-817D-4443-602DF265A235}"/>
                </a:ext>
              </a:extLst>
            </p:cNvPr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DBCB0A-4D55-3C01-BFDC-455C2C22320F}"/>
                </a:ext>
              </a:extLst>
            </p:cNvPr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54F6D-5BAE-75E0-C4EC-C5767CB2D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555" y="4268126"/>
            <a:ext cx="5329552" cy="13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641455-A744-0A7C-378D-BC28476B2DE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B2B06-FFC7-5EFB-2ABB-344693C8EF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Micro Benchmarks </a:t>
            </a:r>
            <a:r>
              <a:rPr lang="en-US" dirty="0">
                <a:solidFill>
                  <a:schemeClr val="accent1"/>
                </a:solidFill>
              </a:rPr>
              <a:t>RJ</a:t>
            </a:r>
            <a:r>
              <a:rPr lang="en-US" dirty="0"/>
              <a:t>, BRJ, BHJ</a:t>
            </a:r>
          </a:p>
          <a:p>
            <a:pPr lvl="1"/>
            <a:r>
              <a:rPr lang="en-US" dirty="0">
                <a:hlinkClick r:id="rId3"/>
              </a:rPr>
              <a:t>https://github.com/opcm/pcm</a:t>
            </a:r>
            <a:r>
              <a:rPr lang="en-US" dirty="0"/>
              <a:t> </a:t>
            </a:r>
          </a:p>
          <a:p>
            <a:endParaRPr lang="en-US" sz="1200" dirty="0"/>
          </a:p>
          <a:p>
            <a:r>
              <a:rPr lang="en-US" dirty="0"/>
              <a:t>TPC-H </a:t>
            </a:r>
            <a:br>
              <a:rPr lang="en-US" dirty="0"/>
            </a:br>
            <a:r>
              <a:rPr lang="en-US" dirty="0"/>
              <a:t>Benchmark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A4ACD-C8A6-A7CA-9D92-10E3103513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C37C9-53EF-BF2A-5BAB-480DCFF5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47" y="457565"/>
            <a:ext cx="4489704" cy="1865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885728-CFCD-03DA-51EE-0F7A58FE7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2137" y="2416735"/>
            <a:ext cx="9520892" cy="40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968CFA-9593-8D8C-F63A-374BD22B7B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Classification of Aggregates (</a:t>
            </a:r>
            <a:r>
              <a:rPr lang="en-US" dirty="0">
                <a:solidFill>
                  <a:srgbClr val="7889FB"/>
                </a:solidFill>
              </a:rPr>
              <a:t>DM</a:t>
            </a:r>
            <a:r>
              <a:rPr lang="en-US" b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889FB"/>
                </a:solidFill>
              </a:rPr>
              <a:t>DIA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Additive, semi-additive, additively-computable, others</a:t>
            </a:r>
          </a:p>
          <a:p>
            <a:pPr lvl="2"/>
            <a:endParaRPr lang="en-US" dirty="0"/>
          </a:p>
          <a:p>
            <a:r>
              <a:rPr lang="en-US" dirty="0"/>
              <a:t>Sort Group-By</a:t>
            </a:r>
          </a:p>
          <a:p>
            <a:pPr lvl="1"/>
            <a:r>
              <a:rPr lang="en-US" dirty="0"/>
              <a:t>Similar to sort-merge join (</a:t>
            </a:r>
            <a:r>
              <a:rPr lang="en-US" dirty="0">
                <a:latin typeface="Consolas" panose="020B0609020204030204" pitchFamily="49" charset="0"/>
              </a:rPr>
              <a:t>Sort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GroupAggregate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Sorted group output </a:t>
            </a:r>
          </a:p>
          <a:p>
            <a:pPr lvl="2"/>
            <a:endParaRPr lang="en-US" dirty="0"/>
          </a:p>
          <a:p>
            <a:r>
              <a:rPr lang="en-US" dirty="0"/>
              <a:t>Hash Group-By</a:t>
            </a:r>
          </a:p>
          <a:p>
            <a:pPr lvl="1"/>
            <a:r>
              <a:rPr lang="en-US" dirty="0"/>
              <a:t>Similar to hash join (</a:t>
            </a:r>
            <a:r>
              <a:rPr lang="en-US" dirty="0" err="1">
                <a:latin typeface="Consolas" panose="020B0609020204030204" pitchFamily="49" charset="0"/>
              </a:rPr>
              <a:t>HashAggregate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Higher temporary memory consumption </a:t>
            </a:r>
          </a:p>
          <a:p>
            <a:pPr lvl="1"/>
            <a:r>
              <a:rPr lang="en-US" dirty="0"/>
              <a:t>Unsorted group output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tuple grouping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w/ </a:t>
            </a:r>
            <a:r>
              <a:rPr lang="en-US" b="1" dirty="0">
                <a:solidFill>
                  <a:srgbClr val="7889FB"/>
                </a:solidFill>
              </a:rPr>
              <a:t>direct aggregation</a:t>
            </a:r>
            <a:r>
              <a:rPr lang="en-US" dirty="0"/>
              <a:t> (e.g., count)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cache-unfriendly if many groups (size(H) &gt; L2/L3 cache)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20B5F-5744-2401-69A0-AFE33641D4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Sort-</a:t>
            </a:r>
            <a:r>
              <a:rPr lang="en-US" dirty="0" err="1"/>
              <a:t>GroupBy</a:t>
            </a:r>
            <a:r>
              <a:rPr lang="en-US" dirty="0"/>
              <a:t> and Hash-</a:t>
            </a:r>
            <a:r>
              <a:rPr lang="en-US" dirty="0" err="1"/>
              <a:t>GroupBy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7690D-8F1A-E8EC-F1B3-50A02E0B076F}"/>
              </a:ext>
            </a:extLst>
          </p:cNvPr>
          <p:cNvSpPr txBox="1"/>
          <p:nvPr/>
        </p:nvSpPr>
        <p:spPr>
          <a:xfrm>
            <a:off x="10162415" y="1688508"/>
            <a:ext cx="1504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lvl="1" algn="ctr"/>
            <a:r>
              <a:rPr lang="el-GR" b="1" dirty="0">
                <a:latin typeface="Consolas" panose="020B0609020204030204" pitchFamily="49" charset="0"/>
              </a:rPr>
              <a:t>γ</a:t>
            </a:r>
            <a:r>
              <a:rPr lang="en-US" baseline="-25000" dirty="0" err="1">
                <a:latin typeface="Consolas" panose="020B0609020204030204" pitchFamily="49" charset="0"/>
              </a:rPr>
              <a:t>A,count</a:t>
            </a:r>
            <a:r>
              <a:rPr lang="en-US" baseline="-25000" dirty="0">
                <a:latin typeface="Consolas" panose="020B0609020204030204" pitchFamily="49" charset="0"/>
              </a:rPr>
              <a:t>(*)</a:t>
            </a:r>
            <a:r>
              <a:rPr lang="en-US" dirty="0">
                <a:latin typeface="Consolas" panose="020B0609020204030204" pitchFamily="49" charset="0"/>
              </a:rPr>
              <a:t>(R)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59543-E3C9-D3F9-AB2D-D016B5FC67AE}"/>
              </a:ext>
            </a:extLst>
          </p:cNvPr>
          <p:cNvSpPr/>
          <p:nvPr/>
        </p:nvSpPr>
        <p:spPr>
          <a:xfrm>
            <a:off x="8115941" y="2446489"/>
            <a:ext cx="3510001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 Y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</a:t>
            </a:r>
            <a:endParaRPr lang="en-US" sz="1400" b="1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4D5BC6-54E0-AD7E-84E5-9C09F74C5AA8}"/>
              </a:ext>
            </a:extLst>
          </p:cNvPr>
          <p:cNvCxnSpPr>
            <a:cxnSpLocks/>
          </p:cNvCxnSpPr>
          <p:nvPr/>
        </p:nvCxnSpPr>
        <p:spPr>
          <a:xfrm>
            <a:off x="8096485" y="2866539"/>
            <a:ext cx="351000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10D4377-89D2-DEFD-DF66-0780F7EB82DE}"/>
              </a:ext>
            </a:extLst>
          </p:cNvPr>
          <p:cNvSpPr txBox="1"/>
          <p:nvPr/>
        </p:nvSpPr>
        <p:spPr>
          <a:xfrm>
            <a:off x="6756803" y="2136965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 log 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1AF79-0407-B20C-53BD-D597A5330F54}"/>
              </a:ext>
            </a:extLst>
          </p:cNvPr>
          <p:cNvSpPr txBox="1"/>
          <p:nvPr/>
        </p:nvSpPr>
        <p:spPr>
          <a:xfrm>
            <a:off x="6743832" y="2707654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O(N)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905775-CA4F-C8D3-366B-37F4AF45E6E2}"/>
              </a:ext>
            </a:extLst>
          </p:cNvPr>
          <p:cNvSpPr/>
          <p:nvPr/>
        </p:nvSpPr>
        <p:spPr>
          <a:xfrm>
            <a:off x="8819065" y="2988750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9381C5-A060-A391-01AC-E6F8D86B93B0}"/>
              </a:ext>
            </a:extLst>
          </p:cNvPr>
          <p:cNvSpPr/>
          <p:nvPr/>
        </p:nvSpPr>
        <p:spPr>
          <a:xfrm>
            <a:off x="10197153" y="2995236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Y,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BAD223-8FF9-A27F-F67B-85829D03445C}"/>
              </a:ext>
            </a:extLst>
          </p:cNvPr>
          <p:cNvSpPr/>
          <p:nvPr/>
        </p:nvSpPr>
        <p:spPr>
          <a:xfrm>
            <a:off x="11156950" y="2991995"/>
            <a:ext cx="479986" cy="2411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Z,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12" name="Tabelle 20">
            <a:extLst>
              <a:ext uri="{FF2B5EF4-FFF2-40B4-BE49-F238E27FC236}">
                <a16:creationId xmlns:a16="http://schemas.microsoft.com/office/drawing/2014/main" id="{E19C240C-6B75-FFA8-CDD2-567A57244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0965"/>
              </p:ext>
            </p:extLst>
          </p:nvPr>
        </p:nvGraphicFramePr>
        <p:xfrm>
          <a:off x="10499958" y="3846378"/>
          <a:ext cx="11421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53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A,Agg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535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7333892C-EB00-E44F-EE8E-388E54565013}"/>
              </a:ext>
            </a:extLst>
          </p:cNvPr>
          <p:cNvGrpSpPr/>
          <p:nvPr/>
        </p:nvGrpSpPr>
        <p:grpSpPr>
          <a:xfrm>
            <a:off x="9104687" y="3924200"/>
            <a:ext cx="1495985" cy="1411792"/>
            <a:chOff x="6073580" y="4287247"/>
            <a:chExt cx="1495985" cy="1411792"/>
          </a:xfrm>
        </p:grpSpPr>
        <p:sp>
          <p:nvSpPr>
            <p:cNvPr id="14" name="Textfeld 5">
              <a:extLst>
                <a:ext uri="{FF2B5EF4-FFF2-40B4-BE49-F238E27FC236}">
                  <a16:creationId xmlns:a16="http://schemas.microsoft.com/office/drawing/2014/main" id="{38520430-DECE-3DEC-17AC-AD107D54CDA2}"/>
                </a:ext>
              </a:extLst>
            </p:cNvPr>
            <p:cNvSpPr txBox="1"/>
            <p:nvPr/>
          </p:nvSpPr>
          <p:spPr>
            <a:xfrm>
              <a:off x="6073580" y="4441910"/>
              <a:ext cx="14959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onsolas" panose="020B0609020204030204" pitchFamily="49" charset="0"/>
                </a:rPr>
                <a:t>γ</a:t>
              </a:r>
              <a:r>
                <a:rPr lang="en-US" sz="2000" baseline="-25000" dirty="0" err="1">
                  <a:latin typeface="Consolas" panose="020B0609020204030204" pitchFamily="49" charset="0"/>
                </a:rPr>
                <a:t>A,count</a:t>
              </a:r>
              <a:r>
                <a:rPr lang="en-US" sz="2000" baseline="-25000" dirty="0">
                  <a:latin typeface="Consolas" panose="020B0609020204030204" pitchFamily="49" charset="0"/>
                </a:rPr>
                <a:t>(*)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15" name="Gerade Verbindung 6">
              <a:extLst>
                <a:ext uri="{FF2B5EF4-FFF2-40B4-BE49-F238E27FC236}">
                  <a16:creationId xmlns:a16="http://schemas.microsoft.com/office/drawing/2014/main" id="{7727B5B3-37B9-5CAA-DEA9-BF56DF56D6BD}"/>
                </a:ext>
              </a:extLst>
            </p:cNvPr>
            <p:cNvCxnSpPr/>
            <p:nvPr/>
          </p:nvCxnSpPr>
          <p:spPr>
            <a:xfrm flipV="1">
              <a:off x="6744179" y="4900356"/>
              <a:ext cx="0" cy="376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8">
              <a:extLst>
                <a:ext uri="{FF2B5EF4-FFF2-40B4-BE49-F238E27FC236}">
                  <a16:creationId xmlns:a16="http://schemas.microsoft.com/office/drawing/2014/main" id="{725BE036-345E-2B5C-B6A3-1CDEC75594A1}"/>
                </a:ext>
              </a:extLst>
            </p:cNvPr>
            <p:cNvCxnSpPr/>
            <p:nvPr/>
          </p:nvCxnSpPr>
          <p:spPr>
            <a:xfrm flipV="1">
              <a:off x="6744179" y="4287247"/>
              <a:ext cx="2" cy="23895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5">
              <a:extLst>
                <a:ext uri="{FF2B5EF4-FFF2-40B4-BE49-F238E27FC236}">
                  <a16:creationId xmlns:a16="http://schemas.microsoft.com/office/drawing/2014/main" id="{901F5234-A1CC-CD93-596A-D8FFF7B950DE}"/>
                </a:ext>
              </a:extLst>
            </p:cNvPr>
            <p:cNvSpPr txBox="1"/>
            <p:nvPr/>
          </p:nvSpPr>
          <p:spPr>
            <a:xfrm>
              <a:off x="6482014" y="5298929"/>
              <a:ext cx="5243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Consolas" panose="020B0609020204030204" pitchFamily="49" charset="0"/>
                </a:rPr>
                <a:t>R</a:t>
              </a:r>
              <a:endPara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5330F3-EDE2-ADA4-A6B7-18429198FE63}"/>
              </a:ext>
            </a:extLst>
          </p:cNvPr>
          <p:cNvSpPr txBox="1"/>
          <p:nvPr/>
        </p:nvSpPr>
        <p:spPr>
          <a:xfrm>
            <a:off x="7872245" y="3748515"/>
            <a:ext cx="134241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&amp;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70479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  <a:p>
            <a:r>
              <a:rPr lang="en-US" dirty="0"/>
              <a:t>Plan Execution Strategies</a:t>
            </a:r>
          </a:p>
          <a:p>
            <a:r>
              <a:rPr lang="en-US" dirty="0"/>
              <a:t>Physical Plan Operators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03 </a:t>
            </a:r>
            <a:r>
              <a:rPr lang="en-US" b="1" dirty="0">
                <a:solidFill>
                  <a:srgbClr val="7889FB"/>
                </a:solidFill>
              </a:rPr>
              <a:t>Background Query Compilation and Parallelization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[May 12]</a:t>
            </a:r>
          </a:p>
          <a:p>
            <a:pPr lvl="1"/>
            <a:r>
              <a:rPr lang="en-US" b="1" dirty="0"/>
              <a:t>04 </a:t>
            </a:r>
            <a:r>
              <a:rPr lang="en-US" b="1" dirty="0">
                <a:solidFill>
                  <a:srgbClr val="7889FB"/>
                </a:solidFill>
              </a:rPr>
              <a:t>Background Query Optimization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[May 26]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</a:t>
            </a:r>
            <a:r>
              <a:rPr lang="en-US" b="1" dirty="0">
                <a:solidFill>
                  <a:srgbClr val="C40D1E"/>
                </a:solidFill>
              </a:rPr>
              <a:t>Jun 09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Please contact your team members and get started</a:t>
            </a:r>
            <a:endParaRPr lang="en-US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1EDCB8-E1B1-6062-73C0-D1F7DF38ED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B53DA-D472-B4A3-8FBF-431BD1A8E7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DBMS System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37899F-2A2E-9772-D5B4-06ED28C38288}"/>
              </a:ext>
            </a:extLst>
          </p:cNvPr>
          <p:cNvSpPr txBox="1"/>
          <p:nvPr/>
        </p:nvSpPr>
        <p:spPr>
          <a:xfrm>
            <a:off x="7031956" y="396545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Datenbank-systeme: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E76EF-DEC2-F748-9EA3-CA5C1E94E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481" y="433166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2CB2C7-D39C-4D82-E047-90B36597D4DD}"/>
              </a:ext>
            </a:extLst>
          </p:cNvPr>
          <p:cNvSpPr txBox="1">
            <a:spLocks/>
          </p:cNvSpPr>
          <p:nvPr/>
        </p:nvSpPr>
        <p:spPr>
          <a:xfrm>
            <a:off x="2190148" y="1781022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B7CC714-3836-BC40-5B59-AC69A9517928}"/>
              </a:ext>
            </a:extLst>
          </p:cNvPr>
          <p:cNvSpPr txBox="1">
            <a:spLocks/>
          </p:cNvSpPr>
          <p:nvPr/>
        </p:nvSpPr>
        <p:spPr>
          <a:xfrm>
            <a:off x="1847248" y="1422509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96">
            <a:extLst>
              <a:ext uri="{FF2B5EF4-FFF2-40B4-BE49-F238E27FC236}">
                <a16:creationId xmlns:a16="http://schemas.microsoft.com/office/drawing/2014/main" id="{41A3A3CC-EB0A-3126-3535-D2EFBD33F1A1}"/>
              </a:ext>
            </a:extLst>
          </p:cNvPr>
          <p:cNvSpPr/>
          <p:nvPr/>
        </p:nvSpPr>
        <p:spPr>
          <a:xfrm>
            <a:off x="5388781" y="5745498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11" name="Rechteck 97">
            <a:extLst>
              <a:ext uri="{FF2B5EF4-FFF2-40B4-BE49-F238E27FC236}">
                <a16:creationId xmlns:a16="http://schemas.microsoft.com/office/drawing/2014/main" id="{32BB5DF2-BE67-41D4-4B96-6B629723287B}"/>
              </a:ext>
            </a:extLst>
          </p:cNvPr>
          <p:cNvSpPr/>
          <p:nvPr/>
        </p:nvSpPr>
        <p:spPr>
          <a:xfrm>
            <a:off x="5388781" y="480939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12" name="Rechteck 98">
            <a:extLst>
              <a:ext uri="{FF2B5EF4-FFF2-40B4-BE49-F238E27FC236}">
                <a16:creationId xmlns:a16="http://schemas.microsoft.com/office/drawing/2014/main" id="{C66C3E31-C5BF-BF40-B964-6B80A30DA4A6}"/>
              </a:ext>
            </a:extLst>
          </p:cNvPr>
          <p:cNvSpPr/>
          <p:nvPr/>
        </p:nvSpPr>
        <p:spPr>
          <a:xfrm>
            <a:off x="5388781" y="3709665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13" name="Rechteck 99">
            <a:extLst>
              <a:ext uri="{FF2B5EF4-FFF2-40B4-BE49-F238E27FC236}">
                <a16:creationId xmlns:a16="http://schemas.microsoft.com/office/drawing/2014/main" id="{A43A7AFA-0048-DC42-61D3-11EEC4BC4452}"/>
              </a:ext>
            </a:extLst>
          </p:cNvPr>
          <p:cNvSpPr/>
          <p:nvPr/>
        </p:nvSpPr>
        <p:spPr>
          <a:xfrm>
            <a:off x="5388781" y="2600311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14" name="Rechteck 100">
            <a:extLst>
              <a:ext uri="{FF2B5EF4-FFF2-40B4-BE49-F238E27FC236}">
                <a16:creationId xmlns:a16="http://schemas.microsoft.com/office/drawing/2014/main" id="{C9714630-9C68-2104-EA25-0BBCE8E3A72F}"/>
              </a:ext>
            </a:extLst>
          </p:cNvPr>
          <p:cNvSpPr/>
          <p:nvPr/>
        </p:nvSpPr>
        <p:spPr>
          <a:xfrm>
            <a:off x="5388781" y="1664207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15" name="Textfeld 101">
            <a:extLst>
              <a:ext uri="{FF2B5EF4-FFF2-40B4-BE49-F238E27FC236}">
                <a16:creationId xmlns:a16="http://schemas.microsoft.com/office/drawing/2014/main" id="{717E0C7B-4A64-C509-330B-016D62299B40}"/>
              </a:ext>
            </a:extLst>
          </p:cNvPr>
          <p:cNvSpPr txBox="1"/>
          <p:nvPr/>
        </p:nvSpPr>
        <p:spPr>
          <a:xfrm>
            <a:off x="3294038" y="1315892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6" name="Textfeld 102">
            <a:extLst>
              <a:ext uri="{FF2B5EF4-FFF2-40B4-BE49-F238E27FC236}">
                <a16:creationId xmlns:a16="http://schemas.microsoft.com/office/drawing/2014/main" id="{F9016A77-13A9-A0FB-50AC-FD66238098DA}"/>
              </a:ext>
            </a:extLst>
          </p:cNvPr>
          <p:cNvSpPr txBox="1"/>
          <p:nvPr/>
        </p:nvSpPr>
        <p:spPr>
          <a:xfrm>
            <a:off x="3188164" y="3274725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7" name="Textfeld 103">
            <a:extLst>
              <a:ext uri="{FF2B5EF4-FFF2-40B4-BE49-F238E27FC236}">
                <a16:creationId xmlns:a16="http://schemas.microsoft.com/office/drawing/2014/main" id="{E4F043B3-D921-6355-BE90-0AA5C5EEAD33}"/>
              </a:ext>
            </a:extLst>
          </p:cNvPr>
          <p:cNvSpPr txBox="1"/>
          <p:nvPr/>
        </p:nvSpPr>
        <p:spPr>
          <a:xfrm>
            <a:off x="3332542" y="4393704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8" name="Textfeld 104">
            <a:extLst>
              <a:ext uri="{FF2B5EF4-FFF2-40B4-BE49-F238E27FC236}">
                <a16:creationId xmlns:a16="http://schemas.microsoft.com/office/drawing/2014/main" id="{80394380-6F6A-4471-3C25-ACA0FE8BE73D}"/>
              </a:ext>
            </a:extLst>
          </p:cNvPr>
          <p:cNvSpPr txBox="1"/>
          <p:nvPr/>
        </p:nvSpPr>
        <p:spPr>
          <a:xfrm>
            <a:off x="4143636" y="541469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9" name="Textfeld 106">
            <a:extLst>
              <a:ext uri="{FF2B5EF4-FFF2-40B4-BE49-F238E27FC236}">
                <a16:creationId xmlns:a16="http://schemas.microsoft.com/office/drawing/2014/main" id="{86373F50-6BBD-7542-6935-198E83968968}"/>
              </a:ext>
            </a:extLst>
          </p:cNvPr>
          <p:cNvSpPr txBox="1"/>
          <p:nvPr/>
        </p:nvSpPr>
        <p:spPr>
          <a:xfrm>
            <a:off x="2966778" y="2251996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20" name="Gerade Verbindung mit Pfeil 107">
            <a:extLst>
              <a:ext uri="{FF2B5EF4-FFF2-40B4-BE49-F238E27FC236}">
                <a16:creationId xmlns:a16="http://schemas.microsoft.com/office/drawing/2014/main" id="{4015DFCA-DA82-1D22-37F4-E907A15B04F1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V="1">
            <a:off x="6598538" y="2312279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08">
            <a:extLst>
              <a:ext uri="{FF2B5EF4-FFF2-40B4-BE49-F238E27FC236}">
                <a16:creationId xmlns:a16="http://schemas.microsoft.com/office/drawing/2014/main" id="{873AF9B6-8F63-DFFE-FA3A-17557D095E9E}"/>
              </a:ext>
            </a:extLst>
          </p:cNvPr>
          <p:cNvCxnSpPr>
            <a:stCxn id="12" idx="0"/>
            <a:endCxn id="13" idx="2"/>
          </p:cNvCxnSpPr>
          <p:nvPr/>
        </p:nvCxnSpPr>
        <p:spPr>
          <a:xfrm flipV="1">
            <a:off x="6598538" y="3248383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109">
            <a:extLst>
              <a:ext uri="{FF2B5EF4-FFF2-40B4-BE49-F238E27FC236}">
                <a16:creationId xmlns:a16="http://schemas.microsoft.com/office/drawing/2014/main" id="{34A0CFAA-3486-9B70-4310-5DEC44E8D07B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6598538" y="4357737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10">
            <a:extLst>
              <a:ext uri="{FF2B5EF4-FFF2-40B4-BE49-F238E27FC236}">
                <a16:creationId xmlns:a16="http://schemas.microsoft.com/office/drawing/2014/main" id="{A802E3E8-3174-9D8B-B0AA-D490AB257344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6598538" y="5457466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111">
            <a:extLst>
              <a:ext uri="{FF2B5EF4-FFF2-40B4-BE49-F238E27FC236}">
                <a16:creationId xmlns:a16="http://schemas.microsoft.com/office/drawing/2014/main" id="{DB70FF61-2128-B233-6F64-508BB5ED0916}"/>
              </a:ext>
            </a:extLst>
          </p:cNvPr>
          <p:cNvCxnSpPr>
            <a:endCxn id="10" idx="2"/>
          </p:cNvCxnSpPr>
          <p:nvPr/>
        </p:nvCxnSpPr>
        <p:spPr>
          <a:xfrm flipV="1">
            <a:off x="6598538" y="6393570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112">
            <a:extLst>
              <a:ext uri="{FF2B5EF4-FFF2-40B4-BE49-F238E27FC236}">
                <a16:creationId xmlns:a16="http://schemas.microsoft.com/office/drawing/2014/main" id="{6B28BC90-8594-8B50-B77E-D4BE8B302EC2}"/>
              </a:ext>
            </a:extLst>
          </p:cNvPr>
          <p:cNvCxnSpPr>
            <a:endCxn id="14" idx="0"/>
          </p:cNvCxnSpPr>
          <p:nvPr/>
        </p:nvCxnSpPr>
        <p:spPr>
          <a:xfrm flipH="1">
            <a:off x="6598538" y="1323047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119">
            <a:extLst>
              <a:ext uri="{FF2B5EF4-FFF2-40B4-BE49-F238E27FC236}">
                <a16:creationId xmlns:a16="http://schemas.microsoft.com/office/drawing/2014/main" id="{3B7C59EA-A6C9-6D0C-A64C-3B84EF56CA43}"/>
              </a:ext>
            </a:extLst>
          </p:cNvPr>
          <p:cNvSpPr txBox="1"/>
          <p:nvPr/>
        </p:nvSpPr>
        <p:spPr>
          <a:xfrm>
            <a:off x="8001249" y="127455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27" name="Textfeld 120">
            <a:extLst>
              <a:ext uri="{FF2B5EF4-FFF2-40B4-BE49-F238E27FC236}">
                <a16:creationId xmlns:a16="http://schemas.microsoft.com/office/drawing/2014/main" id="{D20355B9-3475-FA02-CE13-082B5B41A73A}"/>
              </a:ext>
            </a:extLst>
          </p:cNvPr>
          <p:cNvSpPr txBox="1"/>
          <p:nvPr/>
        </p:nvSpPr>
        <p:spPr>
          <a:xfrm>
            <a:off x="8010873" y="2210654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28" name="Textfeld 121">
            <a:extLst>
              <a:ext uri="{FF2B5EF4-FFF2-40B4-BE49-F238E27FC236}">
                <a16:creationId xmlns:a16="http://schemas.microsoft.com/office/drawing/2014/main" id="{B56E77D8-5B41-1D41-6318-E4ED73FBA105}"/>
              </a:ext>
            </a:extLst>
          </p:cNvPr>
          <p:cNvSpPr txBox="1"/>
          <p:nvPr/>
        </p:nvSpPr>
        <p:spPr>
          <a:xfrm>
            <a:off x="8010873" y="3320008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feld 122">
            <a:extLst>
              <a:ext uri="{FF2B5EF4-FFF2-40B4-BE49-F238E27FC236}">
                <a16:creationId xmlns:a16="http://schemas.microsoft.com/office/drawing/2014/main" id="{E8A572A9-F3E8-32F7-E7B2-C2435BC5F869}"/>
              </a:ext>
            </a:extLst>
          </p:cNvPr>
          <p:cNvSpPr txBox="1"/>
          <p:nvPr/>
        </p:nvSpPr>
        <p:spPr>
          <a:xfrm>
            <a:off x="8010873" y="4256112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30" name="Textfeld 123">
            <a:extLst>
              <a:ext uri="{FF2B5EF4-FFF2-40B4-BE49-F238E27FC236}">
                <a16:creationId xmlns:a16="http://schemas.microsoft.com/office/drawing/2014/main" id="{BF7D2C7F-012D-775B-8451-F6C3AA8954D7}"/>
              </a:ext>
            </a:extLst>
          </p:cNvPr>
          <p:cNvSpPr txBox="1"/>
          <p:nvPr/>
        </p:nvSpPr>
        <p:spPr>
          <a:xfrm>
            <a:off x="8010873" y="5385458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FF4AF-BD0C-2733-C9DD-83BCFEFBE138}"/>
              </a:ext>
            </a:extLst>
          </p:cNvPr>
          <p:cNvGrpSpPr/>
          <p:nvPr/>
        </p:nvGrpSpPr>
        <p:grpSpPr>
          <a:xfrm>
            <a:off x="9244459" y="4830080"/>
            <a:ext cx="1368152" cy="648072"/>
            <a:chOff x="7682961" y="4880217"/>
            <a:chExt cx="1368152" cy="648072"/>
          </a:xfrm>
        </p:grpSpPr>
        <p:sp>
          <p:nvSpPr>
            <p:cNvPr id="32" name="Rechteck 128">
              <a:extLst>
                <a:ext uri="{FF2B5EF4-FFF2-40B4-BE49-F238E27FC236}">
                  <a16:creationId xmlns:a16="http://schemas.microsoft.com/office/drawing/2014/main" id="{594E35AC-86D4-E042-1014-A17C22D626DD}"/>
                </a:ext>
              </a:extLst>
            </p:cNvPr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129">
              <a:extLst>
                <a:ext uri="{FF2B5EF4-FFF2-40B4-BE49-F238E27FC236}">
                  <a16:creationId xmlns:a16="http://schemas.microsoft.com/office/drawing/2014/main" id="{E2EC9E07-4E92-F8D9-EC28-D9DD1B86B165}"/>
                </a:ext>
              </a:extLst>
            </p:cNvPr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130">
              <a:extLst>
                <a:ext uri="{FF2B5EF4-FFF2-40B4-BE49-F238E27FC236}">
                  <a16:creationId xmlns:a16="http://schemas.microsoft.com/office/drawing/2014/main" id="{C2513353-5165-6781-5B1A-B0DE4497D5E8}"/>
                </a:ext>
              </a:extLst>
            </p:cNvPr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131">
              <a:extLst>
                <a:ext uri="{FF2B5EF4-FFF2-40B4-BE49-F238E27FC236}">
                  <a16:creationId xmlns:a16="http://schemas.microsoft.com/office/drawing/2014/main" id="{4445BBFD-0648-8343-DCCA-69E95E63EB39}"/>
                </a:ext>
              </a:extLst>
            </p:cNvPr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132">
              <a:extLst>
                <a:ext uri="{FF2B5EF4-FFF2-40B4-BE49-F238E27FC236}">
                  <a16:creationId xmlns:a16="http://schemas.microsoft.com/office/drawing/2014/main" id="{0CDE87F1-EA7C-C22B-C1F0-EE1FC7FDAC68}"/>
                </a:ext>
              </a:extLst>
            </p:cNvPr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133">
              <a:extLst>
                <a:ext uri="{FF2B5EF4-FFF2-40B4-BE49-F238E27FC236}">
                  <a16:creationId xmlns:a16="http://schemas.microsoft.com/office/drawing/2014/main" id="{FE6D760A-B543-68CC-83AA-D9EF0CCF2B49}"/>
                </a:ext>
              </a:extLst>
            </p:cNvPr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hteck 134">
              <a:extLst>
                <a:ext uri="{FF2B5EF4-FFF2-40B4-BE49-F238E27FC236}">
                  <a16:creationId xmlns:a16="http://schemas.microsoft.com/office/drawing/2014/main" id="{4604FC7D-3E16-BA89-75B5-AB8763A68979}"/>
                </a:ext>
              </a:extLst>
            </p:cNvPr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" name="Gefaltete Ecke 135">
            <a:extLst>
              <a:ext uri="{FF2B5EF4-FFF2-40B4-BE49-F238E27FC236}">
                <a16:creationId xmlns:a16="http://schemas.microsoft.com/office/drawing/2014/main" id="{B07FE737-C4FC-505B-87DE-C04C74A71263}"/>
              </a:ext>
            </a:extLst>
          </p:cNvPr>
          <p:cNvSpPr/>
          <p:nvPr/>
        </p:nvSpPr>
        <p:spPr>
          <a:xfrm>
            <a:off x="9964539" y="5928732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efaltete Ecke 136">
            <a:extLst>
              <a:ext uri="{FF2B5EF4-FFF2-40B4-BE49-F238E27FC236}">
                <a16:creationId xmlns:a16="http://schemas.microsoft.com/office/drawing/2014/main" id="{8C58272B-D2D7-E07A-A1C4-0D60291593D7}"/>
              </a:ext>
            </a:extLst>
          </p:cNvPr>
          <p:cNvSpPr/>
          <p:nvPr/>
        </p:nvSpPr>
        <p:spPr>
          <a:xfrm>
            <a:off x="9676507" y="5856724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Gefaltete Ecke 137">
            <a:extLst>
              <a:ext uri="{FF2B5EF4-FFF2-40B4-BE49-F238E27FC236}">
                <a16:creationId xmlns:a16="http://schemas.microsoft.com/office/drawing/2014/main" id="{B7E63758-DABC-2CCF-ACCE-E04E585456E1}"/>
              </a:ext>
            </a:extLst>
          </p:cNvPr>
          <p:cNvSpPr/>
          <p:nvPr/>
        </p:nvSpPr>
        <p:spPr>
          <a:xfrm>
            <a:off x="9316467" y="5784716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7C63FA-C267-1B81-B12C-FF5C6886FAFA}"/>
              </a:ext>
            </a:extLst>
          </p:cNvPr>
          <p:cNvGrpSpPr/>
          <p:nvPr/>
        </p:nvGrpSpPr>
        <p:grpSpPr>
          <a:xfrm>
            <a:off x="9090715" y="3725718"/>
            <a:ext cx="1593904" cy="728464"/>
            <a:chOff x="7529217" y="3775855"/>
            <a:chExt cx="1593904" cy="728464"/>
          </a:xfrm>
        </p:grpSpPr>
        <p:sp>
          <p:nvSpPr>
            <p:cNvPr id="43" name="Gleichschenkliges Dreieck 138">
              <a:extLst>
                <a:ext uri="{FF2B5EF4-FFF2-40B4-BE49-F238E27FC236}">
                  <a16:creationId xmlns:a16="http://schemas.microsoft.com/office/drawing/2014/main" id="{D819DA76-E8C8-C75C-73A0-97E587CB877B}"/>
                </a:ext>
              </a:extLst>
            </p:cNvPr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hteck 139">
              <a:extLst>
                <a:ext uri="{FF2B5EF4-FFF2-40B4-BE49-F238E27FC236}">
                  <a16:creationId xmlns:a16="http://schemas.microsoft.com/office/drawing/2014/main" id="{C86DA4D7-9822-7C1A-EA11-713772AF8FE2}"/>
                </a:ext>
              </a:extLst>
            </p:cNvPr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140">
              <a:extLst>
                <a:ext uri="{FF2B5EF4-FFF2-40B4-BE49-F238E27FC236}">
                  <a16:creationId xmlns:a16="http://schemas.microsoft.com/office/drawing/2014/main" id="{E74072DA-9DF4-50C9-73F5-BF5D50101914}"/>
                </a:ext>
              </a:extLst>
            </p:cNvPr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141">
              <a:extLst>
                <a:ext uri="{FF2B5EF4-FFF2-40B4-BE49-F238E27FC236}">
                  <a16:creationId xmlns:a16="http://schemas.microsoft.com/office/drawing/2014/main" id="{2F119018-FE13-7F09-25E5-4EFFF8A8DA88}"/>
                </a:ext>
              </a:extLst>
            </p:cNvPr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142">
              <a:extLst>
                <a:ext uri="{FF2B5EF4-FFF2-40B4-BE49-F238E27FC236}">
                  <a16:creationId xmlns:a16="http://schemas.microsoft.com/office/drawing/2014/main" id="{E37BC00A-0C09-4113-CA2A-97B0CD6453F7}"/>
                </a:ext>
              </a:extLst>
            </p:cNvPr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hteck 143">
              <a:extLst>
                <a:ext uri="{FF2B5EF4-FFF2-40B4-BE49-F238E27FC236}">
                  <a16:creationId xmlns:a16="http://schemas.microsoft.com/office/drawing/2014/main" id="{60BD2A36-EAD7-7924-9DEB-45364B99C4F2}"/>
                </a:ext>
              </a:extLst>
            </p:cNvPr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Gleichschenkliges Dreieck 144">
              <a:extLst>
                <a:ext uri="{FF2B5EF4-FFF2-40B4-BE49-F238E27FC236}">
                  <a16:creationId xmlns:a16="http://schemas.microsoft.com/office/drawing/2014/main" id="{F38B457F-B2C2-66B2-9254-B3B37F2A7806}"/>
                </a:ext>
              </a:extLst>
            </p:cNvPr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145">
              <a:extLst>
                <a:ext uri="{FF2B5EF4-FFF2-40B4-BE49-F238E27FC236}">
                  <a16:creationId xmlns:a16="http://schemas.microsoft.com/office/drawing/2014/main" id="{09200610-98A1-9108-1F35-B163E3BC70CA}"/>
                </a:ext>
              </a:extLst>
            </p:cNvPr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146">
              <a:extLst>
                <a:ext uri="{FF2B5EF4-FFF2-40B4-BE49-F238E27FC236}">
                  <a16:creationId xmlns:a16="http://schemas.microsoft.com/office/drawing/2014/main" id="{1E600472-FDEA-1461-0D7F-769B8D2AF7A2}"/>
                </a:ext>
              </a:extLst>
            </p:cNvPr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147">
              <a:extLst>
                <a:ext uri="{FF2B5EF4-FFF2-40B4-BE49-F238E27FC236}">
                  <a16:creationId xmlns:a16="http://schemas.microsoft.com/office/drawing/2014/main" id="{F02E764B-229A-21DC-39D6-7FA633A59379}"/>
                </a:ext>
              </a:extLst>
            </p:cNvPr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hteck 148">
              <a:extLst>
                <a:ext uri="{FF2B5EF4-FFF2-40B4-BE49-F238E27FC236}">
                  <a16:creationId xmlns:a16="http://schemas.microsoft.com/office/drawing/2014/main" id="{3E3351ED-E77A-F65C-318C-2FC9255CCF73}"/>
                </a:ext>
              </a:extLst>
            </p:cNvPr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hteck 149">
              <a:extLst>
                <a:ext uri="{FF2B5EF4-FFF2-40B4-BE49-F238E27FC236}">
                  <a16:creationId xmlns:a16="http://schemas.microsoft.com/office/drawing/2014/main" id="{304530F0-7D6E-275A-7456-E6DFACEAA5DE}"/>
                </a:ext>
              </a:extLst>
            </p:cNvPr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27298E7-09D8-86C1-CBEB-67E705B83D3E}"/>
              </a:ext>
            </a:extLst>
          </p:cNvPr>
          <p:cNvGrpSpPr/>
          <p:nvPr/>
        </p:nvGrpSpPr>
        <p:grpSpPr>
          <a:xfrm>
            <a:off x="9287233" y="1745122"/>
            <a:ext cx="1224136" cy="648072"/>
            <a:chOff x="7725735" y="1795259"/>
            <a:chExt cx="1224136" cy="648072"/>
          </a:xfrm>
        </p:grpSpPr>
        <p:sp>
          <p:nvSpPr>
            <p:cNvPr id="56" name="Rechteck 150">
              <a:extLst>
                <a:ext uri="{FF2B5EF4-FFF2-40B4-BE49-F238E27FC236}">
                  <a16:creationId xmlns:a16="http://schemas.microsoft.com/office/drawing/2014/main" id="{818BD187-6D8E-8091-FB8A-0DDB67DC0C13}"/>
                </a:ext>
              </a:extLst>
            </p:cNvPr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hteck 151">
              <a:extLst>
                <a:ext uri="{FF2B5EF4-FFF2-40B4-BE49-F238E27FC236}">
                  <a16:creationId xmlns:a16="http://schemas.microsoft.com/office/drawing/2014/main" id="{EFCE434F-69A8-9E25-EB65-C6432E83C60B}"/>
                </a:ext>
              </a:extLst>
            </p:cNvPr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hteck 152">
              <a:extLst>
                <a:ext uri="{FF2B5EF4-FFF2-40B4-BE49-F238E27FC236}">
                  <a16:creationId xmlns:a16="http://schemas.microsoft.com/office/drawing/2014/main" id="{44331B6D-90FD-64B6-6DDF-2D4CF2A41415}"/>
                </a:ext>
              </a:extLst>
            </p:cNvPr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hteck 153">
              <a:extLst>
                <a:ext uri="{FF2B5EF4-FFF2-40B4-BE49-F238E27FC236}">
                  <a16:creationId xmlns:a16="http://schemas.microsoft.com/office/drawing/2014/main" id="{4B690602-58C5-F87F-990C-4F18BCBDEF65}"/>
                </a:ext>
              </a:extLst>
            </p:cNvPr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154">
              <a:extLst>
                <a:ext uri="{FF2B5EF4-FFF2-40B4-BE49-F238E27FC236}">
                  <a16:creationId xmlns:a16="http://schemas.microsoft.com/office/drawing/2014/main" id="{F1ACB589-F68E-67E2-E1A9-EEAB79C4C9C4}"/>
                </a:ext>
              </a:extLst>
            </p:cNvPr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155">
              <a:extLst>
                <a:ext uri="{FF2B5EF4-FFF2-40B4-BE49-F238E27FC236}">
                  <a16:creationId xmlns:a16="http://schemas.microsoft.com/office/drawing/2014/main" id="{1E4E3A72-D29D-E1A3-0004-5B981FE3E76A}"/>
                </a:ext>
              </a:extLst>
            </p:cNvPr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hteck 156">
              <a:extLst>
                <a:ext uri="{FF2B5EF4-FFF2-40B4-BE49-F238E27FC236}">
                  <a16:creationId xmlns:a16="http://schemas.microsoft.com/office/drawing/2014/main" id="{AFEFF38B-8DFA-91BE-15C5-0AC6E5BD8F7C}"/>
                </a:ext>
              </a:extLst>
            </p:cNvPr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hteck 157">
              <a:extLst>
                <a:ext uri="{FF2B5EF4-FFF2-40B4-BE49-F238E27FC236}">
                  <a16:creationId xmlns:a16="http://schemas.microsoft.com/office/drawing/2014/main" id="{86ADCEE9-D8FD-36FD-7E8F-AC1EC3EECA67}"/>
                </a:ext>
              </a:extLst>
            </p:cNvPr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hteck 158">
              <a:extLst>
                <a:ext uri="{FF2B5EF4-FFF2-40B4-BE49-F238E27FC236}">
                  <a16:creationId xmlns:a16="http://schemas.microsoft.com/office/drawing/2014/main" id="{3A497D64-E698-97AE-F35E-73A42EC75474}"/>
                </a:ext>
              </a:extLst>
            </p:cNvPr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hteck 159">
              <a:extLst>
                <a:ext uri="{FF2B5EF4-FFF2-40B4-BE49-F238E27FC236}">
                  <a16:creationId xmlns:a16="http://schemas.microsoft.com/office/drawing/2014/main" id="{973F6A4E-2398-F1A7-DF71-59201F9590F2}"/>
                </a:ext>
              </a:extLst>
            </p:cNvPr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6" name="Rechteck 194">
            <a:extLst>
              <a:ext uri="{FF2B5EF4-FFF2-40B4-BE49-F238E27FC236}">
                <a16:creationId xmlns:a16="http://schemas.microsoft.com/office/drawing/2014/main" id="{EC9027A4-74D1-33EA-CAB3-10FA02B9CA21}"/>
              </a:ext>
            </a:extLst>
          </p:cNvPr>
          <p:cNvSpPr/>
          <p:nvPr/>
        </p:nvSpPr>
        <p:spPr>
          <a:xfrm>
            <a:off x="1956135" y="1614474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67" name="Rechteck 195">
            <a:extLst>
              <a:ext uri="{FF2B5EF4-FFF2-40B4-BE49-F238E27FC236}">
                <a16:creationId xmlns:a16="http://schemas.microsoft.com/office/drawing/2014/main" id="{54BDF1C3-B771-935E-60FF-63106330FC7C}"/>
              </a:ext>
            </a:extLst>
          </p:cNvPr>
          <p:cNvSpPr/>
          <p:nvPr/>
        </p:nvSpPr>
        <p:spPr>
          <a:xfrm>
            <a:off x="1956135" y="3649870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echteck 196">
            <a:extLst>
              <a:ext uri="{FF2B5EF4-FFF2-40B4-BE49-F238E27FC236}">
                <a16:creationId xmlns:a16="http://schemas.microsoft.com/office/drawing/2014/main" id="{7316F591-156C-8F1D-0183-822442FCE8F3}"/>
              </a:ext>
            </a:extLst>
          </p:cNvPr>
          <p:cNvSpPr/>
          <p:nvPr/>
        </p:nvSpPr>
        <p:spPr>
          <a:xfrm>
            <a:off x="1965759" y="4745520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feld 104">
            <a:extLst>
              <a:ext uri="{FF2B5EF4-FFF2-40B4-BE49-F238E27FC236}">
                <a16:creationId xmlns:a16="http://schemas.microsoft.com/office/drawing/2014/main" id="{5EB0A769-245D-7CB8-6976-D1C017207705}"/>
              </a:ext>
            </a:extLst>
          </p:cNvPr>
          <p:cNvSpPr txBox="1"/>
          <p:nvPr/>
        </p:nvSpPr>
        <p:spPr>
          <a:xfrm>
            <a:off x="3984947" y="64155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ABBFBF-35EF-1940-EEDD-C9B6034E3C42}"/>
              </a:ext>
            </a:extLst>
          </p:cNvPr>
          <p:cNvSpPr/>
          <p:nvPr/>
        </p:nvSpPr>
        <p:spPr>
          <a:xfrm>
            <a:off x="1847248" y="1304891"/>
            <a:ext cx="6007569" cy="198884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0593-8ED8-F0DC-21DC-033B8A9E6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Query Processing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8A870-2226-A718-0F4D-50219079BAB1}"/>
              </a:ext>
            </a:extLst>
          </p:cNvPr>
          <p:cNvCxnSpPr/>
          <p:nvPr/>
        </p:nvCxnSpPr>
        <p:spPr>
          <a:xfrm>
            <a:off x="5903811" y="1282714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51A272-4AD9-F88A-81BB-FBE10D98F92D}"/>
              </a:ext>
            </a:extLst>
          </p:cNvPr>
          <p:cNvSpPr/>
          <p:nvPr/>
        </p:nvSpPr>
        <p:spPr>
          <a:xfrm>
            <a:off x="2955338" y="2165003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DF97D-D50D-3178-E936-B915849CF055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7696324" y="2826490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E247EC-CD47-0AF8-1E4E-CD7943B469AD}"/>
              </a:ext>
            </a:extLst>
          </p:cNvPr>
          <p:cNvSpPr/>
          <p:nvPr/>
        </p:nvSpPr>
        <p:spPr>
          <a:xfrm>
            <a:off x="2955336" y="3010150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7FD46-1A8C-9DC9-2AAF-92B5BA98FF8D}"/>
              </a:ext>
            </a:extLst>
          </p:cNvPr>
          <p:cNvSpPr/>
          <p:nvPr/>
        </p:nvSpPr>
        <p:spPr>
          <a:xfrm>
            <a:off x="2955338" y="3855297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A9E9-A410-0F2F-3EAA-A768BB7A68ED}"/>
              </a:ext>
            </a:extLst>
          </p:cNvPr>
          <p:cNvSpPr/>
          <p:nvPr/>
        </p:nvSpPr>
        <p:spPr>
          <a:xfrm>
            <a:off x="2955338" y="470651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AD3BD-3508-EB6E-A376-F9B42DF2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71479"/>
              </p:ext>
            </p:extLst>
          </p:nvPr>
        </p:nvGraphicFramePr>
        <p:xfrm>
          <a:off x="6420493" y="1282714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4A6F73-C187-5D31-D3C2-01BE11C4CA93}"/>
              </a:ext>
            </a:extLst>
          </p:cNvPr>
          <p:cNvSpPr/>
          <p:nvPr/>
        </p:nvSpPr>
        <p:spPr>
          <a:xfrm>
            <a:off x="6567320" y="3855297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54797-976D-ED4F-BD89-93FB9B2D8DCC}"/>
              </a:ext>
            </a:extLst>
          </p:cNvPr>
          <p:cNvSpPr/>
          <p:nvPr/>
        </p:nvSpPr>
        <p:spPr>
          <a:xfrm>
            <a:off x="6567320" y="4706514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7A83333-F23E-0C6C-4C76-07710334F7ED}"/>
              </a:ext>
            </a:extLst>
          </p:cNvPr>
          <p:cNvSpPr/>
          <p:nvPr/>
        </p:nvSpPr>
        <p:spPr>
          <a:xfrm>
            <a:off x="5623893" y="4706514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7A44B-D1BD-8D58-8033-C6DC5F12B4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84342" y="1868935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2B914-FA9A-2D26-07E0-CA0E647C07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084340" y="2640859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F7E9C-295A-C2CF-F9E4-18ADC23CFA90}"/>
              </a:ext>
            </a:extLst>
          </p:cNvPr>
          <p:cNvSpPr txBox="1"/>
          <p:nvPr/>
        </p:nvSpPr>
        <p:spPr>
          <a:xfrm>
            <a:off x="3071970" y="5272089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13A7E-E9CC-54C2-E3B2-5F90A66D6BEA}"/>
              </a:ext>
            </a:extLst>
          </p:cNvPr>
          <p:cNvSpPr txBox="1"/>
          <p:nvPr/>
        </p:nvSpPr>
        <p:spPr>
          <a:xfrm>
            <a:off x="6710913" y="527209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F8CCD-0EC7-1D9D-AF04-57B562C8A49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084340" y="3486006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D294F-89FE-EDC2-DEF1-1FA0327F3CA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084342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5478-022D-5DD6-BE14-2FCA0C4AC09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213346" y="4944442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BF20C-3258-955C-9EE3-76F4C2B25619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6183730" y="4944442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CC4B60-3DA8-2BFE-CB5A-3EC77CC27C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696324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E9A5-545B-C683-5B85-C891E6573E87}"/>
              </a:ext>
            </a:extLst>
          </p:cNvPr>
          <p:cNvSpPr txBox="1"/>
          <p:nvPr/>
        </p:nvSpPr>
        <p:spPr>
          <a:xfrm>
            <a:off x="1891651" y="260284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EE368-09D2-26FE-CFA0-004D0E464C7B}"/>
              </a:ext>
            </a:extLst>
          </p:cNvPr>
          <p:cNvSpPr txBox="1"/>
          <p:nvPr/>
        </p:nvSpPr>
        <p:spPr>
          <a:xfrm>
            <a:off x="1894761" y="3464375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7112A-352D-12C4-8978-80C24C1FC75C}"/>
              </a:ext>
            </a:extLst>
          </p:cNvPr>
          <p:cNvSpPr txBox="1"/>
          <p:nvPr/>
        </p:nvSpPr>
        <p:spPr>
          <a:xfrm>
            <a:off x="1897870" y="432589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E78F8-72F9-E411-B54B-258CB5F580D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213344" y="3248078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ED38FC-9245-A45B-540C-DD5E75ABAC3F}"/>
              </a:ext>
            </a:extLst>
          </p:cNvPr>
          <p:cNvSpPr txBox="1"/>
          <p:nvPr/>
        </p:nvSpPr>
        <p:spPr>
          <a:xfrm>
            <a:off x="2631927" y="1222604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</p:spTree>
    <p:extLst>
      <p:ext uri="{BB962C8B-B14F-4D97-AF65-F5344CB8AC3E}">
        <p14:creationId xmlns:p14="http://schemas.microsoft.com/office/powerpoint/2010/main" val="123880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A0F51-FB8A-6114-49FD-5A391E6B2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Catalog 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 data </a:t>
            </a:r>
            <a:r>
              <a:rPr lang="en-US" dirty="0"/>
              <a:t>of all database objects</a:t>
            </a:r>
            <a:br>
              <a:rPr lang="en-US" dirty="0"/>
            </a:br>
            <a:r>
              <a:rPr lang="en-US" dirty="0"/>
              <a:t>(tables, constraints, indexes)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mostly read-only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Accessible through SQL</a:t>
            </a:r>
            <a:r>
              <a:rPr lang="en-US" dirty="0">
                <a:solidFill>
                  <a:schemeClr val="tx1"/>
                </a:solidFill>
              </a:rPr>
              <a:t>, but internal APIs</a:t>
            </a:r>
          </a:p>
          <a:p>
            <a:pPr lvl="1"/>
            <a:r>
              <a:rPr lang="en-US" dirty="0"/>
              <a:t>Organized by schemas (</a:t>
            </a:r>
            <a:r>
              <a:rPr lang="en-US" b="1" dirty="0">
                <a:latin typeface="Consolas" panose="020B0609020204030204" pitchFamily="49" charset="0"/>
              </a:rPr>
              <a:t>CREATE SCHEMA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tpch</a:t>
            </a:r>
            <a:r>
              <a:rPr lang="en-US" dirty="0">
                <a:latin typeface="Consolas" panose="020B0609020204030204" pitchFamily="49" charset="0"/>
              </a:rPr>
              <a:t>;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SQL </a:t>
            </a:r>
            <a:r>
              <a:rPr lang="en-US" dirty="0" err="1">
                <a:latin typeface="Consolas" panose="020B0609020204030204" pitchFamily="49" charset="0"/>
              </a:rPr>
              <a:t>Information_Schema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Schema with tables for all tables, views, 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Defined as views over PostgreSQL catalog tables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check for existence of accessible table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4B126-8B90-FC76-14B7-F8120E819D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Database Catalog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1C9D5E-4CD9-5030-E67B-23CE9C368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973" y="1371461"/>
            <a:ext cx="2635613" cy="3813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FE76B-F368-566E-E7C2-CA11630616F0}"/>
              </a:ext>
            </a:extLst>
          </p:cNvPr>
          <p:cNvSpPr txBox="1"/>
          <p:nvPr/>
        </p:nvSpPr>
        <p:spPr>
          <a:xfrm>
            <a:off x="9124850" y="1281026"/>
            <a:ext cx="142686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graphical representation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920E94-29AC-4E09-384B-650086EBC0BD}"/>
              </a:ext>
            </a:extLst>
          </p:cNvPr>
          <p:cNvSpPr txBox="1"/>
          <p:nvPr/>
        </p:nvSpPr>
        <p:spPr>
          <a:xfrm>
            <a:off x="1243041" y="4583151"/>
            <a:ext cx="55969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information_schema.tables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table_schema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‘customer’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000C1-5E8A-B1CF-07FA-C9BF871703CF}"/>
              </a:ext>
            </a:extLst>
          </p:cNvPr>
          <p:cNvSpPr txBox="1"/>
          <p:nvPr/>
        </p:nvSpPr>
        <p:spPr>
          <a:xfrm>
            <a:off x="7891021" y="351222"/>
            <a:ext cx="25753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TPC-H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Encyclopedia of Big Data Technologies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397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C66D2D-2E43-2366-9615-B714119B6D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Query rewriting, optimization and plan generation is expensive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Cache and reuse compile plans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(stored procedures, prepared/parameterized statements, ad-hoc queries)</a:t>
            </a:r>
          </a:p>
          <a:p>
            <a:pPr lvl="1"/>
            <a:endParaRPr lang="en-US" sz="1200" dirty="0"/>
          </a:p>
          <a:p>
            <a:r>
              <a:rPr lang="en-US" dirty="0"/>
              <a:t>Structure</a:t>
            </a:r>
          </a:p>
          <a:p>
            <a:pPr lvl="1"/>
            <a:r>
              <a:rPr lang="en-US" dirty="0"/>
              <a:t>SQL query test</a:t>
            </a:r>
          </a:p>
          <a:p>
            <a:pPr lvl="1"/>
            <a:r>
              <a:rPr lang="en-US" dirty="0"/>
              <a:t>Compiled query plans</a:t>
            </a:r>
          </a:p>
          <a:p>
            <a:pPr lvl="1"/>
            <a:r>
              <a:rPr lang="en-US" dirty="0"/>
              <a:t>Statistics</a:t>
            </a:r>
          </a:p>
          <a:p>
            <a:pPr lvl="2"/>
            <a:r>
              <a:rPr lang="en-US" dirty="0"/>
              <a:t>Usage counts</a:t>
            </a:r>
          </a:p>
          <a:p>
            <a:pPr lvl="2"/>
            <a:r>
              <a:rPr lang="en-US" dirty="0"/>
              <a:t>Last run timestamp</a:t>
            </a:r>
          </a:p>
          <a:p>
            <a:pPr lvl="2"/>
            <a:r>
              <a:rPr lang="en-US" dirty="0"/>
              <a:t>Max/avg runtime</a:t>
            </a:r>
          </a:p>
          <a:p>
            <a:pPr lvl="2"/>
            <a:r>
              <a:rPr lang="en-US" dirty="0"/>
              <a:t>Compile time</a:t>
            </a:r>
          </a:p>
          <a:p>
            <a:pPr lvl="2"/>
            <a:endParaRPr lang="en-US" sz="1200" dirty="0"/>
          </a:p>
          <a:p>
            <a:r>
              <a:rPr lang="en-US" dirty="0"/>
              <a:t>Examples: </a:t>
            </a:r>
            <a:r>
              <a:rPr lang="en-US" b="0" dirty="0"/>
              <a:t>MS SQL Server, IBM DB2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6B2CC-C462-6E75-0632-83C31E728F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Plan Caching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459BA-5A68-9425-5EFE-79E797615909}"/>
              </a:ext>
            </a:extLst>
          </p:cNvPr>
          <p:cNvSpPr txBox="1"/>
          <p:nvPr/>
        </p:nvSpPr>
        <p:spPr>
          <a:xfrm>
            <a:off x="5133030" y="4092033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Check schema valid,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statistics up-to-date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54F26-441E-B1A5-AD9D-18E0A5373900}"/>
              </a:ext>
            </a:extLst>
          </p:cNvPr>
          <p:cNvSpPr txBox="1"/>
          <p:nvPr/>
        </p:nvSpPr>
        <p:spPr>
          <a:xfrm>
            <a:off x="5133030" y="2485972"/>
            <a:ext cx="23933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Probe Plan Cache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C8A04B-DA3B-7160-55CE-8F37B822E58F}"/>
              </a:ext>
            </a:extLst>
          </p:cNvPr>
          <p:cNvCxnSpPr>
            <a:cxnSpLocks/>
          </p:cNvCxnSpPr>
          <p:nvPr/>
        </p:nvCxnSpPr>
        <p:spPr>
          <a:xfrm>
            <a:off x="6158876" y="2855304"/>
            <a:ext cx="0" cy="12367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908E84D-8B36-46F6-AD2D-CAB4CAD33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835832"/>
              </p:ext>
            </p:extLst>
          </p:nvPr>
        </p:nvGraphicFramePr>
        <p:xfrm>
          <a:off x="6369889" y="2919246"/>
          <a:ext cx="3376247" cy="9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445">
                  <a:extLst>
                    <a:ext uri="{9D8B030D-6E8A-4147-A177-3AD203B41FA5}">
                      <a16:colId xmlns:a16="http://schemas.microsoft.com/office/drawing/2014/main" val="1048737876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991137411"/>
                    </a:ext>
                  </a:extLst>
                </a:gridCol>
                <a:gridCol w="834015">
                  <a:extLst>
                    <a:ext uri="{9D8B030D-6E8A-4147-A177-3AD203B41FA5}">
                      <a16:colId xmlns:a16="http://schemas.microsoft.com/office/drawing/2014/main" val="2082794339"/>
                    </a:ext>
                  </a:extLst>
                </a:gridCol>
              </a:tblGrid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SQL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42026597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* FROM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QEP1: x-y-z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#5, 23ms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3792826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SELECT a FROM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QEP7: a-b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#100, 6ms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81919852"/>
                  </a:ext>
                </a:extLst>
              </a:tr>
              <a:tr h="2374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CREATE</a:t>
                      </a:r>
                      <a:r>
                        <a:rPr lang="en-US" sz="14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PROC</a:t>
                      </a:r>
                      <a:endParaRPr lang="en-US" sz="14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99989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33CB64-61FD-9B36-D20E-F115FACB9755}"/>
              </a:ext>
            </a:extLst>
          </p:cNvPr>
          <p:cNvSpPr txBox="1"/>
          <p:nvPr/>
        </p:nvSpPr>
        <p:spPr>
          <a:xfrm>
            <a:off x="4995532" y="2919245"/>
            <a:ext cx="110531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hash(SQL)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C1420-A175-27B5-78ED-394D08B405BC}"/>
              </a:ext>
            </a:extLst>
          </p:cNvPr>
          <p:cNvSpPr txBox="1"/>
          <p:nvPr/>
        </p:nvSpPr>
        <p:spPr>
          <a:xfrm>
            <a:off x="7043892" y="4825378"/>
            <a:ext cx="23933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Reuse or Recompilation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D83015-0BE7-6F63-1B48-A380B36616C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384771" y="4576782"/>
            <a:ext cx="855789" cy="2485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1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1FED3-6CFD-78B8-C338-517BD728F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of query optimization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</a:t>
            </a:r>
            <a:br>
              <a:rPr lang="en-US" dirty="0"/>
            </a:br>
            <a:r>
              <a:rPr lang="en-US" dirty="0"/>
              <a:t>of tables and joins</a:t>
            </a:r>
            <a:br>
              <a:rPr lang="en-US" dirty="0"/>
            </a:br>
            <a:r>
              <a:rPr lang="en-US" dirty="0"/>
              <a:t>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</a:t>
            </a:r>
            <a:br>
              <a:rPr lang="en-US" dirty="0"/>
            </a:br>
            <a:r>
              <a:rPr lang="en-US" dirty="0"/>
              <a:t>(execution order: bottom-up)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1B50-B129-63B5-F257-3755950DD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FCB42-DCD0-7006-5278-270A59B21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5730556" y="1309208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65191-9B51-0D93-143E-78A9697B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7447922" y="1566065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99F32-5710-A609-0859-5698904F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9341406" y="1892727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244B3-B2A0-1F14-178E-DE1B3FB24556}"/>
              </a:ext>
            </a:extLst>
          </p:cNvPr>
          <p:cNvSpPr txBox="1"/>
          <p:nvPr/>
        </p:nvSpPr>
        <p:spPr>
          <a:xfrm>
            <a:off x="5891473" y="1743876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729CA-7C24-FD91-825E-35E71707B2EC}"/>
              </a:ext>
            </a:extLst>
          </p:cNvPr>
          <p:cNvSpPr txBox="1"/>
          <p:nvPr/>
        </p:nvSpPr>
        <p:spPr>
          <a:xfrm>
            <a:off x="7653233" y="2165940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71480-EC7C-74C7-7361-6B87F2E19475}"/>
              </a:ext>
            </a:extLst>
          </p:cNvPr>
          <p:cNvSpPr txBox="1"/>
          <p:nvPr/>
        </p:nvSpPr>
        <p:spPr>
          <a:xfrm>
            <a:off x="9499609" y="25330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9F1AF-9880-9577-B313-7280CF9D7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8099" y="44227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1AB45C-2A93-1D8D-5C1E-EB4449B14C87}"/>
              </a:ext>
            </a:extLst>
          </p:cNvPr>
          <p:cNvSpPr txBox="1"/>
          <p:nvPr/>
        </p:nvSpPr>
        <p:spPr>
          <a:xfrm>
            <a:off x="6258192" y="294728"/>
            <a:ext cx="346014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D4F17-7388-6584-3916-8D4ECB594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251" y="3591473"/>
            <a:ext cx="1300320" cy="142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9CD9A-3AA3-6F28-E210-47D6544415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099"/>
          <a:stretch/>
        </p:blipFill>
        <p:spPr>
          <a:xfrm>
            <a:off x="10066533" y="3578214"/>
            <a:ext cx="1775948" cy="11464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A522E-A209-7C82-3024-B3F3DB1E7254}"/>
              </a:ext>
            </a:extLst>
          </p:cNvPr>
          <p:cNvGrpSpPr/>
          <p:nvPr/>
        </p:nvGrpSpPr>
        <p:grpSpPr>
          <a:xfrm>
            <a:off x="4503891" y="3570074"/>
            <a:ext cx="1470600" cy="1445739"/>
            <a:chOff x="337142" y="4657522"/>
            <a:chExt cx="1470600" cy="14457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40CC5A-ACFC-3900-F418-DA75DC2C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B6D5D8-486D-255E-12B5-76F215AFBA39}"/>
                </a:ext>
              </a:extLst>
            </p:cNvPr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E3871-6791-6C7C-A1B2-DA3C0BDA1D3E}"/>
              </a:ext>
            </a:extLst>
          </p:cNvPr>
          <p:cNvGrpSpPr/>
          <p:nvPr/>
        </p:nvGrpSpPr>
        <p:grpSpPr>
          <a:xfrm>
            <a:off x="6344707" y="3584725"/>
            <a:ext cx="1957040" cy="1463588"/>
            <a:chOff x="4661913" y="4667341"/>
            <a:chExt cx="1957040" cy="14635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85E5C2-AE59-9C60-A6FB-1662E412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33A1DB-0DA9-8D81-9185-BF3EEEB84946}"/>
                </a:ext>
              </a:extLst>
            </p:cNvPr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F492E7-25F7-8B5E-10B1-0B10778632D5}"/>
                </a:ext>
              </a:extLst>
            </p:cNvPr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4C2F29-71DF-C261-2DA5-A410B311121E}"/>
              </a:ext>
            </a:extLst>
          </p:cNvPr>
          <p:cNvSpPr txBox="1"/>
          <p:nvPr/>
        </p:nvSpPr>
        <p:spPr>
          <a:xfrm>
            <a:off x="4575490" y="3200742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C02C5-46F1-6CE9-E9BD-98D43E282C60}"/>
              </a:ext>
            </a:extLst>
          </p:cNvPr>
          <p:cNvSpPr txBox="1"/>
          <p:nvPr/>
        </p:nvSpPr>
        <p:spPr>
          <a:xfrm>
            <a:off x="6516501" y="3202416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88B282-7D8C-EDFC-0D02-5C9CB09ED466}"/>
              </a:ext>
            </a:extLst>
          </p:cNvPr>
          <p:cNvSpPr txBox="1"/>
          <p:nvPr/>
        </p:nvSpPr>
        <p:spPr>
          <a:xfrm>
            <a:off x="8527845" y="3204092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29D64-FE8E-6CDB-5983-9CC40A4CA72A}"/>
              </a:ext>
            </a:extLst>
          </p:cNvPr>
          <p:cNvSpPr txBox="1"/>
          <p:nvPr/>
        </p:nvSpPr>
        <p:spPr>
          <a:xfrm>
            <a:off x="10368368" y="3205766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</p:spTree>
    <p:extLst>
      <p:ext uri="{BB962C8B-B14F-4D97-AF65-F5344CB8AC3E}">
        <p14:creationId xmlns:p14="http://schemas.microsoft.com/office/powerpoint/2010/main" val="30917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3380</Words>
  <Application>Microsoft Office PowerPoint</Application>
  <PresentationFormat>Widescreen</PresentationFormat>
  <Paragraphs>672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Kickoff and Introduction</dc:title>
  <dc:creator>Matthias Boehm</dc:creator>
  <cp:lastModifiedBy>Matthias Boehm</cp:lastModifiedBy>
  <cp:revision>498</cp:revision>
  <cp:lastPrinted>2021-03-24T16:10:50Z</cp:lastPrinted>
  <dcterms:created xsi:type="dcterms:W3CDTF">2023-02-25T13:39:16Z</dcterms:created>
  <dcterms:modified xsi:type="dcterms:W3CDTF">2025-04-23T14:40:50Z</dcterms:modified>
</cp:coreProperties>
</file>