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8"/>
  </p:notesMasterIdLst>
  <p:sldIdLst>
    <p:sldId id="359" r:id="rId3"/>
    <p:sldId id="387" r:id="rId4"/>
    <p:sldId id="456" r:id="rId5"/>
    <p:sldId id="388" r:id="rId6"/>
    <p:sldId id="452" r:id="rId7"/>
    <p:sldId id="480" r:id="rId8"/>
    <p:sldId id="488" r:id="rId9"/>
    <p:sldId id="489" r:id="rId10"/>
    <p:sldId id="490" r:id="rId11"/>
    <p:sldId id="491" r:id="rId12"/>
    <p:sldId id="468" r:id="rId13"/>
    <p:sldId id="458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505" r:id="rId28"/>
    <p:sldId id="506" r:id="rId29"/>
    <p:sldId id="507" r:id="rId30"/>
    <p:sldId id="461" r:id="rId31"/>
    <p:sldId id="462" r:id="rId32"/>
    <p:sldId id="463" r:id="rId33"/>
    <p:sldId id="464" r:id="rId34"/>
    <p:sldId id="457" r:id="rId35"/>
    <p:sldId id="508" r:id="rId36"/>
    <p:sldId id="466" r:id="rId37"/>
    <p:sldId id="509" r:id="rId38"/>
    <p:sldId id="510" r:id="rId39"/>
    <p:sldId id="487" r:id="rId40"/>
    <p:sldId id="511" r:id="rId41"/>
    <p:sldId id="512" r:id="rId42"/>
    <p:sldId id="513" r:id="rId43"/>
    <p:sldId id="514" r:id="rId44"/>
    <p:sldId id="515" r:id="rId45"/>
    <p:sldId id="516" r:id="rId46"/>
    <p:sldId id="421" r:id="rId4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C40D1E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11.05.2025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SARGable</a:t>
            </a:r>
            <a:r>
              <a:rPr lang="en-US" dirty="0"/>
              <a:t>: Search </a:t>
            </a:r>
            <a:r>
              <a:rPr lang="en-US" dirty="0" err="1"/>
              <a:t>ARGument</a:t>
            </a:r>
            <a:r>
              <a:rPr lang="en-US" baseline="0" dirty="0"/>
              <a:t> able – use in index lookup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2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Typer: fewer instructions due to tuples in registers (no load and store)</a:t>
            </a:r>
          </a:p>
          <a:p>
            <a:r>
              <a:rPr lang="en-US" dirty="0" err="1"/>
              <a:t>Tectorwise</a:t>
            </a:r>
            <a:r>
              <a:rPr lang="en-US" dirty="0"/>
              <a:t>: better at</a:t>
            </a:r>
            <a:r>
              <a:rPr lang="en-US" baseline="0" dirty="0"/>
              <a:t> hiding cache miss latency (hash probes in tight loop -&gt; out of order execution)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91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non-partitioned</a:t>
            </a:r>
            <a:r>
              <a:rPr lang="en-US" baseline="0" dirty="0"/>
              <a:t> hash join, +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azy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 allocation of HT -&gt;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pseudo-randomly interleaved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09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User vs system and maintenance</a:t>
            </a:r>
            <a:r>
              <a:rPr lang="en-US" baseline="0" dirty="0"/>
              <a:t> requests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9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Background Query Compilation &amp; Parallelization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zb.fra1.qualtrics.com/jfe/form/SV_4IbPvSGunfOVCnk" TargetMode="External"/><Relationship Id="rId4" Type="http://schemas.openxmlformats.org/officeDocument/2006/relationships/hyperlink" Target="https://mboehm7.github.io/teaching/ss25_ppds/index.ht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computer.org/debull/A14mar/issue1.htm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ibm.com/support/knowledgecenter/SSEPGG_11.5.0/com.ibm.db2.luw.admin.wlm.doc/doc/c0053451.html" TargetMode="External"/><Relationship Id="rId4" Type="http://schemas.openxmlformats.org/officeDocument/2006/relationships/hyperlink" Target="https://www.ibm.com/support/knowledgecenter/SSEPGG_11.5.0/com.ibm.db2.luw.admin.wlm.doc/doc/c0053465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s://en.wikichip.org/wiki/nec/microarchitectures/sx-aurora" TargetMode="External"/><Relationship Id="rId7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amg.ac.at/cms/en/images/weather/nec/image_view_fullscreen" TargetMode="External"/><Relationship Id="rId5" Type="http://schemas.openxmlformats.org/officeDocument/2006/relationships/hyperlink" Target="https://www.computerhistory.org/tdih/september/28/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Background Query Compilation &amp; Parallelization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11,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D214B1-D178-2A4D-3E6A-7BD65FD4AC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F8960-62E9-AE1F-A965-B43657CEBA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48D403-EE5C-BC6B-5FBB-0A3666724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25" y="770501"/>
            <a:ext cx="3644795" cy="4818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0675F7-8E18-6571-5473-BB9C69B5AEC6}"/>
              </a:ext>
            </a:extLst>
          </p:cNvPr>
          <p:cNvSpPr txBox="1"/>
          <p:nvPr/>
        </p:nvSpPr>
        <p:spPr>
          <a:xfrm>
            <a:off x="7527043" y="4096506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E7ECBD-A44A-E16E-136C-4238652E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53" y="457521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D2595-F174-2D03-8E2F-5CFE2A6F8E82}"/>
              </a:ext>
            </a:extLst>
          </p:cNvPr>
          <p:cNvSpPr txBox="1"/>
          <p:nvPr/>
        </p:nvSpPr>
        <p:spPr>
          <a:xfrm>
            <a:off x="1441577" y="4511499"/>
            <a:ext cx="39049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13EFD9-2F1C-6CFD-31F8-56AE17A7F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44" y="529976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E16533-5F31-E31E-9A42-FE0930D7D409}"/>
              </a:ext>
            </a:extLst>
          </p:cNvPr>
          <p:cNvSpPr txBox="1"/>
          <p:nvPr/>
        </p:nvSpPr>
        <p:spPr>
          <a:xfrm>
            <a:off x="1421480" y="5239473"/>
            <a:ext cx="41294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28(2),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12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FCFA9-6DE4-C8C3-A205-D8C161A3B9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Idea: Pipelining of </a:t>
            </a:r>
            <a:br>
              <a:rPr lang="en-US" dirty="0"/>
            </a:br>
            <a:r>
              <a:rPr lang="en-US" dirty="0"/>
              <a:t>vectors (sub columns) </a:t>
            </a:r>
            <a:br>
              <a:rPr lang="en-US" dirty="0"/>
            </a:br>
            <a:r>
              <a:rPr lang="en-US" dirty="0" err="1"/>
              <a:t>s.t.</a:t>
            </a:r>
            <a:r>
              <a:rPr lang="en-US" dirty="0"/>
              <a:t> vectors fit in </a:t>
            </a:r>
            <a:br>
              <a:rPr lang="en-US" dirty="0"/>
            </a:br>
            <a:r>
              <a:rPr lang="en-US" dirty="0"/>
              <a:t>CPU cache hierarchy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98A1E-52B6-6D21-8479-D904361D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2DFB7F-9D97-5CAD-BC6E-D544CCCF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90" y="1214631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A62BC-929A-AB6C-B6AE-8A7A70D8A6D4}"/>
              </a:ext>
            </a:extLst>
          </p:cNvPr>
          <p:cNvSpPr/>
          <p:nvPr/>
        </p:nvSpPr>
        <p:spPr>
          <a:xfrm>
            <a:off x="5584798" y="4070077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12CAA-5E28-C491-B2D5-9B7A1417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64" y="363441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2676E-8CDA-80E1-6B6D-59056CEFC4A4}"/>
              </a:ext>
            </a:extLst>
          </p:cNvPr>
          <p:cNvSpPr txBox="1"/>
          <p:nvPr/>
        </p:nvSpPr>
        <p:spPr>
          <a:xfrm>
            <a:off x="4777652" y="5402766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C5C4A-E638-125B-6660-1D0428DF237F}"/>
              </a:ext>
            </a:extLst>
          </p:cNvPr>
          <p:cNvSpPr txBox="1"/>
          <p:nvPr/>
        </p:nvSpPr>
        <p:spPr>
          <a:xfrm>
            <a:off x="6441086" y="1647892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0095F-2A64-300D-523C-F0AA67F1BA5C}"/>
              </a:ext>
            </a:extLst>
          </p:cNvPr>
          <p:cNvSpPr txBox="1"/>
          <p:nvPr/>
        </p:nvSpPr>
        <p:spPr>
          <a:xfrm>
            <a:off x="9062823" y="4354468"/>
            <a:ext cx="25144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55487-74C5-3D9F-77B3-DB85BFA40790}"/>
              </a:ext>
            </a:extLst>
          </p:cNvPr>
          <p:cNvSpPr txBox="1"/>
          <p:nvPr/>
        </p:nvSpPr>
        <p:spPr>
          <a:xfrm>
            <a:off x="9087023" y="1239328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</p:spTree>
    <p:extLst>
      <p:ext uri="{BB962C8B-B14F-4D97-AF65-F5344CB8AC3E}">
        <p14:creationId xmlns:p14="http://schemas.microsoft.com/office/powerpoint/2010/main" val="6124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F33F2F-C9D3-3457-016B-070072F83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A1C8A-FCC4-0691-9F31-10F8509E9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  <a:p>
            <a:r>
              <a:rPr lang="en-US" dirty="0"/>
              <a:t>Data-centric Query Evaluation</a:t>
            </a:r>
          </a:p>
          <a:p>
            <a:r>
              <a:rPr lang="en-US" dirty="0"/>
              <a:t>Compilation and/or Vectorization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3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01F6EA-97C7-E248-C8DD-EE09D7A356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Traditional DBMS assume data &gt;&gt; main memory (I/O dominates)</a:t>
            </a:r>
          </a:p>
          <a:p>
            <a:pPr lvl="1"/>
            <a:r>
              <a:rPr lang="en-US" dirty="0"/>
              <a:t>Modern in-memory DBMS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CPU/memory efficiency crucial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D11894-6E45-8571-00D9-C99646C375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Compilation Motivation</a:t>
            </a:r>
          </a:p>
        </p:txBody>
      </p:sp>
      <p:sp>
        <p:nvSpPr>
          <p:cNvPr id="6" name="Rechteck 4">
            <a:extLst>
              <a:ext uri="{FF2B5EF4-FFF2-40B4-BE49-F238E27FC236}">
                <a16:creationId xmlns:a16="http://schemas.microsoft.com/office/drawing/2014/main" id="{6EE6119F-D99D-7ADC-3755-23CB24DE95F6}"/>
              </a:ext>
            </a:extLst>
          </p:cNvPr>
          <p:cNvSpPr/>
          <p:nvPr/>
        </p:nvSpPr>
        <p:spPr>
          <a:xfrm>
            <a:off x="2365071" y="4314557"/>
            <a:ext cx="5924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 N;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++)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&gt;= 100 &amp;&amp;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 &lt;= 200)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  ret[category] += price[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]*(1+tax[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]);</a:t>
            </a: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953988B5-1F14-5F51-1B5C-791ED8300DE8}"/>
              </a:ext>
            </a:extLst>
          </p:cNvPr>
          <p:cNvSpPr/>
          <p:nvPr/>
        </p:nvSpPr>
        <p:spPr>
          <a:xfrm>
            <a:off x="2865286" y="2623514"/>
            <a:ext cx="52707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sum(price*(1+tax))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Orders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&gt;= 100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itchFamily="49" charset="0"/>
              </a:rPr>
              <a:t>oid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&lt;= 200</a:t>
            </a:r>
          </a:p>
          <a:p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ourier New" pitchFamily="49" charset="0"/>
              </a:rPr>
              <a:t>GROUPBY</a:t>
            </a:r>
            <a:r>
              <a:rPr lang="en-US" dirty="0">
                <a:latin typeface="Consolas" panose="020B0609020204030204" pitchFamily="49" charset="0"/>
                <a:cs typeface="Courier New" pitchFamily="49" charset="0"/>
              </a:rPr>
              <a:t> category</a:t>
            </a:r>
          </a:p>
        </p:txBody>
      </p:sp>
      <p:sp>
        <p:nvSpPr>
          <p:cNvPr id="8" name="Right Arrow 9">
            <a:extLst>
              <a:ext uri="{FF2B5EF4-FFF2-40B4-BE49-F238E27FC236}">
                <a16:creationId xmlns:a16="http://schemas.microsoft.com/office/drawing/2014/main" id="{EAAE489D-4B90-A00D-45E2-CED1615294CA}"/>
              </a:ext>
            </a:extLst>
          </p:cNvPr>
          <p:cNvSpPr/>
          <p:nvPr/>
        </p:nvSpPr>
        <p:spPr>
          <a:xfrm rot="5400000">
            <a:off x="4651809" y="393983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EF2E1-D18E-F4AB-850B-CDD743DF0C78}"/>
              </a:ext>
            </a:extLst>
          </p:cNvPr>
          <p:cNvSpPr txBox="1"/>
          <p:nvPr/>
        </p:nvSpPr>
        <p:spPr>
          <a:xfrm>
            <a:off x="5016140" y="3896962"/>
            <a:ext cx="10048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970556-65CB-8C64-D9C1-6F8F7D8B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877" y="2645029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CB2C9D-B627-39CE-9634-F674E998288E}"/>
              </a:ext>
            </a:extLst>
          </p:cNvPr>
          <p:cNvSpPr txBox="1"/>
          <p:nvPr/>
        </p:nvSpPr>
        <p:spPr>
          <a:xfrm>
            <a:off x="7853083" y="2606639"/>
            <a:ext cx="312964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Juliusz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Sompolski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Vectorization vs. compilation in query execution.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DaMoN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95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39A16A-3AC7-5950-BEDD-A7A6A208B5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Processing Architecture</a:t>
            </a:r>
          </a:p>
          <a:p>
            <a:pPr lvl="1"/>
            <a:r>
              <a:rPr lang="de-DE" dirty="0"/>
              <a:t>HIQUE: </a:t>
            </a:r>
            <a:r>
              <a:rPr lang="de-DE" dirty="0" err="1"/>
              <a:t>Holistic</a:t>
            </a:r>
            <a:r>
              <a:rPr lang="de-DE" dirty="0"/>
              <a:t> Integrated Query Engine</a:t>
            </a:r>
          </a:p>
          <a:p>
            <a:pPr lvl="1"/>
            <a:r>
              <a:rPr lang="de-DE" b="1" dirty="0" err="1">
                <a:solidFill>
                  <a:srgbClr val="7889FB"/>
                </a:solidFill>
              </a:rPr>
              <a:t>Holistic</a:t>
            </a:r>
            <a:r>
              <a:rPr lang="de-DE" b="1" dirty="0">
                <a:solidFill>
                  <a:srgbClr val="7889FB"/>
                </a:solidFill>
              </a:rPr>
              <a:t>: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de-DE" dirty="0"/>
              <a:t>Query-</a:t>
            </a:r>
            <a:r>
              <a:rPr lang="de-DE" dirty="0" err="1"/>
              <a:t>awareness</a:t>
            </a:r>
            <a:r>
              <a:rPr lang="de-DE" dirty="0"/>
              <a:t> + HW-</a:t>
            </a:r>
            <a:r>
              <a:rPr lang="de-DE" dirty="0" err="1"/>
              <a:t>awareness</a:t>
            </a:r>
            <a:endParaRPr lang="de-DE" dirty="0"/>
          </a:p>
          <a:p>
            <a:pPr lvl="1"/>
            <a:r>
              <a:rPr lang="de-DE" dirty="0" err="1"/>
              <a:t>Codegen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query</a:t>
            </a:r>
            <a:r>
              <a:rPr lang="de-DE" dirty="0"/>
              <a:t> </a:t>
            </a:r>
            <a:r>
              <a:rPr lang="de-DE" dirty="0" err="1"/>
              <a:t>evaluation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E30DA-31B9-C37A-77C7-8B45B53EA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C0C7A-083D-38EB-2E2A-2C20E10FA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495" y="39654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DA7F7F-B50C-19B6-8996-1B25E4D161D1}"/>
              </a:ext>
            </a:extLst>
          </p:cNvPr>
          <p:cNvSpPr txBox="1"/>
          <p:nvPr/>
        </p:nvSpPr>
        <p:spPr>
          <a:xfrm>
            <a:off x="6841746" y="326207"/>
            <a:ext cx="2984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Viglas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Marcelo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Cintra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Generating code for holistic query evaluation.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CED002-6758-3951-8878-8D8B4ABF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092" y="1154731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541042-1B91-ABC7-A819-666CC17B09E6}"/>
              </a:ext>
            </a:extLst>
          </p:cNvPr>
          <p:cNvSpPr txBox="1"/>
          <p:nvPr/>
        </p:nvSpPr>
        <p:spPr>
          <a:xfrm>
            <a:off x="7052761" y="1096913"/>
            <a:ext cx="278515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[Konstantinos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Krikellas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holistic query evaluation,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University of Edinburgh,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7EBC4F3-C3C4-88AC-6732-58C52D4B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520" y="3289807"/>
            <a:ext cx="8333111" cy="20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6">
            <a:extLst>
              <a:ext uri="{FF2B5EF4-FFF2-40B4-BE49-F238E27FC236}">
                <a16:creationId xmlns:a16="http://schemas.microsoft.com/office/drawing/2014/main" id="{5CF13DC2-AFF1-C7A9-4DE2-E3913827A8DE}"/>
              </a:ext>
            </a:extLst>
          </p:cNvPr>
          <p:cNvSpPr/>
          <p:nvPr/>
        </p:nvSpPr>
        <p:spPr>
          <a:xfrm>
            <a:off x="5003653" y="3170549"/>
            <a:ext cx="3297468" cy="22508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621051-5BC9-4806-AC6B-8B42F7944681}"/>
              </a:ext>
            </a:extLst>
          </p:cNvPr>
          <p:cNvSpPr txBox="1"/>
          <p:nvPr/>
        </p:nvSpPr>
        <p:spPr>
          <a:xfrm>
            <a:off x="4905933" y="2736468"/>
            <a:ext cx="35068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Codegen and compilation step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ACE2D8-DBF3-0A29-FA4B-4EF350BD1C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Generation Approach</a:t>
            </a:r>
          </a:p>
          <a:p>
            <a:pPr lvl="1"/>
            <a:r>
              <a:rPr lang="de-DE" b="1" dirty="0"/>
              <a:t>#1 </a:t>
            </a:r>
            <a:r>
              <a:rPr lang="de-DE" b="1" dirty="0">
                <a:solidFill>
                  <a:srgbClr val="7889FB"/>
                </a:solidFill>
              </a:rPr>
              <a:t>Data </a:t>
            </a:r>
            <a:r>
              <a:rPr lang="de-DE" b="1" dirty="0" err="1">
                <a:solidFill>
                  <a:srgbClr val="7889FB"/>
                </a:solidFill>
              </a:rPr>
              <a:t>Staging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tables</a:t>
            </a:r>
            <a:r>
              <a:rPr lang="de-DE" dirty="0"/>
              <a:t>, </a:t>
            </a:r>
            <a:r>
              <a:rPr lang="de-DE" dirty="0" err="1"/>
              <a:t>selection</a:t>
            </a:r>
            <a:r>
              <a:rPr lang="de-DE" dirty="0"/>
              <a:t>, </a:t>
            </a:r>
            <a:r>
              <a:rPr lang="de-DE" dirty="0" err="1"/>
              <a:t>projection</a:t>
            </a:r>
            <a:r>
              <a:rPr lang="de-DE" dirty="0"/>
              <a:t>, </a:t>
            </a:r>
            <a:r>
              <a:rPr lang="de-DE" dirty="0" err="1"/>
              <a:t>pre-processing</a:t>
            </a:r>
            <a:endParaRPr lang="de-DE" dirty="0"/>
          </a:p>
          <a:p>
            <a:pPr lvl="1"/>
            <a:r>
              <a:rPr lang="de-DE" b="1" dirty="0"/>
              <a:t>#2 </a:t>
            </a:r>
            <a:r>
              <a:rPr lang="de-DE" b="1" dirty="0" err="1">
                <a:solidFill>
                  <a:srgbClr val="7889FB"/>
                </a:solidFill>
              </a:rPr>
              <a:t>Holistic</a:t>
            </a:r>
            <a:r>
              <a:rPr lang="de-DE" b="1" dirty="0">
                <a:solidFill>
                  <a:srgbClr val="7889FB"/>
                </a:solidFill>
              </a:rPr>
              <a:t> Query </a:t>
            </a:r>
            <a:r>
              <a:rPr lang="de-DE" b="1" dirty="0" err="1">
                <a:solidFill>
                  <a:srgbClr val="7889FB"/>
                </a:solidFill>
              </a:rPr>
              <a:t>Instantiation</a:t>
            </a:r>
            <a:r>
              <a:rPr lang="de-DE" dirty="0">
                <a:solidFill>
                  <a:srgbClr val="7889FB"/>
                </a:solidFill>
              </a:rPr>
              <a:t>:</a:t>
            </a:r>
            <a:r>
              <a:rPr lang="de-DE" dirty="0"/>
              <a:t> </a:t>
            </a:r>
            <a:r>
              <a:rPr lang="de-DE" dirty="0" err="1"/>
              <a:t>join</a:t>
            </a:r>
            <a:r>
              <a:rPr lang="de-DE" dirty="0"/>
              <a:t>, </a:t>
            </a:r>
            <a:r>
              <a:rPr lang="de-DE" dirty="0" err="1"/>
              <a:t>group-by</a:t>
            </a:r>
            <a:r>
              <a:rPr lang="de-DE" dirty="0"/>
              <a:t>, order-</a:t>
            </a:r>
            <a:r>
              <a:rPr lang="de-DE" dirty="0" err="1"/>
              <a:t>by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9C74F-8DBF-A462-6AA0-3AB1734C11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cxnSp>
        <p:nvCxnSpPr>
          <p:cNvPr id="4" name="Gerade Verbindung 4">
            <a:extLst>
              <a:ext uri="{FF2B5EF4-FFF2-40B4-BE49-F238E27FC236}">
                <a16:creationId xmlns:a16="http://schemas.microsoft.com/office/drawing/2014/main" id="{CAF70DE1-D236-0B6F-85A0-7989E63E3C2E}"/>
              </a:ext>
            </a:extLst>
          </p:cNvPr>
          <p:cNvCxnSpPr/>
          <p:nvPr/>
        </p:nvCxnSpPr>
        <p:spPr>
          <a:xfrm rot="5400000" flipH="1" flipV="1">
            <a:off x="4187593" y="3155594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5">
            <a:extLst>
              <a:ext uri="{FF2B5EF4-FFF2-40B4-BE49-F238E27FC236}">
                <a16:creationId xmlns:a16="http://schemas.microsoft.com/office/drawing/2014/main" id="{6A7D808D-6801-0365-5628-5B460D1B874A}"/>
              </a:ext>
            </a:extLst>
          </p:cNvPr>
          <p:cNvSpPr txBox="1"/>
          <p:nvPr/>
        </p:nvSpPr>
        <p:spPr>
          <a:xfrm>
            <a:off x="4002736" y="25830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SUM(S_Qty); 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</a:t>
            </a:r>
            <a:r>
              <a:rPr lang="de-DE" b="0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_Name</a:t>
            </a:r>
          </a:p>
        </p:txBody>
      </p:sp>
      <p:sp>
        <p:nvSpPr>
          <p:cNvPr id="6" name="Textfeld 6">
            <a:extLst>
              <a:ext uri="{FF2B5EF4-FFF2-40B4-BE49-F238E27FC236}">
                <a16:creationId xmlns:a16="http://schemas.microsoft.com/office/drawing/2014/main" id="{040E1208-840D-671F-67FB-9F522832329A}"/>
              </a:ext>
            </a:extLst>
          </p:cNvPr>
          <p:cNvSpPr txBox="1"/>
          <p:nvPr/>
        </p:nvSpPr>
        <p:spPr>
          <a:xfrm>
            <a:off x="4018919" y="3250929"/>
            <a:ext cx="14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⋈</a:t>
            </a:r>
            <a:r>
              <a:rPr lang="de-DE" baseline="-25000" dirty="0">
                <a:latin typeface="Consolas" panose="020B0609020204030204" pitchFamily="49" charset="0"/>
                <a:ea typeface="Sun-ExtA" pitchFamily="2" charset="-128"/>
                <a:cs typeface="Calibri" panose="020F0502020204030204" pitchFamily="34" charset="0"/>
              </a:rPr>
              <a:t>P_PID=S_PID</a:t>
            </a:r>
          </a:p>
        </p:txBody>
      </p:sp>
      <p:sp>
        <p:nvSpPr>
          <p:cNvPr id="7" name="Textfeld 7">
            <a:extLst>
              <a:ext uri="{FF2B5EF4-FFF2-40B4-BE49-F238E27FC236}">
                <a16:creationId xmlns:a16="http://schemas.microsoft.com/office/drawing/2014/main" id="{62244C7C-9CBD-CB39-B431-2DC82F11219C}"/>
              </a:ext>
            </a:extLst>
          </p:cNvPr>
          <p:cNvSpPr txBox="1"/>
          <p:nvPr/>
        </p:nvSpPr>
        <p:spPr>
          <a:xfrm>
            <a:off x="5080220" y="3935466"/>
            <a:ext cx="9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Sales</a:t>
            </a:r>
            <a:endParaRPr lang="de-DE" b="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8">
            <a:extLst>
              <a:ext uri="{FF2B5EF4-FFF2-40B4-BE49-F238E27FC236}">
                <a16:creationId xmlns:a16="http://schemas.microsoft.com/office/drawing/2014/main" id="{02F15727-E9AF-2419-FD45-9137AE143257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4578800" y="3703194"/>
            <a:ext cx="970790" cy="2322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9">
            <a:extLst>
              <a:ext uri="{FF2B5EF4-FFF2-40B4-BE49-F238E27FC236}">
                <a16:creationId xmlns:a16="http://schemas.microsoft.com/office/drawing/2014/main" id="{5DDF1A18-C0AE-8C39-EDE2-8141E16FABDF}"/>
              </a:ext>
            </a:extLst>
          </p:cNvPr>
          <p:cNvCxnSpPr/>
          <p:nvPr/>
        </p:nvCxnSpPr>
        <p:spPr>
          <a:xfrm flipV="1">
            <a:off x="2994624" y="3703194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0">
            <a:extLst>
              <a:ext uri="{FF2B5EF4-FFF2-40B4-BE49-F238E27FC236}">
                <a16:creationId xmlns:a16="http://schemas.microsoft.com/office/drawing/2014/main" id="{BE80D59B-3E3C-6861-786B-F68CA46FEA7D}"/>
              </a:ext>
            </a:extLst>
          </p:cNvPr>
          <p:cNvCxnSpPr/>
          <p:nvPr/>
        </p:nvCxnSpPr>
        <p:spPr>
          <a:xfrm rot="5400000" flipH="1" flipV="1">
            <a:off x="4190297" y="2507521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1">
            <a:extLst>
              <a:ext uri="{FF2B5EF4-FFF2-40B4-BE49-F238E27FC236}">
                <a16:creationId xmlns:a16="http://schemas.microsoft.com/office/drawing/2014/main" id="{93EA0CB9-D062-8F94-3E02-4AB4D7FFDBA7}"/>
              </a:ext>
            </a:extLst>
          </p:cNvPr>
          <p:cNvSpPr txBox="1"/>
          <p:nvPr/>
        </p:nvSpPr>
        <p:spPr>
          <a:xfrm>
            <a:off x="2377930" y="4527220"/>
            <a:ext cx="119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nsolas" panose="020B0609020204030204" pitchFamily="49" charset="0"/>
                <a:cs typeface="Calibri" panose="020F0502020204030204" pitchFamily="34" charset="0"/>
              </a:rPr>
              <a:t>Products</a:t>
            </a:r>
          </a:p>
        </p:txBody>
      </p:sp>
      <p:sp>
        <p:nvSpPr>
          <p:cNvPr id="12" name="Textfeld 12">
            <a:extLst>
              <a:ext uri="{FF2B5EF4-FFF2-40B4-BE49-F238E27FC236}">
                <a16:creationId xmlns:a16="http://schemas.microsoft.com/office/drawing/2014/main" id="{17545808-2D0A-3D8E-DB85-9E8B36F1E5F4}"/>
              </a:ext>
            </a:extLst>
          </p:cNvPr>
          <p:cNvSpPr txBox="1"/>
          <p:nvPr/>
        </p:nvSpPr>
        <p:spPr>
          <a:xfrm>
            <a:off x="2264322" y="3910876"/>
            <a:ext cx="219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S_Date&gt;=‘2011-01-01‘</a:t>
            </a:r>
          </a:p>
        </p:txBody>
      </p:sp>
      <p:cxnSp>
        <p:nvCxnSpPr>
          <p:cNvPr id="13" name="Gerade Verbindung 13">
            <a:extLst>
              <a:ext uri="{FF2B5EF4-FFF2-40B4-BE49-F238E27FC236}">
                <a16:creationId xmlns:a16="http://schemas.microsoft.com/office/drawing/2014/main" id="{3DBE8BAE-1C91-BFBE-0F43-4CAFC459627F}"/>
              </a:ext>
            </a:extLst>
          </p:cNvPr>
          <p:cNvCxnSpPr/>
          <p:nvPr/>
        </p:nvCxnSpPr>
        <p:spPr>
          <a:xfrm rot="5400000" flipH="1" flipV="1">
            <a:off x="2870770" y="4427075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4">
            <a:extLst>
              <a:ext uri="{FF2B5EF4-FFF2-40B4-BE49-F238E27FC236}">
                <a16:creationId xmlns:a16="http://schemas.microsoft.com/office/drawing/2014/main" id="{6FAE5E1D-0079-2627-47DE-9FFD2ECA792A}"/>
              </a:ext>
            </a:extLst>
          </p:cNvPr>
          <p:cNvSpPr/>
          <p:nvPr/>
        </p:nvSpPr>
        <p:spPr>
          <a:xfrm>
            <a:off x="2347416" y="3847210"/>
            <a:ext cx="2016224" cy="10801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6">
            <a:extLst>
              <a:ext uri="{FF2B5EF4-FFF2-40B4-BE49-F238E27FC236}">
                <a16:creationId xmlns:a16="http://schemas.microsoft.com/office/drawing/2014/main" id="{8CCCF506-CDCE-F8CD-EC62-9940B1B63DEC}"/>
              </a:ext>
            </a:extLst>
          </p:cNvPr>
          <p:cNvSpPr/>
          <p:nvPr/>
        </p:nvSpPr>
        <p:spPr>
          <a:xfrm>
            <a:off x="5155728" y="3847210"/>
            <a:ext cx="79208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7">
            <a:extLst>
              <a:ext uri="{FF2B5EF4-FFF2-40B4-BE49-F238E27FC236}">
                <a16:creationId xmlns:a16="http://schemas.microsoft.com/office/drawing/2014/main" id="{702D239C-240F-7945-2C3C-35E6CA3C7130}"/>
              </a:ext>
            </a:extLst>
          </p:cNvPr>
          <p:cNvSpPr/>
          <p:nvPr/>
        </p:nvSpPr>
        <p:spPr>
          <a:xfrm>
            <a:off x="4003600" y="3199138"/>
            <a:ext cx="1440160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18">
            <a:extLst>
              <a:ext uri="{FF2B5EF4-FFF2-40B4-BE49-F238E27FC236}">
                <a16:creationId xmlns:a16="http://schemas.microsoft.com/office/drawing/2014/main" id="{0866BD15-AFA3-CFFD-898D-A5331F568623}"/>
              </a:ext>
            </a:extLst>
          </p:cNvPr>
          <p:cNvSpPr/>
          <p:nvPr/>
        </p:nvSpPr>
        <p:spPr>
          <a:xfrm>
            <a:off x="4003600" y="2551066"/>
            <a:ext cx="1872208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22">
            <a:extLst>
              <a:ext uri="{FF2B5EF4-FFF2-40B4-BE49-F238E27FC236}">
                <a16:creationId xmlns:a16="http://schemas.microsoft.com/office/drawing/2014/main" id="{ECAA06C0-205F-EC3F-00DD-974588D2F6FF}"/>
              </a:ext>
            </a:extLst>
          </p:cNvPr>
          <p:cNvSpPr txBox="1"/>
          <p:nvPr/>
        </p:nvSpPr>
        <p:spPr>
          <a:xfrm>
            <a:off x="2347416" y="492733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23">
            <a:extLst>
              <a:ext uri="{FF2B5EF4-FFF2-40B4-BE49-F238E27FC236}">
                <a16:creationId xmlns:a16="http://schemas.microsoft.com/office/drawing/2014/main" id="{4533C87D-3C92-B7C0-520A-9956337DD155}"/>
              </a:ext>
            </a:extLst>
          </p:cNvPr>
          <p:cNvSpPr txBox="1"/>
          <p:nvPr/>
        </p:nvSpPr>
        <p:spPr>
          <a:xfrm>
            <a:off x="5155728" y="43512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24">
            <a:extLst>
              <a:ext uri="{FF2B5EF4-FFF2-40B4-BE49-F238E27FC236}">
                <a16:creationId xmlns:a16="http://schemas.microsoft.com/office/drawing/2014/main" id="{6CB71832-C943-060D-7EA6-B1BA3D957872}"/>
              </a:ext>
            </a:extLst>
          </p:cNvPr>
          <p:cNvSpPr txBox="1"/>
          <p:nvPr/>
        </p:nvSpPr>
        <p:spPr>
          <a:xfrm>
            <a:off x="3499544" y="319913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feld 25">
            <a:extLst>
              <a:ext uri="{FF2B5EF4-FFF2-40B4-BE49-F238E27FC236}">
                <a16:creationId xmlns:a16="http://schemas.microsoft.com/office/drawing/2014/main" id="{634F1B48-0B62-8910-D913-2E26859D100F}"/>
              </a:ext>
            </a:extLst>
          </p:cNvPr>
          <p:cNvSpPr txBox="1"/>
          <p:nvPr/>
        </p:nvSpPr>
        <p:spPr>
          <a:xfrm>
            <a:off x="3499544" y="25510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7BE65A-BD86-30C7-55E2-90611784440E}"/>
              </a:ext>
            </a:extLst>
          </p:cNvPr>
          <p:cNvSpPr txBox="1"/>
          <p:nvPr/>
        </p:nvSpPr>
        <p:spPr>
          <a:xfrm>
            <a:off x="6995307" y="2221512"/>
            <a:ext cx="3557117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prototypes ...</a:t>
            </a:r>
          </a:p>
          <a:p>
            <a:endParaRPr lang="de-DE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function implementations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Result executeQuery() {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tmp1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tmp2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tmp3 =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(tmp1,tmp2,…);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executeQ4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(tmp3,…);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  <a:p>
            <a:endParaRPr lang="de-DE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executeO1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executeO2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executeO3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  <a:p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… </a:t>
            </a:r>
            <a:r>
              <a:rPr lang="de-DE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executeO4</a:t>
            </a:r>
            <a:r>
              <a:rPr lang="de-DE" sz="1600" dirty="0">
                <a:latin typeface="Consolas" panose="020B0609020204030204" pitchFamily="49" charset="0"/>
                <a:cs typeface="Calibri" panose="020F0502020204030204" pitchFamily="34" charset="0"/>
              </a:rPr>
              <a:t>(…){…}</a:t>
            </a:r>
          </a:p>
        </p:txBody>
      </p:sp>
      <p:sp>
        <p:nvSpPr>
          <p:cNvPr id="23" name="Right Arrow 27">
            <a:extLst>
              <a:ext uri="{FF2B5EF4-FFF2-40B4-BE49-F238E27FC236}">
                <a16:creationId xmlns:a16="http://schemas.microsoft.com/office/drawing/2014/main" id="{6F1A6A4D-73BE-1F71-1BB0-5AB92C29B805}"/>
              </a:ext>
            </a:extLst>
          </p:cNvPr>
          <p:cNvSpPr/>
          <p:nvPr/>
        </p:nvSpPr>
        <p:spPr>
          <a:xfrm>
            <a:off x="6298400" y="337287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BAB7B1-C911-B621-BAA0-B583CBD3B08B}"/>
              </a:ext>
            </a:extLst>
          </p:cNvPr>
          <p:cNvSpPr txBox="1"/>
          <p:nvPr/>
        </p:nvSpPr>
        <p:spPr>
          <a:xfrm>
            <a:off x="4578800" y="4812740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</p:spTree>
    <p:extLst>
      <p:ext uri="{BB962C8B-B14F-4D97-AF65-F5344CB8AC3E}">
        <p14:creationId xmlns:p14="http://schemas.microsoft.com/office/powerpoint/2010/main" val="7474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0B6863-39D4-E332-BC01-869649AD38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Code Generation Approach, cont.</a:t>
            </a:r>
          </a:p>
          <a:p>
            <a:pPr lvl="1"/>
            <a:r>
              <a:rPr lang="de-DE" b="1" dirty="0" err="1"/>
              <a:t>Types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attribute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no</a:t>
            </a:r>
            <a:r>
              <a:rPr lang="de-DE" dirty="0">
                <a:sym typeface="Wingdings" pitchFamily="2" charset="2"/>
              </a:rPr>
              <a:t> separate </a:t>
            </a:r>
            <a:r>
              <a:rPr lang="de-DE" dirty="0" err="1">
                <a:sym typeface="Wingdings" pitchFamily="2" charset="2"/>
              </a:rPr>
              <a:t>function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calls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access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eval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lvl="1"/>
            <a:r>
              <a:rPr lang="de-DE" b="1" dirty="0">
                <a:sym typeface="Wingdings" pitchFamily="2" charset="2"/>
              </a:rPr>
              <a:t>Size: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fixed-length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tuples</a:t>
            </a:r>
            <a:r>
              <a:rPr lang="de-DE" dirty="0">
                <a:sym typeface="Wingdings" pitchFamily="2" charset="2"/>
              </a:rPr>
              <a:t>  </a:t>
            </a:r>
            <a:r>
              <a:rPr lang="de-DE" dirty="0" err="1">
                <a:sym typeface="Wingdings" pitchFamily="2" charset="2"/>
              </a:rPr>
              <a:t>direct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access</a:t>
            </a:r>
            <a:r>
              <a:rPr lang="de-DE" dirty="0">
                <a:sym typeface="Wingdings" pitchFamily="2" charset="2"/>
              </a:rPr>
              <a:t>, cache-</a:t>
            </a:r>
            <a:r>
              <a:rPr lang="de-DE" dirty="0" err="1">
                <a:sym typeface="Wingdings" pitchFamily="2" charset="2"/>
              </a:rPr>
              <a:t>conscious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blocking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b="1" dirty="0" err="1">
                <a:sym typeface="Wingdings" pitchFamily="2" charset="2"/>
              </a:rPr>
              <a:t>Operations</a:t>
            </a:r>
            <a:r>
              <a:rPr lang="de-DE" b="1" dirty="0">
                <a:sym typeface="Wingdings" pitchFamily="2" charset="2"/>
              </a:rPr>
              <a:t>: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interleaved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operations</a:t>
            </a:r>
            <a:r>
              <a:rPr lang="de-DE" dirty="0">
                <a:sym typeface="Wingdings" pitchFamily="2" charset="2"/>
              </a:rPr>
              <a:t> on </a:t>
            </a:r>
            <a:r>
              <a:rPr lang="de-DE" dirty="0" err="1">
                <a:sym typeface="Wingdings" pitchFamily="2" charset="2"/>
              </a:rPr>
              <a:t>cached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</a:t>
            </a:r>
            <a:endParaRPr lang="de-DE" dirty="0">
              <a:sym typeface="Wingdings" pitchFamily="2" charset="2"/>
            </a:endParaRP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#1 Data </a:t>
            </a:r>
            <a:r>
              <a:rPr lang="de-DE" dirty="0" err="1">
                <a:sym typeface="Wingdings" pitchFamily="2" charset="2"/>
              </a:rPr>
              <a:t>Staging</a:t>
            </a:r>
            <a:endParaRPr lang="de-DE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C3026-9DBA-6FAF-AB56-36B0F93ED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sp>
        <p:nvSpPr>
          <p:cNvPr id="4" name="Textfeld 10">
            <a:extLst>
              <a:ext uri="{FF2B5EF4-FFF2-40B4-BE49-F238E27FC236}">
                <a16:creationId xmlns:a16="http://schemas.microsoft.com/office/drawing/2014/main" id="{AA1DC690-4F1A-3351-D53D-4EEC2D63878F}"/>
              </a:ext>
            </a:extLst>
          </p:cNvPr>
          <p:cNvSpPr txBox="1"/>
          <p:nvPr/>
        </p:nvSpPr>
        <p:spPr>
          <a:xfrm>
            <a:off x="2771496" y="3940732"/>
            <a:ext cx="8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5" name="Textfeld 11">
            <a:extLst>
              <a:ext uri="{FF2B5EF4-FFF2-40B4-BE49-F238E27FC236}">
                <a16:creationId xmlns:a16="http://schemas.microsoft.com/office/drawing/2014/main" id="{B6E2243E-4448-CB8A-8F8D-3359807B1A3C}"/>
              </a:ext>
            </a:extLst>
          </p:cNvPr>
          <p:cNvSpPr txBox="1"/>
          <p:nvPr/>
        </p:nvSpPr>
        <p:spPr>
          <a:xfrm>
            <a:off x="3024110" y="3324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aseline="-25000" dirty="0">
                <a:latin typeface="Consolas" panose="020B0609020204030204" pitchFamily="49" charset="0"/>
                <a:cs typeface="Arial"/>
              </a:rPr>
              <a:t> x=7</a:t>
            </a:r>
            <a:endParaRPr lang="de-DE" b="0" dirty="0">
              <a:latin typeface="Consolas" panose="020B0609020204030204" pitchFamily="49" charset="0"/>
            </a:endParaRPr>
          </a:p>
        </p:txBody>
      </p:sp>
      <p:cxnSp>
        <p:nvCxnSpPr>
          <p:cNvPr id="6" name="Gerade Verbindung 12">
            <a:extLst>
              <a:ext uri="{FF2B5EF4-FFF2-40B4-BE49-F238E27FC236}">
                <a16:creationId xmlns:a16="http://schemas.microsoft.com/office/drawing/2014/main" id="{C0C93E6E-3463-25CB-A604-161A4FA8F354}"/>
              </a:ext>
            </a:extLst>
          </p:cNvPr>
          <p:cNvCxnSpPr/>
          <p:nvPr/>
        </p:nvCxnSpPr>
        <p:spPr>
          <a:xfrm rot="5400000" flipH="1" flipV="1">
            <a:off x="3115416" y="384058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1041DFF4-0571-8BC6-32A8-0C833DA6D0E4}"/>
              </a:ext>
            </a:extLst>
          </p:cNvPr>
          <p:cNvCxnSpPr/>
          <p:nvPr/>
        </p:nvCxnSpPr>
        <p:spPr>
          <a:xfrm flipV="1">
            <a:off x="3203544" y="3129084"/>
            <a:ext cx="576066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4">
            <a:extLst>
              <a:ext uri="{FF2B5EF4-FFF2-40B4-BE49-F238E27FC236}">
                <a16:creationId xmlns:a16="http://schemas.microsoft.com/office/drawing/2014/main" id="{CE815A90-942D-EB6D-006B-4DFDF5C3188A}"/>
              </a:ext>
            </a:extLst>
          </p:cNvPr>
          <p:cNvSpPr/>
          <p:nvPr/>
        </p:nvSpPr>
        <p:spPr>
          <a:xfrm>
            <a:off x="2993966" y="3201092"/>
            <a:ext cx="683490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F111B68-CF2E-E93C-7C64-B613FB8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876" y="2841999"/>
            <a:ext cx="6331999" cy="246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18F486B-601E-FA7D-96E6-41AC06EF1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868" y="2826053"/>
            <a:ext cx="6395320" cy="265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">
            <a:extLst>
              <a:ext uri="{FF2B5EF4-FFF2-40B4-BE49-F238E27FC236}">
                <a16:creationId xmlns:a16="http://schemas.microsoft.com/office/drawing/2014/main" id="{C3E9B82F-E120-67C8-7898-FBF52D7A30B3}"/>
              </a:ext>
            </a:extLst>
          </p:cNvPr>
          <p:cNvSpPr/>
          <p:nvPr/>
        </p:nvSpPr>
        <p:spPr>
          <a:xfrm>
            <a:off x="4760916" y="4482237"/>
            <a:ext cx="432048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2" name="Rechteck 7">
            <a:extLst>
              <a:ext uri="{FF2B5EF4-FFF2-40B4-BE49-F238E27FC236}">
                <a16:creationId xmlns:a16="http://schemas.microsoft.com/office/drawing/2014/main" id="{F5A3FDDB-73C0-8FFB-5122-ACB3A6AACE9B}"/>
              </a:ext>
            </a:extLst>
          </p:cNvPr>
          <p:cNvSpPr/>
          <p:nvPr/>
        </p:nvSpPr>
        <p:spPr>
          <a:xfrm>
            <a:off x="5697020" y="4698261"/>
            <a:ext cx="1656184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Rechteck 8">
            <a:extLst>
              <a:ext uri="{FF2B5EF4-FFF2-40B4-BE49-F238E27FC236}">
                <a16:creationId xmlns:a16="http://schemas.microsoft.com/office/drawing/2014/main" id="{BCE25679-7A94-EB90-0241-9D56F790BC16}"/>
              </a:ext>
            </a:extLst>
          </p:cNvPr>
          <p:cNvSpPr/>
          <p:nvPr/>
        </p:nvSpPr>
        <p:spPr>
          <a:xfrm>
            <a:off x="7497220" y="4266213"/>
            <a:ext cx="1008112" cy="2880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4" name="Rechteck 9">
            <a:extLst>
              <a:ext uri="{FF2B5EF4-FFF2-40B4-BE49-F238E27FC236}">
                <a16:creationId xmlns:a16="http://schemas.microsoft.com/office/drawing/2014/main" id="{DFFB3669-854E-AB38-7362-3DED9659CBA3}"/>
              </a:ext>
            </a:extLst>
          </p:cNvPr>
          <p:cNvSpPr/>
          <p:nvPr/>
        </p:nvSpPr>
        <p:spPr>
          <a:xfrm>
            <a:off x="4616900" y="3402117"/>
            <a:ext cx="432048" cy="8640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073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B9403-45D9-A6F2-FC76-BA2AE4F3C3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#2 Holistic Query Instantiation</a:t>
            </a:r>
          </a:p>
          <a:p>
            <a:pPr lvl="1"/>
            <a:r>
              <a:rPr lang="de-DE" dirty="0" err="1"/>
              <a:t>Join</a:t>
            </a:r>
            <a:r>
              <a:rPr lang="de-DE" dirty="0"/>
              <a:t> Teams</a:t>
            </a:r>
          </a:p>
          <a:p>
            <a:pPr lvl="2"/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operators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predicate</a:t>
            </a:r>
            <a:r>
              <a:rPr lang="de-DE" dirty="0"/>
              <a:t> on </a:t>
            </a:r>
            <a:r>
              <a:rPr lang="de-DE" b="1" dirty="0">
                <a:solidFill>
                  <a:srgbClr val="7889FB"/>
                </a:solidFill>
              </a:rPr>
              <a:t>same </a:t>
            </a:r>
            <a:r>
              <a:rPr lang="de-DE" b="1" dirty="0" err="1">
                <a:solidFill>
                  <a:srgbClr val="7889FB"/>
                </a:solidFill>
              </a:rPr>
              <a:t>attribute</a:t>
            </a:r>
            <a:endParaRPr lang="de-DE" b="1" dirty="0">
              <a:solidFill>
                <a:srgbClr val="7889FB"/>
              </a:solidFill>
            </a:endParaRPr>
          </a:p>
          <a:p>
            <a:pPr lvl="2"/>
            <a:r>
              <a:rPr lang="de-DE" dirty="0"/>
              <a:t>Single </a:t>
            </a:r>
            <a:r>
              <a:rPr lang="de-DE" dirty="0" err="1"/>
              <a:t>generated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  <a:p>
            <a:pPr lvl="1"/>
            <a:r>
              <a:rPr lang="de-DE" dirty="0"/>
              <a:t>Alternatives</a:t>
            </a:r>
          </a:p>
          <a:p>
            <a:pPr lvl="2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nested</a:t>
            </a:r>
            <a:r>
              <a:rPr lang="de-DE" dirty="0"/>
              <a:t> loop </a:t>
            </a:r>
            <a:r>
              <a:rPr lang="de-DE" dirty="0" err="1"/>
              <a:t>join</a:t>
            </a:r>
            <a:endParaRPr lang="de-DE" dirty="0"/>
          </a:p>
          <a:p>
            <a:pPr lvl="2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join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cooperative</a:t>
            </a:r>
            <a:r>
              <a:rPr lang="de-DE" dirty="0"/>
              <a:t> </a:t>
            </a:r>
            <a:r>
              <a:rPr lang="de-DE" dirty="0" err="1"/>
              <a:t>staging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Holistic</a:t>
            </a:r>
            <a:r>
              <a:rPr lang="de-DE" dirty="0"/>
              <a:t> </a:t>
            </a:r>
            <a:r>
              <a:rPr lang="de-DE" dirty="0" err="1"/>
              <a:t>partitioned</a:t>
            </a:r>
            <a:r>
              <a:rPr lang="de-DE" dirty="0"/>
              <a:t> </a:t>
            </a:r>
            <a:r>
              <a:rPr lang="de-DE" dirty="0" err="1"/>
              <a:t>join</a:t>
            </a:r>
            <a:endParaRPr lang="de-DE" dirty="0"/>
          </a:p>
          <a:p>
            <a:pPr lvl="2"/>
            <a:r>
              <a:rPr lang="de-DE" dirty="0" err="1"/>
              <a:t>Holistic</a:t>
            </a:r>
            <a:r>
              <a:rPr lang="de-DE" dirty="0"/>
              <a:t> hybrid hash-</a:t>
            </a:r>
            <a:br>
              <a:rPr lang="de-DE" dirty="0"/>
            </a:br>
            <a:r>
              <a:rPr lang="de-DE" dirty="0" err="1"/>
              <a:t>sort-merge</a:t>
            </a:r>
            <a:r>
              <a:rPr lang="de-DE" dirty="0"/>
              <a:t> </a:t>
            </a:r>
            <a:r>
              <a:rPr lang="de-DE" dirty="0" err="1"/>
              <a:t>join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BCB50-4737-D6D9-CAB4-32A810108B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C43CEE-9E8A-C8C0-04E9-AA4E53180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9959"/>
          <a:stretch/>
        </p:blipFill>
        <p:spPr bwMode="auto">
          <a:xfrm>
            <a:off x="5469035" y="735088"/>
            <a:ext cx="41641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0229C863-9264-D7DD-62F8-C46F12D8D34D}"/>
              </a:ext>
            </a:extLst>
          </p:cNvPr>
          <p:cNvSpPr/>
          <p:nvPr/>
        </p:nvSpPr>
        <p:spPr>
          <a:xfrm>
            <a:off x="5686232" y="1817537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082E3006-623C-8EEA-AB38-82AA5632D94F}"/>
              </a:ext>
            </a:extLst>
          </p:cNvPr>
          <p:cNvSpPr/>
          <p:nvPr/>
        </p:nvSpPr>
        <p:spPr>
          <a:xfrm>
            <a:off x="5746522" y="2077718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7B96FDB1-3525-730E-8C84-D3E43CB81CCC}"/>
              </a:ext>
            </a:extLst>
          </p:cNvPr>
          <p:cNvSpPr/>
          <p:nvPr/>
        </p:nvSpPr>
        <p:spPr>
          <a:xfrm>
            <a:off x="5818531" y="2474291"/>
            <a:ext cx="2804871" cy="1293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4CAA13D7-675C-BCBF-BC41-99F6618DD33C}"/>
              </a:ext>
            </a:extLst>
          </p:cNvPr>
          <p:cNvSpPr/>
          <p:nvPr/>
        </p:nvSpPr>
        <p:spPr>
          <a:xfrm>
            <a:off x="5948621" y="3639839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9">
            <a:extLst>
              <a:ext uri="{FF2B5EF4-FFF2-40B4-BE49-F238E27FC236}">
                <a16:creationId xmlns:a16="http://schemas.microsoft.com/office/drawing/2014/main" id="{FADC9F07-CBAA-1692-2F7A-DFB6A645E95D}"/>
              </a:ext>
            </a:extLst>
          </p:cNvPr>
          <p:cNvSpPr/>
          <p:nvPr/>
        </p:nvSpPr>
        <p:spPr>
          <a:xfrm>
            <a:off x="6035739" y="4839739"/>
            <a:ext cx="1036583" cy="19406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9FFEF-4D7F-2AC7-79CE-5A44690F6E1D}"/>
              </a:ext>
            </a:extLst>
          </p:cNvPr>
          <p:cNvSpPr/>
          <p:nvPr/>
        </p:nvSpPr>
        <p:spPr>
          <a:xfrm>
            <a:off x="7637412" y="1151206"/>
            <a:ext cx="2111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M=1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20A65B-6C4B-C7B9-E882-1D91C57790D9}"/>
              </a:ext>
            </a:extLst>
          </p:cNvPr>
          <p:cNvSpPr/>
          <p:nvPr/>
        </p:nvSpPr>
        <p:spPr>
          <a:xfrm>
            <a:off x="8169155" y="3544997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3502B-F654-5796-F744-A1AEB8ED9B0E}"/>
              </a:ext>
            </a:extLst>
          </p:cNvPr>
          <p:cNvSpPr/>
          <p:nvPr/>
        </p:nvSpPr>
        <p:spPr>
          <a:xfrm>
            <a:off x="8160783" y="4742423"/>
            <a:ext cx="1521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merge join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4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D35C54-B493-F02C-6E1C-2ED093FC1D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Runtime </a:t>
            </a:r>
            <a:br>
              <a:rPr lang="en-US" dirty="0"/>
            </a:br>
            <a:r>
              <a:rPr lang="en-US" dirty="0"/>
              <a:t>Break-Down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Compiler </a:t>
            </a:r>
            <a:br>
              <a:rPr lang="en-US" dirty="0"/>
            </a:br>
            <a:r>
              <a:rPr lang="en-US" dirty="0"/>
              <a:t>Optimizations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9810-C93A-B5BA-A9F4-E5A571C48F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3DBD79-F5AB-7A66-D359-9B6AF0FA4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4963" y="4252482"/>
            <a:ext cx="8444318" cy="145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1">
            <a:extLst>
              <a:ext uri="{FF2B5EF4-FFF2-40B4-BE49-F238E27FC236}">
                <a16:creationId xmlns:a16="http://schemas.microsoft.com/office/drawing/2014/main" id="{028426D6-B3F7-7283-473F-5DE22290A29A}"/>
              </a:ext>
            </a:extLst>
          </p:cNvPr>
          <p:cNvSpPr/>
          <p:nvPr/>
        </p:nvSpPr>
        <p:spPr>
          <a:xfrm>
            <a:off x="4850754" y="5261997"/>
            <a:ext cx="6449060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60BCADC-CA89-D25C-9F53-3F0D9D197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878" y="1204415"/>
            <a:ext cx="4288341" cy="28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FBCC8A4-E8D2-DD9F-2CDE-144305E1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7350" y="1204415"/>
            <a:ext cx="4259560" cy="28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8">
            <a:extLst>
              <a:ext uri="{FF2B5EF4-FFF2-40B4-BE49-F238E27FC236}">
                <a16:creationId xmlns:a16="http://schemas.microsoft.com/office/drawing/2014/main" id="{D89AAD69-8FD5-DB79-6AD3-261022A06435}"/>
              </a:ext>
            </a:extLst>
          </p:cNvPr>
          <p:cNvSpPr/>
          <p:nvPr/>
        </p:nvSpPr>
        <p:spPr>
          <a:xfrm>
            <a:off x="5859182" y="2788591"/>
            <a:ext cx="576064" cy="64807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Rechteck 10">
            <a:extLst>
              <a:ext uri="{FF2B5EF4-FFF2-40B4-BE49-F238E27FC236}">
                <a16:creationId xmlns:a16="http://schemas.microsoft.com/office/drawing/2014/main" id="{FBB6F7FA-5FD3-DB02-2ADF-70BE144F98C8}"/>
              </a:ext>
            </a:extLst>
          </p:cNvPr>
          <p:cNvSpPr/>
          <p:nvPr/>
        </p:nvSpPr>
        <p:spPr>
          <a:xfrm>
            <a:off x="10107654" y="2140519"/>
            <a:ext cx="576064" cy="12961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839F70CF-1FE6-F5F5-4028-9A566823EA18}"/>
              </a:ext>
            </a:extLst>
          </p:cNvPr>
          <p:cNvSpPr txBox="1"/>
          <p:nvPr/>
        </p:nvSpPr>
        <p:spPr>
          <a:xfrm>
            <a:off x="4864485" y="1973066"/>
            <a:ext cx="1741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26%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instructions</a:t>
            </a: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de-DE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1%</a:t>
            </a:r>
            <a:r>
              <a:rPr lang="de-DE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function calls </a:t>
            </a:r>
            <a:endParaRPr lang="en-US" sz="16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7569D6-2320-1E99-DC02-1DDD71657D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TPC-H </a:t>
            </a:r>
            <a:br>
              <a:rPr lang="en-US" dirty="0"/>
            </a:br>
            <a:r>
              <a:rPr lang="en-US" dirty="0"/>
              <a:t>Queries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Code </a:t>
            </a:r>
            <a:br>
              <a:rPr lang="en-US" dirty="0"/>
            </a:br>
            <a:r>
              <a:rPr lang="en-US" dirty="0"/>
              <a:t>Generation </a:t>
            </a:r>
            <a:br>
              <a:rPr lang="en-US" dirty="0"/>
            </a:br>
            <a:r>
              <a:rPr lang="en-US" dirty="0"/>
              <a:t>Overhead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8F4F-B591-295F-B8FA-3E70B0670A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Holistic Query Evaluation,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7012B-7FDE-7998-E5CF-A5B6ECA3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0281"/>
          <a:stretch>
            <a:fillRect/>
          </a:stretch>
        </p:blipFill>
        <p:spPr bwMode="auto">
          <a:xfrm>
            <a:off x="7956358" y="1170564"/>
            <a:ext cx="295178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D56633-5836-2396-323B-EBBDE959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5452" r="35256"/>
          <a:stretch>
            <a:fillRect/>
          </a:stretch>
        </p:blipFill>
        <p:spPr bwMode="auto">
          <a:xfrm>
            <a:off x="5109002" y="1170564"/>
            <a:ext cx="2909388" cy="24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24D12F3-8FB2-87FE-A67F-9F8C4990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70085"/>
          <a:stretch>
            <a:fillRect/>
          </a:stretch>
        </p:blipFill>
        <p:spPr bwMode="auto">
          <a:xfrm>
            <a:off x="2159674" y="1170564"/>
            <a:ext cx="2971290" cy="24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0">
            <a:extLst>
              <a:ext uri="{FF2B5EF4-FFF2-40B4-BE49-F238E27FC236}">
                <a16:creationId xmlns:a16="http://schemas.microsoft.com/office/drawing/2014/main" id="{0CD83AED-54DF-7110-529E-ED5B390304ED}"/>
              </a:ext>
            </a:extLst>
          </p:cNvPr>
          <p:cNvSpPr/>
          <p:nvPr/>
        </p:nvSpPr>
        <p:spPr>
          <a:xfrm>
            <a:off x="9504490" y="2690918"/>
            <a:ext cx="1152128" cy="5760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E4471C2-C7B7-E0CE-E118-6678C1484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586" y="4477914"/>
            <a:ext cx="8197229" cy="10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11">
            <a:extLst>
              <a:ext uri="{FF2B5EF4-FFF2-40B4-BE49-F238E27FC236}">
                <a16:creationId xmlns:a16="http://schemas.microsoft.com/office/drawing/2014/main" id="{D432743D-DF76-406E-950B-776070080DF3}"/>
              </a:ext>
            </a:extLst>
          </p:cNvPr>
          <p:cNvSpPr txBox="1"/>
          <p:nvPr/>
        </p:nvSpPr>
        <p:spPr>
          <a:xfrm>
            <a:off x="6749725" y="375094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time dominates execution time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0AFBA91A-D79F-E4F1-D7A7-7A252F4ADFBC}"/>
              </a:ext>
            </a:extLst>
          </p:cNvPr>
          <p:cNvSpPr/>
          <p:nvPr/>
        </p:nvSpPr>
        <p:spPr>
          <a:xfrm>
            <a:off x="7669130" y="4697092"/>
            <a:ext cx="917835" cy="8919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54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https://mboehm7.github.io/teaching/ss25_ppds/index.htm</a:t>
            </a:r>
            <a:r>
              <a:rPr lang="en-US" dirty="0"/>
              <a:t>  </a:t>
            </a:r>
          </a:p>
          <a:p>
            <a:r>
              <a:rPr lang="en-US" dirty="0"/>
              <a:t>#2 Team Assignment</a:t>
            </a:r>
          </a:p>
          <a:p>
            <a:pPr lvl="1"/>
            <a:r>
              <a:rPr lang="en-US" dirty="0"/>
              <a:t>2 teams with 4 and 5 persons, respectively</a:t>
            </a:r>
          </a:p>
          <a:p>
            <a:r>
              <a:rPr lang="en-US" dirty="0"/>
              <a:t>#3 Next Lecture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May 26, 2025; 4pm</a:t>
            </a:r>
            <a:r>
              <a:rPr lang="en-US" dirty="0"/>
              <a:t> by Christina due to Matthias traveling to Paris</a:t>
            </a:r>
          </a:p>
          <a:p>
            <a:r>
              <a:rPr lang="en-US" dirty="0">
                <a:solidFill>
                  <a:schemeClr val="tx1"/>
                </a:solidFill>
              </a:rPr>
              <a:t>#4 Course </a:t>
            </a:r>
            <a:r>
              <a:rPr lang="en-US" dirty="0" err="1">
                <a:solidFill>
                  <a:schemeClr val="tx1"/>
                </a:solidFill>
              </a:rPr>
              <a:t>Achtsamkeits</a:t>
            </a:r>
            <a:r>
              <a:rPr lang="en-US" dirty="0">
                <a:solidFill>
                  <a:schemeClr val="tx1"/>
                </a:solidFill>
              </a:rPr>
              <a:t>-Meditation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8-week course and study, start May 26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Mindfulness-Based Stress Reduction, Mental Health, and Productivity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Prof. Dr. Maja Adena</a:t>
            </a:r>
            <a:r>
              <a:rPr lang="en-US" dirty="0">
                <a:solidFill>
                  <a:schemeClr val="tx1"/>
                </a:solidFill>
              </a:rPr>
              <a:t> (TUB) und Mira Fischer (WZB)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5"/>
              </a:rPr>
              <a:t>https://wzb.fra1.qualtrics.com/jfe/form/SV_4IbPvSGunfOVCnk</a:t>
            </a: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7DB2ED-2A48-0DBA-F9E9-E4FEF187EE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6214" y="2767739"/>
            <a:ext cx="2056872" cy="2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A12980-2431-F3F8-E943-793F5676EE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dirty="0"/>
              <a:t>Algebraic operator model useful </a:t>
            </a:r>
            <a:br>
              <a:rPr lang="en-US" dirty="0"/>
            </a:br>
            <a:r>
              <a:rPr lang="en-US" dirty="0"/>
              <a:t>for reasoning,  but not necessarily</a:t>
            </a:r>
            <a:br>
              <a:rPr lang="en-US" dirty="0"/>
            </a:br>
            <a:r>
              <a:rPr lang="en-US" dirty="0"/>
              <a:t>a good idea for query  processing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Code compilation overhead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r>
              <a:rPr lang="en-US" dirty="0"/>
              <a:t>Data-centric Processing </a:t>
            </a:r>
            <a:r>
              <a:rPr lang="en-US" b="0" dirty="0"/>
              <a:t>(not operator-centric)</a:t>
            </a:r>
          </a:p>
          <a:p>
            <a:pPr lvl="1"/>
            <a:r>
              <a:rPr lang="en-US" dirty="0"/>
              <a:t>Keep </a:t>
            </a:r>
            <a:r>
              <a:rPr lang="en-US" b="1" dirty="0">
                <a:solidFill>
                  <a:srgbClr val="7889FB"/>
                </a:solidFill>
              </a:rPr>
              <a:t>data in CPU registers</a:t>
            </a:r>
            <a:r>
              <a:rPr lang="en-US" dirty="0"/>
              <a:t> as long as possible (no op boundaries)</a:t>
            </a:r>
          </a:p>
          <a:p>
            <a:pPr lvl="1"/>
            <a:r>
              <a:rPr lang="en-US" dirty="0"/>
              <a:t>Data is pushed towards operators (</a:t>
            </a:r>
            <a:r>
              <a:rPr lang="en-US" b="1" dirty="0">
                <a:solidFill>
                  <a:srgbClr val="7889FB"/>
                </a:solidFill>
              </a:rPr>
              <a:t>code and data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Queries are compiled into native machine code using </a:t>
            </a:r>
            <a:r>
              <a:rPr lang="en-US" b="1" dirty="0">
                <a:solidFill>
                  <a:srgbClr val="7889FB"/>
                </a:solidFill>
              </a:rPr>
              <a:t>LLVM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6B48A-8B56-6E25-96F8-B3EC7C2505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6CCF-202E-278D-BB27-6D8BFC33C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289" y="40464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BC5834-A056-4EF5-1974-81A5C4B0A306}"/>
              </a:ext>
            </a:extLst>
          </p:cNvPr>
          <p:cNvSpPr txBox="1"/>
          <p:nvPr/>
        </p:nvSpPr>
        <p:spPr>
          <a:xfrm>
            <a:off x="7154662" y="331560"/>
            <a:ext cx="266003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2011,</a:t>
            </a:r>
          </a:p>
          <a:p>
            <a:pPr algn="r"/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VLDB 2021 Test of Time Award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6C16F5-F238-5EA6-8EB4-4374E337973E}"/>
              </a:ext>
            </a:extLst>
          </p:cNvPr>
          <p:cNvGrpSpPr/>
          <p:nvPr/>
        </p:nvGrpSpPr>
        <p:grpSpPr>
          <a:xfrm>
            <a:off x="5778268" y="1663851"/>
            <a:ext cx="2253392" cy="1913623"/>
            <a:chOff x="4812084" y="1900584"/>
            <a:chExt cx="2253392" cy="1913623"/>
          </a:xfrm>
        </p:grpSpPr>
        <p:sp>
          <p:nvSpPr>
            <p:cNvPr id="7" name="Textfeld 19">
              <a:extLst>
                <a:ext uri="{FF2B5EF4-FFF2-40B4-BE49-F238E27FC236}">
                  <a16:creationId xmlns:a16="http://schemas.microsoft.com/office/drawing/2014/main" id="{2737DC22-0FAC-5665-8CF6-770AD7F6D790}"/>
                </a:ext>
              </a:extLst>
            </p:cNvPr>
            <p:cNvSpPr txBox="1"/>
            <p:nvPr/>
          </p:nvSpPr>
          <p:spPr>
            <a:xfrm>
              <a:off x="5284653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8" name="Textfeld 20">
              <a:extLst>
                <a:ext uri="{FF2B5EF4-FFF2-40B4-BE49-F238E27FC236}">
                  <a16:creationId xmlns:a16="http://schemas.microsoft.com/office/drawing/2014/main" id="{7FDC2ED9-74FB-BF58-01B6-46915DF6F718}"/>
                </a:ext>
              </a:extLst>
            </p:cNvPr>
            <p:cNvSpPr txBox="1"/>
            <p:nvPr/>
          </p:nvSpPr>
          <p:spPr>
            <a:xfrm>
              <a:off x="5493696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Gerade Verbindung 21">
              <a:extLst>
                <a:ext uri="{FF2B5EF4-FFF2-40B4-BE49-F238E27FC236}">
                  <a16:creationId xmlns:a16="http://schemas.microsoft.com/office/drawing/2014/main" id="{87940274-150D-F362-E666-DF29A255EEC7}"/>
                </a:ext>
              </a:extLst>
            </p:cNvPr>
            <p:cNvCxnSpPr/>
            <p:nvPr/>
          </p:nvCxnSpPr>
          <p:spPr>
            <a:xfrm rot="16200000" flipV="1">
              <a:off x="5655540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22">
              <a:extLst>
                <a:ext uri="{FF2B5EF4-FFF2-40B4-BE49-F238E27FC236}">
                  <a16:creationId xmlns:a16="http://schemas.microsoft.com/office/drawing/2014/main" id="{3595655D-6CB6-D0D9-F2BC-6ADF3866B848}"/>
                </a:ext>
              </a:extLst>
            </p:cNvPr>
            <p:cNvCxnSpPr/>
            <p:nvPr/>
          </p:nvCxnSpPr>
          <p:spPr>
            <a:xfrm rot="5400000" flipH="1" flipV="1">
              <a:off x="5236102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23">
              <a:extLst>
                <a:ext uri="{FF2B5EF4-FFF2-40B4-BE49-F238E27FC236}">
                  <a16:creationId xmlns:a16="http://schemas.microsoft.com/office/drawing/2014/main" id="{854735B5-1962-3B6B-8255-3BBE2369C8DD}"/>
                </a:ext>
              </a:extLst>
            </p:cNvPr>
            <p:cNvSpPr txBox="1"/>
            <p:nvPr/>
          </p:nvSpPr>
          <p:spPr>
            <a:xfrm>
              <a:off x="4812084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12" name="Textfeld 24">
              <a:extLst>
                <a:ext uri="{FF2B5EF4-FFF2-40B4-BE49-F238E27FC236}">
                  <a16:creationId xmlns:a16="http://schemas.microsoft.com/office/drawing/2014/main" id="{20CDCAAA-CFEA-4E25-C9CF-B0FDD637C811}"/>
                </a:ext>
              </a:extLst>
            </p:cNvPr>
            <p:cNvSpPr txBox="1"/>
            <p:nvPr/>
          </p:nvSpPr>
          <p:spPr>
            <a:xfrm>
              <a:off x="5668157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3" name="Textfeld 25">
              <a:extLst>
                <a:ext uri="{FF2B5EF4-FFF2-40B4-BE49-F238E27FC236}">
                  <a16:creationId xmlns:a16="http://schemas.microsoft.com/office/drawing/2014/main" id="{E86B6913-EA01-1AED-67A1-3D28606ED860}"/>
                </a:ext>
              </a:extLst>
            </p:cNvPr>
            <p:cNvSpPr txBox="1"/>
            <p:nvPr/>
          </p:nvSpPr>
          <p:spPr>
            <a:xfrm>
              <a:off x="5877200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4" name="Gerade Verbindung 26">
              <a:extLst>
                <a:ext uri="{FF2B5EF4-FFF2-40B4-BE49-F238E27FC236}">
                  <a16:creationId xmlns:a16="http://schemas.microsoft.com/office/drawing/2014/main" id="{720726CA-FB12-5748-A1C2-E351FD58BBFE}"/>
                </a:ext>
              </a:extLst>
            </p:cNvPr>
            <p:cNvCxnSpPr/>
            <p:nvPr/>
          </p:nvCxnSpPr>
          <p:spPr>
            <a:xfrm rot="16200000" flipV="1">
              <a:off x="6039044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27">
              <a:extLst>
                <a:ext uri="{FF2B5EF4-FFF2-40B4-BE49-F238E27FC236}">
                  <a16:creationId xmlns:a16="http://schemas.microsoft.com/office/drawing/2014/main" id="{5987D8EF-36EB-FC1B-8D22-DA236082BCCA}"/>
                </a:ext>
              </a:extLst>
            </p:cNvPr>
            <p:cNvCxnSpPr/>
            <p:nvPr/>
          </p:nvCxnSpPr>
          <p:spPr>
            <a:xfrm rot="5400000" flipH="1" flipV="1">
              <a:off x="5619606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8">
              <a:extLst>
                <a:ext uri="{FF2B5EF4-FFF2-40B4-BE49-F238E27FC236}">
                  <a16:creationId xmlns:a16="http://schemas.microsoft.com/office/drawing/2014/main" id="{BB26DDE6-E264-3491-FF8F-719693B7895C}"/>
                </a:ext>
              </a:extLst>
            </p:cNvPr>
            <p:cNvCxnSpPr/>
            <p:nvPr/>
          </p:nvCxnSpPr>
          <p:spPr>
            <a:xfrm rot="5400000" flipH="1" flipV="1">
              <a:off x="6203662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29">
              <a:extLst>
                <a:ext uri="{FF2B5EF4-FFF2-40B4-BE49-F238E27FC236}">
                  <a16:creationId xmlns:a16="http://schemas.microsoft.com/office/drawing/2014/main" id="{AF20B13B-E967-1C13-0B2A-AD4EC9570F43}"/>
                </a:ext>
              </a:extLst>
            </p:cNvPr>
            <p:cNvSpPr txBox="1"/>
            <p:nvPr/>
          </p:nvSpPr>
          <p:spPr>
            <a:xfrm>
              <a:off x="6061709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18" name="Textfeld 30">
              <a:extLst>
                <a:ext uri="{FF2B5EF4-FFF2-40B4-BE49-F238E27FC236}">
                  <a16:creationId xmlns:a16="http://schemas.microsoft.com/office/drawing/2014/main" id="{FD85B53E-7078-F0DE-7E70-CBFE55E6A119}"/>
                </a:ext>
              </a:extLst>
            </p:cNvPr>
            <p:cNvSpPr txBox="1"/>
            <p:nvPr/>
          </p:nvSpPr>
          <p:spPr>
            <a:xfrm>
              <a:off x="6270752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19" name="Gerade Verbindung 31">
              <a:extLst>
                <a:ext uri="{FF2B5EF4-FFF2-40B4-BE49-F238E27FC236}">
                  <a16:creationId xmlns:a16="http://schemas.microsoft.com/office/drawing/2014/main" id="{3560494E-0931-9771-2A3E-7E74D6508D36}"/>
                </a:ext>
              </a:extLst>
            </p:cNvPr>
            <p:cNvCxnSpPr/>
            <p:nvPr/>
          </p:nvCxnSpPr>
          <p:spPr>
            <a:xfrm rot="16200000" flipV="1">
              <a:off x="6432596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32">
              <a:extLst>
                <a:ext uri="{FF2B5EF4-FFF2-40B4-BE49-F238E27FC236}">
                  <a16:creationId xmlns:a16="http://schemas.microsoft.com/office/drawing/2014/main" id="{834726F0-CABC-20D7-E426-22E580FC3FEA}"/>
                </a:ext>
              </a:extLst>
            </p:cNvPr>
            <p:cNvCxnSpPr/>
            <p:nvPr/>
          </p:nvCxnSpPr>
          <p:spPr>
            <a:xfrm rot="5400000" flipH="1" flipV="1">
              <a:off x="6013158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34">
              <a:extLst>
                <a:ext uri="{FF2B5EF4-FFF2-40B4-BE49-F238E27FC236}">
                  <a16:creationId xmlns:a16="http://schemas.microsoft.com/office/drawing/2014/main" id="{3B6C0B2B-72BF-12FD-0221-F78DF57185C9}"/>
                </a:ext>
              </a:extLst>
            </p:cNvPr>
            <p:cNvSpPr/>
            <p:nvPr/>
          </p:nvSpPr>
          <p:spPr>
            <a:xfrm>
              <a:off x="598535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2" name="Ellipse 35">
              <a:extLst>
                <a:ext uri="{FF2B5EF4-FFF2-40B4-BE49-F238E27FC236}">
                  <a16:creationId xmlns:a16="http://schemas.microsoft.com/office/drawing/2014/main" id="{B0CD5821-0243-C205-DAB7-FD9CDA61CFB6}"/>
                </a:ext>
              </a:extLst>
            </p:cNvPr>
            <p:cNvSpPr/>
            <p:nvPr/>
          </p:nvSpPr>
          <p:spPr>
            <a:xfrm>
              <a:off x="55533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Ellipse 36">
              <a:extLst>
                <a:ext uri="{FF2B5EF4-FFF2-40B4-BE49-F238E27FC236}">
                  <a16:creationId xmlns:a16="http://schemas.microsoft.com/office/drawing/2014/main" id="{EF711498-508D-87E4-6F6F-C48FC54FA496}"/>
                </a:ext>
              </a:extLst>
            </p:cNvPr>
            <p:cNvSpPr/>
            <p:nvPr/>
          </p:nvSpPr>
          <p:spPr>
            <a:xfrm>
              <a:off x="5985356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4" name="Ellipse 37">
              <a:extLst>
                <a:ext uri="{FF2B5EF4-FFF2-40B4-BE49-F238E27FC236}">
                  <a16:creationId xmlns:a16="http://schemas.microsoft.com/office/drawing/2014/main" id="{D3996DD6-238C-8695-B966-475CC9A79056}"/>
                </a:ext>
              </a:extLst>
            </p:cNvPr>
            <p:cNvSpPr/>
            <p:nvPr/>
          </p:nvSpPr>
          <p:spPr>
            <a:xfrm>
              <a:off x="6345396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5" name="Ellipse 38">
              <a:extLst>
                <a:ext uri="{FF2B5EF4-FFF2-40B4-BE49-F238E27FC236}">
                  <a16:creationId xmlns:a16="http://schemas.microsoft.com/office/drawing/2014/main" id="{CCCFB68F-D637-756A-251B-BB9EA9F1C346}"/>
                </a:ext>
              </a:extLst>
            </p:cNvPr>
            <p:cNvSpPr/>
            <p:nvPr/>
          </p:nvSpPr>
          <p:spPr>
            <a:xfrm>
              <a:off x="51932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6" name="Ellipse 39">
              <a:extLst>
                <a:ext uri="{FF2B5EF4-FFF2-40B4-BE49-F238E27FC236}">
                  <a16:creationId xmlns:a16="http://schemas.microsoft.com/office/drawing/2014/main" id="{5BB1D684-863F-2EFA-0EA6-03D5E5A1DD53}"/>
                </a:ext>
              </a:extLst>
            </p:cNvPr>
            <p:cNvSpPr/>
            <p:nvPr/>
          </p:nvSpPr>
          <p:spPr>
            <a:xfrm>
              <a:off x="5625316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96CB734-6D31-5481-F327-0BAC3AFB0301}"/>
              </a:ext>
            </a:extLst>
          </p:cNvPr>
          <p:cNvSpPr txBox="1"/>
          <p:nvPr/>
        </p:nvSpPr>
        <p:spPr>
          <a:xfrm>
            <a:off x="4290611" y="2912804"/>
            <a:ext cx="1638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Materialized Intermediates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C612CF8-5EBF-9CE8-AFAF-5891DCAC63E1}"/>
              </a:ext>
            </a:extLst>
          </p:cNvPr>
          <p:cNvGrpSpPr/>
          <p:nvPr/>
        </p:nvGrpSpPr>
        <p:grpSpPr>
          <a:xfrm>
            <a:off x="7671620" y="1663851"/>
            <a:ext cx="2253392" cy="1913623"/>
            <a:chOff x="6705436" y="1900584"/>
            <a:chExt cx="2253392" cy="1913623"/>
          </a:xfrm>
        </p:grpSpPr>
        <p:sp>
          <p:nvSpPr>
            <p:cNvPr id="29" name="Textfeld 41">
              <a:extLst>
                <a:ext uri="{FF2B5EF4-FFF2-40B4-BE49-F238E27FC236}">
                  <a16:creationId xmlns:a16="http://schemas.microsoft.com/office/drawing/2014/main" id="{D1D843AD-7250-30D3-0B04-FA8FDAF4D5CB}"/>
                </a:ext>
              </a:extLst>
            </p:cNvPr>
            <p:cNvSpPr txBox="1"/>
            <p:nvPr/>
          </p:nvSpPr>
          <p:spPr>
            <a:xfrm>
              <a:off x="7178005" y="28635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30" name="Textfeld 42">
              <a:extLst>
                <a:ext uri="{FF2B5EF4-FFF2-40B4-BE49-F238E27FC236}">
                  <a16:creationId xmlns:a16="http://schemas.microsoft.com/office/drawing/2014/main" id="{D152BD42-7E52-ACE6-FB04-C5242ACB13A2}"/>
                </a:ext>
              </a:extLst>
            </p:cNvPr>
            <p:cNvSpPr txBox="1"/>
            <p:nvPr/>
          </p:nvSpPr>
          <p:spPr>
            <a:xfrm>
              <a:off x="7387048" y="34124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1" name="Gerade Verbindung 43">
              <a:extLst>
                <a:ext uri="{FF2B5EF4-FFF2-40B4-BE49-F238E27FC236}">
                  <a16:creationId xmlns:a16="http://schemas.microsoft.com/office/drawing/2014/main" id="{ECFE4780-5C35-F43F-DB56-FDFBA40763BD}"/>
                </a:ext>
              </a:extLst>
            </p:cNvPr>
            <p:cNvCxnSpPr/>
            <p:nvPr/>
          </p:nvCxnSpPr>
          <p:spPr>
            <a:xfrm rot="16200000" flipV="1">
              <a:off x="7548892" y="33719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44">
              <a:extLst>
                <a:ext uri="{FF2B5EF4-FFF2-40B4-BE49-F238E27FC236}">
                  <a16:creationId xmlns:a16="http://schemas.microsoft.com/office/drawing/2014/main" id="{DCF8B4EF-3B0F-9244-F62B-CEFCB56E5A2E}"/>
                </a:ext>
              </a:extLst>
            </p:cNvPr>
            <p:cNvCxnSpPr/>
            <p:nvPr/>
          </p:nvCxnSpPr>
          <p:spPr>
            <a:xfrm rot="5400000" flipH="1" flipV="1">
              <a:off x="7129454" y="33733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45">
              <a:extLst>
                <a:ext uri="{FF2B5EF4-FFF2-40B4-BE49-F238E27FC236}">
                  <a16:creationId xmlns:a16="http://schemas.microsoft.com/office/drawing/2014/main" id="{90800147-9D5E-2AAB-30C8-05EDEF43BCB6}"/>
                </a:ext>
              </a:extLst>
            </p:cNvPr>
            <p:cNvSpPr txBox="1"/>
            <p:nvPr/>
          </p:nvSpPr>
          <p:spPr>
            <a:xfrm>
              <a:off x="6705436" y="3414097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34" name="Textfeld 46">
              <a:extLst>
                <a:ext uri="{FF2B5EF4-FFF2-40B4-BE49-F238E27FC236}">
                  <a16:creationId xmlns:a16="http://schemas.microsoft.com/office/drawing/2014/main" id="{9B1BBEED-6DE0-E122-FAE6-DB5132E9E298}"/>
                </a:ext>
              </a:extLst>
            </p:cNvPr>
            <p:cNvSpPr txBox="1"/>
            <p:nvPr/>
          </p:nvSpPr>
          <p:spPr>
            <a:xfrm>
              <a:off x="7561509" y="2382887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35" name="Textfeld 47">
              <a:extLst>
                <a:ext uri="{FF2B5EF4-FFF2-40B4-BE49-F238E27FC236}">
                  <a16:creationId xmlns:a16="http://schemas.microsoft.com/office/drawing/2014/main" id="{25A031EE-410D-C9B2-A85F-C8D8A44D6BE0}"/>
                </a:ext>
              </a:extLst>
            </p:cNvPr>
            <p:cNvSpPr txBox="1"/>
            <p:nvPr/>
          </p:nvSpPr>
          <p:spPr>
            <a:xfrm>
              <a:off x="7770552" y="2931795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36" name="Gerade Verbindung 48">
              <a:extLst>
                <a:ext uri="{FF2B5EF4-FFF2-40B4-BE49-F238E27FC236}">
                  <a16:creationId xmlns:a16="http://schemas.microsoft.com/office/drawing/2014/main" id="{E2ABCFD2-9B58-CF14-F93D-CBC2C00DE51A}"/>
                </a:ext>
              </a:extLst>
            </p:cNvPr>
            <p:cNvCxnSpPr/>
            <p:nvPr/>
          </p:nvCxnSpPr>
          <p:spPr>
            <a:xfrm rot="16200000" flipV="1">
              <a:off x="7932396" y="2891335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49">
              <a:extLst>
                <a:ext uri="{FF2B5EF4-FFF2-40B4-BE49-F238E27FC236}">
                  <a16:creationId xmlns:a16="http://schemas.microsoft.com/office/drawing/2014/main" id="{0461B389-AC7F-C93B-492D-A96A9D46E6FA}"/>
                </a:ext>
              </a:extLst>
            </p:cNvPr>
            <p:cNvCxnSpPr/>
            <p:nvPr/>
          </p:nvCxnSpPr>
          <p:spPr>
            <a:xfrm rot="5400000" flipH="1" flipV="1">
              <a:off x="7512958" y="2892683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50">
              <a:extLst>
                <a:ext uri="{FF2B5EF4-FFF2-40B4-BE49-F238E27FC236}">
                  <a16:creationId xmlns:a16="http://schemas.microsoft.com/office/drawing/2014/main" id="{F35C3655-9D61-11E4-185C-751EF05A102F}"/>
                </a:ext>
              </a:extLst>
            </p:cNvPr>
            <p:cNvCxnSpPr/>
            <p:nvPr/>
          </p:nvCxnSpPr>
          <p:spPr>
            <a:xfrm rot="5400000" flipH="1" flipV="1">
              <a:off x="8097014" y="200105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51">
              <a:extLst>
                <a:ext uri="{FF2B5EF4-FFF2-40B4-BE49-F238E27FC236}">
                  <a16:creationId xmlns:a16="http://schemas.microsoft.com/office/drawing/2014/main" id="{8C017138-2B4D-7A03-9FFA-1C15A1B3FC83}"/>
                </a:ext>
              </a:extLst>
            </p:cNvPr>
            <p:cNvSpPr txBox="1"/>
            <p:nvPr/>
          </p:nvSpPr>
          <p:spPr>
            <a:xfrm>
              <a:off x="7955061" y="1912311"/>
              <a:ext cx="4936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</a:p>
          </p:txBody>
        </p:sp>
        <p:sp>
          <p:nvSpPr>
            <p:cNvPr id="40" name="Textfeld 52">
              <a:extLst>
                <a:ext uri="{FF2B5EF4-FFF2-40B4-BE49-F238E27FC236}">
                  <a16:creationId xmlns:a16="http://schemas.microsoft.com/office/drawing/2014/main" id="{9E73AAB9-5215-3EE9-A405-A347D9855737}"/>
                </a:ext>
              </a:extLst>
            </p:cNvPr>
            <p:cNvSpPr txBox="1"/>
            <p:nvPr/>
          </p:nvSpPr>
          <p:spPr>
            <a:xfrm>
              <a:off x="8164104" y="2461219"/>
              <a:ext cx="7947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U</a:t>
              </a:r>
              <a:endParaRPr lang="de-DE" sz="2000" b="0" baseline="-25000" dirty="0">
                <a:latin typeface="Consolas" panose="020B0609020204030204" pitchFamily="49" charset="0"/>
              </a:endParaRPr>
            </a:p>
          </p:txBody>
        </p:sp>
        <p:cxnSp>
          <p:nvCxnSpPr>
            <p:cNvPr id="41" name="Gerade Verbindung 53">
              <a:extLst>
                <a:ext uri="{FF2B5EF4-FFF2-40B4-BE49-F238E27FC236}">
                  <a16:creationId xmlns:a16="http://schemas.microsoft.com/office/drawing/2014/main" id="{5B37A5E5-180D-84CB-7301-55192741E5FC}"/>
                </a:ext>
              </a:extLst>
            </p:cNvPr>
            <p:cNvCxnSpPr/>
            <p:nvPr/>
          </p:nvCxnSpPr>
          <p:spPr>
            <a:xfrm rot="16200000" flipV="1">
              <a:off x="8325948" y="2420759"/>
              <a:ext cx="130820" cy="9845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54">
              <a:extLst>
                <a:ext uri="{FF2B5EF4-FFF2-40B4-BE49-F238E27FC236}">
                  <a16:creationId xmlns:a16="http://schemas.microsoft.com/office/drawing/2014/main" id="{17E10A0A-2C11-DB6C-F5ED-80996C994049}"/>
                </a:ext>
              </a:extLst>
            </p:cNvPr>
            <p:cNvCxnSpPr/>
            <p:nvPr/>
          </p:nvCxnSpPr>
          <p:spPr>
            <a:xfrm rot="5400000" flipH="1" flipV="1">
              <a:off x="7906510" y="2422107"/>
              <a:ext cx="145656" cy="809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57">
              <a:extLst>
                <a:ext uri="{FF2B5EF4-FFF2-40B4-BE49-F238E27FC236}">
                  <a16:creationId xmlns:a16="http://schemas.microsoft.com/office/drawing/2014/main" id="{A8031A17-6841-1972-214D-6269EA18F2BD}"/>
                </a:ext>
              </a:extLst>
            </p:cNvPr>
            <p:cNvSpPr/>
            <p:nvPr/>
          </p:nvSpPr>
          <p:spPr>
            <a:xfrm>
              <a:off x="7878708" y="2764679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4" name="Ellipse 58">
              <a:extLst>
                <a:ext uri="{FF2B5EF4-FFF2-40B4-BE49-F238E27FC236}">
                  <a16:creationId xmlns:a16="http://schemas.microsoft.com/office/drawing/2014/main" id="{24A1BEC7-E4D0-55AC-0FD7-84B54D356E40}"/>
                </a:ext>
              </a:extLst>
            </p:cNvPr>
            <p:cNvSpPr/>
            <p:nvPr/>
          </p:nvSpPr>
          <p:spPr>
            <a:xfrm>
              <a:off x="8238748" y="2332631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45" name="Ellipse 60">
              <a:extLst>
                <a:ext uri="{FF2B5EF4-FFF2-40B4-BE49-F238E27FC236}">
                  <a16:creationId xmlns:a16="http://schemas.microsoft.com/office/drawing/2014/main" id="{26C1F22D-AAD0-3ED4-386D-5243E9842183}"/>
                </a:ext>
              </a:extLst>
            </p:cNvPr>
            <p:cNvSpPr/>
            <p:nvPr/>
          </p:nvSpPr>
          <p:spPr>
            <a:xfrm>
              <a:off x="7518668" y="3268735"/>
              <a:ext cx="288032" cy="2880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46" name="Right Arrow 66">
            <a:extLst>
              <a:ext uri="{FF2B5EF4-FFF2-40B4-BE49-F238E27FC236}">
                <a16:creationId xmlns:a16="http://schemas.microsoft.com/office/drawing/2014/main" id="{2458283F-6928-29B9-B9D5-7159ED439090}"/>
              </a:ext>
            </a:extLst>
          </p:cNvPr>
          <p:cNvSpPr/>
          <p:nvPr/>
        </p:nvSpPr>
        <p:spPr>
          <a:xfrm>
            <a:off x="7817960" y="24936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0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40E5F2-913A-3D11-B27C-7A5F2C7286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Plan </a:t>
            </a:r>
            <a:r>
              <a:rPr lang="de-DE" dirty="0" err="1"/>
              <a:t>with</a:t>
            </a:r>
            <a:r>
              <a:rPr lang="de-DE" dirty="0"/>
              <a:t> Pipeline </a:t>
            </a:r>
            <a:r>
              <a:rPr lang="de-DE" dirty="0" err="1"/>
              <a:t>Boundaries</a:t>
            </a:r>
            <a:endParaRPr lang="de-DE" dirty="0"/>
          </a:p>
          <a:p>
            <a:pPr lvl="1"/>
            <a:r>
              <a:rPr lang="de-DE" dirty="0"/>
              <a:t>Pipeline </a:t>
            </a:r>
            <a:r>
              <a:rPr lang="de-DE" dirty="0" err="1"/>
              <a:t>breaker</a:t>
            </a:r>
            <a:r>
              <a:rPr lang="de-DE" dirty="0"/>
              <a:t>: </a:t>
            </a:r>
            <a:r>
              <a:rPr lang="de-DE" dirty="0" err="1"/>
              <a:t>op</a:t>
            </a:r>
            <a:r>
              <a:rPr lang="de-DE" dirty="0"/>
              <a:t> </a:t>
            </a:r>
            <a:r>
              <a:rPr lang="de-DE" dirty="0" err="1"/>
              <a:t>takes</a:t>
            </a:r>
            <a:r>
              <a:rPr lang="de-DE" dirty="0"/>
              <a:t> a </a:t>
            </a:r>
            <a:r>
              <a:rPr lang="de-DE" dirty="0" err="1"/>
              <a:t>tuple</a:t>
            </a:r>
            <a:r>
              <a:rPr lang="de-DE" dirty="0"/>
              <a:t> out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register</a:t>
            </a:r>
            <a:endParaRPr lang="de-DE" dirty="0"/>
          </a:p>
          <a:p>
            <a:pPr lvl="1"/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pipeline</a:t>
            </a:r>
            <a:r>
              <a:rPr lang="de-DE" dirty="0"/>
              <a:t> </a:t>
            </a:r>
            <a:r>
              <a:rPr lang="de-DE" dirty="0" err="1"/>
              <a:t>breaker</a:t>
            </a:r>
            <a:r>
              <a:rPr lang="de-DE" dirty="0"/>
              <a:t>: </a:t>
            </a:r>
            <a:r>
              <a:rPr lang="de-DE" dirty="0" err="1"/>
              <a:t>blocking</a:t>
            </a:r>
            <a:r>
              <a:rPr lang="de-DE" dirty="0"/>
              <a:t> </a:t>
            </a:r>
            <a:r>
              <a:rPr lang="de-DE" dirty="0" err="1"/>
              <a:t>op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6E483-737D-6221-70B9-88FDF7110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A8BD3A74-57BC-1076-ED55-BFC5BE438940}"/>
              </a:ext>
            </a:extLst>
          </p:cNvPr>
          <p:cNvSpPr/>
          <p:nvPr/>
        </p:nvSpPr>
        <p:spPr>
          <a:xfrm>
            <a:off x="6409084" y="363567"/>
            <a:ext cx="3765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R1,R3,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R2.z, count(*)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R2.y = 3</a:t>
            </a:r>
          </a:p>
          <a:p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R2.z) R2</a:t>
            </a:r>
          </a:p>
          <a:p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R1.x = 7 AND R1.a = R3.b </a:t>
            </a:r>
            <a:br>
              <a:rPr lang="pt-BR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pt-BR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pt-BR" sz="1600" dirty="0">
                <a:latin typeface="Consolas" panose="020B0609020204030204" pitchFamily="49" charset="0"/>
                <a:cs typeface="Courier New" pitchFamily="49" charset="0"/>
              </a:rPr>
              <a:t> R2.z = R3.c</a:t>
            </a:r>
            <a:endParaRPr lang="en-US" sz="160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cxnSp>
        <p:nvCxnSpPr>
          <p:cNvPr id="5" name="Gerade Verbindung 7">
            <a:extLst>
              <a:ext uri="{FF2B5EF4-FFF2-40B4-BE49-F238E27FC236}">
                <a16:creationId xmlns:a16="http://schemas.microsoft.com/office/drawing/2014/main" id="{5599A77B-A472-27C9-9C70-1CA5271A7B46}"/>
              </a:ext>
            </a:extLst>
          </p:cNvPr>
          <p:cNvCxnSpPr/>
          <p:nvPr/>
        </p:nvCxnSpPr>
        <p:spPr>
          <a:xfrm rot="10800000">
            <a:off x="2073305" y="2623497"/>
            <a:ext cx="360038" cy="203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8">
            <a:extLst>
              <a:ext uri="{FF2B5EF4-FFF2-40B4-BE49-F238E27FC236}">
                <a16:creationId xmlns:a16="http://schemas.microsoft.com/office/drawing/2014/main" id="{884F9324-511F-6039-BC86-F31E08671F7C}"/>
              </a:ext>
            </a:extLst>
          </p:cNvPr>
          <p:cNvSpPr txBox="1"/>
          <p:nvPr/>
        </p:nvSpPr>
        <p:spPr>
          <a:xfrm>
            <a:off x="2433345" y="402358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</a:rPr>
              <a:t>γ</a:t>
            </a:r>
            <a:r>
              <a:rPr lang="de-DE" sz="2000" b="0" baseline="-25000" dirty="0">
                <a:latin typeface="Consolas" panose="020B0609020204030204" pitchFamily="49" charset="0"/>
              </a:rPr>
              <a:t>COUNT(*);Z</a:t>
            </a:r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54BB6EE6-D653-8482-90BF-423B47314F49}"/>
              </a:ext>
            </a:extLst>
          </p:cNvPr>
          <p:cNvSpPr txBox="1"/>
          <p:nvPr/>
        </p:nvSpPr>
        <p:spPr>
          <a:xfrm>
            <a:off x="2054070" y="2648484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8" name="Gerade Verbindung 11">
            <a:extLst>
              <a:ext uri="{FF2B5EF4-FFF2-40B4-BE49-F238E27FC236}">
                <a16:creationId xmlns:a16="http://schemas.microsoft.com/office/drawing/2014/main" id="{6E269665-65B6-E6D5-F40F-EDE122B2FB38}"/>
              </a:ext>
            </a:extLst>
          </p:cNvPr>
          <p:cNvCxnSpPr/>
          <p:nvPr/>
        </p:nvCxnSpPr>
        <p:spPr>
          <a:xfrm rot="10800000">
            <a:off x="3081417" y="3199561"/>
            <a:ext cx="720080" cy="36004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2">
            <a:extLst>
              <a:ext uri="{FF2B5EF4-FFF2-40B4-BE49-F238E27FC236}">
                <a16:creationId xmlns:a16="http://schemas.microsoft.com/office/drawing/2014/main" id="{A4649469-F58D-C25E-C3DF-5F498C86AF7E}"/>
              </a:ext>
            </a:extLst>
          </p:cNvPr>
          <p:cNvCxnSpPr/>
          <p:nvPr/>
        </p:nvCxnSpPr>
        <p:spPr>
          <a:xfrm flipV="1">
            <a:off x="1316943" y="3199561"/>
            <a:ext cx="1080120" cy="28803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4">
            <a:extLst>
              <a:ext uri="{FF2B5EF4-FFF2-40B4-BE49-F238E27FC236}">
                <a16:creationId xmlns:a16="http://schemas.microsoft.com/office/drawing/2014/main" id="{B38AA125-D922-09AD-913B-9AB3E9EB19D1}"/>
              </a:ext>
            </a:extLst>
          </p:cNvPr>
          <p:cNvSpPr txBox="1"/>
          <p:nvPr/>
        </p:nvSpPr>
        <p:spPr>
          <a:xfrm>
            <a:off x="849169" y="4023587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1" name="Textfeld 15">
            <a:extLst>
              <a:ext uri="{FF2B5EF4-FFF2-40B4-BE49-F238E27FC236}">
                <a16:creationId xmlns:a16="http://schemas.microsoft.com/office/drawing/2014/main" id="{833EE411-C0ED-76C5-5299-8B51F2A11605}"/>
              </a:ext>
            </a:extLst>
          </p:cNvPr>
          <p:cNvSpPr txBox="1"/>
          <p:nvPr/>
        </p:nvSpPr>
        <p:spPr>
          <a:xfrm>
            <a:off x="1101783" y="3407243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2" name="Gerade Verbindung 16">
            <a:extLst>
              <a:ext uri="{FF2B5EF4-FFF2-40B4-BE49-F238E27FC236}">
                <a16:creationId xmlns:a16="http://schemas.microsoft.com/office/drawing/2014/main" id="{7336E851-DE11-7AA4-2D95-5902A3C05BC1}"/>
              </a:ext>
            </a:extLst>
          </p:cNvPr>
          <p:cNvCxnSpPr/>
          <p:nvPr/>
        </p:nvCxnSpPr>
        <p:spPr>
          <a:xfrm rot="5400000" flipH="1" flipV="1">
            <a:off x="1193089" y="3923442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7">
            <a:extLst>
              <a:ext uri="{FF2B5EF4-FFF2-40B4-BE49-F238E27FC236}">
                <a16:creationId xmlns:a16="http://schemas.microsoft.com/office/drawing/2014/main" id="{74B5353B-98CC-41B1-EB11-57261D84E1BF}"/>
              </a:ext>
            </a:extLst>
          </p:cNvPr>
          <p:cNvSpPr txBox="1"/>
          <p:nvPr/>
        </p:nvSpPr>
        <p:spPr>
          <a:xfrm>
            <a:off x="3334031" y="3365643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z=c</a:t>
            </a:r>
          </a:p>
        </p:txBody>
      </p:sp>
      <p:cxnSp>
        <p:nvCxnSpPr>
          <p:cNvPr id="14" name="Gerade Verbindung 18">
            <a:extLst>
              <a:ext uri="{FF2B5EF4-FFF2-40B4-BE49-F238E27FC236}">
                <a16:creationId xmlns:a16="http://schemas.microsoft.com/office/drawing/2014/main" id="{7D17EA62-7862-E263-2D62-EE1E75716B60}"/>
              </a:ext>
            </a:extLst>
          </p:cNvPr>
          <p:cNvCxnSpPr/>
          <p:nvPr/>
        </p:nvCxnSpPr>
        <p:spPr>
          <a:xfrm flipV="1">
            <a:off x="3009409" y="3847633"/>
            <a:ext cx="683490" cy="21602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0">
            <a:extLst>
              <a:ext uri="{FF2B5EF4-FFF2-40B4-BE49-F238E27FC236}">
                <a16:creationId xmlns:a16="http://schemas.microsoft.com/office/drawing/2014/main" id="{4306F8AC-2331-1C01-254A-1CB86FD7605E}"/>
              </a:ext>
            </a:extLst>
          </p:cNvPr>
          <p:cNvCxnSpPr/>
          <p:nvPr/>
        </p:nvCxnSpPr>
        <p:spPr>
          <a:xfrm rot="10800000">
            <a:off x="4377561" y="3847633"/>
            <a:ext cx="576064" cy="288034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24">
            <a:extLst>
              <a:ext uri="{FF2B5EF4-FFF2-40B4-BE49-F238E27FC236}">
                <a16:creationId xmlns:a16="http://schemas.microsoft.com/office/drawing/2014/main" id="{D7A56EDA-9FB0-47C4-A067-3D18702CF498}"/>
              </a:ext>
            </a:extLst>
          </p:cNvPr>
          <p:cNvSpPr txBox="1"/>
          <p:nvPr/>
        </p:nvSpPr>
        <p:spPr>
          <a:xfrm>
            <a:off x="2540771" y="517571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R2</a:t>
            </a:r>
          </a:p>
        </p:txBody>
      </p:sp>
      <p:sp>
        <p:nvSpPr>
          <p:cNvPr id="17" name="Textfeld 25">
            <a:extLst>
              <a:ext uri="{FF2B5EF4-FFF2-40B4-BE49-F238E27FC236}">
                <a16:creationId xmlns:a16="http://schemas.microsoft.com/office/drawing/2014/main" id="{2680F969-3A8F-F758-2373-AFCD8AB696C4}"/>
              </a:ext>
            </a:extLst>
          </p:cNvPr>
          <p:cNvSpPr txBox="1"/>
          <p:nvPr/>
        </p:nvSpPr>
        <p:spPr>
          <a:xfrm>
            <a:off x="2793385" y="455937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y=3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8" name="Gerade Verbindung 26">
            <a:extLst>
              <a:ext uri="{FF2B5EF4-FFF2-40B4-BE49-F238E27FC236}">
                <a16:creationId xmlns:a16="http://schemas.microsoft.com/office/drawing/2014/main" id="{7276D0C5-47AE-2A6F-CD4E-759609D7E51D}"/>
              </a:ext>
            </a:extLst>
          </p:cNvPr>
          <p:cNvCxnSpPr/>
          <p:nvPr/>
        </p:nvCxnSpPr>
        <p:spPr>
          <a:xfrm rot="5400000" flipH="1" flipV="1">
            <a:off x="2884691" y="5075570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7">
            <a:extLst>
              <a:ext uri="{FF2B5EF4-FFF2-40B4-BE49-F238E27FC236}">
                <a16:creationId xmlns:a16="http://schemas.microsoft.com/office/drawing/2014/main" id="{83CFFE72-7D9D-2BDB-9D9B-2EA2FC95CE86}"/>
              </a:ext>
            </a:extLst>
          </p:cNvPr>
          <p:cNvCxnSpPr/>
          <p:nvPr/>
        </p:nvCxnSpPr>
        <p:spPr>
          <a:xfrm rot="5400000" flipH="1" flipV="1">
            <a:off x="2906234" y="4524169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28">
            <a:extLst>
              <a:ext uri="{FF2B5EF4-FFF2-40B4-BE49-F238E27FC236}">
                <a16:creationId xmlns:a16="http://schemas.microsoft.com/office/drawing/2014/main" id="{CFA54241-D729-0A23-2105-B5D093A98141}"/>
              </a:ext>
            </a:extLst>
          </p:cNvPr>
          <p:cNvSpPr txBox="1"/>
          <p:nvPr/>
        </p:nvSpPr>
        <p:spPr>
          <a:xfrm>
            <a:off x="4485851" y="5287793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R3</a:t>
            </a:r>
          </a:p>
        </p:txBody>
      </p:sp>
      <p:cxnSp>
        <p:nvCxnSpPr>
          <p:cNvPr id="21" name="Gerade Verbindung 29">
            <a:extLst>
              <a:ext uri="{FF2B5EF4-FFF2-40B4-BE49-F238E27FC236}">
                <a16:creationId xmlns:a16="http://schemas.microsoft.com/office/drawing/2014/main" id="{A5B2D815-9366-4D83-053E-D30E0F42EF66}"/>
              </a:ext>
            </a:extLst>
          </p:cNvPr>
          <p:cNvCxnSpPr/>
          <p:nvPr/>
        </p:nvCxnSpPr>
        <p:spPr>
          <a:xfrm rot="5400000" flipH="1" flipV="1">
            <a:off x="4413565" y="4635531"/>
            <a:ext cx="1080122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36">
            <a:extLst>
              <a:ext uri="{FF2B5EF4-FFF2-40B4-BE49-F238E27FC236}">
                <a16:creationId xmlns:a16="http://schemas.microsoft.com/office/drawing/2014/main" id="{8CDCC9B3-38B6-BF4C-73D8-2145655D39CF}"/>
              </a:ext>
            </a:extLst>
          </p:cNvPr>
          <p:cNvSpPr/>
          <p:nvPr/>
        </p:nvSpPr>
        <p:spPr>
          <a:xfrm>
            <a:off x="2828803" y="4567713"/>
            <a:ext cx="576064" cy="10081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23" name="Gruppieren 41">
            <a:extLst>
              <a:ext uri="{FF2B5EF4-FFF2-40B4-BE49-F238E27FC236}">
                <a16:creationId xmlns:a16="http://schemas.microsoft.com/office/drawing/2014/main" id="{A25C2C75-93D9-775E-E42A-0F3169F869BB}"/>
              </a:ext>
            </a:extLst>
          </p:cNvPr>
          <p:cNvGrpSpPr/>
          <p:nvPr/>
        </p:nvGrpSpPr>
        <p:grpSpPr>
          <a:xfrm>
            <a:off x="1137201" y="3055545"/>
            <a:ext cx="1584177" cy="1440161"/>
            <a:chOff x="251520" y="3645024"/>
            <a:chExt cx="1584177" cy="1440161"/>
          </a:xfrm>
        </p:grpSpPr>
        <p:cxnSp>
          <p:nvCxnSpPr>
            <p:cNvPr id="24" name="Gerade Verbindung 39">
              <a:extLst>
                <a:ext uri="{FF2B5EF4-FFF2-40B4-BE49-F238E27FC236}">
                  <a16:creationId xmlns:a16="http://schemas.microsoft.com/office/drawing/2014/main" id="{B88FC397-C08F-8D8D-7CEE-70B82C7EE81C}"/>
                </a:ext>
              </a:extLst>
            </p:cNvPr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40">
              <a:extLst>
                <a:ext uri="{FF2B5EF4-FFF2-40B4-BE49-F238E27FC236}">
                  <a16:creationId xmlns:a16="http://schemas.microsoft.com/office/drawing/2014/main" id="{05C0D736-022E-C295-2243-E3E481C29715}"/>
                </a:ext>
              </a:extLst>
            </p:cNvPr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42">
              <a:extLst>
                <a:ext uri="{FF2B5EF4-FFF2-40B4-BE49-F238E27FC236}">
                  <a16:creationId xmlns:a16="http://schemas.microsoft.com/office/drawing/2014/main" id="{CC6E25DB-3853-FC31-E918-23CEC277A98C}"/>
                </a:ext>
              </a:extLst>
            </p:cNvPr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44">
              <a:extLst>
                <a:ext uri="{FF2B5EF4-FFF2-40B4-BE49-F238E27FC236}">
                  <a16:creationId xmlns:a16="http://schemas.microsoft.com/office/drawing/2014/main" id="{1EC2D6A4-3EC7-E8E6-CD44-78BCAE689618}"/>
                </a:ext>
              </a:extLst>
            </p:cNvPr>
            <p:cNvCxnSpPr/>
            <p:nvPr/>
          </p:nvCxnSpPr>
          <p:spPr>
            <a:xfrm rot="10800000" flipV="1">
              <a:off x="827590" y="3933056"/>
              <a:ext cx="1008107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6">
              <a:extLst>
                <a:ext uri="{FF2B5EF4-FFF2-40B4-BE49-F238E27FC236}">
                  <a16:creationId xmlns:a16="http://schemas.microsoft.com/office/drawing/2014/main" id="{3268CDB9-75D8-0765-29A4-AA1B9CD3BE75}"/>
                </a:ext>
              </a:extLst>
            </p:cNvPr>
            <p:cNvCxnSpPr/>
            <p:nvPr/>
          </p:nvCxnSpPr>
          <p:spPr>
            <a:xfrm rot="10800000" flipV="1">
              <a:off x="251528" y="3645024"/>
              <a:ext cx="1008105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48">
              <a:extLst>
                <a:ext uri="{FF2B5EF4-FFF2-40B4-BE49-F238E27FC236}">
                  <a16:creationId xmlns:a16="http://schemas.microsoft.com/office/drawing/2014/main" id="{82E5D8DA-6BD1-2698-3121-D85D8AE039B5}"/>
                </a:ext>
              </a:extLst>
            </p:cNvPr>
            <p:cNvCxnSpPr/>
            <p:nvPr/>
          </p:nvCxnSpPr>
          <p:spPr>
            <a:xfrm rot="10800000">
              <a:off x="1259632" y="3645024"/>
              <a:ext cx="576064" cy="28803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45">
            <a:extLst>
              <a:ext uri="{FF2B5EF4-FFF2-40B4-BE49-F238E27FC236}">
                <a16:creationId xmlns:a16="http://schemas.microsoft.com/office/drawing/2014/main" id="{7E49BFEE-F64C-1F61-4934-76B018C79B48}"/>
              </a:ext>
            </a:extLst>
          </p:cNvPr>
          <p:cNvGrpSpPr/>
          <p:nvPr/>
        </p:nvGrpSpPr>
        <p:grpSpPr>
          <a:xfrm>
            <a:off x="1620021" y="2587493"/>
            <a:ext cx="3621637" cy="3132348"/>
            <a:chOff x="734340" y="3176972"/>
            <a:chExt cx="3621637" cy="3132348"/>
          </a:xfrm>
        </p:grpSpPr>
        <p:cxnSp>
          <p:nvCxnSpPr>
            <p:cNvPr id="31" name="Gerade Verbindung 53">
              <a:extLst>
                <a:ext uri="{FF2B5EF4-FFF2-40B4-BE49-F238E27FC236}">
                  <a16:creationId xmlns:a16="http://schemas.microsoft.com/office/drawing/2014/main" id="{5CCFA1BF-6FB2-CF7C-53F4-704D780C1458}"/>
                </a:ext>
              </a:extLst>
            </p:cNvPr>
            <p:cNvCxnSpPr/>
            <p:nvPr/>
          </p:nvCxnSpPr>
          <p:spPr>
            <a:xfrm rot="5400000">
              <a:off x="3059833" y="5589239"/>
              <a:ext cx="1440159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54">
              <a:extLst>
                <a:ext uri="{FF2B5EF4-FFF2-40B4-BE49-F238E27FC236}">
                  <a16:creationId xmlns:a16="http://schemas.microsoft.com/office/drawing/2014/main" id="{8B36207A-6522-B843-55A2-6D79D27C1BEC}"/>
                </a:ext>
              </a:extLst>
            </p:cNvPr>
            <p:cNvCxnSpPr/>
            <p:nvPr/>
          </p:nvCxnSpPr>
          <p:spPr>
            <a:xfrm rot="10800000">
              <a:off x="3779911" y="6309319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55">
              <a:extLst>
                <a:ext uri="{FF2B5EF4-FFF2-40B4-BE49-F238E27FC236}">
                  <a16:creationId xmlns:a16="http://schemas.microsoft.com/office/drawing/2014/main" id="{6988473B-661E-DE10-D086-FAB425AE0AD3}"/>
                </a:ext>
              </a:extLst>
            </p:cNvPr>
            <p:cNvCxnSpPr/>
            <p:nvPr/>
          </p:nvCxnSpPr>
          <p:spPr>
            <a:xfrm rot="5400000">
              <a:off x="3455877" y="5409221"/>
              <a:ext cx="180019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58">
              <a:extLst>
                <a:ext uri="{FF2B5EF4-FFF2-40B4-BE49-F238E27FC236}">
                  <a16:creationId xmlns:a16="http://schemas.microsoft.com/office/drawing/2014/main" id="{9575A3F3-2246-5C70-B6F8-AF752DB0E11E}"/>
                </a:ext>
              </a:extLst>
            </p:cNvPr>
            <p:cNvCxnSpPr/>
            <p:nvPr/>
          </p:nvCxnSpPr>
          <p:spPr>
            <a:xfrm>
              <a:off x="1583390" y="3176972"/>
              <a:ext cx="2772587" cy="1332148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60">
              <a:extLst>
                <a:ext uri="{FF2B5EF4-FFF2-40B4-BE49-F238E27FC236}">
                  <a16:creationId xmlns:a16="http://schemas.microsoft.com/office/drawing/2014/main" id="{BAC0DFC2-3B7F-8C84-29CF-58A8750180BE}"/>
                </a:ext>
              </a:extLst>
            </p:cNvPr>
            <p:cNvCxnSpPr/>
            <p:nvPr/>
          </p:nvCxnSpPr>
          <p:spPr>
            <a:xfrm>
              <a:off x="734340" y="3257420"/>
              <a:ext cx="3045572" cy="159778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43">
            <a:extLst>
              <a:ext uri="{FF2B5EF4-FFF2-40B4-BE49-F238E27FC236}">
                <a16:creationId xmlns:a16="http://schemas.microsoft.com/office/drawing/2014/main" id="{62376530-FAE0-2F9A-CEC5-08CFCE7324A9}"/>
              </a:ext>
            </a:extLst>
          </p:cNvPr>
          <p:cNvGrpSpPr/>
          <p:nvPr/>
        </p:nvGrpSpPr>
        <p:grpSpPr>
          <a:xfrm>
            <a:off x="2756796" y="3703617"/>
            <a:ext cx="1224136" cy="504056"/>
            <a:chOff x="1871115" y="4293096"/>
            <a:chExt cx="1224136" cy="504056"/>
          </a:xfrm>
        </p:grpSpPr>
        <p:cxnSp>
          <p:nvCxnSpPr>
            <p:cNvPr id="37" name="Gerade Verbindung 68">
              <a:extLst>
                <a:ext uri="{FF2B5EF4-FFF2-40B4-BE49-F238E27FC236}">
                  <a16:creationId xmlns:a16="http://schemas.microsoft.com/office/drawing/2014/main" id="{4BFB2A35-A7D5-DB3D-F63C-0E5BF621C31A}"/>
                </a:ext>
              </a:extLst>
            </p:cNvPr>
            <p:cNvCxnSpPr/>
            <p:nvPr/>
          </p:nvCxnSpPr>
          <p:spPr>
            <a:xfrm rot="10800000">
              <a:off x="2519187" y="4293096"/>
              <a:ext cx="576064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70">
              <a:extLst>
                <a:ext uri="{FF2B5EF4-FFF2-40B4-BE49-F238E27FC236}">
                  <a16:creationId xmlns:a16="http://schemas.microsoft.com/office/drawing/2014/main" id="{9FDC8701-67A3-78EB-BC92-B9125341AC54}"/>
                </a:ext>
              </a:extLst>
            </p:cNvPr>
            <p:cNvCxnSpPr/>
            <p:nvPr/>
          </p:nvCxnSpPr>
          <p:spPr>
            <a:xfrm rot="10800000" flipV="1">
              <a:off x="1871115" y="4293096"/>
              <a:ext cx="648073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72">
              <a:extLst>
                <a:ext uri="{FF2B5EF4-FFF2-40B4-BE49-F238E27FC236}">
                  <a16:creationId xmlns:a16="http://schemas.microsoft.com/office/drawing/2014/main" id="{16389D66-6BC8-8FBC-7325-1A65E84432B6}"/>
                </a:ext>
              </a:extLst>
            </p:cNvPr>
            <p:cNvCxnSpPr/>
            <p:nvPr/>
          </p:nvCxnSpPr>
          <p:spPr>
            <a:xfrm rot="10800000">
              <a:off x="1871116" y="4581128"/>
              <a:ext cx="504054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74">
              <a:extLst>
                <a:ext uri="{FF2B5EF4-FFF2-40B4-BE49-F238E27FC236}">
                  <a16:creationId xmlns:a16="http://schemas.microsoft.com/office/drawing/2014/main" id="{9EFDB56D-1D78-7E0C-1937-960E3CAC9A0E}"/>
                </a:ext>
              </a:extLst>
            </p:cNvPr>
            <p:cNvCxnSpPr/>
            <p:nvPr/>
          </p:nvCxnSpPr>
          <p:spPr>
            <a:xfrm flipV="1">
              <a:off x="2375169" y="4581128"/>
              <a:ext cx="720081" cy="216024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74FD0E20-C635-7F5A-F029-D7BE2B05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68085"/>
          <a:stretch>
            <a:fillRect/>
          </a:stretch>
        </p:blipFill>
        <p:spPr bwMode="auto">
          <a:xfrm>
            <a:off x="6001826" y="2391272"/>
            <a:ext cx="42588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3229994-F373-20AA-31C3-22333EB1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1" y="2391272"/>
            <a:ext cx="4258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ck 49">
            <a:extLst>
              <a:ext uri="{FF2B5EF4-FFF2-40B4-BE49-F238E27FC236}">
                <a16:creationId xmlns:a16="http://schemas.microsoft.com/office/drawing/2014/main" id="{D647FB2D-2F48-5322-4A3E-F87E2E648FC8}"/>
              </a:ext>
            </a:extLst>
          </p:cNvPr>
          <p:cNvSpPr/>
          <p:nvPr/>
        </p:nvSpPr>
        <p:spPr>
          <a:xfrm>
            <a:off x="8100393" y="3975448"/>
            <a:ext cx="1656184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4" name="Rechteck 50">
            <a:extLst>
              <a:ext uri="{FF2B5EF4-FFF2-40B4-BE49-F238E27FC236}">
                <a16:creationId xmlns:a16="http://schemas.microsoft.com/office/drawing/2014/main" id="{138DAF87-2734-3211-C047-82FFEC7383C8}"/>
              </a:ext>
            </a:extLst>
          </p:cNvPr>
          <p:cNvSpPr/>
          <p:nvPr/>
        </p:nvSpPr>
        <p:spPr>
          <a:xfrm>
            <a:off x="6146129" y="4223288"/>
            <a:ext cx="3816424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cxnSp>
        <p:nvCxnSpPr>
          <p:cNvPr id="45" name="Gerade Verbindung 56">
            <a:extLst>
              <a:ext uri="{FF2B5EF4-FFF2-40B4-BE49-F238E27FC236}">
                <a16:creationId xmlns:a16="http://schemas.microsoft.com/office/drawing/2014/main" id="{E971F2FB-9B36-709B-06C7-9B27826DFBD8}"/>
              </a:ext>
            </a:extLst>
          </p:cNvPr>
          <p:cNvCxnSpPr/>
          <p:nvPr/>
        </p:nvCxnSpPr>
        <p:spPr>
          <a:xfrm flipV="1">
            <a:off x="6154505" y="4223288"/>
            <a:ext cx="3808048" cy="50405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uppieren 76">
            <a:extLst>
              <a:ext uri="{FF2B5EF4-FFF2-40B4-BE49-F238E27FC236}">
                <a16:creationId xmlns:a16="http://schemas.microsoft.com/office/drawing/2014/main" id="{DCA4D94B-A30D-C543-2426-47C180D4C69F}"/>
              </a:ext>
            </a:extLst>
          </p:cNvPr>
          <p:cNvGrpSpPr/>
          <p:nvPr/>
        </p:nvGrpSpPr>
        <p:grpSpPr>
          <a:xfrm>
            <a:off x="2721376" y="3703617"/>
            <a:ext cx="1368153" cy="1872208"/>
            <a:chOff x="1835695" y="4293096"/>
            <a:chExt cx="1368153" cy="1872208"/>
          </a:xfrm>
        </p:grpSpPr>
        <p:cxnSp>
          <p:nvCxnSpPr>
            <p:cNvPr id="47" name="Gerade Verbindung 59">
              <a:extLst>
                <a:ext uri="{FF2B5EF4-FFF2-40B4-BE49-F238E27FC236}">
                  <a16:creationId xmlns:a16="http://schemas.microsoft.com/office/drawing/2014/main" id="{E9F70947-C118-5766-E1E6-2639F4FDB699}"/>
                </a:ext>
              </a:extLst>
            </p:cNvPr>
            <p:cNvCxnSpPr/>
            <p:nvPr/>
          </p:nvCxnSpPr>
          <p:spPr>
            <a:xfrm rot="10800000">
              <a:off x="2483768" y="4293096"/>
              <a:ext cx="720080" cy="36004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uppieren 75">
              <a:extLst>
                <a:ext uri="{FF2B5EF4-FFF2-40B4-BE49-F238E27FC236}">
                  <a16:creationId xmlns:a16="http://schemas.microsoft.com/office/drawing/2014/main" id="{CF66C20C-E198-5914-DFC2-6FCCBF4864F5}"/>
                </a:ext>
              </a:extLst>
            </p:cNvPr>
            <p:cNvGrpSpPr/>
            <p:nvPr/>
          </p:nvGrpSpPr>
          <p:grpSpPr>
            <a:xfrm>
              <a:off x="1835695" y="4293096"/>
              <a:ext cx="1368153" cy="1872208"/>
              <a:chOff x="1835695" y="4293096"/>
              <a:chExt cx="1368153" cy="1872208"/>
            </a:xfrm>
          </p:grpSpPr>
          <p:cxnSp>
            <p:nvCxnSpPr>
              <p:cNvPr id="49" name="Gerade Verbindung 61">
                <a:extLst>
                  <a:ext uri="{FF2B5EF4-FFF2-40B4-BE49-F238E27FC236}">
                    <a16:creationId xmlns:a16="http://schemas.microsoft.com/office/drawing/2014/main" id="{266EECE1-4BC5-CD76-3250-1A9FB4ED9503}"/>
                  </a:ext>
                </a:extLst>
              </p:cNvPr>
              <p:cNvCxnSpPr/>
              <p:nvPr/>
            </p:nvCxnSpPr>
            <p:spPr>
              <a:xfrm rot="16200000" flipH="1">
                <a:off x="1043608" y="5373215"/>
                <a:ext cx="1584176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62">
                <a:extLst>
                  <a:ext uri="{FF2B5EF4-FFF2-40B4-BE49-F238E27FC236}">
                    <a16:creationId xmlns:a16="http://schemas.microsoft.com/office/drawing/2014/main" id="{428C845F-D00B-839F-2D03-85B2EED23944}"/>
                  </a:ext>
                </a:extLst>
              </p:cNvPr>
              <p:cNvCxnSpPr/>
              <p:nvPr/>
            </p:nvCxnSpPr>
            <p:spPr>
              <a:xfrm rot="10800000">
                <a:off x="1835696" y="6165304"/>
                <a:ext cx="1368152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63">
                <a:extLst>
                  <a:ext uri="{FF2B5EF4-FFF2-40B4-BE49-F238E27FC236}">
                    <a16:creationId xmlns:a16="http://schemas.microsoft.com/office/drawing/2014/main" id="{AB75B080-54E2-8C63-D690-2A7A18ED69EC}"/>
                  </a:ext>
                </a:extLst>
              </p:cNvPr>
              <p:cNvCxnSpPr/>
              <p:nvPr/>
            </p:nvCxnSpPr>
            <p:spPr>
              <a:xfrm rot="5400000" flipH="1" flipV="1">
                <a:off x="2447764" y="5409220"/>
                <a:ext cx="1512168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71">
                <a:extLst>
                  <a:ext uri="{FF2B5EF4-FFF2-40B4-BE49-F238E27FC236}">
                    <a16:creationId xmlns:a16="http://schemas.microsoft.com/office/drawing/2014/main" id="{C54778F9-6D63-A8E7-34D5-A087F8D59F9F}"/>
                  </a:ext>
                </a:extLst>
              </p:cNvPr>
              <p:cNvCxnSpPr/>
              <p:nvPr/>
            </p:nvCxnSpPr>
            <p:spPr>
              <a:xfrm rot="10800000" flipV="1">
                <a:off x="1835698" y="4293096"/>
                <a:ext cx="648073" cy="28803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57FDEE83-7EAA-BD64-998F-CC9D964CE978}"/>
              </a:ext>
            </a:extLst>
          </p:cNvPr>
          <p:cNvSpPr txBox="1"/>
          <p:nvPr/>
        </p:nvSpPr>
        <p:spPr>
          <a:xfrm>
            <a:off x="6466637" y="2107133"/>
            <a:ext cx="341440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(not LLVM)</a:t>
            </a:r>
          </a:p>
        </p:txBody>
      </p:sp>
    </p:spTree>
    <p:extLst>
      <p:ext uri="{BB962C8B-B14F-4D97-AF65-F5344CB8AC3E}">
        <p14:creationId xmlns:p14="http://schemas.microsoft.com/office/powerpoint/2010/main" val="16494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3" grpId="0"/>
      <p:bldP spid="16" grpId="0"/>
      <p:bldP spid="17" grpId="0"/>
      <p:bldP spid="20" grpId="0"/>
      <p:bldP spid="22" grpId="0" animBg="1"/>
      <p:bldP spid="22" grpId="1" animBg="1"/>
      <p:bldP spid="43" grpId="0" animBg="1"/>
      <p:bldP spid="44" grpId="0" animBg="1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614E68-46FA-E0D7-29F7-978B7E4BE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Data-</a:t>
            </a:r>
            <a:r>
              <a:rPr lang="de-DE" dirty="0" err="1"/>
              <a:t>Centric</a:t>
            </a:r>
            <a:r>
              <a:rPr lang="de-DE" dirty="0"/>
              <a:t> Operator Model</a:t>
            </a:r>
          </a:p>
          <a:p>
            <a:pPr lvl="1"/>
            <a:r>
              <a:rPr lang="de-DE" dirty="0" err="1">
                <a:sym typeface="Wingdings" pitchFamily="2" charset="2"/>
              </a:rPr>
              <a:t>Conceptual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data-centric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operator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model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used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during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compilation</a:t>
            </a:r>
            <a:endParaRPr lang="de-DE" dirty="0">
              <a:sym typeface="Wingdings" pitchFamily="2" charset="2"/>
            </a:endParaRPr>
          </a:p>
          <a:p>
            <a:pPr lvl="1"/>
            <a:r>
              <a:rPr lang="de-DE" b="1" dirty="0">
                <a:sym typeface="Wingdings" pitchFamily="2" charset="2"/>
              </a:rPr>
              <a:t>#1 </a:t>
            </a:r>
            <a:r>
              <a:rPr lang="de-DE" b="1" dirty="0" err="1">
                <a:latin typeface="Consolas" panose="020B0609020204030204" pitchFamily="49" charset="0"/>
                <a:sym typeface="Wingdings" pitchFamily="2" charset="2"/>
              </a:rPr>
              <a:t>produce</a:t>
            </a:r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()</a:t>
            </a:r>
            <a:r>
              <a:rPr lang="de-DE" dirty="0">
                <a:sym typeface="Wingdings" pitchFamily="2" charset="2"/>
              </a:rPr>
              <a:t>: </a:t>
            </a:r>
            <a:r>
              <a:rPr lang="de-DE" dirty="0" err="1">
                <a:sym typeface="Wingdings" pitchFamily="2" charset="2"/>
              </a:rPr>
              <a:t>produce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result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tuples</a:t>
            </a:r>
            <a:r>
              <a:rPr lang="de-DE" dirty="0">
                <a:sym typeface="Wingdings" pitchFamily="2" charset="2"/>
              </a:rPr>
              <a:t> (top-down)</a:t>
            </a:r>
          </a:p>
          <a:p>
            <a:pPr lvl="1"/>
            <a:r>
              <a:rPr lang="de-DE" b="1" dirty="0">
                <a:sym typeface="Wingdings" pitchFamily="2" charset="2"/>
              </a:rPr>
              <a:t>#2 </a:t>
            </a:r>
            <a:r>
              <a:rPr lang="de-DE" b="1" dirty="0" err="1">
                <a:latin typeface="Consolas" panose="020B0609020204030204" pitchFamily="49" charset="0"/>
                <a:sym typeface="Wingdings" pitchFamily="2" charset="2"/>
              </a:rPr>
              <a:t>consume</a:t>
            </a:r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de-DE" b="1" dirty="0" err="1">
                <a:latin typeface="Consolas" panose="020B0609020204030204" pitchFamily="49" charset="0"/>
                <a:sym typeface="Wingdings" pitchFamily="2" charset="2"/>
              </a:rPr>
              <a:t>attributes</a:t>
            </a:r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, source)</a:t>
            </a:r>
            <a:r>
              <a:rPr lang="de-DE" dirty="0">
                <a:sym typeface="Wingdings" pitchFamily="2" charset="2"/>
              </a:rPr>
              <a:t>: </a:t>
            </a:r>
            <a:r>
              <a:rPr lang="de-DE" dirty="0" err="1">
                <a:sym typeface="Wingdings" pitchFamily="2" charset="2"/>
              </a:rPr>
              <a:t>receive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input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tuples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bottom-up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lvl="2"/>
            <a:endParaRPr lang="de-DE" sz="1200" dirty="0">
              <a:sym typeface="Wingdings" pitchFamily="2" charset="2"/>
            </a:endParaRPr>
          </a:p>
          <a:p>
            <a:r>
              <a:rPr lang="de-DE" dirty="0" err="1">
                <a:sym typeface="Wingdings" pitchFamily="2" charset="2"/>
              </a:rPr>
              <a:t>Example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E32E2-B047-396D-94FA-859D38DC3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FC5BE49-1DF4-35AB-CC1F-0F18B582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8263" b="68333"/>
          <a:stretch>
            <a:fillRect/>
          </a:stretch>
        </p:blipFill>
        <p:spPr bwMode="auto">
          <a:xfrm>
            <a:off x="732249" y="5072992"/>
            <a:ext cx="4258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04F9C4-1983-5834-A9DE-47D338EE2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2822"/>
          <a:stretch/>
        </p:blipFill>
        <p:spPr bwMode="auto">
          <a:xfrm>
            <a:off x="5706099" y="2776046"/>
            <a:ext cx="5352682" cy="29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7">
            <a:extLst>
              <a:ext uri="{FF2B5EF4-FFF2-40B4-BE49-F238E27FC236}">
                <a16:creationId xmlns:a16="http://schemas.microsoft.com/office/drawing/2014/main" id="{0A9DF144-3DC3-711A-B8B9-F7EE8A3ACE84}"/>
              </a:ext>
            </a:extLst>
          </p:cNvPr>
          <p:cNvSpPr/>
          <p:nvPr/>
        </p:nvSpPr>
        <p:spPr>
          <a:xfrm rot="5400000">
            <a:off x="2977016" y="458671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feld 9">
            <a:extLst>
              <a:ext uri="{FF2B5EF4-FFF2-40B4-BE49-F238E27FC236}">
                <a16:creationId xmlns:a16="http://schemas.microsoft.com/office/drawing/2014/main" id="{402E8348-8005-D77D-FA00-547D3432B16D}"/>
              </a:ext>
            </a:extLst>
          </p:cNvPr>
          <p:cNvSpPr txBox="1"/>
          <p:nvPr/>
        </p:nvSpPr>
        <p:spPr>
          <a:xfrm>
            <a:off x="3376855" y="2875067"/>
            <a:ext cx="844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a=b</a:t>
            </a:r>
          </a:p>
        </p:txBody>
      </p:sp>
      <p:cxnSp>
        <p:nvCxnSpPr>
          <p:cNvPr id="8" name="Gerade Verbindung 12">
            <a:extLst>
              <a:ext uri="{FF2B5EF4-FFF2-40B4-BE49-F238E27FC236}">
                <a16:creationId xmlns:a16="http://schemas.microsoft.com/office/drawing/2014/main" id="{0DA15C4A-CE76-8917-5567-8D4FB8C3886D}"/>
              </a:ext>
            </a:extLst>
          </p:cNvPr>
          <p:cNvCxnSpPr/>
          <p:nvPr/>
        </p:nvCxnSpPr>
        <p:spPr>
          <a:xfrm flipV="1">
            <a:off x="2976245" y="3260308"/>
            <a:ext cx="459551" cy="13275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4">
            <a:extLst>
              <a:ext uri="{FF2B5EF4-FFF2-40B4-BE49-F238E27FC236}">
                <a16:creationId xmlns:a16="http://schemas.microsoft.com/office/drawing/2014/main" id="{7D56C857-593A-4317-F343-90100189EAA1}"/>
              </a:ext>
            </a:extLst>
          </p:cNvPr>
          <p:cNvSpPr txBox="1"/>
          <p:nvPr/>
        </p:nvSpPr>
        <p:spPr>
          <a:xfrm>
            <a:off x="2508471" y="392905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10" name="Textfeld 15">
            <a:extLst>
              <a:ext uri="{FF2B5EF4-FFF2-40B4-BE49-F238E27FC236}">
                <a16:creationId xmlns:a16="http://schemas.microsoft.com/office/drawing/2014/main" id="{55DA334E-8912-8BDB-A8A3-3117C5EDC37C}"/>
              </a:ext>
            </a:extLst>
          </p:cNvPr>
          <p:cNvSpPr txBox="1"/>
          <p:nvPr/>
        </p:nvSpPr>
        <p:spPr>
          <a:xfrm>
            <a:off x="2761085" y="331271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aseline="-25000" dirty="0">
                <a:latin typeface="Consolas" panose="020B0609020204030204" pitchFamily="49" charset="0"/>
                <a:cs typeface="Arial"/>
              </a:rPr>
              <a:t>x=7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1" name="Gerade Verbindung 16">
            <a:extLst>
              <a:ext uri="{FF2B5EF4-FFF2-40B4-BE49-F238E27FC236}">
                <a16:creationId xmlns:a16="http://schemas.microsoft.com/office/drawing/2014/main" id="{C3F31FC2-654B-291E-C398-769127D36F49}"/>
              </a:ext>
            </a:extLst>
          </p:cNvPr>
          <p:cNvCxnSpPr/>
          <p:nvPr/>
        </p:nvCxnSpPr>
        <p:spPr>
          <a:xfrm rot="5400000" flipH="1" flipV="1">
            <a:off x="2852391" y="3828910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41">
            <a:extLst>
              <a:ext uri="{FF2B5EF4-FFF2-40B4-BE49-F238E27FC236}">
                <a16:creationId xmlns:a16="http://schemas.microsoft.com/office/drawing/2014/main" id="{E6F7474E-5DAF-653E-E431-DF6428A79503}"/>
              </a:ext>
            </a:extLst>
          </p:cNvPr>
          <p:cNvGrpSpPr/>
          <p:nvPr/>
        </p:nvGrpSpPr>
        <p:grpSpPr>
          <a:xfrm>
            <a:off x="2796503" y="3111499"/>
            <a:ext cx="798674" cy="1289675"/>
            <a:chOff x="251520" y="3795510"/>
            <a:chExt cx="798674" cy="1289675"/>
          </a:xfrm>
        </p:grpSpPr>
        <p:cxnSp>
          <p:nvCxnSpPr>
            <p:cNvPr id="13" name="Gerade Verbindung 39">
              <a:extLst>
                <a:ext uri="{FF2B5EF4-FFF2-40B4-BE49-F238E27FC236}">
                  <a16:creationId xmlns:a16="http://schemas.microsoft.com/office/drawing/2014/main" id="{96876590-D1D8-C51E-D8F6-DD25A6BB9855}"/>
                </a:ext>
              </a:extLst>
            </p:cNvPr>
            <p:cNvCxnSpPr/>
            <p:nvPr/>
          </p:nvCxnSpPr>
          <p:spPr>
            <a:xfrm rot="5400000">
              <a:off x="-324544" y="4509120"/>
              <a:ext cx="115212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40">
              <a:extLst>
                <a:ext uri="{FF2B5EF4-FFF2-40B4-BE49-F238E27FC236}">
                  <a16:creationId xmlns:a16="http://schemas.microsoft.com/office/drawing/2014/main" id="{39F11402-CFDC-535B-6A58-E3E13B42FC51}"/>
                </a:ext>
              </a:extLst>
            </p:cNvPr>
            <p:cNvCxnSpPr/>
            <p:nvPr/>
          </p:nvCxnSpPr>
          <p:spPr>
            <a:xfrm rot="10800000">
              <a:off x="251520" y="5085184"/>
              <a:ext cx="57606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42">
              <a:extLst>
                <a:ext uri="{FF2B5EF4-FFF2-40B4-BE49-F238E27FC236}">
                  <a16:creationId xmlns:a16="http://schemas.microsoft.com/office/drawing/2014/main" id="{57566C61-D139-3D25-585D-AA1F3A551848}"/>
                </a:ext>
              </a:extLst>
            </p:cNvPr>
            <p:cNvCxnSpPr/>
            <p:nvPr/>
          </p:nvCxnSpPr>
          <p:spPr>
            <a:xfrm rot="5400000">
              <a:off x="359532" y="4617132"/>
              <a:ext cx="936104" cy="1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44">
              <a:extLst>
                <a:ext uri="{FF2B5EF4-FFF2-40B4-BE49-F238E27FC236}">
                  <a16:creationId xmlns:a16="http://schemas.microsoft.com/office/drawing/2014/main" id="{F5BB06D8-2BF7-5456-299C-1877C541C993}"/>
                </a:ext>
              </a:extLst>
            </p:cNvPr>
            <p:cNvCxnSpPr/>
            <p:nvPr/>
          </p:nvCxnSpPr>
          <p:spPr>
            <a:xfrm flipH="1">
              <a:off x="827591" y="4077074"/>
              <a:ext cx="222603" cy="7200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46">
              <a:extLst>
                <a:ext uri="{FF2B5EF4-FFF2-40B4-BE49-F238E27FC236}">
                  <a16:creationId xmlns:a16="http://schemas.microsoft.com/office/drawing/2014/main" id="{167371A2-4F0A-689D-0E52-361CF4040146}"/>
                </a:ext>
              </a:extLst>
            </p:cNvPr>
            <p:cNvCxnSpPr/>
            <p:nvPr/>
          </p:nvCxnSpPr>
          <p:spPr>
            <a:xfrm flipH="1">
              <a:off x="251529" y="3795510"/>
              <a:ext cx="486072" cy="13754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8">
              <a:extLst>
                <a:ext uri="{FF2B5EF4-FFF2-40B4-BE49-F238E27FC236}">
                  <a16:creationId xmlns:a16="http://schemas.microsoft.com/office/drawing/2014/main" id="{E2CBD12D-1936-A1B6-98EB-704249EF6729}"/>
                </a:ext>
              </a:extLst>
            </p:cNvPr>
            <p:cNvCxnSpPr/>
            <p:nvPr/>
          </p:nvCxnSpPr>
          <p:spPr>
            <a:xfrm flipH="1" flipV="1">
              <a:off x="737601" y="3795510"/>
              <a:ext cx="312593" cy="292826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5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45C5AC-6CD2-C4FD-3886-0844B84ADD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LLVM Fragment: </a:t>
            </a:r>
            <a:br>
              <a:rPr lang="en-US" dirty="0"/>
            </a:br>
            <a:r>
              <a:rPr lang="el-GR" b="0" dirty="0">
                <a:latin typeface="Consolas" panose="020B0609020204030204" pitchFamily="49" charset="0"/>
              </a:rPr>
              <a:t>γ</a:t>
            </a:r>
            <a:r>
              <a:rPr lang="de-DE" b="0" baseline="-25000" dirty="0">
                <a:latin typeface="Consolas" panose="020B0609020204030204" pitchFamily="49" charset="0"/>
              </a:rPr>
              <a:t>COUNT(*);Z</a:t>
            </a:r>
            <a:r>
              <a:rPr lang="de-DE" b="0" dirty="0">
                <a:latin typeface="Consolas" panose="020B0609020204030204" pitchFamily="49" charset="0"/>
              </a:rPr>
              <a:t>(</a:t>
            </a:r>
            <a:r>
              <a:rPr lang="el-GR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b="0" baseline="-25000" dirty="0">
                <a:latin typeface="Consolas" panose="020B0609020204030204" pitchFamily="49" charset="0"/>
                <a:cs typeface="Arial"/>
              </a:rPr>
              <a:t>y=3</a:t>
            </a:r>
            <a:r>
              <a:rPr lang="de-DE" b="0" dirty="0">
                <a:latin typeface="Consolas" panose="020B0609020204030204" pitchFamily="49" charset="0"/>
              </a:rPr>
              <a:t>(R2))</a:t>
            </a:r>
            <a:endParaRPr lang="en-US" b="0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73-25D3-D7B0-7C4D-1BDD824DF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933E20-75DA-989D-A662-95D704E2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662" y="1303070"/>
            <a:ext cx="8180546" cy="43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472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F7D89D-E084-6AC2-57BD-08376AC01B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  <a:p>
            <a:pPr lvl="1"/>
            <a:r>
              <a:rPr lang="de-DE" dirty="0"/>
              <a:t>TPC-CH (</a:t>
            </a:r>
            <a:r>
              <a:rPr lang="de-DE" dirty="0" err="1"/>
              <a:t>extended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TPC-C+TPC-H)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Code Quality</a:t>
            </a:r>
          </a:p>
          <a:p>
            <a:pPr lvl="1"/>
            <a:r>
              <a:rPr lang="de-DE" dirty="0" err="1"/>
              <a:t>Instruction</a:t>
            </a:r>
            <a:r>
              <a:rPr lang="de-DE" dirty="0"/>
              <a:t> </a:t>
            </a:r>
            <a:r>
              <a:rPr lang="de-DE" dirty="0" err="1"/>
              <a:t>cache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misses</a:t>
            </a:r>
            <a:r>
              <a:rPr lang="de-DE" dirty="0"/>
              <a:t> (L1i)</a:t>
            </a:r>
          </a:p>
          <a:p>
            <a:pPr lvl="1"/>
            <a:r>
              <a:rPr lang="de-DE" dirty="0"/>
              <a:t>Data </a:t>
            </a:r>
            <a:r>
              <a:rPr lang="de-DE" dirty="0" err="1"/>
              <a:t>cache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misses</a:t>
            </a:r>
            <a:r>
              <a:rPr lang="de-DE" dirty="0"/>
              <a:t> (L1d, L2d)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84CE6-E5F1-1A37-2869-FC9BF42059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Query Evaluation, cont.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F6CA69-CC25-D456-DD3E-3F42B92D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861" y="1268963"/>
            <a:ext cx="4878099" cy="7081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1B22545-D9FC-6634-4A50-4ADC0E6F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8416" y="2013553"/>
            <a:ext cx="4930552" cy="1763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6" name="Rechteck 6">
            <a:extLst>
              <a:ext uri="{FF2B5EF4-FFF2-40B4-BE49-F238E27FC236}">
                <a16:creationId xmlns:a16="http://schemas.microsoft.com/office/drawing/2014/main" id="{480F9133-2E21-BB3A-E076-7AF5605E9DF6}"/>
              </a:ext>
            </a:extLst>
          </p:cNvPr>
          <p:cNvSpPr/>
          <p:nvPr/>
        </p:nvSpPr>
        <p:spPr>
          <a:xfrm>
            <a:off x="6612342" y="2698895"/>
            <a:ext cx="3024336" cy="21428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685C0C47-764B-59E2-AF2F-48FFE9672F3D}"/>
              </a:ext>
            </a:extLst>
          </p:cNvPr>
          <p:cNvSpPr/>
          <p:nvPr/>
        </p:nvSpPr>
        <p:spPr>
          <a:xfrm>
            <a:off x="6612342" y="3129202"/>
            <a:ext cx="3024336" cy="4320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8" name="Rechteck 8">
            <a:extLst>
              <a:ext uri="{FF2B5EF4-FFF2-40B4-BE49-F238E27FC236}">
                <a16:creationId xmlns:a16="http://schemas.microsoft.com/office/drawing/2014/main" id="{2D0273ED-CB1A-78E0-3FA8-B8B53FA11833}"/>
              </a:ext>
            </a:extLst>
          </p:cNvPr>
          <p:cNvSpPr/>
          <p:nvPr/>
        </p:nvSpPr>
        <p:spPr>
          <a:xfrm>
            <a:off x="8730718" y="1523962"/>
            <a:ext cx="864096" cy="4330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C146685-018D-6A7E-ECC5-10C896408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7053" y="4061658"/>
            <a:ext cx="8452568" cy="13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2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D1C83C-70B0-30D2-E94D-E2EA9B8591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IEEE Data </a:t>
            </a:r>
            <a:br>
              <a:rPr lang="en-US" dirty="0"/>
            </a:br>
            <a:r>
              <a:rPr lang="en-US" dirty="0"/>
              <a:t>Engineering </a:t>
            </a:r>
            <a:br>
              <a:rPr lang="en-US" dirty="0"/>
            </a:br>
            <a:r>
              <a:rPr lang="en-US" dirty="0"/>
              <a:t>Bulletin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A04A-CF69-DAF8-B314-BFE8C2989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Systems w/ Query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473F63-0F0B-A807-E830-006264FE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167" y="1113982"/>
            <a:ext cx="7179770" cy="4430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252DA-90C1-2F4D-3B34-EEA969885471}"/>
              </a:ext>
            </a:extLst>
          </p:cNvPr>
          <p:cNvSpPr txBox="1"/>
          <p:nvPr/>
        </p:nvSpPr>
        <p:spPr>
          <a:xfrm>
            <a:off x="8196027" y="682578"/>
            <a:ext cx="20096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http://sites.computer.org/debull/A14mar/issue1.htm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80ED7-BDFA-C525-328F-9219B2765ABB}"/>
              </a:ext>
            </a:extLst>
          </p:cNvPr>
          <p:cNvSpPr txBox="1"/>
          <p:nvPr/>
        </p:nvSpPr>
        <p:spPr>
          <a:xfrm>
            <a:off x="2146918" y="2879378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36CB7-B52A-18E6-91A1-847933C572D7}"/>
              </a:ext>
            </a:extLst>
          </p:cNvPr>
          <p:cNvSpPr txBox="1"/>
          <p:nvPr/>
        </p:nvSpPr>
        <p:spPr>
          <a:xfrm>
            <a:off x="2138546" y="3212647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HIQUE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7FFB3-6A7B-0CE8-17DA-F5AB7369EF0F}"/>
              </a:ext>
            </a:extLst>
          </p:cNvPr>
          <p:cNvSpPr txBox="1"/>
          <p:nvPr/>
        </p:nvSpPr>
        <p:spPr>
          <a:xfrm>
            <a:off x="2140221" y="355596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Hekaton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E5D4DD-3302-FD8D-6A65-47DF9E034048}"/>
              </a:ext>
            </a:extLst>
          </p:cNvPr>
          <p:cNvSpPr txBox="1"/>
          <p:nvPr/>
        </p:nvSpPr>
        <p:spPr>
          <a:xfrm>
            <a:off x="2131848" y="3869135"/>
            <a:ext cx="8440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Impala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A8811-AC6D-5320-4856-AFB55F5AD029}"/>
              </a:ext>
            </a:extLst>
          </p:cNvPr>
          <p:cNvSpPr txBox="1"/>
          <p:nvPr/>
        </p:nvSpPr>
        <p:spPr>
          <a:xfrm>
            <a:off x="2054945" y="5086657"/>
            <a:ext cx="1021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LegoBase/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ScaLite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6861-F225-460D-9A92-4B3A9A81A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Branch Prediction</a:t>
            </a:r>
          </a:p>
          <a:p>
            <a:pPr lvl="1"/>
            <a:r>
              <a:rPr lang="en-US" dirty="0"/>
              <a:t>No-branch: 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pos+=pred(data[</a:t>
            </a:r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</a:rPr>
              <a:t>])</a:t>
            </a:r>
          </a:p>
          <a:p>
            <a:pPr lvl="1"/>
            <a:r>
              <a:rPr lang="en-US" dirty="0"/>
              <a:t>Hash table lookup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SIMD Loop Tiling and Fission</a:t>
            </a:r>
          </a:p>
          <a:p>
            <a:pPr lvl="1"/>
            <a:r>
              <a:rPr lang="en-US" dirty="0"/>
              <a:t>Loop tiling (vectorization) for SIMD</a:t>
            </a:r>
          </a:p>
          <a:p>
            <a:pPr lvl="1"/>
            <a:r>
              <a:rPr lang="en-US" dirty="0"/>
              <a:t>Loop fission into parallel and serial ops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67C0F-8963-A204-41E8-8E16E83780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Specialized Code Generation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1DBD680-1432-4D04-7D1F-ABD754BBD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939" y="1812510"/>
            <a:ext cx="2743527" cy="111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30CB40A-8DA9-E7AB-8B03-C65141A3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019" y="1833448"/>
            <a:ext cx="2750140" cy="10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17">
            <a:extLst>
              <a:ext uri="{FF2B5EF4-FFF2-40B4-BE49-F238E27FC236}">
                <a16:creationId xmlns:a16="http://schemas.microsoft.com/office/drawing/2014/main" id="{782EF99A-EB4F-70BC-33EC-2ECDDD304759}"/>
              </a:ext>
            </a:extLst>
          </p:cNvPr>
          <p:cNvSpPr/>
          <p:nvPr/>
        </p:nvSpPr>
        <p:spPr>
          <a:xfrm>
            <a:off x="4768405" y="2024574"/>
            <a:ext cx="1309905" cy="2705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7" name="Right Arrow 14">
            <a:extLst>
              <a:ext uri="{FF2B5EF4-FFF2-40B4-BE49-F238E27FC236}">
                <a16:creationId xmlns:a16="http://schemas.microsoft.com/office/drawing/2014/main" id="{D7E63B8E-3202-D993-3CD4-B4CF6911F3BD}"/>
              </a:ext>
            </a:extLst>
          </p:cNvPr>
          <p:cNvSpPr/>
          <p:nvPr/>
        </p:nvSpPr>
        <p:spPr>
          <a:xfrm>
            <a:off x="7666955" y="21819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29E9CE-305E-C8EB-2B32-BA2DA6B533A2}"/>
              </a:ext>
            </a:extLst>
          </p:cNvPr>
          <p:cNvGrpSpPr/>
          <p:nvPr/>
        </p:nvGrpSpPr>
        <p:grpSpPr>
          <a:xfrm>
            <a:off x="8106136" y="1331423"/>
            <a:ext cx="2808489" cy="963739"/>
            <a:chOff x="5986877" y="1648832"/>
            <a:chExt cx="2808489" cy="963739"/>
          </a:xfrm>
        </p:grpSpPr>
        <p:cxnSp>
          <p:nvCxnSpPr>
            <p:cNvPr id="9" name="Gerade Verbindung 8">
              <a:extLst>
                <a:ext uri="{FF2B5EF4-FFF2-40B4-BE49-F238E27FC236}">
                  <a16:creationId xmlns:a16="http://schemas.microsoft.com/office/drawing/2014/main" id="{50DBBFF6-675D-2C7E-BEA2-2A4DC253726B}"/>
                </a:ext>
              </a:extLst>
            </p:cNvPr>
            <p:cNvCxnSpPr>
              <a:stCxn id="10" idx="1"/>
            </p:cNvCxnSpPr>
            <p:nvPr/>
          </p:nvCxnSpPr>
          <p:spPr>
            <a:xfrm flipH="1">
              <a:off x="6012668" y="1833498"/>
              <a:ext cx="119418" cy="50213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12">
              <a:extLst>
                <a:ext uri="{FF2B5EF4-FFF2-40B4-BE49-F238E27FC236}">
                  <a16:creationId xmlns:a16="http://schemas.microsoft.com/office/drawing/2014/main" id="{F66F2E78-59F6-71E8-E1D1-7CCB9B59F1CF}"/>
                </a:ext>
              </a:extLst>
            </p:cNvPr>
            <p:cNvSpPr txBox="1"/>
            <p:nvPr/>
          </p:nvSpPr>
          <p:spPr>
            <a:xfrm>
              <a:off x="6132086" y="1648832"/>
              <a:ext cx="2663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existing entry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true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17">
              <a:extLst>
                <a:ext uri="{FF2B5EF4-FFF2-40B4-BE49-F238E27FC236}">
                  <a16:creationId xmlns:a16="http://schemas.microsoft.com/office/drawing/2014/main" id="{DCDEFAB7-F679-C3CB-46FF-D6F8E1C30884}"/>
                </a:ext>
              </a:extLst>
            </p:cNvPr>
            <p:cNvSpPr/>
            <p:nvPr/>
          </p:nvSpPr>
          <p:spPr>
            <a:xfrm>
              <a:off x="5986877" y="2343660"/>
              <a:ext cx="1057017" cy="26891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CA98B9-54C5-D24B-36B6-DBB21F8FB15E}"/>
              </a:ext>
            </a:extLst>
          </p:cNvPr>
          <p:cNvGrpSpPr/>
          <p:nvPr/>
        </p:nvGrpSpPr>
        <p:grpSpPr>
          <a:xfrm>
            <a:off x="8379116" y="2650922"/>
            <a:ext cx="2502306" cy="699438"/>
            <a:chOff x="6259857" y="2968331"/>
            <a:chExt cx="2502306" cy="699438"/>
          </a:xfrm>
        </p:grpSpPr>
        <p:cxnSp>
          <p:nvCxnSpPr>
            <p:cNvPr id="13" name="Gerade Verbindung 15">
              <a:extLst>
                <a:ext uri="{FF2B5EF4-FFF2-40B4-BE49-F238E27FC236}">
                  <a16:creationId xmlns:a16="http://schemas.microsoft.com/office/drawing/2014/main" id="{C1063181-6D1C-FE51-0C25-9EB993E25A85}"/>
                </a:ext>
              </a:extLst>
            </p:cNvPr>
            <p:cNvCxnSpPr>
              <a:stCxn id="15" idx="1"/>
            </p:cNvCxnSpPr>
            <p:nvPr/>
          </p:nvCxnSpPr>
          <p:spPr>
            <a:xfrm flipH="1" flipV="1">
              <a:off x="6261345" y="3240553"/>
              <a:ext cx="344690" cy="24255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17">
              <a:extLst>
                <a:ext uri="{FF2B5EF4-FFF2-40B4-BE49-F238E27FC236}">
                  <a16:creationId xmlns:a16="http://schemas.microsoft.com/office/drawing/2014/main" id="{F71D7B5D-9B2A-B380-CDCE-A659CFB255FA}"/>
                </a:ext>
              </a:extLst>
            </p:cNvPr>
            <p:cNvSpPr/>
            <p:nvPr/>
          </p:nvSpPr>
          <p:spPr>
            <a:xfrm>
              <a:off x="6259857" y="2968331"/>
              <a:ext cx="1372991" cy="27623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sp>
          <p:nvSpPr>
            <p:cNvPr id="15" name="Textfeld 12">
              <a:extLst>
                <a:ext uri="{FF2B5EF4-FFF2-40B4-BE49-F238E27FC236}">
                  <a16:creationId xmlns:a16="http://schemas.microsoft.com/office/drawing/2014/main" id="{06697753-62DE-9067-D999-BD8A2176AFED}"/>
                </a:ext>
              </a:extLst>
            </p:cNvPr>
            <p:cNvSpPr txBox="1"/>
            <p:nvPr/>
          </p:nvSpPr>
          <p:spPr>
            <a:xfrm>
              <a:off x="6606035" y="3298437"/>
              <a:ext cx="2156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end of chain (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~ false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29EC58C-CB41-ACCF-8F56-519058B5D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52" y="270285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10FA1D-6D4E-E237-92A4-1D3EBE55B2D1}"/>
              </a:ext>
            </a:extLst>
          </p:cNvPr>
          <p:cNvSpPr txBox="1"/>
          <p:nvPr/>
        </p:nvSpPr>
        <p:spPr>
          <a:xfrm>
            <a:off x="1425791" y="2650261"/>
            <a:ext cx="26600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E918AE-D2B0-2B5D-0263-7FEB251EF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869" y="4049805"/>
            <a:ext cx="3402629" cy="1725843"/>
          </a:xfrm>
          <a:prstGeom prst="rect">
            <a:avLst/>
          </a:prstGeom>
        </p:spPr>
      </p:pic>
      <p:sp>
        <p:nvSpPr>
          <p:cNvPr id="19" name="Rechteck 17">
            <a:extLst>
              <a:ext uri="{FF2B5EF4-FFF2-40B4-BE49-F238E27FC236}">
                <a16:creationId xmlns:a16="http://schemas.microsoft.com/office/drawing/2014/main" id="{782CEA67-7D79-252B-F9C1-D0B93B5991BB}"/>
              </a:ext>
            </a:extLst>
          </p:cNvPr>
          <p:cNvSpPr/>
          <p:nvPr/>
        </p:nvSpPr>
        <p:spPr>
          <a:xfrm>
            <a:off x="6493243" y="4555228"/>
            <a:ext cx="2601110" cy="67754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B1FDA1-5057-F5E3-1B2A-54E4DA5FA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570" y="5106439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AE534EC-9E3D-324C-2094-403D12C10BD8}"/>
              </a:ext>
            </a:extLst>
          </p:cNvPr>
          <p:cNvSpPr txBox="1"/>
          <p:nvPr/>
        </p:nvSpPr>
        <p:spPr>
          <a:xfrm>
            <a:off x="1391383" y="4965764"/>
            <a:ext cx="351793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[Andrew Crotty,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Zdonik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Compiling UDF-centric Workflows.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8(12)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975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" grpId="0"/>
      <p:bldP spid="19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23278-6C6D-C152-5DB6-21B0E0EC87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Relaxed Operator Fusion (ROF)</a:t>
            </a:r>
          </a:p>
          <a:p>
            <a:pPr lvl="1"/>
            <a:r>
              <a:rPr lang="en-US" dirty="0"/>
              <a:t>Introduce buffered stage boundary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vectorized execution</a:t>
            </a:r>
          </a:p>
          <a:p>
            <a:pPr lvl="1"/>
            <a:r>
              <a:rPr lang="en-US" dirty="0"/>
              <a:t>SIMD operations after boundary</a:t>
            </a:r>
            <a:br>
              <a:rPr lang="en-US" dirty="0"/>
            </a:br>
            <a:r>
              <a:rPr lang="en-US" dirty="0"/>
              <a:t>(w/ repacking after SIMD ops)</a:t>
            </a:r>
          </a:p>
          <a:p>
            <a:pPr lvl="1"/>
            <a:r>
              <a:rPr lang="en-US" dirty="0"/>
              <a:t>Prefetching before boundary</a:t>
            </a:r>
          </a:p>
          <a:p>
            <a:pPr lvl="2"/>
            <a:endParaRPr lang="en-US" sz="1000" dirty="0"/>
          </a:p>
          <a:p>
            <a:r>
              <a:rPr lang="en-US" dirty="0"/>
              <a:t>Data Blocks</a:t>
            </a:r>
          </a:p>
          <a:p>
            <a:pPr lvl="1"/>
            <a:r>
              <a:rPr lang="en-US" dirty="0"/>
              <a:t>Hot and cold (compressed) blocks</a:t>
            </a:r>
          </a:p>
          <a:p>
            <a:pPr lvl="1"/>
            <a:r>
              <a:rPr lang="en-US" dirty="0"/>
              <a:t>SIMD predicated evaluation on blocks, </a:t>
            </a:r>
            <a:br>
              <a:rPr lang="en-US" dirty="0"/>
            </a:br>
            <a:r>
              <a:rPr lang="en-US" dirty="0"/>
              <a:t>output unpacking  into </a:t>
            </a:r>
            <a:r>
              <a:rPr lang="en-US" b="1" dirty="0">
                <a:solidFill>
                  <a:srgbClr val="7889FB"/>
                </a:solidFill>
              </a:rPr>
              <a:t>vectors</a:t>
            </a:r>
            <a:r>
              <a:rPr lang="en-US" dirty="0"/>
              <a:t> of 8192 tuples</a:t>
            </a:r>
          </a:p>
          <a:p>
            <a:pPr lvl="1"/>
            <a:r>
              <a:rPr lang="en-US" dirty="0"/>
              <a:t>Vector tuples fed into </a:t>
            </a:r>
            <a:br>
              <a:rPr lang="en-US" dirty="0"/>
            </a:br>
            <a:r>
              <a:rPr lang="en-US" dirty="0"/>
              <a:t>JIT-compiled pipelines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46A2B-D7D5-7B7D-B38D-4582F742F0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w/ SIMD, Prefetch, Decompress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27171E-543F-A781-A2A4-91DFC295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246" y="1327266"/>
            <a:ext cx="1197641" cy="1898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BE074-89CD-1AAB-A7D4-6ED3447E7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561" y="1699991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20EA15-0BF0-4B3C-1AEA-C2A3E2884870}"/>
              </a:ext>
            </a:extLst>
          </p:cNvPr>
          <p:cNvSpPr txBox="1"/>
          <p:nvPr/>
        </p:nvSpPr>
        <p:spPr>
          <a:xfrm>
            <a:off x="7810052" y="1467116"/>
            <a:ext cx="317279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Prashanth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Menon,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Todd C. Mowry: Relaxed Operator Fusion for In-Memory Databases: Making Compilation, Vectorization, and Prefetching Work Together At Last.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11(1)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606AA7-CAF1-CA3A-505F-FFBB050E53CF}"/>
              </a:ext>
            </a:extLst>
          </p:cNvPr>
          <p:cNvSpPr/>
          <p:nvPr/>
        </p:nvSpPr>
        <p:spPr>
          <a:xfrm>
            <a:off x="5884544" y="2449116"/>
            <a:ext cx="547343" cy="259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A9D460-B841-A3A5-E469-056F70EA9B1D}"/>
              </a:ext>
            </a:extLst>
          </p:cNvPr>
          <p:cNvGrpSpPr/>
          <p:nvPr/>
        </p:nvGrpSpPr>
        <p:grpSpPr>
          <a:xfrm>
            <a:off x="3831007" y="4747115"/>
            <a:ext cx="6837941" cy="934226"/>
            <a:chOff x="1561142" y="5233821"/>
            <a:chExt cx="6837941" cy="934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346C0-E1C0-5ECE-7557-B01CFF6B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61142" y="5233821"/>
              <a:ext cx="6837941" cy="93422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A9CE8B-5A4A-F415-9A3A-075A1B497899}"/>
                </a:ext>
              </a:extLst>
            </p:cNvPr>
            <p:cNvSpPr/>
            <p:nvPr/>
          </p:nvSpPr>
          <p:spPr>
            <a:xfrm>
              <a:off x="6340510" y="5700934"/>
              <a:ext cx="2058573" cy="467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652A2D6-9527-401D-FA0B-EE7955A99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4085" y="357173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6F2A7-6D5B-99B2-96C6-58D9FD4FF354}"/>
              </a:ext>
            </a:extLst>
          </p:cNvPr>
          <p:cNvSpPr txBox="1"/>
          <p:nvPr/>
        </p:nvSpPr>
        <p:spPr>
          <a:xfrm>
            <a:off x="8067309" y="3425876"/>
            <a:ext cx="288387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 el al: Data Blocks: Hybrid OLTP and OLAP on Compressed Storage using both Vectorization and Compilation.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880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4ABCC-85B8-CC3E-E2CF-FBB29F0477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  <a:p>
            <a:pPr lvl="1"/>
            <a:r>
              <a:rPr lang="en-US" b="1" dirty="0" err="1"/>
              <a:t>SotA</a:t>
            </a:r>
            <a:r>
              <a:rPr lang="en-US" b="1" dirty="0"/>
              <a:t>:</a:t>
            </a:r>
            <a:r>
              <a:rPr lang="en-US" dirty="0"/>
              <a:t> compilation or vectorization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Typer: </a:t>
            </a:r>
            <a:r>
              <a:rPr lang="en-US" dirty="0"/>
              <a:t>Test data-centric query eval (</a:t>
            </a:r>
            <a:r>
              <a:rPr lang="en-US" dirty="0" err="1"/>
              <a:t>HyPer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Tectorwise</a:t>
            </a:r>
            <a:r>
              <a:rPr lang="en-US" b="1" dirty="0">
                <a:solidFill>
                  <a:srgbClr val="7889FB"/>
                </a:solidFill>
              </a:rPr>
              <a:t>: </a:t>
            </a:r>
            <a:r>
              <a:rPr lang="en-US" dirty="0"/>
              <a:t>Test vectorized eval (</a:t>
            </a:r>
            <a:r>
              <a:rPr lang="en-US" dirty="0" err="1"/>
              <a:t>VectorWise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Selected Results</a:t>
            </a:r>
          </a:p>
          <a:p>
            <a:pPr lvl="1"/>
            <a:r>
              <a:rPr lang="en-US" dirty="0"/>
              <a:t>Neither system clearly dominated</a:t>
            </a:r>
          </a:p>
          <a:p>
            <a:pPr lvl="1"/>
            <a:r>
              <a:rPr lang="en-US" dirty="0"/>
              <a:t>Both with large differences to others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52FAD-61EE-9664-22C4-DCDF540F83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Compilation vs Vectorized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0EDFB-8EAB-F46E-4BFF-8F7BA1218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391" y="42580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3D26DA-2983-C4BA-10DE-65BB51B4D868}"/>
              </a:ext>
            </a:extLst>
          </p:cNvPr>
          <p:cNvSpPr txBox="1"/>
          <p:nvPr/>
        </p:nvSpPr>
        <p:spPr>
          <a:xfrm>
            <a:off x="6781460" y="286211"/>
            <a:ext cx="30181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Everything You Always Wanted to Know About Compiled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A2374-D22D-0D37-728A-6BC16B95A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615" y="1545026"/>
            <a:ext cx="4699200" cy="418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AC20F-0116-5ECE-B997-23587D40D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90" y="4000844"/>
            <a:ext cx="3095904" cy="169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0E683-C782-8286-7175-571D875D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DAE62-B8EB-376F-01DC-D169CB22A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83" y="1726825"/>
            <a:ext cx="3276600" cy="3638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F406E-A825-1452-E398-B407EE83F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3" y="1726825"/>
            <a:ext cx="8324850" cy="3638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C748A5-46EC-1EAC-C3B7-647B3E46064F}"/>
              </a:ext>
            </a:extLst>
          </p:cNvPr>
          <p:cNvSpPr txBox="1"/>
          <p:nvPr/>
        </p:nvSpPr>
        <p:spPr>
          <a:xfrm>
            <a:off x="4519447" y="1659967"/>
            <a:ext cx="357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[CIDR’17]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(w/ fuse-all heuristic)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Lacked maintainability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Poor plans for complex DAGs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local/distributed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2795F-C4DF-E293-5187-BDCA89A63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800" y="2627476"/>
            <a:ext cx="476250" cy="561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F4E5FF-EE64-2B55-409B-E0B8AA382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05" y="1634267"/>
            <a:ext cx="8401050" cy="37242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D35B1A-3C7B-D20D-0F37-65D2145F4FED}"/>
              </a:ext>
            </a:extLst>
          </p:cNvPr>
          <p:cNvSpPr/>
          <p:nvPr/>
        </p:nvSpPr>
        <p:spPr>
          <a:xfrm>
            <a:off x="4642129" y="1651904"/>
            <a:ext cx="4266367" cy="241126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ABF5C-A8DB-2F77-FC20-B92787846547}"/>
              </a:ext>
            </a:extLst>
          </p:cNvPr>
          <p:cNvSpPr txBox="1"/>
          <p:nvPr/>
        </p:nvSpPr>
        <p:spPr>
          <a:xfrm>
            <a:off x="4642129" y="1261383"/>
            <a:ext cx="4266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Practical, exact, cost-based optimizer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6D75D2-6511-F614-EF2C-3CEE6014B19C}"/>
              </a:ext>
            </a:extLst>
          </p:cNvPr>
          <p:cNvSpPr/>
          <p:nvPr/>
        </p:nvSpPr>
        <p:spPr>
          <a:xfrm>
            <a:off x="6593512" y="2003084"/>
            <a:ext cx="1260930" cy="34905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5AFFC-D534-59C3-8B8A-2DA726213D75}"/>
              </a:ext>
            </a:extLst>
          </p:cNvPr>
          <p:cNvSpPr txBox="1"/>
          <p:nvPr/>
        </p:nvSpPr>
        <p:spPr>
          <a:xfrm>
            <a:off x="9089942" y="1638240"/>
            <a:ext cx="2734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Templates: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Cell, Row, </a:t>
            </a:r>
            <a:r>
              <a:rPr lang="en-US" b="1" dirty="0" err="1">
                <a:solidFill>
                  <a:srgbClr val="7889FB"/>
                </a:solidFill>
              </a:rPr>
              <a:t>MAgg</a:t>
            </a:r>
            <a:r>
              <a:rPr lang="en-US" b="1" dirty="0">
                <a:solidFill>
                  <a:srgbClr val="7889FB"/>
                </a:solidFill>
              </a:rPr>
              <a:t>, Outer</a:t>
            </a:r>
            <a:r>
              <a:rPr lang="en-US" dirty="0"/>
              <a:t> </a:t>
            </a:r>
            <a:br>
              <a:rPr lang="en-US" dirty="0"/>
            </a:br>
            <a:r>
              <a:rPr lang="en-US" b="0" dirty="0"/>
              <a:t>w/ different data bindings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D71AD-EBEA-B85B-2442-BDFBD4CA0CDD}"/>
              </a:ext>
            </a:extLst>
          </p:cNvPr>
          <p:cNvSpPr txBox="1"/>
          <p:nvPr/>
        </p:nvSpPr>
        <p:spPr>
          <a:xfrm>
            <a:off x="9193945" y="3778199"/>
            <a:ext cx="24449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dirty="0" err="1"/>
              <a:t>CPlan</a:t>
            </a:r>
            <a:r>
              <a:rPr lang="en-US" b="0" dirty="0"/>
              <a:t> representation and </a:t>
            </a:r>
            <a:r>
              <a:rPr lang="en-US" b="0" dirty="0" err="1"/>
              <a:t>codegen</a:t>
            </a:r>
            <a:r>
              <a:rPr lang="en-US" b="0" dirty="0"/>
              <a:t> similar in TF XLA  (HLO primitives, pre-clustering of nodes, caching, LLVM </a:t>
            </a:r>
            <a:r>
              <a:rPr lang="en-US" b="0" dirty="0" err="1"/>
              <a:t>codegen</a:t>
            </a:r>
            <a:r>
              <a:rPr lang="en-US" b="0" dirty="0"/>
              <a:t>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2B9071-2C58-D654-595D-1897A170BEE7}"/>
              </a:ext>
            </a:extLst>
          </p:cNvPr>
          <p:cNvGrpSpPr/>
          <p:nvPr/>
        </p:nvGrpSpPr>
        <p:grpSpPr>
          <a:xfrm>
            <a:off x="9890077" y="3126362"/>
            <a:ext cx="1064042" cy="624134"/>
            <a:chOff x="3736686" y="5108207"/>
            <a:chExt cx="1064042" cy="62413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D467B3D-E1AA-BD72-60FA-61EDCF15F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B0087D-9F18-4D9E-4284-EA56A1A7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3A11109-812F-A712-6759-6BB1725BD563}"/>
              </a:ext>
            </a:extLst>
          </p:cNvPr>
          <p:cNvSpPr txBox="1"/>
          <p:nvPr/>
        </p:nvSpPr>
        <p:spPr>
          <a:xfrm>
            <a:off x="4333106" y="461478"/>
            <a:ext cx="188617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[CIDR’17, PVLDB’18]</a:t>
            </a:r>
          </a:p>
        </p:txBody>
      </p:sp>
    </p:spTree>
    <p:extLst>
      <p:ext uri="{BB962C8B-B14F-4D97-AF65-F5344CB8AC3E}">
        <p14:creationId xmlns:p14="http://schemas.microsoft.com/office/powerpoint/2010/main" val="8113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01C66F0B-FFA8-97F5-6FC7-00C25911B0C1}"/>
              </a:ext>
            </a:extLst>
          </p:cNvPr>
          <p:cNvSpPr/>
          <p:nvPr/>
        </p:nvSpPr>
        <p:spPr>
          <a:xfrm>
            <a:off x="5625684" y="4708306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271573-9739-36F0-730B-BF50D2A2C95B}"/>
              </a:ext>
            </a:extLst>
          </p:cNvPr>
          <p:cNvSpPr/>
          <p:nvPr/>
        </p:nvSpPr>
        <p:spPr>
          <a:xfrm>
            <a:off x="6569112" y="3857087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4E1139-1076-BFDD-D039-AF6A3178CEAC}"/>
              </a:ext>
            </a:extLst>
          </p:cNvPr>
          <p:cNvSpPr/>
          <p:nvPr/>
        </p:nvSpPr>
        <p:spPr>
          <a:xfrm>
            <a:off x="6569112" y="4708304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5528EF3-A429-198D-C833-4A4E9C8C9A5C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EB806-7EBC-AE20-6DDE-170B1A1E1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L2SVM Inner Loop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Base (w/o fused ops): </a:t>
            </a:r>
            <a:r>
              <a:rPr lang="en-US" b="1" dirty="0">
                <a:solidFill>
                  <a:schemeClr val="accent1"/>
                </a:solidFill>
              </a:rPr>
              <a:t>10</a:t>
            </a:r>
          </a:p>
          <a:p>
            <a:pPr lvl="1"/>
            <a:r>
              <a:rPr lang="en-US" dirty="0"/>
              <a:t>Fused (w/ fused ops):   </a:t>
            </a:r>
            <a:r>
              <a:rPr lang="en-US" b="1" dirty="0">
                <a:solidFill>
                  <a:srgbClr val="7889FB"/>
                </a:solidFill>
              </a:rPr>
              <a:t>4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CFFE1-FB3A-428A-5513-09585C2B03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Example L2SVM </a:t>
            </a:r>
            <a:r>
              <a:rPr lang="en-US" sz="1800" dirty="0"/>
              <a:t>(Cell/MAgg)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36771-11AA-3997-58CE-D189200EFB49}"/>
              </a:ext>
            </a:extLst>
          </p:cNvPr>
          <p:cNvSpPr/>
          <p:nvPr/>
        </p:nvSpPr>
        <p:spPr>
          <a:xfrm>
            <a:off x="749571" y="1712680"/>
            <a:ext cx="4605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continueOuter</a:t>
            </a:r>
            <a:r>
              <a:rPr lang="en-US" sz="1600" dirty="0">
                <a:latin typeface="Consolas" panose="020B0609020204030204" pitchFamily="49" charset="0"/>
              </a:rPr>
              <a:t> &amp; </a:t>
            </a:r>
            <a:r>
              <a:rPr lang="en-US" sz="1600" dirty="0" err="1">
                <a:latin typeface="Consolas" panose="020B0609020204030204" pitchFamily="49" charset="0"/>
              </a:rPr>
              <a:t>iter</a:t>
            </a:r>
            <a:r>
              <a:rPr lang="en-US" sz="1600" dirty="0">
                <a:latin typeface="Consolas" panose="020B0609020204030204" pitchFamily="49" charset="0"/>
              </a:rPr>
              <a:t> &lt; maxi)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    #...  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3:   </a:t>
            </a:r>
            <a:r>
              <a:rPr lang="en-US" sz="1600" b="1" dirty="0">
                <a:latin typeface="Consolas" panose="020B0609020204030204" pitchFamily="49" charset="0"/>
              </a:rPr>
              <a:t>while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continueInner</a:t>
            </a:r>
            <a:r>
              <a:rPr lang="en-US" sz="16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4:     out = 1-Y* (</a:t>
            </a:r>
            <a:r>
              <a:rPr lang="en-US" sz="1600" dirty="0" err="1">
                <a:latin typeface="Consolas" panose="020B0609020204030204" pitchFamily="49" charset="0"/>
              </a:rPr>
              <a:t>Xw+step_sz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5:    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 = (out &gt; 0);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6:     out = out * </a:t>
            </a:r>
            <a:r>
              <a:rPr lang="en-US" sz="1600" dirty="0" err="1">
                <a:latin typeface="Consolas" panose="020B0609020204030204" pitchFamily="49" charset="0"/>
              </a:rPr>
              <a:t>sv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7:     g = </a:t>
            </a:r>
            <a:r>
              <a:rPr lang="en-US" sz="1600" dirty="0" err="1">
                <a:latin typeface="Consolas" panose="020B0609020204030204" pitchFamily="49" charset="0"/>
              </a:rPr>
              <a:t>wd</a:t>
            </a:r>
            <a:r>
              <a:rPr lang="en-US" sz="1600" dirty="0">
                <a:latin typeface="Consolas" panose="020B0609020204030204" pitchFamily="49" charset="0"/>
              </a:rPr>
              <a:t> +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*</a:t>
            </a:r>
            <a:r>
              <a:rPr lang="en-US" sz="1600" dirty="0" err="1">
                <a:latin typeface="Consolas" panose="020B0609020204030204" pitchFamily="49" charset="0"/>
              </a:rPr>
              <a:t>dd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   -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dirty="0">
                <a:latin typeface="Consolas" panose="020B0609020204030204" pitchFamily="49" charset="0"/>
              </a:rPr>
              <a:t>(out * Y * </a:t>
            </a:r>
            <a:r>
              <a:rPr lang="en-US" sz="1600" dirty="0" err="1">
                <a:latin typeface="Consolas" panose="020B0609020204030204" pitchFamily="49" charset="0"/>
              </a:rPr>
              <a:t>Xd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r>
              <a:rPr lang="pt-BR" sz="1600" dirty="0">
                <a:latin typeface="Consolas" panose="020B0609020204030204" pitchFamily="49" charset="0"/>
              </a:rPr>
              <a:t>8:     h = dd + </a:t>
            </a:r>
            <a:r>
              <a:rPr lang="pt-BR" sz="1600" b="1" dirty="0">
                <a:latin typeface="Consolas" panose="020B0609020204030204" pitchFamily="49" charset="0"/>
              </a:rPr>
              <a:t>sum</a:t>
            </a:r>
            <a:r>
              <a:rPr lang="pt-BR" sz="1600" dirty="0">
                <a:latin typeface="Consolas" panose="020B0609020204030204" pitchFamily="49" charset="0"/>
              </a:rPr>
              <a:t>(Xd * sv * Xd);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9:    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step_sz</a:t>
            </a:r>
            <a:r>
              <a:rPr lang="en-US" sz="1600" dirty="0">
                <a:latin typeface="Consolas" panose="020B0609020204030204" pitchFamily="49" charset="0"/>
              </a:rPr>
              <a:t> - g/h;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10: }}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7C077-6AD9-4D58-A784-2065055F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876" y="1288180"/>
            <a:ext cx="4490025" cy="52117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7D87F6-6546-9369-8F79-2BD244ECB547}"/>
              </a:ext>
            </a:extLst>
          </p:cNvPr>
          <p:cNvSpPr/>
          <p:nvPr/>
        </p:nvSpPr>
        <p:spPr>
          <a:xfrm rot="1959150">
            <a:off x="8426791" y="19802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3DFCEE-3BFE-070D-C2DD-D7C34C060C5A}"/>
              </a:ext>
            </a:extLst>
          </p:cNvPr>
          <p:cNvSpPr/>
          <p:nvPr/>
        </p:nvSpPr>
        <p:spPr>
          <a:xfrm rot="20244245">
            <a:off x="6055066" y="2399306"/>
            <a:ext cx="757698" cy="1503691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B81115-F3F5-4731-3FC5-7B32A6A6C483}"/>
              </a:ext>
            </a:extLst>
          </p:cNvPr>
          <p:cNvSpPr/>
          <p:nvPr/>
        </p:nvSpPr>
        <p:spPr>
          <a:xfrm rot="2148787">
            <a:off x="7252614" y="51922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7D485F-F2C2-58FF-0B57-ABD6D9B59F50}"/>
              </a:ext>
            </a:extLst>
          </p:cNvPr>
          <p:cNvSpPr/>
          <p:nvPr/>
        </p:nvSpPr>
        <p:spPr>
          <a:xfrm rot="18946233">
            <a:off x="7557414" y="429688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6B4DCB-BDA5-2E50-CB77-C121F841DBBE}"/>
              </a:ext>
            </a:extLst>
          </p:cNvPr>
          <p:cNvSpPr/>
          <p:nvPr/>
        </p:nvSpPr>
        <p:spPr>
          <a:xfrm rot="18946233">
            <a:off x="7576464" y="3401535"/>
            <a:ext cx="520416" cy="951558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E6AE58-6592-465A-622C-20ED3CB6E6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Template Skeleton</a:t>
            </a:r>
          </a:p>
          <a:p>
            <a:pPr lvl="1"/>
            <a:r>
              <a:rPr lang="en-US" dirty="0"/>
              <a:t>Data access (dense, </a:t>
            </a:r>
            <a:br>
              <a:rPr lang="en-US" dirty="0"/>
            </a:br>
            <a:r>
              <a:rPr lang="en-US" dirty="0"/>
              <a:t>sparse, compressed)</a:t>
            </a:r>
          </a:p>
          <a:p>
            <a:pPr lvl="1"/>
            <a:r>
              <a:rPr lang="en-US" dirty="0"/>
              <a:t>Cache blocking</a:t>
            </a:r>
          </a:p>
          <a:p>
            <a:pPr lvl="1"/>
            <a:r>
              <a:rPr lang="en-US" dirty="0"/>
              <a:t>Multi-threading</a:t>
            </a:r>
          </a:p>
          <a:p>
            <a:pPr lvl="1"/>
            <a:r>
              <a:rPr lang="en-US" dirty="0"/>
              <a:t>Final aggregation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 of Vector Intermediates</a:t>
            </a:r>
          </a:p>
          <a:p>
            <a:pPr lvl="1"/>
            <a:r>
              <a:rPr lang="en-US" dirty="0"/>
              <a:t>Gen (</a:t>
            </a:r>
            <a:r>
              <a:rPr lang="en-US" dirty="0" err="1"/>
              <a:t>codegen</a:t>
            </a:r>
            <a:r>
              <a:rPr lang="en-US" dirty="0"/>
              <a:t> ops): </a:t>
            </a:r>
            <a:r>
              <a:rPr lang="en-US" b="1" dirty="0">
                <a:solidFill>
                  <a:srgbClr val="7889FB"/>
                </a:solidFill>
              </a:rPr>
              <a:t>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80436-5931-2DB4-3A03-967AE958C6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Example L2SVM, cont. </a:t>
            </a:r>
            <a:r>
              <a:rPr lang="en-US" sz="1800" dirty="0"/>
              <a:t>(Cell/</a:t>
            </a:r>
            <a:r>
              <a:rPr lang="en-US" sz="1800" dirty="0" err="1"/>
              <a:t>MAgg</a:t>
            </a:r>
            <a:r>
              <a:rPr lang="en-US" sz="1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9EEBE-0803-6B66-A16B-AEB22D6D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63" y="1335212"/>
            <a:ext cx="2996279" cy="27986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4845B-55C2-C7AC-E103-ECB3A1258E7C}"/>
              </a:ext>
            </a:extLst>
          </p:cNvPr>
          <p:cNvSpPr/>
          <p:nvPr/>
        </p:nvSpPr>
        <p:spPr>
          <a:xfrm>
            <a:off x="6685319" y="1139532"/>
            <a:ext cx="518036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SpoofMAgg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false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AggOp.SUM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scalars,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 ...)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TMP11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(b[0],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TMP12 =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getValue</a:t>
            </a:r>
            <a:r>
              <a:rPr lang="en-US" sz="1400" dirty="0">
                <a:latin typeface="Consolas" panose="020B0609020204030204" pitchFamily="49" charset="0"/>
              </a:rPr>
              <a:t>(b[1], </a:t>
            </a:r>
            <a:r>
              <a:rPr lang="en-US" sz="1400" dirty="0" err="1">
                <a:latin typeface="Consolas" panose="020B0609020204030204" pitchFamily="49" charset="0"/>
              </a:rPr>
              <a:t>rowIndex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TMP13 = a * scalars[0];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TMP12 + TMP13;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TMP15 = TMP11 * TMP14;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TMP16 = 1 - TMP15;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TMP17 = (TMP16 &gt; 0) ? 1 : 0;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TMP18 = a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TMP19 = TMP18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TMP20 = TMP16 * TMP17;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TMP21 = TMP20 * TMP11;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TMP22 = TMP21 * a;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c[0] += TMP19;</a:t>
            </a:r>
          </a:p>
          <a:p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    c[1] += TMP22;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 }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31620C-77DD-2E39-5795-62E683942506}"/>
              </a:ext>
            </a:extLst>
          </p:cNvPr>
          <p:cNvCxnSpPr/>
          <p:nvPr/>
        </p:nvCxnSpPr>
        <p:spPr>
          <a:xfrm flipV="1">
            <a:off x="6181042" y="1113982"/>
            <a:ext cx="504277" cy="9622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5E04A-8C14-7F34-31FB-DB086691E630}"/>
              </a:ext>
            </a:extLst>
          </p:cNvPr>
          <p:cNvCxnSpPr>
            <a:cxnSpLocks/>
          </p:cNvCxnSpPr>
          <p:nvPr/>
        </p:nvCxnSpPr>
        <p:spPr>
          <a:xfrm>
            <a:off x="6181042" y="4065018"/>
            <a:ext cx="504277" cy="16534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5ECE07-78A9-113F-C95B-4E249449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50" y="2494651"/>
            <a:ext cx="3568786" cy="3283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8E9680A-F6DB-02D3-6245-CF26AA7DAB77}"/>
              </a:ext>
            </a:extLst>
          </p:cNvPr>
          <p:cNvSpPr/>
          <p:nvPr/>
        </p:nvSpPr>
        <p:spPr>
          <a:xfrm>
            <a:off x="1867974" y="2366716"/>
            <a:ext cx="3736760" cy="3539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9DD1E2-1C3A-1602-D786-B11126BC8E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MLogreg</a:t>
            </a:r>
            <a:r>
              <a:rPr lang="en-US" dirty="0"/>
              <a:t> Inner Loop </a:t>
            </a:r>
            <a:r>
              <a:rPr lang="en-US" b="0" dirty="0"/>
              <a:t>(main expr on feature matrix X)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B988E-555F-8693-7382-3D84C2B08D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Codegen</a:t>
            </a:r>
            <a:r>
              <a:rPr lang="en-US" dirty="0"/>
              <a:t> – Example </a:t>
            </a:r>
            <a:r>
              <a:rPr lang="en-US" dirty="0" err="1"/>
              <a:t>MLogreg</a:t>
            </a:r>
            <a:r>
              <a:rPr lang="en-US" dirty="0"/>
              <a:t> </a:t>
            </a:r>
            <a:r>
              <a:rPr lang="en-US" sz="1800" dirty="0"/>
              <a:t>(Row)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C77A96-8FC9-1E78-7622-121C22CB1A42}"/>
              </a:ext>
            </a:extLst>
          </p:cNvPr>
          <p:cNvSpPr/>
          <p:nvPr/>
        </p:nvSpPr>
        <p:spPr>
          <a:xfrm>
            <a:off x="704549" y="1656401"/>
            <a:ext cx="5964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1: Q =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(X %*% v)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2: H = </a:t>
            </a:r>
            <a:r>
              <a:rPr lang="en-US" sz="1600" b="1" dirty="0">
                <a:latin typeface="Consolas" panose="020B0609020204030204" pitchFamily="49" charset="0"/>
              </a:rPr>
              <a:t>t</a:t>
            </a:r>
            <a:r>
              <a:rPr lang="en-US" sz="1600" dirty="0">
                <a:latin typeface="Consolas" panose="020B0609020204030204" pitchFamily="49" charset="0"/>
              </a:rPr>
              <a:t>(X) %*% (Q - P[, </a:t>
            </a:r>
            <a:r>
              <a:rPr lang="en-US" sz="1600" dirty="0" err="1">
                <a:latin typeface="Consolas" panose="020B0609020204030204" pitchFamily="49" charset="0"/>
              </a:rPr>
              <a:t>1:k</a:t>
            </a:r>
            <a:r>
              <a:rPr lang="en-US" sz="1600" dirty="0">
                <a:latin typeface="Consolas" panose="020B0609020204030204" pitchFamily="49" charset="0"/>
              </a:rPr>
              <a:t>] * </a:t>
            </a:r>
            <a:r>
              <a:rPr lang="en-US" sz="1600" b="1" dirty="0" err="1">
                <a:latin typeface="Consolas" panose="020B0609020204030204" pitchFamily="49" charset="0"/>
              </a:rPr>
              <a:t>rowSums</a:t>
            </a:r>
            <a:r>
              <a:rPr lang="en-US" sz="1600" dirty="0">
                <a:latin typeface="Consolas" panose="020B0609020204030204" pitchFamily="49" charset="0"/>
              </a:rPr>
              <a:t>(Q))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B82EB8-DAB7-24C1-6732-25D96ACC3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465" y="533682"/>
            <a:ext cx="2733561" cy="5068477"/>
          </a:xfrm>
          <a:prstGeom prst="rect">
            <a:avLst/>
          </a:prstGeom>
        </p:spPr>
      </p:pic>
      <p:sp>
        <p:nvSpPr>
          <p:cNvPr id="6" name="Right Arrow 9">
            <a:extLst>
              <a:ext uri="{FF2B5EF4-FFF2-40B4-BE49-F238E27FC236}">
                <a16:creationId xmlns:a16="http://schemas.microsoft.com/office/drawing/2014/main" id="{EF597851-D0F2-AE98-AD4F-C28D62A2CE25}"/>
              </a:ext>
            </a:extLst>
          </p:cNvPr>
          <p:cNvSpPr/>
          <p:nvPr/>
        </p:nvSpPr>
        <p:spPr>
          <a:xfrm>
            <a:off x="7007204" y="176563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16B18A2A-9EFE-6289-E8CD-0CB410EFD086}"/>
              </a:ext>
            </a:extLst>
          </p:cNvPr>
          <p:cNvSpPr/>
          <p:nvPr/>
        </p:nvSpPr>
        <p:spPr>
          <a:xfrm rot="9065878">
            <a:off x="7065834" y="395811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77318-E543-0206-1003-5D32DB92AFF1}"/>
              </a:ext>
            </a:extLst>
          </p:cNvPr>
          <p:cNvSpPr/>
          <p:nvPr/>
        </p:nvSpPr>
        <p:spPr>
          <a:xfrm>
            <a:off x="848372" y="2493021"/>
            <a:ext cx="58860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public final class </a:t>
            </a:r>
            <a:r>
              <a:rPr lang="en-US" sz="1400" dirty="0">
                <a:latin typeface="Consolas" panose="020B0609020204030204" pitchFamily="49" charset="0"/>
              </a:rPr>
              <a:t>TMP25 </a:t>
            </a:r>
            <a:r>
              <a:rPr lang="en-US" sz="1400" b="1" dirty="0">
                <a:latin typeface="Consolas" panose="020B0609020204030204" pitchFamily="49" charset="0"/>
              </a:rPr>
              <a:t>extends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SpoofRow</a:t>
            </a:r>
            <a:r>
              <a:rPr lang="en-US" sz="1400" dirty="0">
                <a:latin typeface="Consolas" panose="020B0609020204030204" pitchFamily="49" charset="0"/>
              </a:rPr>
              <a:t> { 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public</a:t>
            </a:r>
            <a:r>
              <a:rPr lang="en-US" sz="1400" dirty="0">
                <a:latin typeface="Consolas" panose="020B0609020204030204" pitchFamily="49" charset="0"/>
              </a:rPr>
              <a:t> TMP25()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super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RowType.</a:t>
            </a:r>
            <a:r>
              <a:rPr lang="en-US" sz="1400" b="1" dirty="0" err="1">
                <a:latin typeface="Consolas" panose="020B0609020204030204" pitchFamily="49" charset="0"/>
              </a:rPr>
              <a:t>COL_AGG_B1_T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true</a:t>
            </a:r>
            <a:r>
              <a:rPr lang="en-US" sz="1400" dirty="0">
                <a:latin typeface="Consolas" panose="020B0609020204030204" pitchFamily="49" charset="0"/>
              </a:rPr>
              <a:t>, 5);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genexecDense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double[] 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c,...,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TMP11 = </a:t>
            </a:r>
            <a:r>
              <a:rPr lang="en-US" sz="1400" b="1" dirty="0" err="1">
                <a:latin typeface="Consolas" panose="020B0609020204030204" pitchFamily="49" charset="0"/>
              </a:rPr>
              <a:t>getVector</a:t>
            </a:r>
            <a:r>
              <a:rPr lang="en-US" sz="1400" dirty="0">
                <a:latin typeface="Consolas" panose="020B0609020204030204" pitchFamily="49" charset="0"/>
              </a:rPr>
              <a:t>(b[1].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TMP12 = </a:t>
            </a:r>
            <a:r>
              <a:rPr lang="en-US" sz="1400" b="1" dirty="0" err="1">
                <a:latin typeface="Consolas" panose="020B0609020204030204" pitchFamily="49" charset="0"/>
              </a:rPr>
              <a:t>vectMatMult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b[0].</a:t>
            </a:r>
            <a:r>
              <a:rPr lang="en-US" sz="1400" dirty="0" err="1">
                <a:latin typeface="Consolas" panose="020B0609020204030204" pitchFamily="49" charset="0"/>
              </a:rPr>
              <a:t>vals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rix</a:t>
            </a:r>
            <a:r>
              <a:rPr lang="en-US" sz="1400" dirty="0">
                <a:latin typeface="Consolas" panose="020B0609020204030204" pitchFamily="49" charset="0"/>
              </a:rPr>
              <a:t>),...);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TMP13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TMP12,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 TMP14 = </a:t>
            </a:r>
            <a:r>
              <a:rPr lang="en-US" sz="1400" b="1" dirty="0" err="1">
                <a:latin typeface="Consolas" panose="020B0609020204030204" pitchFamily="49" charset="0"/>
              </a:rPr>
              <a:t>vectSum</a:t>
            </a:r>
            <a:r>
              <a:rPr lang="en-US" sz="1400" dirty="0">
                <a:latin typeface="Consolas" panose="020B0609020204030204" pitchFamily="49" charset="0"/>
              </a:rPr>
              <a:t>(TMP13, 0, </a:t>
            </a:r>
            <a:r>
              <a:rPr lang="en-US" sz="1400" dirty="0" err="1">
                <a:latin typeface="Consolas" panose="020B0609020204030204" pitchFamily="49" charset="0"/>
              </a:rPr>
              <a:t>TMP13.length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TMP15 = </a:t>
            </a:r>
            <a:r>
              <a:rPr lang="en-US" sz="1400" b="1" dirty="0" err="1">
                <a:latin typeface="Consolas" panose="020B0609020204030204" pitchFamily="49" charset="0"/>
              </a:rPr>
              <a:t>vectMult</a:t>
            </a:r>
            <a:r>
              <a:rPr lang="en-US" sz="1400" dirty="0">
                <a:latin typeface="Consolas" panose="020B0609020204030204" pitchFamily="49" charset="0"/>
              </a:rPr>
              <a:t>(TMP11, TMP14,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TMP16 = </a:t>
            </a:r>
            <a:r>
              <a:rPr lang="en-US" sz="1400" b="1" dirty="0" err="1">
                <a:latin typeface="Consolas" panose="020B0609020204030204" pitchFamily="49" charset="0"/>
              </a:rPr>
              <a:t>vectMinus</a:t>
            </a:r>
            <a:r>
              <a:rPr lang="en-US" sz="1400" dirty="0">
                <a:latin typeface="Consolas" panose="020B0609020204030204" pitchFamily="49" charset="0"/>
              </a:rPr>
              <a:t>(TMP13, TMP15, 0, 0,...);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b="1" dirty="0" err="1">
                <a:latin typeface="Consolas" panose="020B0609020204030204" pitchFamily="49" charset="0"/>
              </a:rPr>
              <a:t>vectOuterMultAdd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1400" dirty="0">
                <a:latin typeface="Consolas" panose="020B0609020204030204" pitchFamily="49" charset="0"/>
              </a:rPr>
              <a:t>, TMP16, c, ai, 0, 0,...); 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</a:rPr>
              <a:t>protected void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genexecSparse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b="1" dirty="0">
                <a:latin typeface="Consolas" panose="020B0609020204030204" pitchFamily="49" charset="0"/>
              </a:rPr>
              <a:t>double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avals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[] </a:t>
            </a:r>
            <a:r>
              <a:rPr lang="en-US" sz="1400" dirty="0" err="1">
                <a:latin typeface="Consolas" panose="020B0609020204030204" pitchFamily="49" charset="0"/>
              </a:rPr>
              <a:t>aix</a:t>
            </a:r>
            <a:r>
              <a:rPr lang="en-US" sz="1400" dirty="0">
                <a:latin typeface="Consolas" panose="020B0609020204030204" pitchFamily="49" charset="0"/>
              </a:rPr>
              <a:t>,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ai, </a:t>
            </a:r>
            <a:r>
              <a:rPr lang="en-US" sz="1400" dirty="0" err="1">
                <a:latin typeface="Consolas" panose="020B0609020204030204" pitchFamily="49" charset="0"/>
              </a:rPr>
              <a:t>SideInput</a:t>
            </a:r>
            <a:r>
              <a:rPr lang="en-US" sz="1400" dirty="0">
                <a:latin typeface="Consolas" panose="020B0609020204030204" pitchFamily="49" charset="0"/>
              </a:rPr>
              <a:t>[] b, ..., </a:t>
            </a:r>
            <a:r>
              <a:rPr lang="en-US" sz="1400" b="1" dirty="0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len</a:t>
            </a:r>
            <a:r>
              <a:rPr lang="en-US" sz="1400" dirty="0">
                <a:latin typeface="Consolas" panose="020B0609020204030204" pitchFamily="49" charset="0"/>
              </a:rPr>
              <a:t>) {...}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FD511-E0F7-E253-2AED-707582359AB5}"/>
              </a:ext>
            </a:extLst>
          </p:cNvPr>
          <p:cNvSpPr txBox="1"/>
          <p:nvPr/>
        </p:nvSpPr>
        <p:spPr>
          <a:xfrm>
            <a:off x="71048" y="4145949"/>
            <a:ext cx="11230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vectorized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row ops”</a:t>
            </a:r>
          </a:p>
        </p:txBody>
      </p:sp>
    </p:spTree>
    <p:extLst>
      <p:ext uri="{BB962C8B-B14F-4D97-AF65-F5344CB8AC3E}">
        <p14:creationId xmlns:p14="http://schemas.microsoft.com/office/powerpoint/2010/main" val="5656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9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E74CBB-17E8-BDEA-56A6-1AE5C3C27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Parallelization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EE00-2F4F-2376-DFF2-529313A694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  <a:p>
            <a:r>
              <a:rPr lang="en-US" dirty="0"/>
              <a:t>Fine-grained Pipeline Parallelism</a:t>
            </a:r>
          </a:p>
          <a:p>
            <a:r>
              <a:rPr lang="en-US" dirty="0"/>
              <a:t>Workload Management / Inter-Query Parallelism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47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6D459-FF68-3F58-EDF0-54F47C3B60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</a:t>
            </a:r>
            <a:br>
              <a:rPr lang="en-US" dirty="0"/>
            </a:br>
            <a:r>
              <a:rPr lang="en-US" dirty="0"/>
              <a:t>Parallelism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Beware: Danger of Interference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Locks and latches on hot data items </a:t>
            </a:r>
            <a:r>
              <a:rPr lang="en-US" dirty="0">
                <a:sym typeface="Wingdings" panose="05000000000000000000" pitchFamily="2" charset="2"/>
              </a:rPr>
              <a:t> increasing TX aborts</a:t>
            </a:r>
            <a:endParaRPr lang="en-US" dirty="0"/>
          </a:p>
          <a:p>
            <a:pPr lvl="1"/>
            <a:r>
              <a:rPr lang="en-US" b="1" dirty="0"/>
              <a:t>#2</a:t>
            </a:r>
            <a:r>
              <a:rPr lang="en-US" dirty="0"/>
              <a:t> Temporary memory/IO requirements (see </a:t>
            </a:r>
            <a:r>
              <a:rPr lang="en-US" b="1" dirty="0">
                <a:solidFill>
                  <a:srgbClr val="7889FB"/>
                </a:solidFill>
              </a:rPr>
              <a:t>buffer pool management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#3</a:t>
            </a:r>
            <a:r>
              <a:rPr lang="en-US" dirty="0"/>
              <a:t> CPU and cache interference (e.g., context switches)</a:t>
            </a:r>
          </a:p>
          <a:p>
            <a:pPr lvl="1"/>
            <a:r>
              <a:rPr lang="en-US" b="1" dirty="0"/>
              <a:t>#4</a:t>
            </a:r>
            <a:r>
              <a:rPr lang="en-US" dirty="0"/>
              <a:t> Throughput vs latency vs freshness vs fairness vs priorities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Dedicated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workload management</a:t>
            </a:r>
            <a:r>
              <a:rPr lang="en-US" dirty="0">
                <a:sym typeface="Wingdings" panose="05000000000000000000" pitchFamily="2" charset="2"/>
              </a:rPr>
              <a:t> &amp;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DB schedulers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406AF-9306-B723-D410-AC2249B14F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Query Parallelism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E4E72D-AF64-4E0A-CAC3-6D78A27849A6}"/>
              </a:ext>
            </a:extLst>
          </p:cNvPr>
          <p:cNvSpPr/>
          <p:nvPr/>
        </p:nvSpPr>
        <p:spPr>
          <a:xfrm>
            <a:off x="4140887" y="1268963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Inter-Query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926D6-4097-1A4F-8BE8-C40BC7353F42}"/>
              </a:ext>
            </a:extLst>
          </p:cNvPr>
          <p:cNvSpPr/>
          <p:nvPr/>
        </p:nvSpPr>
        <p:spPr>
          <a:xfrm>
            <a:off x="6246542" y="1268963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Inter-Operator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47284-5CA4-B8E9-2F19-BAD5B553EB84}"/>
              </a:ext>
            </a:extLst>
          </p:cNvPr>
          <p:cNvSpPr/>
          <p:nvPr/>
        </p:nvSpPr>
        <p:spPr>
          <a:xfrm>
            <a:off x="8281859" y="1268963"/>
            <a:ext cx="1034980" cy="7335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Intra-Operator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22CC3-C9AD-C3AE-0B81-70812E22F1ED}"/>
              </a:ext>
            </a:extLst>
          </p:cNvPr>
          <p:cNvSpPr txBox="1"/>
          <p:nvPr/>
        </p:nvSpPr>
        <p:spPr>
          <a:xfrm>
            <a:off x="8060707" y="2145505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Partitions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MT Ops, SIMD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43792-73BE-8B9B-FD2D-140B4EC9551F}"/>
              </a:ext>
            </a:extLst>
          </p:cNvPr>
          <p:cNvSpPr txBox="1"/>
          <p:nvPr/>
        </p:nvSpPr>
        <p:spPr>
          <a:xfrm>
            <a:off x="5982368" y="2147180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Bushy Plans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DF63D-2414-2C44-EC84-78E3FE73F562}"/>
              </a:ext>
            </a:extLst>
          </p:cNvPr>
          <p:cNvSpPr txBox="1"/>
          <p:nvPr/>
        </p:nvSpPr>
        <p:spPr>
          <a:xfrm>
            <a:off x="3904035" y="2148856"/>
            <a:ext cx="15030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Queries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TXs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263427-BB8F-D542-3AFA-22068D18C189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5175867" y="1635728"/>
            <a:ext cx="107067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1DD6E7-B6E7-FE28-F12E-E113E5E0FA8E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281522" y="1635728"/>
            <a:ext cx="1000337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6A3AA517-6F6B-122C-06DE-EC318F1F2B3C}"/>
              </a:ext>
            </a:extLst>
          </p:cNvPr>
          <p:cNvSpPr/>
          <p:nvPr/>
        </p:nvSpPr>
        <p:spPr>
          <a:xfrm rot="5400000">
            <a:off x="6598128" y="441892"/>
            <a:ext cx="261469" cy="5175952"/>
          </a:xfrm>
          <a:prstGeom prst="rightBrace">
            <a:avLst>
              <a:gd name="adj1" fmla="val 42921"/>
              <a:gd name="adj2" fmla="val 50000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0AA0F-AF67-2256-7D1B-38DDA1D5E5FD}"/>
              </a:ext>
            </a:extLst>
          </p:cNvPr>
          <p:cNvSpPr txBox="1"/>
          <p:nvPr/>
        </p:nvSpPr>
        <p:spPr>
          <a:xfrm>
            <a:off x="5235066" y="3328410"/>
            <a:ext cx="29812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Multi-threaded / Distributed</a:t>
            </a:r>
          </a:p>
        </p:txBody>
      </p:sp>
    </p:spTree>
    <p:extLst>
      <p:ext uri="{BB962C8B-B14F-4D97-AF65-F5344CB8AC3E}">
        <p14:creationId xmlns:p14="http://schemas.microsoft.com/office/powerpoint/2010/main" val="15390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Iterator Model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1CFB9F-0E7E-23F0-3C1C-592C20F28D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Seamless parallelization in iterator model via dedicated </a:t>
            </a:r>
            <a:r>
              <a:rPr lang="en-US" b="1" dirty="0">
                <a:solidFill>
                  <a:srgbClr val="7889FB"/>
                </a:solidFill>
              </a:rPr>
              <a:t>exchange</a:t>
            </a:r>
            <a:r>
              <a:rPr lang="en-US" dirty="0"/>
              <a:t> operator</a:t>
            </a:r>
          </a:p>
          <a:p>
            <a:pPr lvl="1"/>
            <a:r>
              <a:rPr lang="en-US" dirty="0"/>
              <a:t>Avoid unnecessary overhead for local subplans</a:t>
            </a:r>
          </a:p>
          <a:p>
            <a:pPr lvl="1"/>
            <a:endParaRPr lang="en-US" dirty="0"/>
          </a:p>
          <a:p>
            <a:r>
              <a:rPr lang="en-US" dirty="0"/>
              <a:t>Inter-Operator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Vertical parallelism</a:t>
            </a:r>
            <a:r>
              <a:rPr lang="en-US" dirty="0"/>
              <a:t> in terms of pipelining</a:t>
            </a:r>
          </a:p>
          <a:p>
            <a:pPr lvl="1"/>
            <a:r>
              <a:rPr lang="en-US" b="1" dirty="0"/>
              <a:t>Open:</a:t>
            </a:r>
            <a:r>
              <a:rPr lang="en-US" dirty="0"/>
              <a:t> create new process</a:t>
            </a:r>
          </a:p>
          <a:p>
            <a:pPr lvl="1"/>
            <a:r>
              <a:rPr lang="en-US" b="1" dirty="0"/>
              <a:t>Next:</a:t>
            </a:r>
            <a:r>
              <a:rPr lang="en-US" dirty="0"/>
              <a:t> transfer packets of records </a:t>
            </a:r>
            <a:br>
              <a:rPr lang="en-US" dirty="0"/>
            </a:br>
            <a:r>
              <a:rPr lang="en-US" dirty="0"/>
              <a:t>(1 .. 32,000)</a:t>
            </a:r>
          </a:p>
          <a:p>
            <a:pPr lvl="1"/>
            <a:r>
              <a:rPr lang="en-US" b="1" dirty="0"/>
              <a:t>Close:</a:t>
            </a:r>
            <a:r>
              <a:rPr lang="en-US" dirty="0"/>
              <a:t> shutdown child processes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FC1A-294D-A203-DFDE-7BC248B437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Intra- and Inter-Operator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2CA94-FFA7-7E5D-48D1-14FCF634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501" y="40397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192B6-BD26-AABF-643F-38E80A2AA883}"/>
              </a:ext>
            </a:extLst>
          </p:cNvPr>
          <p:cNvSpPr txBox="1"/>
          <p:nvPr/>
        </p:nvSpPr>
        <p:spPr>
          <a:xfrm>
            <a:off x="7110925" y="343688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7E8E22-2713-F357-801C-8F6CB98AB672}"/>
              </a:ext>
            </a:extLst>
          </p:cNvPr>
          <p:cNvGrpSpPr/>
          <p:nvPr/>
        </p:nvGrpSpPr>
        <p:grpSpPr>
          <a:xfrm>
            <a:off x="5668668" y="2255554"/>
            <a:ext cx="1708516" cy="3460659"/>
            <a:chOff x="6485781" y="2771707"/>
            <a:chExt cx="1708516" cy="3460659"/>
          </a:xfrm>
        </p:grpSpPr>
        <p:sp>
          <p:nvSpPr>
            <p:cNvPr id="7" name="Textfeld 5">
              <a:extLst>
                <a:ext uri="{FF2B5EF4-FFF2-40B4-BE49-F238E27FC236}">
                  <a16:creationId xmlns:a16="http://schemas.microsoft.com/office/drawing/2014/main" id="{9BA0657C-5DC0-53CF-9952-D1EE476ACE55}"/>
                </a:ext>
              </a:extLst>
            </p:cNvPr>
            <p:cNvSpPr txBox="1"/>
            <p:nvPr/>
          </p:nvSpPr>
          <p:spPr>
            <a:xfrm>
              <a:off x="7108782" y="3985884"/>
              <a:ext cx="4662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99892973-3EC6-9C57-FFBC-D6ED4C3BE7EF}"/>
                </a:ext>
              </a:extLst>
            </p:cNvPr>
            <p:cNvSpPr txBox="1"/>
            <p:nvPr/>
          </p:nvSpPr>
          <p:spPr>
            <a:xfrm>
              <a:off x="6545731" y="4628106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9" name="Textfeld 14">
              <a:extLst>
                <a:ext uri="{FF2B5EF4-FFF2-40B4-BE49-F238E27FC236}">
                  <a16:creationId xmlns:a16="http://schemas.microsoft.com/office/drawing/2014/main" id="{A3DFC4EF-42E3-6F45-F9A3-5EE980902134}"/>
                </a:ext>
              </a:extLst>
            </p:cNvPr>
            <p:cNvSpPr txBox="1"/>
            <p:nvPr/>
          </p:nvSpPr>
          <p:spPr>
            <a:xfrm>
              <a:off x="6665235" y="5832256"/>
              <a:ext cx="507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sp>
          <p:nvSpPr>
            <p:cNvPr id="10" name="Textfeld 15">
              <a:extLst>
                <a:ext uri="{FF2B5EF4-FFF2-40B4-BE49-F238E27FC236}">
                  <a16:creationId xmlns:a16="http://schemas.microsoft.com/office/drawing/2014/main" id="{6BC0AA9E-0267-90CB-2D66-94131BDD813B}"/>
                </a:ext>
              </a:extLst>
            </p:cNvPr>
            <p:cNvSpPr txBox="1"/>
            <p:nvPr/>
          </p:nvSpPr>
          <p:spPr>
            <a:xfrm>
              <a:off x="6485781" y="5205861"/>
              <a:ext cx="863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b="1" dirty="0">
                  <a:solidFill>
                    <a:srgbClr val="C00000"/>
                  </a:solidFill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1" baseline="-25000" dirty="0">
                  <a:solidFill>
                    <a:srgbClr val="C00000"/>
                  </a:solidFill>
                  <a:latin typeface="Consolas" panose="020B0609020204030204" pitchFamily="49" charset="0"/>
                  <a:cs typeface="Arial"/>
                </a:rPr>
                <a:t>A=7</a:t>
              </a:r>
              <a:endParaRPr lang="de-DE" sz="2000" b="1" dirty="0">
                <a:solidFill>
                  <a:srgbClr val="C00000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1" name="Gerade Verbindung 16">
              <a:extLst>
                <a:ext uri="{FF2B5EF4-FFF2-40B4-BE49-F238E27FC236}">
                  <a16:creationId xmlns:a16="http://schemas.microsoft.com/office/drawing/2014/main" id="{69C8B261-E5B7-9F5D-0925-03D67C2BC53A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H="1" flipV="1">
              <a:off x="6917397" y="5605971"/>
              <a:ext cx="1801" cy="226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6">
              <a:extLst>
                <a:ext uri="{FF2B5EF4-FFF2-40B4-BE49-F238E27FC236}">
                  <a16:creationId xmlns:a16="http://schemas.microsoft.com/office/drawing/2014/main" id="{7954CD0E-EB44-E851-11DE-DE5884E92CA9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>
              <a:off x="6913678" y="4997438"/>
              <a:ext cx="3719" cy="2084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6">
              <a:extLst>
                <a:ext uri="{FF2B5EF4-FFF2-40B4-BE49-F238E27FC236}">
                  <a16:creationId xmlns:a16="http://schemas.microsoft.com/office/drawing/2014/main" id="{BB8BE692-22C9-F379-C36B-5EA977EC4A0E}"/>
                </a:ext>
              </a:extLst>
            </p:cNvPr>
            <p:cNvCxnSpPr>
              <a:stCxn id="8" idx="0"/>
              <a:endCxn id="7" idx="2"/>
            </p:cNvCxnSpPr>
            <p:nvPr/>
          </p:nvCxnSpPr>
          <p:spPr>
            <a:xfrm flipV="1">
              <a:off x="6913678" y="4385994"/>
              <a:ext cx="428235" cy="242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5">
              <a:extLst>
                <a:ext uri="{FF2B5EF4-FFF2-40B4-BE49-F238E27FC236}">
                  <a16:creationId xmlns:a16="http://schemas.microsoft.com/office/drawing/2014/main" id="{5DA1BE93-AF7A-2137-D355-F9CC7ADB5382}"/>
                </a:ext>
              </a:extLst>
            </p:cNvPr>
            <p:cNvSpPr txBox="1"/>
            <p:nvPr/>
          </p:nvSpPr>
          <p:spPr>
            <a:xfrm>
              <a:off x="7384815" y="4629780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F018B495-E270-E763-0D1A-32C994DB1FAE}"/>
                </a:ext>
              </a:extLst>
            </p:cNvPr>
            <p:cNvSpPr txBox="1"/>
            <p:nvPr/>
          </p:nvSpPr>
          <p:spPr>
            <a:xfrm>
              <a:off x="7585190" y="5271225"/>
              <a:ext cx="419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dirty="0">
                  <a:latin typeface="Consolas" panose="020B0609020204030204" pitchFamily="49" charset="0"/>
                </a:rPr>
                <a:t>S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16" name="Gerade Verbindung 16">
              <a:extLst>
                <a:ext uri="{FF2B5EF4-FFF2-40B4-BE49-F238E27FC236}">
                  <a16:creationId xmlns:a16="http://schemas.microsoft.com/office/drawing/2014/main" id="{A45B2D17-DBED-58AF-E23A-F45CB90C16A1}"/>
                </a:ext>
              </a:extLst>
            </p:cNvPr>
            <p:cNvCxnSpPr>
              <a:stCxn id="15" idx="0"/>
              <a:endCxn id="14" idx="2"/>
            </p:cNvCxnSpPr>
            <p:nvPr/>
          </p:nvCxnSpPr>
          <p:spPr>
            <a:xfrm flipH="1" flipV="1">
              <a:off x="7789556" y="4999112"/>
              <a:ext cx="5521" cy="2721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55A1589C-B059-6E1B-048E-BB8CD221FC03}"/>
                </a:ext>
              </a:extLst>
            </p:cNvPr>
            <p:cNvCxnSpPr>
              <a:stCxn id="14" idx="0"/>
              <a:endCxn id="7" idx="2"/>
            </p:cNvCxnSpPr>
            <p:nvPr/>
          </p:nvCxnSpPr>
          <p:spPr>
            <a:xfrm flipH="1" flipV="1">
              <a:off x="7341913" y="4385994"/>
              <a:ext cx="447643" cy="2437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5">
              <a:extLst>
                <a:ext uri="{FF2B5EF4-FFF2-40B4-BE49-F238E27FC236}">
                  <a16:creationId xmlns:a16="http://schemas.microsoft.com/office/drawing/2014/main" id="{7EE52CB8-34E5-77F1-16D2-2DAEE5AC0063}"/>
                </a:ext>
              </a:extLst>
            </p:cNvPr>
            <p:cNvSpPr txBox="1"/>
            <p:nvPr/>
          </p:nvSpPr>
          <p:spPr>
            <a:xfrm>
              <a:off x="6979484" y="3403883"/>
              <a:ext cx="735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9" name="Gerade Verbindung 16">
              <a:extLst>
                <a:ext uri="{FF2B5EF4-FFF2-40B4-BE49-F238E27FC236}">
                  <a16:creationId xmlns:a16="http://schemas.microsoft.com/office/drawing/2014/main" id="{C6E26723-8501-B762-574B-1D39DAA4C598}"/>
                </a:ext>
              </a:extLst>
            </p:cNvPr>
            <p:cNvCxnSpPr>
              <a:stCxn id="18" idx="2"/>
              <a:endCxn id="7" idx="0"/>
            </p:cNvCxnSpPr>
            <p:nvPr/>
          </p:nvCxnSpPr>
          <p:spPr>
            <a:xfrm flipH="1">
              <a:off x="7341913" y="3773215"/>
              <a:ext cx="5518" cy="212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5">
              <a:extLst>
                <a:ext uri="{FF2B5EF4-FFF2-40B4-BE49-F238E27FC236}">
                  <a16:creationId xmlns:a16="http://schemas.microsoft.com/office/drawing/2014/main" id="{B4BA4960-8D93-A764-024D-35F3040764E7}"/>
                </a:ext>
              </a:extLst>
            </p:cNvPr>
            <p:cNvSpPr txBox="1"/>
            <p:nvPr/>
          </p:nvSpPr>
          <p:spPr>
            <a:xfrm>
              <a:off x="6678378" y="2771707"/>
              <a:ext cx="133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="1" baseline="-25000" dirty="0" err="1">
                  <a:latin typeface="Consolas" panose="020B0609020204030204" pitchFamily="49" charset="0"/>
                </a:rPr>
                <a:t>B,count</a:t>
              </a:r>
              <a:r>
                <a:rPr lang="en-US" sz="2000" b="1" baseline="-25000" dirty="0">
                  <a:latin typeface="Consolas" panose="020B0609020204030204" pitchFamily="49" charset="0"/>
                </a:rPr>
                <a:t>(*)</a:t>
              </a:r>
              <a:endParaRPr lang="de-DE" sz="2000" b="1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21" name="Gerade Verbindung 16">
              <a:extLst>
                <a:ext uri="{FF2B5EF4-FFF2-40B4-BE49-F238E27FC236}">
                  <a16:creationId xmlns:a16="http://schemas.microsoft.com/office/drawing/2014/main" id="{6AFECD4B-7AAF-1B12-11BB-2F3C9D5B54B3}"/>
                </a:ext>
              </a:extLst>
            </p:cNvPr>
            <p:cNvCxnSpPr>
              <a:stCxn id="20" idx="2"/>
              <a:endCxn id="18" idx="0"/>
            </p:cNvCxnSpPr>
            <p:nvPr/>
          </p:nvCxnSpPr>
          <p:spPr>
            <a:xfrm>
              <a:off x="7343458" y="3171817"/>
              <a:ext cx="3973" cy="23206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04D956-91F3-CBF0-B4BE-F0F12C9E8B93}"/>
              </a:ext>
            </a:extLst>
          </p:cNvPr>
          <p:cNvGrpSpPr/>
          <p:nvPr/>
        </p:nvGrpSpPr>
        <p:grpSpPr>
          <a:xfrm>
            <a:off x="8070224" y="2655664"/>
            <a:ext cx="3712366" cy="1155501"/>
            <a:chOff x="1235944" y="4876860"/>
            <a:chExt cx="3712366" cy="11555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690C5E4-208C-9635-C058-EE1038F018F2}"/>
                </a:ext>
              </a:extLst>
            </p:cNvPr>
            <p:cNvSpPr/>
            <p:nvPr/>
          </p:nvSpPr>
          <p:spPr>
            <a:xfrm>
              <a:off x="1235944" y="4876860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C31A20-23C7-84EF-9D45-0F91FCB76310}"/>
                </a:ext>
              </a:extLst>
            </p:cNvPr>
            <p:cNvSpPr/>
            <p:nvPr/>
          </p:nvSpPr>
          <p:spPr>
            <a:xfrm>
              <a:off x="1992966" y="4876860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F651439-A7EB-99BD-AD07-288C0C76F4C3}"/>
                </a:ext>
              </a:extLst>
            </p:cNvPr>
            <p:cNvSpPr/>
            <p:nvPr/>
          </p:nvSpPr>
          <p:spPr>
            <a:xfrm>
              <a:off x="2744375" y="4876860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5F5CF1-12F2-9B4F-2A4B-29E88E4C08A1}"/>
                </a:ext>
              </a:extLst>
            </p:cNvPr>
            <p:cNvSpPr/>
            <p:nvPr/>
          </p:nvSpPr>
          <p:spPr>
            <a:xfrm>
              <a:off x="1991242" y="5280468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156C74-18F9-4172-9939-C361FC88979C}"/>
                </a:ext>
              </a:extLst>
            </p:cNvPr>
            <p:cNvSpPr/>
            <p:nvPr/>
          </p:nvSpPr>
          <p:spPr>
            <a:xfrm>
              <a:off x="2748264" y="5280468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F857673-4E80-76F1-6197-03FB65C517FC}"/>
                </a:ext>
              </a:extLst>
            </p:cNvPr>
            <p:cNvSpPr/>
            <p:nvPr/>
          </p:nvSpPr>
          <p:spPr>
            <a:xfrm>
              <a:off x="3499673" y="5280468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116FC1-5615-931E-3066-3F8BF4493AF9}"/>
                </a:ext>
              </a:extLst>
            </p:cNvPr>
            <p:cNvSpPr/>
            <p:nvPr/>
          </p:nvSpPr>
          <p:spPr>
            <a:xfrm>
              <a:off x="2746542" y="5684076"/>
              <a:ext cx="693337" cy="3482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en-US" dirty="0">
                  <a:latin typeface="Consolas" panose="020B0609020204030204" pitchFamily="49" charset="0"/>
                  <a:cs typeface="Arial"/>
                </a:rPr>
                <a:t>(R)</a:t>
              </a:r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450BB87-A2C0-9807-E17C-EDC8FD4CC7B5}"/>
                </a:ext>
              </a:extLst>
            </p:cNvPr>
            <p:cNvSpPr/>
            <p:nvPr/>
          </p:nvSpPr>
          <p:spPr>
            <a:xfrm>
              <a:off x="3503564" y="5684076"/>
              <a:ext cx="693337" cy="348285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A7C2484-A3B2-14DE-3D78-C26F37D075F4}"/>
                </a:ext>
              </a:extLst>
            </p:cNvPr>
            <p:cNvSpPr/>
            <p:nvPr/>
          </p:nvSpPr>
          <p:spPr>
            <a:xfrm>
              <a:off x="4254973" y="5684076"/>
              <a:ext cx="693337" cy="348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endParaRPr lang="de-DE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AA8EE7A-EEB8-4CAA-10CB-46ABD0F91432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Intra-Operator Parallelism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Horizontal parallelism</a:t>
                </a:r>
                <a:r>
                  <a:rPr lang="en-US" dirty="0"/>
                  <a:t> on data partitions</a:t>
                </a:r>
              </a:p>
              <a:p>
                <a:pPr lvl="1"/>
                <a:r>
                  <a:rPr lang="en-US" dirty="0"/>
                  <a:t>Partitioning of inputs and intermediates </a:t>
                </a:r>
                <a:br>
                  <a:rPr lang="en-US" dirty="0"/>
                </a:br>
                <a:r>
                  <a:rPr lang="en-US" dirty="0"/>
                  <a:t>(“support functions” and multiple queues)</a:t>
                </a:r>
              </a:p>
              <a:p>
                <a:pPr lvl="1"/>
                <a:r>
                  <a:rPr lang="en-US" dirty="0"/>
                  <a:t>Process creation via </a:t>
                </a:r>
                <a:r>
                  <a:rPr lang="en-US" b="1" dirty="0">
                    <a:solidFill>
                      <a:srgbClr val="7889FB"/>
                    </a:solidFill>
                  </a:rPr>
                  <a:t>propagation tree</a:t>
                </a:r>
                <a:r>
                  <a:rPr lang="en-US" dirty="0"/>
                  <a:t> (fork tree)</a:t>
                </a:r>
              </a:p>
              <a:p>
                <a:pPr lvl="1"/>
                <a:r>
                  <a:rPr lang="en-US" dirty="0"/>
                  <a:t>Partitioning: round-robin/range/hash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</a:t>
                </a:r>
                <a:r>
                  <a:rPr lang="en-US" dirty="0">
                    <a:solidFill>
                      <a:srgbClr val="7889FB"/>
                    </a:solidFill>
                  </a:rPr>
                  <a:t>Hash Partitioning:</a:t>
                </a:r>
              </a:p>
              <a:p>
                <a:pPr lvl="1"/>
                <a:r>
                  <a:rPr lang="en-US" dirty="0"/>
                  <a:t>For all 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R / k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S</a:t>
                </a:r>
              </a:p>
              <a:p>
                <a:pPr lvl="1"/>
                <a:r>
                  <a:rPr lang="en-US" dirty="0" err="1"/>
                  <a:t>pid</a:t>
                </a:r>
                <a:r>
                  <a:rPr lang="en-US" dirty="0"/>
                  <a:t> = hash(k) % n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AA8EE7A-EEB8-4CAA-10CB-46ABD0F91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DF04B-5258-C9EA-3177-43A6B0447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Intra- and Inter-Operator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589CD-2BB8-7504-CDB8-8891A0FB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01" y="40397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CDB0D-6C03-B5F7-0740-B3ED222237F9}"/>
              </a:ext>
            </a:extLst>
          </p:cNvPr>
          <p:cNvSpPr txBox="1"/>
          <p:nvPr/>
        </p:nvSpPr>
        <p:spPr>
          <a:xfrm>
            <a:off x="7110925" y="343688"/>
            <a:ext cx="26439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Encapsulation of Parallelism in the Volcano Query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D8977AC-9215-F337-9BFC-7084B9CFA42A}"/>
              </a:ext>
            </a:extLst>
          </p:cNvPr>
          <p:cNvSpPr txBox="1"/>
          <p:nvPr/>
        </p:nvSpPr>
        <p:spPr>
          <a:xfrm>
            <a:off x="6732211" y="3177315"/>
            <a:ext cx="73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7" name="Textfeld 5">
            <a:extLst>
              <a:ext uri="{FF2B5EF4-FFF2-40B4-BE49-F238E27FC236}">
                <a16:creationId xmlns:a16="http://schemas.microsoft.com/office/drawing/2014/main" id="{354D9FCE-A288-7F77-4CD3-3B6D70E31DEC}"/>
              </a:ext>
            </a:extLst>
          </p:cNvPr>
          <p:cNvSpPr txBox="1"/>
          <p:nvPr/>
        </p:nvSpPr>
        <p:spPr>
          <a:xfrm>
            <a:off x="9801937" y="3242558"/>
            <a:ext cx="809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XCHG</a:t>
            </a:r>
            <a:endParaRPr lang="de-DE" b="1" baseline="-25000" dirty="0">
              <a:solidFill>
                <a:srgbClr val="7889FB"/>
              </a:solidFill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8" name="Gerade Verbindung 16">
            <a:extLst>
              <a:ext uri="{FF2B5EF4-FFF2-40B4-BE49-F238E27FC236}">
                <a16:creationId xmlns:a16="http://schemas.microsoft.com/office/drawing/2014/main" id="{7A17D5A4-BA9D-72DE-E93E-95B045D05AD2}"/>
              </a:ext>
            </a:extLst>
          </p:cNvPr>
          <p:cNvCxnSpPr>
            <a:stCxn id="23" idx="0"/>
            <a:endCxn id="7" idx="2"/>
          </p:cNvCxnSpPr>
          <p:nvPr/>
        </p:nvCxnSpPr>
        <p:spPr>
          <a:xfrm flipV="1">
            <a:off x="9969190" y="3611890"/>
            <a:ext cx="237488" cy="2414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144E462-00E9-3195-8455-6B869BC38C01}"/>
              </a:ext>
            </a:extLst>
          </p:cNvPr>
          <p:cNvGrpSpPr/>
          <p:nvPr/>
        </p:nvGrpSpPr>
        <p:grpSpPr>
          <a:xfrm>
            <a:off x="6332640" y="3853359"/>
            <a:ext cx="1388349" cy="1116939"/>
            <a:chOff x="1503907" y="5200389"/>
            <a:chExt cx="1388349" cy="11169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92BC6-C57F-1A9E-8C8F-661B27537B16}"/>
                </a:ext>
              </a:extLst>
            </p:cNvPr>
            <p:cNvSpPr/>
            <p:nvPr/>
          </p:nvSpPr>
          <p:spPr>
            <a:xfrm>
              <a:off x="1503907" y="5200389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B20783-E8B1-E5EE-C9CC-6DBDFD2FD6DD}"/>
                </a:ext>
              </a:extLst>
            </p:cNvPr>
            <p:cNvSpPr/>
            <p:nvPr/>
          </p:nvSpPr>
          <p:spPr>
            <a:xfrm>
              <a:off x="1626162" y="5312597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274355-4322-DC53-B2AC-AC8469C8A39C}"/>
                </a:ext>
              </a:extLst>
            </p:cNvPr>
            <p:cNvSpPr/>
            <p:nvPr/>
          </p:nvSpPr>
          <p:spPr>
            <a:xfrm>
              <a:off x="1758466" y="5434853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AC9A37-8A90-B177-67BD-9B68B9374C68}"/>
                </a:ext>
              </a:extLst>
            </p:cNvPr>
            <p:cNvSpPr/>
            <p:nvPr/>
          </p:nvSpPr>
          <p:spPr>
            <a:xfrm>
              <a:off x="1879047" y="5565480"/>
              <a:ext cx="1013209" cy="689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AF106A-6A2B-106C-394C-C1DD6471095B}"/>
                </a:ext>
              </a:extLst>
            </p:cNvPr>
            <p:cNvGrpSpPr/>
            <p:nvPr/>
          </p:nvGrpSpPr>
          <p:grpSpPr>
            <a:xfrm>
              <a:off x="1956978" y="5457573"/>
              <a:ext cx="863232" cy="859755"/>
              <a:chOff x="6485781" y="5256103"/>
              <a:chExt cx="863232" cy="859755"/>
            </a:xfrm>
          </p:grpSpPr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B19274A4-AD60-F7FD-1ED2-CD9DC3C2A93C}"/>
                  </a:ext>
                </a:extLst>
              </p:cNvPr>
              <p:cNvSpPr txBox="1"/>
              <p:nvPr/>
            </p:nvSpPr>
            <p:spPr>
              <a:xfrm>
                <a:off x="6665235" y="5761915"/>
                <a:ext cx="507926" cy="353943"/>
              </a:xfrm>
              <a:prstGeom prst="rect">
                <a:avLst/>
              </a:prstGeom>
              <a:noFill/>
            </p:spPr>
            <p:txBody>
              <a:bodyPr wrap="square" tIns="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sz="2000" b="0" dirty="0">
                    <a:latin typeface="Consolas" panose="020B0609020204030204" pitchFamily="49" charset="0"/>
                  </a:rPr>
                  <a:t>R</a:t>
                </a:r>
              </a:p>
            </p:txBody>
          </p:sp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268DCFE-4EA1-34B5-8F26-A97AB22D7F5C}"/>
                  </a:ext>
                </a:extLst>
              </p:cNvPr>
              <p:cNvSpPr txBox="1"/>
              <p:nvPr/>
            </p:nvSpPr>
            <p:spPr>
              <a:xfrm>
                <a:off x="6485781" y="5256103"/>
                <a:ext cx="863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b="0" dirty="0">
                    <a:latin typeface="Consolas" panose="020B0609020204030204" pitchFamily="49" charset="0"/>
                    <a:cs typeface="Arial"/>
                  </a:rPr>
                  <a:t>σ</a:t>
                </a:r>
                <a:r>
                  <a:rPr lang="de-DE" sz="2000" b="0" baseline="-25000" dirty="0">
                    <a:latin typeface="Consolas" panose="020B0609020204030204" pitchFamily="49" charset="0"/>
                    <a:cs typeface="Arial"/>
                  </a:rPr>
                  <a:t>A=7</a:t>
                </a:r>
                <a:endParaRPr lang="de-DE" sz="2000" b="0" dirty="0">
                  <a:latin typeface="Consolas" panose="020B0609020204030204" pitchFamily="49" charset="0"/>
                </a:endParaRPr>
              </a:p>
            </p:txBody>
          </p:sp>
          <p:cxnSp>
            <p:nvCxnSpPr>
              <p:cNvPr id="17" name="Gerade Verbindung 16">
                <a:extLst>
                  <a:ext uri="{FF2B5EF4-FFF2-40B4-BE49-F238E27FC236}">
                    <a16:creationId xmlns:a16="http://schemas.microsoft.com/office/drawing/2014/main" id="{5D6D8EBB-2B8E-DE5A-2785-DA38E962EB83}"/>
                  </a:ext>
                </a:extLst>
              </p:cNvPr>
              <p:cNvCxnSpPr>
                <a:stCxn id="15" idx="0"/>
                <a:endCxn id="16" idx="2"/>
              </p:cNvCxnSpPr>
              <p:nvPr/>
            </p:nvCxnSpPr>
            <p:spPr>
              <a:xfrm flipH="1" flipV="1">
                <a:off x="6917397" y="5656213"/>
                <a:ext cx="1801" cy="10570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" name="Gerade Verbindung 16">
            <a:extLst>
              <a:ext uri="{FF2B5EF4-FFF2-40B4-BE49-F238E27FC236}">
                <a16:creationId xmlns:a16="http://schemas.microsoft.com/office/drawing/2014/main" id="{706AA3EA-5017-E0C7-224C-665789695766}"/>
              </a:ext>
            </a:extLst>
          </p:cNvPr>
          <p:cNvCxnSpPr>
            <a:stCxn id="6" idx="2"/>
          </p:cNvCxnSpPr>
          <p:nvPr/>
        </p:nvCxnSpPr>
        <p:spPr>
          <a:xfrm>
            <a:off x="7100158" y="3546647"/>
            <a:ext cx="117169" cy="644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6">
            <a:extLst>
              <a:ext uri="{FF2B5EF4-FFF2-40B4-BE49-F238E27FC236}">
                <a16:creationId xmlns:a16="http://schemas.microsoft.com/office/drawing/2014/main" id="{B51D70B9-BAD0-A119-2C30-FF7D18B2FD0C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7093804" y="3546647"/>
            <a:ext cx="6354" cy="5411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6">
            <a:extLst>
              <a:ext uri="{FF2B5EF4-FFF2-40B4-BE49-F238E27FC236}">
                <a16:creationId xmlns:a16="http://schemas.microsoft.com/office/drawing/2014/main" id="{29E06538-8221-DDDD-3C28-6C8DBE450DF5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flipH="1">
            <a:off x="6961500" y="3546647"/>
            <a:ext cx="138658" cy="418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3FB2DC85-5C6B-E48E-F725-61599FEEEA1E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flipH="1">
            <a:off x="6839245" y="3546647"/>
            <a:ext cx="260913" cy="3067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6A409D-FCDC-2AB1-454F-618064F44B74}"/>
              </a:ext>
            </a:extLst>
          </p:cNvPr>
          <p:cNvGrpSpPr/>
          <p:nvPr/>
        </p:nvGrpSpPr>
        <p:grpSpPr>
          <a:xfrm>
            <a:off x="9599473" y="3853360"/>
            <a:ext cx="1090563" cy="762995"/>
            <a:chOff x="4961658" y="5200390"/>
            <a:chExt cx="1090563" cy="7629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9E078A3-7DAE-D196-B41A-FF2AE7E5E8C2}"/>
                </a:ext>
              </a:extLst>
            </p:cNvPr>
            <p:cNvSpPr/>
            <p:nvPr/>
          </p:nvSpPr>
          <p:spPr>
            <a:xfrm>
              <a:off x="4961658" y="5200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8471C9-AC10-7613-D5E0-F216FA7A58C8}"/>
                </a:ext>
              </a:extLst>
            </p:cNvPr>
            <p:cNvSpPr/>
            <p:nvPr/>
          </p:nvSpPr>
          <p:spPr>
            <a:xfrm>
              <a:off x="5071660" y="5309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F48150-5E05-1BEE-426A-E89F0AF21458}"/>
                </a:ext>
              </a:extLst>
            </p:cNvPr>
            <p:cNvSpPr/>
            <p:nvPr/>
          </p:nvSpPr>
          <p:spPr>
            <a:xfrm>
              <a:off x="5198787" y="5397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F0E2554-6056-79B1-E9D5-38055613294F}"/>
                </a:ext>
              </a:extLst>
            </p:cNvPr>
            <p:cNvSpPr/>
            <p:nvPr/>
          </p:nvSpPr>
          <p:spPr>
            <a:xfrm>
              <a:off x="5312787" y="5497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feld 14">
              <a:extLst>
                <a:ext uri="{FF2B5EF4-FFF2-40B4-BE49-F238E27FC236}">
                  <a16:creationId xmlns:a16="http://schemas.microsoft.com/office/drawing/2014/main" id="{581C5727-FD4D-A98C-3C80-A91F489A64C7}"/>
                </a:ext>
              </a:extLst>
            </p:cNvPr>
            <p:cNvSpPr txBox="1"/>
            <p:nvPr/>
          </p:nvSpPr>
          <p:spPr>
            <a:xfrm>
              <a:off x="5495655" y="5561260"/>
              <a:ext cx="370681" cy="37110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</p:grpSp>
      <p:cxnSp>
        <p:nvCxnSpPr>
          <p:cNvPr id="28" name="Gerade Verbindung 16">
            <a:extLst>
              <a:ext uri="{FF2B5EF4-FFF2-40B4-BE49-F238E27FC236}">
                <a16:creationId xmlns:a16="http://schemas.microsoft.com/office/drawing/2014/main" id="{B9C1BD48-6A98-3745-80FD-1FB9F2C65CCE}"/>
              </a:ext>
            </a:extLst>
          </p:cNvPr>
          <p:cNvCxnSpPr>
            <a:stCxn id="24" idx="0"/>
            <a:endCxn id="7" idx="2"/>
          </p:cNvCxnSpPr>
          <p:nvPr/>
        </p:nvCxnSpPr>
        <p:spPr>
          <a:xfrm flipV="1">
            <a:off x="10079192" y="3611890"/>
            <a:ext cx="127486" cy="3506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16">
            <a:extLst>
              <a:ext uri="{FF2B5EF4-FFF2-40B4-BE49-F238E27FC236}">
                <a16:creationId xmlns:a16="http://schemas.microsoft.com/office/drawing/2014/main" id="{9176A739-ADD9-97D4-3D18-5B0D693B8E39}"/>
              </a:ext>
            </a:extLst>
          </p:cNvPr>
          <p:cNvCxnSpPr>
            <a:stCxn id="25" idx="0"/>
            <a:endCxn id="7" idx="2"/>
          </p:cNvCxnSpPr>
          <p:nvPr/>
        </p:nvCxnSpPr>
        <p:spPr>
          <a:xfrm flipV="1">
            <a:off x="10206319" y="3611890"/>
            <a:ext cx="359" cy="4385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16">
            <a:extLst>
              <a:ext uri="{FF2B5EF4-FFF2-40B4-BE49-F238E27FC236}">
                <a16:creationId xmlns:a16="http://schemas.microsoft.com/office/drawing/2014/main" id="{F68B876A-2B23-118F-CE46-212A24B92F9B}"/>
              </a:ext>
            </a:extLst>
          </p:cNvPr>
          <p:cNvCxnSpPr>
            <a:stCxn id="26" idx="0"/>
            <a:endCxn id="7" idx="2"/>
          </p:cNvCxnSpPr>
          <p:nvPr/>
        </p:nvCxnSpPr>
        <p:spPr>
          <a:xfrm flipH="1" flipV="1">
            <a:off x="10206678" y="3611890"/>
            <a:ext cx="113641" cy="5383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3BF08A-B8DC-DD3B-BA01-E64950A78870}"/>
              </a:ext>
            </a:extLst>
          </p:cNvPr>
          <p:cNvGrpSpPr/>
          <p:nvPr/>
        </p:nvGrpSpPr>
        <p:grpSpPr>
          <a:xfrm>
            <a:off x="7458056" y="1887702"/>
            <a:ext cx="2738574" cy="1474279"/>
            <a:chOff x="3774833" y="3204588"/>
            <a:chExt cx="2738574" cy="1474279"/>
          </a:xfrm>
        </p:grpSpPr>
        <p:sp>
          <p:nvSpPr>
            <p:cNvPr id="32" name="Textfeld 5">
              <a:extLst>
                <a:ext uri="{FF2B5EF4-FFF2-40B4-BE49-F238E27FC236}">
                  <a16:creationId xmlns:a16="http://schemas.microsoft.com/office/drawing/2014/main" id="{60EAFFD0-E3C8-62F4-A443-D65403BC92FB}"/>
                </a:ext>
              </a:extLst>
            </p:cNvPr>
            <p:cNvSpPr txBox="1"/>
            <p:nvPr/>
          </p:nvSpPr>
          <p:spPr>
            <a:xfrm>
              <a:off x="4653333" y="3204588"/>
              <a:ext cx="809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XCHG</a:t>
              </a:r>
              <a:endParaRPr lang="de-DE" b="1" baseline="-25000" dirty="0">
                <a:solidFill>
                  <a:srgbClr val="7889FB"/>
                </a:solidFill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3" name="Gerade Verbindung 16">
              <a:extLst>
                <a:ext uri="{FF2B5EF4-FFF2-40B4-BE49-F238E27FC236}">
                  <a16:creationId xmlns:a16="http://schemas.microsoft.com/office/drawing/2014/main" id="{DC5E6782-45A1-3067-7C2C-C81DA8CDAA3E}"/>
                </a:ext>
              </a:extLst>
            </p:cNvPr>
            <p:cNvCxnSpPr>
              <a:stCxn id="34" idx="0"/>
              <a:endCxn id="32" idx="2"/>
            </p:cNvCxnSpPr>
            <p:nvPr/>
          </p:nvCxnSpPr>
          <p:spPr>
            <a:xfrm flipV="1">
              <a:off x="4820586" y="3573920"/>
              <a:ext cx="237488" cy="2414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D9F40D8-0061-9FFB-59E1-3487ED69022D}"/>
                </a:ext>
              </a:extLst>
            </p:cNvPr>
            <p:cNvSpPr/>
            <p:nvPr/>
          </p:nvSpPr>
          <p:spPr>
            <a:xfrm>
              <a:off x="4450869" y="3815390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feld 14">
              <a:extLst>
                <a:ext uri="{FF2B5EF4-FFF2-40B4-BE49-F238E27FC236}">
                  <a16:creationId xmlns:a16="http://schemas.microsoft.com/office/drawing/2014/main" id="{FB5E9AD6-6EB5-8FD6-FC59-8FA34C030ECC}"/>
                </a:ext>
              </a:extLst>
            </p:cNvPr>
            <p:cNvSpPr txBox="1"/>
            <p:nvPr/>
          </p:nvSpPr>
          <p:spPr>
            <a:xfrm>
              <a:off x="4984866" y="4176260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6" name="Gerade Verbindung 16">
              <a:extLst>
                <a:ext uri="{FF2B5EF4-FFF2-40B4-BE49-F238E27FC236}">
                  <a16:creationId xmlns:a16="http://schemas.microsoft.com/office/drawing/2014/main" id="{C05C29EF-A819-A845-E0DC-B093A8D2B0FA}"/>
                </a:ext>
              </a:extLst>
            </p:cNvPr>
            <p:cNvCxnSpPr>
              <a:stCxn id="43" idx="0"/>
              <a:endCxn id="32" idx="2"/>
            </p:cNvCxnSpPr>
            <p:nvPr/>
          </p:nvCxnSpPr>
          <p:spPr>
            <a:xfrm flipV="1">
              <a:off x="4930588" y="3573920"/>
              <a:ext cx="127486" cy="3506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6">
              <a:extLst>
                <a:ext uri="{FF2B5EF4-FFF2-40B4-BE49-F238E27FC236}">
                  <a16:creationId xmlns:a16="http://schemas.microsoft.com/office/drawing/2014/main" id="{8D2903CA-58C6-C310-0672-D64B4E435503}"/>
                </a:ext>
              </a:extLst>
            </p:cNvPr>
            <p:cNvCxnSpPr>
              <a:stCxn id="43" idx="1"/>
              <a:endCxn id="6" idx="3"/>
            </p:cNvCxnSpPr>
            <p:nvPr/>
          </p:nvCxnSpPr>
          <p:spPr>
            <a:xfrm flipH="1">
              <a:off x="3774833" y="4157688"/>
              <a:ext cx="786038" cy="521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6">
              <a:extLst>
                <a:ext uri="{FF2B5EF4-FFF2-40B4-BE49-F238E27FC236}">
                  <a16:creationId xmlns:a16="http://schemas.microsoft.com/office/drawing/2014/main" id="{01128A3D-1817-AA64-E3EF-C3401300EB72}"/>
                </a:ext>
              </a:extLst>
            </p:cNvPr>
            <p:cNvCxnSpPr>
              <a:stCxn id="34" idx="1"/>
              <a:endCxn id="6" idx="3"/>
            </p:cNvCxnSpPr>
            <p:nvPr/>
          </p:nvCxnSpPr>
          <p:spPr>
            <a:xfrm flipH="1">
              <a:off x="3774833" y="4048461"/>
              <a:ext cx="676036" cy="630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6">
              <a:extLst>
                <a:ext uri="{FF2B5EF4-FFF2-40B4-BE49-F238E27FC236}">
                  <a16:creationId xmlns:a16="http://schemas.microsoft.com/office/drawing/2014/main" id="{5EBF72A2-DAF8-C5D5-2FF2-E75A206EF3EB}"/>
                </a:ext>
              </a:extLst>
            </p:cNvPr>
            <p:cNvCxnSpPr>
              <a:stCxn id="45" idx="3"/>
              <a:endCxn id="7" idx="0"/>
            </p:cNvCxnSpPr>
            <p:nvPr/>
          </p:nvCxnSpPr>
          <p:spPr>
            <a:xfrm>
              <a:off x="5541432" y="4345315"/>
              <a:ext cx="971975" cy="214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6">
              <a:extLst>
                <a:ext uri="{FF2B5EF4-FFF2-40B4-BE49-F238E27FC236}">
                  <a16:creationId xmlns:a16="http://schemas.microsoft.com/office/drawing/2014/main" id="{BE5349B9-D52B-77CB-60B5-C6137CDE03FE}"/>
                </a:ext>
              </a:extLst>
            </p:cNvPr>
            <p:cNvCxnSpPr>
              <a:stCxn id="44" idx="3"/>
              <a:endCxn id="7" idx="0"/>
            </p:cNvCxnSpPr>
            <p:nvPr/>
          </p:nvCxnSpPr>
          <p:spPr>
            <a:xfrm>
              <a:off x="5427432" y="4245548"/>
              <a:ext cx="1085975" cy="3138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6">
              <a:extLst>
                <a:ext uri="{FF2B5EF4-FFF2-40B4-BE49-F238E27FC236}">
                  <a16:creationId xmlns:a16="http://schemas.microsoft.com/office/drawing/2014/main" id="{93F53CE6-4165-BD2A-43A5-9FE0236A2EB8}"/>
                </a:ext>
              </a:extLst>
            </p:cNvPr>
            <p:cNvCxnSpPr>
              <a:stCxn id="43" idx="3"/>
              <a:endCxn id="7" idx="0"/>
            </p:cNvCxnSpPr>
            <p:nvPr/>
          </p:nvCxnSpPr>
          <p:spPr>
            <a:xfrm>
              <a:off x="5300305" y="4157688"/>
              <a:ext cx="1213102" cy="4017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6">
              <a:extLst>
                <a:ext uri="{FF2B5EF4-FFF2-40B4-BE49-F238E27FC236}">
                  <a16:creationId xmlns:a16="http://schemas.microsoft.com/office/drawing/2014/main" id="{8E4FC54E-7A24-3749-F31C-AF22B2FC9D34}"/>
                </a:ext>
              </a:extLst>
            </p:cNvPr>
            <p:cNvCxnSpPr>
              <a:stCxn id="34" idx="3"/>
              <a:endCxn id="7" idx="0"/>
            </p:cNvCxnSpPr>
            <p:nvPr/>
          </p:nvCxnSpPr>
          <p:spPr>
            <a:xfrm>
              <a:off x="5190303" y="4048461"/>
              <a:ext cx="1323104" cy="5109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5F1D76-A4DE-D963-3D2A-E1CD12DA5708}"/>
                </a:ext>
              </a:extLst>
            </p:cNvPr>
            <p:cNvSpPr/>
            <p:nvPr/>
          </p:nvSpPr>
          <p:spPr>
            <a:xfrm>
              <a:off x="4560871" y="392461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E412D19-FA5B-3D4C-0E17-5078172C6321}"/>
                </a:ext>
              </a:extLst>
            </p:cNvPr>
            <p:cNvSpPr/>
            <p:nvPr/>
          </p:nvSpPr>
          <p:spPr>
            <a:xfrm>
              <a:off x="4687998" y="4012477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F2A2C35-0B2E-1363-05C2-4508FAF26622}"/>
                </a:ext>
              </a:extLst>
            </p:cNvPr>
            <p:cNvSpPr/>
            <p:nvPr/>
          </p:nvSpPr>
          <p:spPr>
            <a:xfrm>
              <a:off x="4801998" y="4112244"/>
              <a:ext cx="739434" cy="4661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Gerade Verbindung 16">
              <a:extLst>
                <a:ext uri="{FF2B5EF4-FFF2-40B4-BE49-F238E27FC236}">
                  <a16:creationId xmlns:a16="http://schemas.microsoft.com/office/drawing/2014/main" id="{ECF12A7E-D3A9-54C8-4C41-E820F3260CEF}"/>
                </a:ext>
              </a:extLst>
            </p:cNvPr>
            <p:cNvCxnSpPr>
              <a:stCxn id="44" idx="1"/>
              <a:endCxn id="6" idx="3"/>
            </p:cNvCxnSpPr>
            <p:nvPr/>
          </p:nvCxnSpPr>
          <p:spPr>
            <a:xfrm flipH="1">
              <a:off x="3774833" y="4245548"/>
              <a:ext cx="913165" cy="433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6">
              <a:extLst>
                <a:ext uri="{FF2B5EF4-FFF2-40B4-BE49-F238E27FC236}">
                  <a16:creationId xmlns:a16="http://schemas.microsoft.com/office/drawing/2014/main" id="{8E80426D-5DC7-6323-E2A7-0959D3A613AC}"/>
                </a:ext>
              </a:extLst>
            </p:cNvPr>
            <p:cNvCxnSpPr>
              <a:stCxn id="45" idx="1"/>
              <a:endCxn id="6" idx="3"/>
            </p:cNvCxnSpPr>
            <p:nvPr/>
          </p:nvCxnSpPr>
          <p:spPr>
            <a:xfrm flipH="1">
              <a:off x="3774833" y="4345315"/>
              <a:ext cx="1027165" cy="3335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feld 14">
              <a:extLst>
                <a:ext uri="{FF2B5EF4-FFF2-40B4-BE49-F238E27FC236}">
                  <a16:creationId xmlns:a16="http://schemas.microsoft.com/office/drawing/2014/main" id="{3EC01780-5346-CD9C-AFD1-311ED9036A28}"/>
                </a:ext>
              </a:extLst>
            </p:cNvPr>
            <p:cNvSpPr txBox="1"/>
            <p:nvPr/>
          </p:nvSpPr>
          <p:spPr>
            <a:xfrm>
              <a:off x="4994912" y="4156167"/>
              <a:ext cx="370681" cy="35394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49" name="Gerade Verbindung 16">
              <a:extLst>
                <a:ext uri="{FF2B5EF4-FFF2-40B4-BE49-F238E27FC236}">
                  <a16:creationId xmlns:a16="http://schemas.microsoft.com/office/drawing/2014/main" id="{576F1D7B-5F25-78D4-DC5E-9D5118C22274}"/>
                </a:ext>
              </a:extLst>
            </p:cNvPr>
            <p:cNvCxnSpPr>
              <a:stCxn id="45" idx="0"/>
              <a:endCxn id="32" idx="2"/>
            </p:cNvCxnSpPr>
            <p:nvPr/>
          </p:nvCxnSpPr>
          <p:spPr>
            <a:xfrm flipH="1" flipV="1">
              <a:off x="5058074" y="3573920"/>
              <a:ext cx="113641" cy="5383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16">
              <a:extLst>
                <a:ext uri="{FF2B5EF4-FFF2-40B4-BE49-F238E27FC236}">
                  <a16:creationId xmlns:a16="http://schemas.microsoft.com/office/drawing/2014/main" id="{1CEBDB30-32C6-94A6-F766-BEB67E63ED6B}"/>
                </a:ext>
              </a:extLst>
            </p:cNvPr>
            <p:cNvCxnSpPr>
              <a:stCxn id="44" idx="0"/>
              <a:endCxn id="32" idx="2"/>
            </p:cNvCxnSpPr>
            <p:nvPr/>
          </p:nvCxnSpPr>
          <p:spPr>
            <a:xfrm flipV="1">
              <a:off x="5057715" y="3573920"/>
              <a:ext cx="359" cy="4385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73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1069">
            <a:extLst>
              <a:ext uri="{FF2B5EF4-FFF2-40B4-BE49-F238E27FC236}">
                <a16:creationId xmlns:a16="http://schemas.microsoft.com/office/drawing/2014/main" id="{878AEDA3-F04A-BA35-F5B0-91B45A2235DD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2175D-DCEA-616C-D882-071FE53CC2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MapReduce </a:t>
            </a:r>
            <a:r>
              <a:rPr lang="en-AT" dirty="0"/>
              <a:t>–</a:t>
            </a:r>
            <a:r>
              <a:rPr lang="en-US" dirty="0"/>
              <a:t> Execution Model</a:t>
            </a:r>
          </a:p>
        </p:txBody>
      </p:sp>
      <p:sp>
        <p:nvSpPr>
          <p:cNvPr id="958" name="Rectangle: Folded Corner 3">
            <a:extLst>
              <a:ext uri="{FF2B5EF4-FFF2-40B4-BE49-F238E27FC236}">
                <a16:creationId xmlns:a16="http://schemas.microsoft.com/office/drawing/2014/main" id="{5BB0807C-4579-F63F-C159-074945E5CCB0}"/>
              </a:ext>
            </a:extLst>
          </p:cNvPr>
          <p:cNvSpPr/>
          <p:nvPr/>
        </p:nvSpPr>
        <p:spPr>
          <a:xfrm>
            <a:off x="1710088" y="246080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1</a:t>
            </a:r>
          </a:p>
        </p:txBody>
      </p:sp>
      <p:sp>
        <p:nvSpPr>
          <p:cNvPr id="959" name="TextBox 958">
            <a:extLst>
              <a:ext uri="{FF2B5EF4-FFF2-40B4-BE49-F238E27FC236}">
                <a16:creationId xmlns:a16="http://schemas.microsoft.com/office/drawing/2014/main" id="{22A7B24D-405E-C118-E339-7EB3AC560752}"/>
              </a:ext>
            </a:extLst>
          </p:cNvPr>
          <p:cNvSpPr txBox="1"/>
          <p:nvPr/>
        </p:nvSpPr>
        <p:spPr>
          <a:xfrm>
            <a:off x="1476726" y="1305663"/>
            <a:ext cx="17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Input CSV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(stored in HDFS)</a:t>
            </a:r>
          </a:p>
        </p:txBody>
      </p:sp>
      <p:sp>
        <p:nvSpPr>
          <p:cNvPr id="960" name="Rectangle: Folded Corner 5">
            <a:extLst>
              <a:ext uri="{FF2B5EF4-FFF2-40B4-BE49-F238E27FC236}">
                <a16:creationId xmlns:a16="http://schemas.microsoft.com/office/drawing/2014/main" id="{F735A79F-0153-4F04-9D5C-888E8B0106CF}"/>
              </a:ext>
            </a:extLst>
          </p:cNvPr>
          <p:cNvSpPr/>
          <p:nvPr/>
        </p:nvSpPr>
        <p:spPr>
          <a:xfrm>
            <a:off x="1710088" y="3584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2</a:t>
            </a:r>
          </a:p>
        </p:txBody>
      </p:sp>
      <p:sp>
        <p:nvSpPr>
          <p:cNvPr id="961" name="Rectangle: Folded Corner 6">
            <a:extLst>
              <a:ext uri="{FF2B5EF4-FFF2-40B4-BE49-F238E27FC236}">
                <a16:creationId xmlns:a16="http://schemas.microsoft.com/office/drawing/2014/main" id="{7834FD4D-398B-2D9C-BBF7-C99365FF3BBF}"/>
              </a:ext>
            </a:extLst>
          </p:cNvPr>
          <p:cNvSpPr/>
          <p:nvPr/>
        </p:nvSpPr>
        <p:spPr>
          <a:xfrm>
            <a:off x="1710088" y="4727758"/>
            <a:ext cx="723900" cy="952500"/>
          </a:xfrm>
          <a:prstGeom prst="foldedCorne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File 3</a:t>
            </a:r>
          </a:p>
        </p:txBody>
      </p:sp>
      <p:sp>
        <p:nvSpPr>
          <p:cNvPr id="962" name="TextBox 961">
            <a:extLst>
              <a:ext uri="{FF2B5EF4-FFF2-40B4-BE49-F238E27FC236}">
                <a16:creationId xmlns:a16="http://schemas.microsoft.com/office/drawing/2014/main" id="{0E68CCAF-A2DE-7CB2-D5D4-D867516DA555}"/>
              </a:ext>
            </a:extLst>
          </p:cNvPr>
          <p:cNvSpPr txBox="1"/>
          <p:nvPr/>
        </p:nvSpPr>
        <p:spPr>
          <a:xfrm>
            <a:off x="9272936" y="2086713"/>
            <a:ext cx="13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Output Files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(HDFS)</a:t>
            </a:r>
          </a:p>
        </p:txBody>
      </p:sp>
      <p:grpSp>
        <p:nvGrpSpPr>
          <p:cNvPr id="963" name="Group 962">
            <a:extLst>
              <a:ext uri="{FF2B5EF4-FFF2-40B4-BE49-F238E27FC236}">
                <a16:creationId xmlns:a16="http://schemas.microsoft.com/office/drawing/2014/main" id="{F90DB574-C0E5-7C83-8918-D92C8433BEDD}"/>
              </a:ext>
            </a:extLst>
          </p:cNvPr>
          <p:cNvGrpSpPr/>
          <p:nvPr/>
        </p:nvGrpSpPr>
        <p:grpSpPr>
          <a:xfrm>
            <a:off x="9263412" y="3108508"/>
            <a:ext cx="1076326" cy="1990725"/>
            <a:chOff x="7791449" y="3309226"/>
            <a:chExt cx="1076326" cy="1990725"/>
          </a:xfrm>
        </p:grpSpPr>
        <p:sp>
          <p:nvSpPr>
            <p:cNvPr id="964" name="Rectangle: Folded Corner 29">
              <a:extLst>
                <a:ext uri="{FF2B5EF4-FFF2-40B4-BE49-F238E27FC236}">
                  <a16:creationId xmlns:a16="http://schemas.microsoft.com/office/drawing/2014/main" id="{3D15D576-A7D7-1EE1-8FEE-A8C84E663147}"/>
                </a:ext>
              </a:extLst>
            </p:cNvPr>
            <p:cNvSpPr/>
            <p:nvPr/>
          </p:nvSpPr>
          <p:spPr>
            <a:xfrm>
              <a:off x="8134350" y="330922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1</a:t>
              </a:r>
            </a:p>
          </p:txBody>
        </p:sp>
        <p:sp>
          <p:nvSpPr>
            <p:cNvPr id="965" name="Rectangle: Folded Corner 30">
              <a:extLst>
                <a:ext uri="{FF2B5EF4-FFF2-40B4-BE49-F238E27FC236}">
                  <a16:creationId xmlns:a16="http://schemas.microsoft.com/office/drawing/2014/main" id="{4169C5ED-90F7-16F7-371B-2BD46C6F5CE8}"/>
                </a:ext>
              </a:extLst>
            </p:cNvPr>
            <p:cNvSpPr/>
            <p:nvPr/>
          </p:nvSpPr>
          <p:spPr>
            <a:xfrm>
              <a:off x="8143875" y="4014076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2</a:t>
              </a:r>
            </a:p>
          </p:txBody>
        </p:sp>
        <p:sp>
          <p:nvSpPr>
            <p:cNvPr id="966" name="Rectangle: Folded Corner 31">
              <a:extLst>
                <a:ext uri="{FF2B5EF4-FFF2-40B4-BE49-F238E27FC236}">
                  <a16:creationId xmlns:a16="http://schemas.microsoft.com/office/drawing/2014/main" id="{E8B46E86-4317-76F1-3FB5-3767494B775E}"/>
                </a:ext>
              </a:extLst>
            </p:cNvPr>
            <p:cNvSpPr/>
            <p:nvPr/>
          </p:nvSpPr>
          <p:spPr>
            <a:xfrm>
              <a:off x="8143875" y="4728451"/>
              <a:ext cx="723900" cy="571500"/>
            </a:xfrm>
            <a:prstGeom prst="foldedCorner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 3</a:t>
              </a:r>
            </a:p>
          </p:txBody>
        </p:sp>
        <p:cxnSp>
          <p:nvCxnSpPr>
            <p:cNvPr id="967" name="AutoShape 54">
              <a:extLst>
                <a:ext uri="{FF2B5EF4-FFF2-40B4-BE49-F238E27FC236}">
                  <a16:creationId xmlns:a16="http://schemas.microsoft.com/office/drawing/2014/main" id="{2607A3C3-90C9-25FA-7C72-B105F225A934}"/>
                </a:ext>
              </a:extLst>
            </p:cNvPr>
            <p:cNvCxnSpPr>
              <a:cxnSpLocks noChangeShapeType="1"/>
              <a:stCxn id="1024" idx="3"/>
              <a:endCxn id="964" idx="1"/>
            </p:cNvCxnSpPr>
            <p:nvPr/>
          </p:nvCxnSpPr>
          <p:spPr bwMode="auto">
            <a:xfrm>
              <a:off x="7791449" y="3592000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8" name="AutoShape 54">
              <a:extLst>
                <a:ext uri="{FF2B5EF4-FFF2-40B4-BE49-F238E27FC236}">
                  <a16:creationId xmlns:a16="http://schemas.microsoft.com/office/drawing/2014/main" id="{EF967CF3-01D7-0F4E-4ADC-A5DB64B208E9}"/>
                </a:ext>
              </a:extLst>
            </p:cNvPr>
            <p:cNvCxnSpPr>
              <a:cxnSpLocks noChangeShapeType="1"/>
              <a:stCxn id="1025" idx="3"/>
              <a:endCxn id="965" idx="1"/>
            </p:cNvCxnSpPr>
            <p:nvPr/>
          </p:nvCxnSpPr>
          <p:spPr bwMode="auto">
            <a:xfrm>
              <a:off x="7791449" y="4296850"/>
              <a:ext cx="352426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69" name="AutoShape 54">
              <a:extLst>
                <a:ext uri="{FF2B5EF4-FFF2-40B4-BE49-F238E27FC236}">
                  <a16:creationId xmlns:a16="http://schemas.microsoft.com/office/drawing/2014/main" id="{43983D69-5448-7A99-7607-D981A276E5DE}"/>
                </a:ext>
              </a:extLst>
            </p:cNvPr>
            <p:cNvCxnSpPr>
              <a:cxnSpLocks noChangeShapeType="1"/>
              <a:stCxn id="1026" idx="3"/>
              <a:endCxn id="966" idx="1"/>
            </p:cNvCxnSpPr>
            <p:nvPr/>
          </p:nvCxnSpPr>
          <p:spPr bwMode="auto">
            <a:xfrm>
              <a:off x="7800974" y="5011225"/>
              <a:ext cx="342901" cy="29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grpSp>
        <p:nvGrpSpPr>
          <p:cNvPr id="970" name="Group 969">
            <a:extLst>
              <a:ext uri="{FF2B5EF4-FFF2-40B4-BE49-F238E27FC236}">
                <a16:creationId xmlns:a16="http://schemas.microsoft.com/office/drawing/2014/main" id="{C2E79BD3-9D46-5A69-88E9-568F9566D1A3}"/>
              </a:ext>
            </a:extLst>
          </p:cNvPr>
          <p:cNvGrpSpPr/>
          <p:nvPr/>
        </p:nvGrpSpPr>
        <p:grpSpPr>
          <a:xfrm>
            <a:off x="2560460" y="2399182"/>
            <a:ext cx="1035578" cy="3365325"/>
            <a:chOff x="1088497" y="2599900"/>
            <a:chExt cx="1035578" cy="3365325"/>
          </a:xfrm>
        </p:grpSpPr>
        <p:sp>
          <p:nvSpPr>
            <p:cNvPr id="971" name="AutoShape 3">
              <a:extLst>
                <a:ext uri="{FF2B5EF4-FFF2-40B4-BE49-F238E27FC236}">
                  <a16:creationId xmlns:a16="http://schemas.microsoft.com/office/drawing/2014/main" id="{14A25416-5500-FE97-E1DB-42138DBEA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2599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11</a:t>
              </a:r>
            </a:p>
          </p:txBody>
        </p:sp>
        <p:sp>
          <p:nvSpPr>
            <p:cNvPr id="972" name="AutoShape 3">
              <a:extLst>
                <a:ext uri="{FF2B5EF4-FFF2-40B4-BE49-F238E27FC236}">
                  <a16:creationId xmlns:a16="http://schemas.microsoft.com/office/drawing/2014/main" id="{4D20A99D-DCE9-5545-EE8C-503D454CB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171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12</a:t>
              </a:r>
            </a:p>
          </p:txBody>
        </p:sp>
        <p:sp>
          <p:nvSpPr>
            <p:cNvPr id="973" name="AutoShape 3">
              <a:extLst>
                <a:ext uri="{FF2B5EF4-FFF2-40B4-BE49-F238E27FC236}">
                  <a16:creationId xmlns:a16="http://schemas.microsoft.com/office/drawing/2014/main" id="{776A778D-C245-9C07-AB6E-1C79983B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37429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21</a:t>
              </a:r>
            </a:p>
          </p:txBody>
        </p:sp>
        <p:sp>
          <p:nvSpPr>
            <p:cNvPr id="974" name="AutoShape 3">
              <a:extLst>
                <a:ext uri="{FF2B5EF4-FFF2-40B4-BE49-F238E27FC236}">
                  <a16:creationId xmlns:a16="http://schemas.microsoft.com/office/drawing/2014/main" id="{375E46FA-8C97-9E9E-473C-890EA86AF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314400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22</a:t>
              </a:r>
            </a:p>
          </p:txBody>
        </p:sp>
        <p:sp>
          <p:nvSpPr>
            <p:cNvPr id="975" name="AutoShape 3">
              <a:extLst>
                <a:ext uri="{FF2B5EF4-FFF2-40B4-BE49-F238E27FC236}">
                  <a16:creationId xmlns:a16="http://schemas.microsoft.com/office/drawing/2014/main" id="{203B9FBE-91AA-37DC-DA44-EAB5082C2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48763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31</a:t>
              </a:r>
            </a:p>
          </p:txBody>
        </p:sp>
        <p:sp>
          <p:nvSpPr>
            <p:cNvPr id="976" name="AutoShape 3">
              <a:extLst>
                <a:ext uri="{FF2B5EF4-FFF2-40B4-BE49-F238E27FC236}">
                  <a16:creationId xmlns:a16="http://schemas.microsoft.com/office/drawing/2014/main" id="{6F24F667-E3E5-50BF-28F4-54D4BEB1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497" y="5447875"/>
              <a:ext cx="1035578" cy="517350"/>
            </a:xfrm>
            <a:prstGeom prst="roundRect">
              <a:avLst>
                <a:gd name="adj" fmla="val 27853"/>
              </a:avLst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square" lIns="0" tIns="64008" rIns="0" bIns="64008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dirty="0"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Split 32</a:t>
              </a:r>
            </a:p>
          </p:txBody>
        </p:sp>
      </p:grpSp>
      <p:grpSp>
        <p:nvGrpSpPr>
          <p:cNvPr id="977" name="Group 976">
            <a:extLst>
              <a:ext uri="{FF2B5EF4-FFF2-40B4-BE49-F238E27FC236}">
                <a16:creationId xmlns:a16="http://schemas.microsoft.com/office/drawing/2014/main" id="{AB33D74C-5FCC-BBB1-6917-824C46FA323E}"/>
              </a:ext>
            </a:extLst>
          </p:cNvPr>
          <p:cNvGrpSpPr/>
          <p:nvPr/>
        </p:nvGrpSpPr>
        <p:grpSpPr>
          <a:xfrm>
            <a:off x="3596038" y="1988130"/>
            <a:ext cx="3933825" cy="4573128"/>
            <a:chOff x="2124075" y="2188848"/>
            <a:chExt cx="3933825" cy="4573128"/>
          </a:xfrm>
        </p:grpSpPr>
        <p:sp>
          <p:nvSpPr>
            <p:cNvPr id="978" name="AutoShape 3">
              <a:extLst>
                <a:ext uri="{FF2B5EF4-FFF2-40B4-BE49-F238E27FC236}">
                  <a16:creationId xmlns:a16="http://schemas.microsoft.com/office/drawing/2014/main" id="{B777449E-4299-A8E6-4324-1B9D120D6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1888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79" name="AutoShape 3">
              <a:extLst>
                <a:ext uri="{FF2B5EF4-FFF2-40B4-BE49-F238E27FC236}">
                  <a16:creationId xmlns:a16="http://schemas.microsoft.com/office/drawing/2014/main" id="{FC32D404-AD73-D14C-5027-A11421C93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23332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0" name="AutoShape 3">
              <a:extLst>
                <a:ext uri="{FF2B5EF4-FFF2-40B4-BE49-F238E27FC236}">
                  <a16:creationId xmlns:a16="http://schemas.microsoft.com/office/drawing/2014/main" id="{C24F8309-D7FF-E7E1-A167-C18D1177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2496" y="2903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1" name="AutoShape 3">
              <a:extLst>
                <a:ext uri="{FF2B5EF4-FFF2-40B4-BE49-F238E27FC236}">
                  <a16:creationId xmlns:a16="http://schemas.microsoft.com/office/drawing/2014/main" id="{930ACDA5-9374-F6A4-FE36-1D0F14DFF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460" y="30475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2" name="AutoShape 3">
              <a:extLst>
                <a:ext uri="{FF2B5EF4-FFF2-40B4-BE49-F238E27FC236}">
                  <a16:creationId xmlns:a16="http://schemas.microsoft.com/office/drawing/2014/main" id="{96268790-F9D6-07E4-4FB2-A6E6FD8D2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3608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3" name="AutoShape 3">
              <a:extLst>
                <a:ext uri="{FF2B5EF4-FFF2-40B4-BE49-F238E27FC236}">
                  <a16:creationId xmlns:a16="http://schemas.microsoft.com/office/drawing/2014/main" id="{F8499E27-6A11-4ABC-B0CA-F30B7E6B9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37524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4" name="AutoShape 3">
              <a:extLst>
                <a:ext uri="{FF2B5EF4-FFF2-40B4-BE49-F238E27FC236}">
                  <a16:creationId xmlns:a16="http://schemas.microsoft.com/office/drawing/2014/main" id="{F0E489FF-2370-6355-57EE-C7F50D64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4322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5" name="AutoShape 3">
              <a:extLst>
                <a:ext uri="{FF2B5EF4-FFF2-40B4-BE49-F238E27FC236}">
                  <a16:creationId xmlns:a16="http://schemas.microsoft.com/office/drawing/2014/main" id="{6EA68F32-EF7A-8B48-6999-2818A2AE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4466810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6" name="AutoShape 3">
              <a:extLst>
                <a:ext uri="{FF2B5EF4-FFF2-40B4-BE49-F238E27FC236}">
                  <a16:creationId xmlns:a16="http://schemas.microsoft.com/office/drawing/2014/main" id="{1FE5ED7D-C277-ABE2-35F6-D117C354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021" y="50368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7" name="AutoShape 3">
              <a:extLst>
                <a:ext uri="{FF2B5EF4-FFF2-40B4-BE49-F238E27FC236}">
                  <a16:creationId xmlns:a16="http://schemas.microsoft.com/office/drawing/2014/main" id="{CF363BD9-3ED6-3AD7-79D0-3DB6372D9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985" y="518118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88" name="AutoShape 3">
              <a:extLst>
                <a:ext uri="{FF2B5EF4-FFF2-40B4-BE49-F238E27FC236}">
                  <a16:creationId xmlns:a16="http://schemas.microsoft.com/office/drawing/2014/main" id="{0941B46F-36EB-F670-90F7-17EB43C71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546" y="57416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map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989" name="AutoShape 3">
              <a:extLst>
                <a:ext uri="{FF2B5EF4-FFF2-40B4-BE49-F238E27FC236}">
                  <a16:creationId xmlns:a16="http://schemas.microsoft.com/office/drawing/2014/main" id="{FB37F91D-B1F6-A0DE-5E25-0EAB56EB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510" y="5886035"/>
              <a:ext cx="311679" cy="307777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sz="2000" b="1" kern="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7D81F405-A8CF-0AB0-2856-03664F811A04}"/>
                </a:ext>
              </a:extLst>
            </p:cNvPr>
            <p:cNvSpPr txBox="1"/>
            <p:nvPr/>
          </p:nvSpPr>
          <p:spPr>
            <a:xfrm>
              <a:off x="3143250" y="6392644"/>
              <a:ext cx="2914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Sort, [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Combine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], [Compress]</a:t>
              </a:r>
            </a:p>
          </p:txBody>
        </p:sp>
        <p:cxnSp>
          <p:nvCxnSpPr>
            <p:cNvPr id="991" name="AutoShape 54">
              <a:extLst>
                <a:ext uri="{FF2B5EF4-FFF2-40B4-BE49-F238E27FC236}">
                  <a16:creationId xmlns:a16="http://schemas.microsoft.com/office/drawing/2014/main" id="{FCE15791-B4CD-6D0D-7CD2-48E6CE7EFA33}"/>
                </a:ext>
              </a:extLst>
            </p:cNvPr>
            <p:cNvCxnSpPr>
              <a:cxnSpLocks noChangeShapeType="1"/>
              <a:stCxn id="971" idx="3"/>
              <a:endCxn id="978" idx="1"/>
            </p:cNvCxnSpPr>
            <p:nvPr/>
          </p:nvCxnSpPr>
          <p:spPr bwMode="auto">
            <a:xfrm flipV="1">
              <a:off x="2124075" y="2496625"/>
              <a:ext cx="488421" cy="3619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2" name="AutoShape 54">
              <a:extLst>
                <a:ext uri="{FF2B5EF4-FFF2-40B4-BE49-F238E27FC236}">
                  <a16:creationId xmlns:a16="http://schemas.microsoft.com/office/drawing/2014/main" id="{7865412C-9AFF-9E0A-D26F-30CF6E456278}"/>
                </a:ext>
              </a:extLst>
            </p:cNvPr>
            <p:cNvCxnSpPr>
              <a:cxnSpLocks noChangeShapeType="1"/>
              <a:stCxn id="972" idx="3"/>
              <a:endCxn id="980" idx="1"/>
            </p:cNvCxnSpPr>
            <p:nvPr/>
          </p:nvCxnSpPr>
          <p:spPr bwMode="auto">
            <a:xfrm flipV="1">
              <a:off x="2124075" y="3211000"/>
              <a:ext cx="488421" cy="2190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3" name="AutoShape 54">
              <a:extLst>
                <a:ext uri="{FF2B5EF4-FFF2-40B4-BE49-F238E27FC236}">
                  <a16:creationId xmlns:a16="http://schemas.microsoft.com/office/drawing/2014/main" id="{66B52BFA-B8A9-670F-2743-D3982EB87640}"/>
                </a:ext>
              </a:extLst>
            </p:cNvPr>
            <p:cNvCxnSpPr>
              <a:cxnSpLocks noChangeShapeType="1"/>
              <a:stCxn id="973" idx="3"/>
              <a:endCxn id="982" idx="1"/>
            </p:cNvCxnSpPr>
            <p:nvPr/>
          </p:nvCxnSpPr>
          <p:spPr bwMode="auto">
            <a:xfrm flipV="1">
              <a:off x="2124075" y="3915850"/>
              <a:ext cx="497946" cy="857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4" name="AutoShape 54">
              <a:extLst>
                <a:ext uri="{FF2B5EF4-FFF2-40B4-BE49-F238E27FC236}">
                  <a16:creationId xmlns:a16="http://schemas.microsoft.com/office/drawing/2014/main" id="{AADC8ECC-2C2B-6114-B5E4-4CF1F3235309}"/>
                </a:ext>
              </a:extLst>
            </p:cNvPr>
            <p:cNvCxnSpPr>
              <a:cxnSpLocks noChangeShapeType="1"/>
              <a:stCxn id="974" idx="3"/>
              <a:endCxn id="984" idx="1"/>
            </p:cNvCxnSpPr>
            <p:nvPr/>
          </p:nvCxnSpPr>
          <p:spPr bwMode="auto">
            <a:xfrm>
              <a:off x="2124075" y="4573075"/>
              <a:ext cx="497946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5" name="AutoShape 54">
              <a:extLst>
                <a:ext uri="{FF2B5EF4-FFF2-40B4-BE49-F238E27FC236}">
                  <a16:creationId xmlns:a16="http://schemas.microsoft.com/office/drawing/2014/main" id="{F2D9441D-8FF3-6F88-3799-28807F3FFA6A}"/>
                </a:ext>
              </a:extLst>
            </p:cNvPr>
            <p:cNvCxnSpPr>
              <a:cxnSpLocks noChangeShapeType="1"/>
              <a:stCxn id="975" idx="3"/>
              <a:endCxn id="986" idx="1"/>
            </p:cNvCxnSpPr>
            <p:nvPr/>
          </p:nvCxnSpPr>
          <p:spPr bwMode="auto">
            <a:xfrm>
              <a:off x="2124075" y="5135050"/>
              <a:ext cx="497946" cy="209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996" name="AutoShape 54">
              <a:extLst>
                <a:ext uri="{FF2B5EF4-FFF2-40B4-BE49-F238E27FC236}">
                  <a16:creationId xmlns:a16="http://schemas.microsoft.com/office/drawing/2014/main" id="{07B0FB68-6DC2-7C1C-E7FB-3AC7F34C1491}"/>
                </a:ext>
              </a:extLst>
            </p:cNvPr>
            <p:cNvCxnSpPr>
              <a:cxnSpLocks noChangeShapeType="1"/>
              <a:stCxn id="976" idx="3"/>
              <a:endCxn id="988" idx="1"/>
            </p:cNvCxnSpPr>
            <p:nvPr/>
          </p:nvCxnSpPr>
          <p:spPr bwMode="auto">
            <a:xfrm>
              <a:off x="2124075" y="5706550"/>
              <a:ext cx="507471" cy="3429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CF68C6FC-0F06-6D8E-6EEA-00A3EB4375CA}"/>
                </a:ext>
              </a:extLst>
            </p:cNvPr>
            <p:cNvGrpSpPr/>
            <p:nvPr/>
          </p:nvGrpSpPr>
          <p:grpSpPr>
            <a:xfrm>
              <a:off x="4210050" y="2263054"/>
              <a:ext cx="466725" cy="432521"/>
              <a:chOff x="4210050" y="2263054"/>
              <a:chExt cx="466725" cy="432521"/>
            </a:xfrm>
          </p:grpSpPr>
          <p:sp>
            <p:nvSpPr>
              <p:cNvPr id="1018" name="Rectangle 1017">
                <a:extLst>
                  <a:ext uri="{FF2B5EF4-FFF2-40B4-BE49-F238E27FC236}">
                    <a16:creationId xmlns:a16="http://schemas.microsoft.com/office/drawing/2014/main" id="{89B33F84-F5AA-605D-BC02-0671BAE28B1A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212885B1-500C-48B4-CBBA-1DA8E7DB631F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7ACB1982-1841-78B2-2521-98224C946AF6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B70C93C3-65E9-DC7C-53DC-79C68A144686}"/>
                </a:ext>
              </a:extLst>
            </p:cNvPr>
            <p:cNvGrpSpPr/>
            <p:nvPr/>
          </p:nvGrpSpPr>
          <p:grpSpPr>
            <a:xfrm>
              <a:off x="4210050" y="2977429"/>
              <a:ext cx="466725" cy="432521"/>
              <a:chOff x="4210050" y="2263054"/>
              <a:chExt cx="466725" cy="432521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5B7B4D68-A3D9-00D2-FC9B-7DB56D14C4B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6" name="Rectangle 1015">
                <a:extLst>
                  <a:ext uri="{FF2B5EF4-FFF2-40B4-BE49-F238E27FC236}">
                    <a16:creationId xmlns:a16="http://schemas.microsoft.com/office/drawing/2014/main" id="{AD286DAE-BB8D-41E9-32E5-F99D6520229B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BB9B128B-A7D5-1F85-177C-E5D456EAE73B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F9C86CE9-2955-9996-DF82-B0341096DE51}"/>
                </a:ext>
              </a:extLst>
            </p:cNvPr>
            <p:cNvGrpSpPr/>
            <p:nvPr/>
          </p:nvGrpSpPr>
          <p:grpSpPr>
            <a:xfrm>
              <a:off x="4210050" y="3663229"/>
              <a:ext cx="466725" cy="432521"/>
              <a:chOff x="4210050" y="2263054"/>
              <a:chExt cx="466725" cy="432521"/>
            </a:xfrm>
          </p:grpSpPr>
          <p:sp>
            <p:nvSpPr>
              <p:cNvPr id="1012" name="Rectangle 1011">
                <a:extLst>
                  <a:ext uri="{FF2B5EF4-FFF2-40B4-BE49-F238E27FC236}">
                    <a16:creationId xmlns:a16="http://schemas.microsoft.com/office/drawing/2014/main" id="{94511154-D558-DC18-6663-49BA9DFDA118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3" name="Rectangle 1012">
                <a:extLst>
                  <a:ext uri="{FF2B5EF4-FFF2-40B4-BE49-F238E27FC236}">
                    <a16:creationId xmlns:a16="http://schemas.microsoft.com/office/drawing/2014/main" id="{D385A831-091F-C04C-D27F-838238737418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4" name="Rectangle 1013">
                <a:extLst>
                  <a:ext uri="{FF2B5EF4-FFF2-40B4-BE49-F238E27FC236}">
                    <a16:creationId xmlns:a16="http://schemas.microsoft.com/office/drawing/2014/main" id="{3CB06CEA-2C70-0041-2AD6-578F41B6D46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0" name="Group 999">
              <a:extLst>
                <a:ext uri="{FF2B5EF4-FFF2-40B4-BE49-F238E27FC236}">
                  <a16:creationId xmlns:a16="http://schemas.microsoft.com/office/drawing/2014/main" id="{E21EED79-A2A1-2A3B-4C88-12D50C031C0E}"/>
                </a:ext>
              </a:extLst>
            </p:cNvPr>
            <p:cNvGrpSpPr/>
            <p:nvPr/>
          </p:nvGrpSpPr>
          <p:grpSpPr>
            <a:xfrm>
              <a:off x="4210050" y="4396654"/>
              <a:ext cx="466725" cy="432521"/>
              <a:chOff x="4210050" y="2263054"/>
              <a:chExt cx="466725" cy="432521"/>
            </a:xfrm>
          </p:grpSpPr>
          <p:sp>
            <p:nvSpPr>
              <p:cNvPr id="1009" name="Rectangle 1008">
                <a:extLst>
                  <a:ext uri="{FF2B5EF4-FFF2-40B4-BE49-F238E27FC236}">
                    <a16:creationId xmlns:a16="http://schemas.microsoft.com/office/drawing/2014/main" id="{1C54BC8D-9B1D-CC56-5075-A0805A4F6706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0" name="Rectangle 1009">
                <a:extLst>
                  <a:ext uri="{FF2B5EF4-FFF2-40B4-BE49-F238E27FC236}">
                    <a16:creationId xmlns:a16="http://schemas.microsoft.com/office/drawing/2014/main" id="{1E431265-2D16-E1DD-30F5-DEA4513479A3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1" name="Rectangle 1010">
                <a:extLst>
                  <a:ext uri="{FF2B5EF4-FFF2-40B4-BE49-F238E27FC236}">
                    <a16:creationId xmlns:a16="http://schemas.microsoft.com/office/drawing/2014/main" id="{17947D78-3F75-A016-87C2-C665CF9C8492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1" name="Group 1000">
              <a:extLst>
                <a:ext uri="{FF2B5EF4-FFF2-40B4-BE49-F238E27FC236}">
                  <a16:creationId xmlns:a16="http://schemas.microsoft.com/office/drawing/2014/main" id="{DCBDE4C0-8659-7B85-FD8A-A5F646CC478E}"/>
                </a:ext>
              </a:extLst>
            </p:cNvPr>
            <p:cNvGrpSpPr/>
            <p:nvPr/>
          </p:nvGrpSpPr>
          <p:grpSpPr>
            <a:xfrm>
              <a:off x="4210050" y="5111029"/>
              <a:ext cx="466725" cy="432521"/>
              <a:chOff x="4210050" y="2263054"/>
              <a:chExt cx="466725" cy="432521"/>
            </a:xfrm>
          </p:grpSpPr>
          <p:sp>
            <p:nvSpPr>
              <p:cNvPr id="1006" name="Rectangle 1005">
                <a:extLst>
                  <a:ext uri="{FF2B5EF4-FFF2-40B4-BE49-F238E27FC236}">
                    <a16:creationId xmlns:a16="http://schemas.microsoft.com/office/drawing/2014/main" id="{FDE6D4E9-5F1D-D51A-1434-DC40B026EA63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7" name="Rectangle 1006">
                <a:extLst>
                  <a:ext uri="{FF2B5EF4-FFF2-40B4-BE49-F238E27FC236}">
                    <a16:creationId xmlns:a16="http://schemas.microsoft.com/office/drawing/2014/main" id="{86BCBE27-F77B-2A71-6F1B-EFDF66720B75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B697A1F5-0876-16B5-F281-94BBD3905DDF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02" name="Group 1001">
              <a:extLst>
                <a:ext uri="{FF2B5EF4-FFF2-40B4-BE49-F238E27FC236}">
                  <a16:creationId xmlns:a16="http://schemas.microsoft.com/office/drawing/2014/main" id="{C55D1516-0067-D1BB-5747-D0937431B73A}"/>
                </a:ext>
              </a:extLst>
            </p:cNvPr>
            <p:cNvGrpSpPr/>
            <p:nvPr/>
          </p:nvGrpSpPr>
          <p:grpSpPr>
            <a:xfrm>
              <a:off x="4210050" y="5834929"/>
              <a:ext cx="466725" cy="432521"/>
              <a:chOff x="4210050" y="2263054"/>
              <a:chExt cx="466725" cy="432521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95C862A-314B-6A8E-BF65-4BA35EBC5F69}"/>
                  </a:ext>
                </a:extLst>
              </p:cNvPr>
              <p:cNvSpPr/>
              <p:nvPr/>
            </p:nvSpPr>
            <p:spPr>
              <a:xfrm>
                <a:off x="4210050" y="22630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4" name="Rectangle 1003">
                <a:extLst>
                  <a:ext uri="{FF2B5EF4-FFF2-40B4-BE49-F238E27FC236}">
                    <a16:creationId xmlns:a16="http://schemas.microsoft.com/office/drawing/2014/main" id="{B6BEA7EC-7947-132F-9740-72D110094ACC}"/>
                  </a:ext>
                </a:extLst>
              </p:cNvPr>
              <p:cNvSpPr/>
              <p:nvPr/>
            </p:nvSpPr>
            <p:spPr>
              <a:xfrm>
                <a:off x="4210050" y="24059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5" name="Rectangle 1004">
                <a:extLst>
                  <a:ext uri="{FF2B5EF4-FFF2-40B4-BE49-F238E27FC236}">
                    <a16:creationId xmlns:a16="http://schemas.microsoft.com/office/drawing/2014/main" id="{69DFBAB0-B171-B720-CAB0-B17F0DFA2A8D}"/>
                  </a:ext>
                </a:extLst>
              </p:cNvPr>
              <p:cNvSpPr/>
              <p:nvPr/>
            </p:nvSpPr>
            <p:spPr>
              <a:xfrm>
                <a:off x="4210050" y="25488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1" name="TextBox 1020">
            <a:extLst>
              <a:ext uri="{FF2B5EF4-FFF2-40B4-BE49-F238E27FC236}">
                <a16:creationId xmlns:a16="http://schemas.microsoft.com/office/drawing/2014/main" id="{7811FC9F-F216-AB17-9904-247E6E02646D}"/>
              </a:ext>
            </a:extLst>
          </p:cNvPr>
          <p:cNvSpPr txBox="1"/>
          <p:nvPr/>
        </p:nvSpPr>
        <p:spPr>
          <a:xfrm>
            <a:off x="4200876" y="130566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Map-Phase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2" name="TextBox 1021">
            <a:extLst>
              <a:ext uri="{FF2B5EF4-FFF2-40B4-BE49-F238E27FC236}">
                <a16:creationId xmlns:a16="http://schemas.microsoft.com/office/drawing/2014/main" id="{37E4E755-2C50-FBC5-1C26-5C68EE976347}"/>
              </a:ext>
            </a:extLst>
          </p:cNvPr>
          <p:cNvSpPr txBox="1"/>
          <p:nvPr/>
        </p:nvSpPr>
        <p:spPr>
          <a:xfrm>
            <a:off x="7372701" y="2086713"/>
            <a:ext cx="17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[Reduce-Phase]</a:t>
            </a:r>
          </a:p>
        </p:txBody>
      </p:sp>
      <p:grpSp>
        <p:nvGrpSpPr>
          <p:cNvPr id="1023" name="Group 1022">
            <a:extLst>
              <a:ext uri="{FF2B5EF4-FFF2-40B4-BE49-F238E27FC236}">
                <a16:creationId xmlns:a16="http://schemas.microsoft.com/office/drawing/2014/main" id="{05F53C8B-BF04-F795-9B21-D42C3E054489}"/>
              </a:ext>
            </a:extLst>
          </p:cNvPr>
          <p:cNvGrpSpPr/>
          <p:nvPr/>
        </p:nvGrpSpPr>
        <p:grpSpPr>
          <a:xfrm>
            <a:off x="6148738" y="2135722"/>
            <a:ext cx="3124199" cy="4025111"/>
            <a:chOff x="4676775" y="2336440"/>
            <a:chExt cx="3124199" cy="4025111"/>
          </a:xfrm>
        </p:grpSpPr>
        <p:sp>
          <p:nvSpPr>
            <p:cNvPr id="1024" name="AutoShape 3">
              <a:extLst>
                <a:ext uri="{FF2B5EF4-FFF2-40B4-BE49-F238E27FC236}">
                  <a16:creationId xmlns:a16="http://schemas.microsoft.com/office/drawing/2014/main" id="{B9F45628-8689-8C24-4F76-41A38414E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28422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5" name="AutoShape 3">
              <a:extLst>
                <a:ext uri="{FF2B5EF4-FFF2-40B4-BE49-F238E27FC236}">
                  <a16:creationId xmlns:a16="http://schemas.microsoft.com/office/drawing/2014/main" id="{A81A4929-5498-5C66-59E2-5C70F28D4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146" y="3989073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sp>
          <p:nvSpPr>
            <p:cNvPr id="1026" name="AutoShape 3">
              <a:extLst>
                <a:ext uri="{FF2B5EF4-FFF2-40B4-BE49-F238E27FC236}">
                  <a16:creationId xmlns:a16="http://schemas.microsoft.com/office/drawing/2014/main" id="{C2757EF5-B54F-F633-261D-AE2FDD2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8671" y="4703448"/>
              <a:ext cx="1502303" cy="615553"/>
            </a:xfrm>
            <a:prstGeom prst="roundRect">
              <a:avLst>
                <a:gd name="adj" fmla="val 0"/>
              </a:avLst>
            </a:prstGeom>
            <a:solidFill>
              <a:srgbClr val="7889FB"/>
            </a:solidFill>
            <a:ln w="19050">
              <a:solidFill>
                <a:srgbClr val="7889FB"/>
              </a:solidFill>
              <a:round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reduce </a:t>
              </a:r>
              <a:b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</a:br>
              <a:r>
                <a:rPr lang="en-US" sz="2000" b="1" kern="0" dirty="0">
                  <a:solidFill>
                    <a:schemeClr val="bg1"/>
                  </a:solidFill>
                  <a:latin typeface="Calibri" panose="020F0502020204030204" pitchFamily="34" charset="0"/>
                  <a:ea typeface="ＭＳ Ｐゴシック" pitchFamily="34" charset="-128"/>
                  <a:cs typeface="Calibri" panose="020F0502020204030204" pitchFamily="34" charset="0"/>
                </a:rPr>
                <a:t>task</a:t>
              </a:r>
            </a:p>
          </p:txBody>
        </p: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69FE47FB-40AF-96B6-8133-0C12DBAE4D8F}"/>
                </a:ext>
              </a:extLst>
            </p:cNvPr>
            <p:cNvGrpSpPr/>
            <p:nvPr/>
          </p:nvGrpSpPr>
          <p:grpSpPr>
            <a:xfrm>
              <a:off x="5743575" y="2891704"/>
              <a:ext cx="466725" cy="861146"/>
              <a:chOff x="5743575" y="2939329"/>
              <a:chExt cx="466725" cy="861146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931904AE-D26A-5C4A-3402-8DCE7C2C229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9EA7AA35-9CA6-ADCD-D7C4-CCFE8CE949BB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0D974DBA-B32B-537C-8809-05CF066D448B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9DDF7717-227A-407C-E5E6-7744E813B132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803426E9-F024-BAAF-6D33-ECC2667AEB5D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465015BD-D16F-4536-46CD-45997073DE03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EFB4E45C-C5B8-B702-AB01-73FC23A2C3B4}"/>
                </a:ext>
              </a:extLst>
            </p:cNvPr>
            <p:cNvGrpSpPr/>
            <p:nvPr/>
          </p:nvGrpSpPr>
          <p:grpSpPr>
            <a:xfrm>
              <a:off x="5743575" y="3844204"/>
              <a:ext cx="466725" cy="861146"/>
              <a:chOff x="5743575" y="2939329"/>
              <a:chExt cx="466725" cy="861146"/>
            </a:xfrm>
          </p:grpSpPr>
          <p:sp>
            <p:nvSpPr>
              <p:cNvPr id="1055" name="Rectangle 1054">
                <a:extLst>
                  <a:ext uri="{FF2B5EF4-FFF2-40B4-BE49-F238E27FC236}">
                    <a16:creationId xmlns:a16="http://schemas.microsoft.com/office/drawing/2014/main" id="{2CE6BCC9-3D9E-973B-DCFE-14FA0D0546B3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317DC20B-D154-8C64-A9F5-8F447B3F2611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3A6F60E5-C08B-4B73-88AD-120EC57F2B1C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975DA4CC-78B0-B23A-3DAA-01B542D7F7AC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BA40DF-9ECE-6029-D3BF-A1F05AB44DC4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EA80D34E-F31C-B4D7-A821-B6A7D7BED727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B9D4BDB-59A3-1D67-85C4-ACF7C8EB63EC}"/>
                </a:ext>
              </a:extLst>
            </p:cNvPr>
            <p:cNvGrpSpPr/>
            <p:nvPr/>
          </p:nvGrpSpPr>
          <p:grpSpPr>
            <a:xfrm>
              <a:off x="5743575" y="4844329"/>
              <a:ext cx="466725" cy="861146"/>
              <a:chOff x="5743575" y="2939329"/>
              <a:chExt cx="466725" cy="861146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6389D8B8-43C1-24D7-7D1A-41BD38F3FE87}"/>
                  </a:ext>
                </a:extLst>
              </p:cNvPr>
              <p:cNvSpPr/>
              <p:nvPr/>
            </p:nvSpPr>
            <p:spPr>
              <a:xfrm>
                <a:off x="5743575" y="29393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21BF61E5-767C-8BBB-1DD1-ECFEA60A1A1E}"/>
                  </a:ext>
                </a:extLst>
              </p:cNvPr>
              <p:cNvSpPr/>
              <p:nvPr/>
            </p:nvSpPr>
            <p:spPr>
              <a:xfrm>
                <a:off x="5743575" y="30822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BDE8183D-6200-9D80-975A-5F91B04FB0A6}"/>
                  </a:ext>
                </a:extLst>
              </p:cNvPr>
              <p:cNvSpPr/>
              <p:nvPr/>
            </p:nvSpPr>
            <p:spPr>
              <a:xfrm>
                <a:off x="5743575" y="322507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1051">
                <a:extLst>
                  <a:ext uri="{FF2B5EF4-FFF2-40B4-BE49-F238E27FC236}">
                    <a16:creationId xmlns:a16="http://schemas.microsoft.com/office/drawing/2014/main" id="{E0A9E3F8-6134-8569-1ADC-9B3E46655E8D}"/>
                  </a:ext>
                </a:extLst>
              </p:cNvPr>
              <p:cNvSpPr/>
              <p:nvPr/>
            </p:nvSpPr>
            <p:spPr>
              <a:xfrm>
                <a:off x="5743575" y="336795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EFA3628-8617-A5D0-235B-7BD295377871}"/>
                  </a:ext>
                </a:extLst>
              </p:cNvPr>
              <p:cNvSpPr/>
              <p:nvPr/>
            </p:nvSpPr>
            <p:spPr>
              <a:xfrm>
                <a:off x="5743575" y="3510829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E67655A8-2403-1CDF-1DA3-DA1BB22FEA7E}"/>
                  </a:ext>
                </a:extLst>
              </p:cNvPr>
              <p:cNvSpPr/>
              <p:nvPr/>
            </p:nvSpPr>
            <p:spPr>
              <a:xfrm>
                <a:off x="5743575" y="3653704"/>
                <a:ext cx="466725" cy="14677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30" name="AutoShape 54">
              <a:extLst>
                <a:ext uri="{FF2B5EF4-FFF2-40B4-BE49-F238E27FC236}">
                  <a16:creationId xmlns:a16="http://schemas.microsoft.com/office/drawing/2014/main" id="{563EA3C1-F7B0-8909-39D8-9DB33A07ED13}"/>
                </a:ext>
              </a:extLst>
            </p:cNvPr>
            <p:cNvCxnSpPr>
              <a:cxnSpLocks noChangeShapeType="1"/>
              <a:stCxn id="1018" idx="3"/>
              <a:endCxn id="1061" idx="1"/>
            </p:cNvCxnSpPr>
            <p:nvPr/>
          </p:nvCxnSpPr>
          <p:spPr bwMode="auto">
            <a:xfrm>
              <a:off x="4676775" y="2336440"/>
              <a:ext cx="1066800" cy="6286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1" name="AutoShape 54">
              <a:extLst>
                <a:ext uri="{FF2B5EF4-FFF2-40B4-BE49-F238E27FC236}">
                  <a16:creationId xmlns:a16="http://schemas.microsoft.com/office/drawing/2014/main" id="{5F8DB8B3-D782-B3CA-1855-A064285BA08D}"/>
                </a:ext>
              </a:extLst>
            </p:cNvPr>
            <p:cNvCxnSpPr>
              <a:cxnSpLocks noChangeShapeType="1"/>
              <a:stCxn id="1019" idx="3"/>
              <a:endCxn id="1055" idx="1"/>
            </p:cNvCxnSpPr>
            <p:nvPr/>
          </p:nvCxnSpPr>
          <p:spPr bwMode="auto">
            <a:xfrm>
              <a:off x="4676775" y="2479315"/>
              <a:ext cx="1066800" cy="14382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2" name="AutoShape 54">
              <a:extLst>
                <a:ext uri="{FF2B5EF4-FFF2-40B4-BE49-F238E27FC236}">
                  <a16:creationId xmlns:a16="http://schemas.microsoft.com/office/drawing/2014/main" id="{E59497DD-5EFD-433D-AD4E-1F3B222F6E86}"/>
                </a:ext>
              </a:extLst>
            </p:cNvPr>
            <p:cNvCxnSpPr>
              <a:cxnSpLocks noChangeShapeType="1"/>
              <a:stCxn id="1020" idx="3"/>
              <a:endCxn id="1049" idx="1"/>
            </p:cNvCxnSpPr>
            <p:nvPr/>
          </p:nvCxnSpPr>
          <p:spPr bwMode="auto">
            <a:xfrm>
              <a:off x="4676775" y="2622190"/>
              <a:ext cx="1066800" cy="22955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3" name="AutoShape 54">
              <a:extLst>
                <a:ext uri="{FF2B5EF4-FFF2-40B4-BE49-F238E27FC236}">
                  <a16:creationId xmlns:a16="http://schemas.microsoft.com/office/drawing/2014/main" id="{DAA94BE5-D9E1-61F8-4412-C4BE4ED78887}"/>
                </a:ext>
              </a:extLst>
            </p:cNvPr>
            <p:cNvCxnSpPr>
              <a:cxnSpLocks noChangeShapeType="1"/>
              <a:stCxn id="1015" idx="3"/>
              <a:endCxn id="1062" idx="1"/>
            </p:cNvCxnSpPr>
            <p:nvPr/>
          </p:nvCxnSpPr>
          <p:spPr bwMode="auto">
            <a:xfrm>
              <a:off x="4676775" y="3050815"/>
              <a:ext cx="1066800" cy="571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4" name="AutoShape 54">
              <a:extLst>
                <a:ext uri="{FF2B5EF4-FFF2-40B4-BE49-F238E27FC236}">
                  <a16:creationId xmlns:a16="http://schemas.microsoft.com/office/drawing/2014/main" id="{E825DBC9-B852-A083-E9E0-67E071DD0BED}"/>
                </a:ext>
              </a:extLst>
            </p:cNvPr>
            <p:cNvCxnSpPr>
              <a:cxnSpLocks noChangeShapeType="1"/>
              <a:stCxn id="1016" idx="3"/>
              <a:endCxn id="1056" idx="1"/>
            </p:cNvCxnSpPr>
            <p:nvPr/>
          </p:nvCxnSpPr>
          <p:spPr bwMode="auto">
            <a:xfrm>
              <a:off x="4676775" y="3193690"/>
              <a:ext cx="1066800" cy="866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5" name="AutoShape 54">
              <a:extLst>
                <a:ext uri="{FF2B5EF4-FFF2-40B4-BE49-F238E27FC236}">
                  <a16:creationId xmlns:a16="http://schemas.microsoft.com/office/drawing/2014/main" id="{EC7FCC14-8958-F4CA-6ABC-33B75CDE2930}"/>
                </a:ext>
              </a:extLst>
            </p:cNvPr>
            <p:cNvCxnSpPr>
              <a:cxnSpLocks noChangeShapeType="1"/>
              <a:stCxn id="1017" idx="3"/>
              <a:endCxn id="1050" idx="1"/>
            </p:cNvCxnSpPr>
            <p:nvPr/>
          </p:nvCxnSpPr>
          <p:spPr bwMode="auto">
            <a:xfrm>
              <a:off x="4676775" y="3336565"/>
              <a:ext cx="1066800" cy="17240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sp>
          <p:nvSpPr>
            <p:cNvPr id="1036" name="TextBox 1035">
              <a:extLst>
                <a:ext uri="{FF2B5EF4-FFF2-40B4-BE49-F238E27FC236}">
                  <a16:creationId xmlns:a16="http://schemas.microsoft.com/office/drawing/2014/main" id="{7EA81690-C378-91F2-BB15-E7D04909832D}"/>
                </a:ext>
              </a:extLst>
            </p:cNvPr>
            <p:cNvSpPr txBox="1"/>
            <p:nvPr/>
          </p:nvSpPr>
          <p:spPr>
            <a:xfrm>
              <a:off x="5544767" y="5715220"/>
              <a:ext cx="1998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, Merge, [Combine]</a:t>
              </a:r>
            </a:p>
          </p:txBody>
        </p:sp>
        <p:cxnSp>
          <p:nvCxnSpPr>
            <p:cNvPr id="1037" name="AutoShape 54">
              <a:extLst>
                <a:ext uri="{FF2B5EF4-FFF2-40B4-BE49-F238E27FC236}">
                  <a16:creationId xmlns:a16="http://schemas.microsoft.com/office/drawing/2014/main" id="{046AB663-0936-18E5-AF09-83342490CB42}"/>
                </a:ext>
              </a:extLst>
            </p:cNvPr>
            <p:cNvCxnSpPr>
              <a:cxnSpLocks noChangeShapeType="1"/>
              <a:stCxn id="1012" idx="3"/>
              <a:endCxn id="1063" idx="1"/>
            </p:cNvCxnSpPr>
            <p:nvPr/>
          </p:nvCxnSpPr>
          <p:spPr bwMode="auto">
            <a:xfrm flipV="1">
              <a:off x="4676775" y="3250840"/>
              <a:ext cx="1066800" cy="4857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8" name="AutoShape 54">
              <a:extLst>
                <a:ext uri="{FF2B5EF4-FFF2-40B4-BE49-F238E27FC236}">
                  <a16:creationId xmlns:a16="http://schemas.microsoft.com/office/drawing/2014/main" id="{0389C5F7-8B57-6C18-5B27-BC30EABF2E32}"/>
                </a:ext>
              </a:extLst>
            </p:cNvPr>
            <p:cNvCxnSpPr>
              <a:cxnSpLocks noChangeShapeType="1"/>
              <a:stCxn id="1013" idx="3"/>
              <a:endCxn id="1057" idx="1"/>
            </p:cNvCxnSpPr>
            <p:nvPr/>
          </p:nvCxnSpPr>
          <p:spPr bwMode="auto">
            <a:xfrm>
              <a:off x="4676775" y="3879490"/>
              <a:ext cx="1066800" cy="323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39" name="AutoShape 54">
              <a:extLst>
                <a:ext uri="{FF2B5EF4-FFF2-40B4-BE49-F238E27FC236}">
                  <a16:creationId xmlns:a16="http://schemas.microsoft.com/office/drawing/2014/main" id="{DEB5F931-8B1E-085F-EE14-4C82E6ACA51E}"/>
                </a:ext>
              </a:extLst>
            </p:cNvPr>
            <p:cNvCxnSpPr>
              <a:cxnSpLocks noChangeShapeType="1"/>
              <a:stCxn id="1014" idx="3"/>
              <a:endCxn id="1051" idx="1"/>
            </p:cNvCxnSpPr>
            <p:nvPr/>
          </p:nvCxnSpPr>
          <p:spPr bwMode="auto">
            <a:xfrm>
              <a:off x="4676775" y="4022365"/>
              <a:ext cx="1066800" cy="1181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0" name="AutoShape 54">
              <a:extLst>
                <a:ext uri="{FF2B5EF4-FFF2-40B4-BE49-F238E27FC236}">
                  <a16:creationId xmlns:a16="http://schemas.microsoft.com/office/drawing/2014/main" id="{0B2A4673-E47E-1973-4B27-0E45D63224CF}"/>
                </a:ext>
              </a:extLst>
            </p:cNvPr>
            <p:cNvCxnSpPr>
              <a:cxnSpLocks noChangeShapeType="1"/>
              <a:stCxn id="1009" idx="3"/>
              <a:endCxn id="1064" idx="1"/>
            </p:cNvCxnSpPr>
            <p:nvPr/>
          </p:nvCxnSpPr>
          <p:spPr bwMode="auto">
            <a:xfrm flipV="1">
              <a:off x="4676775" y="3393715"/>
              <a:ext cx="1066800" cy="10763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1" name="AutoShape 54">
              <a:extLst>
                <a:ext uri="{FF2B5EF4-FFF2-40B4-BE49-F238E27FC236}">
                  <a16:creationId xmlns:a16="http://schemas.microsoft.com/office/drawing/2014/main" id="{02BAA549-AE18-8258-1C0C-C96AF23C93FD}"/>
                </a:ext>
              </a:extLst>
            </p:cNvPr>
            <p:cNvCxnSpPr>
              <a:cxnSpLocks noChangeShapeType="1"/>
              <a:stCxn id="1010" idx="3"/>
              <a:endCxn id="1058" idx="1"/>
            </p:cNvCxnSpPr>
            <p:nvPr/>
          </p:nvCxnSpPr>
          <p:spPr bwMode="auto">
            <a:xfrm flipV="1">
              <a:off x="4676775" y="4346215"/>
              <a:ext cx="1066800" cy="2667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2" name="AutoShape 54">
              <a:extLst>
                <a:ext uri="{FF2B5EF4-FFF2-40B4-BE49-F238E27FC236}">
                  <a16:creationId xmlns:a16="http://schemas.microsoft.com/office/drawing/2014/main" id="{D07AA4FE-64E6-CB8B-4A13-13B8FC669B2D}"/>
                </a:ext>
              </a:extLst>
            </p:cNvPr>
            <p:cNvCxnSpPr>
              <a:cxnSpLocks noChangeShapeType="1"/>
              <a:stCxn id="1011" idx="3"/>
              <a:endCxn id="1052" idx="1"/>
            </p:cNvCxnSpPr>
            <p:nvPr/>
          </p:nvCxnSpPr>
          <p:spPr bwMode="auto">
            <a:xfrm>
              <a:off x="4676775" y="4755790"/>
              <a:ext cx="1066800" cy="5905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3" name="AutoShape 54">
              <a:extLst>
                <a:ext uri="{FF2B5EF4-FFF2-40B4-BE49-F238E27FC236}">
                  <a16:creationId xmlns:a16="http://schemas.microsoft.com/office/drawing/2014/main" id="{EF9FFBB9-E2A5-0840-AAD0-9332F11B065A}"/>
                </a:ext>
              </a:extLst>
            </p:cNvPr>
            <p:cNvCxnSpPr>
              <a:cxnSpLocks noChangeShapeType="1"/>
              <a:stCxn id="1006" idx="3"/>
              <a:endCxn id="1065" idx="1"/>
            </p:cNvCxnSpPr>
            <p:nvPr/>
          </p:nvCxnSpPr>
          <p:spPr bwMode="auto">
            <a:xfrm flipV="1">
              <a:off x="4676775" y="3536590"/>
              <a:ext cx="1066800" cy="16478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4" name="AutoShape 54">
              <a:extLst>
                <a:ext uri="{FF2B5EF4-FFF2-40B4-BE49-F238E27FC236}">
                  <a16:creationId xmlns:a16="http://schemas.microsoft.com/office/drawing/2014/main" id="{357F67CF-E4F1-2AA1-F6C5-0FD9456D9EFC}"/>
                </a:ext>
              </a:extLst>
            </p:cNvPr>
            <p:cNvCxnSpPr>
              <a:cxnSpLocks noChangeShapeType="1"/>
              <a:stCxn id="1008" idx="3"/>
              <a:endCxn id="1053" idx="1"/>
            </p:cNvCxnSpPr>
            <p:nvPr/>
          </p:nvCxnSpPr>
          <p:spPr bwMode="auto">
            <a:xfrm>
              <a:off x="4676775" y="5470165"/>
              <a:ext cx="1066800" cy="190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5" name="AutoShape 54">
              <a:extLst>
                <a:ext uri="{FF2B5EF4-FFF2-40B4-BE49-F238E27FC236}">
                  <a16:creationId xmlns:a16="http://schemas.microsoft.com/office/drawing/2014/main" id="{3144DC70-6100-B057-4081-22929948B0DD}"/>
                </a:ext>
              </a:extLst>
            </p:cNvPr>
            <p:cNvCxnSpPr>
              <a:cxnSpLocks noChangeShapeType="1"/>
              <a:stCxn id="1003" idx="3"/>
              <a:endCxn id="1066" idx="1"/>
            </p:cNvCxnSpPr>
            <p:nvPr/>
          </p:nvCxnSpPr>
          <p:spPr bwMode="auto">
            <a:xfrm flipV="1">
              <a:off x="4676775" y="3679465"/>
              <a:ext cx="1066800" cy="222885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6" name="AutoShape 54">
              <a:extLst>
                <a:ext uri="{FF2B5EF4-FFF2-40B4-BE49-F238E27FC236}">
                  <a16:creationId xmlns:a16="http://schemas.microsoft.com/office/drawing/2014/main" id="{F146D46C-7563-35CF-E3FE-320B7AEE119A}"/>
                </a:ext>
              </a:extLst>
            </p:cNvPr>
            <p:cNvCxnSpPr>
              <a:cxnSpLocks noChangeShapeType="1"/>
              <a:stCxn id="1004" idx="3"/>
              <a:endCxn id="1060" idx="1"/>
            </p:cNvCxnSpPr>
            <p:nvPr/>
          </p:nvCxnSpPr>
          <p:spPr bwMode="auto">
            <a:xfrm flipV="1">
              <a:off x="4676775" y="4631965"/>
              <a:ext cx="1066800" cy="141922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7" name="AutoShape 54">
              <a:extLst>
                <a:ext uri="{FF2B5EF4-FFF2-40B4-BE49-F238E27FC236}">
                  <a16:creationId xmlns:a16="http://schemas.microsoft.com/office/drawing/2014/main" id="{09E6A476-AFD6-7684-99F3-8B766EF9B496}"/>
                </a:ext>
              </a:extLst>
            </p:cNvPr>
            <p:cNvCxnSpPr>
              <a:cxnSpLocks noChangeShapeType="1"/>
              <a:stCxn id="1007" idx="3"/>
              <a:endCxn id="1059" idx="1"/>
            </p:cNvCxnSpPr>
            <p:nvPr/>
          </p:nvCxnSpPr>
          <p:spPr bwMode="auto">
            <a:xfrm flipV="1">
              <a:off x="4676775" y="4489090"/>
              <a:ext cx="1066800" cy="8382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  <p:cxnSp>
          <p:nvCxnSpPr>
            <p:cNvPr id="1048" name="AutoShape 54">
              <a:extLst>
                <a:ext uri="{FF2B5EF4-FFF2-40B4-BE49-F238E27FC236}">
                  <a16:creationId xmlns:a16="http://schemas.microsoft.com/office/drawing/2014/main" id="{990B3641-BC35-AC87-852A-6DB591717C88}"/>
                </a:ext>
              </a:extLst>
            </p:cNvPr>
            <p:cNvCxnSpPr>
              <a:cxnSpLocks noChangeShapeType="1"/>
              <a:stCxn id="1005" idx="3"/>
              <a:endCxn id="1054" idx="1"/>
            </p:cNvCxnSpPr>
            <p:nvPr/>
          </p:nvCxnSpPr>
          <p:spPr bwMode="auto">
            <a:xfrm flipV="1">
              <a:off x="4676775" y="5632090"/>
              <a:ext cx="1066800" cy="561975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lg"/>
            </a:ln>
          </p:spPr>
        </p:cxnSp>
      </p:grpSp>
      <p:sp>
        <p:nvSpPr>
          <p:cNvPr id="1067" name="TextBox 1066">
            <a:extLst>
              <a:ext uri="{FF2B5EF4-FFF2-40B4-BE49-F238E27FC236}">
                <a16:creationId xmlns:a16="http://schemas.microsoft.com/office/drawing/2014/main" id="{56F6548F-634F-4267-6180-1F1FF8A1D223}"/>
              </a:ext>
            </a:extLst>
          </p:cNvPr>
          <p:cNvSpPr txBox="1"/>
          <p:nvPr/>
        </p:nvSpPr>
        <p:spPr>
          <a:xfrm>
            <a:off x="6263037" y="999432"/>
            <a:ext cx="43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#1 Data Locality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(delay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sched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., write affinity)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Reduced shuffle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(combine)</a:t>
            </a:r>
          </a:p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Fault tolerance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(replication, attempts)</a:t>
            </a: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9F719C87-30C4-F5DA-5A1E-6B5EDE7C936D}"/>
              </a:ext>
            </a:extLst>
          </p:cNvPr>
          <p:cNvSpPr txBox="1"/>
          <p:nvPr/>
        </p:nvSpPr>
        <p:spPr>
          <a:xfrm>
            <a:off x="8863364" y="6191926"/>
            <a:ext cx="174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#reducers = 3</a:t>
            </a:r>
          </a:p>
        </p:txBody>
      </p:sp>
    </p:spTree>
    <p:extLst>
      <p:ext uri="{BB962C8B-B14F-4D97-AF65-F5344CB8AC3E}">
        <p14:creationId xmlns:p14="http://schemas.microsoft.com/office/powerpoint/2010/main" val="36886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58959-3EFF-02A5-FE8D-9B45FFA4E9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Non-uniform memory architecture (NUMA)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Load imbalance</a:t>
            </a:r>
            <a:r>
              <a:rPr lang="en-US" dirty="0"/>
              <a:t> / </a:t>
            </a:r>
            <a:r>
              <a:rPr lang="en-US" b="1" dirty="0">
                <a:solidFill>
                  <a:schemeClr val="accent1"/>
                </a:solidFill>
              </a:rPr>
              <a:t>serial fraction</a:t>
            </a:r>
            <a:r>
              <a:rPr lang="en-US" dirty="0"/>
              <a:t> due to plan-driven parallelism</a:t>
            </a:r>
          </a:p>
          <a:p>
            <a:pPr lvl="2"/>
            <a:endParaRPr lang="en-US" sz="1000" dirty="0"/>
          </a:p>
          <a:p>
            <a:r>
              <a:rPr lang="en-US" dirty="0"/>
              <a:t>Scheduler (dispatcher)</a:t>
            </a:r>
          </a:p>
          <a:p>
            <a:pPr lvl="1"/>
            <a:r>
              <a:rPr lang="en-US" dirty="0"/>
              <a:t>Fixed number of workers to </a:t>
            </a:r>
            <a:br>
              <a:rPr lang="en-US" dirty="0"/>
            </a:br>
            <a:r>
              <a:rPr lang="en-US" dirty="0"/>
              <a:t>avoid over-provisioning </a:t>
            </a:r>
          </a:p>
          <a:p>
            <a:pPr lvl="1"/>
            <a:r>
              <a:rPr lang="en-US" dirty="0"/>
              <a:t>Morsel: segment of tuples (e.g., 100K)</a:t>
            </a:r>
          </a:p>
          <a:p>
            <a:pPr lvl="1"/>
            <a:r>
              <a:rPr lang="en-US" dirty="0"/>
              <a:t>Task: operator pipeline on morsel</a:t>
            </a:r>
          </a:p>
          <a:p>
            <a:pPr lvl="1"/>
            <a:r>
              <a:rPr lang="en-US" dirty="0"/>
              <a:t>Task distribution at runtime w/ </a:t>
            </a:r>
            <a:br>
              <a:rPr lang="en-US" dirty="0"/>
            </a:br>
            <a:r>
              <a:rPr lang="en-US" dirty="0"/>
              <a:t>static partitioning + work stealing</a:t>
            </a:r>
          </a:p>
          <a:p>
            <a:pPr lvl="1"/>
            <a:r>
              <a:rPr lang="en-US" dirty="0"/>
              <a:t>NUMA data locality</a:t>
            </a:r>
          </a:p>
          <a:p>
            <a:pPr lvl="2"/>
            <a:endParaRPr lang="en-US" sz="1000" dirty="0"/>
          </a:p>
          <a:p>
            <a:r>
              <a:rPr lang="en-US" dirty="0"/>
              <a:t>Hybrid Interpreted/compiled</a:t>
            </a:r>
          </a:p>
          <a:p>
            <a:pPr lvl="1"/>
            <a:r>
              <a:rPr lang="en-US" dirty="0"/>
              <a:t>Exchange plans at morsel granularity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3556E-266A-ACCB-8BFB-6AE27C4CA6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Fine-grained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132B1-F455-2D3F-2300-BEBFEB2CF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148" y="42881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538C9-A305-9280-0C05-35ACA1669CBF}"/>
              </a:ext>
            </a:extLst>
          </p:cNvPr>
          <p:cNvSpPr txBox="1"/>
          <p:nvPr/>
        </p:nvSpPr>
        <p:spPr>
          <a:xfrm>
            <a:off x="6382648" y="260251"/>
            <a:ext cx="340255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Morsel-driven parallelism: a NUMA-aware query evaluation framework for the many-core 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E9E11-8C56-6A55-AAEC-731C5CE81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275" y="2407470"/>
            <a:ext cx="4278211" cy="2763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A4163-3E57-0934-D95D-19BDE4F08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581" y="500012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B8ACE-2F5D-50A7-14A7-9884349F564A}"/>
              </a:ext>
            </a:extLst>
          </p:cNvPr>
          <p:cNvSpPr txBox="1"/>
          <p:nvPr/>
        </p:nvSpPr>
        <p:spPr>
          <a:xfrm>
            <a:off x="8295564" y="4948647"/>
            <a:ext cx="285540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[André Kohn, Viktor Leis, Thomas Neumann: Adaptive Execution of Compiled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887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98C0A-EFCB-B838-05EC-7A35F020DE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Motivation, cont.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Dark silicon </a:t>
            </a:r>
            <a:r>
              <a:rPr lang="en-US" dirty="0"/>
              <a:t>due to </a:t>
            </a:r>
            <a:br>
              <a:rPr lang="en-US" dirty="0"/>
            </a:br>
            <a:r>
              <a:rPr lang="en-US" dirty="0"/>
              <a:t>power and thermal constraints</a:t>
            </a:r>
          </a:p>
          <a:p>
            <a:pPr lvl="1"/>
            <a:r>
              <a:rPr lang="en-US" dirty="0"/>
              <a:t>Sparc M7 platform w/ on-die ASIC, </a:t>
            </a:r>
            <a:br>
              <a:rPr lang="en-US" dirty="0"/>
            </a:br>
            <a:r>
              <a:rPr lang="en-US" dirty="0"/>
              <a:t>Data Analytics Accelerator (DAX)</a:t>
            </a:r>
          </a:p>
          <a:p>
            <a:pPr lvl="1"/>
            <a:endParaRPr lang="en-US" sz="1200" dirty="0"/>
          </a:p>
          <a:p>
            <a:r>
              <a:rPr lang="en-US" dirty="0"/>
              <a:t>Extensions</a:t>
            </a:r>
          </a:p>
          <a:p>
            <a:pPr lvl="1"/>
            <a:r>
              <a:rPr lang="en-US" dirty="0"/>
              <a:t>Pipeline decomposition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7889FB"/>
                </a:solidFill>
              </a:rPr>
              <a:t>function-specific cores</a:t>
            </a:r>
          </a:p>
          <a:p>
            <a:pPr lvl="1"/>
            <a:r>
              <a:rPr lang="en-US" dirty="0"/>
              <a:t>Cost-based work </a:t>
            </a:r>
            <a:br>
              <a:rPr lang="en-US" dirty="0"/>
            </a:br>
            <a:r>
              <a:rPr lang="en-US" dirty="0"/>
              <a:t>submission to accelerator</a:t>
            </a:r>
          </a:p>
          <a:p>
            <a:pPr lvl="1"/>
            <a:r>
              <a:rPr lang="en-US" dirty="0"/>
              <a:t>DAX: </a:t>
            </a:r>
            <a:r>
              <a:rPr lang="en-US" dirty="0" err="1"/>
              <a:t>scan&amp;filter</a:t>
            </a:r>
            <a:r>
              <a:rPr lang="en-US" dirty="0"/>
              <a:t>, select, semi-join</a:t>
            </a:r>
          </a:p>
          <a:p>
            <a:pPr lvl="1"/>
            <a:endParaRPr lang="en-US" dirty="0"/>
          </a:p>
          <a:p>
            <a:r>
              <a:rPr lang="en-US" dirty="0"/>
              <a:t>Similar Abstractions for CPU/GPU balancing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C326-C54F-E637-8B33-D01511EC25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Fine-grained Parallelism,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99784-7ABA-C6B6-32E7-74B09BD99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707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19E46-FF9D-C707-B783-1764EAE4C146}"/>
              </a:ext>
            </a:extLst>
          </p:cNvPr>
          <p:cNvSpPr txBox="1"/>
          <p:nvPr/>
        </p:nvSpPr>
        <p:spPr>
          <a:xfrm>
            <a:off x="6085242" y="301594"/>
            <a:ext cx="371783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Kayhan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Dursun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Ugur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Çetintemel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Garret Swart,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Weiwei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Gong: A Morsel-Driven Query Execution Engine for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Heterogeneous Multi-Cores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12(12)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62E7D-5E7A-CA14-0EFE-B3C38A4DA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43" y="2383305"/>
            <a:ext cx="6019718" cy="24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D0F49-64F8-64E9-AB44-5660E68009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Data placement on CPUs, GPUs, FPGAs</a:t>
            </a:r>
          </a:p>
          <a:p>
            <a:pPr lvl="1"/>
            <a:r>
              <a:rPr lang="en-US" dirty="0"/>
              <a:t>Fused pipeline for </a:t>
            </a:r>
            <a:r>
              <a:rPr lang="en-US" dirty="0">
                <a:latin typeface="Consolas" panose="020B0609020204030204" pitchFamily="49" charset="0"/>
              </a:rPr>
              <a:t>scale()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lmDS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2490A-9CC7-75A8-1F7E-97A5D822D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DAPHNE Vectorized/Tiled Execution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1E890-809E-DCCF-A747-E0ED99ED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93" y="2381845"/>
            <a:ext cx="8724271" cy="331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84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B6B62F-89F9-FD0C-3912-35D1CA392E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DB2 Workload Management</a:t>
            </a:r>
          </a:p>
          <a:p>
            <a:pPr lvl="1"/>
            <a:r>
              <a:rPr lang="en-US" dirty="0"/>
              <a:t>Concurrency thresholds </a:t>
            </a:r>
            <a:br>
              <a:rPr lang="en-US" dirty="0"/>
            </a:br>
            <a:r>
              <a:rPr lang="en-US" dirty="0"/>
              <a:t>for incoming requests</a:t>
            </a:r>
          </a:p>
          <a:p>
            <a:pPr lvl="1"/>
            <a:r>
              <a:rPr lang="en-US" dirty="0"/>
              <a:t>Stop/continue/remap on</a:t>
            </a:r>
            <a:br>
              <a:rPr lang="en-US" dirty="0"/>
            </a:br>
            <a:r>
              <a:rPr lang="en-US" dirty="0"/>
              <a:t>violated thresholds</a:t>
            </a:r>
          </a:p>
          <a:p>
            <a:pPr lvl="1"/>
            <a:r>
              <a:rPr lang="en-US" dirty="0"/>
              <a:t>Map DB2 service classes </a:t>
            </a:r>
            <a:br>
              <a:rPr lang="en-US" dirty="0"/>
            </a:br>
            <a:r>
              <a:rPr lang="en-US" dirty="0"/>
              <a:t>to Linux classes</a:t>
            </a:r>
          </a:p>
          <a:p>
            <a:pPr lvl="1"/>
            <a:r>
              <a:rPr lang="en-US" dirty="0"/>
              <a:t>Linux </a:t>
            </a:r>
            <a:r>
              <a:rPr lang="en-US" dirty="0" err="1"/>
              <a:t>cgroups</a:t>
            </a:r>
            <a:r>
              <a:rPr lang="en-US" dirty="0"/>
              <a:t> (control groups) </a:t>
            </a:r>
            <a:br>
              <a:rPr lang="en-US" dirty="0"/>
            </a:br>
            <a:r>
              <a:rPr lang="en-US" dirty="0"/>
              <a:t>for resource isolation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3BE3-A31F-6BA8-A292-59160E3B60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B54AF1-B216-1553-E15F-DDE377ABC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57" y="1285757"/>
            <a:ext cx="4328083" cy="4303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CD5A5-FF30-52FE-0119-8BF8BAF4DEB0}"/>
              </a:ext>
            </a:extLst>
          </p:cNvPr>
          <p:cNvSpPr txBox="1"/>
          <p:nvPr/>
        </p:nvSpPr>
        <p:spPr>
          <a:xfrm>
            <a:off x="1020577" y="5020776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https://www.ibm.com/support/knowledgecenter/SSEPGG_11.5.0/com.ibm.db2.luw.admin.wlm.doc/doc/c0053465.html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FD97C-D8DB-75E2-B194-7E15354F9C12}"/>
              </a:ext>
            </a:extLst>
          </p:cNvPr>
          <p:cNvSpPr txBox="1"/>
          <p:nvPr/>
        </p:nvSpPr>
        <p:spPr>
          <a:xfrm>
            <a:off x="1020577" y="4290259"/>
            <a:ext cx="3198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https://www.ibm.com/support/knowledgecenter/SSEPGG_11.5.0/com.ibm.db2.luw.admin.wlm.doc/doc/c0053451.html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838559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99D696-940D-C277-9876-59D7A1AE57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H-Store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VoltDB</a:t>
            </a:r>
            <a:endParaRPr lang="en-US" dirty="0"/>
          </a:p>
          <a:p>
            <a:pPr lvl="1"/>
            <a:r>
              <a:rPr lang="en-US" dirty="0"/>
              <a:t>Cluster of </a:t>
            </a:r>
            <a:r>
              <a:rPr lang="en-US" b="1" dirty="0">
                <a:solidFill>
                  <a:srgbClr val="7889FB"/>
                </a:solidFill>
              </a:rPr>
              <a:t>single-threaded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storage and execution engines</a:t>
            </a:r>
          </a:p>
          <a:p>
            <a:pPr lvl="1"/>
            <a:r>
              <a:rPr lang="en-US" dirty="0"/>
              <a:t>No disk-based logging or locking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2894B-7C63-7C0A-B6B8-A274B87F04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 Management,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79F15-942D-244B-07E7-C32EF653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867" y="396545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FE14C-AD39-3C57-9FFE-D9448C31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7544" y="1158015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DC4175-B686-12D7-AD87-96445DAFD7F6}"/>
              </a:ext>
            </a:extLst>
          </p:cNvPr>
          <p:cNvSpPr txBox="1"/>
          <p:nvPr/>
        </p:nvSpPr>
        <p:spPr>
          <a:xfrm>
            <a:off x="6246764" y="328315"/>
            <a:ext cx="359731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[Robert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Kallman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H-store: a high-performance, distributed main memory trans-action processing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1(2)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8D102-1FDA-598B-24A7-E3932EBE0BFF}"/>
              </a:ext>
            </a:extLst>
          </p:cNvPr>
          <p:cNvSpPr txBox="1"/>
          <p:nvPr/>
        </p:nvSpPr>
        <p:spPr>
          <a:xfrm>
            <a:off x="6246764" y="1036625"/>
            <a:ext cx="359731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Samuel Madden, Daniel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Harizopoulos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Nabil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Hachem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Pat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End of an Architectural Era (It's Time for a Complete Rewrite).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AF000-6279-FB9A-DBF9-60E4AE5FF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2" r="8003" b="3348"/>
          <a:stretch/>
        </p:blipFill>
        <p:spPr>
          <a:xfrm>
            <a:off x="987705" y="2929703"/>
            <a:ext cx="3057172" cy="2410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440B6-3A6B-4048-CA79-404916208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939" y="2165948"/>
            <a:ext cx="5961163" cy="34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3251EF-F9BD-BC78-51A8-51BEFD2F4A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SAP HANA</a:t>
            </a:r>
          </a:p>
          <a:p>
            <a:pPr lvl="1"/>
            <a:r>
              <a:rPr lang="en-US" dirty="0"/>
              <a:t>Main column store and delta CSB tree</a:t>
            </a:r>
          </a:p>
          <a:p>
            <a:pPr lvl="1"/>
            <a:r>
              <a:rPr lang="en-US" dirty="0"/>
              <a:t>Thread pool for network clients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Scheduler for heavy-weight requests</a:t>
            </a:r>
            <a:br>
              <a:rPr lang="en-US" dirty="0"/>
            </a:br>
            <a:r>
              <a:rPr lang="en-US" dirty="0"/>
              <a:t>(single- or multi-task intra-query parallelism)</a:t>
            </a:r>
          </a:p>
          <a:p>
            <a:pPr lvl="1"/>
            <a:endParaRPr lang="en-US" dirty="0"/>
          </a:p>
          <a:p>
            <a:r>
              <a:rPr lang="en-US" dirty="0"/>
              <a:t>UDFs via</a:t>
            </a:r>
          </a:p>
          <a:p>
            <a:pPr lvl="1"/>
            <a:r>
              <a:rPr lang="en-US" dirty="0"/>
              <a:t>OpenMP (since 1997, </a:t>
            </a:r>
            <a:br>
              <a:rPr lang="en-US" dirty="0"/>
            </a:br>
            <a:r>
              <a:rPr lang="en-US" dirty="0"/>
              <a:t>Open Multi-Processing)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DOALL parallel loops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(independent iterations)</a:t>
            </a:r>
          </a:p>
          <a:p>
            <a:pPr lvl="1"/>
            <a:r>
              <a:rPr lang="en-US" b="1" dirty="0"/>
              <a:t>SAP HANA: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custom OpenMP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backend</a:t>
            </a:r>
            <a:r>
              <a:rPr lang="en-US" dirty="0"/>
              <a:t> for intercepting tasks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DB job scheduler (w/ priorities)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331CA-4CB4-E1E7-09A7-888C7EB77D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Workload Management – Prioritization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93CAB-6674-DCB9-0589-FE76A5ACB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496" y="1421091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315D7B-3A13-4584-8BC3-2D049C12BF98}"/>
              </a:ext>
            </a:extLst>
          </p:cNvPr>
          <p:cNvSpPr txBox="1"/>
          <p:nvPr/>
        </p:nvSpPr>
        <p:spPr>
          <a:xfrm>
            <a:off x="7026669" y="2125963"/>
            <a:ext cx="3104941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“[…] the default configuration of SAP HANA 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favors analytical throughput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over transactional throughput”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FFC278-9E14-E6A9-8BD8-93F5ADBD5D60}"/>
              </a:ext>
            </a:extLst>
          </p:cNvPr>
          <p:cNvSpPr txBox="1"/>
          <p:nvPr/>
        </p:nvSpPr>
        <p:spPr>
          <a:xfrm>
            <a:off x="5389581" y="1387299"/>
            <a:ext cx="561063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Florian Wolf, Norman May, Thomas Neumann, Alexander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Böhm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Scaling Up Mixed Workloads: A Battle of Data Freshness, Flexibility, and Scheduling. TPCTC 2014]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F34F0-AA9C-D83D-9F67-8959A0358AB6}"/>
              </a:ext>
            </a:extLst>
          </p:cNvPr>
          <p:cNvSpPr txBox="1"/>
          <p:nvPr/>
        </p:nvSpPr>
        <p:spPr>
          <a:xfrm>
            <a:off x="4228819" y="3155486"/>
            <a:ext cx="4943789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#pragma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omp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parallel for reduction(+: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0;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N;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++) {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omp_get_thread_num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 =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(A[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threadID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nnz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+= (R[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]!=0) ? 1 : 0;   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EE681E-BE9C-557F-C953-D529186D7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0" y="3169840"/>
            <a:ext cx="1024304" cy="365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DA16E2-3A33-61C6-6671-5170C1666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5472" y="484277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FDDE75-C01C-2F68-1DB0-6AAC182C3956}"/>
              </a:ext>
            </a:extLst>
          </p:cNvPr>
          <p:cNvSpPr txBox="1"/>
          <p:nvPr/>
        </p:nvSpPr>
        <p:spPr>
          <a:xfrm>
            <a:off x="7343973" y="4683622"/>
            <a:ext cx="356716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[Florian Wolf,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Iraklis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Psaroudakis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Norman May, Anastasia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Ailamaki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Kai-Uwe Sattler: Extending database task schedulers for multi-threaded application code.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SSDBM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278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  <a:p>
            <a:r>
              <a:rPr lang="en-US" dirty="0"/>
              <a:t>Query Compilation</a:t>
            </a:r>
          </a:p>
          <a:p>
            <a:r>
              <a:rPr lang="en-US" dirty="0"/>
              <a:t>Query Parallelization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04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r>
              <a:rPr lang="en-US" dirty="0"/>
              <a:t> [May 26, </a:t>
            </a:r>
            <a:r>
              <a:rPr lang="en-US" b="1" dirty="0">
                <a:solidFill>
                  <a:srgbClr val="C40D1E"/>
                </a:solidFill>
              </a:rPr>
              <a:t>Christina</a:t>
            </a:r>
            <a:r>
              <a:rPr lang="en-US" dirty="0"/>
              <a:t>]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[Jun 09]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Submissions</a:t>
            </a:r>
            <a:r>
              <a:rPr lang="en-US" dirty="0"/>
              <a:t> [Jul 08 EOD]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Presentations all Teams</a:t>
            </a:r>
            <a:r>
              <a:rPr lang="en-US" dirty="0"/>
              <a:t> [Jul 14]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Vectorization and SIMD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SIMD Instruction-level Parallelism (aka Vectorization) </a:t>
            </a:r>
          </a:p>
          <a:p>
            <a:r>
              <a:rPr lang="en-US" dirty="0"/>
              <a:t>Vectorized Execution Model </a:t>
            </a:r>
            <a:r>
              <a:rPr lang="en-US" dirty="0">
                <a:sym typeface="Wingdings" panose="05000000000000000000" pitchFamily="2" charset="2"/>
              </a:rPr>
              <a:t> Cache-friendly / Auto-SIMD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695C2-7033-4640-A5F5-A090373BE1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Flynn’s Classification</a:t>
            </a:r>
          </a:p>
          <a:p>
            <a:pPr lvl="1"/>
            <a:r>
              <a:rPr lang="en-US" dirty="0"/>
              <a:t>SISD, SIMD</a:t>
            </a:r>
          </a:p>
          <a:p>
            <a:pPr lvl="1"/>
            <a:r>
              <a:rPr lang="en-US" dirty="0"/>
              <a:t>(MISD), MIMD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Example: SIMD Processing</a:t>
            </a:r>
          </a:p>
          <a:p>
            <a:pPr lvl="1"/>
            <a:r>
              <a:rPr lang="en-US" dirty="0"/>
              <a:t>Streaming SIMD Extensions (SSE)</a:t>
            </a:r>
          </a:p>
          <a:p>
            <a:pPr lvl="1"/>
            <a:r>
              <a:rPr lang="en-US" dirty="0"/>
              <a:t>Process the same operation on multiple elements </a:t>
            </a:r>
            <a:br>
              <a:rPr lang="en-US" dirty="0"/>
            </a:br>
            <a:r>
              <a:rPr lang="en-US" dirty="0"/>
              <a:t>at a time (</a:t>
            </a:r>
            <a:r>
              <a:rPr lang="en-US" b="1" dirty="0">
                <a:solidFill>
                  <a:schemeClr val="accent1"/>
                </a:solidFill>
              </a:rPr>
              <a:t>packed</a:t>
            </a:r>
            <a:r>
              <a:rPr lang="en-US" dirty="0"/>
              <a:t> vs scalar SSE instructions)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parallelism </a:t>
            </a:r>
            <a:r>
              <a:rPr lang="en-US" dirty="0"/>
              <a:t>(aka: instruction-level parallelism)</a:t>
            </a:r>
          </a:p>
          <a:p>
            <a:pPr lvl="1"/>
            <a:r>
              <a:rPr lang="en-US" dirty="0"/>
              <a:t>Example: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VFMADD132PD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966E7-3ACE-6195-3D5C-ED2D311BEA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Parallelism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E4CAE-FF9D-D21F-52C4-EA92C8FA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13" y="2328630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1359D7-75B5-8FC4-97EB-E97123820AF4}"/>
              </a:ext>
            </a:extLst>
          </p:cNvPr>
          <p:cNvSpPr txBox="1"/>
          <p:nvPr/>
        </p:nvSpPr>
        <p:spPr>
          <a:xfrm>
            <a:off x="1670068" y="2289078"/>
            <a:ext cx="23411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Flynn, Kevin W. Rudd: Parallel Architectures.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28(1)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C46EA-ED47-01C9-ED6C-6C74CC9333F9}"/>
              </a:ext>
            </a:extLst>
          </p:cNvPr>
          <p:cNvSpPr/>
          <p:nvPr/>
        </p:nvSpPr>
        <p:spPr>
          <a:xfrm>
            <a:off x="6745965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SISD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-core)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909DA-FEA1-9E73-1B2F-0430545AEFC5}"/>
              </a:ext>
            </a:extLst>
          </p:cNvPr>
          <p:cNvSpPr/>
          <p:nvPr/>
        </p:nvSpPr>
        <p:spPr>
          <a:xfrm>
            <a:off x="8425607" y="1120725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(vector)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19363-3D53-BAB1-CAC4-6A5249F1FC1C}"/>
              </a:ext>
            </a:extLst>
          </p:cNvPr>
          <p:cNvSpPr/>
          <p:nvPr/>
        </p:nvSpPr>
        <p:spPr>
          <a:xfrm>
            <a:off x="6745965" y="2265347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MISD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(pipelining)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B889D-0F80-192A-A5E9-27034AAC4B2E}"/>
              </a:ext>
            </a:extLst>
          </p:cNvPr>
          <p:cNvSpPr/>
          <p:nvPr/>
        </p:nvSpPr>
        <p:spPr>
          <a:xfrm>
            <a:off x="8425607" y="2264628"/>
            <a:ext cx="1527242" cy="9922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MIMD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(multi-core)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4BECD5-4DCB-70E9-F204-F14C0A9A56C9}"/>
              </a:ext>
            </a:extLst>
          </p:cNvPr>
          <p:cNvSpPr txBox="1"/>
          <p:nvPr/>
        </p:nvSpPr>
        <p:spPr>
          <a:xfrm>
            <a:off x="6940518" y="644988"/>
            <a:ext cx="11381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9544-F325-B46F-5E8B-8F08052C407F}"/>
              </a:ext>
            </a:extLst>
          </p:cNvPr>
          <p:cNvSpPr txBox="1"/>
          <p:nvPr/>
        </p:nvSpPr>
        <p:spPr>
          <a:xfrm>
            <a:off x="8500656" y="644988"/>
            <a:ext cx="13771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0C3832-32B0-8242-19E0-52E478ACD2DE}"/>
              </a:ext>
            </a:extLst>
          </p:cNvPr>
          <p:cNvSpPr txBox="1"/>
          <p:nvPr/>
        </p:nvSpPr>
        <p:spPr>
          <a:xfrm>
            <a:off x="5455429" y="1264975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Single Instruction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226D51-80E0-0003-D791-8C9518BA2229}"/>
              </a:ext>
            </a:extLst>
          </p:cNvPr>
          <p:cNvSpPr txBox="1"/>
          <p:nvPr/>
        </p:nvSpPr>
        <p:spPr>
          <a:xfrm>
            <a:off x="5455429" y="2437573"/>
            <a:ext cx="113813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Instruction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8690E-AFA1-FA99-0AED-42588F638A21}"/>
              </a:ext>
            </a:extLst>
          </p:cNvPr>
          <p:cNvSpPr txBox="1"/>
          <p:nvPr/>
        </p:nvSpPr>
        <p:spPr>
          <a:xfrm>
            <a:off x="6518180" y="3486742"/>
            <a:ext cx="354208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2009 Nehalem: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(2xFP64)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2012 Sandy Bridge: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(4xFP64)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2017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Skylake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512b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(8xFP64)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18FE0C-E6E6-DEF4-EE00-9DEA60D3EAFE}"/>
              </a:ext>
            </a:extLst>
          </p:cNvPr>
          <p:cNvGrpSpPr/>
          <p:nvPr/>
        </p:nvGrpSpPr>
        <p:grpSpPr>
          <a:xfrm>
            <a:off x="6437092" y="4589714"/>
            <a:ext cx="3793295" cy="1129886"/>
            <a:chOff x="5124658" y="2794439"/>
            <a:chExt cx="3793295" cy="112988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2DD65D2-2DD3-4860-BEF9-9A40E64048EB}"/>
                </a:ext>
              </a:extLst>
            </p:cNvPr>
            <p:cNvSpPr/>
            <p:nvPr/>
          </p:nvSpPr>
          <p:spPr>
            <a:xfrm>
              <a:off x="5840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890575-C9EB-E90B-498E-F774B12F4615}"/>
                </a:ext>
              </a:extLst>
            </p:cNvPr>
            <p:cNvSpPr/>
            <p:nvPr/>
          </p:nvSpPr>
          <p:spPr>
            <a:xfrm>
              <a:off x="6145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360481-0B4F-91E4-1FBD-9503E41EF004}"/>
                </a:ext>
              </a:extLst>
            </p:cNvPr>
            <p:cNvSpPr/>
            <p:nvPr/>
          </p:nvSpPr>
          <p:spPr>
            <a:xfrm>
              <a:off x="6450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83CA6D-A6A3-3809-B275-3BF53D600F1B}"/>
                </a:ext>
              </a:extLst>
            </p:cNvPr>
            <p:cNvSpPr/>
            <p:nvPr/>
          </p:nvSpPr>
          <p:spPr>
            <a:xfrm>
              <a:off x="67550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D789D-BF10-EFBA-CB63-5A06D3F92EEB}"/>
                </a:ext>
              </a:extLst>
            </p:cNvPr>
            <p:cNvSpPr/>
            <p:nvPr/>
          </p:nvSpPr>
          <p:spPr>
            <a:xfrm>
              <a:off x="70598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EE28514-AEB0-707C-08F8-9371264FFA3E}"/>
                </a:ext>
              </a:extLst>
            </p:cNvPr>
            <p:cNvSpPr/>
            <p:nvPr/>
          </p:nvSpPr>
          <p:spPr>
            <a:xfrm>
              <a:off x="73646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1AC2E4-12B0-3EDD-4734-1A981403BC78}"/>
                </a:ext>
              </a:extLst>
            </p:cNvPr>
            <p:cNvSpPr/>
            <p:nvPr/>
          </p:nvSpPr>
          <p:spPr>
            <a:xfrm>
              <a:off x="76694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D5152B-3F03-0D23-54AE-78804908BAB8}"/>
                </a:ext>
              </a:extLst>
            </p:cNvPr>
            <p:cNvSpPr/>
            <p:nvPr/>
          </p:nvSpPr>
          <p:spPr>
            <a:xfrm>
              <a:off x="7974215" y="3187839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968458-00FD-9527-D1BA-08C7F535A390}"/>
                </a:ext>
              </a:extLst>
            </p:cNvPr>
            <p:cNvSpPr/>
            <p:nvPr/>
          </p:nvSpPr>
          <p:spPr>
            <a:xfrm>
              <a:off x="5842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5B76B4-06B5-10B5-1EDC-0D4F27333F38}"/>
                </a:ext>
              </a:extLst>
            </p:cNvPr>
            <p:cNvSpPr/>
            <p:nvPr/>
          </p:nvSpPr>
          <p:spPr>
            <a:xfrm>
              <a:off x="6147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0B6E1A4-5A56-177A-BEC9-76F59DC7C0B5}"/>
                </a:ext>
              </a:extLst>
            </p:cNvPr>
            <p:cNvSpPr/>
            <p:nvPr/>
          </p:nvSpPr>
          <p:spPr>
            <a:xfrm>
              <a:off x="6451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D9CE6-A82F-507D-5BA2-64B90E714AF8}"/>
                </a:ext>
              </a:extLst>
            </p:cNvPr>
            <p:cNvSpPr/>
            <p:nvPr/>
          </p:nvSpPr>
          <p:spPr>
            <a:xfrm>
              <a:off x="67566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6A68D8-AA9A-FD58-6984-7E37B64A29A1}"/>
                </a:ext>
              </a:extLst>
            </p:cNvPr>
            <p:cNvSpPr/>
            <p:nvPr/>
          </p:nvSpPr>
          <p:spPr>
            <a:xfrm>
              <a:off x="70614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ADE888-C7D2-FA24-D86D-3BA0DFE4522C}"/>
                </a:ext>
              </a:extLst>
            </p:cNvPr>
            <p:cNvSpPr/>
            <p:nvPr/>
          </p:nvSpPr>
          <p:spPr>
            <a:xfrm>
              <a:off x="73662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FF0F27-086A-E292-1DCE-FEFB83E144BE}"/>
                </a:ext>
              </a:extLst>
            </p:cNvPr>
            <p:cNvSpPr/>
            <p:nvPr/>
          </p:nvSpPr>
          <p:spPr>
            <a:xfrm>
              <a:off x="76710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CDBC92-1CA9-1548-E9AE-82EFA7CEC8E9}"/>
                </a:ext>
              </a:extLst>
            </p:cNvPr>
            <p:cNvSpPr/>
            <p:nvPr/>
          </p:nvSpPr>
          <p:spPr>
            <a:xfrm>
              <a:off x="7975889" y="3430675"/>
              <a:ext cx="306474" cy="17668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EDADDA-DAD2-C718-3AFE-99243C2553CB}"/>
                </a:ext>
              </a:extLst>
            </p:cNvPr>
            <p:cNvSpPr/>
            <p:nvPr/>
          </p:nvSpPr>
          <p:spPr>
            <a:xfrm>
              <a:off x="5843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64EAA4-6D87-B734-CA91-9BDE9944728C}"/>
                </a:ext>
              </a:extLst>
            </p:cNvPr>
            <p:cNvSpPr/>
            <p:nvPr/>
          </p:nvSpPr>
          <p:spPr>
            <a:xfrm>
              <a:off x="6148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148A093-486A-A9B4-FB55-BCA5C8B846D6}"/>
                </a:ext>
              </a:extLst>
            </p:cNvPr>
            <p:cNvSpPr/>
            <p:nvPr/>
          </p:nvSpPr>
          <p:spPr>
            <a:xfrm>
              <a:off x="6453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E409917-8620-ACD8-EBEC-80FD1198BABF}"/>
                </a:ext>
              </a:extLst>
            </p:cNvPr>
            <p:cNvSpPr/>
            <p:nvPr/>
          </p:nvSpPr>
          <p:spPr>
            <a:xfrm>
              <a:off x="67583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A14DB3F-2857-14C9-EB47-25CC187D8F30}"/>
                </a:ext>
              </a:extLst>
            </p:cNvPr>
            <p:cNvSpPr/>
            <p:nvPr/>
          </p:nvSpPr>
          <p:spPr>
            <a:xfrm>
              <a:off x="70631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3EDBE1F-1ED3-4678-F0B0-12822553B255}"/>
                </a:ext>
              </a:extLst>
            </p:cNvPr>
            <p:cNvSpPr/>
            <p:nvPr/>
          </p:nvSpPr>
          <p:spPr>
            <a:xfrm>
              <a:off x="73679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2CCECD-F063-E569-B40C-BA25608A8419}"/>
                </a:ext>
              </a:extLst>
            </p:cNvPr>
            <p:cNvSpPr/>
            <p:nvPr/>
          </p:nvSpPr>
          <p:spPr>
            <a:xfrm>
              <a:off x="76727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FC737B6-47C0-179D-D8D2-9B417E590A78}"/>
                </a:ext>
              </a:extLst>
            </p:cNvPr>
            <p:cNvSpPr/>
            <p:nvPr/>
          </p:nvSpPr>
          <p:spPr>
            <a:xfrm>
              <a:off x="7977563" y="3663462"/>
              <a:ext cx="306474" cy="17668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2827887-C9C4-345F-7B47-D7419614F04D}"/>
                </a:ext>
              </a:extLst>
            </p:cNvPr>
            <p:cNvSpPr txBox="1"/>
            <p:nvPr/>
          </p:nvSpPr>
          <p:spPr>
            <a:xfrm>
              <a:off x="5436157" y="307937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BDB514-8E9C-2023-A1EE-36FFF4EB857D}"/>
                </a:ext>
              </a:extLst>
            </p:cNvPr>
            <p:cNvSpPr txBox="1"/>
            <p:nvPr/>
          </p:nvSpPr>
          <p:spPr>
            <a:xfrm>
              <a:off x="5437832" y="3332254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227CF7C-1187-3DB9-136F-36299AAA0FEC}"/>
                </a:ext>
              </a:extLst>
            </p:cNvPr>
            <p:cNvSpPr txBox="1"/>
            <p:nvPr/>
          </p:nvSpPr>
          <p:spPr>
            <a:xfrm>
              <a:off x="5429459" y="3554993"/>
              <a:ext cx="43208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E7FBC-B7B1-299A-4B1F-890441396FE7}"/>
                </a:ext>
              </a:extLst>
            </p:cNvPr>
            <p:cNvSpPr/>
            <p:nvPr/>
          </p:nvSpPr>
          <p:spPr>
            <a:xfrm>
              <a:off x="5124658" y="2794439"/>
              <a:ext cx="37932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c = </a:t>
              </a:r>
              <a:r>
                <a:rPr lang="en-US" b="1" dirty="0">
                  <a:latin typeface="Consolas" panose="020B0609020204030204" pitchFamily="49" charset="0"/>
                </a:rPr>
                <a:t>_mm512_fmadd_pd</a:t>
              </a:r>
              <a:r>
                <a:rPr lang="en-US" dirty="0">
                  <a:latin typeface="Consolas" panose="020B0609020204030204" pitchFamily="49" charset="0"/>
                </a:rPr>
                <a:t>(a, b);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66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1C85D4-300E-531D-434B-ADF0ACFBF7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GRAY-1 </a:t>
            </a:r>
          </a:p>
          <a:p>
            <a:pPr lvl="1"/>
            <a:r>
              <a:rPr lang="en-US" dirty="0"/>
              <a:t>8 x (64 elements x 8B) vector registers</a:t>
            </a:r>
          </a:p>
          <a:p>
            <a:pPr lvl="1"/>
            <a:r>
              <a:rPr lang="en-US" dirty="0"/>
              <a:t>INT and FP arithmetic @ 80 MHz</a:t>
            </a:r>
          </a:p>
          <a:p>
            <a:pPr lvl="1"/>
            <a:r>
              <a:rPr lang="en-US" dirty="0"/>
              <a:t>Vector and scalar instructions</a:t>
            </a:r>
          </a:p>
          <a:p>
            <a:pPr lvl="1"/>
            <a:endParaRPr lang="en-US" dirty="0"/>
          </a:p>
          <a:p>
            <a:r>
              <a:rPr lang="en-US" dirty="0"/>
              <a:t>NEC Vector Engine v2 20A/20B</a:t>
            </a:r>
          </a:p>
          <a:p>
            <a:pPr lvl="1"/>
            <a:r>
              <a:rPr lang="en-US" dirty="0"/>
              <a:t>8/10 vector cores w/ scalar/vector processing units</a:t>
            </a:r>
          </a:p>
          <a:p>
            <a:pPr lvl="1"/>
            <a:r>
              <a:rPr lang="en-US" dirty="0"/>
              <a:t>Vector width: 256 x 8B = 16,384 bit</a:t>
            </a:r>
          </a:p>
          <a:p>
            <a:pPr lvl="1"/>
            <a:r>
              <a:rPr lang="en-US" dirty="0"/>
              <a:t>1.6 GHz, 3.07/6.14 TFLOPs, 1.53 TB/s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Others: CPUs, GPUs, FPGAs, DSPs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BA136-2230-35E7-C01A-BFA74A4C2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Vector Processors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9AB0E-8C5C-A953-2FA9-47B5D920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92" y="3061274"/>
            <a:ext cx="1609483" cy="120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9C2860-5F55-CF18-7F04-0C7BA894DCD2}"/>
              </a:ext>
            </a:extLst>
          </p:cNvPr>
          <p:cNvSpPr txBox="1"/>
          <p:nvPr/>
        </p:nvSpPr>
        <p:spPr>
          <a:xfrm>
            <a:off x="1040069" y="4179856"/>
            <a:ext cx="4923692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https://en.wikichip.org/wiki/nec/microarchitectures/sx-aurora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0CE7B-5B14-224A-85E1-A117FA3077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011" y="1394385"/>
            <a:ext cx="1266967" cy="128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6914D2-03EA-1DF2-B275-B22D22080EA6}"/>
              </a:ext>
            </a:extLst>
          </p:cNvPr>
          <p:cNvSpPr txBox="1"/>
          <p:nvPr/>
        </p:nvSpPr>
        <p:spPr>
          <a:xfrm>
            <a:off x="7763357" y="828018"/>
            <a:ext cx="263354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https://www.computerhistory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.org/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tdih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september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/28/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89505-8884-01BA-4C5F-C3A34E567277}"/>
              </a:ext>
            </a:extLst>
          </p:cNvPr>
          <p:cNvSpPr/>
          <p:nvPr/>
        </p:nvSpPr>
        <p:spPr>
          <a:xfrm>
            <a:off x="8259678" y="4123302"/>
            <a:ext cx="3456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https://www.zamg.ac.at/cms/en/images/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weather/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nec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image_view_fullscreen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7177A-91E5-C597-52AB-08DEF4359E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970" y="3101573"/>
            <a:ext cx="949231" cy="9800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BD6CBC-7C98-E460-8ABA-FC3019F02CB6}"/>
              </a:ext>
            </a:extLst>
          </p:cNvPr>
          <p:cNvSpPr/>
          <p:nvPr/>
        </p:nvSpPr>
        <p:spPr>
          <a:xfrm>
            <a:off x="9702341" y="3766363"/>
            <a:ext cx="97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@ZAMG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84AC2-BA33-B794-B65C-EC9D0EE5A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8938" y="20205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18DC84-73D1-5CEC-4BE7-9A113C159316}"/>
              </a:ext>
            </a:extLst>
          </p:cNvPr>
          <p:cNvSpPr txBox="1"/>
          <p:nvPr/>
        </p:nvSpPr>
        <p:spPr>
          <a:xfrm>
            <a:off x="6396786" y="1953931"/>
            <a:ext cx="19485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[Richard M. Russell: The CRAY-1 Computer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21(1) 1978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819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DA755CF-C418-A59D-7097-15437B22299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D76A2-4E43-CD0E-D3B0-3FB87A9D1C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Process multiple elements at once</a:t>
            </a:r>
          </a:p>
          <a:p>
            <a:pPr lvl="1"/>
            <a:r>
              <a:rPr lang="en-US" dirty="0"/>
              <a:t>Avoid conditional branch instructions</a:t>
            </a:r>
          </a:p>
          <a:p>
            <a:pPr lvl="1"/>
            <a:r>
              <a:rPr lang="en-US" dirty="0"/>
              <a:t>Assuming </a:t>
            </a:r>
            <a:r>
              <a:rPr lang="en-US" b="1" dirty="0">
                <a:solidFill>
                  <a:schemeClr val="accent1"/>
                </a:solidFill>
              </a:rPr>
              <a:t>column-wise storage</a:t>
            </a:r>
            <a:r>
              <a:rPr lang="en-US" dirty="0"/>
              <a:t>, and vectors of </a:t>
            </a:r>
            <a:r>
              <a:rPr lang="en-US" b="1" dirty="0">
                <a:solidFill>
                  <a:schemeClr val="accent1"/>
                </a:solidFill>
              </a:rPr>
              <a:t>fixed-sized values</a:t>
            </a:r>
          </a:p>
          <a:p>
            <a:pPr lvl="2"/>
            <a:endParaRPr lang="en-US" sz="1200" dirty="0"/>
          </a:p>
          <a:p>
            <a:r>
              <a:rPr lang="en-US" dirty="0"/>
              <a:t>Example Selection</a:t>
            </a:r>
          </a:p>
          <a:p>
            <a:pPr lvl="1"/>
            <a:r>
              <a:rPr lang="en-US" dirty="0"/>
              <a:t>16x32b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CDD19-CCC8-C0BE-852A-EC6B3703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SIMD Data Processing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E6858-7DA9-DE46-89B6-9CD2DD338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088" y="438779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06DD8-E4DB-89C2-A20E-13BF9EA70F02}"/>
              </a:ext>
            </a:extLst>
          </p:cNvPr>
          <p:cNvSpPr txBox="1"/>
          <p:nvPr/>
        </p:nvSpPr>
        <p:spPr>
          <a:xfrm>
            <a:off x="6473623" y="375522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A76F8-ED5B-B8E9-3678-1811F0349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101853"/>
              </p:ext>
            </p:extLst>
          </p:nvPr>
        </p:nvGraphicFramePr>
        <p:xfrm>
          <a:off x="3608589" y="3652964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12457D4-0252-CBFE-C19C-BE7C1F310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43"/>
          <a:stretch/>
        </p:blipFill>
        <p:spPr>
          <a:xfrm>
            <a:off x="4437590" y="2803281"/>
            <a:ext cx="4762918" cy="735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527DE-178B-AF4C-1B63-9480EECEB8F8}"/>
              </a:ext>
            </a:extLst>
          </p:cNvPr>
          <p:cNvSpPr txBox="1"/>
          <p:nvPr/>
        </p:nvSpPr>
        <p:spPr>
          <a:xfrm>
            <a:off x="2099118" y="3652964"/>
            <a:ext cx="77372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8466C-DDA7-36F7-3FE9-8AB5BB7391FF}"/>
              </a:ext>
            </a:extLst>
          </p:cNvPr>
          <p:cNvSpPr txBox="1"/>
          <p:nvPr/>
        </p:nvSpPr>
        <p:spPr>
          <a:xfrm>
            <a:off x="1874657" y="4217345"/>
            <a:ext cx="124609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mask = x&gt;=5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9CA515E-FFA0-9943-ED03-B563F0C4F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778291"/>
              </p:ext>
            </p:extLst>
          </p:nvPr>
        </p:nvGraphicFramePr>
        <p:xfrm>
          <a:off x="3620313" y="4197247"/>
          <a:ext cx="6330528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58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395658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BCA1B5E-D4E7-2D92-256D-9B33B4834431}"/>
              </a:ext>
            </a:extLst>
          </p:cNvPr>
          <p:cNvSpPr txBox="1"/>
          <p:nvPr/>
        </p:nvSpPr>
        <p:spPr>
          <a:xfrm>
            <a:off x="1590546" y="4668833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V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SIMD_bitmap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(mask)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5F9E2A0-38C9-D93F-0A35-B5A7F56AC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79341"/>
              </p:ext>
            </p:extLst>
          </p:nvPr>
        </p:nvGraphicFramePr>
        <p:xfrm>
          <a:off x="3620313" y="4767197"/>
          <a:ext cx="791316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1316">
                  <a:extLst>
                    <a:ext uri="{9D8B030D-6E8A-4147-A177-3AD203B41FA5}">
                      <a16:colId xmlns:a16="http://schemas.microsoft.com/office/drawing/2014/main" val="1989825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nsolas" panose="020B0609020204030204" pitchFamily="49" charset="0"/>
                        </a:rPr>
                        <a:t>77391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2398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552E299-9311-32C6-CDB5-F939490A2CA1}"/>
              </a:ext>
            </a:extLst>
          </p:cNvPr>
          <p:cNvSpPr txBox="1"/>
          <p:nvPr/>
        </p:nvSpPr>
        <p:spPr>
          <a:xfrm>
            <a:off x="4528024" y="4767197"/>
            <a:ext cx="177855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[0, 2^(S-1)]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68ACEA-6934-B1ED-3A86-6B1379A83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90" y="5383984"/>
            <a:ext cx="4541715" cy="1215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C8E79B-49AC-EE90-D59B-6483815D25C4}"/>
              </a:ext>
            </a:extLst>
          </p:cNvPr>
          <p:cNvSpPr txBox="1"/>
          <p:nvPr/>
        </p:nvSpPr>
        <p:spPr>
          <a:xfrm>
            <a:off x="1592222" y="5635148"/>
            <a:ext cx="1977851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All match extraction from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23719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CEA2A9-8354-17B0-C569-D74771891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Aggregations</a:t>
            </a:r>
          </a:p>
          <a:p>
            <a:pPr lvl="1"/>
            <a:r>
              <a:rPr lang="en-US" dirty="0"/>
              <a:t>Convert non-matched elements to zero</a:t>
            </a:r>
          </a:p>
          <a:p>
            <a:pPr lvl="1"/>
            <a:r>
              <a:rPr lang="en-US" dirty="0"/>
              <a:t>Aggregate into vector register,</a:t>
            </a:r>
            <a:br>
              <a:rPr lang="en-US" dirty="0"/>
            </a:br>
            <a:r>
              <a:rPr lang="en-US" dirty="0"/>
              <a:t>final </a:t>
            </a:r>
            <a:r>
              <a:rPr lang="en-US" dirty="0" err="1"/>
              <a:t>agg</a:t>
            </a:r>
            <a:r>
              <a:rPr lang="en-US" dirty="0"/>
              <a:t>/extraction</a:t>
            </a:r>
          </a:p>
          <a:p>
            <a:pPr lvl="2"/>
            <a:endParaRPr lang="en-US" sz="1200" dirty="0"/>
          </a:p>
          <a:p>
            <a:r>
              <a:rPr lang="en-US" dirty="0"/>
              <a:t>Auto Vectorization</a:t>
            </a:r>
          </a:p>
          <a:p>
            <a:pPr lvl="1"/>
            <a:r>
              <a:rPr lang="en-US" dirty="0"/>
              <a:t>GCC 7.2</a:t>
            </a:r>
          </a:p>
          <a:p>
            <a:pPr lvl="1"/>
            <a:r>
              <a:rPr lang="en-US" dirty="0"/>
              <a:t>Clang 5.0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ICC 18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32CF8-5ACB-DC76-8A43-3F1F808EA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SIMD Data Processing,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2F7CE-9FA6-63CF-4F38-0FED2C6B6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088" y="438779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6C6B1C-F69F-2AB2-C6E1-D62A1CC94FCD}"/>
              </a:ext>
            </a:extLst>
          </p:cNvPr>
          <p:cNvSpPr txBox="1"/>
          <p:nvPr/>
        </p:nvSpPr>
        <p:spPr>
          <a:xfrm>
            <a:off x="6473623" y="375522"/>
            <a:ext cx="32657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Kenneth A. Ross: Implementing database operations using SIMD instructions.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21F00-FAD1-BC6C-727B-05B70C8AC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207" y="1567558"/>
            <a:ext cx="5064370" cy="952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7311F2-E6A5-4237-EDD4-53A139DDF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921" y="2830797"/>
            <a:ext cx="5200064" cy="22640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C2B07-8257-B5AF-2033-640383C00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67" y="4464260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2E5CED-B7F2-CE98-AE2F-31BB4EC0C22D}"/>
              </a:ext>
            </a:extLst>
          </p:cNvPr>
          <p:cNvSpPr txBox="1"/>
          <p:nvPr/>
        </p:nvSpPr>
        <p:spPr>
          <a:xfrm>
            <a:off x="1368101" y="4187425"/>
            <a:ext cx="3365264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Timo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Everything You Always Wanted to Know About Compiled and Vectorized Queries But Were Afraid to Ask.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11(13)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545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4165</Words>
  <Application>Microsoft Office PowerPoint</Application>
  <PresentationFormat>Widescreen</PresentationFormat>
  <Paragraphs>731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- 04 Background Query Optimization</dc:title>
  <dc:creator>Matthias Boehm</dc:creator>
  <cp:lastModifiedBy>Matthias Boehm</cp:lastModifiedBy>
  <cp:revision>548</cp:revision>
  <cp:lastPrinted>2021-03-24T16:10:50Z</cp:lastPrinted>
  <dcterms:created xsi:type="dcterms:W3CDTF">2023-02-25T13:39:16Z</dcterms:created>
  <dcterms:modified xsi:type="dcterms:W3CDTF">2025-05-11T11:19:34Z</dcterms:modified>
</cp:coreProperties>
</file>