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387" r:id="rId4"/>
    <p:sldId id="456" r:id="rId5"/>
    <p:sldId id="388" r:id="rId6"/>
    <p:sldId id="452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84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485" r:id="rId28"/>
    <p:sldId id="505" r:id="rId29"/>
    <p:sldId id="459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460" r:id="rId39"/>
    <p:sldId id="42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24.05.2025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/tree/master/src/main/java/org/apache/sysds/runtime/compress/estim/samp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78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coverage computation based on</a:t>
            </a:r>
            <a:r>
              <a:rPr lang="en-US" baseline="0" dirty="0"/>
              <a:t> number of singletons (tuples appearing once in the sample)</a:t>
            </a:r>
            <a:endParaRPr lang="en-US" dirty="0"/>
          </a:p>
          <a:p>
            <a:r>
              <a:rPr lang="en-US" dirty="0"/>
              <a:t>Estimator implementations: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https://github.com/apache/systemds/tree/master/src/main/java/org/apache/sysds/runtime/compress/estim/sample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30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switch point: join order changed</a:t>
            </a:r>
          </a:p>
          <a:p>
            <a:r>
              <a:rPr lang="en-US" dirty="0"/>
              <a:t>Venetian blinds: alternation</a:t>
            </a:r>
            <a:r>
              <a:rPr lang="en-US" baseline="0" dirty="0"/>
              <a:t> between left and right deep trees</a:t>
            </a:r>
          </a:p>
          <a:p>
            <a:r>
              <a:rPr lang="en-US" baseline="0" dirty="0"/>
              <a:t>Footprint: hash vs sort-merge join at top join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9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54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37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Unnesting Arbitrary Queries Neumann (via cross-product, #distinct)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dependent</a:t>
            </a:r>
            <a:r>
              <a:rPr lang="en-US" baseline="0" dirty="0"/>
              <a:t> join: execute right hand side once for every left tuple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nested-loop joins in bushy trees require materialization or multiplication of subtree-costs for inner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1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q^2 estimation error</a:t>
            </a:r>
            <a:r>
              <a:rPr lang="en-US" baseline="0" dirty="0"/>
              <a:t> (e.g., negative for selected, positive for optimal) -&gt; q^4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birthday problem argument -&gt; collisions avoided if M much larger than D, so D^2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Query Optimization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3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5_ppd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22.emf"/><Relationship Id="rId4" Type="http://schemas.openxmlformats.org/officeDocument/2006/relationships/image" Target="../media/image38.png"/><Relationship Id="rId9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Relationship Id="rId9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Background Query Optimization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Boehm, </a:t>
            </a:r>
            <a:r>
              <a:rPr lang="en-US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Christina </a:t>
            </a:r>
            <a:r>
              <a:rPr lang="en-US" sz="2200" b="1" u="sng" dirty="0" err="1">
                <a:solidFill>
                  <a:schemeClr val="bg1"/>
                </a:solidFill>
                <a:cs typeface="Arial" panose="020B0604020202020204" pitchFamily="34" charset="0"/>
              </a:rPr>
              <a:t>Dionysio</a:t>
            </a:r>
            <a:endParaRPr lang="en-US" sz="22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24,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914F9-7E27-FC5C-F726-FC9ED942D2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w/o </a:t>
            </a:r>
            <a:r>
              <a:rPr lang="de-DE" dirty="0" err="1"/>
              <a:t>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pPr lvl="2"/>
            <a:endParaRPr lang="de-DE" sz="700" dirty="0"/>
          </a:p>
          <a:p>
            <a:pPr lvl="2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 </a:t>
            </a:r>
            <a:r>
              <a:rPr lang="de-DE" dirty="0" err="1"/>
              <a:t>aggregation</a:t>
            </a:r>
            <a:endParaRPr lang="de-DE" dirty="0"/>
          </a:p>
          <a:p>
            <a:pPr lvl="1"/>
            <a:r>
              <a:rPr lang="en-US" dirty="0"/>
              <a:t>Further un-nesting </a:t>
            </a:r>
            <a:br>
              <a:rPr lang="en-US" dirty="0"/>
            </a:br>
            <a:r>
              <a:rPr lang="en-US" dirty="0"/>
              <a:t>via case 3 and 2</a:t>
            </a:r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1EC5-23FB-2B39-58D6-5774A9083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62BF4-AE46-A353-83FC-63A9E3F2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99DFB-CDAC-0525-6497-40A3B5B20CB8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F5D3061B-17EE-D7D3-D5FC-673D2D5D0BEF}"/>
              </a:ext>
            </a:extLst>
          </p:cNvPr>
          <p:cNvSpPr txBox="1"/>
          <p:nvPr/>
        </p:nvSpPr>
        <p:spPr>
          <a:xfrm>
            <a:off x="8431915" y="1548535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73B06A8-BD60-378F-ACA9-901B62134494}"/>
              </a:ext>
            </a:extLst>
          </p:cNvPr>
          <p:cNvSpPr txBox="1"/>
          <p:nvPr/>
        </p:nvSpPr>
        <p:spPr>
          <a:xfrm>
            <a:off x="4179095" y="1548535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3803E50-6901-A6FE-C609-48E0F9036A71}"/>
              </a:ext>
            </a:extLst>
          </p:cNvPr>
          <p:cNvSpPr/>
          <p:nvPr/>
        </p:nvSpPr>
        <p:spPr>
          <a:xfrm>
            <a:off x="7910556" y="171561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45903AE2-ED4E-ADDF-64B4-A8B4A8F1EA6D}"/>
              </a:ext>
            </a:extLst>
          </p:cNvPr>
          <p:cNvSpPr txBox="1"/>
          <p:nvPr/>
        </p:nvSpPr>
        <p:spPr>
          <a:xfrm>
            <a:off x="8236785" y="345677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2D9DBA2-4BA9-D5F8-3CA0-4F373CD0CA11}"/>
              </a:ext>
            </a:extLst>
          </p:cNvPr>
          <p:cNvSpPr txBox="1"/>
          <p:nvPr/>
        </p:nvSpPr>
        <p:spPr>
          <a:xfrm>
            <a:off x="4242124" y="345128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78D21C32-7041-D561-CC6C-5FE2BBBE5806}"/>
              </a:ext>
            </a:extLst>
          </p:cNvPr>
          <p:cNvSpPr/>
          <p:nvPr/>
        </p:nvSpPr>
        <p:spPr>
          <a:xfrm>
            <a:off x="7904766" y="394874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95F1D-56DC-C37C-77B4-CEFC15935C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General transformation for elimination of </a:t>
            </a:r>
            <a:r>
              <a:rPr lang="en-US" b="1" dirty="0">
                <a:solidFill>
                  <a:schemeClr val="accent1"/>
                </a:solidFill>
              </a:rPr>
              <a:t>dependent joins</a:t>
            </a:r>
          </a:p>
          <a:p>
            <a:pPr lvl="1"/>
            <a:r>
              <a:rPr lang="en-US" dirty="0"/>
              <a:t>Guaranteed lower or equal cost / reuse of subsequent rewrites</a:t>
            </a:r>
          </a:p>
          <a:p>
            <a:pPr lvl="1"/>
            <a:endParaRPr lang="en-US" dirty="0"/>
          </a:p>
          <a:p>
            <a:r>
              <a:rPr lang="en-US" dirty="0"/>
              <a:t>#1 Simple Unnesting</a:t>
            </a:r>
          </a:p>
          <a:p>
            <a:pPr lvl="1"/>
            <a:r>
              <a:rPr lang="en-US" dirty="0"/>
              <a:t>Move dependent predicates up as far as possible</a:t>
            </a:r>
          </a:p>
          <a:p>
            <a:pPr lvl="1"/>
            <a:r>
              <a:rPr lang="en-US" dirty="0"/>
              <a:t>Transforms dependent into regular join if adjacent</a:t>
            </a:r>
          </a:p>
          <a:p>
            <a:pPr lvl="1"/>
            <a:endParaRPr lang="en-US" dirty="0"/>
          </a:p>
          <a:p>
            <a:r>
              <a:rPr lang="en-US" dirty="0"/>
              <a:t>#2 General Unnesting</a:t>
            </a:r>
          </a:p>
          <a:p>
            <a:pPr lvl="1"/>
            <a:r>
              <a:rPr lang="en-US" dirty="0"/>
              <a:t>Translate dependent join into </a:t>
            </a:r>
            <a:br>
              <a:rPr lang="en-US" dirty="0"/>
            </a:br>
            <a:r>
              <a:rPr lang="en-US" dirty="0"/>
              <a:t>regular and </a:t>
            </a:r>
            <a:r>
              <a:rPr lang="en-US" b="1" dirty="0">
                <a:solidFill>
                  <a:srgbClr val="7889FB"/>
                </a:solidFill>
              </a:rPr>
              <a:t>deduplicated dependent join</a:t>
            </a:r>
          </a:p>
          <a:p>
            <a:pPr lvl="1"/>
            <a:r>
              <a:rPr lang="en-US" dirty="0"/>
              <a:t>Push down dependent join, turn dependent join over base relation into </a:t>
            </a:r>
            <a:r>
              <a:rPr lang="en-US" b="1" dirty="0">
                <a:solidFill>
                  <a:srgbClr val="7889FB"/>
                </a:solidFill>
              </a:rPr>
              <a:t>regular join</a:t>
            </a:r>
          </a:p>
          <a:p>
            <a:pPr lvl="1"/>
            <a:r>
              <a:rPr lang="en-US" dirty="0"/>
              <a:t>Specific optimizations (e.g., </a:t>
            </a:r>
            <a:r>
              <a:rPr lang="en-US" b="1" dirty="0">
                <a:solidFill>
                  <a:srgbClr val="7889FB"/>
                </a:solidFill>
              </a:rPr>
              <a:t>sideways information passing</a:t>
            </a:r>
            <a:r>
              <a:rPr lang="en-US" dirty="0"/>
              <a:t>), other rewrites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EEF87-D8A0-11E3-F97F-5E4558B4F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Unnesting Arbitrary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DD492-3EDB-776C-7853-C29C094F2250}"/>
              </a:ext>
            </a:extLst>
          </p:cNvPr>
          <p:cNvSpPr txBox="1"/>
          <p:nvPr/>
        </p:nvSpPr>
        <p:spPr>
          <a:xfrm>
            <a:off x="8897753" y="1381705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CDAD7-9EF8-956A-F602-E76BA125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385" y="1451093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DB9FC-0D4E-50DC-B6A0-AD2E62B7D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49" y="3879980"/>
            <a:ext cx="4657258" cy="50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E2AF7-790D-47D4-048E-460BA266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809" y="4369184"/>
            <a:ext cx="2505040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D43E1-D287-9E08-5724-7304075E1E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Transformation </a:t>
            </a:r>
            <a:br>
              <a:rPr lang="en-US" dirty="0"/>
            </a:br>
            <a:r>
              <a:rPr lang="en-US" dirty="0"/>
              <a:t>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</a:t>
            </a:r>
            <a:r>
              <a:rPr lang="de-DE" dirty="0" err="1"/>
              <a:t>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</a:t>
            </a:r>
            <a:r>
              <a:rPr lang="de-DE" dirty="0" err="1"/>
              <a:t>selections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again</a:t>
            </a:r>
            <a:endParaRPr lang="de-DE" dirty="0"/>
          </a:p>
          <a:p>
            <a:pPr lvl="1"/>
            <a:r>
              <a:rPr lang="de-DE" b="1" dirty="0"/>
              <a:t>#5</a:t>
            </a:r>
            <a:r>
              <a:rPr lang="de-DE" dirty="0"/>
              <a:t> Push-down </a:t>
            </a:r>
            <a:r>
              <a:rPr lang="de-DE" dirty="0" err="1"/>
              <a:t>projections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4D3C-F788-038D-903A-4F67D3C6E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306E9-2893-7662-98E5-AB8350C0DB48}"/>
              </a:ext>
            </a:extLst>
          </p:cNvPr>
          <p:cNvSpPr txBox="1"/>
          <p:nvPr/>
        </p:nvSpPr>
        <p:spPr>
          <a:xfrm>
            <a:off x="2906117" y="1252450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9E5D5-A8CC-5DC8-1C2C-C88254DD6E32}"/>
              </a:ext>
            </a:extLst>
          </p:cNvPr>
          <p:cNvSpPr txBox="1"/>
          <p:nvPr/>
        </p:nvSpPr>
        <p:spPr>
          <a:xfrm>
            <a:off x="9375025" y="1262176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6CDAF-786B-2FDB-3E5B-66F6E5D46D48}"/>
              </a:ext>
            </a:extLst>
          </p:cNvPr>
          <p:cNvGrpSpPr/>
          <p:nvPr/>
        </p:nvGrpSpPr>
        <p:grpSpPr>
          <a:xfrm>
            <a:off x="2969083" y="1968351"/>
            <a:ext cx="1766399" cy="1344851"/>
            <a:chOff x="1016277" y="2525250"/>
            <a:chExt cx="1766399" cy="1344851"/>
          </a:xfrm>
        </p:grpSpPr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5C61F9E-492E-6082-8E5B-BC5737C2D1FF}"/>
                </a:ext>
              </a:extLst>
            </p:cNvPr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CD48F91E-6A37-0FFF-4F11-23BF93CACDC1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2B387E6-1079-96F9-3C5A-FBCC6641F6DB}"/>
                </a:ext>
              </a:extLst>
            </p:cNvPr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11">
              <a:extLst>
                <a:ext uri="{FF2B5EF4-FFF2-40B4-BE49-F238E27FC236}">
                  <a16:creationId xmlns:a16="http://schemas.microsoft.com/office/drawing/2014/main" id="{7017DA40-6613-8EC4-D93B-CFD3E9B53D14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302AAA3-93AE-9797-3504-64B27665110C}"/>
                </a:ext>
              </a:extLst>
            </p:cNvPr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4">
              <a:extLst>
                <a:ext uri="{FF2B5EF4-FFF2-40B4-BE49-F238E27FC236}">
                  <a16:creationId xmlns:a16="http://schemas.microsoft.com/office/drawing/2014/main" id="{92BCD513-16A8-680B-170A-85033EC52ACA}"/>
                </a:ext>
              </a:extLst>
            </p:cNvPr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Textfeld 7">
              <a:extLst>
                <a:ext uri="{FF2B5EF4-FFF2-40B4-BE49-F238E27FC236}">
                  <a16:creationId xmlns:a16="http://schemas.microsoft.com/office/drawing/2014/main" id="{FC534D90-601F-88BD-52CB-9708F3C0BA25}"/>
                </a:ext>
              </a:extLst>
            </p:cNvPr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4" name="Textfeld 10">
              <a:extLst>
                <a:ext uri="{FF2B5EF4-FFF2-40B4-BE49-F238E27FC236}">
                  <a16:creationId xmlns:a16="http://schemas.microsoft.com/office/drawing/2014/main" id="{E561D031-88C5-1007-B4FC-4EBD8FF583D4}"/>
                </a:ext>
              </a:extLst>
            </p:cNvPr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id="{BD277AC2-612C-11AD-74B0-6B30A46B56ED}"/>
                </a:ext>
              </a:extLst>
            </p:cNvPr>
            <p:cNvCxnSpPr>
              <a:stCxn id="13" idx="0"/>
              <a:endCxn id="14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6DB56-159B-9B3A-F7F3-6353111DDA80}"/>
              </a:ext>
            </a:extLst>
          </p:cNvPr>
          <p:cNvGrpSpPr/>
          <p:nvPr/>
        </p:nvGrpSpPr>
        <p:grpSpPr>
          <a:xfrm>
            <a:off x="5057291" y="1965108"/>
            <a:ext cx="1698303" cy="1344851"/>
            <a:chOff x="3065575" y="2522007"/>
            <a:chExt cx="1698303" cy="1344851"/>
          </a:xfrm>
        </p:grpSpPr>
        <p:sp>
          <p:nvSpPr>
            <p:cNvPr id="17" name="Textfeld 7">
              <a:extLst>
                <a:ext uri="{FF2B5EF4-FFF2-40B4-BE49-F238E27FC236}">
                  <a16:creationId xmlns:a16="http://schemas.microsoft.com/office/drawing/2014/main" id="{58360577-642A-45B6-6741-763951A7E1F1}"/>
                </a:ext>
              </a:extLst>
            </p:cNvPr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742886B-A682-26A1-0728-306584DA23A9}"/>
                </a:ext>
              </a:extLst>
            </p:cNvPr>
            <p:cNvCxnSpPr>
              <a:stCxn id="19" idx="0"/>
              <a:endCxn id="21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FA687F77-F1BB-FC89-9EF8-9F7E6E478263}"/>
                </a:ext>
              </a:extLst>
            </p:cNvPr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11">
              <a:extLst>
                <a:ext uri="{FF2B5EF4-FFF2-40B4-BE49-F238E27FC236}">
                  <a16:creationId xmlns:a16="http://schemas.microsoft.com/office/drawing/2014/main" id="{24ECB9FC-2B63-7B6A-AA79-D46ABA69648F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A0D80EF5-3C50-63B2-7CA7-79E2152C2AF3}"/>
                </a:ext>
              </a:extLst>
            </p:cNvPr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ight Arrow 33">
              <a:extLst>
                <a:ext uri="{FF2B5EF4-FFF2-40B4-BE49-F238E27FC236}">
                  <a16:creationId xmlns:a16="http://schemas.microsoft.com/office/drawing/2014/main" id="{4FF6970A-8B33-43B5-92E8-89A1AAF8DEEA}"/>
                </a:ext>
              </a:extLst>
            </p:cNvPr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3" name="Textfeld 7">
              <a:extLst>
                <a:ext uri="{FF2B5EF4-FFF2-40B4-BE49-F238E27FC236}">
                  <a16:creationId xmlns:a16="http://schemas.microsoft.com/office/drawing/2014/main" id="{84ED3FB4-4671-E8E0-9BC4-86160563DFD2}"/>
                </a:ext>
              </a:extLst>
            </p:cNvPr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ADE6E3E-B73C-571E-1C0B-B22D61FA9AF2}"/>
                </a:ext>
              </a:extLst>
            </p:cNvPr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11">
              <a:extLst>
                <a:ext uri="{FF2B5EF4-FFF2-40B4-BE49-F238E27FC236}">
                  <a16:creationId xmlns:a16="http://schemas.microsoft.com/office/drawing/2014/main" id="{BF565A65-D775-6827-2B48-38F67CC5632B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B447D3-B829-4BFC-52ED-ACF72CA02E3C}"/>
              </a:ext>
            </a:extLst>
          </p:cNvPr>
          <p:cNvGrpSpPr/>
          <p:nvPr/>
        </p:nvGrpSpPr>
        <p:grpSpPr>
          <a:xfrm>
            <a:off x="6925014" y="1965109"/>
            <a:ext cx="2039805" cy="1344851"/>
            <a:chOff x="4748470" y="2522008"/>
            <a:chExt cx="2039805" cy="1344851"/>
          </a:xfrm>
        </p:grpSpPr>
        <p:sp>
          <p:nvSpPr>
            <p:cNvPr id="27" name="Textfeld 7">
              <a:extLst>
                <a:ext uri="{FF2B5EF4-FFF2-40B4-BE49-F238E27FC236}">
                  <a16:creationId xmlns:a16="http://schemas.microsoft.com/office/drawing/2014/main" id="{EB937008-142F-968D-78BE-46FF6FA83845}"/>
                </a:ext>
              </a:extLst>
            </p:cNvPr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1934B957-E53A-C42E-D3BF-048EA4C79631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10">
              <a:extLst>
                <a:ext uri="{FF2B5EF4-FFF2-40B4-BE49-F238E27FC236}">
                  <a16:creationId xmlns:a16="http://schemas.microsoft.com/office/drawing/2014/main" id="{E4737AEC-8D45-A775-367A-64305DDEB631}"/>
                </a:ext>
              </a:extLst>
            </p:cNvPr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11">
              <a:extLst>
                <a:ext uri="{FF2B5EF4-FFF2-40B4-BE49-F238E27FC236}">
                  <a16:creationId xmlns:a16="http://schemas.microsoft.com/office/drawing/2014/main" id="{E06F60D7-CDA7-190B-D146-D6185AB28E2D}"/>
                </a:ext>
              </a:extLst>
            </p:cNvPr>
            <p:cNvCxnSpPr>
              <a:stCxn id="27" idx="0"/>
              <a:endCxn id="29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E81B944-02CF-E954-6D4A-8286C9436211}"/>
                </a:ext>
              </a:extLst>
            </p:cNvPr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ight Arrow 43">
              <a:extLst>
                <a:ext uri="{FF2B5EF4-FFF2-40B4-BE49-F238E27FC236}">
                  <a16:creationId xmlns:a16="http://schemas.microsoft.com/office/drawing/2014/main" id="{746D71F9-BA04-4910-4A8D-BE907D6A1BCE}"/>
                </a:ext>
              </a:extLst>
            </p:cNvPr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A82DB48-B360-1949-F402-9BDA05DC605E}"/>
                </a:ext>
              </a:extLst>
            </p:cNvPr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4" name="Gerade Verbindung 11">
              <a:extLst>
                <a:ext uri="{FF2B5EF4-FFF2-40B4-BE49-F238E27FC236}">
                  <a16:creationId xmlns:a16="http://schemas.microsoft.com/office/drawing/2014/main" id="{85B64BBA-E677-4597-E389-D8374CF52FCF}"/>
                </a:ext>
              </a:extLst>
            </p:cNvPr>
            <p:cNvCxnSpPr>
              <a:stCxn id="33" idx="0"/>
              <a:endCxn id="29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775312E2-EFA8-A0B6-3F6D-A480A8782C5F}"/>
                </a:ext>
              </a:extLst>
            </p:cNvPr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id="{F2B5831D-24DA-D5E1-31BD-1CECFAE76FA2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7">
              <a:extLst>
                <a:ext uri="{FF2B5EF4-FFF2-40B4-BE49-F238E27FC236}">
                  <a16:creationId xmlns:a16="http://schemas.microsoft.com/office/drawing/2014/main" id="{F4A29887-7843-58E4-9268-A31DD9081E75}"/>
                </a:ext>
              </a:extLst>
            </p:cNvPr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E93D1AF5-81E4-D3B0-571B-27510DE5815A}"/>
                </a:ext>
              </a:extLst>
            </p:cNvPr>
            <p:cNvCxnSpPr>
              <a:stCxn id="37" idx="0"/>
              <a:endCxn id="35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0">
              <a:extLst>
                <a:ext uri="{FF2B5EF4-FFF2-40B4-BE49-F238E27FC236}">
                  <a16:creationId xmlns:a16="http://schemas.microsoft.com/office/drawing/2014/main" id="{D0D6BA7E-DC8D-4574-8526-23A027405B6A}"/>
                </a:ext>
              </a:extLst>
            </p:cNvPr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feld 7">
              <a:extLst>
                <a:ext uri="{FF2B5EF4-FFF2-40B4-BE49-F238E27FC236}">
                  <a16:creationId xmlns:a16="http://schemas.microsoft.com/office/drawing/2014/main" id="{8A44D835-2957-4F9D-DC31-8BBEB0FFA508}"/>
                </a:ext>
              </a:extLst>
            </p:cNvPr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78B173FA-BB22-D956-C42F-79216A122CF8}"/>
                </a:ext>
              </a:extLst>
            </p:cNvPr>
            <p:cNvCxnSpPr>
              <a:endCxn id="40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53B0C0-D2A5-5E10-E1BB-2EF2DC0FB24D}"/>
              </a:ext>
            </a:extLst>
          </p:cNvPr>
          <p:cNvGrpSpPr/>
          <p:nvPr/>
        </p:nvGrpSpPr>
        <p:grpSpPr>
          <a:xfrm>
            <a:off x="9227231" y="1958623"/>
            <a:ext cx="2125126" cy="1821508"/>
            <a:chOff x="6963138" y="2515522"/>
            <a:chExt cx="2125126" cy="1821508"/>
          </a:xfrm>
        </p:grpSpPr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87CA2041-D11D-B344-C762-D8CADA4ADA7A}"/>
                </a:ext>
              </a:extLst>
            </p:cNvPr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F845E614-42F4-65E5-CC83-8E39C1D0AAD7}"/>
                </a:ext>
              </a:extLst>
            </p:cNvPr>
            <p:cNvCxnSpPr>
              <a:stCxn id="45" idx="0"/>
              <a:endCxn id="47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8E5AA25C-2D7F-0FA6-659F-024A0417015C}"/>
                </a:ext>
              </a:extLst>
            </p:cNvPr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11">
              <a:extLst>
                <a:ext uri="{FF2B5EF4-FFF2-40B4-BE49-F238E27FC236}">
                  <a16:creationId xmlns:a16="http://schemas.microsoft.com/office/drawing/2014/main" id="{D6E26211-4AF0-B54B-CB42-58EE87E03C71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A97DB776-31BA-8F95-41D8-670E73BB4C0F}"/>
                </a:ext>
              </a:extLst>
            </p:cNvPr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8" name="Right Arrow 76">
              <a:extLst>
                <a:ext uri="{FF2B5EF4-FFF2-40B4-BE49-F238E27FC236}">
                  <a16:creationId xmlns:a16="http://schemas.microsoft.com/office/drawing/2014/main" id="{5A504F6C-E0D7-1D25-34A4-F4DBB69C9506}"/>
                </a:ext>
              </a:extLst>
            </p:cNvPr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49" name="Textfeld 7">
              <a:extLst>
                <a:ext uri="{FF2B5EF4-FFF2-40B4-BE49-F238E27FC236}">
                  <a16:creationId xmlns:a16="http://schemas.microsoft.com/office/drawing/2014/main" id="{516045E4-F61A-75ED-4567-8D5992B66958}"/>
                </a:ext>
              </a:extLst>
            </p:cNvPr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0" name="Gerade Verbindung 11">
              <a:extLst>
                <a:ext uri="{FF2B5EF4-FFF2-40B4-BE49-F238E27FC236}">
                  <a16:creationId xmlns:a16="http://schemas.microsoft.com/office/drawing/2014/main" id="{B7FF5503-DA33-DAC0-7785-DEC106EDAB28}"/>
                </a:ext>
              </a:extLst>
            </p:cNvPr>
            <p:cNvCxnSpPr>
              <a:stCxn id="49" idx="0"/>
              <a:endCxn id="45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BFC6DBA-E411-A107-00BD-F7FCA4FE2CF6}"/>
                </a:ext>
              </a:extLst>
            </p:cNvPr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11">
              <a:extLst>
                <a:ext uri="{FF2B5EF4-FFF2-40B4-BE49-F238E27FC236}">
                  <a16:creationId xmlns:a16="http://schemas.microsoft.com/office/drawing/2014/main" id="{7C334318-6D98-B09F-53A8-1841252F15A7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">
              <a:extLst>
                <a:ext uri="{FF2B5EF4-FFF2-40B4-BE49-F238E27FC236}">
                  <a16:creationId xmlns:a16="http://schemas.microsoft.com/office/drawing/2014/main" id="{FF1DEE06-D9E9-4780-7EAD-3A2D379917EB}"/>
                </a:ext>
              </a:extLst>
            </p:cNvPr>
            <p:cNvCxnSpPr>
              <a:stCxn id="57" idx="0"/>
              <a:endCxn id="51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>
              <a:extLst>
                <a:ext uri="{FF2B5EF4-FFF2-40B4-BE49-F238E27FC236}">
                  <a16:creationId xmlns:a16="http://schemas.microsoft.com/office/drawing/2014/main" id="{B3BA8E84-448A-37CD-10E5-9603427017B1}"/>
                </a:ext>
              </a:extLst>
            </p:cNvPr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7">
              <a:extLst>
                <a:ext uri="{FF2B5EF4-FFF2-40B4-BE49-F238E27FC236}">
                  <a16:creationId xmlns:a16="http://schemas.microsoft.com/office/drawing/2014/main" id="{1342D10A-AC0C-222E-BC0F-1F0B9DCFB2FF}"/>
                </a:ext>
              </a:extLst>
            </p:cNvPr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D20C1528-5FD8-B95A-7688-348D05EEB61B}"/>
                </a:ext>
              </a:extLst>
            </p:cNvPr>
            <p:cNvCxnSpPr>
              <a:endCxn id="5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>
              <a:extLst>
                <a:ext uri="{FF2B5EF4-FFF2-40B4-BE49-F238E27FC236}">
                  <a16:creationId xmlns:a16="http://schemas.microsoft.com/office/drawing/2014/main" id="{48B778FE-D66C-59FC-320B-1D3662BB768B}"/>
                </a:ext>
              </a:extLst>
            </p:cNvPr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feld 7">
              <a:extLst>
                <a:ext uri="{FF2B5EF4-FFF2-40B4-BE49-F238E27FC236}">
                  <a16:creationId xmlns:a16="http://schemas.microsoft.com/office/drawing/2014/main" id="{A4AB877D-67D6-7A8B-5644-27CD317E60B1}"/>
                </a:ext>
              </a:extLst>
            </p:cNvPr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11">
              <a:extLst>
                <a:ext uri="{FF2B5EF4-FFF2-40B4-BE49-F238E27FC236}">
                  <a16:creationId xmlns:a16="http://schemas.microsoft.com/office/drawing/2014/main" id="{E0532BFB-2585-2C76-B468-4CBDD3FA848B}"/>
                </a:ext>
              </a:extLst>
            </p:cNvPr>
            <p:cNvCxnSpPr>
              <a:endCxn id="58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D28079A6-D0A9-F430-3D14-7749C6100A4B}"/>
                </a:ext>
              </a:extLst>
            </p:cNvPr>
            <p:cNvCxnSpPr>
              <a:stCxn id="51" idx="0"/>
              <a:endCxn id="61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10">
              <a:extLst>
                <a:ext uri="{FF2B5EF4-FFF2-40B4-BE49-F238E27FC236}">
                  <a16:creationId xmlns:a16="http://schemas.microsoft.com/office/drawing/2014/main" id="{33C98FA6-01E9-8617-6FBC-53ECB9F13696}"/>
                </a:ext>
              </a:extLst>
            </p:cNvPr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89CA3C9-BAF4-79A7-8F3D-C590F362C21A}"/>
              </a:ext>
            </a:extLst>
          </p:cNvPr>
          <p:cNvSpPr txBox="1"/>
          <p:nvPr/>
        </p:nvSpPr>
        <p:spPr>
          <a:xfrm>
            <a:off x="4955413" y="125893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FAD719-469F-2597-3A5B-E24C6F253805}"/>
              </a:ext>
            </a:extLst>
          </p:cNvPr>
          <p:cNvSpPr txBox="1"/>
          <p:nvPr/>
        </p:nvSpPr>
        <p:spPr>
          <a:xfrm>
            <a:off x="7092261" y="1255691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B121D9-35B9-F680-8617-7944E5E42D7C}"/>
              </a:ext>
            </a:extLst>
          </p:cNvPr>
          <p:cNvSpPr/>
          <p:nvPr/>
        </p:nvSpPr>
        <p:spPr>
          <a:xfrm>
            <a:off x="5861939" y="4085271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8F251-9B9F-A5E1-417E-B2A3F4019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15F54-3803-4128-4EF3-F6F5FD7318ED}"/>
              </a:ext>
            </a:extLst>
          </p:cNvPr>
          <p:cNvSpPr txBox="1"/>
          <p:nvPr/>
        </p:nvSpPr>
        <p:spPr>
          <a:xfrm>
            <a:off x="544591" y="1349905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6A699-D370-B768-218A-861BCC61E469}"/>
              </a:ext>
            </a:extLst>
          </p:cNvPr>
          <p:cNvSpPr/>
          <p:nvPr/>
        </p:nvSpPr>
        <p:spPr>
          <a:xfrm>
            <a:off x="469296" y="2632281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6" name="Right Arrow 13">
            <a:extLst>
              <a:ext uri="{FF2B5EF4-FFF2-40B4-BE49-F238E27FC236}">
                <a16:creationId xmlns:a16="http://schemas.microsoft.com/office/drawing/2014/main" id="{A5293A95-23B1-BCF1-04F1-666A53F23E1F}"/>
              </a:ext>
            </a:extLst>
          </p:cNvPr>
          <p:cNvSpPr/>
          <p:nvPr/>
        </p:nvSpPr>
        <p:spPr>
          <a:xfrm>
            <a:off x="4037900" y="29043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ight Arrow 75">
            <a:extLst>
              <a:ext uri="{FF2B5EF4-FFF2-40B4-BE49-F238E27FC236}">
                <a16:creationId xmlns:a16="http://schemas.microsoft.com/office/drawing/2014/main" id="{8C114881-AE79-829B-8700-CB0FB22AC026}"/>
              </a:ext>
            </a:extLst>
          </p:cNvPr>
          <p:cNvSpPr/>
          <p:nvPr/>
        </p:nvSpPr>
        <p:spPr>
          <a:xfrm>
            <a:off x="7232768" y="2894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F1199-82FD-32DD-1026-B49280757EAC}"/>
              </a:ext>
            </a:extLst>
          </p:cNvPr>
          <p:cNvGrpSpPr/>
          <p:nvPr/>
        </p:nvGrpSpPr>
        <p:grpSpPr>
          <a:xfrm>
            <a:off x="7697535" y="785829"/>
            <a:ext cx="2635708" cy="4878806"/>
            <a:chOff x="6294898" y="1592090"/>
            <a:chExt cx="2635708" cy="4878806"/>
          </a:xfrm>
        </p:grpSpPr>
        <p:cxnSp>
          <p:nvCxnSpPr>
            <p:cNvPr id="9" name="Gerade Verbindung 9">
              <a:extLst>
                <a:ext uri="{FF2B5EF4-FFF2-40B4-BE49-F238E27FC236}">
                  <a16:creationId xmlns:a16="http://schemas.microsoft.com/office/drawing/2014/main" id="{75C22681-E0D1-1F5F-9EFD-87742003595F}"/>
                </a:ext>
              </a:extLst>
            </p:cNvPr>
            <p:cNvCxnSpPr>
              <a:stCxn id="10" idx="0"/>
              <a:endCxn id="12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7C783E1A-1AB4-9180-18DA-C7005D4107E0}"/>
                </a:ext>
              </a:extLst>
            </p:cNvPr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id="{17A1F820-B037-BBB8-ACA1-241D1835770C}"/>
                </a:ext>
              </a:extLst>
            </p:cNvPr>
            <p:cNvCxnSpPr>
              <a:stCxn id="21" idx="0"/>
              <a:endCxn id="10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6E6AA74B-EF5A-8852-72B9-A2867662EF20}"/>
                </a:ext>
              </a:extLst>
            </p:cNvPr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>
              <a:extLst>
                <a:ext uri="{FF2B5EF4-FFF2-40B4-BE49-F238E27FC236}">
                  <a16:creationId xmlns:a16="http://schemas.microsoft.com/office/drawing/2014/main" id="{A3F07128-6565-6C25-97C8-71E40A4B6CA4}"/>
                </a:ext>
              </a:extLst>
            </p:cNvPr>
            <p:cNvCxnSpPr>
              <a:stCxn id="22" idx="0"/>
              <a:endCxn id="10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8ABC32C1-EA88-CC13-B20A-ABE2037EB746}"/>
                </a:ext>
              </a:extLst>
            </p:cNvPr>
            <p:cNvCxnSpPr>
              <a:stCxn id="12" idx="0"/>
              <a:endCxn id="15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C0C3670-3AFD-5037-D1FA-4EBBB0733556}"/>
                </a:ext>
              </a:extLst>
            </p:cNvPr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2DC4B7AC-4B19-71B5-B0B3-81946E7FEBE2}"/>
                </a:ext>
              </a:extLst>
            </p:cNvPr>
            <p:cNvCxnSpPr>
              <a:stCxn id="15" idx="0"/>
              <a:endCxn id="17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>
              <a:extLst>
                <a:ext uri="{FF2B5EF4-FFF2-40B4-BE49-F238E27FC236}">
                  <a16:creationId xmlns:a16="http://schemas.microsoft.com/office/drawing/2014/main" id="{B0B4EFF5-D429-C643-0A05-D833D1B14AEF}"/>
                </a:ext>
              </a:extLst>
            </p:cNvPr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BA4811A-1D9C-B3B0-3E7A-4C4E7AD98367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1E589C72-A4E9-7734-F8B8-14DE058698CE}"/>
                </a:ext>
              </a:extLst>
            </p:cNvPr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667BD0B0-0C0F-6F95-1191-06675B67F567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0D2260DB-7D10-8801-256A-08D6A638E524}"/>
                </a:ext>
              </a:extLst>
            </p:cNvPr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6892233D-4455-818F-5032-7FE6F5B62B50}"/>
                </a:ext>
              </a:extLst>
            </p:cNvPr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10">
              <a:extLst>
                <a:ext uri="{FF2B5EF4-FFF2-40B4-BE49-F238E27FC236}">
                  <a16:creationId xmlns:a16="http://schemas.microsoft.com/office/drawing/2014/main" id="{A3BF0524-7124-137C-6B68-DD69BFDC17B6}"/>
                </a:ext>
              </a:extLst>
            </p:cNvPr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2E77C18D-F68B-686F-B0EF-03279ADADFDF}"/>
                </a:ext>
              </a:extLst>
            </p:cNvPr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9">
              <a:extLst>
                <a:ext uri="{FF2B5EF4-FFF2-40B4-BE49-F238E27FC236}">
                  <a16:creationId xmlns:a16="http://schemas.microsoft.com/office/drawing/2014/main" id="{1E0AE6E2-59F1-EE5D-F749-58DCF41D4DEB}"/>
                </a:ext>
              </a:extLst>
            </p:cNvPr>
            <p:cNvCxnSpPr>
              <a:stCxn id="23" idx="0"/>
              <a:endCxn id="21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11FECDEC-3B6F-6934-A451-2DCE80D41C68}"/>
                </a:ext>
              </a:extLst>
            </p:cNvPr>
            <p:cNvCxnSpPr>
              <a:stCxn id="24" idx="0"/>
              <a:endCxn id="22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>
              <a:extLst>
                <a:ext uri="{FF2B5EF4-FFF2-40B4-BE49-F238E27FC236}">
                  <a16:creationId xmlns:a16="http://schemas.microsoft.com/office/drawing/2014/main" id="{E4BE15D0-181C-F9D2-A831-4E1F834E305F}"/>
                </a:ext>
              </a:extLst>
            </p:cNvPr>
            <p:cNvCxnSpPr>
              <a:stCxn id="23" idx="2"/>
              <a:endCxn id="31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F3B9257A-C0E7-C6CE-FA84-85FD4C03618C}"/>
                </a:ext>
              </a:extLst>
            </p:cNvPr>
            <p:cNvCxnSpPr>
              <a:stCxn id="24" idx="2"/>
              <a:endCxn id="32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7">
              <a:extLst>
                <a:ext uri="{FF2B5EF4-FFF2-40B4-BE49-F238E27FC236}">
                  <a16:creationId xmlns:a16="http://schemas.microsoft.com/office/drawing/2014/main" id="{F36552F1-BC0F-517F-B7DF-465339997AD2}"/>
                </a:ext>
              </a:extLst>
            </p:cNvPr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feld 7">
              <a:extLst>
                <a:ext uri="{FF2B5EF4-FFF2-40B4-BE49-F238E27FC236}">
                  <a16:creationId xmlns:a16="http://schemas.microsoft.com/office/drawing/2014/main" id="{5FE57747-78C3-4CC0-2D65-C639A80103F8}"/>
                </a:ext>
              </a:extLst>
            </p:cNvPr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739F799F-F830-4481-ABBF-996BB0422AB1}"/>
                </a:ext>
              </a:extLst>
            </p:cNvPr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10">
              <a:extLst>
                <a:ext uri="{FF2B5EF4-FFF2-40B4-BE49-F238E27FC236}">
                  <a16:creationId xmlns:a16="http://schemas.microsoft.com/office/drawing/2014/main" id="{1F28238A-D54E-FD76-3237-987822B40EC7}"/>
                </a:ext>
              </a:extLst>
            </p:cNvPr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38A5F9C1-60FE-A9AC-89F9-F6D265376B8B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C747D9D6-D3E8-6180-D8E2-A6D8099D3413}"/>
                </a:ext>
              </a:extLst>
            </p:cNvPr>
            <p:cNvCxnSpPr>
              <a:stCxn id="30" idx="0"/>
              <a:endCxn id="32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6E6BC88-A807-C20A-4E76-BDC67F3D5383}"/>
              </a:ext>
            </a:extLst>
          </p:cNvPr>
          <p:cNvSpPr txBox="1"/>
          <p:nvPr/>
        </p:nvSpPr>
        <p:spPr>
          <a:xfrm>
            <a:off x="544591" y="4442700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439818-5CC0-515E-0635-E32167501154}"/>
              </a:ext>
            </a:extLst>
          </p:cNvPr>
          <p:cNvGrpSpPr/>
          <p:nvPr/>
        </p:nvGrpSpPr>
        <p:grpSpPr>
          <a:xfrm>
            <a:off x="4578242" y="1515225"/>
            <a:ext cx="2262210" cy="3568387"/>
            <a:chOff x="3638000" y="1338090"/>
            <a:chExt cx="2262210" cy="356838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963312-0E1B-E590-C648-D0168C40248E}"/>
                </a:ext>
              </a:extLst>
            </p:cNvPr>
            <p:cNvGrpSpPr/>
            <p:nvPr/>
          </p:nvGrpSpPr>
          <p:grpSpPr>
            <a:xfrm>
              <a:off x="3638000" y="1768919"/>
              <a:ext cx="2262210" cy="3137558"/>
              <a:chOff x="3638000" y="2538919"/>
              <a:chExt cx="2262210" cy="3137558"/>
            </a:xfrm>
          </p:grpSpPr>
          <p:sp>
            <p:nvSpPr>
              <p:cNvPr id="40" name="Textfeld 7">
                <a:extLst>
                  <a:ext uri="{FF2B5EF4-FFF2-40B4-BE49-F238E27FC236}">
                    <a16:creationId xmlns:a16="http://schemas.microsoft.com/office/drawing/2014/main" id="{461BA45F-792E-6421-B95A-A44E3BBC2BD9}"/>
                  </a:ext>
                </a:extLst>
              </p:cNvPr>
              <p:cNvSpPr txBox="1"/>
              <p:nvPr/>
            </p:nvSpPr>
            <p:spPr>
              <a:xfrm>
                <a:off x="3638000" y="5350525"/>
                <a:ext cx="1164322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Players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1" name="Gerade Verbindung 9">
                <a:extLst>
                  <a:ext uri="{FF2B5EF4-FFF2-40B4-BE49-F238E27FC236}">
                    <a16:creationId xmlns:a16="http://schemas.microsoft.com/office/drawing/2014/main" id="{86257913-03AA-B943-6D8E-5E3EB1E4E202}"/>
                  </a:ext>
                </a:extLst>
              </p:cNvPr>
              <p:cNvCxnSpPr>
                <a:stCxn id="42" idx="0"/>
                <a:endCxn id="44" idx="2"/>
              </p:cNvCxnSpPr>
              <p:nvPr/>
            </p:nvCxnSpPr>
            <p:spPr>
              <a:xfrm flipH="1" flipV="1">
                <a:off x="4836256" y="4579756"/>
                <a:ext cx="2424" cy="241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10">
                <a:extLst>
                  <a:ext uri="{FF2B5EF4-FFF2-40B4-BE49-F238E27FC236}">
                    <a16:creationId xmlns:a16="http://schemas.microsoft.com/office/drawing/2014/main" id="{6E9B70BB-C799-DD4B-226A-418E9E698EA0}"/>
                  </a:ext>
                </a:extLst>
              </p:cNvPr>
              <p:cNvSpPr txBox="1"/>
              <p:nvPr/>
            </p:nvSpPr>
            <p:spPr>
              <a:xfrm>
                <a:off x="4381358" y="4821729"/>
                <a:ext cx="91464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⋈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Pid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Gerade Verbindung 11">
                <a:extLst>
                  <a:ext uri="{FF2B5EF4-FFF2-40B4-BE49-F238E27FC236}">
                    <a16:creationId xmlns:a16="http://schemas.microsoft.com/office/drawing/2014/main" id="{FA3D5219-4FA7-0D04-BB61-CE619EB67B08}"/>
                  </a:ext>
                </a:extLst>
              </p:cNvPr>
              <p:cNvCxnSpPr>
                <a:stCxn id="40" idx="0"/>
                <a:endCxn id="42" idx="2"/>
              </p:cNvCxnSpPr>
              <p:nvPr/>
            </p:nvCxnSpPr>
            <p:spPr>
              <a:xfrm flipV="1">
                <a:off x="4220161" y="5147681"/>
                <a:ext cx="618519" cy="202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feld 10">
                <a:extLst>
                  <a:ext uri="{FF2B5EF4-FFF2-40B4-BE49-F238E27FC236}">
                    <a16:creationId xmlns:a16="http://schemas.microsoft.com/office/drawing/2014/main" id="{DDB400D0-E868-6EEB-C8D5-074F40B2BAD6}"/>
                  </a:ext>
                </a:extLst>
              </p:cNvPr>
              <p:cNvSpPr txBox="1"/>
              <p:nvPr/>
            </p:nvSpPr>
            <p:spPr>
              <a:xfrm>
                <a:off x="4338636" y="4253804"/>
                <a:ext cx="99523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Gown=F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feld 7">
                <a:extLst>
                  <a:ext uri="{FF2B5EF4-FFF2-40B4-BE49-F238E27FC236}">
                    <a16:creationId xmlns:a16="http://schemas.microsoft.com/office/drawing/2014/main" id="{D21893ED-CDB5-D019-C30E-CC86FEB23A53}"/>
                  </a:ext>
                </a:extLst>
              </p:cNvPr>
              <p:cNvSpPr txBox="1"/>
              <p:nvPr/>
            </p:nvSpPr>
            <p:spPr>
              <a:xfrm>
                <a:off x="4991495" y="5347282"/>
                <a:ext cx="90871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Goals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Gerade Verbindung 11">
                <a:extLst>
                  <a:ext uri="{FF2B5EF4-FFF2-40B4-BE49-F238E27FC236}">
                    <a16:creationId xmlns:a16="http://schemas.microsoft.com/office/drawing/2014/main" id="{2863181A-E0C6-2D8B-EFCD-1D3226EB3D7E}"/>
                  </a:ext>
                </a:extLst>
              </p:cNvPr>
              <p:cNvCxnSpPr>
                <a:stCxn id="45" idx="0"/>
                <a:endCxn id="42" idx="2"/>
              </p:cNvCxnSpPr>
              <p:nvPr/>
            </p:nvCxnSpPr>
            <p:spPr>
              <a:xfrm flipH="1" flipV="1">
                <a:off x="4838680" y="5147681"/>
                <a:ext cx="607173" cy="1996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9">
                <a:extLst>
                  <a:ext uri="{FF2B5EF4-FFF2-40B4-BE49-F238E27FC236}">
                    <a16:creationId xmlns:a16="http://schemas.microsoft.com/office/drawing/2014/main" id="{622632AD-76C4-D910-F48B-8B7CD68BCC46}"/>
                  </a:ext>
                </a:extLst>
              </p:cNvPr>
              <p:cNvCxnSpPr>
                <a:stCxn id="44" idx="0"/>
                <a:endCxn id="48" idx="2"/>
              </p:cNvCxnSpPr>
              <p:nvPr/>
            </p:nvCxnSpPr>
            <p:spPr>
              <a:xfrm flipH="1" flipV="1">
                <a:off x="4833014" y="4012310"/>
                <a:ext cx="3242" cy="241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feld 10">
                <a:extLst>
                  <a:ext uri="{FF2B5EF4-FFF2-40B4-BE49-F238E27FC236}">
                    <a16:creationId xmlns:a16="http://schemas.microsoft.com/office/drawing/2014/main" id="{A2D6CBAA-2DF7-2C6D-B988-62732F5DF1E0}"/>
                  </a:ext>
                </a:extLst>
              </p:cNvPr>
              <p:cNvSpPr txBox="1"/>
              <p:nvPr/>
            </p:nvSpPr>
            <p:spPr>
              <a:xfrm>
                <a:off x="3766322" y="3686358"/>
                <a:ext cx="213338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γ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Name,Pos,count(*)</a:t>
                </a:r>
              </a:p>
            </p:txBody>
          </p:sp>
          <p:cxnSp>
            <p:nvCxnSpPr>
              <p:cNvPr id="49" name="Gerade Verbindung 9">
                <a:extLst>
                  <a:ext uri="{FF2B5EF4-FFF2-40B4-BE49-F238E27FC236}">
                    <a16:creationId xmlns:a16="http://schemas.microsoft.com/office/drawing/2014/main" id="{65A34D6E-3FB0-85E0-0341-640DA05E1C27}"/>
                  </a:ext>
                </a:extLst>
              </p:cNvPr>
              <p:cNvCxnSpPr>
                <a:stCxn id="48" idx="0"/>
                <a:endCxn id="50" idx="2"/>
              </p:cNvCxnSpPr>
              <p:nvPr/>
            </p:nvCxnSpPr>
            <p:spPr>
              <a:xfrm flipH="1" flipV="1">
                <a:off x="4833013" y="3487011"/>
                <a:ext cx="1" cy="1993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10">
                <a:extLst>
                  <a:ext uri="{FF2B5EF4-FFF2-40B4-BE49-F238E27FC236}">
                    <a16:creationId xmlns:a16="http://schemas.microsoft.com/office/drawing/2014/main" id="{9A790A76-56AA-8F1A-42C7-F2127305609A}"/>
                  </a:ext>
                </a:extLst>
              </p:cNvPr>
              <p:cNvSpPr txBox="1"/>
              <p:nvPr/>
            </p:nvSpPr>
            <p:spPr>
              <a:xfrm>
                <a:off x="4104448" y="3161059"/>
                <a:ext cx="145712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τ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</a:t>
                </a:r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DESC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1" name="Gerade Verbindung 9">
                <a:extLst>
                  <a:ext uri="{FF2B5EF4-FFF2-40B4-BE49-F238E27FC236}">
                    <a16:creationId xmlns:a16="http://schemas.microsoft.com/office/drawing/2014/main" id="{7566D32A-A72A-2756-8F44-732678061EEC}"/>
                  </a:ext>
                </a:extLst>
              </p:cNvPr>
              <p:cNvCxnSpPr>
                <a:stCxn id="50" idx="0"/>
                <a:endCxn id="52" idx="2"/>
              </p:cNvCxnSpPr>
              <p:nvPr/>
            </p:nvCxnSpPr>
            <p:spPr>
              <a:xfrm flipH="1" flipV="1">
                <a:off x="4829769" y="2977932"/>
                <a:ext cx="3244" cy="1831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feld 10">
                <a:extLst>
                  <a:ext uri="{FF2B5EF4-FFF2-40B4-BE49-F238E27FC236}">
                    <a16:creationId xmlns:a16="http://schemas.microsoft.com/office/drawing/2014/main" id="{7131C5DF-F409-AE18-1D1E-DE03F595BE50}"/>
                  </a:ext>
                </a:extLst>
              </p:cNvPr>
              <p:cNvSpPr txBox="1"/>
              <p:nvPr/>
            </p:nvSpPr>
            <p:spPr>
              <a:xfrm>
                <a:off x="3948206" y="2651980"/>
                <a:ext cx="1763126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count&gt;=4</a:t>
                </a:r>
                <a:r>
                  <a:rPr lang="el-GR" sz="2000" baseline="-25000" dirty="0">
                    <a:latin typeface="Consolas" panose="020B0609020204030204" pitchFamily="49" charset="0"/>
                  </a:rPr>
                  <a:t>ᴧ</a:t>
                </a:r>
                <a:r>
                  <a:rPr lang="en-US" sz="2000" baseline="-25000" dirty="0" err="1">
                    <a:latin typeface="Consolas" panose="020B0609020204030204" pitchFamily="49" charset="0"/>
                  </a:rPr>
                  <a:t>Pos</a:t>
                </a:r>
                <a:r>
                  <a:rPr lang="en-US" sz="2000" baseline="-25000" dirty="0">
                    <a:latin typeface="Consolas" panose="020B0609020204030204" pitchFamily="49" charset="0"/>
                  </a:rPr>
                  <a:t>=FW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3" name="Gerade Verbindung 9">
                <a:extLst>
                  <a:ext uri="{FF2B5EF4-FFF2-40B4-BE49-F238E27FC236}">
                    <a16:creationId xmlns:a16="http://schemas.microsoft.com/office/drawing/2014/main" id="{1ACA5A7A-2CF5-2193-C4C6-627B5A79805A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4829769" y="2538919"/>
                <a:ext cx="0" cy="113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feld 10">
              <a:extLst>
                <a:ext uri="{FF2B5EF4-FFF2-40B4-BE49-F238E27FC236}">
                  <a16:creationId xmlns:a16="http://schemas.microsoft.com/office/drawing/2014/main" id="{33534479-35A0-CFC0-46DE-840BE948FA73}"/>
                </a:ext>
              </a:extLst>
            </p:cNvPr>
            <p:cNvSpPr txBox="1"/>
            <p:nvPr/>
          </p:nvSpPr>
          <p:spPr>
            <a:xfrm>
              <a:off x="4107908" y="1353184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>
              <a:extLst>
                <a:ext uri="{FF2B5EF4-FFF2-40B4-BE49-F238E27FC236}">
                  <a16:creationId xmlns:a16="http://schemas.microsoft.com/office/drawing/2014/main" id="{2BA9479F-B9F3-BD67-31A1-73F0EC473205}"/>
                </a:ext>
              </a:extLst>
            </p:cNvPr>
            <p:cNvCxnSpPr/>
            <p:nvPr/>
          </p:nvCxnSpPr>
          <p:spPr>
            <a:xfrm>
              <a:off x="4820049" y="1338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4D44-587D-ECE1-52AE-19473A55C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7F4F-E79E-7C5A-881F-4F36F36A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558B4-AE3A-BE5F-35EF-C202C26C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Overall Cost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tuples)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Others: Memory, Energy</a:t>
            </a:r>
          </a:p>
          <a:p>
            <a:pPr lvl="1"/>
            <a:r>
              <a:rPr lang="en-US" dirty="0"/>
              <a:t>Aggregate operator costs (specific vs general) w/ awareness of parallelism</a:t>
            </a:r>
          </a:p>
          <a:p>
            <a:pPr lvl="2"/>
            <a:endParaRPr lang="en-US" sz="1200" dirty="0"/>
          </a:p>
          <a:p>
            <a:r>
              <a:rPr lang="en-US" dirty="0"/>
              <a:t>Cost Model Inputs</a:t>
            </a:r>
          </a:p>
          <a:p>
            <a:pPr lvl="1"/>
            <a:r>
              <a:rPr lang="en-US" dirty="0"/>
              <a:t>Base relations: number of pages, number of tuples, avg tuple length</a:t>
            </a:r>
          </a:p>
          <a:p>
            <a:pPr lvl="1"/>
            <a:r>
              <a:rPr lang="en-US" dirty="0"/>
              <a:t>Intermediates: number of tuples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Cardinality estimation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endParaRPr lang="en-US" sz="1200" dirty="0"/>
          </a:p>
          <a:p>
            <a:r>
              <a:rPr lang="en-US" dirty="0"/>
              <a:t>Common Assumptions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Skew:</a:t>
            </a:r>
            <a:r>
              <a:rPr lang="en-US" dirty="0"/>
              <a:t> uniform value distributions of attributes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Independence:</a:t>
            </a:r>
            <a:r>
              <a:rPr lang="en-US" dirty="0">
                <a:sym typeface="Wingdings" panose="05000000000000000000" pitchFamily="2" charset="2"/>
              </a:rPr>
              <a:t> no correlation among attributes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underestimation  poor plans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E21ED-A595-43AA-8D42-3B96F134D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Cost Models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E37E6F6-285C-F5BA-CDD2-6E49487BD727}"/>
              </a:ext>
            </a:extLst>
          </p:cNvPr>
          <p:cNvSpPr txBox="1"/>
          <p:nvPr/>
        </p:nvSpPr>
        <p:spPr>
          <a:xfrm>
            <a:off x="8350770" y="5164796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EE4B51A5-9C4F-B70C-31D1-231498E5F057}"/>
              </a:ext>
            </a:extLst>
          </p:cNvPr>
          <p:cNvSpPr txBox="1"/>
          <p:nvPr/>
        </p:nvSpPr>
        <p:spPr>
          <a:xfrm>
            <a:off x="8584862" y="4005527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1E59F724-7955-ED7A-4986-61D28D91D4D9}"/>
              </a:ext>
            </a:extLst>
          </p:cNvPr>
          <p:cNvCxnSpPr/>
          <p:nvPr/>
        </p:nvCxnSpPr>
        <p:spPr>
          <a:xfrm rot="5400000" flipH="1" flipV="1">
            <a:off x="8694690" y="447410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0">
            <a:extLst>
              <a:ext uri="{FF2B5EF4-FFF2-40B4-BE49-F238E27FC236}">
                <a16:creationId xmlns:a16="http://schemas.microsoft.com/office/drawing/2014/main" id="{BD493F04-E530-C9D0-107B-20D03694384B}"/>
              </a:ext>
            </a:extLst>
          </p:cNvPr>
          <p:cNvSpPr txBox="1"/>
          <p:nvPr/>
        </p:nvSpPr>
        <p:spPr>
          <a:xfrm>
            <a:off x="8601973" y="4548452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01EBC1AC-8E36-4D1D-4C04-37CECCD6A78B}"/>
              </a:ext>
            </a:extLst>
          </p:cNvPr>
          <p:cNvCxnSpPr/>
          <p:nvPr/>
        </p:nvCxnSpPr>
        <p:spPr>
          <a:xfrm rot="5400000" flipH="1" flipV="1">
            <a:off x="8694690" y="506465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938FF473-7000-DED1-2E59-E5815A6C6CC3}"/>
              </a:ext>
            </a:extLst>
          </p:cNvPr>
          <p:cNvCxnSpPr/>
          <p:nvPr/>
        </p:nvCxnSpPr>
        <p:spPr>
          <a:xfrm rot="5400000" flipH="1" flipV="1">
            <a:off x="8697801" y="395469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3">
            <a:extLst>
              <a:ext uri="{FF2B5EF4-FFF2-40B4-BE49-F238E27FC236}">
                <a16:creationId xmlns:a16="http://schemas.microsoft.com/office/drawing/2014/main" id="{A16F205C-B5AA-F438-21FD-8D37B37B3C06}"/>
              </a:ext>
            </a:extLst>
          </p:cNvPr>
          <p:cNvSpPr txBox="1"/>
          <p:nvPr/>
        </p:nvSpPr>
        <p:spPr>
          <a:xfrm>
            <a:off x="9686427" y="5238449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6EDD3724-2879-7588-D817-1865CAC04461}"/>
              </a:ext>
            </a:extLst>
          </p:cNvPr>
          <p:cNvSpPr txBox="1"/>
          <p:nvPr/>
        </p:nvSpPr>
        <p:spPr>
          <a:xfrm>
            <a:off x="9680200" y="4401763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B7D7A589-C6F2-ACAD-CA1D-EE8B4810DF40}"/>
              </a:ext>
            </a:extLst>
          </p:cNvPr>
          <p:cNvSpPr txBox="1"/>
          <p:nvPr/>
        </p:nvSpPr>
        <p:spPr>
          <a:xfrm>
            <a:off x="9683304" y="3817014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3BDE598B-4A29-9B15-DDF2-107E1E43410F}"/>
              </a:ext>
            </a:extLst>
          </p:cNvPr>
          <p:cNvSpPr txBox="1"/>
          <p:nvPr/>
        </p:nvSpPr>
        <p:spPr>
          <a:xfrm>
            <a:off x="10473334" y="5241553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id="{A39F265B-AAD7-4C5F-F3AF-DC9ACC367DB5}"/>
              </a:ext>
            </a:extLst>
          </p:cNvPr>
          <p:cNvSpPr txBox="1"/>
          <p:nvPr/>
        </p:nvSpPr>
        <p:spPr>
          <a:xfrm>
            <a:off x="10467107" y="4404867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7" name="Textfeld 18">
            <a:extLst>
              <a:ext uri="{FF2B5EF4-FFF2-40B4-BE49-F238E27FC236}">
                <a16:creationId xmlns:a16="http://schemas.microsoft.com/office/drawing/2014/main" id="{742E1EE5-FF21-3074-6E57-85E3F8DD8378}"/>
              </a:ext>
            </a:extLst>
          </p:cNvPr>
          <p:cNvSpPr txBox="1"/>
          <p:nvPr/>
        </p:nvSpPr>
        <p:spPr>
          <a:xfrm>
            <a:off x="10470211" y="3820118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18" name="Textfeld 19">
            <a:extLst>
              <a:ext uri="{FF2B5EF4-FFF2-40B4-BE49-F238E27FC236}">
                <a16:creationId xmlns:a16="http://schemas.microsoft.com/office/drawing/2014/main" id="{483AE57F-8B27-21BD-FEFF-D93AEB93EA12}"/>
              </a:ext>
            </a:extLst>
          </p:cNvPr>
          <p:cNvSpPr txBox="1"/>
          <p:nvPr/>
        </p:nvSpPr>
        <p:spPr>
          <a:xfrm>
            <a:off x="9337448" y="3408946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20">
            <a:extLst>
              <a:ext uri="{FF2B5EF4-FFF2-40B4-BE49-F238E27FC236}">
                <a16:creationId xmlns:a16="http://schemas.microsoft.com/office/drawing/2014/main" id="{753EED5B-C882-C7AE-91A9-39A50F2D6742}"/>
              </a:ext>
            </a:extLst>
          </p:cNvPr>
          <p:cNvSpPr txBox="1"/>
          <p:nvPr/>
        </p:nvSpPr>
        <p:spPr>
          <a:xfrm>
            <a:off x="10236329" y="3412050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/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𝐶𝑃𝑈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blipFill>
                <a:blip r:embed="rId3"/>
                <a:stretch>
                  <a:fillRect l="-283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/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9E33BCE-1F42-A86D-6844-96E1C028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749" y="40730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DA3F9B-2346-900C-A81F-B94FC9ECE31F}"/>
              </a:ext>
            </a:extLst>
          </p:cNvPr>
          <p:cNvSpPr txBox="1"/>
          <p:nvPr/>
        </p:nvSpPr>
        <p:spPr>
          <a:xfrm>
            <a:off x="6663397" y="259759"/>
            <a:ext cx="31581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000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Cardinality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intermediates in number of tuples (sometimes distinct items)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de-DE" dirty="0">
                        <a:latin typeface="Consolas" panose="020B0609020204030204" pitchFamily="49" charset="0"/>
                      </a:rPr>
                      <m:t>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Fraction of tuples that pass operator, bounded by [0,1]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“Highly-selective”</a:t>
                </a:r>
                <a:r>
                  <a:rPr lang="en-US" dirty="0"/>
                  <a:t> operator </a:t>
                </a:r>
                <a:r>
                  <a:rPr lang="en-US" dirty="0">
                    <a:sym typeface="Wingdings" panose="05000000000000000000" pitchFamily="2" charset="2"/>
                  </a:rPr>
                  <a:t> low selectivity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Example </a:t>
                </a:r>
                <a:br>
                  <a:rPr lang="en-US" b="1" dirty="0"/>
                </a:br>
                <a:r>
                  <a:rPr lang="en-US" b="1" dirty="0"/>
                  <a:t>Selection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Example</a:t>
                </a:r>
                <a:br>
                  <a:rPr lang="en-US" b="1" dirty="0"/>
                </a:br>
                <a:r>
                  <a:rPr lang="en-US" b="1" dirty="0"/>
                  <a:t>Join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7D8DA-8FA9-3B79-0AED-7068BE15B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Selectivity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6B47E-0844-45DD-659B-12D8539F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4AE23-9FF0-6BC6-099B-3F0927E7F3F4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/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/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/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blipFill>
                <a:blip r:embed="rId6"/>
                <a:stretch>
                  <a:fillRect r="-167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/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dirty="0">
                                  <a:latin typeface="Consolas" panose="020B0609020204030204" pitchFamily="49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11">
            <a:extLst>
              <a:ext uri="{FF2B5EF4-FFF2-40B4-BE49-F238E27FC236}">
                <a16:creationId xmlns:a16="http://schemas.microsoft.com/office/drawing/2014/main" id="{206FAF64-7AD3-01D0-6BEF-D889862560FA}"/>
              </a:ext>
            </a:extLst>
          </p:cNvPr>
          <p:cNvSpPr/>
          <p:nvPr/>
        </p:nvSpPr>
        <p:spPr>
          <a:xfrm>
            <a:off x="6066571" y="39819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9ABFAEE2-C0CA-E9FF-2650-05C4269FBC2E}"/>
              </a:ext>
            </a:extLst>
          </p:cNvPr>
          <p:cNvSpPr/>
          <p:nvPr/>
        </p:nvSpPr>
        <p:spPr>
          <a:xfrm>
            <a:off x="6066571" y="49117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Operator-level Propagation  </a:t>
                </a:r>
              </a:p>
              <a:p>
                <a:pPr lvl="1"/>
                <a:r>
                  <a:rPr lang="en-US" dirty="0"/>
                  <a:t>Selection: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Join: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latin typeface="Consolas" panose="020B0609020204030204" pitchFamily="49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Sorting: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Group-by: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product: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Projection: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All: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700" dirty="0"/>
              </a:p>
              <a:p>
                <a:r>
                  <a:rPr lang="en-US" dirty="0"/>
                  <a:t>Error Propagation</a:t>
                </a:r>
              </a:p>
              <a:p>
                <a:pPr lvl="1"/>
                <a:r>
                  <a:rPr lang="en-US" dirty="0"/>
                  <a:t>Cardinality estimation errors propagate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exponentially through joins</a:t>
                </a:r>
                <a:r>
                  <a:rPr lang="en-US" dirty="0"/>
                  <a:t> (max error)</a:t>
                </a:r>
                <a:endParaRPr lang="en-US" sz="700" dirty="0"/>
              </a:p>
              <a:p>
                <a:r>
                  <a:rPr lang="en-US" dirty="0"/>
                  <a:t>Q-Error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Multiplicative error</a:t>
                </a:r>
                <a:r>
                  <a:rPr lang="en-US" dirty="0"/>
                  <a:t>, produced plans </a:t>
                </a:r>
                <a:br>
                  <a:rPr lang="en-US" dirty="0"/>
                </a:br>
                <a:r>
                  <a:rPr lang="en-US" dirty="0"/>
                  <a:t>at most q</a:t>
                </a:r>
                <a:r>
                  <a:rPr lang="en-US" baseline="30000" dirty="0"/>
                  <a:t>4</a:t>
                </a:r>
                <a:r>
                  <a:rPr lang="en-US" dirty="0"/>
                  <a:t> worse than optimum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6731-85FC-88D0-89DA-FB0F7E760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CC97C-676B-495C-D6A1-94693DDC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DD200-731E-8703-06C1-4F0C982C316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F00AD-84A6-3732-4234-55991202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550" y="3915758"/>
            <a:ext cx="49843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6958-DC9A-0810-2277-0937B4B41075}"/>
              </a:ext>
            </a:extLst>
          </p:cNvPr>
          <p:cNvSpPr txBox="1"/>
          <p:nvPr/>
        </p:nvSpPr>
        <p:spPr>
          <a:xfrm>
            <a:off x="6566168" y="3852516"/>
            <a:ext cx="32837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E. Ioannidis,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Christodoulakis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Propagation of Errors in the Size of Join Results.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D4C89-9677-D33C-DB29-B4716EA1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759" y="4948957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B599E-B7E6-490D-61C5-DD7082209992}"/>
              </a:ext>
            </a:extLst>
          </p:cNvPr>
          <p:cNvSpPr txBox="1"/>
          <p:nvPr/>
        </p:nvSpPr>
        <p:spPr>
          <a:xfrm>
            <a:off x="6096000" y="4882538"/>
            <a:ext cx="37840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Neumann, Gabriele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Steidl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Preventing Bad Plans by Bounding the Impact of Cardinality Estimation Errors.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198D3-BF07-F52C-02A5-1E59ADB110A7}"/>
              </a:ext>
            </a:extLst>
          </p:cNvPr>
          <p:cNvSpPr txBox="1"/>
          <p:nvPr/>
        </p:nvSpPr>
        <p:spPr>
          <a:xfrm>
            <a:off x="7180592" y="2070288"/>
            <a:ext cx="17919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 propagation over query tree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4A143B22-5C24-B43D-CB50-5ED81B2CEE4C}"/>
              </a:ext>
            </a:extLst>
          </p:cNvPr>
          <p:cNvSpPr/>
          <p:nvPr/>
        </p:nvSpPr>
        <p:spPr>
          <a:xfrm>
            <a:off x="6566167" y="240329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Equality Predicates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Based on histograms and #distinct item estimators, otherwise default 1/10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Constant predicate: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Binary predicate: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endParaRPr lang="en-US" sz="700" dirty="0"/>
              </a:p>
              <a:p>
                <a:r>
                  <a:rPr lang="en-US" dirty="0"/>
                  <a:t>Range Predicates</a:t>
                </a:r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One-sided: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>
                  <a:lnSpc>
                    <a:spcPts val="1600"/>
                  </a:lnSpc>
                </a:pPr>
                <a:endParaRPr lang="en-US" sz="1000" dirty="0"/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Two-sided: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sz="400" dirty="0"/>
              </a:p>
              <a:p>
                <a:r>
                  <a:rPr lang="en-US" dirty="0"/>
                  <a:t>Composite Predicates </a:t>
                </a:r>
                <a:r>
                  <a:rPr lang="en-US" b="0" dirty="0"/>
                  <a:t>(</a:t>
                </a:r>
                <a:r>
                  <a:rPr lang="en-US" b="0" dirty="0">
                    <a:sym typeface="Wingdings" panose="05000000000000000000" pitchFamily="2" charset="2"/>
                  </a:rPr>
                  <a:t></a:t>
                </a:r>
                <a:r>
                  <a:rPr lang="en-US" b="0" dirty="0"/>
                  <a:t> sparsity in ML systems)</a:t>
                </a:r>
              </a:p>
              <a:p>
                <a:pPr lvl="1"/>
                <a:r>
                  <a:rPr lang="en-US" dirty="0"/>
                  <a:t>Negation (NOT):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Conjunction (AND):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 (OR):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4184E-7EBF-2EAE-E2DA-346781314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Propagation,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91E6B-A9DB-A103-4092-4E12E4EEF340}"/>
              </a:ext>
            </a:extLst>
          </p:cNvPr>
          <p:cNvSpPr txBox="1"/>
          <p:nvPr/>
        </p:nvSpPr>
        <p:spPr>
          <a:xfrm>
            <a:off x="6871891" y="348989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884D-4955-43B8-8E68-8094EF46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412" y="410007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FF38C-DE29-3B78-3A10-834C7EF88027}"/>
              </a:ext>
            </a:extLst>
          </p:cNvPr>
          <p:cNvSpPr txBox="1"/>
          <p:nvPr/>
        </p:nvSpPr>
        <p:spPr>
          <a:xfrm>
            <a:off x="9013047" y="1761601"/>
            <a:ext cx="2059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uniformity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F985-07FD-93E7-A770-F6DEFED26B1B}"/>
              </a:ext>
            </a:extLst>
          </p:cNvPr>
          <p:cNvSpPr txBox="1"/>
          <p:nvPr/>
        </p:nvSpPr>
        <p:spPr>
          <a:xfrm>
            <a:off x="8663759" y="2142983"/>
            <a:ext cx="27417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matching domains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C4A31-9276-6BBF-0EAD-61E87616873B}"/>
              </a:ext>
            </a:extLst>
          </p:cNvPr>
          <p:cNvSpPr txBox="1"/>
          <p:nvPr/>
        </p:nvSpPr>
        <p:spPr>
          <a:xfrm>
            <a:off x="8763514" y="4658252"/>
            <a:ext cx="253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independence</a:t>
            </a:r>
          </a:p>
        </p:txBody>
      </p:sp>
    </p:spTree>
    <p:extLst>
      <p:ext uri="{BB962C8B-B14F-4D97-AF65-F5344CB8AC3E}">
        <p14:creationId xmlns:p14="http://schemas.microsoft.com/office/powerpoint/2010/main" val="3759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Min, Max, #distinct items d crucial for cardinality estimation</a:t>
                </a:r>
              </a:p>
              <a:p>
                <a:pPr lvl="1"/>
                <a:r>
                  <a:rPr lang="en-US" dirty="0"/>
                  <a:t>Exact frequency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too detailed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-width Histogram</a:t>
                </a:r>
              </a:p>
              <a:p>
                <a:pPr lvl="1"/>
                <a:r>
                  <a:rPr lang="en-US" dirty="0"/>
                  <a:t>Divide min-max range into B buckets</a:t>
                </a:r>
              </a:p>
              <a:p>
                <a:pPr lvl="1"/>
                <a:r>
                  <a:rPr lang="en-US" dirty="0"/>
                  <a:t>Store sum frequency, #distinct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-height Histogram</a:t>
                </a:r>
              </a:p>
              <a:p>
                <a:pPr lvl="1"/>
                <a:r>
                  <a:rPr lang="en-US" dirty="0"/>
                  <a:t>Divide range into variable buckets</a:t>
                </a:r>
                <a:br>
                  <a:rPr lang="en-US" dirty="0"/>
                </a:br>
                <a:r>
                  <a:rPr lang="en-US" dirty="0"/>
                  <a:t>with constant frequency</a:t>
                </a:r>
              </a:p>
              <a:p>
                <a:pPr lvl="1"/>
                <a:r>
                  <a:rPr lang="en-US" dirty="0"/>
                  <a:t>E.g., via quantiles + duplicate handling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Other Histograms</a:t>
                </a:r>
              </a:p>
              <a:p>
                <a:pPr lvl="1"/>
                <a:r>
                  <a:rPr lang="en-US" dirty="0"/>
                  <a:t>Homogeneous/heterogeneous histograms w/ bounded error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DD84-E34B-6AB0-1DAE-C890D3573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D3C29-744E-0EC0-5C7D-E0FF8C85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F6907-9557-9982-F0E1-4296ED6D4EF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C0FD07-A43C-DA0C-A19D-8FD32C37406E}"/>
              </a:ext>
            </a:extLst>
          </p:cNvPr>
          <p:cNvGrpSpPr/>
          <p:nvPr/>
        </p:nvGrpSpPr>
        <p:grpSpPr>
          <a:xfrm>
            <a:off x="5728375" y="2493083"/>
            <a:ext cx="2831932" cy="1363232"/>
            <a:chOff x="5739312" y="2632667"/>
            <a:chExt cx="2831932" cy="1363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9B9D65-8FC2-F91F-D345-ABA653DFD7D0}"/>
                </a:ext>
              </a:extLst>
            </p:cNvPr>
            <p:cNvCxnSpPr>
              <a:cxnSpLocks/>
            </p:cNvCxnSpPr>
            <p:nvPr/>
          </p:nvCxnSpPr>
          <p:spPr>
            <a:xfrm>
              <a:off x="5797899" y="3597310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A3DEE-36BB-A9A7-97BD-2F9ECA88293D}"/>
                </a:ext>
              </a:extLst>
            </p:cNvPr>
            <p:cNvSpPr txBox="1"/>
            <p:nvPr/>
          </p:nvSpPr>
          <p:spPr>
            <a:xfrm>
              <a:off x="5739312" y="36198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4EDEC-2DFA-6404-E9B5-437A8B424593}"/>
                </a:ext>
              </a:extLst>
            </p:cNvPr>
            <p:cNvSpPr/>
            <p:nvPr/>
          </p:nvSpPr>
          <p:spPr>
            <a:xfrm>
              <a:off x="5906604" y="3114989"/>
              <a:ext cx="566362" cy="482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71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E83903-2161-A6B0-6EA4-51C8A1BBC7E6}"/>
                </a:ext>
              </a:extLst>
            </p:cNvPr>
            <p:cNvSpPr/>
            <p:nvPr/>
          </p:nvSpPr>
          <p:spPr>
            <a:xfrm>
              <a:off x="6529602" y="2632667"/>
              <a:ext cx="566362" cy="964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2272F2-6417-5C0A-021D-F594FE568F88}"/>
                </a:ext>
              </a:extLst>
            </p:cNvPr>
            <p:cNvSpPr/>
            <p:nvPr/>
          </p:nvSpPr>
          <p:spPr>
            <a:xfrm>
              <a:off x="7152600" y="2863780"/>
              <a:ext cx="566362" cy="733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A07B7-DA15-3BEF-C7E2-59F80F72BB24}"/>
                </a:ext>
              </a:extLst>
            </p:cNvPr>
            <p:cNvSpPr/>
            <p:nvPr/>
          </p:nvSpPr>
          <p:spPr>
            <a:xfrm>
              <a:off x="7775598" y="3235568"/>
              <a:ext cx="56636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(2)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B38CEC-EBFF-BC40-A8BE-E3A2D25E69F9}"/>
                </a:ext>
              </a:extLst>
            </p:cNvPr>
            <p:cNvSpPr txBox="1"/>
            <p:nvPr/>
          </p:nvSpPr>
          <p:spPr>
            <a:xfrm>
              <a:off x="6333837" y="362154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20440E-F7E2-A7F0-557A-C74323723482}"/>
                </a:ext>
              </a:extLst>
            </p:cNvPr>
            <p:cNvSpPr txBox="1"/>
            <p:nvPr/>
          </p:nvSpPr>
          <p:spPr>
            <a:xfrm>
              <a:off x="6948460" y="362321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45DC7-A12B-3D1D-CB08-19EF62B1FEF6}"/>
                </a:ext>
              </a:extLst>
            </p:cNvPr>
            <p:cNvSpPr txBox="1"/>
            <p:nvPr/>
          </p:nvSpPr>
          <p:spPr>
            <a:xfrm>
              <a:off x="7583179" y="3624892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D2F622-6D25-1C7E-8352-AF4A8D69FA75}"/>
                </a:ext>
              </a:extLst>
            </p:cNvPr>
            <p:cNvSpPr txBox="1"/>
            <p:nvPr/>
          </p:nvSpPr>
          <p:spPr>
            <a:xfrm>
              <a:off x="8157610" y="3626567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5E98E5-EF3B-A51B-BF05-4F4ADF3FFFDB}"/>
              </a:ext>
            </a:extLst>
          </p:cNvPr>
          <p:cNvGrpSpPr/>
          <p:nvPr/>
        </p:nvGrpSpPr>
        <p:grpSpPr>
          <a:xfrm>
            <a:off x="5720002" y="4023297"/>
            <a:ext cx="2831932" cy="980206"/>
            <a:chOff x="5730939" y="4373892"/>
            <a:chExt cx="2831932" cy="9802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92AA91-9F90-5CBE-9784-DE040E028E95}"/>
                </a:ext>
              </a:extLst>
            </p:cNvPr>
            <p:cNvCxnSpPr>
              <a:cxnSpLocks/>
            </p:cNvCxnSpPr>
            <p:nvPr/>
          </p:nvCxnSpPr>
          <p:spPr>
            <a:xfrm>
              <a:off x="5789526" y="4955509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A8018-F245-C520-FF37-1776AD2549EA}"/>
                </a:ext>
              </a:extLst>
            </p:cNvPr>
            <p:cNvSpPr txBox="1"/>
            <p:nvPr/>
          </p:nvSpPr>
          <p:spPr>
            <a:xfrm>
              <a:off x="5730939" y="497806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63AEE7-1D51-A540-D773-D7453B9DE71C}"/>
                </a:ext>
              </a:extLst>
            </p:cNvPr>
            <p:cNvSpPr/>
            <p:nvPr/>
          </p:nvSpPr>
          <p:spPr>
            <a:xfrm>
              <a:off x="5909717" y="4375886"/>
              <a:ext cx="692560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75CB4-B95F-C716-C291-B0D1EAEF4220}"/>
                </a:ext>
              </a:extLst>
            </p:cNvPr>
            <p:cNvSpPr txBox="1"/>
            <p:nvPr/>
          </p:nvSpPr>
          <p:spPr>
            <a:xfrm>
              <a:off x="6444530" y="4979740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7FE864-B4F0-C232-BD65-8070BA7A4736}"/>
                </a:ext>
              </a:extLst>
            </p:cNvPr>
            <p:cNvSpPr txBox="1"/>
            <p:nvPr/>
          </p:nvSpPr>
          <p:spPr>
            <a:xfrm>
              <a:off x="6873409" y="498141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77E8-397F-43AD-B1FB-CDC62BB3036D}"/>
                </a:ext>
              </a:extLst>
            </p:cNvPr>
            <p:cNvSpPr txBox="1"/>
            <p:nvPr/>
          </p:nvSpPr>
          <p:spPr>
            <a:xfrm>
              <a:off x="7341437" y="498309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78DF1B-0B2A-6545-816D-EFF2DFABD7E7}"/>
                </a:ext>
              </a:extLst>
            </p:cNvPr>
            <p:cNvSpPr txBox="1"/>
            <p:nvPr/>
          </p:nvSpPr>
          <p:spPr>
            <a:xfrm>
              <a:off x="8149237" y="49847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94BBDD-A41D-B384-EC24-B4E3788790D1}"/>
                </a:ext>
              </a:extLst>
            </p:cNvPr>
            <p:cNvSpPr/>
            <p:nvPr/>
          </p:nvSpPr>
          <p:spPr>
            <a:xfrm>
              <a:off x="7523008" y="4373944"/>
              <a:ext cx="822299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041DF-328D-8A54-3F3E-F4196EE970C8}"/>
                </a:ext>
              </a:extLst>
            </p:cNvPr>
            <p:cNvSpPr/>
            <p:nvPr/>
          </p:nvSpPr>
          <p:spPr>
            <a:xfrm>
              <a:off x="6650573" y="4373892"/>
              <a:ext cx="372287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F33338-3D7B-8B72-FD53-EEF6956D1D62}"/>
                </a:ext>
              </a:extLst>
            </p:cNvPr>
            <p:cNvSpPr/>
            <p:nvPr/>
          </p:nvSpPr>
          <p:spPr>
            <a:xfrm>
              <a:off x="7079863" y="4373944"/>
              <a:ext cx="382978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C5FD3FA-14E3-B0C2-F140-3B3D3CEA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42" y="508228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27BC37-845C-F0D3-5B13-51C3A109EF1B}"/>
              </a:ext>
            </a:extLst>
          </p:cNvPr>
          <p:cNvSpPr txBox="1"/>
          <p:nvPr/>
        </p:nvSpPr>
        <p:spPr>
          <a:xfrm>
            <a:off x="8019522" y="5003503"/>
            <a:ext cx="29708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[Carl-Christian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Moer-kotte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Histograms reloaded: the merits of bucket diversity.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42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https://mboehm7.github.io/teaching/ss25_ppds/index.htm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r>
              <a:rPr lang="en-US" dirty="0"/>
              <a:t>#2 Next Lecture </a:t>
            </a:r>
          </a:p>
          <a:p>
            <a:pPr lvl="1"/>
            <a:r>
              <a:rPr lang="en-US" b="1" strike="sngStrike" dirty="0"/>
              <a:t>Jun 09</a:t>
            </a:r>
            <a:r>
              <a:rPr lang="en-US" b="1" dirty="0">
                <a:solidFill>
                  <a:srgbClr val="C40D1E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D1E"/>
                </a:solidFill>
              </a:rPr>
              <a:t> Jun 16, 4pm in B-106 </a:t>
            </a:r>
            <a:r>
              <a:rPr lang="en-US" dirty="0"/>
              <a:t>(due to SIGMOD conference)</a:t>
            </a:r>
          </a:p>
          <a:p>
            <a:pPr lvl="1"/>
            <a:r>
              <a:rPr lang="en-US" dirty="0"/>
              <a:t>In-person, livestream, video recording</a:t>
            </a:r>
          </a:p>
          <a:p>
            <a:pPr lvl="2"/>
            <a:endParaRPr lang="en-US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domain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 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F87B-40D2-1A7E-16E0-B21B256B2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CB7CE-0BC5-0709-494D-B3A67EC58E83}"/>
              </a:ext>
            </a:extLst>
          </p:cNvPr>
          <p:cNvGrpSpPr/>
          <p:nvPr/>
        </p:nvGrpSpPr>
        <p:grpSpPr>
          <a:xfrm>
            <a:off x="7625834" y="3342979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E5268C-E953-2CD1-0AE6-802F8283E766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694ACA-A509-62B7-478B-DE4B0493AA02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59C33A-D6EA-1AA8-00A2-C04973E1BF90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22E82-FD94-1094-FEB5-B32A386CD733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574AA-5276-D61C-F9C2-77C941D083A1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3A5D7-2543-AC23-3EE8-C8D1E00DCD40}"/>
              </a:ext>
            </a:extLst>
          </p:cNvPr>
          <p:cNvGrpSpPr/>
          <p:nvPr/>
        </p:nvGrpSpPr>
        <p:grpSpPr>
          <a:xfrm>
            <a:off x="8081538" y="2486702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A480DF19-9788-5007-906D-825DF83272C6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1AC6D9C-4FF2-3198-2934-E6135B2DAB56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02122910-03AB-B569-210D-F3F5BEC13A65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0E89145D-8CDA-7D28-3978-A52180CF6D11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B0610ED1-8749-2465-AD6A-BCA18A9F7B78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D49037CE-320C-4533-9DE5-B0666C3E76FB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C4955141-7319-8DBD-EB9E-10FCE6977EF3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4E726E34-7B4A-5F0A-7409-F42C86E4A18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A7F39C-F3EC-8A23-431F-39B9C5DBFBF1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1DD3-C3F2-EC5A-CE5B-7C3C7E121885}"/>
              </a:ext>
            </a:extLst>
          </p:cNvPr>
          <p:cNvCxnSpPr/>
          <p:nvPr/>
        </p:nvCxnSpPr>
        <p:spPr>
          <a:xfrm>
            <a:off x="8718528" y="3569084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871438-06D6-3079-A393-1032E61DC05F}"/>
              </a:ext>
            </a:extLst>
          </p:cNvPr>
          <p:cNvSpPr txBox="1"/>
          <p:nvPr/>
        </p:nvSpPr>
        <p:spPr>
          <a:xfrm>
            <a:off x="8151249" y="3809745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B56336-E9BE-2450-C045-7627EA9734CB}"/>
              </a:ext>
            </a:extLst>
          </p:cNvPr>
          <p:cNvGrpSpPr/>
          <p:nvPr/>
        </p:nvGrpSpPr>
        <p:grpSpPr>
          <a:xfrm>
            <a:off x="7917790" y="3417551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296ED7-A519-EE30-4EA2-394C4D5D695A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5B7084-67C7-6CD9-12AF-52A1810FCC08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677BEE-2F92-0DBB-C895-563B4DF84F0A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9BF4AB-C37C-C368-4ED4-4E64067CF821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500C2A-9714-9955-CAE3-0142098909DE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A8485-5BE4-45DE-8D2F-651FBDBB5EE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28BE3C-9055-24F7-F697-C4C43A19DE24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E0A391-2F74-1151-0260-015ED7F98603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F27276-AFF0-AB6A-4A4B-C49CB65CD85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6D5471-BE17-5738-048F-F0EBC14FA61C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7783A6-B755-088B-4DB8-031897A22EC3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09B92-5DC7-F170-B7FC-AC13B99789A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EE90DC4-4464-B461-C30B-5B9777CD17A4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/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/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F4683A8-2AB4-20D8-8E5B-B5D71BD9F699}"/>
              </a:ext>
            </a:extLst>
          </p:cNvPr>
          <p:cNvSpPr txBox="1"/>
          <p:nvPr/>
        </p:nvSpPr>
        <p:spPr>
          <a:xfrm>
            <a:off x="8009953" y="444332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9C81D5-7CDE-6499-3823-9ABC1299A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6" y="5322980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B01E851-AA3A-EFED-19E1-E9B01BD09657}"/>
              </a:ext>
            </a:extLst>
          </p:cNvPr>
          <p:cNvSpPr txBox="1"/>
          <p:nvPr/>
        </p:nvSpPr>
        <p:spPr>
          <a:xfrm>
            <a:off x="1258932" y="5273688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4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Union/intersection directly 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streams</a:t>
                </a:r>
                <a:br>
                  <a:rPr lang="en-US" dirty="0"/>
                </a:br>
                <a:r>
                  <a:rPr lang="en-US" dirty="0"/>
                  <a:t>(p maintained in M registers)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Updatable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HyperLogLog</a:t>
                </a:r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sampling for multi-column estimates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E37E-7F29-73E0-2E2E-D094717257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9269F-C2A5-19AB-FC95-52FF302BAA95}"/>
              </a:ext>
            </a:extLst>
          </p:cNvPr>
          <p:cNvCxnSpPr/>
          <p:nvPr/>
        </p:nvCxnSpPr>
        <p:spPr>
          <a:xfrm>
            <a:off x="6933973" y="1699150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37845C-2F79-4D76-ABC6-15453186C387}"/>
              </a:ext>
            </a:extLst>
          </p:cNvPr>
          <p:cNvCxnSpPr/>
          <p:nvPr/>
        </p:nvCxnSpPr>
        <p:spPr>
          <a:xfrm>
            <a:off x="6933973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A087BC-F640-1093-43FB-2CF95D271610}"/>
              </a:ext>
            </a:extLst>
          </p:cNvPr>
          <p:cNvCxnSpPr/>
          <p:nvPr/>
        </p:nvCxnSpPr>
        <p:spPr>
          <a:xfrm>
            <a:off x="10773158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BC3BEF-C570-BE9D-2C9F-7390C22255CA}"/>
              </a:ext>
            </a:extLst>
          </p:cNvPr>
          <p:cNvSpPr txBox="1"/>
          <p:nvPr/>
        </p:nvSpPr>
        <p:spPr>
          <a:xfrm>
            <a:off x="6804263" y="1876776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486B0-CAEA-C151-B9EE-7E63D000007C}"/>
              </a:ext>
            </a:extLst>
          </p:cNvPr>
          <p:cNvSpPr txBox="1"/>
          <p:nvPr/>
        </p:nvSpPr>
        <p:spPr>
          <a:xfrm>
            <a:off x="10633732" y="1883261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1AEF75-8D5C-5C70-6843-2209490F27F4}"/>
              </a:ext>
            </a:extLst>
          </p:cNvPr>
          <p:cNvSpPr/>
          <p:nvPr/>
        </p:nvSpPr>
        <p:spPr>
          <a:xfrm>
            <a:off x="7096219" y="164331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B1CA5A-A906-09C2-E0B0-A33EEA9CA8A8}"/>
              </a:ext>
            </a:extLst>
          </p:cNvPr>
          <p:cNvSpPr/>
          <p:nvPr/>
        </p:nvSpPr>
        <p:spPr>
          <a:xfrm>
            <a:off x="7287527" y="1640068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772E69-C015-BC1F-EECB-A104CE693BEF}"/>
              </a:ext>
            </a:extLst>
          </p:cNvPr>
          <p:cNvSpPr/>
          <p:nvPr/>
        </p:nvSpPr>
        <p:spPr>
          <a:xfrm>
            <a:off x="7829031" y="164655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99C7D-D917-413A-9388-E4E8F66010A3}"/>
              </a:ext>
            </a:extLst>
          </p:cNvPr>
          <p:cNvCxnSpPr/>
          <p:nvPr/>
        </p:nvCxnSpPr>
        <p:spPr>
          <a:xfrm>
            <a:off x="7634309" y="1468217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00E6D5B-63E5-A657-D013-07A54D3CA16C}"/>
              </a:ext>
            </a:extLst>
          </p:cNvPr>
          <p:cNvSpPr/>
          <p:nvPr/>
        </p:nvSpPr>
        <p:spPr>
          <a:xfrm>
            <a:off x="8169502" y="164655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5F7E0-D42A-3E87-4228-50F549ADE425}"/>
              </a:ext>
            </a:extLst>
          </p:cNvPr>
          <p:cNvSpPr/>
          <p:nvPr/>
        </p:nvSpPr>
        <p:spPr>
          <a:xfrm>
            <a:off x="8477542" y="164330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3E8883-502F-2721-3FFD-DDCB6E8ACE17}"/>
              </a:ext>
            </a:extLst>
          </p:cNvPr>
          <p:cNvSpPr/>
          <p:nvPr/>
        </p:nvSpPr>
        <p:spPr>
          <a:xfrm>
            <a:off x="9028779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87D476-7238-DFE5-1D19-469E683A507C}"/>
              </a:ext>
            </a:extLst>
          </p:cNvPr>
          <p:cNvSpPr/>
          <p:nvPr/>
        </p:nvSpPr>
        <p:spPr>
          <a:xfrm>
            <a:off x="10591694" y="164654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6C4B99-2AD5-0A25-59B9-C1C54AEB69A9}"/>
              </a:ext>
            </a:extLst>
          </p:cNvPr>
          <p:cNvSpPr/>
          <p:nvPr/>
        </p:nvSpPr>
        <p:spPr>
          <a:xfrm>
            <a:off x="10209071" y="164330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3DD535-FE6A-7A44-8F64-3B643AF98428}"/>
              </a:ext>
            </a:extLst>
          </p:cNvPr>
          <p:cNvSpPr/>
          <p:nvPr/>
        </p:nvSpPr>
        <p:spPr>
          <a:xfrm>
            <a:off x="10001545" y="16400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DE2AA6-ECDA-36D4-0791-E889F2254D9F}"/>
              </a:ext>
            </a:extLst>
          </p:cNvPr>
          <p:cNvSpPr/>
          <p:nvPr/>
        </p:nvSpPr>
        <p:spPr>
          <a:xfrm>
            <a:off x="9667564" y="164655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F2E1D-6D42-066E-66ED-FB9ED680FC47}"/>
              </a:ext>
            </a:extLst>
          </p:cNvPr>
          <p:cNvSpPr/>
          <p:nvPr/>
        </p:nvSpPr>
        <p:spPr>
          <a:xfrm>
            <a:off x="9353035" y="16433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14A15C-E772-381E-2395-31163E5197CE}"/>
              </a:ext>
            </a:extLst>
          </p:cNvPr>
          <p:cNvSpPr/>
          <p:nvPr/>
        </p:nvSpPr>
        <p:spPr>
          <a:xfrm>
            <a:off x="8727220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F53B9E-5A63-34C5-BCFD-BADF04842D82}"/>
              </a:ext>
            </a:extLst>
          </p:cNvPr>
          <p:cNvSpPr/>
          <p:nvPr/>
        </p:nvSpPr>
        <p:spPr>
          <a:xfrm>
            <a:off x="7576123" y="1640065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FF9002-7E55-1A9D-4883-9F74FD111110}"/>
              </a:ext>
            </a:extLst>
          </p:cNvPr>
          <p:cNvSpPr/>
          <p:nvPr/>
        </p:nvSpPr>
        <p:spPr>
          <a:xfrm>
            <a:off x="6995702" y="1640071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DDB99A-5DA8-8C83-4649-EAA4D15E8CD1}"/>
              </a:ext>
            </a:extLst>
          </p:cNvPr>
          <p:cNvSpPr/>
          <p:nvPr/>
        </p:nvSpPr>
        <p:spPr>
          <a:xfrm>
            <a:off x="7952260" y="164654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7B0DDF-A8E1-4C92-03A4-6B02F16532ED}"/>
              </a:ext>
            </a:extLst>
          </p:cNvPr>
          <p:cNvSpPr/>
          <p:nvPr/>
        </p:nvSpPr>
        <p:spPr>
          <a:xfrm>
            <a:off x="7290775" y="172437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3AF797-5489-5E1B-25C6-0EE97D3D204F}"/>
              </a:ext>
            </a:extLst>
          </p:cNvPr>
          <p:cNvSpPr/>
          <p:nvPr/>
        </p:nvSpPr>
        <p:spPr>
          <a:xfrm>
            <a:off x="7569639" y="1730858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/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blipFill>
                <a:blip r:embed="rId4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58A10DCE-6296-FCE6-660A-05EE1D83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74" y="4212413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CC70E71-8B8B-85B3-C5D9-686A02683486}"/>
              </a:ext>
            </a:extLst>
          </p:cNvPr>
          <p:cNvSpPr txBox="1"/>
          <p:nvPr/>
        </p:nvSpPr>
        <p:spPr>
          <a:xfrm>
            <a:off x="5959971" y="4142174"/>
            <a:ext cx="428048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2B312E1-1886-75D2-2803-061C43013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231" y="341844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A74D545-BEA6-C992-98B0-9E673CD0D6A7}"/>
              </a:ext>
            </a:extLst>
          </p:cNvPr>
          <p:cNvSpPr txBox="1"/>
          <p:nvPr/>
        </p:nvSpPr>
        <p:spPr>
          <a:xfrm>
            <a:off x="6486861" y="3365809"/>
            <a:ext cx="37399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8DE21DC-64FA-9FF0-C751-500EE0F6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57" y="498687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781DE03-E865-CA68-5303-51051CC96D1E}"/>
              </a:ext>
            </a:extLst>
          </p:cNvPr>
          <p:cNvSpPr txBox="1"/>
          <p:nvPr/>
        </p:nvSpPr>
        <p:spPr>
          <a:xfrm>
            <a:off x="6626711" y="4929121"/>
            <a:ext cx="36204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Every Row Counts: Combining Sketches and Sampling for Accurate Group-By Result Estimates.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78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and Problems</a:t>
                </a:r>
              </a:p>
              <a:p>
                <a:pPr lvl="1"/>
                <a:r>
                  <a:rPr lang="en-US" dirty="0"/>
                  <a:t>Sample subset 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tuples and estimate #distinct items d</a:t>
                </a:r>
              </a:p>
              <a:p>
                <a:pPr lvl="1"/>
                <a:r>
                  <a:rPr lang="en-US" dirty="0"/>
                  <a:t>Naïve estimators: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underestimate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overestimate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2"/>
                <a:endParaRPr lang="en-US" sz="1000" dirty="0"/>
              </a:p>
              <a:p>
                <a:r>
                  <a:rPr lang="en-US" dirty="0"/>
                  <a:t>#1 Sample-based Estimators</a:t>
                </a:r>
              </a:p>
              <a:p>
                <a:pPr lvl="1"/>
                <a:r>
                  <a:rPr lang="en-US" dirty="0"/>
                  <a:t>“Generalized jackknife” estimator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Guaranteed error estimator (GEE)</a:t>
                </a:r>
              </a:p>
              <a:p>
                <a:pPr lvl="2"/>
                <a:r>
                  <a:rPr lang="en-US" dirty="0"/>
                  <a:t>Basic and adaptive estimators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179AD-6933-8ADB-7B34-53E341BFF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/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h𝑦𝑏𝑟𝑖𝑑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  0&lt;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F5A246-4174-C91A-0264-59D829B584A2}"/>
              </a:ext>
            </a:extLst>
          </p:cNvPr>
          <p:cNvSpPr txBox="1"/>
          <p:nvPr/>
        </p:nvSpPr>
        <p:spPr>
          <a:xfrm>
            <a:off x="7525667" y="2378595"/>
            <a:ext cx="19697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squared coefficient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variation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C1193-91D0-466D-E4FF-F7DCC092A9A4}"/>
              </a:ext>
            </a:extLst>
          </p:cNvPr>
          <p:cNvSpPr txBox="1"/>
          <p:nvPr/>
        </p:nvSpPr>
        <p:spPr>
          <a:xfrm>
            <a:off x="9044644" y="2370221"/>
            <a:ext cx="26914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estimator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A04B8-5E1A-558D-3659-156B1A07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158" y="2705721"/>
            <a:ext cx="2148835" cy="2707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/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B8E5C2-B1C6-9513-097A-5FB31EB14BEF}"/>
              </a:ext>
            </a:extLst>
          </p:cNvPr>
          <p:cNvSpPr txBox="1"/>
          <p:nvPr/>
        </p:nvSpPr>
        <p:spPr>
          <a:xfrm>
            <a:off x="1819888" y="3165161"/>
            <a:ext cx="3084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J. Haas and L. Stokes: Estimating the Number of Classes in a Finite Population,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Amer. Statist. Assoc., 93(444),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/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1498C51-B65F-66DB-1B6D-1D005FEB3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444" y="503054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97464-686B-9798-06ED-86C55589318E}"/>
              </a:ext>
            </a:extLst>
          </p:cNvPr>
          <p:cNvSpPr txBox="1"/>
          <p:nvPr/>
        </p:nvSpPr>
        <p:spPr>
          <a:xfrm>
            <a:off x="1861198" y="4983527"/>
            <a:ext cx="36425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[Moses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Charikar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Chaudhuri, Rajeev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Motwani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Estimation Error Guarantees for Distinct Values.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PODS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5CE38-2AEC-9E7A-6653-78882FC8B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444" y="3214451"/>
            <a:ext cx="45029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848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#2 Sample Views</a:t>
                </a:r>
              </a:p>
              <a:p>
                <a:pPr lvl="1"/>
                <a:r>
                  <a:rPr lang="en-US" dirty="0"/>
                  <a:t>Random sampling + materialized views </a:t>
                </a:r>
                <a:br>
                  <a:rPr lang="en-US" dirty="0"/>
                </a:br>
                <a:r>
                  <a:rPr lang="en-US" dirty="0"/>
                  <a:t>w/ statistical guarantees</a:t>
                </a:r>
              </a:p>
              <a:p>
                <a:pPr lvl="1"/>
                <a:r>
                  <a:rPr lang="en-US" dirty="0"/>
                  <a:t>Query feedback (actual card)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#3 Index-based Join Sampling</a:t>
                </a:r>
              </a:p>
              <a:p>
                <a:pPr lvl="1"/>
                <a:r>
                  <a:rPr lang="en-US" dirty="0"/>
                  <a:t>Joins on samples might result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existing indexes to explore </a:t>
                </a:r>
                <a:br>
                  <a:rPr lang="en-US" dirty="0"/>
                </a:br>
                <a:r>
                  <a:rPr lang="en-US" dirty="0"/>
                  <a:t>intermediate results bottom-up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31CA-7C06-8331-23BF-9B50104922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D88A8-1632-470E-B712-49BD19FB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12" y="1268963"/>
            <a:ext cx="4830243" cy="243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C5B58-1EBC-BD74-F11C-C2EB163D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66" y="3598190"/>
            <a:ext cx="2794788" cy="223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60F56-612E-D55F-5B3F-43291BC7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52" y="5135568"/>
            <a:ext cx="521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FF5A2D-A8BE-92F7-2523-B12219630998}"/>
              </a:ext>
            </a:extLst>
          </p:cNvPr>
          <p:cNvSpPr txBox="1"/>
          <p:nvPr/>
        </p:nvSpPr>
        <p:spPr>
          <a:xfrm>
            <a:off x="1693997" y="4978554"/>
            <a:ext cx="32858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Cardinality Estimation Done Right: Index-Based Join Sampling.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8DE96-B859-6490-C157-74CA9C45B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59" y="262511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8DB8D-5543-13C5-3D94-4B03355F7008}"/>
              </a:ext>
            </a:extLst>
          </p:cNvPr>
          <p:cNvSpPr txBox="1"/>
          <p:nvPr/>
        </p:nvSpPr>
        <p:spPr>
          <a:xfrm>
            <a:off x="1587643" y="2574872"/>
            <a:ext cx="37890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Zabback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Cardinality estimation using sample views with quality assurance.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13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755DE3-5936-7140-E638-15144D7713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06C46-AB92-D73E-A1B3-F37B7E2F1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Picasso Project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Plan diagram:</a:t>
            </a:r>
            <a:r>
              <a:rPr lang="en-US" dirty="0"/>
              <a:t> plan choice over selectivity ranges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Cost diagram:</a:t>
            </a:r>
            <a:r>
              <a:rPr lang="en-US" dirty="0"/>
              <a:t> estimated plan execution costs over ranges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</a:t>
            </a:r>
            <a:br>
              <a:rPr lang="en-US" dirty="0"/>
            </a:br>
            <a:r>
              <a:rPr lang="en-US" dirty="0"/>
              <a:t> Robust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538F-B3F0-EE08-0568-847D0108C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E48A-A52E-33AC-FB8D-F25ABE75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71" y="396545"/>
            <a:ext cx="2095953" cy="1860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7E429-682E-F340-6CFA-15D42540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72" y="2652716"/>
            <a:ext cx="1887556" cy="15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202F2-D4E5-4EFA-F915-10E47084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217" y="2665014"/>
            <a:ext cx="1914912" cy="152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7D571-768B-CAD7-9418-753E78BD3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377" y="2680363"/>
            <a:ext cx="1860200" cy="149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99C79-8F1D-FF3C-D97F-3B1CD27FB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890" y="2695406"/>
            <a:ext cx="1873878" cy="1531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829105-E102-F23D-D212-24FBE86404F7}"/>
              </a:ext>
            </a:extLst>
          </p:cNvPr>
          <p:cNvSpPr txBox="1"/>
          <p:nvPr/>
        </p:nvSpPr>
        <p:spPr>
          <a:xfrm>
            <a:off x="1245725" y="2262790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Islands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EF37B-5F44-17BC-FFC0-FD32F099CB55}"/>
              </a:ext>
            </a:extLst>
          </p:cNvPr>
          <p:cNvSpPr txBox="1"/>
          <p:nvPr/>
        </p:nvSpPr>
        <p:spPr>
          <a:xfrm>
            <a:off x="3772027" y="2264468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Switch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92DA8-E4F6-C21E-965C-222D88B1B13A}"/>
              </a:ext>
            </a:extLst>
          </p:cNvPr>
          <p:cNvSpPr txBox="1"/>
          <p:nvPr/>
        </p:nvSpPr>
        <p:spPr>
          <a:xfrm>
            <a:off x="6351421" y="2266143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Venetian Blinds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519CF-4881-EB0D-4FF0-AC8EE2A5028B}"/>
              </a:ext>
            </a:extLst>
          </p:cNvPr>
          <p:cNvSpPr txBox="1"/>
          <p:nvPr/>
        </p:nvSpPr>
        <p:spPr>
          <a:xfrm>
            <a:off x="8866150" y="2267817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211890-7E34-9057-9CAB-2D32EE14D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882" y="4417074"/>
            <a:ext cx="2200891" cy="1803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DD706-5CC4-0379-F1CC-DA8767E24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921" y="4435167"/>
            <a:ext cx="2128334" cy="1785111"/>
          </a:xfrm>
          <a:prstGeom prst="rect">
            <a:avLst/>
          </a:prstGeom>
        </p:spPr>
      </p:pic>
      <p:sp>
        <p:nvSpPr>
          <p:cNvPr id="15" name="Right Arrow 11">
            <a:extLst>
              <a:ext uri="{FF2B5EF4-FFF2-40B4-BE49-F238E27FC236}">
                <a16:creationId xmlns:a16="http://schemas.microsoft.com/office/drawing/2014/main" id="{FAB196A9-9423-7419-6075-44D623358691}"/>
              </a:ext>
            </a:extLst>
          </p:cNvPr>
          <p:cNvSpPr/>
          <p:nvPr/>
        </p:nvSpPr>
        <p:spPr>
          <a:xfrm>
            <a:off x="7105348" y="51679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482AF-8FDF-B51B-1088-A0A201444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385" y="51716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1761EC-5345-D566-61E3-7AE0F7DD054B}"/>
              </a:ext>
            </a:extLst>
          </p:cNvPr>
          <p:cNvSpPr txBox="1"/>
          <p:nvPr/>
        </p:nvSpPr>
        <p:spPr>
          <a:xfrm>
            <a:off x="1497616" y="5128547"/>
            <a:ext cx="27193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[Naveen Reddy,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Analyzing Plan Diagrams of Database Query Optimizers.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2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6886-BC20-1E68-F86E-1B26BF4CC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5E3DD-5628-7371-8BD1-BA9DCAB3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3" y="1285289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C287A-2C93-3CD9-0F5B-ECE5372C46FB}"/>
              </a:ext>
            </a:extLst>
          </p:cNvPr>
          <p:cNvSpPr txBox="1"/>
          <p:nvPr/>
        </p:nvSpPr>
        <p:spPr>
          <a:xfrm>
            <a:off x="1157928" y="1335530"/>
            <a:ext cx="4310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Production of Anorexic Plan Diagrams.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2946D-1AA2-0A60-7434-82E28BF87DD4}"/>
              </a:ext>
            </a:extLst>
          </p:cNvPr>
          <p:cNvSpPr txBox="1"/>
          <p:nvPr/>
        </p:nvSpPr>
        <p:spPr>
          <a:xfrm>
            <a:off x="5661929" y="5146983"/>
            <a:ext cx="3715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Query Processing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(learned cardinalities, re-optimization)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F0E19-8A5C-F561-000B-FC25B84D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3" y="514366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2AC18-329A-EE9B-6E8D-DFC1668933DA}"/>
              </a:ext>
            </a:extLst>
          </p:cNvPr>
          <p:cNvSpPr txBox="1"/>
          <p:nvPr/>
        </p:nvSpPr>
        <p:spPr>
          <a:xfrm>
            <a:off x="1178025" y="5178677"/>
            <a:ext cx="37681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Possible.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1DC46-2AEB-006F-2F8E-D0802A13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46" y="2058365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14BAC-FCD6-F32E-6139-2DE57B37FA55}"/>
              </a:ext>
            </a:extLst>
          </p:cNvPr>
          <p:cNvSpPr txBox="1"/>
          <p:nvPr/>
        </p:nvSpPr>
        <p:spPr>
          <a:xfrm>
            <a:off x="1147881" y="2098557"/>
            <a:ext cx="54361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Identifying robust plans through plan diagram reduction.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FB7D9-7A5D-BB5F-1247-5B2DE0C5A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" y="28243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F9AD45-8CA2-966A-40E6-E02614C41B0C}"/>
              </a:ext>
            </a:extLst>
          </p:cNvPr>
          <p:cNvSpPr txBox="1"/>
          <p:nvPr/>
        </p:nvSpPr>
        <p:spPr>
          <a:xfrm>
            <a:off x="1147881" y="2868617"/>
            <a:ext cx="6209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Abhirama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Sourjya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Bhaumik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Atreyee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Harsh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Shrimal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Stability of Plan Costs and the Costs of Plan Stability.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CEF7F-3237-2EE6-7E02-1B181D88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" y="437341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E387A-FF90-6197-D381-B52612C78EEC}"/>
              </a:ext>
            </a:extLst>
          </p:cNvPr>
          <p:cNvSpPr txBox="1"/>
          <p:nvPr/>
        </p:nvSpPr>
        <p:spPr>
          <a:xfrm>
            <a:off x="1167977" y="4415304"/>
            <a:ext cx="585818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bouquets: query processing without selectivity estimation.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BBA81A-747B-17A8-8CD3-5621E6D64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64" y="3594557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BA7DC-3067-3729-C905-32BC55840108}"/>
              </a:ext>
            </a:extLst>
          </p:cNvPr>
          <p:cNvSpPr txBox="1"/>
          <p:nvPr/>
        </p:nvSpPr>
        <p:spPr>
          <a:xfrm>
            <a:off x="1147881" y="3638677"/>
            <a:ext cx="617973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Wey Guy, Harumi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Glenn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Robust Query Processing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Seminar 12321).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Reports 2(8)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3A2343CC-BE09-4C17-EB14-66EBCB06ACBE}"/>
              </a:ext>
            </a:extLst>
          </p:cNvPr>
          <p:cNvSpPr/>
          <p:nvPr/>
        </p:nvSpPr>
        <p:spPr>
          <a:xfrm>
            <a:off x="5305556" y="52583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4DDFE-A614-BFC1-E8AD-C2FD6C9D9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Enumeration / Ordering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B5E81-9A38-CFF3-229C-05732DB9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E56AD8-1201-504E-7562-EC64AD8C6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4193E-38A7-80E2-5281-7B0C3D80A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67573-0ADE-5DF0-E4DB-94286FA7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38564-253E-789A-631E-B1604943BD29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52156-6F72-1B43-2369-7F24992F4F19}"/>
              </a:ext>
            </a:extLst>
          </p:cNvPr>
          <p:cNvSpPr txBox="1"/>
          <p:nvPr/>
        </p:nvSpPr>
        <p:spPr>
          <a:xfrm>
            <a:off x="7441255" y="3368808"/>
            <a:ext cx="35565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EBFA8-13B1-F399-1BC7-6CFF82AF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7" y="341824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ABB78-373B-BDFD-DF9F-0FCF625A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341" y="4820590"/>
            <a:ext cx="5982853" cy="6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1FED3-6CFD-78B8-C338-517BD728F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of query optimization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</a:t>
            </a:r>
            <a:br>
              <a:rPr lang="en-US" dirty="0"/>
            </a:br>
            <a:r>
              <a:rPr lang="en-US" dirty="0"/>
              <a:t>of tables and joins</a:t>
            </a:r>
            <a:br>
              <a:rPr lang="en-US" dirty="0"/>
            </a:br>
            <a:r>
              <a:rPr lang="en-US" dirty="0"/>
              <a:t>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</a:t>
            </a:r>
            <a:br>
              <a:rPr lang="en-US" dirty="0"/>
            </a:br>
            <a:r>
              <a:rPr lang="en-US" dirty="0"/>
              <a:t>(execution order: bottom-up)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1B50-B129-63B5-F257-3755950DD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CB42-DCD0-7006-5278-270A59B2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5730556" y="1309208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65191-9B51-0D93-143E-78A9697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7447922" y="1566065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99F32-5710-A609-0859-5698904F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9341406" y="1892727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244B3-B2A0-1F14-178E-DE1B3FB24556}"/>
              </a:ext>
            </a:extLst>
          </p:cNvPr>
          <p:cNvSpPr txBox="1"/>
          <p:nvPr/>
        </p:nvSpPr>
        <p:spPr>
          <a:xfrm>
            <a:off x="5891473" y="1743876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729CA-7C24-FD91-825E-35E71707B2EC}"/>
              </a:ext>
            </a:extLst>
          </p:cNvPr>
          <p:cNvSpPr txBox="1"/>
          <p:nvPr/>
        </p:nvSpPr>
        <p:spPr>
          <a:xfrm>
            <a:off x="7653233" y="2165940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71480-EC7C-74C7-7361-6B87F2E19475}"/>
              </a:ext>
            </a:extLst>
          </p:cNvPr>
          <p:cNvSpPr txBox="1"/>
          <p:nvPr/>
        </p:nvSpPr>
        <p:spPr>
          <a:xfrm>
            <a:off x="9499609" y="25330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D4F17-7388-6584-3916-8D4ECB59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251" y="3591473"/>
            <a:ext cx="1300320" cy="142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9CD9A-3AA3-6F28-E210-47D6544415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10066533" y="3578214"/>
            <a:ext cx="1775948" cy="11464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A522E-A209-7C82-3024-B3F3DB1E7254}"/>
              </a:ext>
            </a:extLst>
          </p:cNvPr>
          <p:cNvGrpSpPr/>
          <p:nvPr/>
        </p:nvGrpSpPr>
        <p:grpSpPr>
          <a:xfrm>
            <a:off x="4503891" y="3570074"/>
            <a:ext cx="1470600" cy="1445739"/>
            <a:chOff x="337142" y="4657522"/>
            <a:chExt cx="1470600" cy="1445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40CC5A-ACFC-3900-F418-DA75DC2C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6D5D8-486D-255E-12B5-76F215AFBA39}"/>
                </a:ext>
              </a:extLst>
            </p:cNvPr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E3871-6791-6C7C-A1B2-DA3C0BDA1D3E}"/>
              </a:ext>
            </a:extLst>
          </p:cNvPr>
          <p:cNvGrpSpPr/>
          <p:nvPr/>
        </p:nvGrpSpPr>
        <p:grpSpPr>
          <a:xfrm>
            <a:off x="6344707" y="3584725"/>
            <a:ext cx="1957040" cy="1463588"/>
            <a:chOff x="4661913" y="4667341"/>
            <a:chExt cx="1957040" cy="1463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5E5C2-AE59-9C60-A6FB-1662E41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33A1DB-0DA9-8D81-9185-BF3EEEB84946}"/>
                </a:ext>
              </a:extLst>
            </p:cNvPr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92E7-25F7-8B5E-10B1-0B10778632D5}"/>
                </a:ext>
              </a:extLst>
            </p:cNvPr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C2F29-71DF-C261-2DA5-A410B311121E}"/>
              </a:ext>
            </a:extLst>
          </p:cNvPr>
          <p:cNvSpPr txBox="1"/>
          <p:nvPr/>
        </p:nvSpPr>
        <p:spPr>
          <a:xfrm>
            <a:off x="4575490" y="3200742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C02C5-46F1-6CE9-E9BD-98D43E282C60}"/>
              </a:ext>
            </a:extLst>
          </p:cNvPr>
          <p:cNvSpPr txBox="1"/>
          <p:nvPr/>
        </p:nvSpPr>
        <p:spPr>
          <a:xfrm>
            <a:off x="6516501" y="3202416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8B282-7D8C-EDFC-0D02-5C9CB09ED466}"/>
              </a:ext>
            </a:extLst>
          </p:cNvPr>
          <p:cNvSpPr txBox="1"/>
          <p:nvPr/>
        </p:nvSpPr>
        <p:spPr>
          <a:xfrm>
            <a:off x="8527845" y="3204092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29D64-FE8E-6CDB-5983-9CC40A4CA72A}"/>
              </a:ext>
            </a:extLst>
          </p:cNvPr>
          <p:cNvSpPr txBox="1"/>
          <p:nvPr/>
        </p:nvSpPr>
        <p:spPr>
          <a:xfrm>
            <a:off x="10368368" y="3205766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322141-A3B3-9A82-BFF3-5475BE691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C8A3FB-FEAF-6F79-1968-CAE963BCACA5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1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F47F6-2A41-0F3D-A5B2-9E4896D86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</a:t>
            </a:r>
            <a:br>
              <a:rPr lang="en-US" dirty="0"/>
            </a:br>
            <a:r>
              <a:rPr lang="en-US" dirty="0"/>
              <a:t>query &amp;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</a:t>
            </a:r>
            <a:br>
              <a:rPr lang="en-US" dirty="0"/>
            </a:br>
            <a:r>
              <a:rPr lang="en-US" dirty="0"/>
              <a:t>cross products </a:t>
            </a:r>
            <a:br>
              <a:rPr lang="en-US" dirty="0"/>
            </a:br>
            <a:r>
              <a:rPr lang="en-US" dirty="0"/>
              <a:t>similar to cliques </a:t>
            </a:r>
            <a:br>
              <a:rPr lang="en-US" dirty="0"/>
            </a:br>
            <a:r>
              <a:rPr lang="en-US" dirty="0"/>
              <a:t>(fully connected)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2FFC-80C0-6875-38BD-E0EC8BBD0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0A21E-1A7A-1021-3676-4D774D00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4F4B-0AD8-9F65-4236-CBD8F97EF3A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9E8C94C3-6D96-3060-39CA-9C9B7E24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5969"/>
              </p:ext>
            </p:extLst>
          </p:nvPr>
        </p:nvGraphicFramePr>
        <p:xfrm>
          <a:off x="3406151" y="2653700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EF1703-F92D-8A24-222E-3C7DFB31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82330"/>
              </p:ext>
            </p:extLst>
          </p:nvPr>
        </p:nvGraphicFramePr>
        <p:xfrm>
          <a:off x="8775247" y="2646611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B4334B-96A5-F731-1A8C-655E5F43351F}"/>
              </a:ext>
            </a:extLst>
          </p:cNvPr>
          <p:cNvSpPr/>
          <p:nvPr/>
        </p:nvSpPr>
        <p:spPr>
          <a:xfrm>
            <a:off x="9298585" y="4825117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EDDC2-B6B2-328D-EDCE-2F1C90643C95}"/>
              </a:ext>
            </a:extLst>
          </p:cNvPr>
          <p:cNvSpPr/>
          <p:nvPr/>
        </p:nvSpPr>
        <p:spPr>
          <a:xfrm>
            <a:off x="2957129" y="3857089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E77D8-3DB5-B105-9B7F-E09D276A66D0}"/>
              </a:ext>
            </a:extLst>
          </p:cNvPr>
          <p:cNvSpPr/>
          <p:nvPr/>
        </p:nvSpPr>
        <p:spPr>
          <a:xfrm>
            <a:off x="2957129" y="4708306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01C66F0B-FFA8-97F5-6FC7-00C25911B0C1}"/>
              </a:ext>
            </a:extLst>
          </p:cNvPr>
          <p:cNvSpPr/>
          <p:nvPr/>
        </p:nvSpPr>
        <p:spPr>
          <a:xfrm>
            <a:off x="5625684" y="4708306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19DD3-F206-0D9D-D444-A4B62F31EF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annealing, MIL programming</a:t>
            </a:r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</a:t>
            </a:r>
            <a:r>
              <a:rPr lang="en-US" b="1" dirty="0">
                <a:solidFill>
                  <a:srgbClr val="C00000"/>
                </a:solidFill>
              </a:rPr>
              <a:t>&lt; 12 relations </a:t>
            </a:r>
            <a:r>
              <a:rPr lang="en-US" dirty="0"/>
              <a:t>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8D43-68A3-4E93-A621-409B6EF15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4" name="Ellipse 8">
            <a:extLst>
              <a:ext uri="{FF2B5EF4-FFF2-40B4-BE49-F238E27FC236}">
                <a16:creationId xmlns:a16="http://schemas.microsoft.com/office/drawing/2014/main" id="{B931A3E4-BE65-620A-C9AA-4AE3F8779353}"/>
              </a:ext>
            </a:extLst>
          </p:cNvPr>
          <p:cNvSpPr/>
          <p:nvPr/>
        </p:nvSpPr>
        <p:spPr>
          <a:xfrm>
            <a:off x="8022047" y="313567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e 9">
            <a:extLst>
              <a:ext uri="{FF2B5EF4-FFF2-40B4-BE49-F238E27FC236}">
                <a16:creationId xmlns:a16="http://schemas.microsoft.com/office/drawing/2014/main" id="{8C6CA66B-F52D-A99F-D7A1-6CE28D7A015C}"/>
              </a:ext>
            </a:extLst>
          </p:cNvPr>
          <p:cNvSpPr/>
          <p:nvPr/>
        </p:nvSpPr>
        <p:spPr>
          <a:xfrm>
            <a:off x="8170906" y="736376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10">
            <a:extLst>
              <a:ext uri="{FF2B5EF4-FFF2-40B4-BE49-F238E27FC236}">
                <a16:creationId xmlns:a16="http://schemas.microsoft.com/office/drawing/2014/main" id="{F5B34D68-450F-4127-0529-D4D372EA9168}"/>
              </a:ext>
            </a:extLst>
          </p:cNvPr>
          <p:cNvSpPr/>
          <p:nvPr/>
        </p:nvSpPr>
        <p:spPr>
          <a:xfrm>
            <a:off x="8394187" y="1144936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05CA4C0-C01F-2A09-ABA5-320DD2B2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4" y="2652407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8A9D0D93-C73E-98DB-50DE-C999601156B9}"/>
              </a:ext>
            </a:extLst>
          </p:cNvPr>
          <p:cNvSpPr txBox="1"/>
          <p:nvPr/>
        </p:nvSpPr>
        <p:spPr>
          <a:xfrm>
            <a:off x="9296806" y="2815989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0691708B-DB27-2597-D3C8-91D5D8C360AD}"/>
              </a:ext>
            </a:extLst>
          </p:cNvPr>
          <p:cNvSpPr txBox="1"/>
          <p:nvPr/>
        </p:nvSpPr>
        <p:spPr>
          <a:xfrm>
            <a:off x="10088286" y="3664109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543D3-B392-6CE1-2D7B-2D7AA42B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681" y="49288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DCC9D4-F4DF-8853-44B1-CC36246A8420}"/>
              </a:ext>
            </a:extLst>
          </p:cNvPr>
          <p:cNvSpPr txBox="1"/>
          <p:nvPr/>
        </p:nvSpPr>
        <p:spPr>
          <a:xfrm>
            <a:off x="7830165" y="4883690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AD4D3-F7FF-28A1-1166-77E8246C52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C9677-40C2-22F6-9154-D2B12F3A3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2953-0EB0-50EE-7D68-415C614E7734}"/>
              </a:ext>
            </a:extLst>
          </p:cNvPr>
          <p:cNvSpPr txBox="1"/>
          <p:nvPr/>
        </p:nvSpPr>
        <p:spPr>
          <a:xfrm>
            <a:off x="8073270" y="287632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05600-17D4-C78C-EA51-68214A0C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87" y="396545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3B08D-5533-E638-DB82-5D50E21D8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20191"/>
              </p:ext>
            </p:extLst>
          </p:nvPr>
        </p:nvGraphicFramePr>
        <p:xfrm>
          <a:off x="981794" y="1983630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BC738-410D-5687-9AAB-1C9CAA8D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37681"/>
              </p:ext>
            </p:extLst>
          </p:nvPr>
        </p:nvGraphicFramePr>
        <p:xfrm>
          <a:off x="968013" y="472632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883E25-EE4B-3CBB-98E1-9DD611FCC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6065"/>
              </p:ext>
            </p:extLst>
          </p:nvPr>
        </p:nvGraphicFramePr>
        <p:xfrm>
          <a:off x="6136219" y="1983630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AC203B-F00C-9160-D457-81CF98C0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07127"/>
              </p:ext>
            </p:extLst>
          </p:nvPr>
        </p:nvGraphicFramePr>
        <p:xfrm>
          <a:off x="6132974" y="3657093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823021-776C-BE22-B57F-1018C2429EBA}"/>
              </a:ext>
            </a:extLst>
          </p:cNvPr>
          <p:cNvSpPr txBox="1"/>
          <p:nvPr/>
        </p:nvSpPr>
        <p:spPr>
          <a:xfrm>
            <a:off x="5873625" y="4726327"/>
            <a:ext cx="46903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 .. Greedy operator ordering)</a:t>
            </a:r>
          </a:p>
        </p:txBody>
      </p:sp>
    </p:spTree>
    <p:extLst>
      <p:ext uri="{BB962C8B-B14F-4D97-AF65-F5344CB8AC3E}">
        <p14:creationId xmlns:p14="http://schemas.microsoft.com/office/powerpoint/2010/main" val="590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8280B-0A43-BAEC-0901-72965E40BB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2"/>
            <a:endParaRPr lang="en-US" sz="1000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44FC-802D-2AC0-CBBF-756F75C0B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44A6B-43EF-4B51-B648-1F44BDA1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38990-2C99-E386-AAD0-CABBE636645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B974605-1134-CCC8-39B0-7D06755E346B}"/>
              </a:ext>
            </a:extLst>
          </p:cNvPr>
          <p:cNvSpPr/>
          <p:nvPr/>
        </p:nvSpPr>
        <p:spPr>
          <a:xfrm>
            <a:off x="6559408" y="1875923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D3A53-DF31-DC56-20BA-B5AF76585AE7}"/>
              </a:ext>
            </a:extLst>
          </p:cNvPr>
          <p:cNvSpPr txBox="1"/>
          <p:nvPr/>
        </p:nvSpPr>
        <p:spPr>
          <a:xfrm>
            <a:off x="7098239" y="1845779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BA460-34A5-6B38-24A4-6622FC5E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30" y="2778863"/>
            <a:ext cx="6086961" cy="3085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6C1E5-EAC4-7366-9503-A0F5C2C78DEF}"/>
              </a:ext>
            </a:extLst>
          </p:cNvPr>
          <p:cNvSpPr txBox="1"/>
          <p:nvPr/>
        </p:nvSpPr>
        <p:spPr>
          <a:xfrm>
            <a:off x="4157852" y="2695100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52AD3-43E6-CE4F-73C8-6168FBC2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392" y="49000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83DA3-AD87-2E9B-2560-A51F17534E5A}"/>
              </a:ext>
            </a:extLst>
          </p:cNvPr>
          <p:cNvSpPr txBox="1"/>
          <p:nvPr/>
        </p:nvSpPr>
        <p:spPr>
          <a:xfrm>
            <a:off x="7714297" y="4834568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BC642-C80D-7A61-BBFF-B0390ECBF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subproblems</a:t>
            </a:r>
            <a:r>
              <a:rPr lang="en-US" dirty="0"/>
              <a:t> allow for memorization</a:t>
            </a:r>
          </a:p>
          <a:p>
            <a:pPr lvl="2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per set of quantifiers and interesting properties),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927FC-160E-DEFA-3023-F1F3A6759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49CC2-6340-A576-9B97-581452B3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09" y="427041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A541B-5673-E8DC-B52E-18F6CAE463A0}"/>
              </a:ext>
            </a:extLst>
          </p:cNvPr>
          <p:cNvSpPr txBox="1"/>
          <p:nvPr/>
        </p:nvSpPr>
        <p:spPr>
          <a:xfrm>
            <a:off x="8224466" y="4201937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E972B-3508-0D02-86A5-DC33A942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13" y="5010427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B72FB-9F0B-AF30-629A-0CD406E6E4D2}"/>
              </a:ext>
            </a:extLst>
          </p:cNvPr>
          <p:cNvSpPr txBox="1"/>
          <p:nvPr/>
        </p:nvSpPr>
        <p:spPr>
          <a:xfrm>
            <a:off x="7590620" y="4940601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2179A-1ED2-02BA-9699-D8E320FE61CC}"/>
              </a:ext>
            </a:extLst>
          </p:cNvPr>
          <p:cNvSpPr txBox="1"/>
          <p:nvPr/>
        </p:nvSpPr>
        <p:spPr>
          <a:xfrm>
            <a:off x="7078532" y="2617950"/>
            <a:ext cx="37900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833DC-E3FA-5336-E15A-D47235EB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208" y="278892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7462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7BD89-91D3-4D89-7287-FD109D50E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Selinger et al.</a:t>
            </a:r>
          </a:p>
          <a:p>
            <a:pPr lvl="1"/>
            <a:r>
              <a:rPr lang="en-US" dirty="0"/>
              <a:t>Implemented in </a:t>
            </a:r>
            <a:br>
              <a:rPr lang="en-US" dirty="0"/>
            </a:br>
            <a:r>
              <a:rPr lang="en-US" dirty="0"/>
              <a:t>IBM DB2, Postgres,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CC23-7C03-CA7A-98B9-6BF27B6A9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BFA34-8F07-06D2-ED92-02E7BDDDDBF0}"/>
              </a:ext>
            </a:extLst>
          </p:cNvPr>
          <p:cNvSpPr txBox="1"/>
          <p:nvPr/>
        </p:nvSpPr>
        <p:spPr>
          <a:xfrm>
            <a:off x="6879382" y="368720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F80B-80F9-D68E-BC25-2974A65D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03" y="429738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F9A5-1DC8-669C-5D56-4E37C0C9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58" y="1606637"/>
            <a:ext cx="5829842" cy="3953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DAF11-5B90-439E-4B14-1AA200BB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01" y="479834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617F3-C3C3-D037-C89E-3DC2CB3858C9}"/>
              </a:ext>
            </a:extLst>
          </p:cNvPr>
          <p:cNvSpPr txBox="1"/>
          <p:nvPr/>
        </p:nvSpPr>
        <p:spPr>
          <a:xfrm>
            <a:off x="1672069" y="4660171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989FF-314D-A9FD-7312-B7F2D86876E0}"/>
              </a:ext>
            </a:extLst>
          </p:cNvPr>
          <p:cNvSpPr/>
          <p:nvPr/>
        </p:nvSpPr>
        <p:spPr>
          <a:xfrm>
            <a:off x="5538930" y="386903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D8C3E-643A-CA34-D49A-E917F5678915}"/>
              </a:ext>
            </a:extLst>
          </p:cNvPr>
          <p:cNvSpPr/>
          <p:nvPr/>
        </p:nvSpPr>
        <p:spPr>
          <a:xfrm>
            <a:off x="5540606" y="425253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4EC80-A7A9-B035-3F8D-1CD744AC7B91}"/>
              </a:ext>
            </a:extLst>
          </p:cNvPr>
          <p:cNvSpPr txBox="1"/>
          <p:nvPr/>
        </p:nvSpPr>
        <p:spPr>
          <a:xfrm>
            <a:off x="10100885" y="385898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472C5-37B2-E2DE-35EF-9C96AED63C77}"/>
              </a:ext>
            </a:extLst>
          </p:cNvPr>
          <p:cNvSpPr txBox="1"/>
          <p:nvPr/>
        </p:nvSpPr>
        <p:spPr>
          <a:xfrm>
            <a:off x="10102561" y="423244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2686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1E1CF-0791-11A7-297A-B88B8947D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9A92-2C46-B74F-752A-60553AC9D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F39C99-CFF8-7481-0EDA-AECF93F96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58386"/>
              </p:ext>
            </p:extLst>
          </p:nvPr>
        </p:nvGraphicFramePr>
        <p:xfrm>
          <a:off x="1034497" y="2623547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00A5C9-7F18-0B9E-A020-E03D7BCB6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49076"/>
              </p:ext>
            </p:extLst>
          </p:nvPr>
        </p:nvGraphicFramePr>
        <p:xfrm>
          <a:off x="2575560" y="2435477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5D5FD0-DD69-5F2F-BA90-B0D216146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8424"/>
              </p:ext>
            </p:extLst>
          </p:nvPr>
        </p:nvGraphicFramePr>
        <p:xfrm>
          <a:off x="4725921" y="2198769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D5ACF-D3DB-82AE-B759-93EE1639C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42794"/>
              </p:ext>
            </p:extLst>
          </p:nvPr>
        </p:nvGraphicFramePr>
        <p:xfrm>
          <a:off x="7939838" y="2036642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E230D9-25C3-E3A5-E65A-32A403021A8A}"/>
              </a:ext>
            </a:extLst>
          </p:cNvPr>
          <p:cNvSpPr txBox="1"/>
          <p:nvPr/>
        </p:nvSpPr>
        <p:spPr>
          <a:xfrm>
            <a:off x="2951694" y="2085725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5050E-372E-B27C-26EB-B1B63CE41782}"/>
              </a:ext>
            </a:extLst>
          </p:cNvPr>
          <p:cNvSpPr txBox="1"/>
          <p:nvPr/>
        </p:nvSpPr>
        <p:spPr>
          <a:xfrm>
            <a:off x="4958880" y="1858744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E3D5-168B-F3E9-0869-E044E0F98B32}"/>
              </a:ext>
            </a:extLst>
          </p:cNvPr>
          <p:cNvSpPr txBox="1"/>
          <p:nvPr/>
        </p:nvSpPr>
        <p:spPr>
          <a:xfrm>
            <a:off x="8133264" y="1699859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A8143E-2E14-D19F-0AF1-8B9FB2039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44816"/>
              </p:ext>
            </p:extLst>
          </p:nvPr>
        </p:nvGraphicFramePr>
        <p:xfrm>
          <a:off x="7926925" y="4807732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89730B-8FA5-1066-639D-0F02C508A061}"/>
              </a:ext>
            </a:extLst>
          </p:cNvPr>
          <p:cNvSpPr txBox="1"/>
          <p:nvPr/>
        </p:nvSpPr>
        <p:spPr>
          <a:xfrm>
            <a:off x="8139750" y="4206357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5192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BA67A-3B62-44C9-02BD-4345E033A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72CB0-D58E-E0DE-DC2A-DFD52F7C2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AFBD-FDAC-4FAF-742A-BF0D2FD0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11" y="40730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3E03D-D683-CE63-D36F-F0FA09CCB812}"/>
              </a:ext>
            </a:extLst>
          </p:cNvPr>
          <p:cNvSpPr txBox="1"/>
          <p:nvPr/>
        </p:nvSpPr>
        <p:spPr>
          <a:xfrm>
            <a:off x="5766101" y="341069"/>
            <a:ext cx="40237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95880-E9A6-5410-7F4B-DB556CBE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61" y="2280715"/>
            <a:ext cx="8739850" cy="347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90F62-51B5-E6CE-C287-E71E78282057}"/>
              </a:ext>
            </a:extLst>
          </p:cNvPr>
          <p:cNvSpPr txBox="1"/>
          <p:nvPr/>
        </p:nvSpPr>
        <p:spPr>
          <a:xfrm>
            <a:off x="3174650" y="4996063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1174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062F7-0E48-3821-6FAE-65877B9D0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Simple Integration</a:t>
            </a:r>
            <a:r>
              <a:rPr lang="en-US" dirty="0"/>
              <a:t> and Low Overhead </a:t>
            </a:r>
          </a:p>
          <a:p>
            <a:pPr lvl="1"/>
            <a:r>
              <a:rPr lang="en-US" dirty="0"/>
              <a:t>Separate compilation and execution</a:t>
            </a:r>
          </a:p>
          <a:p>
            <a:pPr lvl="1"/>
            <a:r>
              <a:rPr lang="en-US" dirty="0"/>
              <a:t>Reuse optimizers and operators</a:t>
            </a:r>
          </a:p>
          <a:p>
            <a:r>
              <a:rPr lang="en-US" dirty="0"/>
              <a:t>Join Order Selection</a:t>
            </a:r>
          </a:p>
          <a:p>
            <a:pPr lvl="1"/>
            <a:r>
              <a:rPr lang="en-US" dirty="0"/>
              <a:t>Discretize </a:t>
            </a:r>
            <a:r>
              <a:rPr lang="en-US" dirty="0" err="1"/>
              <a:t>selectivities</a:t>
            </a:r>
            <a:r>
              <a:rPr lang="en-US" dirty="0"/>
              <a:t> (predicates and joins)</a:t>
            </a:r>
          </a:p>
          <a:p>
            <a:pPr lvl="1"/>
            <a:r>
              <a:rPr lang="en-US" dirty="0"/>
              <a:t>Sample the selectivity space </a:t>
            </a:r>
          </a:p>
          <a:p>
            <a:pPr lvl="1"/>
            <a:r>
              <a:rPr lang="en-US" dirty="0"/>
              <a:t>Optimize plan for sample, include original plan</a:t>
            </a:r>
          </a:p>
          <a:p>
            <a:r>
              <a:rPr lang="en-US" dirty="0"/>
              <a:t>Determine </a:t>
            </a:r>
            <a:r>
              <a:rPr lang="en-US" dirty="0">
                <a:solidFill>
                  <a:srgbClr val="7889FB"/>
                </a:solidFill>
              </a:rPr>
              <a:t>Plans of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Least Resistance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Measure # intermediates during runtime</a:t>
            </a:r>
          </a:p>
          <a:p>
            <a:pPr lvl="1"/>
            <a:r>
              <a:rPr lang="en-US" dirty="0"/>
              <a:t>Explore join plans via tuple routing w/ bounded regret</a:t>
            </a:r>
          </a:p>
          <a:p>
            <a:r>
              <a:rPr lang="en-US" dirty="0">
                <a:solidFill>
                  <a:srgbClr val="C40D1E"/>
                </a:solidFill>
              </a:rPr>
              <a:t>Next Steps</a:t>
            </a:r>
          </a:p>
          <a:p>
            <a:pPr lvl="1"/>
            <a:r>
              <a:rPr lang="en-US" dirty="0" err="1"/>
              <a:t>DuckDB</a:t>
            </a:r>
            <a:r>
              <a:rPr lang="en-US" dirty="0"/>
              <a:t> extension in </a:t>
            </a:r>
            <a:r>
              <a:rPr lang="en-US" dirty="0" err="1"/>
              <a:t>DuckDB</a:t>
            </a:r>
            <a:r>
              <a:rPr lang="en-US" dirty="0"/>
              <a:t> OSS repo (</a:t>
            </a:r>
            <a:r>
              <a:rPr lang="en-US" b="1" dirty="0">
                <a:solidFill>
                  <a:srgbClr val="7889FB"/>
                </a:solidFill>
              </a:rPr>
              <a:t>BS Paul </a:t>
            </a:r>
            <a:r>
              <a:rPr lang="en-US" b="1" dirty="0" err="1">
                <a:solidFill>
                  <a:srgbClr val="7889FB"/>
                </a:solidFill>
              </a:rPr>
              <a:t>Pohlitz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Skewed data generation (</a:t>
            </a:r>
            <a:r>
              <a:rPr lang="en-US" b="1" dirty="0">
                <a:solidFill>
                  <a:srgbClr val="7889FB"/>
                </a:solidFill>
              </a:rPr>
              <a:t>BS Marcel </a:t>
            </a:r>
            <a:r>
              <a:rPr lang="en-US" b="1" dirty="0" err="1">
                <a:solidFill>
                  <a:srgbClr val="7889FB"/>
                </a:solidFill>
              </a:rPr>
              <a:t>Scholand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8A437-3070-1186-CAE8-49938753A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POLAR: Non-invasive, Low Overhead </a:t>
            </a:r>
            <a:br>
              <a:rPr lang="en-US" dirty="0"/>
            </a:br>
            <a:r>
              <a:rPr lang="en-US" dirty="0"/>
              <a:t>Adaptive Query Processing </a:t>
            </a:r>
          </a:p>
        </p:txBody>
      </p:sp>
      <p:pic>
        <p:nvPicPr>
          <p:cNvPr id="13" name="profile.jpg" descr="profile.jpg">
            <a:extLst>
              <a:ext uri="{FF2B5EF4-FFF2-40B4-BE49-F238E27FC236}">
                <a16:creationId xmlns:a16="http://schemas.microsoft.com/office/drawing/2014/main" id="{1138C716-451A-227B-2922-7F83D8D3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07" y="371927"/>
            <a:ext cx="609386" cy="83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2438F-146A-39E2-3D3F-6812C073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08" y="519976"/>
            <a:ext cx="778875" cy="44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7C1E7-88CE-1C07-9DB8-3E11D3A85F65}"/>
              </a:ext>
            </a:extLst>
          </p:cNvPr>
          <p:cNvSpPr txBox="1"/>
          <p:nvPr/>
        </p:nvSpPr>
        <p:spPr>
          <a:xfrm>
            <a:off x="8166478" y="475562"/>
            <a:ext cx="189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BIFOLD GS (DAMS/DIMA)</a:t>
            </a:r>
          </a:p>
        </p:txBody>
      </p:sp>
      <p:pic>
        <p:nvPicPr>
          <p:cNvPr id="7" name="polar_pipeline-5.pdf">
            <a:extLst>
              <a:ext uri="{FF2B5EF4-FFF2-40B4-BE49-F238E27FC236}">
                <a16:creationId xmlns:a16="http://schemas.microsoft.com/office/drawing/2014/main" id="{C90C7257-C861-9A9E-A79E-570123E1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65"/>
          <a:stretch>
            <a:fillRect/>
          </a:stretch>
        </p:blipFill>
        <p:spPr>
          <a:xfrm>
            <a:off x="5578088" y="1410487"/>
            <a:ext cx="6063113" cy="3047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3_2_rel_gains.pdf">
            <a:extLst>
              <a:ext uri="{FF2B5EF4-FFF2-40B4-BE49-F238E27FC236}">
                <a16:creationId xmlns:a16="http://schemas.microsoft.com/office/drawing/2014/main" id="{D97B6EE3-28EF-F02F-2A63-A061F63F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255"/>
          <a:stretch>
            <a:fillRect/>
          </a:stretch>
        </p:blipFill>
        <p:spPr>
          <a:xfrm>
            <a:off x="6978420" y="4481821"/>
            <a:ext cx="4716959" cy="87599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4FCCC-6164-7A69-A53C-CCB546F5A785}"/>
              </a:ext>
            </a:extLst>
          </p:cNvPr>
          <p:cNvSpPr txBox="1"/>
          <p:nvPr/>
        </p:nvSpPr>
        <p:spPr>
          <a:xfrm>
            <a:off x="4198585" y="752561"/>
            <a:ext cx="275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b="1" dirty="0">
                <a:solidFill>
                  <a:srgbClr val="7889FB"/>
                </a:solidFill>
              </a:rPr>
              <a:t>DIMA/DAMS @ VLDB’24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550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09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Jun 16 in B-106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Submissions</a:t>
            </a:r>
            <a:r>
              <a:rPr lang="en-US" dirty="0"/>
              <a:t> [Jul 08 EOD]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Presentations all Teams</a:t>
            </a:r>
            <a:r>
              <a:rPr lang="en-US" dirty="0"/>
              <a:t> [</a:t>
            </a:r>
            <a:r>
              <a:rPr lang="en-US"/>
              <a:t>Jul 14]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1855-0B28-D7C4-D909-CDE7ED73A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equivalent form that may be </a:t>
            </a: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2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20+ years of experience on </a:t>
            </a:r>
            <a:br>
              <a:rPr lang="en-US" dirty="0"/>
            </a:br>
            <a:r>
              <a:rPr lang="en-US" dirty="0"/>
              <a:t>query rewriting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B58B4-C8FF-64D4-EF21-8EC0ED97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8839F-F1C3-EAFA-2882-A706236FC2A8}"/>
              </a:ext>
            </a:extLst>
          </p:cNvPr>
          <p:cNvSpPr txBox="1"/>
          <p:nvPr/>
        </p:nvSpPr>
        <p:spPr>
          <a:xfrm>
            <a:off x="3974512" y="2825759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31F3DBC4-4783-F90A-7854-8CDCABF0CBF1}"/>
              </a:ext>
            </a:extLst>
          </p:cNvPr>
          <p:cNvSpPr/>
          <p:nvPr/>
        </p:nvSpPr>
        <p:spPr>
          <a:xfrm rot="5400000">
            <a:off x="4912518" y="357755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CC733-9C75-494C-BD9A-8923B616B320}"/>
              </a:ext>
            </a:extLst>
          </p:cNvPr>
          <p:cNvSpPr txBox="1"/>
          <p:nvPr/>
        </p:nvSpPr>
        <p:spPr>
          <a:xfrm>
            <a:off x="3971269" y="394119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549010-FCEF-BC51-B209-C326EB568C7B}"/>
              </a:ext>
            </a:extLst>
          </p:cNvPr>
          <p:cNvSpPr txBox="1"/>
          <p:nvPr/>
        </p:nvSpPr>
        <p:spPr>
          <a:xfrm>
            <a:off x="5161287" y="3516509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5B28A-1858-ABFF-9326-FCEE5B2E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459" y="4849903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6E496-B351-DF77-238A-525B66D75F3F}"/>
              </a:ext>
            </a:extLst>
          </p:cNvPr>
          <p:cNvSpPr txBox="1"/>
          <p:nvPr/>
        </p:nvSpPr>
        <p:spPr>
          <a:xfrm>
            <a:off x="7448427" y="4800611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8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CAB8F-F5C4-F179-BBA5-DA7FA7BD904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B2686-04AD-6F9B-A6C4-E51F8CCA71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</a:t>
            </a:r>
            <a:r>
              <a:rPr lang="de-DE" dirty="0" err="1"/>
              <a:t>P</a:t>
            </a:r>
            <a:r>
              <a:rPr lang="de-DE" baseline="-25000" dirty="0" err="1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 err="1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</a:t>
            </a:r>
            <a:r>
              <a:rPr lang="de-DE" dirty="0" err="1"/>
              <a:t>P</a:t>
            </a:r>
            <a:r>
              <a:rPr lang="de-DE" baseline="-25000" dirty="0" err="1"/>
              <a:t>rs</a:t>
            </a:r>
            <a:r>
              <a:rPr lang="de-DE" dirty="0"/>
              <a:t>)</a:t>
            </a:r>
            <a:endParaRPr lang="de-DE" sz="700" dirty="0"/>
          </a:p>
          <a:p>
            <a:pPr lvl="1"/>
            <a:endParaRPr lang="de-DE" dirty="0"/>
          </a:p>
          <a:p>
            <a:r>
              <a:rPr lang="de-DE" dirty="0"/>
              <a:t>Transformation Rules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Boolean </a:t>
            </a:r>
            <a:r>
              <a:rPr lang="de-DE" dirty="0" err="1"/>
              <a:t>Expressions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48BEC-186B-E537-D88D-E61A9C90C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FD9C688-9BC2-6495-E3A5-4D6467DC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1927"/>
              </p:ext>
            </p:extLst>
          </p:nvPr>
        </p:nvGraphicFramePr>
        <p:xfrm>
          <a:off x="3591816" y="2658241"/>
          <a:ext cx="8034126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CF75A-8D46-75E2-2074-888589070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443977" cy="4506685"/>
          </a:xfrm>
        </p:spPr>
        <p:txBody>
          <a:bodyPr/>
          <a:lstStyle/>
          <a:p>
            <a:r>
              <a:rPr lang="de-DE" dirty="0"/>
              <a:t>Elimination </a:t>
            </a:r>
            <a:r>
              <a:rPr lang="de-DE" dirty="0" err="1"/>
              <a:t>of</a:t>
            </a:r>
            <a:r>
              <a:rPr lang="de-DE" dirty="0"/>
              <a:t> Common </a:t>
            </a:r>
            <a:r>
              <a:rPr lang="de-DE" dirty="0" err="1"/>
              <a:t>Subexpressions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sz="700" dirty="0"/>
          </a:p>
          <a:p>
            <a:r>
              <a:rPr lang="de-DE" dirty="0"/>
              <a:t>Propagation </a:t>
            </a:r>
            <a:r>
              <a:rPr lang="de-DE" dirty="0" err="1"/>
              <a:t>of</a:t>
            </a:r>
            <a:r>
              <a:rPr lang="de-DE" dirty="0"/>
              <a:t>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Contradictions</a:t>
            </a:r>
            <a:endParaRPr lang="de-DE" dirty="0"/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  <a:endParaRPr lang="de-DE" sz="700" dirty="0"/>
          </a:p>
          <a:p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/</a:t>
            </a:r>
            <a:r>
              <a:rPr lang="de-DE" dirty="0" err="1"/>
              <a:t>unique</a:t>
            </a:r>
            <a:r>
              <a:rPr lang="de-DE" dirty="0"/>
              <a:t>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elimination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TAX_CLASS≥3: (MAR_STATUS=‘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TAX_CLASS=1)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7FE8A-02FB-3398-25E6-F09275562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73711-2D72-7D72-80F2-903B2C342A1A}"/>
              </a:ext>
            </a:extLst>
          </p:cNvPr>
          <p:cNvSpPr/>
          <p:nvPr/>
        </p:nvSpPr>
        <p:spPr>
          <a:xfrm>
            <a:off x="8509828" y="1956361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D3472-EEEE-7F6D-C55C-B6B72E681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br>
              <a:rPr lang="de-DE" dirty="0"/>
            </a:br>
            <a:r>
              <a:rPr lang="de-DE" dirty="0" err="1"/>
              <a:t>correlated</a:t>
            </a:r>
            <a:r>
              <a:rPr lang="de-DE" dirty="0"/>
              <a:t>  and </a:t>
            </a:r>
            <a:br>
              <a:rPr lang="de-DE" dirty="0"/>
            </a:br>
            <a:r>
              <a:rPr lang="de-DE" dirty="0" err="1"/>
              <a:t>computes</a:t>
            </a:r>
            <a:r>
              <a:rPr lang="de-DE" dirty="0"/>
              <a:t> an </a:t>
            </a:r>
            <a:r>
              <a:rPr lang="de-DE" dirty="0" err="1"/>
              <a:t>aggregate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once</a:t>
            </a:r>
            <a:r>
              <a:rPr lang="de-DE" dirty="0"/>
              <a:t> and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query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returns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</a:t>
            </a:r>
            <a:r>
              <a:rPr lang="de-DE" dirty="0" err="1"/>
              <a:t>into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symmetric</a:t>
            </a:r>
            <a:r>
              <a:rPr lang="de-DE" dirty="0"/>
              <a:t> form (via </a:t>
            </a:r>
            <a:r>
              <a:rPr lang="de-DE" dirty="0" err="1"/>
              <a:t>join</a:t>
            </a:r>
            <a:r>
              <a:rPr lang="de-DE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2E51-6CD3-6B38-9D6E-FD7BC8454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DEA26-A7B1-3D8E-9C1D-5D15413E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65A42-9AB5-C087-D8A7-52411D6A1617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65335D47-99F9-C1D1-28AA-012BA5C00040}"/>
              </a:ext>
            </a:extLst>
          </p:cNvPr>
          <p:cNvSpPr txBox="1"/>
          <p:nvPr/>
        </p:nvSpPr>
        <p:spPr>
          <a:xfrm>
            <a:off x="4243239" y="1543231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E6B3964-E084-9605-55D0-B7C8DA4A5F25}"/>
              </a:ext>
            </a:extLst>
          </p:cNvPr>
          <p:cNvSpPr txBox="1"/>
          <p:nvPr/>
        </p:nvSpPr>
        <p:spPr>
          <a:xfrm>
            <a:off x="8532309" y="1537986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62A60A4-6C28-6275-CAF1-268ECB02711A}"/>
              </a:ext>
            </a:extLst>
          </p:cNvPr>
          <p:cNvSpPr/>
          <p:nvPr/>
        </p:nvSpPr>
        <p:spPr>
          <a:xfrm>
            <a:off x="7972336" y="17385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F9484CBB-B206-455C-879A-E1278B12A103}"/>
              </a:ext>
            </a:extLst>
          </p:cNvPr>
          <p:cNvSpPr txBox="1"/>
          <p:nvPr/>
        </p:nvSpPr>
        <p:spPr>
          <a:xfrm>
            <a:off x="8549991" y="3798020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7AE5724-3233-34AF-36B3-71AF193D02D4}"/>
              </a:ext>
            </a:extLst>
          </p:cNvPr>
          <p:cNvSpPr txBox="1"/>
          <p:nvPr/>
        </p:nvSpPr>
        <p:spPr>
          <a:xfrm>
            <a:off x="4286271" y="3812228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C48C3B3D-3F61-6173-721F-8453CC31D729}"/>
              </a:ext>
            </a:extLst>
          </p:cNvPr>
          <p:cNvSpPr/>
          <p:nvPr/>
        </p:nvSpPr>
        <p:spPr>
          <a:xfrm>
            <a:off x="7981105" y="40370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4934</Words>
  <Application>Microsoft Office PowerPoint</Application>
  <PresentationFormat>Widescreen</PresentationFormat>
  <Paragraphs>743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- 04 Background Query Optimization</dc:title>
  <dc:creator>Matthias Boehm</dc:creator>
  <cp:lastModifiedBy>Matthias Boehm</cp:lastModifiedBy>
  <cp:revision>543</cp:revision>
  <cp:lastPrinted>2021-03-24T16:10:50Z</cp:lastPrinted>
  <dcterms:created xsi:type="dcterms:W3CDTF">2023-02-25T13:39:16Z</dcterms:created>
  <dcterms:modified xsi:type="dcterms:W3CDTF">2025-05-24T08:45:52Z</dcterms:modified>
</cp:coreProperties>
</file>