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710" r:id="rId2"/>
  </p:sldMasterIdLst>
  <p:notesMasterIdLst>
    <p:notesMasterId r:id="rId45"/>
  </p:notesMasterIdLst>
  <p:sldIdLst>
    <p:sldId id="359" r:id="rId3"/>
    <p:sldId id="387" r:id="rId4"/>
    <p:sldId id="484" r:id="rId5"/>
    <p:sldId id="388" r:id="rId6"/>
    <p:sldId id="389" r:id="rId7"/>
    <p:sldId id="354" r:id="rId8"/>
    <p:sldId id="423" r:id="rId9"/>
    <p:sldId id="390" r:id="rId10"/>
    <p:sldId id="395" r:id="rId11"/>
    <p:sldId id="396" r:id="rId12"/>
    <p:sldId id="397" r:id="rId13"/>
    <p:sldId id="398" r:id="rId14"/>
    <p:sldId id="399" r:id="rId15"/>
    <p:sldId id="391" r:id="rId16"/>
    <p:sldId id="400" r:id="rId17"/>
    <p:sldId id="401" r:id="rId18"/>
    <p:sldId id="402" r:id="rId19"/>
    <p:sldId id="392" r:id="rId20"/>
    <p:sldId id="403" r:id="rId21"/>
    <p:sldId id="404" r:id="rId22"/>
    <p:sldId id="405" r:id="rId23"/>
    <p:sldId id="406" r:id="rId24"/>
    <p:sldId id="393" r:id="rId25"/>
    <p:sldId id="407" r:id="rId26"/>
    <p:sldId id="408" r:id="rId27"/>
    <p:sldId id="409" r:id="rId28"/>
    <p:sldId id="468" r:id="rId29"/>
    <p:sldId id="367" r:id="rId30"/>
    <p:sldId id="411" r:id="rId31"/>
    <p:sldId id="414" r:id="rId32"/>
    <p:sldId id="413" r:id="rId33"/>
    <p:sldId id="380" r:id="rId34"/>
    <p:sldId id="373" r:id="rId35"/>
    <p:sldId id="368" r:id="rId36"/>
    <p:sldId id="369" r:id="rId37"/>
    <p:sldId id="412" r:id="rId38"/>
    <p:sldId id="415" r:id="rId39"/>
    <p:sldId id="416" r:id="rId40"/>
    <p:sldId id="417" r:id="rId41"/>
    <p:sldId id="418" r:id="rId42"/>
    <p:sldId id="419" r:id="rId43"/>
    <p:sldId id="421" r:id="rId44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889FB"/>
    <a:srgbClr val="000000"/>
    <a:srgbClr val="C40D1E"/>
    <a:srgbClr val="FF6C00"/>
    <a:srgbClr val="1F90CC"/>
    <a:srgbClr val="9013FE"/>
    <a:srgbClr val="434343"/>
    <a:srgbClr val="C40E02"/>
    <a:srgbClr val="FFFFFF"/>
    <a:srgbClr val="49CB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65"/>
    <p:restoredTop sz="84282" autoAdjust="0"/>
  </p:normalViewPr>
  <p:slideViewPr>
    <p:cSldViewPr snapToGrid="0" snapToObjects="1">
      <p:cViewPr varScale="1">
        <p:scale>
          <a:sx n="80" d="100"/>
          <a:sy n="80" d="100"/>
        </p:scale>
        <p:origin x="893" y="6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napToObjects="1" showGuides="1">
      <p:cViewPr varScale="1">
        <p:scale>
          <a:sx n="153" d="100"/>
          <a:sy n="153" d="100"/>
        </p:scale>
        <p:origin x="4920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A6180F-3EA1-4748-B4F4-956BB5176995}" type="datetimeFigureOut">
              <a:rPr lang="de-DE" smtClean="0"/>
              <a:t>16.04.2026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3C3961-1900-1342-BF9B-82C3215CD312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489311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147849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660405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All employees and students are committed to</a:t>
            </a:r>
          </a:p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728924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Compelling</a:t>
            </a:r>
            <a:r>
              <a:rPr lang="en-US" baseline="0" dirty="0"/>
              <a:t> properties: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ＭＳ Ｐゴシック" pitchFamily="-107" charset="-128"/>
                <a:cs typeface="ＭＳ Ｐゴシック" pitchFamily="-107" charset="-128"/>
              </a:rPr>
              <a:t>The components are balanced under α = 0.5.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ＭＳ Ｐゴシック" pitchFamily="-107" charset="-128"/>
                <a:cs typeface="ＭＳ Ｐゴシック" pitchFamily="-107" charset="-128"/>
              </a:rPr>
              <a:t>The score of the original X is always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ＭＳ Ｐゴシック" pitchFamily="-107" charset="-128"/>
                <a:cs typeface="ＭＳ Ｐゴシック" pitchFamily="-107" charset="-128"/>
              </a:rPr>
              <a:t>sc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ＭＳ Ｐゴシック" pitchFamily="-107" charset="-128"/>
                <a:cs typeface="ＭＳ Ｐゴシック" pitchFamily="-107" charset="-128"/>
              </a:rPr>
              <a:t> = 0.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ＭＳ Ｐゴシック" pitchFamily="-107" charset="-128"/>
                <a:cs typeface="ＭＳ Ｐゴシック" pitchFamily="-107" charset="-128"/>
              </a:rPr>
              <a:t>For α = 0 (all weight on size), the maximum feasible score is 0, and no slice smaller than X can reach it.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ＭＳ Ｐゴシック" pitchFamily="-107" charset="-128"/>
                <a:cs typeface="ＭＳ Ｐゴシック" pitchFamily="-107" charset="-128"/>
              </a:rPr>
              <a:t>All components of Equation (1) are either constants, or slice errors and sizes, which makes this function amenable to pruning.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603695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-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57043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nhalt - Text und Stichpunk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5">
            <a:extLst>
              <a:ext uri="{FF2B5EF4-FFF2-40B4-BE49-F238E27FC236}">
                <a16:creationId xmlns:a16="http://schemas.microsoft.com/office/drawing/2014/main" id="{D7BD4116-72F8-7D4E-846E-4E9887F60C0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50799" y="1268963"/>
            <a:ext cx="5545201" cy="4506685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lnSpc>
                <a:spcPts val="2400"/>
              </a:lnSpc>
              <a:buClr>
                <a:srgbClr val="C40D1E"/>
              </a:buClr>
              <a:buSzPct val="100000"/>
              <a:buFont typeface="Wingdings" panose="05000000000000000000" pitchFamily="2" charset="2"/>
              <a:buChar char="§"/>
              <a:defRPr sz="2000" b="1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1pPr>
            <a:lvl2pPr marL="6858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2pPr>
            <a:lvl3pPr marL="11430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3pPr>
            <a:lvl4pPr marL="16002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4pPr>
            <a:lvl5pPr marL="20574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 dirty="0"/>
              <a:t>Level 1</a:t>
            </a:r>
          </a:p>
          <a:p>
            <a:pPr lvl="1"/>
            <a:r>
              <a:rPr lang="en-US" noProof="0" dirty="0"/>
              <a:t>Level 2</a:t>
            </a:r>
          </a:p>
          <a:p>
            <a:pPr lvl="2"/>
            <a:r>
              <a:rPr lang="en-US" noProof="0" dirty="0"/>
              <a:t>Level 3</a:t>
            </a:r>
          </a:p>
          <a:p>
            <a:pPr lvl="3"/>
            <a:r>
              <a:rPr lang="en-US" noProof="0" dirty="0"/>
              <a:t>Level 4</a:t>
            </a:r>
          </a:p>
          <a:p>
            <a:pPr lvl="4"/>
            <a:r>
              <a:rPr lang="en-US" noProof="0" dirty="0"/>
              <a:t>Level 5</a:t>
            </a:r>
          </a:p>
        </p:txBody>
      </p:sp>
      <p:sp>
        <p:nvSpPr>
          <p:cNvPr id="7" name="Textplatzhalter 17">
            <a:extLst>
              <a:ext uri="{FF2B5EF4-FFF2-40B4-BE49-F238E27FC236}">
                <a16:creationId xmlns:a16="http://schemas.microsoft.com/office/drawing/2014/main" id="{5B12DAD6-93EF-5042-858F-4BB3334F107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5867" y="396545"/>
            <a:ext cx="8311908" cy="71743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ts val="2800"/>
              </a:lnSpc>
              <a:spcBef>
                <a:spcPts val="0"/>
              </a:spcBef>
              <a:buNone/>
              <a:defRPr sz="2400" b="1">
                <a:solidFill>
                  <a:srgbClr val="C40D1E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noProof="0" dirty="0"/>
              <a:t>Headline</a:t>
            </a:r>
            <a:br>
              <a:rPr lang="en-US" noProof="0" dirty="0"/>
            </a:br>
            <a:r>
              <a:rPr lang="en-US" noProof="0" dirty="0"/>
              <a:t>optionally 2 lines</a:t>
            </a:r>
          </a:p>
        </p:txBody>
      </p:sp>
      <p:sp>
        <p:nvSpPr>
          <p:cNvPr id="2" name="Textplatzhalter 5">
            <a:extLst>
              <a:ext uri="{FF2B5EF4-FFF2-40B4-BE49-F238E27FC236}">
                <a16:creationId xmlns:a16="http://schemas.microsoft.com/office/drawing/2014/main" id="{124D4CAA-133B-B88A-74F8-407F69B2492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14945" y="1262740"/>
            <a:ext cx="5545201" cy="4506685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lnSpc>
                <a:spcPts val="2400"/>
              </a:lnSpc>
              <a:buClr>
                <a:srgbClr val="C40D1E"/>
              </a:buClr>
              <a:buSzPct val="100000"/>
              <a:buFont typeface="Wingdings" panose="05000000000000000000" pitchFamily="2" charset="2"/>
              <a:buChar char="§"/>
              <a:defRPr sz="2000" b="1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1pPr>
            <a:lvl2pPr marL="6858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2pPr>
            <a:lvl3pPr marL="11430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3pPr>
            <a:lvl4pPr marL="16002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4pPr>
            <a:lvl5pPr marL="20574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 dirty="0"/>
              <a:t>Level 1</a:t>
            </a:r>
          </a:p>
          <a:p>
            <a:pPr lvl="1"/>
            <a:r>
              <a:rPr lang="en-US" noProof="0" dirty="0"/>
              <a:t>Level 2</a:t>
            </a:r>
          </a:p>
          <a:p>
            <a:pPr lvl="2"/>
            <a:r>
              <a:rPr lang="en-US" noProof="0" dirty="0"/>
              <a:t>Level 3</a:t>
            </a:r>
          </a:p>
          <a:p>
            <a:pPr lvl="3"/>
            <a:r>
              <a:rPr lang="en-US" noProof="0" dirty="0"/>
              <a:t>Level 4</a:t>
            </a:r>
          </a:p>
          <a:p>
            <a:pPr lvl="4"/>
            <a:r>
              <a:rPr lang="en-US" noProof="0" dirty="0"/>
              <a:t>Level 5</a:t>
            </a:r>
          </a:p>
        </p:txBody>
      </p:sp>
    </p:spTree>
    <p:extLst>
      <p:ext uri="{BB962C8B-B14F-4D97-AF65-F5344CB8AC3E}">
        <p14:creationId xmlns:p14="http://schemas.microsoft.com/office/powerpoint/2010/main" val="42061702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nhalt - Text und Stichpunk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5">
            <a:extLst>
              <a:ext uri="{FF2B5EF4-FFF2-40B4-BE49-F238E27FC236}">
                <a16:creationId xmlns:a16="http://schemas.microsoft.com/office/drawing/2014/main" id="{D7BD4116-72F8-7D4E-846E-4E9887F60C0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50799" y="1268963"/>
            <a:ext cx="11075143" cy="4506685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lnSpc>
                <a:spcPts val="2400"/>
              </a:lnSpc>
              <a:buClr>
                <a:srgbClr val="C40D1E"/>
              </a:buClr>
              <a:buSzPct val="100000"/>
              <a:buFont typeface="Wingdings" panose="05000000000000000000" pitchFamily="2" charset="2"/>
              <a:buChar char="§"/>
              <a:defRPr sz="2000" b="1">
                <a:solidFill>
                  <a:srgbClr val="000000"/>
                </a:solidFill>
                <a:latin typeface="+mn-lt"/>
                <a:cs typeface="Arial" panose="020B0604020202020204" pitchFamily="34" charset="0"/>
              </a:defRPr>
            </a:lvl1pPr>
            <a:lvl2pPr marL="6858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rgbClr val="000000"/>
                </a:solidFill>
                <a:latin typeface="+mn-lt"/>
                <a:cs typeface="Arial" panose="020B0604020202020204" pitchFamily="34" charset="0"/>
              </a:defRPr>
            </a:lvl2pPr>
            <a:lvl3pPr marL="11430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rgbClr val="000000"/>
                </a:solidFill>
                <a:latin typeface="+mn-lt"/>
                <a:cs typeface="Arial" panose="020B0604020202020204" pitchFamily="34" charset="0"/>
              </a:defRPr>
            </a:lvl3pPr>
            <a:lvl4pPr marL="16002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rgbClr val="000000"/>
                </a:solidFill>
                <a:latin typeface="+mn-lt"/>
                <a:cs typeface="Arial" panose="020B0604020202020204" pitchFamily="34" charset="0"/>
              </a:defRPr>
            </a:lvl4pPr>
            <a:lvl5pPr marL="20574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rgbClr val="000000"/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 dirty="0"/>
              <a:t>Level 1</a:t>
            </a:r>
          </a:p>
          <a:p>
            <a:pPr lvl="1"/>
            <a:r>
              <a:rPr lang="en-US" noProof="0" dirty="0"/>
              <a:t>Level 2</a:t>
            </a:r>
          </a:p>
          <a:p>
            <a:pPr lvl="2"/>
            <a:r>
              <a:rPr lang="en-US" noProof="0" dirty="0"/>
              <a:t>Level 3</a:t>
            </a:r>
          </a:p>
          <a:p>
            <a:pPr lvl="3"/>
            <a:r>
              <a:rPr lang="en-US" noProof="0" dirty="0"/>
              <a:t>Level 4</a:t>
            </a:r>
          </a:p>
          <a:p>
            <a:pPr lvl="4"/>
            <a:r>
              <a:rPr lang="en-US" noProof="0" dirty="0"/>
              <a:t>Level 5</a:t>
            </a:r>
          </a:p>
        </p:txBody>
      </p:sp>
      <p:sp>
        <p:nvSpPr>
          <p:cNvPr id="7" name="Textplatzhalter 17">
            <a:extLst>
              <a:ext uri="{FF2B5EF4-FFF2-40B4-BE49-F238E27FC236}">
                <a16:creationId xmlns:a16="http://schemas.microsoft.com/office/drawing/2014/main" id="{5B12DAD6-93EF-5042-858F-4BB3334F107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5867" y="396545"/>
            <a:ext cx="8311908" cy="71743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ts val="2800"/>
              </a:lnSpc>
              <a:spcBef>
                <a:spcPts val="0"/>
              </a:spcBef>
              <a:buNone/>
              <a:defRPr sz="2400" b="1">
                <a:solidFill>
                  <a:srgbClr val="C40D1E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noProof="0" dirty="0"/>
              <a:t>Headline</a:t>
            </a:r>
            <a:br>
              <a:rPr lang="en-US" noProof="0" dirty="0"/>
            </a:br>
            <a:r>
              <a:rPr lang="en-US" noProof="0" dirty="0"/>
              <a:t>optionally 2 lines</a:t>
            </a:r>
          </a:p>
        </p:txBody>
      </p:sp>
    </p:spTree>
    <p:extLst>
      <p:ext uri="{BB962C8B-B14F-4D97-AF65-F5344CB8AC3E}">
        <p14:creationId xmlns:p14="http://schemas.microsoft.com/office/powerpoint/2010/main" val="14314736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17">
            <a:extLst>
              <a:ext uri="{FF2B5EF4-FFF2-40B4-BE49-F238E27FC236}">
                <a16:creationId xmlns:a16="http://schemas.microsoft.com/office/drawing/2014/main" id="{E494F037-B453-E6C3-6931-1688CF9B959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5867" y="2582402"/>
            <a:ext cx="8311908" cy="71743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ts val="3700"/>
              </a:lnSpc>
              <a:spcBef>
                <a:spcPts val="0"/>
              </a:spcBef>
              <a:buNone/>
              <a:defRPr sz="3700" b="1">
                <a:solidFill>
                  <a:srgbClr val="C40D1E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noProof="0" dirty="0"/>
              <a:t>Headline</a:t>
            </a:r>
            <a:br>
              <a:rPr lang="en-US" noProof="0" dirty="0"/>
            </a:br>
            <a:r>
              <a:rPr lang="en-US" noProof="0" dirty="0"/>
              <a:t>optionally 2 lines</a:t>
            </a:r>
          </a:p>
        </p:txBody>
      </p:sp>
      <p:sp>
        <p:nvSpPr>
          <p:cNvPr id="5" name="Textplatzhalter 17">
            <a:extLst>
              <a:ext uri="{FF2B5EF4-FFF2-40B4-BE49-F238E27FC236}">
                <a16:creationId xmlns:a16="http://schemas.microsoft.com/office/drawing/2014/main" id="{A837A2E9-5AA7-3D02-1A49-6988BEC5B8B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51510" y="4180427"/>
            <a:ext cx="8311908" cy="71743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rgbClr val="000000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noProof="0" dirty="0"/>
              <a:t>Headline</a:t>
            </a:r>
            <a:br>
              <a:rPr lang="en-US" noProof="0" dirty="0"/>
            </a:br>
            <a:r>
              <a:rPr lang="en-US" noProof="0" dirty="0"/>
              <a:t>optionally 2 lines</a:t>
            </a:r>
          </a:p>
        </p:txBody>
      </p:sp>
    </p:spTree>
    <p:extLst>
      <p:ext uri="{BB962C8B-B14F-4D97-AF65-F5344CB8AC3E}">
        <p14:creationId xmlns:p14="http://schemas.microsoft.com/office/powerpoint/2010/main" val="36194989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sv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svg"/><Relationship Id="rId5" Type="http://schemas.openxmlformats.org/officeDocument/2006/relationships/image" Target="../media/image3.sv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4">
            <a:extLst>
              <a:ext uri="{FF2B5EF4-FFF2-40B4-BE49-F238E27FC236}">
                <a16:creationId xmlns:a16="http://schemas.microsoft.com/office/drawing/2014/main" id="{B97C5655-F240-634C-9B7B-B6181A1B3AF5}"/>
              </a:ext>
            </a:extLst>
          </p:cNvPr>
          <p:cNvSpPr/>
          <p:nvPr userDrawn="1"/>
        </p:nvSpPr>
        <p:spPr>
          <a:xfrm>
            <a:off x="0" y="1668462"/>
            <a:ext cx="12192000" cy="5189537"/>
          </a:xfrm>
          <a:custGeom>
            <a:avLst/>
            <a:gdLst>
              <a:gd name="connsiteX0" fmla="*/ 0 w 12192000"/>
              <a:gd name="connsiteY0" fmla="*/ 0 h 4760912"/>
              <a:gd name="connsiteX1" fmla="*/ 12192000 w 12192000"/>
              <a:gd name="connsiteY1" fmla="*/ 0 h 4760912"/>
              <a:gd name="connsiteX2" fmla="*/ 12192000 w 12192000"/>
              <a:gd name="connsiteY2" fmla="*/ 4760912 h 4760912"/>
              <a:gd name="connsiteX3" fmla="*/ 0 w 12192000"/>
              <a:gd name="connsiteY3" fmla="*/ 4760912 h 4760912"/>
              <a:gd name="connsiteX4" fmla="*/ 0 w 12192000"/>
              <a:gd name="connsiteY4" fmla="*/ 0 h 4760912"/>
              <a:gd name="connsiteX0" fmla="*/ 0 w 12192000"/>
              <a:gd name="connsiteY0" fmla="*/ 212725 h 4973637"/>
              <a:gd name="connsiteX1" fmla="*/ 12192000 w 12192000"/>
              <a:gd name="connsiteY1" fmla="*/ 0 h 4973637"/>
              <a:gd name="connsiteX2" fmla="*/ 12192000 w 12192000"/>
              <a:gd name="connsiteY2" fmla="*/ 4973637 h 4973637"/>
              <a:gd name="connsiteX3" fmla="*/ 0 w 12192000"/>
              <a:gd name="connsiteY3" fmla="*/ 4973637 h 4973637"/>
              <a:gd name="connsiteX4" fmla="*/ 0 w 12192000"/>
              <a:gd name="connsiteY4" fmla="*/ 212725 h 4973637"/>
              <a:gd name="connsiteX0" fmla="*/ 0 w 12192000"/>
              <a:gd name="connsiteY0" fmla="*/ 428625 h 5189537"/>
              <a:gd name="connsiteX1" fmla="*/ 12192000 w 12192000"/>
              <a:gd name="connsiteY1" fmla="*/ 0 h 5189537"/>
              <a:gd name="connsiteX2" fmla="*/ 12192000 w 12192000"/>
              <a:gd name="connsiteY2" fmla="*/ 5189537 h 5189537"/>
              <a:gd name="connsiteX3" fmla="*/ 0 w 12192000"/>
              <a:gd name="connsiteY3" fmla="*/ 5189537 h 5189537"/>
              <a:gd name="connsiteX4" fmla="*/ 0 w 12192000"/>
              <a:gd name="connsiteY4" fmla="*/ 428625 h 5189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5189537">
                <a:moveTo>
                  <a:pt x="0" y="428625"/>
                </a:moveTo>
                <a:lnTo>
                  <a:pt x="12192000" y="0"/>
                </a:lnTo>
                <a:lnTo>
                  <a:pt x="12192000" y="5189537"/>
                </a:lnTo>
                <a:lnTo>
                  <a:pt x="0" y="5189537"/>
                </a:lnTo>
                <a:lnTo>
                  <a:pt x="0" y="428625"/>
                </a:lnTo>
                <a:close/>
              </a:path>
            </a:pathLst>
          </a:custGeom>
          <a:gradFill>
            <a:gsLst>
              <a:gs pos="0">
                <a:srgbClr val="FF6C00"/>
              </a:gs>
              <a:gs pos="100000">
                <a:srgbClr val="C40D1E"/>
              </a:gs>
            </a:gsLst>
            <a:lin ang="18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F8DDEEBD-D00D-1249-9E02-EDC0548BFCA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88168" y="378741"/>
            <a:ext cx="2250000" cy="774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3597FE0-CC24-D198-44F6-8B86AC8E52DB}"/>
              </a:ext>
            </a:extLst>
          </p:cNvPr>
          <p:cNvGrpSpPr/>
          <p:nvPr userDrawn="1"/>
        </p:nvGrpSpPr>
        <p:grpSpPr>
          <a:xfrm>
            <a:off x="9433249" y="6055568"/>
            <a:ext cx="2258008" cy="569167"/>
            <a:chOff x="9433249" y="6055568"/>
            <a:chExt cx="2258008" cy="569167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12D5CBC3-F82D-3CBE-40BC-802F674C616B}"/>
                </a:ext>
              </a:extLst>
            </p:cNvPr>
            <p:cNvSpPr/>
            <p:nvPr userDrawn="1"/>
          </p:nvSpPr>
          <p:spPr>
            <a:xfrm>
              <a:off x="9433249" y="6055568"/>
              <a:ext cx="2258008" cy="569167"/>
            </a:xfrm>
            <a:prstGeom prst="roundRect">
              <a:avLst>
                <a:gd name="adj" fmla="val 2486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5A0E74B8-E76E-1A0B-C1A8-60E6BE5351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490187" y="6124808"/>
              <a:ext cx="2124769" cy="4263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79698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47" userDrawn="1">
          <p15:clr>
            <a:srgbClr val="F26B43"/>
          </p15:clr>
        </p15:guide>
        <p15:guide id="2" pos="7333" userDrawn="1">
          <p15:clr>
            <a:srgbClr val="F26B43"/>
          </p15:clr>
        </p15:guide>
        <p15:guide id="3" orient="horz" pos="346" userDrawn="1">
          <p15:clr>
            <a:srgbClr val="F26B43"/>
          </p15:clr>
        </p15:guide>
        <p15:guide id="4" pos="1232" userDrawn="1">
          <p15:clr>
            <a:srgbClr val="F26B43"/>
          </p15:clr>
        </p15:guide>
        <p15:guide id="5" orient="horz" pos="3974" userDrawn="1">
          <p15:clr>
            <a:srgbClr val="F26B43"/>
          </p15:clr>
        </p15:guide>
        <p15:guide id="6" orient="horz" pos="663" userDrawn="1">
          <p15:clr>
            <a:srgbClr val="F26B43"/>
          </p15:clr>
        </p15:guide>
        <p15:guide id="7" orient="horz" pos="1003" userDrawn="1">
          <p15:clr>
            <a:srgbClr val="F26B43"/>
          </p15:clr>
        </p15:guide>
        <p15:guide id="8" orient="horz" pos="1321" userDrawn="1">
          <p15:clr>
            <a:srgbClr val="F26B43"/>
          </p15:clr>
        </p15:guide>
        <p15:guide id="9" orient="horz" pos="1661" userDrawn="1">
          <p15:clr>
            <a:srgbClr val="F26B43"/>
          </p15:clr>
        </p15:guide>
        <p15:guide id="10" orient="horz" pos="2001" userDrawn="1">
          <p15:clr>
            <a:srgbClr val="F26B43"/>
          </p15:clr>
        </p15:guide>
        <p15:guide id="11" orient="horz" pos="3339" userDrawn="1">
          <p15:clr>
            <a:srgbClr val="F26B43"/>
          </p15:clr>
        </p15:guide>
        <p15:guide id="12" orient="horz" pos="2319" userDrawn="1">
          <p15:clr>
            <a:srgbClr val="F26B43"/>
          </p15:clr>
        </p15:guide>
        <p15:guide id="13" orient="horz" pos="2999" userDrawn="1">
          <p15:clr>
            <a:srgbClr val="F26B43"/>
          </p15:clr>
        </p15:guide>
        <p15:guide id="14" orient="horz" pos="3657" userDrawn="1">
          <p15:clr>
            <a:srgbClr val="F26B43"/>
          </p15:clr>
        </p15:guide>
        <p15:guide id="15" orient="horz" pos="2659" userDrawn="1">
          <p15:clr>
            <a:srgbClr val="F26B43"/>
          </p15:clr>
        </p15:guide>
        <p15:guide id="16" pos="2094" userDrawn="1">
          <p15:clr>
            <a:srgbClr val="F26B43"/>
          </p15:clr>
        </p15:guide>
        <p15:guide id="17" pos="2978" userDrawn="1">
          <p15:clr>
            <a:srgbClr val="F26B43"/>
          </p15:clr>
        </p15:guide>
        <p15:guide id="18" pos="3840" userDrawn="1">
          <p15:clr>
            <a:srgbClr val="F26B43"/>
          </p15:clr>
        </p15:guide>
        <p15:guide id="19" pos="4725" userDrawn="1">
          <p15:clr>
            <a:srgbClr val="F26B43"/>
          </p15:clr>
        </p15:guide>
        <p15:guide id="20" pos="5586" userDrawn="1">
          <p15:clr>
            <a:srgbClr val="F26B43"/>
          </p15:clr>
        </p15:guide>
        <p15:guide id="21" pos="6471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1">
            <a:extLst>
              <a:ext uri="{FF2B5EF4-FFF2-40B4-BE49-F238E27FC236}">
                <a16:creationId xmlns:a16="http://schemas.microsoft.com/office/drawing/2014/main" id="{48266648-C51B-EA45-AE41-AF74B0A4657C}"/>
              </a:ext>
            </a:extLst>
          </p:cNvPr>
          <p:cNvSpPr/>
          <p:nvPr userDrawn="1"/>
        </p:nvSpPr>
        <p:spPr>
          <a:xfrm>
            <a:off x="0" y="5748124"/>
            <a:ext cx="12195175" cy="1109875"/>
          </a:xfrm>
          <a:custGeom>
            <a:avLst/>
            <a:gdLst>
              <a:gd name="connsiteX0" fmla="*/ 0 w 12192000"/>
              <a:gd name="connsiteY0" fmla="*/ 0 h 687600"/>
              <a:gd name="connsiteX1" fmla="*/ 12192000 w 12192000"/>
              <a:gd name="connsiteY1" fmla="*/ 0 h 687600"/>
              <a:gd name="connsiteX2" fmla="*/ 12192000 w 12192000"/>
              <a:gd name="connsiteY2" fmla="*/ 687600 h 687600"/>
              <a:gd name="connsiteX3" fmla="*/ 0 w 12192000"/>
              <a:gd name="connsiteY3" fmla="*/ 687600 h 687600"/>
              <a:gd name="connsiteX4" fmla="*/ 0 w 12192000"/>
              <a:gd name="connsiteY4" fmla="*/ 0 h 687600"/>
              <a:gd name="connsiteX0" fmla="*/ 0 w 12195175"/>
              <a:gd name="connsiteY0" fmla="*/ 422275 h 1109875"/>
              <a:gd name="connsiteX1" fmla="*/ 12195175 w 12195175"/>
              <a:gd name="connsiteY1" fmla="*/ 0 h 1109875"/>
              <a:gd name="connsiteX2" fmla="*/ 12192000 w 12195175"/>
              <a:gd name="connsiteY2" fmla="*/ 1109875 h 1109875"/>
              <a:gd name="connsiteX3" fmla="*/ 0 w 12195175"/>
              <a:gd name="connsiteY3" fmla="*/ 1109875 h 1109875"/>
              <a:gd name="connsiteX4" fmla="*/ 0 w 12195175"/>
              <a:gd name="connsiteY4" fmla="*/ 422275 h 1109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5175" h="1109875">
                <a:moveTo>
                  <a:pt x="0" y="422275"/>
                </a:moveTo>
                <a:lnTo>
                  <a:pt x="12195175" y="0"/>
                </a:lnTo>
                <a:cubicBezTo>
                  <a:pt x="12194117" y="369958"/>
                  <a:pt x="12193058" y="739917"/>
                  <a:pt x="12192000" y="1109875"/>
                </a:cubicBezTo>
                <a:lnTo>
                  <a:pt x="0" y="1109875"/>
                </a:lnTo>
                <a:lnTo>
                  <a:pt x="0" y="422275"/>
                </a:lnTo>
                <a:close/>
              </a:path>
            </a:pathLst>
          </a:custGeom>
          <a:gradFill>
            <a:gsLst>
              <a:gs pos="0">
                <a:srgbClr val="FF6C00"/>
              </a:gs>
              <a:gs pos="100000">
                <a:srgbClr val="C40D1E"/>
              </a:gs>
            </a:gsLst>
            <a:lin ang="18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90A395C2-361B-A14B-9312-A16F3F6780A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14598" y="378000"/>
            <a:ext cx="1004400" cy="766068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36184FE9-ADE0-F94C-90C6-58CFCA50F9A4}"/>
              </a:ext>
            </a:extLst>
          </p:cNvPr>
          <p:cNvSpPr txBox="1"/>
          <p:nvPr userDrawn="1"/>
        </p:nvSpPr>
        <p:spPr>
          <a:xfrm>
            <a:off x="1196393" y="6393866"/>
            <a:ext cx="7615318" cy="21544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0" noProof="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Matthias Boehm | FG DAMS | AMLS </a:t>
            </a:r>
            <a:r>
              <a:rPr lang="en-US" sz="1400" b="0" noProof="0" dirty="0" err="1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SoSe</a:t>
            </a:r>
            <a:r>
              <a:rPr lang="en-US" sz="1400" b="0" noProof="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 2026 – 01 Introduction and Overview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CF44FBF-6529-4A53-F1BA-D10222FCFDB0}"/>
              </a:ext>
            </a:extLst>
          </p:cNvPr>
          <p:cNvGrpSpPr/>
          <p:nvPr userDrawn="1"/>
        </p:nvGrpSpPr>
        <p:grpSpPr>
          <a:xfrm>
            <a:off x="9433249" y="6055568"/>
            <a:ext cx="2258008" cy="569167"/>
            <a:chOff x="9433249" y="6055568"/>
            <a:chExt cx="2258008" cy="569167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0132AE6E-5DB2-25F8-161D-6A04BD40CA8C}"/>
                </a:ext>
              </a:extLst>
            </p:cNvPr>
            <p:cNvSpPr/>
            <p:nvPr userDrawn="1"/>
          </p:nvSpPr>
          <p:spPr>
            <a:xfrm>
              <a:off x="9433249" y="6055568"/>
              <a:ext cx="2258008" cy="569167"/>
            </a:xfrm>
            <a:prstGeom prst="roundRect">
              <a:avLst>
                <a:gd name="adj" fmla="val 2486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A17F1DB4-F8F6-5B0E-9657-BBA11B1CD3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490187" y="6124808"/>
              <a:ext cx="2124769" cy="426320"/>
            </a:xfrm>
            <a:prstGeom prst="rect">
              <a:avLst/>
            </a:prstGeom>
          </p:spPr>
        </p:pic>
      </p:grp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AFEDE8D1-082D-9900-BD99-D84E6B3FBCD0}"/>
              </a:ext>
            </a:extLst>
          </p:cNvPr>
          <p:cNvSpPr/>
          <p:nvPr userDrawn="1"/>
        </p:nvSpPr>
        <p:spPr>
          <a:xfrm>
            <a:off x="559027" y="6393872"/>
            <a:ext cx="391886" cy="217302"/>
          </a:xfrm>
          <a:prstGeom prst="roundRect">
            <a:avLst>
              <a:gd name="adj" fmla="val 2945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fld id="{675EF3AE-78B3-9641-A88A-C3B5FFA9245E}" type="slidenum">
              <a:rPr lang="de-DE" sz="1400" b="1" smtClean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pPr/>
              <a:t>‹#›</a:t>
            </a:fld>
            <a:endParaRPr lang="en-US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247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07" r:id="rId2"/>
    <p:sldLayoutId id="2147483715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image" Target="../media/image16.w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w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mboehm7.github.io/teaching/ss26_amls/index.htm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tu-berlin.zoom.us/j/9529634787?pwd=R1ZsN1M3SC9BOU1OcFdmem9zT202UT09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hyperlink" Target="https://mboehm7.github.io/teaching/ss26_amls/index.htm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daphne-eu/daphne" TargetMode="External"/><Relationship Id="rId7" Type="http://schemas.openxmlformats.org/officeDocument/2006/relationships/hyperlink" Target="https://forms.gle/acG4KZ1ukGofesYu8" TargetMode="External"/><Relationship Id="rId2" Type="http://schemas.openxmlformats.org/officeDocument/2006/relationships/hyperlink" Target="https://github.com/apache/systemds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hyperlink" Target="https://github.com/cmcuza/TerseTS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hyperlink" Target="https://mboehm7.github.io/teaching/ss26_amls/AMLS_2026_Exercise.pdf" TargetMode="Externa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hyperlink" Target="https://github.com/daphne-eu/daphne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svg"/><Relationship Id="rId5" Type="http://schemas.openxmlformats.org/officeDocument/2006/relationships/image" Target="../media/image28.jpeg"/><Relationship Id="rId4" Type="http://schemas.openxmlformats.org/officeDocument/2006/relationships/hyperlink" Target="https://github.com/apache/systemds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s://github.com/apache/systemds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3" Type="http://schemas.openxmlformats.org/officeDocument/2006/relationships/image" Target="../media/image31.svg"/><Relationship Id="rId7" Type="http://schemas.openxmlformats.org/officeDocument/2006/relationships/image" Target="../media/image34.png"/><Relationship Id="rId12" Type="http://schemas.openxmlformats.org/officeDocument/2006/relationships/image" Target="../media/image39.jpg"/><Relationship Id="rId17" Type="http://schemas.openxmlformats.org/officeDocument/2006/relationships/image" Target="../media/image44.emf"/><Relationship Id="rId2" Type="http://schemas.openxmlformats.org/officeDocument/2006/relationships/image" Target="../media/image30.png"/><Relationship Id="rId16" Type="http://schemas.openxmlformats.org/officeDocument/2006/relationships/image" Target="../media/image43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5" Type="http://schemas.openxmlformats.org/officeDocument/2006/relationships/image" Target="../media/image42.png"/><Relationship Id="rId10" Type="http://schemas.openxmlformats.org/officeDocument/2006/relationships/image" Target="../media/image37.png"/><Relationship Id="rId4" Type="http://schemas.openxmlformats.org/officeDocument/2006/relationships/image" Target="../media/image23.png"/><Relationship Id="rId9" Type="http://schemas.openxmlformats.org/officeDocument/2006/relationships/image" Target="../media/image36.png"/><Relationship Id="rId1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9.png"/><Relationship Id="rId7" Type="http://schemas.openxmlformats.org/officeDocument/2006/relationships/image" Target="../media/image23.png"/><Relationship Id="rId12" Type="http://schemas.openxmlformats.org/officeDocument/2006/relationships/image" Target="../media/image57.png"/><Relationship Id="rId2" Type="http://schemas.openxmlformats.org/officeDocument/2006/relationships/hyperlink" Target="https://github.com/apache/systemds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png"/><Relationship Id="rId11" Type="http://schemas.openxmlformats.org/officeDocument/2006/relationships/image" Target="../media/image56.png"/><Relationship Id="rId5" Type="http://schemas.openxmlformats.org/officeDocument/2006/relationships/image" Target="../media/image51.png"/><Relationship Id="rId10" Type="http://schemas.openxmlformats.org/officeDocument/2006/relationships/image" Target="../media/image55.png"/><Relationship Id="rId4" Type="http://schemas.openxmlformats.org/officeDocument/2006/relationships/image" Target="../media/image50.jpeg"/><Relationship Id="rId9" Type="http://schemas.openxmlformats.org/officeDocument/2006/relationships/image" Target="../media/image54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mailto:eecs-TB-awareness@win.tu-berlin.de" TargetMode="External"/><Relationship Id="rId3" Type="http://schemas.openxmlformats.org/officeDocument/2006/relationships/hyperlink" Target="https://www.tu.berlin/eecs/awan" TargetMode="External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0.jpeg"/><Relationship Id="rId4" Type="http://schemas.openxmlformats.org/officeDocument/2006/relationships/image" Target="../media/image6.png"/><Relationship Id="rId9" Type="http://schemas.openxmlformats.org/officeDocument/2006/relationships/hyperlink" Target="mailto:AwAn@dams.tu-berlin.de" TargetMode="Externa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2.emf"/><Relationship Id="rId4" Type="http://schemas.openxmlformats.org/officeDocument/2006/relationships/image" Target="../media/image61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5.jp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0.png"/><Relationship Id="rId3" Type="http://schemas.openxmlformats.org/officeDocument/2006/relationships/image" Target="../media/image570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7.png"/><Relationship Id="rId5" Type="http://schemas.openxmlformats.org/officeDocument/2006/relationships/image" Target="../media/image590.png"/><Relationship Id="rId10" Type="http://schemas.openxmlformats.org/officeDocument/2006/relationships/image" Target="../media/image70.png"/><Relationship Id="rId4" Type="http://schemas.openxmlformats.org/officeDocument/2006/relationships/image" Target="../media/image66.jpg"/><Relationship Id="rId9" Type="http://schemas.openxmlformats.org/officeDocument/2006/relationships/image" Target="../media/image6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0.png"/><Relationship Id="rId4" Type="http://schemas.openxmlformats.org/officeDocument/2006/relationships/image" Target="../media/image73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7.png"/><Relationship Id="rId4" Type="http://schemas.openxmlformats.org/officeDocument/2006/relationships/image" Target="../media/image76.jp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87.jpg"/><Relationship Id="rId3" Type="http://schemas.openxmlformats.org/officeDocument/2006/relationships/image" Target="../media/image76.jpg"/><Relationship Id="rId7" Type="http://schemas.openxmlformats.org/officeDocument/2006/relationships/image" Target="../media/image82.jpg"/><Relationship Id="rId12" Type="http://schemas.openxmlformats.org/officeDocument/2006/relationships/image" Target="../media/image86.pn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1.jpg"/><Relationship Id="rId11" Type="http://schemas.openxmlformats.org/officeDocument/2006/relationships/image" Target="../media/image85.png"/><Relationship Id="rId5" Type="http://schemas.openxmlformats.org/officeDocument/2006/relationships/image" Target="../media/image80.png"/><Relationship Id="rId15" Type="http://schemas.openxmlformats.org/officeDocument/2006/relationships/image" Target="../media/image77.png"/><Relationship Id="rId10" Type="http://schemas.openxmlformats.org/officeDocument/2006/relationships/image" Target="../media/image84.png"/><Relationship Id="rId4" Type="http://schemas.openxmlformats.org/officeDocument/2006/relationships/image" Target="../media/image79.jpeg"/><Relationship Id="rId9" Type="http://schemas.openxmlformats.org/officeDocument/2006/relationships/image" Target="../media/image83.png"/><Relationship Id="rId14" Type="http://schemas.openxmlformats.org/officeDocument/2006/relationships/image" Target="../media/image88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eg"/><Relationship Id="rId13" Type="http://schemas.openxmlformats.org/officeDocument/2006/relationships/image" Target="../media/image97.png"/><Relationship Id="rId18" Type="http://schemas.openxmlformats.org/officeDocument/2006/relationships/image" Target="../media/image86.png"/><Relationship Id="rId3" Type="http://schemas.openxmlformats.org/officeDocument/2006/relationships/image" Target="../media/image29.svg"/><Relationship Id="rId7" Type="http://schemas.openxmlformats.org/officeDocument/2006/relationships/image" Target="../media/image91.jpeg"/><Relationship Id="rId12" Type="http://schemas.openxmlformats.org/officeDocument/2006/relationships/image" Target="../media/image96.jpeg"/><Relationship Id="rId17" Type="http://schemas.openxmlformats.org/officeDocument/2006/relationships/image" Target="../media/image101.jpeg"/><Relationship Id="rId2" Type="http://schemas.openxmlformats.org/officeDocument/2006/relationships/hyperlink" Target="https://github.com/daphne-eu/daphne" TargetMode="External"/><Relationship Id="rId16" Type="http://schemas.openxmlformats.org/officeDocument/2006/relationships/image" Target="../media/image10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0.jpeg"/><Relationship Id="rId11" Type="http://schemas.openxmlformats.org/officeDocument/2006/relationships/image" Target="../media/image95.jpeg"/><Relationship Id="rId5" Type="http://schemas.openxmlformats.org/officeDocument/2006/relationships/image" Target="../media/image89.jpeg"/><Relationship Id="rId15" Type="http://schemas.openxmlformats.org/officeDocument/2006/relationships/image" Target="../media/image99.jpeg"/><Relationship Id="rId10" Type="http://schemas.openxmlformats.org/officeDocument/2006/relationships/image" Target="../media/image94.jpeg"/><Relationship Id="rId4" Type="http://schemas.openxmlformats.org/officeDocument/2006/relationships/image" Target="../media/image28.jpeg"/><Relationship Id="rId9" Type="http://schemas.openxmlformats.org/officeDocument/2006/relationships/image" Target="../media/image93.jpeg"/><Relationship Id="rId14" Type="http://schemas.openxmlformats.org/officeDocument/2006/relationships/image" Target="../media/image9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jpeg"/><Relationship Id="rId3" Type="http://schemas.openxmlformats.org/officeDocument/2006/relationships/image" Target="../media/image106.emf"/><Relationship Id="rId7" Type="http://schemas.openxmlformats.org/officeDocument/2006/relationships/image" Target="../media/image110.jpeg"/><Relationship Id="rId2" Type="http://schemas.openxmlformats.org/officeDocument/2006/relationships/hyperlink" Target="https://mediatum.ub.tum.de/1454690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9.jpeg"/><Relationship Id="rId5" Type="http://schemas.openxmlformats.org/officeDocument/2006/relationships/image" Target="../media/image108.emf"/><Relationship Id="rId4" Type="http://schemas.openxmlformats.org/officeDocument/2006/relationships/image" Target="../media/image107.emf"/><Relationship Id="rId9" Type="http://schemas.openxmlformats.org/officeDocument/2006/relationships/image" Target="../media/image112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4" Type="http://schemas.openxmlformats.org/officeDocument/2006/relationships/image" Target="../media/image78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hyperlink" Target="https://forms.gle/acG4KZ1ukGofesYu8" TargetMode="Externa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tu.berlin/dams" TargetMode="Externa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B91E010B-877E-604A-96C7-32EFC5B57054}"/>
              </a:ext>
            </a:extLst>
          </p:cNvPr>
          <p:cNvSpPr txBox="1"/>
          <p:nvPr/>
        </p:nvSpPr>
        <p:spPr>
          <a:xfrm>
            <a:off x="550801" y="3050935"/>
            <a:ext cx="11523011" cy="11541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4500"/>
              </a:lnSpc>
            </a:pPr>
            <a:r>
              <a:rPr lang="en-US" sz="4500" b="1" dirty="0">
                <a:solidFill>
                  <a:schemeClr val="bg1"/>
                </a:solidFill>
                <a:cs typeface="Arial" panose="020B0604020202020204" pitchFamily="34" charset="0"/>
              </a:rPr>
              <a:t>Architecture of ML Systems (AMLS)</a:t>
            </a:r>
            <a:br>
              <a:rPr lang="en-US" sz="4500" b="1" dirty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en-US" sz="4500" b="1" dirty="0">
                <a:solidFill>
                  <a:schemeClr val="bg1"/>
                </a:solidFill>
                <a:cs typeface="Arial" panose="020B0604020202020204" pitchFamily="34" charset="0"/>
              </a:rPr>
              <a:t>01 Introduction and Overview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A7FB4931-3EF5-3045-BA3B-F8959781C0D1}"/>
              </a:ext>
            </a:extLst>
          </p:cNvPr>
          <p:cNvSpPr txBox="1"/>
          <p:nvPr/>
        </p:nvSpPr>
        <p:spPr>
          <a:xfrm>
            <a:off x="550801" y="4575355"/>
            <a:ext cx="8328079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200" b="1" dirty="0">
                <a:solidFill>
                  <a:schemeClr val="bg1"/>
                </a:solidFill>
                <a:cs typeface="Arial" panose="020B0604020202020204" pitchFamily="34" charset="0"/>
              </a:rPr>
              <a:t>Prof. Dr. Matthias Boehm</a:t>
            </a:r>
          </a:p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 dirty="0" err="1">
                <a:solidFill>
                  <a:schemeClr val="bg1"/>
                </a:solidFill>
                <a:cs typeface="Arial" panose="020B0604020202020204" pitchFamily="34" charset="0"/>
              </a:rPr>
              <a:t>Technische</a:t>
            </a:r>
            <a:r>
              <a:rPr 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 Universität Berlin</a:t>
            </a:r>
          </a:p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Berlin Institute for the Foundations of Learning and Data</a:t>
            </a:r>
          </a:p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Big Data Engineering (DAMS Lab)</a:t>
            </a:r>
            <a:endParaRPr lang="de-DE" sz="20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C28C5F3-C7B7-3F09-E67B-2CB951E0B5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01" y="6321314"/>
            <a:ext cx="853163" cy="30145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78920D0-3EF7-66BD-9DA1-37967723809B}"/>
              </a:ext>
            </a:extLst>
          </p:cNvPr>
          <p:cNvSpPr txBox="1"/>
          <p:nvPr/>
        </p:nvSpPr>
        <p:spPr>
          <a:xfrm>
            <a:off x="1518108" y="6275437"/>
            <a:ext cx="3264099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Last update: Apr 16, 2026</a:t>
            </a:r>
          </a:p>
        </p:txBody>
      </p:sp>
    </p:spTree>
    <p:extLst>
      <p:ext uri="{BB962C8B-B14F-4D97-AF65-F5344CB8AC3E}">
        <p14:creationId xmlns:p14="http://schemas.microsoft.com/office/powerpoint/2010/main" val="35338769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CA2788-A0B2-6324-61AC-7B4CCE5A713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A Car Reacquisition Scenario</a:t>
            </a:r>
          </a:p>
        </p:txBody>
      </p:sp>
      <p:pic>
        <p:nvPicPr>
          <p:cNvPr id="4" name="Picture 84" descr="MC900412754[1]">
            <a:extLst>
              <a:ext uri="{FF2B5EF4-FFF2-40B4-BE49-F238E27FC236}">
                <a16:creationId xmlns:a16="http://schemas.microsoft.com/office/drawing/2014/main" id="{7C77ADE2-5E99-13E4-226E-829B0DABDE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6985" y="1471156"/>
            <a:ext cx="492125" cy="62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85" descr="MC900015974[1]">
            <a:extLst>
              <a:ext uri="{FF2B5EF4-FFF2-40B4-BE49-F238E27FC236}">
                <a16:creationId xmlns:a16="http://schemas.microsoft.com/office/drawing/2014/main" id="{84AC61C4-BCF0-C774-9D36-865BC8DB30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9510" y="4107993"/>
            <a:ext cx="762000" cy="74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6" descr="MC900351634[1]">
            <a:extLst>
              <a:ext uri="{FF2B5EF4-FFF2-40B4-BE49-F238E27FC236}">
                <a16:creationId xmlns:a16="http://schemas.microsoft.com/office/drawing/2014/main" id="{024B328D-8162-AB0E-6490-BBE30D6180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9672" y="2741156"/>
            <a:ext cx="762000" cy="735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87">
            <a:extLst>
              <a:ext uri="{FF2B5EF4-FFF2-40B4-BE49-F238E27FC236}">
                <a16:creationId xmlns:a16="http://schemas.microsoft.com/office/drawing/2014/main" id="{BCD6F2DA-D364-D721-5D70-6CAA9CE07C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9010" y="2022018"/>
            <a:ext cx="1143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Warranty Claims</a:t>
            </a:r>
          </a:p>
        </p:txBody>
      </p:sp>
      <p:sp>
        <p:nvSpPr>
          <p:cNvPr id="8" name="Rectangle 88">
            <a:extLst>
              <a:ext uri="{FF2B5EF4-FFF2-40B4-BE49-F238E27FC236}">
                <a16:creationId xmlns:a16="http://schemas.microsoft.com/office/drawing/2014/main" id="{32341571-E80D-D26E-7FEB-5B967946D8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1085" y="3422193"/>
            <a:ext cx="958850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Repair History</a:t>
            </a:r>
          </a:p>
        </p:txBody>
      </p:sp>
      <p:sp>
        <p:nvSpPr>
          <p:cNvPr id="9" name="Rectangle 89">
            <a:extLst>
              <a:ext uri="{FF2B5EF4-FFF2-40B4-BE49-F238E27FC236}">
                <a16:creationId xmlns:a16="http://schemas.microsoft.com/office/drawing/2014/main" id="{32040EF2-0C2C-A656-5F2A-DBB5C57319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8522" y="4793793"/>
            <a:ext cx="1371600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Diagnostic Readouts</a:t>
            </a:r>
          </a:p>
        </p:txBody>
      </p:sp>
      <p:sp>
        <p:nvSpPr>
          <p:cNvPr id="10" name="AutoShape 3">
            <a:extLst>
              <a:ext uri="{FF2B5EF4-FFF2-40B4-BE49-F238E27FC236}">
                <a16:creationId xmlns:a16="http://schemas.microsoft.com/office/drawing/2014/main" id="{913F4200-8B68-D093-C7EF-8246DE5D59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11185" y="2525116"/>
            <a:ext cx="1354137" cy="817245"/>
          </a:xfrm>
          <a:prstGeom prst="roundRect">
            <a:avLst>
              <a:gd name="adj" fmla="val 16667"/>
            </a:avLst>
          </a:prstGeom>
          <a:solidFill>
            <a:srgbClr val="7889FB"/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lIns="0" tIns="91440" rIns="0" bIns="91440" anchor="ctr"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Predictive Models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4FBE604-33D7-506E-9951-54E850C7DA31}"/>
              </a:ext>
            </a:extLst>
          </p:cNvPr>
          <p:cNvGrpSpPr/>
          <p:nvPr/>
        </p:nvGrpSpPr>
        <p:grpSpPr>
          <a:xfrm>
            <a:off x="7611185" y="3438643"/>
            <a:ext cx="1438275" cy="1004888"/>
            <a:chOff x="7485063" y="3596296"/>
            <a:chExt cx="1438275" cy="1004888"/>
          </a:xfrm>
        </p:grpSpPr>
        <p:sp>
          <p:nvSpPr>
            <p:cNvPr id="12" name="Oval 256">
              <a:extLst>
                <a:ext uri="{FF2B5EF4-FFF2-40B4-BE49-F238E27FC236}">
                  <a16:creationId xmlns:a16="http://schemas.microsoft.com/office/drawing/2014/main" id="{441E7E1B-B07B-F29E-6A6A-6D51BF5EB6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69324" y="4372632"/>
              <a:ext cx="105007" cy="104996"/>
            </a:xfrm>
            <a:prstGeom prst="ellipse">
              <a:avLst/>
            </a:prstGeom>
            <a:solidFill>
              <a:srgbClr val="7889FB"/>
            </a:solidFill>
            <a:ln w="9525">
              <a:solidFill>
                <a:srgbClr val="3399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" name="Oval 257">
              <a:extLst>
                <a:ext uri="{FF2B5EF4-FFF2-40B4-BE49-F238E27FC236}">
                  <a16:creationId xmlns:a16="http://schemas.microsoft.com/office/drawing/2014/main" id="{397929AD-11CF-6700-DA42-00DF33F76D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18286" y="4347178"/>
              <a:ext cx="105007" cy="104996"/>
            </a:xfrm>
            <a:prstGeom prst="ellipse">
              <a:avLst/>
            </a:prstGeom>
            <a:solidFill>
              <a:srgbClr val="7889FB"/>
            </a:solidFill>
            <a:ln w="9525">
              <a:solidFill>
                <a:srgbClr val="3399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Oval 258">
              <a:extLst>
                <a:ext uri="{FF2B5EF4-FFF2-40B4-BE49-F238E27FC236}">
                  <a16:creationId xmlns:a16="http://schemas.microsoft.com/office/drawing/2014/main" id="{8368DAD2-D2DB-4962-A033-30E7130502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62897" y="4413994"/>
              <a:ext cx="105007" cy="104996"/>
            </a:xfrm>
            <a:prstGeom prst="ellipse">
              <a:avLst/>
            </a:prstGeom>
            <a:solidFill>
              <a:srgbClr val="7889FB"/>
            </a:solidFill>
            <a:ln w="9525">
              <a:solidFill>
                <a:srgbClr val="3399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Oval 259">
              <a:extLst>
                <a:ext uri="{FF2B5EF4-FFF2-40B4-BE49-F238E27FC236}">
                  <a16:creationId xmlns:a16="http://schemas.microsoft.com/office/drawing/2014/main" id="{37B62D1C-0122-A025-339C-6EAB6EC25A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71023" y="4324906"/>
              <a:ext cx="106598" cy="104996"/>
            </a:xfrm>
            <a:prstGeom prst="ellipse">
              <a:avLst/>
            </a:prstGeom>
            <a:solidFill>
              <a:srgbClr val="7889FB"/>
            </a:solidFill>
            <a:ln w="9525">
              <a:solidFill>
                <a:srgbClr val="3399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Oval 260">
              <a:extLst>
                <a:ext uri="{FF2B5EF4-FFF2-40B4-BE49-F238E27FC236}">
                  <a16:creationId xmlns:a16="http://schemas.microsoft.com/office/drawing/2014/main" id="{2EC30A91-070E-1B48-53B9-8421707232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31077" y="4239000"/>
              <a:ext cx="105007" cy="104996"/>
            </a:xfrm>
            <a:prstGeom prst="ellipse">
              <a:avLst/>
            </a:prstGeom>
            <a:solidFill>
              <a:srgbClr val="7889FB"/>
            </a:solidFill>
            <a:ln w="9525">
              <a:solidFill>
                <a:srgbClr val="3399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Oval 261">
              <a:extLst>
                <a:ext uri="{FF2B5EF4-FFF2-40B4-BE49-F238E27FC236}">
                  <a16:creationId xmlns:a16="http://schemas.microsoft.com/office/drawing/2014/main" id="{8B83C967-4BC9-005B-F499-6B77F50262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16991" y="4096354"/>
              <a:ext cx="105007" cy="104996"/>
            </a:xfrm>
            <a:prstGeom prst="ellipse">
              <a:avLst/>
            </a:prstGeom>
            <a:solidFill>
              <a:srgbClr val="7889FB"/>
            </a:solidFill>
            <a:ln w="9525">
              <a:solidFill>
                <a:srgbClr val="3399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Oval 262">
              <a:extLst>
                <a:ext uri="{FF2B5EF4-FFF2-40B4-BE49-F238E27FC236}">
                  <a16:creationId xmlns:a16="http://schemas.microsoft.com/office/drawing/2014/main" id="{8FEB78D9-C769-44BF-EFFD-72771B3E32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24650" y="4223622"/>
              <a:ext cx="105007" cy="104996"/>
            </a:xfrm>
            <a:prstGeom prst="ellipse">
              <a:avLst/>
            </a:prstGeom>
            <a:solidFill>
              <a:srgbClr val="7889FB"/>
            </a:solidFill>
            <a:ln w="9525">
              <a:solidFill>
                <a:srgbClr val="3399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Oval 263">
              <a:extLst>
                <a:ext uri="{FF2B5EF4-FFF2-40B4-BE49-F238E27FC236}">
                  <a16:creationId xmlns:a16="http://schemas.microsoft.com/office/drawing/2014/main" id="{A15C4B80-66A1-5D5F-1E29-3EFF898427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94654" y="3984994"/>
              <a:ext cx="105007" cy="104996"/>
            </a:xfrm>
            <a:prstGeom prst="ellipse">
              <a:avLst/>
            </a:prstGeom>
            <a:solidFill>
              <a:srgbClr val="7889FB"/>
            </a:solidFill>
            <a:ln w="9525">
              <a:solidFill>
                <a:srgbClr val="3399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Oval 264">
              <a:extLst>
                <a:ext uri="{FF2B5EF4-FFF2-40B4-BE49-F238E27FC236}">
                  <a16:creationId xmlns:a16="http://schemas.microsoft.com/office/drawing/2014/main" id="{6F63EFC5-539A-BF22-3D7C-B98D15E22A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51634" y="3843939"/>
              <a:ext cx="105007" cy="104996"/>
            </a:xfrm>
            <a:prstGeom prst="ellipse">
              <a:avLst/>
            </a:prstGeom>
            <a:solidFill>
              <a:srgbClr val="7889FB"/>
            </a:solidFill>
            <a:ln w="9525">
              <a:solidFill>
                <a:srgbClr val="3399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" name="Oval 265">
              <a:extLst>
                <a:ext uri="{FF2B5EF4-FFF2-40B4-BE49-F238E27FC236}">
                  <a16:creationId xmlns:a16="http://schemas.microsoft.com/office/drawing/2014/main" id="{45DB268D-A810-CB49-4FA1-49D36F0D6A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18457" y="4407630"/>
              <a:ext cx="105007" cy="104996"/>
            </a:xfrm>
            <a:prstGeom prst="ellipse">
              <a:avLst/>
            </a:prstGeom>
            <a:solidFill>
              <a:srgbClr val="7889FB"/>
            </a:solidFill>
            <a:ln w="9525">
              <a:solidFill>
                <a:srgbClr val="3399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" name="Oval 266">
              <a:extLst>
                <a:ext uri="{FF2B5EF4-FFF2-40B4-BE49-F238E27FC236}">
                  <a16:creationId xmlns:a16="http://schemas.microsoft.com/office/drawing/2014/main" id="{5BEA6CCB-DCA6-1543-8EA7-0B79E709E2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82097" y="3904391"/>
              <a:ext cx="105007" cy="106587"/>
            </a:xfrm>
            <a:prstGeom prst="ellipse">
              <a:avLst/>
            </a:prstGeom>
            <a:solidFill>
              <a:srgbClr val="7889FB"/>
            </a:solidFill>
            <a:ln w="9525">
              <a:solidFill>
                <a:srgbClr val="3399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3" name="Oval 267">
              <a:extLst>
                <a:ext uri="{FF2B5EF4-FFF2-40B4-BE49-F238E27FC236}">
                  <a16:creationId xmlns:a16="http://schemas.microsoft.com/office/drawing/2014/main" id="{74D3280D-5C2A-5690-967B-793C89E3DD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89756" y="4242182"/>
              <a:ext cx="105007" cy="104996"/>
            </a:xfrm>
            <a:prstGeom prst="ellipse">
              <a:avLst/>
            </a:prstGeom>
            <a:solidFill>
              <a:srgbClr val="7889FB"/>
            </a:solidFill>
            <a:ln w="9525">
              <a:solidFill>
                <a:srgbClr val="3399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" name="Oval 268">
              <a:extLst>
                <a:ext uri="{FF2B5EF4-FFF2-40B4-BE49-F238E27FC236}">
                  <a16:creationId xmlns:a16="http://schemas.microsoft.com/office/drawing/2014/main" id="{17965F53-0BDB-7140-973D-14DAC9B641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45567" y="4144079"/>
              <a:ext cx="106598" cy="104996"/>
            </a:xfrm>
            <a:prstGeom prst="ellipse">
              <a:avLst/>
            </a:prstGeom>
            <a:solidFill>
              <a:srgbClr val="7889FB"/>
            </a:solidFill>
            <a:ln w="9525">
              <a:solidFill>
                <a:srgbClr val="3399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" name="Oval 269">
              <a:extLst>
                <a:ext uri="{FF2B5EF4-FFF2-40B4-BE49-F238E27FC236}">
                  <a16:creationId xmlns:a16="http://schemas.microsoft.com/office/drawing/2014/main" id="{9DEEE825-1470-2F8A-B244-2B578D9A44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57998" y="4051810"/>
              <a:ext cx="105007" cy="104996"/>
            </a:xfrm>
            <a:prstGeom prst="ellipse">
              <a:avLst/>
            </a:prstGeom>
            <a:solidFill>
              <a:srgbClr val="7889FB"/>
            </a:solidFill>
            <a:ln w="9525">
              <a:solidFill>
                <a:srgbClr val="3399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" name="Oval 270">
              <a:extLst>
                <a:ext uri="{FF2B5EF4-FFF2-40B4-BE49-F238E27FC236}">
                  <a16:creationId xmlns:a16="http://schemas.microsoft.com/office/drawing/2014/main" id="{2DBC4ED7-693B-D373-1AAB-7BD62DE67D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40731" y="4214077"/>
              <a:ext cx="105007" cy="104996"/>
            </a:xfrm>
            <a:prstGeom prst="ellipse">
              <a:avLst/>
            </a:prstGeom>
            <a:solidFill>
              <a:srgbClr val="7889FB"/>
            </a:solidFill>
            <a:ln w="9525">
              <a:solidFill>
                <a:srgbClr val="3399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" name="Oval 271">
              <a:extLst>
                <a:ext uri="{FF2B5EF4-FFF2-40B4-BE49-F238E27FC236}">
                  <a16:creationId xmlns:a16="http://schemas.microsoft.com/office/drawing/2014/main" id="{6826A4DA-40F4-6D91-4FAB-61288CDD24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10736" y="4064537"/>
              <a:ext cx="105007" cy="104996"/>
            </a:xfrm>
            <a:prstGeom prst="ellipse">
              <a:avLst/>
            </a:prstGeom>
            <a:solidFill>
              <a:srgbClr val="7889FB"/>
            </a:solidFill>
            <a:ln w="9525">
              <a:solidFill>
                <a:srgbClr val="3399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8" name="Oval 272">
              <a:extLst>
                <a:ext uri="{FF2B5EF4-FFF2-40B4-BE49-F238E27FC236}">
                  <a16:creationId xmlns:a16="http://schemas.microsoft.com/office/drawing/2014/main" id="{2C76D07F-39A7-647C-11EF-7929489802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18394" y="3920299"/>
              <a:ext cx="105007" cy="106587"/>
            </a:xfrm>
            <a:prstGeom prst="ellipse">
              <a:avLst/>
            </a:prstGeom>
            <a:solidFill>
              <a:srgbClr val="7889FB"/>
            </a:solidFill>
            <a:ln w="9525">
              <a:solidFill>
                <a:srgbClr val="3399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" name="Oval 273">
              <a:extLst>
                <a:ext uri="{FF2B5EF4-FFF2-40B4-BE49-F238E27FC236}">
                  <a16:creationId xmlns:a16="http://schemas.microsoft.com/office/drawing/2014/main" id="{86C6E813-F963-E2C6-7856-D20F633C42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39311" y="4198168"/>
              <a:ext cx="105007" cy="104996"/>
            </a:xfrm>
            <a:prstGeom prst="ellipse">
              <a:avLst/>
            </a:prstGeom>
            <a:solidFill>
              <a:srgbClr val="7889FB"/>
            </a:solidFill>
            <a:ln w="9525">
              <a:solidFill>
                <a:srgbClr val="3399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0" name="Oval 274">
              <a:extLst>
                <a:ext uri="{FF2B5EF4-FFF2-40B4-BE49-F238E27FC236}">
                  <a16:creationId xmlns:a16="http://schemas.microsoft.com/office/drawing/2014/main" id="{AA14BF69-5647-ECED-DA51-E5D6B5CC78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66124" y="4099535"/>
              <a:ext cx="105007" cy="104996"/>
            </a:xfrm>
            <a:prstGeom prst="ellipse">
              <a:avLst/>
            </a:prstGeom>
            <a:solidFill>
              <a:srgbClr val="7889FB"/>
            </a:solidFill>
            <a:ln w="9525">
              <a:solidFill>
                <a:srgbClr val="3399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1" name="Oval 275">
              <a:extLst>
                <a:ext uri="{FF2B5EF4-FFF2-40B4-BE49-F238E27FC236}">
                  <a16:creationId xmlns:a16="http://schemas.microsoft.com/office/drawing/2014/main" id="{104E204C-F582-C7DA-C199-C2BCD0327B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42043" y="3834393"/>
              <a:ext cx="105007" cy="1049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rgbClr val="CC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2" name="Oval 276">
              <a:extLst>
                <a:ext uri="{FF2B5EF4-FFF2-40B4-BE49-F238E27FC236}">
                  <a16:creationId xmlns:a16="http://schemas.microsoft.com/office/drawing/2014/main" id="{557DBA55-984B-3C3F-99C5-873AB46552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35975" y="4201350"/>
              <a:ext cx="106598" cy="1049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rgbClr val="CC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3" name="Oval 277">
              <a:extLst>
                <a:ext uri="{FF2B5EF4-FFF2-40B4-BE49-F238E27FC236}">
                  <a16:creationId xmlns:a16="http://schemas.microsoft.com/office/drawing/2014/main" id="{A7DFB640-2642-3D28-A842-E3FF9B71B0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64317" y="4051810"/>
              <a:ext cx="105007" cy="1049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rgbClr val="CC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4" name="Oval 278">
              <a:extLst>
                <a:ext uri="{FF2B5EF4-FFF2-40B4-BE49-F238E27FC236}">
                  <a16:creationId xmlns:a16="http://schemas.microsoft.com/office/drawing/2014/main" id="{07BF08BA-D8D7-22AD-5EC6-63CC53AA15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75562" y="3596296"/>
              <a:ext cx="105007" cy="1049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rgbClr val="CC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" name="Oval 279">
              <a:extLst>
                <a:ext uri="{FF2B5EF4-FFF2-40B4-BE49-F238E27FC236}">
                  <a16:creationId xmlns:a16="http://schemas.microsoft.com/office/drawing/2014/main" id="{92A13875-B0D2-227A-D3FB-BB16632335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83346" y="3612205"/>
              <a:ext cx="105007" cy="1049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rgbClr val="CC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6" name="Oval 280">
              <a:extLst>
                <a:ext uri="{FF2B5EF4-FFF2-40B4-BE49-F238E27FC236}">
                  <a16:creationId xmlns:a16="http://schemas.microsoft.com/office/drawing/2014/main" id="{7340353F-56B9-4E14-3B90-C254034B5E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86528" y="3805758"/>
              <a:ext cx="105007" cy="1049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rgbClr val="CC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7" name="Line 281">
              <a:extLst>
                <a:ext uri="{FF2B5EF4-FFF2-40B4-BE49-F238E27FC236}">
                  <a16:creationId xmlns:a16="http://schemas.microsoft.com/office/drawing/2014/main" id="{FB8E61AB-A386-086F-3FCB-3248178D4C0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485063" y="3624931"/>
              <a:ext cx="938167" cy="893528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  <a:effectLst>
              <a:outerShdw dist="28398" dir="1593903" algn="ctr" rotWithShape="0">
                <a:schemeClr val="hlink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8" name="Line 282">
              <a:extLst>
                <a:ext uri="{FF2B5EF4-FFF2-40B4-BE49-F238E27FC236}">
                  <a16:creationId xmlns:a16="http://schemas.microsoft.com/office/drawing/2014/main" id="{2EBFF4A1-57B7-75EF-EBCC-CEF6D0D488B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485063" y="3598947"/>
              <a:ext cx="0" cy="100223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arrow" w="med" len="med"/>
              <a:tailEnd/>
            </a:ln>
          </p:spPr>
          <p:txBody>
            <a:bodyPr/>
            <a:lstStyle/>
            <a:p>
              <a:endParaRPr lang="en-US"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9" name="Line 283">
              <a:extLst>
                <a:ext uri="{FF2B5EF4-FFF2-40B4-BE49-F238E27FC236}">
                  <a16:creationId xmlns:a16="http://schemas.microsoft.com/office/drawing/2014/main" id="{C92CB4A9-6D37-F982-A342-C9B961A0DDF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485063" y="4601184"/>
              <a:ext cx="1438275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/>
            <a:lstStyle/>
            <a:p>
              <a:endParaRPr lang="en-US"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0" name="Oval 284">
              <a:extLst>
                <a:ext uri="{FF2B5EF4-FFF2-40B4-BE49-F238E27FC236}">
                  <a16:creationId xmlns:a16="http://schemas.microsoft.com/office/drawing/2014/main" id="{3051C021-FA65-DBFE-387A-8B265E5A11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43850" y="4398085"/>
              <a:ext cx="105007" cy="104996"/>
            </a:xfrm>
            <a:prstGeom prst="ellipse">
              <a:avLst/>
            </a:prstGeom>
            <a:solidFill>
              <a:srgbClr val="7889FB"/>
            </a:solidFill>
            <a:ln w="9525">
              <a:solidFill>
                <a:srgbClr val="3399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1" name="Oval 285">
              <a:extLst>
                <a:ext uri="{FF2B5EF4-FFF2-40B4-BE49-F238E27FC236}">
                  <a16:creationId xmlns:a16="http://schemas.microsoft.com/office/drawing/2014/main" id="{38C4D0D9-61B9-6DBB-C8AE-838693FFBF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04371" y="3717201"/>
              <a:ext cx="105007" cy="104996"/>
            </a:xfrm>
            <a:prstGeom prst="ellipse">
              <a:avLst/>
            </a:prstGeom>
            <a:solidFill>
              <a:srgbClr val="7889FB"/>
            </a:solidFill>
            <a:ln w="9525">
              <a:solidFill>
                <a:srgbClr val="3399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2F68945D-D02D-7C33-27F8-D591D021473F}"/>
              </a:ext>
            </a:extLst>
          </p:cNvPr>
          <p:cNvGrpSpPr/>
          <p:nvPr/>
        </p:nvGrpSpPr>
        <p:grpSpPr>
          <a:xfrm>
            <a:off x="3492242" y="1642534"/>
            <a:ext cx="1512168" cy="1296146"/>
            <a:chOff x="3366120" y="2131366"/>
            <a:chExt cx="1512168" cy="1296146"/>
          </a:xfrm>
        </p:grpSpPr>
        <p:sp>
          <p:nvSpPr>
            <p:cNvPr id="43" name="Shape 117">
              <a:extLst>
                <a:ext uri="{FF2B5EF4-FFF2-40B4-BE49-F238E27FC236}">
                  <a16:creationId xmlns:a16="http://schemas.microsoft.com/office/drawing/2014/main" id="{5C0BC859-A28A-E7B5-DAA6-3D42CE8C749B}"/>
                </a:ext>
              </a:extLst>
            </p:cNvPr>
            <p:cNvSpPr/>
            <p:nvPr/>
          </p:nvSpPr>
          <p:spPr>
            <a:xfrm>
              <a:off x="3366120" y="2131366"/>
              <a:ext cx="1080121" cy="216025"/>
            </a:xfrm>
            <a:prstGeom prst="rect">
              <a:avLst/>
            </a:prstGeom>
            <a:solidFill>
              <a:srgbClr val="376092"/>
            </a:solidFill>
            <a:ln w="19050">
              <a:solidFill>
                <a:srgbClr val="808080"/>
              </a:solidFill>
            </a:ln>
          </p:spPr>
          <p:txBody>
            <a:bodyPr lIns="0" tIns="0" rIns="0" bIns="0" anchor="ctr"/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 sz="1700" b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4" name="Shape 118">
              <a:extLst>
                <a:ext uri="{FF2B5EF4-FFF2-40B4-BE49-F238E27FC236}">
                  <a16:creationId xmlns:a16="http://schemas.microsoft.com/office/drawing/2014/main" id="{A986327A-D8B4-8FDF-20D1-BBB25C2BED2C}"/>
                </a:ext>
              </a:extLst>
            </p:cNvPr>
            <p:cNvSpPr/>
            <p:nvPr/>
          </p:nvSpPr>
          <p:spPr>
            <a:xfrm>
              <a:off x="3366120" y="2347390"/>
              <a:ext cx="1080121" cy="216025"/>
            </a:xfrm>
            <a:prstGeom prst="rect">
              <a:avLst/>
            </a:prstGeom>
            <a:solidFill>
              <a:srgbClr val="DCE6F2"/>
            </a:solidFill>
            <a:ln w="19050">
              <a:solidFill>
                <a:srgbClr val="808080"/>
              </a:solidFill>
            </a:ln>
          </p:spPr>
          <p:txBody>
            <a:bodyPr lIns="0" tIns="0" rIns="0" bIns="0" anchor="ctr"/>
            <a:lstStyle/>
            <a:p>
              <a:pPr lvl="0" algn="ctr"/>
              <a:endParaRPr sz="1700" b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5" name="Shape 119">
              <a:extLst>
                <a:ext uri="{FF2B5EF4-FFF2-40B4-BE49-F238E27FC236}">
                  <a16:creationId xmlns:a16="http://schemas.microsoft.com/office/drawing/2014/main" id="{57A865A8-2408-02B7-D2FE-9CA38F5922CB}"/>
                </a:ext>
              </a:extLst>
            </p:cNvPr>
            <p:cNvSpPr/>
            <p:nvPr/>
          </p:nvSpPr>
          <p:spPr>
            <a:xfrm>
              <a:off x="3366120" y="2569286"/>
              <a:ext cx="1080121" cy="216025"/>
            </a:xfrm>
            <a:prstGeom prst="rect">
              <a:avLst/>
            </a:prstGeom>
            <a:solidFill>
              <a:srgbClr val="376092"/>
            </a:solidFill>
            <a:ln w="19050">
              <a:solidFill>
                <a:srgbClr val="808080"/>
              </a:solidFill>
            </a:ln>
          </p:spPr>
          <p:txBody>
            <a:bodyPr lIns="0" tIns="0" rIns="0" bIns="0" anchor="ctr"/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6" name="Shape 120">
              <a:extLst>
                <a:ext uri="{FF2B5EF4-FFF2-40B4-BE49-F238E27FC236}">
                  <a16:creationId xmlns:a16="http://schemas.microsoft.com/office/drawing/2014/main" id="{6B33229D-32AF-6C75-DAC5-53EBB0882B3D}"/>
                </a:ext>
              </a:extLst>
            </p:cNvPr>
            <p:cNvSpPr/>
            <p:nvPr/>
          </p:nvSpPr>
          <p:spPr>
            <a:xfrm>
              <a:off x="3366120" y="2779439"/>
              <a:ext cx="1080121" cy="216025"/>
            </a:xfrm>
            <a:prstGeom prst="rect">
              <a:avLst/>
            </a:prstGeom>
            <a:solidFill>
              <a:srgbClr val="DCE6F2"/>
            </a:solidFill>
            <a:ln w="19050">
              <a:solidFill>
                <a:srgbClr val="808080"/>
              </a:solidFill>
            </a:ln>
          </p:spPr>
          <p:txBody>
            <a:bodyPr lIns="0" tIns="0" rIns="0" bIns="0" anchor="ctr"/>
            <a:lstStyle/>
            <a:p>
              <a:pPr lvl="0" algn="ctr"/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7" name="Shape 121">
              <a:extLst>
                <a:ext uri="{FF2B5EF4-FFF2-40B4-BE49-F238E27FC236}">
                  <a16:creationId xmlns:a16="http://schemas.microsoft.com/office/drawing/2014/main" id="{39D9EC21-36B2-7F0B-002E-5E0C251C5A52}"/>
                </a:ext>
              </a:extLst>
            </p:cNvPr>
            <p:cNvSpPr/>
            <p:nvPr/>
          </p:nvSpPr>
          <p:spPr>
            <a:xfrm>
              <a:off x="3366120" y="2995463"/>
              <a:ext cx="1080121" cy="216025"/>
            </a:xfrm>
            <a:prstGeom prst="rect">
              <a:avLst/>
            </a:prstGeom>
            <a:solidFill>
              <a:srgbClr val="376092"/>
            </a:solidFill>
            <a:ln w="19050">
              <a:solidFill>
                <a:srgbClr val="808080"/>
              </a:solidFill>
            </a:ln>
          </p:spPr>
          <p:txBody>
            <a:bodyPr lIns="0" tIns="0" rIns="0" bIns="0" anchor="ctr"/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8" name="Shape 122">
              <a:extLst>
                <a:ext uri="{FF2B5EF4-FFF2-40B4-BE49-F238E27FC236}">
                  <a16:creationId xmlns:a16="http://schemas.microsoft.com/office/drawing/2014/main" id="{DC033531-9CE2-A32C-79B0-DD59C938EE46}"/>
                </a:ext>
              </a:extLst>
            </p:cNvPr>
            <p:cNvSpPr/>
            <p:nvPr/>
          </p:nvSpPr>
          <p:spPr>
            <a:xfrm>
              <a:off x="3366120" y="3211487"/>
              <a:ext cx="1080121" cy="216025"/>
            </a:xfrm>
            <a:prstGeom prst="rect">
              <a:avLst/>
            </a:prstGeom>
            <a:solidFill>
              <a:srgbClr val="DCE6F2"/>
            </a:solidFill>
            <a:ln w="19050">
              <a:solidFill>
                <a:srgbClr val="808080"/>
              </a:solidFill>
            </a:ln>
          </p:spPr>
          <p:txBody>
            <a:bodyPr lIns="0" tIns="0" rIns="0" bIns="0" anchor="ctr"/>
            <a:lstStyle/>
            <a:p>
              <a:pPr lvl="0" algn="ctr"/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9" name="Shape 123">
              <a:extLst>
                <a:ext uri="{FF2B5EF4-FFF2-40B4-BE49-F238E27FC236}">
                  <a16:creationId xmlns:a16="http://schemas.microsoft.com/office/drawing/2014/main" id="{41BBF227-C9D4-E86D-D432-5F2E90305D40}"/>
                </a:ext>
              </a:extLst>
            </p:cNvPr>
            <p:cNvSpPr/>
            <p:nvPr/>
          </p:nvSpPr>
          <p:spPr>
            <a:xfrm>
              <a:off x="4446239" y="2131366"/>
              <a:ext cx="432049" cy="216025"/>
            </a:xfrm>
            <a:prstGeom prst="rect">
              <a:avLst/>
            </a:prstGeom>
            <a:solidFill>
              <a:srgbClr val="D99694"/>
            </a:solidFill>
            <a:ln w="19050">
              <a:solidFill>
                <a:srgbClr val="808080"/>
              </a:solidFill>
            </a:ln>
          </p:spPr>
          <p:txBody>
            <a:bodyPr lIns="0" tIns="0" rIns="0" bIns="0" anchor="ctr"/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 sz="1700" b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0" name="Shape 124">
              <a:extLst>
                <a:ext uri="{FF2B5EF4-FFF2-40B4-BE49-F238E27FC236}">
                  <a16:creationId xmlns:a16="http://schemas.microsoft.com/office/drawing/2014/main" id="{F1ADD8B7-D928-F58C-BDF4-D2C7DFEE2020}"/>
                </a:ext>
              </a:extLst>
            </p:cNvPr>
            <p:cNvSpPr/>
            <p:nvPr/>
          </p:nvSpPr>
          <p:spPr>
            <a:xfrm>
              <a:off x="4446239" y="2347390"/>
              <a:ext cx="432049" cy="216025"/>
            </a:xfrm>
            <a:prstGeom prst="rect">
              <a:avLst/>
            </a:prstGeom>
            <a:solidFill>
              <a:srgbClr val="F2DCDB"/>
            </a:solidFill>
            <a:ln w="19050">
              <a:solidFill>
                <a:srgbClr val="808080"/>
              </a:solidFill>
            </a:ln>
          </p:spPr>
          <p:txBody>
            <a:bodyPr lIns="0" tIns="0" rIns="0" bIns="0" anchor="ctr"/>
            <a:lstStyle/>
            <a:p>
              <a:pPr lvl="0" algn="ctr"/>
              <a:endParaRPr sz="1700" b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1" name="Shape 125">
              <a:extLst>
                <a:ext uri="{FF2B5EF4-FFF2-40B4-BE49-F238E27FC236}">
                  <a16:creationId xmlns:a16="http://schemas.microsoft.com/office/drawing/2014/main" id="{E64F50B9-17F2-E73A-5E3C-33B237B58F4E}"/>
                </a:ext>
              </a:extLst>
            </p:cNvPr>
            <p:cNvSpPr/>
            <p:nvPr/>
          </p:nvSpPr>
          <p:spPr>
            <a:xfrm>
              <a:off x="4446239" y="2563415"/>
              <a:ext cx="432049" cy="216024"/>
            </a:xfrm>
            <a:prstGeom prst="rect">
              <a:avLst/>
            </a:prstGeom>
            <a:solidFill>
              <a:srgbClr val="D99694"/>
            </a:solidFill>
            <a:ln w="19050">
              <a:solidFill>
                <a:srgbClr val="808080"/>
              </a:solidFill>
            </a:ln>
          </p:spPr>
          <p:txBody>
            <a:bodyPr lIns="0" tIns="0" rIns="0" bIns="0" anchor="ctr"/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2" name="Shape 126">
              <a:extLst>
                <a:ext uri="{FF2B5EF4-FFF2-40B4-BE49-F238E27FC236}">
                  <a16:creationId xmlns:a16="http://schemas.microsoft.com/office/drawing/2014/main" id="{A4F6A087-C044-B49C-4203-E9DFE3E1F6D0}"/>
                </a:ext>
              </a:extLst>
            </p:cNvPr>
            <p:cNvSpPr/>
            <p:nvPr/>
          </p:nvSpPr>
          <p:spPr>
            <a:xfrm>
              <a:off x="4446239" y="2779439"/>
              <a:ext cx="432049" cy="216025"/>
            </a:xfrm>
            <a:prstGeom prst="rect">
              <a:avLst/>
            </a:prstGeom>
            <a:solidFill>
              <a:srgbClr val="F2DCDB"/>
            </a:solidFill>
            <a:ln w="19050">
              <a:solidFill>
                <a:srgbClr val="808080"/>
              </a:solidFill>
            </a:ln>
          </p:spPr>
          <p:txBody>
            <a:bodyPr lIns="0" tIns="0" rIns="0" bIns="0" anchor="ctr"/>
            <a:lstStyle/>
            <a:p>
              <a:pPr lvl="0" algn="ctr"/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3" name="Shape 127">
              <a:extLst>
                <a:ext uri="{FF2B5EF4-FFF2-40B4-BE49-F238E27FC236}">
                  <a16:creationId xmlns:a16="http://schemas.microsoft.com/office/drawing/2014/main" id="{C5E1B9C5-86AD-B427-6855-A0D4DB277FB4}"/>
                </a:ext>
              </a:extLst>
            </p:cNvPr>
            <p:cNvSpPr/>
            <p:nvPr/>
          </p:nvSpPr>
          <p:spPr>
            <a:xfrm>
              <a:off x="4446239" y="2995463"/>
              <a:ext cx="432049" cy="216025"/>
            </a:xfrm>
            <a:prstGeom prst="rect">
              <a:avLst/>
            </a:prstGeom>
            <a:solidFill>
              <a:srgbClr val="D99694"/>
            </a:solidFill>
            <a:ln w="19050">
              <a:solidFill>
                <a:srgbClr val="808080"/>
              </a:solidFill>
            </a:ln>
          </p:spPr>
          <p:txBody>
            <a:bodyPr lIns="0" tIns="0" rIns="0" bIns="0" anchor="ctr"/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4" name="Shape 128">
              <a:extLst>
                <a:ext uri="{FF2B5EF4-FFF2-40B4-BE49-F238E27FC236}">
                  <a16:creationId xmlns:a16="http://schemas.microsoft.com/office/drawing/2014/main" id="{8B17108A-4429-9A12-ED37-1791F4507C37}"/>
                </a:ext>
              </a:extLst>
            </p:cNvPr>
            <p:cNvSpPr/>
            <p:nvPr/>
          </p:nvSpPr>
          <p:spPr>
            <a:xfrm>
              <a:off x="4446239" y="3211487"/>
              <a:ext cx="432049" cy="216025"/>
            </a:xfrm>
            <a:prstGeom prst="rect">
              <a:avLst/>
            </a:prstGeom>
            <a:solidFill>
              <a:srgbClr val="F2DCDB"/>
            </a:solidFill>
            <a:ln w="19050">
              <a:solidFill>
                <a:srgbClr val="808080"/>
              </a:solidFill>
            </a:ln>
          </p:spPr>
          <p:txBody>
            <a:bodyPr lIns="0" tIns="0" rIns="0" bIns="0" anchor="ctr"/>
            <a:lstStyle/>
            <a:p>
              <a:pPr lvl="0" algn="ctr"/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5" name="Group 135">
            <a:extLst>
              <a:ext uri="{FF2B5EF4-FFF2-40B4-BE49-F238E27FC236}">
                <a16:creationId xmlns:a16="http://schemas.microsoft.com/office/drawing/2014/main" id="{A90BA134-9483-19E6-E9B0-284D4A065032}"/>
              </a:ext>
            </a:extLst>
          </p:cNvPr>
          <p:cNvGrpSpPr/>
          <p:nvPr/>
        </p:nvGrpSpPr>
        <p:grpSpPr>
          <a:xfrm>
            <a:off x="2412122" y="1642534"/>
            <a:ext cx="1080121" cy="1296145"/>
            <a:chOff x="0" y="0"/>
            <a:chExt cx="1080120" cy="1296144"/>
          </a:xfrm>
        </p:grpSpPr>
        <p:sp>
          <p:nvSpPr>
            <p:cNvPr id="56" name="Shape 129">
              <a:extLst>
                <a:ext uri="{FF2B5EF4-FFF2-40B4-BE49-F238E27FC236}">
                  <a16:creationId xmlns:a16="http://schemas.microsoft.com/office/drawing/2014/main" id="{71E451A9-C7FE-853F-7560-3841420022AA}"/>
                </a:ext>
              </a:extLst>
            </p:cNvPr>
            <p:cNvSpPr/>
            <p:nvPr/>
          </p:nvSpPr>
          <p:spPr>
            <a:xfrm>
              <a:off x="-1" y="0"/>
              <a:ext cx="1080122" cy="216025"/>
            </a:xfrm>
            <a:prstGeom prst="rect">
              <a:avLst/>
            </a:prstGeom>
            <a:solidFill>
              <a:srgbClr val="376092"/>
            </a:solidFill>
            <a:ln w="19050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7" name="Shape 130">
              <a:extLst>
                <a:ext uri="{FF2B5EF4-FFF2-40B4-BE49-F238E27FC236}">
                  <a16:creationId xmlns:a16="http://schemas.microsoft.com/office/drawing/2014/main" id="{A95FE1E3-5B52-8C8D-0ED3-62090BA0D530}"/>
                </a:ext>
              </a:extLst>
            </p:cNvPr>
            <p:cNvSpPr/>
            <p:nvPr/>
          </p:nvSpPr>
          <p:spPr>
            <a:xfrm>
              <a:off x="-1" y="216024"/>
              <a:ext cx="1080122" cy="216025"/>
            </a:xfrm>
            <a:prstGeom prst="rect">
              <a:avLst/>
            </a:prstGeom>
            <a:solidFill>
              <a:srgbClr val="DCE6F2"/>
            </a:solidFill>
            <a:ln w="19050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/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8" name="Shape 131">
              <a:extLst>
                <a:ext uri="{FF2B5EF4-FFF2-40B4-BE49-F238E27FC236}">
                  <a16:creationId xmlns:a16="http://schemas.microsoft.com/office/drawing/2014/main" id="{720A2AF0-31B7-77A9-47FF-37B4BD3D9578}"/>
                </a:ext>
              </a:extLst>
            </p:cNvPr>
            <p:cNvSpPr/>
            <p:nvPr/>
          </p:nvSpPr>
          <p:spPr>
            <a:xfrm>
              <a:off x="-1" y="432047"/>
              <a:ext cx="1080122" cy="216025"/>
            </a:xfrm>
            <a:prstGeom prst="rect">
              <a:avLst/>
            </a:prstGeom>
            <a:solidFill>
              <a:srgbClr val="376092"/>
            </a:solidFill>
            <a:ln w="19050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9" name="Shape 132">
              <a:extLst>
                <a:ext uri="{FF2B5EF4-FFF2-40B4-BE49-F238E27FC236}">
                  <a16:creationId xmlns:a16="http://schemas.microsoft.com/office/drawing/2014/main" id="{2D3C71B6-790E-5008-4B76-158E8F6EF034}"/>
                </a:ext>
              </a:extLst>
            </p:cNvPr>
            <p:cNvSpPr/>
            <p:nvPr/>
          </p:nvSpPr>
          <p:spPr>
            <a:xfrm>
              <a:off x="-1" y="648072"/>
              <a:ext cx="1080122" cy="216025"/>
            </a:xfrm>
            <a:prstGeom prst="rect">
              <a:avLst/>
            </a:prstGeom>
            <a:solidFill>
              <a:srgbClr val="DCE6F2"/>
            </a:solidFill>
            <a:ln w="19050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/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0" name="Shape 133">
              <a:extLst>
                <a:ext uri="{FF2B5EF4-FFF2-40B4-BE49-F238E27FC236}">
                  <a16:creationId xmlns:a16="http://schemas.microsoft.com/office/drawing/2014/main" id="{4B888BD4-1A50-5C33-1CB7-34669C30E2B5}"/>
                </a:ext>
              </a:extLst>
            </p:cNvPr>
            <p:cNvSpPr/>
            <p:nvPr/>
          </p:nvSpPr>
          <p:spPr>
            <a:xfrm>
              <a:off x="-1" y="864095"/>
              <a:ext cx="1080122" cy="216025"/>
            </a:xfrm>
            <a:prstGeom prst="rect">
              <a:avLst/>
            </a:prstGeom>
            <a:solidFill>
              <a:srgbClr val="376092"/>
            </a:solidFill>
            <a:ln w="19050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1" name="Shape 134">
              <a:extLst>
                <a:ext uri="{FF2B5EF4-FFF2-40B4-BE49-F238E27FC236}">
                  <a16:creationId xmlns:a16="http://schemas.microsoft.com/office/drawing/2014/main" id="{FB9F200B-94DC-A8D0-AD2B-9A959A6375D0}"/>
                </a:ext>
              </a:extLst>
            </p:cNvPr>
            <p:cNvSpPr/>
            <p:nvPr/>
          </p:nvSpPr>
          <p:spPr>
            <a:xfrm>
              <a:off x="-1" y="1080120"/>
              <a:ext cx="1080122" cy="216025"/>
            </a:xfrm>
            <a:prstGeom prst="rect">
              <a:avLst/>
            </a:prstGeom>
            <a:solidFill>
              <a:srgbClr val="DCE6F2"/>
            </a:solidFill>
            <a:ln w="19050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/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2" name="Group 172">
            <a:extLst>
              <a:ext uri="{FF2B5EF4-FFF2-40B4-BE49-F238E27FC236}">
                <a16:creationId xmlns:a16="http://schemas.microsoft.com/office/drawing/2014/main" id="{D02B0CD6-607F-A8FE-D560-87F6D6D2F01F}"/>
              </a:ext>
            </a:extLst>
          </p:cNvPr>
          <p:cNvGrpSpPr/>
          <p:nvPr/>
        </p:nvGrpSpPr>
        <p:grpSpPr>
          <a:xfrm>
            <a:off x="2412122" y="2938679"/>
            <a:ext cx="2592289" cy="2592289"/>
            <a:chOff x="0" y="0"/>
            <a:chExt cx="2592288" cy="2592288"/>
          </a:xfrm>
        </p:grpSpPr>
        <p:sp>
          <p:nvSpPr>
            <p:cNvPr id="63" name="Shape 136">
              <a:extLst>
                <a:ext uri="{FF2B5EF4-FFF2-40B4-BE49-F238E27FC236}">
                  <a16:creationId xmlns:a16="http://schemas.microsoft.com/office/drawing/2014/main" id="{F008E628-F37B-85BD-6809-0530A8E8943C}"/>
                </a:ext>
              </a:extLst>
            </p:cNvPr>
            <p:cNvSpPr/>
            <p:nvPr/>
          </p:nvSpPr>
          <p:spPr>
            <a:xfrm>
              <a:off x="1080120" y="0"/>
              <a:ext cx="1080121" cy="216025"/>
            </a:xfrm>
            <a:prstGeom prst="rect">
              <a:avLst/>
            </a:prstGeom>
            <a:solidFill>
              <a:srgbClr val="376092"/>
            </a:solidFill>
            <a:ln w="19050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4" name="Shape 137">
              <a:extLst>
                <a:ext uri="{FF2B5EF4-FFF2-40B4-BE49-F238E27FC236}">
                  <a16:creationId xmlns:a16="http://schemas.microsoft.com/office/drawing/2014/main" id="{8038ECE1-CBD3-5B2A-1408-115E62715C61}"/>
                </a:ext>
              </a:extLst>
            </p:cNvPr>
            <p:cNvSpPr/>
            <p:nvPr/>
          </p:nvSpPr>
          <p:spPr>
            <a:xfrm>
              <a:off x="1080120" y="216024"/>
              <a:ext cx="1080121" cy="216025"/>
            </a:xfrm>
            <a:prstGeom prst="rect">
              <a:avLst/>
            </a:prstGeom>
            <a:solidFill>
              <a:srgbClr val="DCE6F2"/>
            </a:solidFill>
            <a:ln w="19050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/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5" name="Shape 138">
              <a:extLst>
                <a:ext uri="{FF2B5EF4-FFF2-40B4-BE49-F238E27FC236}">
                  <a16:creationId xmlns:a16="http://schemas.microsoft.com/office/drawing/2014/main" id="{3CFA2DBD-06F1-2E6A-A7DA-5BC86E04498A}"/>
                </a:ext>
              </a:extLst>
            </p:cNvPr>
            <p:cNvSpPr/>
            <p:nvPr/>
          </p:nvSpPr>
          <p:spPr>
            <a:xfrm>
              <a:off x="1080120" y="432048"/>
              <a:ext cx="1080121" cy="216025"/>
            </a:xfrm>
            <a:prstGeom prst="rect">
              <a:avLst/>
            </a:prstGeom>
            <a:solidFill>
              <a:srgbClr val="376092"/>
            </a:solidFill>
            <a:ln w="19050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6" name="Shape 139">
              <a:extLst>
                <a:ext uri="{FF2B5EF4-FFF2-40B4-BE49-F238E27FC236}">
                  <a16:creationId xmlns:a16="http://schemas.microsoft.com/office/drawing/2014/main" id="{E4E7F4C4-6D69-334B-F111-FEF187BF3F7A}"/>
                </a:ext>
              </a:extLst>
            </p:cNvPr>
            <p:cNvSpPr/>
            <p:nvPr/>
          </p:nvSpPr>
          <p:spPr>
            <a:xfrm>
              <a:off x="1080120" y="648072"/>
              <a:ext cx="1080121" cy="216025"/>
            </a:xfrm>
            <a:prstGeom prst="rect">
              <a:avLst/>
            </a:prstGeom>
            <a:solidFill>
              <a:srgbClr val="DCE6F2"/>
            </a:solidFill>
            <a:ln w="19050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/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7" name="Shape 140">
              <a:extLst>
                <a:ext uri="{FF2B5EF4-FFF2-40B4-BE49-F238E27FC236}">
                  <a16:creationId xmlns:a16="http://schemas.microsoft.com/office/drawing/2014/main" id="{A9C62EC1-2013-4899-A3C6-C71B487FED1F}"/>
                </a:ext>
              </a:extLst>
            </p:cNvPr>
            <p:cNvSpPr/>
            <p:nvPr/>
          </p:nvSpPr>
          <p:spPr>
            <a:xfrm>
              <a:off x="1080120" y="864095"/>
              <a:ext cx="1080121" cy="216025"/>
            </a:xfrm>
            <a:prstGeom prst="rect">
              <a:avLst/>
            </a:prstGeom>
            <a:solidFill>
              <a:srgbClr val="376092"/>
            </a:solidFill>
            <a:ln w="19050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8" name="Shape 141">
              <a:extLst>
                <a:ext uri="{FF2B5EF4-FFF2-40B4-BE49-F238E27FC236}">
                  <a16:creationId xmlns:a16="http://schemas.microsoft.com/office/drawing/2014/main" id="{ECEDEB6C-15D4-B8D9-53C7-B16D6C302896}"/>
                </a:ext>
              </a:extLst>
            </p:cNvPr>
            <p:cNvSpPr/>
            <p:nvPr/>
          </p:nvSpPr>
          <p:spPr>
            <a:xfrm>
              <a:off x="1080120" y="1080120"/>
              <a:ext cx="1080121" cy="216025"/>
            </a:xfrm>
            <a:prstGeom prst="rect">
              <a:avLst/>
            </a:prstGeom>
            <a:solidFill>
              <a:srgbClr val="DCE6F2"/>
            </a:solidFill>
            <a:ln w="19050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/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9" name="Shape 142">
              <a:extLst>
                <a:ext uri="{FF2B5EF4-FFF2-40B4-BE49-F238E27FC236}">
                  <a16:creationId xmlns:a16="http://schemas.microsoft.com/office/drawing/2014/main" id="{05211F75-9529-6BF9-68B7-17E41B202BCE}"/>
                </a:ext>
              </a:extLst>
            </p:cNvPr>
            <p:cNvSpPr/>
            <p:nvPr/>
          </p:nvSpPr>
          <p:spPr>
            <a:xfrm>
              <a:off x="2160240" y="0"/>
              <a:ext cx="432049" cy="216025"/>
            </a:xfrm>
            <a:prstGeom prst="rect">
              <a:avLst/>
            </a:prstGeom>
            <a:solidFill>
              <a:srgbClr val="D99694"/>
            </a:solidFill>
            <a:ln w="19050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0" name="Shape 143">
              <a:extLst>
                <a:ext uri="{FF2B5EF4-FFF2-40B4-BE49-F238E27FC236}">
                  <a16:creationId xmlns:a16="http://schemas.microsoft.com/office/drawing/2014/main" id="{53D7E8EB-E339-E8EA-16D3-19FA599BB7E9}"/>
                </a:ext>
              </a:extLst>
            </p:cNvPr>
            <p:cNvSpPr/>
            <p:nvPr/>
          </p:nvSpPr>
          <p:spPr>
            <a:xfrm>
              <a:off x="2160240" y="216024"/>
              <a:ext cx="432049" cy="216025"/>
            </a:xfrm>
            <a:prstGeom prst="rect">
              <a:avLst/>
            </a:prstGeom>
            <a:solidFill>
              <a:srgbClr val="F2DCDB"/>
            </a:solidFill>
            <a:ln w="19050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/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1" name="Shape 144">
              <a:extLst>
                <a:ext uri="{FF2B5EF4-FFF2-40B4-BE49-F238E27FC236}">
                  <a16:creationId xmlns:a16="http://schemas.microsoft.com/office/drawing/2014/main" id="{3EA970C3-4496-EA3A-79E2-25898F64A298}"/>
                </a:ext>
              </a:extLst>
            </p:cNvPr>
            <p:cNvSpPr/>
            <p:nvPr/>
          </p:nvSpPr>
          <p:spPr>
            <a:xfrm>
              <a:off x="2160240" y="432048"/>
              <a:ext cx="432049" cy="216025"/>
            </a:xfrm>
            <a:prstGeom prst="rect">
              <a:avLst/>
            </a:prstGeom>
            <a:solidFill>
              <a:srgbClr val="D99694"/>
            </a:solidFill>
            <a:ln w="19050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2" name="Shape 145">
              <a:extLst>
                <a:ext uri="{FF2B5EF4-FFF2-40B4-BE49-F238E27FC236}">
                  <a16:creationId xmlns:a16="http://schemas.microsoft.com/office/drawing/2014/main" id="{0005C3F1-A6A9-3C66-9D54-839169446CE4}"/>
                </a:ext>
              </a:extLst>
            </p:cNvPr>
            <p:cNvSpPr/>
            <p:nvPr/>
          </p:nvSpPr>
          <p:spPr>
            <a:xfrm>
              <a:off x="2160240" y="648072"/>
              <a:ext cx="432049" cy="216025"/>
            </a:xfrm>
            <a:prstGeom prst="rect">
              <a:avLst/>
            </a:prstGeom>
            <a:solidFill>
              <a:srgbClr val="F2DCDB"/>
            </a:solidFill>
            <a:ln w="19050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/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3" name="Shape 146">
              <a:extLst>
                <a:ext uri="{FF2B5EF4-FFF2-40B4-BE49-F238E27FC236}">
                  <a16:creationId xmlns:a16="http://schemas.microsoft.com/office/drawing/2014/main" id="{A06D3FC2-8482-6B1F-4956-C6036CA3B8FD}"/>
                </a:ext>
              </a:extLst>
            </p:cNvPr>
            <p:cNvSpPr/>
            <p:nvPr/>
          </p:nvSpPr>
          <p:spPr>
            <a:xfrm>
              <a:off x="2160240" y="864095"/>
              <a:ext cx="432049" cy="216025"/>
            </a:xfrm>
            <a:prstGeom prst="rect">
              <a:avLst/>
            </a:prstGeom>
            <a:solidFill>
              <a:srgbClr val="D99694"/>
            </a:solidFill>
            <a:ln w="19050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4" name="Shape 147">
              <a:extLst>
                <a:ext uri="{FF2B5EF4-FFF2-40B4-BE49-F238E27FC236}">
                  <a16:creationId xmlns:a16="http://schemas.microsoft.com/office/drawing/2014/main" id="{D2C0C9ED-94CB-4372-F2AC-AAEA62F2EB42}"/>
                </a:ext>
              </a:extLst>
            </p:cNvPr>
            <p:cNvSpPr/>
            <p:nvPr/>
          </p:nvSpPr>
          <p:spPr>
            <a:xfrm>
              <a:off x="2160240" y="1080120"/>
              <a:ext cx="432049" cy="216025"/>
            </a:xfrm>
            <a:prstGeom prst="rect">
              <a:avLst/>
            </a:prstGeom>
            <a:solidFill>
              <a:srgbClr val="F2DCDB"/>
            </a:solidFill>
            <a:ln w="19050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/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5" name="Shape 148">
              <a:extLst>
                <a:ext uri="{FF2B5EF4-FFF2-40B4-BE49-F238E27FC236}">
                  <a16:creationId xmlns:a16="http://schemas.microsoft.com/office/drawing/2014/main" id="{477EDF34-AC0E-FE12-A2B4-42264192F7AF}"/>
                </a:ext>
              </a:extLst>
            </p:cNvPr>
            <p:cNvSpPr/>
            <p:nvPr/>
          </p:nvSpPr>
          <p:spPr>
            <a:xfrm>
              <a:off x="0" y="0"/>
              <a:ext cx="1080121" cy="216025"/>
            </a:xfrm>
            <a:prstGeom prst="rect">
              <a:avLst/>
            </a:prstGeom>
            <a:solidFill>
              <a:srgbClr val="376092"/>
            </a:solidFill>
            <a:ln w="19050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6" name="Shape 149">
              <a:extLst>
                <a:ext uri="{FF2B5EF4-FFF2-40B4-BE49-F238E27FC236}">
                  <a16:creationId xmlns:a16="http://schemas.microsoft.com/office/drawing/2014/main" id="{6846651F-DF7B-9224-ED71-01330D414BA0}"/>
                </a:ext>
              </a:extLst>
            </p:cNvPr>
            <p:cNvSpPr/>
            <p:nvPr/>
          </p:nvSpPr>
          <p:spPr>
            <a:xfrm>
              <a:off x="0" y="216024"/>
              <a:ext cx="1080121" cy="216025"/>
            </a:xfrm>
            <a:prstGeom prst="rect">
              <a:avLst/>
            </a:prstGeom>
            <a:solidFill>
              <a:srgbClr val="DCE6F2"/>
            </a:solidFill>
            <a:ln w="19050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/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7" name="Shape 150">
              <a:extLst>
                <a:ext uri="{FF2B5EF4-FFF2-40B4-BE49-F238E27FC236}">
                  <a16:creationId xmlns:a16="http://schemas.microsoft.com/office/drawing/2014/main" id="{7D6F535A-C0C9-D5FE-E09B-4C6C3A2C4AA6}"/>
                </a:ext>
              </a:extLst>
            </p:cNvPr>
            <p:cNvSpPr/>
            <p:nvPr/>
          </p:nvSpPr>
          <p:spPr>
            <a:xfrm>
              <a:off x="0" y="432048"/>
              <a:ext cx="1080121" cy="216025"/>
            </a:xfrm>
            <a:prstGeom prst="rect">
              <a:avLst/>
            </a:prstGeom>
            <a:solidFill>
              <a:srgbClr val="376092"/>
            </a:solidFill>
            <a:ln w="19050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8" name="Shape 151">
              <a:extLst>
                <a:ext uri="{FF2B5EF4-FFF2-40B4-BE49-F238E27FC236}">
                  <a16:creationId xmlns:a16="http://schemas.microsoft.com/office/drawing/2014/main" id="{09CAB69F-7FD0-F765-94BE-E7278443EF30}"/>
                </a:ext>
              </a:extLst>
            </p:cNvPr>
            <p:cNvSpPr/>
            <p:nvPr/>
          </p:nvSpPr>
          <p:spPr>
            <a:xfrm>
              <a:off x="0" y="648072"/>
              <a:ext cx="1080121" cy="216025"/>
            </a:xfrm>
            <a:prstGeom prst="rect">
              <a:avLst/>
            </a:prstGeom>
            <a:solidFill>
              <a:srgbClr val="DCE6F2"/>
            </a:solidFill>
            <a:ln w="19050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/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9" name="Shape 152">
              <a:extLst>
                <a:ext uri="{FF2B5EF4-FFF2-40B4-BE49-F238E27FC236}">
                  <a16:creationId xmlns:a16="http://schemas.microsoft.com/office/drawing/2014/main" id="{08C06BE4-DC1C-A6C3-CBD1-15C9BB3EE7DB}"/>
                </a:ext>
              </a:extLst>
            </p:cNvPr>
            <p:cNvSpPr/>
            <p:nvPr/>
          </p:nvSpPr>
          <p:spPr>
            <a:xfrm>
              <a:off x="0" y="864095"/>
              <a:ext cx="1080121" cy="216025"/>
            </a:xfrm>
            <a:prstGeom prst="rect">
              <a:avLst/>
            </a:prstGeom>
            <a:solidFill>
              <a:srgbClr val="376092"/>
            </a:solidFill>
            <a:ln w="19050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0" name="Shape 153">
              <a:extLst>
                <a:ext uri="{FF2B5EF4-FFF2-40B4-BE49-F238E27FC236}">
                  <a16:creationId xmlns:a16="http://schemas.microsoft.com/office/drawing/2014/main" id="{F8633F40-4949-D57D-8B3A-8EE5274B333E}"/>
                </a:ext>
              </a:extLst>
            </p:cNvPr>
            <p:cNvSpPr/>
            <p:nvPr/>
          </p:nvSpPr>
          <p:spPr>
            <a:xfrm>
              <a:off x="0" y="1080120"/>
              <a:ext cx="1080121" cy="216025"/>
            </a:xfrm>
            <a:prstGeom prst="rect">
              <a:avLst/>
            </a:prstGeom>
            <a:solidFill>
              <a:srgbClr val="DCE6F2"/>
            </a:solidFill>
            <a:ln w="19050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/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1" name="Shape 154">
              <a:extLst>
                <a:ext uri="{FF2B5EF4-FFF2-40B4-BE49-F238E27FC236}">
                  <a16:creationId xmlns:a16="http://schemas.microsoft.com/office/drawing/2014/main" id="{A5454400-8086-A220-7208-82A985EF8BE4}"/>
                </a:ext>
              </a:extLst>
            </p:cNvPr>
            <p:cNvSpPr/>
            <p:nvPr/>
          </p:nvSpPr>
          <p:spPr>
            <a:xfrm>
              <a:off x="1080120" y="1296144"/>
              <a:ext cx="1080121" cy="216025"/>
            </a:xfrm>
            <a:prstGeom prst="rect">
              <a:avLst/>
            </a:prstGeom>
            <a:solidFill>
              <a:srgbClr val="376092"/>
            </a:solidFill>
            <a:ln w="19050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2" name="Shape 155">
              <a:extLst>
                <a:ext uri="{FF2B5EF4-FFF2-40B4-BE49-F238E27FC236}">
                  <a16:creationId xmlns:a16="http://schemas.microsoft.com/office/drawing/2014/main" id="{8053CBBC-ADFB-7E70-099A-B5501C414DAD}"/>
                </a:ext>
              </a:extLst>
            </p:cNvPr>
            <p:cNvSpPr/>
            <p:nvPr/>
          </p:nvSpPr>
          <p:spPr>
            <a:xfrm>
              <a:off x="1080120" y="1512168"/>
              <a:ext cx="1080121" cy="216025"/>
            </a:xfrm>
            <a:prstGeom prst="rect">
              <a:avLst/>
            </a:prstGeom>
            <a:solidFill>
              <a:srgbClr val="DCE6F2"/>
            </a:solidFill>
            <a:ln w="19050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/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3" name="Shape 156">
              <a:extLst>
                <a:ext uri="{FF2B5EF4-FFF2-40B4-BE49-F238E27FC236}">
                  <a16:creationId xmlns:a16="http://schemas.microsoft.com/office/drawing/2014/main" id="{D37C73F7-330E-57E6-585D-0A62474AC50A}"/>
                </a:ext>
              </a:extLst>
            </p:cNvPr>
            <p:cNvSpPr/>
            <p:nvPr/>
          </p:nvSpPr>
          <p:spPr>
            <a:xfrm>
              <a:off x="1080120" y="1728191"/>
              <a:ext cx="1080121" cy="216025"/>
            </a:xfrm>
            <a:prstGeom prst="rect">
              <a:avLst/>
            </a:prstGeom>
            <a:solidFill>
              <a:srgbClr val="376092"/>
            </a:solidFill>
            <a:ln w="19050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4" name="Shape 157">
              <a:extLst>
                <a:ext uri="{FF2B5EF4-FFF2-40B4-BE49-F238E27FC236}">
                  <a16:creationId xmlns:a16="http://schemas.microsoft.com/office/drawing/2014/main" id="{9EBE42E3-3244-DE21-AB31-795C818863A0}"/>
                </a:ext>
              </a:extLst>
            </p:cNvPr>
            <p:cNvSpPr/>
            <p:nvPr/>
          </p:nvSpPr>
          <p:spPr>
            <a:xfrm>
              <a:off x="1080120" y="1944216"/>
              <a:ext cx="1080121" cy="216025"/>
            </a:xfrm>
            <a:prstGeom prst="rect">
              <a:avLst/>
            </a:prstGeom>
            <a:solidFill>
              <a:srgbClr val="DCE6F2"/>
            </a:solidFill>
            <a:ln w="19050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/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5" name="Shape 158">
              <a:extLst>
                <a:ext uri="{FF2B5EF4-FFF2-40B4-BE49-F238E27FC236}">
                  <a16:creationId xmlns:a16="http://schemas.microsoft.com/office/drawing/2014/main" id="{74969A35-7920-992E-0E50-CA1B6B1579CF}"/>
                </a:ext>
              </a:extLst>
            </p:cNvPr>
            <p:cNvSpPr/>
            <p:nvPr/>
          </p:nvSpPr>
          <p:spPr>
            <a:xfrm>
              <a:off x="1080120" y="2160240"/>
              <a:ext cx="1080121" cy="216025"/>
            </a:xfrm>
            <a:prstGeom prst="rect">
              <a:avLst/>
            </a:prstGeom>
            <a:solidFill>
              <a:srgbClr val="376092"/>
            </a:solidFill>
            <a:ln w="19050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6" name="Shape 159">
              <a:extLst>
                <a:ext uri="{FF2B5EF4-FFF2-40B4-BE49-F238E27FC236}">
                  <a16:creationId xmlns:a16="http://schemas.microsoft.com/office/drawing/2014/main" id="{8F61D3BB-E3A7-0C6D-7422-791CA2D07233}"/>
                </a:ext>
              </a:extLst>
            </p:cNvPr>
            <p:cNvSpPr/>
            <p:nvPr/>
          </p:nvSpPr>
          <p:spPr>
            <a:xfrm>
              <a:off x="1080120" y="2376264"/>
              <a:ext cx="1080121" cy="216025"/>
            </a:xfrm>
            <a:prstGeom prst="rect">
              <a:avLst/>
            </a:prstGeom>
            <a:solidFill>
              <a:srgbClr val="DCE6F2"/>
            </a:solidFill>
            <a:ln w="19050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/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7" name="Shape 160">
              <a:extLst>
                <a:ext uri="{FF2B5EF4-FFF2-40B4-BE49-F238E27FC236}">
                  <a16:creationId xmlns:a16="http://schemas.microsoft.com/office/drawing/2014/main" id="{4835EFF3-A71C-4221-87E6-5399483189DC}"/>
                </a:ext>
              </a:extLst>
            </p:cNvPr>
            <p:cNvSpPr/>
            <p:nvPr/>
          </p:nvSpPr>
          <p:spPr>
            <a:xfrm>
              <a:off x="2160240" y="1296144"/>
              <a:ext cx="432049" cy="216025"/>
            </a:xfrm>
            <a:prstGeom prst="rect">
              <a:avLst/>
            </a:prstGeom>
            <a:solidFill>
              <a:srgbClr val="D99694"/>
            </a:solidFill>
            <a:ln w="19050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8" name="Shape 161">
              <a:extLst>
                <a:ext uri="{FF2B5EF4-FFF2-40B4-BE49-F238E27FC236}">
                  <a16:creationId xmlns:a16="http://schemas.microsoft.com/office/drawing/2014/main" id="{F0148AAC-7424-5611-843A-9281154C3880}"/>
                </a:ext>
              </a:extLst>
            </p:cNvPr>
            <p:cNvSpPr/>
            <p:nvPr/>
          </p:nvSpPr>
          <p:spPr>
            <a:xfrm>
              <a:off x="2160240" y="1512168"/>
              <a:ext cx="432049" cy="216025"/>
            </a:xfrm>
            <a:prstGeom prst="rect">
              <a:avLst/>
            </a:prstGeom>
            <a:solidFill>
              <a:srgbClr val="F2DCDB"/>
            </a:solidFill>
            <a:ln w="19050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/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9" name="Shape 162">
              <a:extLst>
                <a:ext uri="{FF2B5EF4-FFF2-40B4-BE49-F238E27FC236}">
                  <a16:creationId xmlns:a16="http://schemas.microsoft.com/office/drawing/2014/main" id="{C55CE40B-2A99-8942-C8BF-5B40F991E18E}"/>
                </a:ext>
              </a:extLst>
            </p:cNvPr>
            <p:cNvSpPr/>
            <p:nvPr/>
          </p:nvSpPr>
          <p:spPr>
            <a:xfrm>
              <a:off x="2160240" y="1728191"/>
              <a:ext cx="432049" cy="216025"/>
            </a:xfrm>
            <a:prstGeom prst="rect">
              <a:avLst/>
            </a:prstGeom>
            <a:solidFill>
              <a:srgbClr val="D99694"/>
            </a:solidFill>
            <a:ln w="19050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0" name="Shape 163">
              <a:extLst>
                <a:ext uri="{FF2B5EF4-FFF2-40B4-BE49-F238E27FC236}">
                  <a16:creationId xmlns:a16="http://schemas.microsoft.com/office/drawing/2014/main" id="{99D3EF5F-BB99-EFC0-9377-4F6B24C5081F}"/>
                </a:ext>
              </a:extLst>
            </p:cNvPr>
            <p:cNvSpPr/>
            <p:nvPr/>
          </p:nvSpPr>
          <p:spPr>
            <a:xfrm>
              <a:off x="2160240" y="1944216"/>
              <a:ext cx="432049" cy="216025"/>
            </a:xfrm>
            <a:prstGeom prst="rect">
              <a:avLst/>
            </a:prstGeom>
            <a:solidFill>
              <a:srgbClr val="F2DCDB"/>
            </a:solidFill>
            <a:ln w="19050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/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1" name="Shape 164">
              <a:extLst>
                <a:ext uri="{FF2B5EF4-FFF2-40B4-BE49-F238E27FC236}">
                  <a16:creationId xmlns:a16="http://schemas.microsoft.com/office/drawing/2014/main" id="{E40994BF-FA6E-E1C6-3A1B-0ABC6F44E219}"/>
                </a:ext>
              </a:extLst>
            </p:cNvPr>
            <p:cNvSpPr/>
            <p:nvPr/>
          </p:nvSpPr>
          <p:spPr>
            <a:xfrm>
              <a:off x="2160240" y="2160240"/>
              <a:ext cx="432049" cy="216025"/>
            </a:xfrm>
            <a:prstGeom prst="rect">
              <a:avLst/>
            </a:prstGeom>
            <a:solidFill>
              <a:srgbClr val="D99694"/>
            </a:solidFill>
            <a:ln w="19050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2" name="Shape 165">
              <a:extLst>
                <a:ext uri="{FF2B5EF4-FFF2-40B4-BE49-F238E27FC236}">
                  <a16:creationId xmlns:a16="http://schemas.microsoft.com/office/drawing/2014/main" id="{8BA823F4-B8CC-1B6F-C3BD-FEA5E38EFC17}"/>
                </a:ext>
              </a:extLst>
            </p:cNvPr>
            <p:cNvSpPr/>
            <p:nvPr/>
          </p:nvSpPr>
          <p:spPr>
            <a:xfrm>
              <a:off x="2160240" y="2376264"/>
              <a:ext cx="432049" cy="216025"/>
            </a:xfrm>
            <a:prstGeom prst="rect">
              <a:avLst/>
            </a:prstGeom>
            <a:solidFill>
              <a:srgbClr val="F2DCDB"/>
            </a:solidFill>
            <a:ln w="19050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/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3" name="Shape 166">
              <a:extLst>
                <a:ext uri="{FF2B5EF4-FFF2-40B4-BE49-F238E27FC236}">
                  <a16:creationId xmlns:a16="http://schemas.microsoft.com/office/drawing/2014/main" id="{5CE7023D-B306-7CAB-08CE-D87CCC9A9FFB}"/>
                </a:ext>
              </a:extLst>
            </p:cNvPr>
            <p:cNvSpPr/>
            <p:nvPr/>
          </p:nvSpPr>
          <p:spPr>
            <a:xfrm>
              <a:off x="0" y="1296144"/>
              <a:ext cx="1080121" cy="216025"/>
            </a:xfrm>
            <a:prstGeom prst="rect">
              <a:avLst/>
            </a:prstGeom>
            <a:solidFill>
              <a:srgbClr val="376092"/>
            </a:solidFill>
            <a:ln w="19050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4" name="Shape 167">
              <a:extLst>
                <a:ext uri="{FF2B5EF4-FFF2-40B4-BE49-F238E27FC236}">
                  <a16:creationId xmlns:a16="http://schemas.microsoft.com/office/drawing/2014/main" id="{4B009983-B886-C93C-08BE-832FEFFEB44B}"/>
                </a:ext>
              </a:extLst>
            </p:cNvPr>
            <p:cNvSpPr/>
            <p:nvPr/>
          </p:nvSpPr>
          <p:spPr>
            <a:xfrm>
              <a:off x="0" y="1512168"/>
              <a:ext cx="1080121" cy="216025"/>
            </a:xfrm>
            <a:prstGeom prst="rect">
              <a:avLst/>
            </a:prstGeom>
            <a:solidFill>
              <a:srgbClr val="DCE6F2"/>
            </a:solidFill>
            <a:ln w="19050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/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5" name="Shape 168">
              <a:extLst>
                <a:ext uri="{FF2B5EF4-FFF2-40B4-BE49-F238E27FC236}">
                  <a16:creationId xmlns:a16="http://schemas.microsoft.com/office/drawing/2014/main" id="{440F81EC-245B-DD72-D723-4A7196CC3328}"/>
                </a:ext>
              </a:extLst>
            </p:cNvPr>
            <p:cNvSpPr/>
            <p:nvPr/>
          </p:nvSpPr>
          <p:spPr>
            <a:xfrm>
              <a:off x="0" y="1728191"/>
              <a:ext cx="1080121" cy="216025"/>
            </a:xfrm>
            <a:prstGeom prst="rect">
              <a:avLst/>
            </a:prstGeom>
            <a:solidFill>
              <a:srgbClr val="376092"/>
            </a:solidFill>
            <a:ln w="19050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6" name="Shape 169">
              <a:extLst>
                <a:ext uri="{FF2B5EF4-FFF2-40B4-BE49-F238E27FC236}">
                  <a16:creationId xmlns:a16="http://schemas.microsoft.com/office/drawing/2014/main" id="{84F69C92-CC18-AC9C-C281-4B7CBD735998}"/>
                </a:ext>
              </a:extLst>
            </p:cNvPr>
            <p:cNvSpPr/>
            <p:nvPr/>
          </p:nvSpPr>
          <p:spPr>
            <a:xfrm>
              <a:off x="0" y="1944216"/>
              <a:ext cx="1080121" cy="216025"/>
            </a:xfrm>
            <a:prstGeom prst="rect">
              <a:avLst/>
            </a:prstGeom>
            <a:solidFill>
              <a:srgbClr val="DCE6F2"/>
            </a:solidFill>
            <a:ln w="19050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/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7" name="Shape 170">
              <a:extLst>
                <a:ext uri="{FF2B5EF4-FFF2-40B4-BE49-F238E27FC236}">
                  <a16:creationId xmlns:a16="http://schemas.microsoft.com/office/drawing/2014/main" id="{098C5934-6F07-64F2-3525-96DF20334FC8}"/>
                </a:ext>
              </a:extLst>
            </p:cNvPr>
            <p:cNvSpPr/>
            <p:nvPr/>
          </p:nvSpPr>
          <p:spPr>
            <a:xfrm>
              <a:off x="0" y="2160240"/>
              <a:ext cx="1080121" cy="216025"/>
            </a:xfrm>
            <a:prstGeom prst="rect">
              <a:avLst/>
            </a:prstGeom>
            <a:solidFill>
              <a:srgbClr val="376092"/>
            </a:solidFill>
            <a:ln w="19050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8" name="Shape 171">
              <a:extLst>
                <a:ext uri="{FF2B5EF4-FFF2-40B4-BE49-F238E27FC236}">
                  <a16:creationId xmlns:a16="http://schemas.microsoft.com/office/drawing/2014/main" id="{47A2480E-33A1-6013-8B5A-300F4F0FF491}"/>
                </a:ext>
              </a:extLst>
            </p:cNvPr>
            <p:cNvSpPr/>
            <p:nvPr/>
          </p:nvSpPr>
          <p:spPr>
            <a:xfrm>
              <a:off x="0" y="2376264"/>
              <a:ext cx="1080121" cy="216025"/>
            </a:xfrm>
            <a:prstGeom prst="rect">
              <a:avLst/>
            </a:prstGeom>
            <a:solidFill>
              <a:srgbClr val="DCE6F2"/>
            </a:solidFill>
            <a:ln w="19050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/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99" name="Shape 173">
            <a:extLst>
              <a:ext uri="{FF2B5EF4-FFF2-40B4-BE49-F238E27FC236}">
                <a16:creationId xmlns:a16="http://schemas.microsoft.com/office/drawing/2014/main" id="{AC87CD04-B967-CC34-45DB-817FDCAC9395}"/>
              </a:ext>
            </a:extLst>
          </p:cNvPr>
          <p:cNvSpPr/>
          <p:nvPr/>
        </p:nvSpPr>
        <p:spPr>
          <a:xfrm>
            <a:off x="2982023" y="1248527"/>
            <a:ext cx="911401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000">
                <a:solidFill>
                  <a:srgbClr val="254061"/>
                </a:solidFill>
                <a:latin typeface="HelvNeue for IBM Light"/>
                <a:ea typeface="HelvNeue for IBM Light"/>
                <a:cs typeface="HelvNeue for IBM Light"/>
                <a:sym typeface="HelvNeue for IBM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8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Features</a:t>
            </a:r>
          </a:p>
        </p:txBody>
      </p:sp>
      <p:sp>
        <p:nvSpPr>
          <p:cNvPr id="100" name="Shape 182">
            <a:extLst>
              <a:ext uri="{FF2B5EF4-FFF2-40B4-BE49-F238E27FC236}">
                <a16:creationId xmlns:a16="http://schemas.microsoft.com/office/drawing/2014/main" id="{7FD1BD9E-DD7A-FC57-FF54-DF07CC5766D1}"/>
              </a:ext>
            </a:extLst>
          </p:cNvPr>
          <p:cNvSpPr/>
          <p:nvPr/>
        </p:nvSpPr>
        <p:spPr>
          <a:xfrm rot="10800000" flipH="1">
            <a:off x="5079122" y="2976171"/>
            <a:ext cx="864098" cy="720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5400" y="0"/>
                  <a:pt x="10800" y="5400"/>
                  <a:pt x="10800" y="10800"/>
                </a:cubicBezTo>
                <a:cubicBezTo>
                  <a:pt x="10800" y="16200"/>
                  <a:pt x="16200" y="21600"/>
                  <a:pt x="21600" y="21600"/>
                </a:cubicBezTo>
              </a:path>
            </a:pathLst>
          </a:custGeom>
          <a:noFill/>
          <a:ln w="28575" cap="flat">
            <a:solidFill>
              <a:srgbClr val="7889FB"/>
            </a:solidFill>
            <a:prstDash val="solid"/>
            <a:bevel/>
            <a:tailEnd type="triangle" w="med" len="med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lvl="0"/>
            <a:endParaRPr sz="17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1" name="Shape 184">
            <a:extLst>
              <a:ext uri="{FF2B5EF4-FFF2-40B4-BE49-F238E27FC236}">
                <a16:creationId xmlns:a16="http://schemas.microsoft.com/office/drawing/2014/main" id="{292A08FB-F692-F73F-4D97-D228E4A1B812}"/>
              </a:ext>
            </a:extLst>
          </p:cNvPr>
          <p:cNvSpPr/>
          <p:nvPr/>
        </p:nvSpPr>
        <p:spPr>
          <a:xfrm>
            <a:off x="5993523" y="1187568"/>
            <a:ext cx="1219200" cy="1069096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 cap="flat">
            <a:solidFill>
              <a:srgbClr val="7889FB"/>
            </a:solidFill>
            <a:prstDash val="solid"/>
            <a:bevel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lvl="0" algn="ctr">
              <a:defRPr sz="1800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Machine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Learning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Algorithm</a:t>
            </a:r>
          </a:p>
        </p:txBody>
      </p:sp>
      <p:sp>
        <p:nvSpPr>
          <p:cNvPr id="102" name="Shape 187">
            <a:extLst>
              <a:ext uri="{FF2B5EF4-FFF2-40B4-BE49-F238E27FC236}">
                <a16:creationId xmlns:a16="http://schemas.microsoft.com/office/drawing/2014/main" id="{5799F12B-BA73-0412-75DE-8C2BFC0AA6EA}"/>
              </a:ext>
            </a:extLst>
          </p:cNvPr>
          <p:cNvSpPr/>
          <p:nvPr/>
        </p:nvSpPr>
        <p:spPr>
          <a:xfrm rot="10800000" flipH="1">
            <a:off x="5086886" y="1720793"/>
            <a:ext cx="864098" cy="10801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5400" y="0"/>
                  <a:pt x="10800" y="5400"/>
                  <a:pt x="10800" y="10800"/>
                </a:cubicBezTo>
                <a:cubicBezTo>
                  <a:pt x="10800" y="16200"/>
                  <a:pt x="16200" y="21600"/>
                  <a:pt x="21600" y="21600"/>
                </a:cubicBezTo>
              </a:path>
            </a:pathLst>
          </a:custGeom>
          <a:noFill/>
          <a:ln w="28575" cap="flat">
            <a:solidFill>
              <a:srgbClr val="7889FB"/>
            </a:solidFill>
            <a:prstDash val="solid"/>
            <a:bevel/>
            <a:tailEnd type="triangle" w="med" len="med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lvl="0"/>
            <a:endParaRPr sz="17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3" name="Shape 192">
            <a:extLst>
              <a:ext uri="{FF2B5EF4-FFF2-40B4-BE49-F238E27FC236}">
                <a16:creationId xmlns:a16="http://schemas.microsoft.com/office/drawing/2014/main" id="{10C2E7E9-6CDF-23AB-2986-336AFBAE42AD}"/>
              </a:ext>
            </a:extLst>
          </p:cNvPr>
          <p:cNvSpPr/>
          <p:nvPr/>
        </p:nvSpPr>
        <p:spPr>
          <a:xfrm>
            <a:off x="5993522" y="4718327"/>
            <a:ext cx="1211561" cy="584041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 cap="flat">
            <a:solidFill>
              <a:srgbClr val="7889FB"/>
            </a:solidFill>
            <a:prstDash val="solid"/>
            <a:bevel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lvl="0" algn="ctr">
              <a:defRPr sz="1800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Algorithm</a:t>
            </a:r>
          </a:p>
        </p:txBody>
      </p:sp>
      <p:sp>
        <p:nvSpPr>
          <p:cNvPr id="104" name="Shape 195">
            <a:extLst>
              <a:ext uri="{FF2B5EF4-FFF2-40B4-BE49-F238E27FC236}">
                <a16:creationId xmlns:a16="http://schemas.microsoft.com/office/drawing/2014/main" id="{91FAABD9-6843-ED22-AB39-016147596CA3}"/>
              </a:ext>
            </a:extLst>
          </p:cNvPr>
          <p:cNvSpPr/>
          <p:nvPr/>
        </p:nvSpPr>
        <p:spPr>
          <a:xfrm>
            <a:off x="5086887" y="3232961"/>
            <a:ext cx="864098" cy="7200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5400" y="0"/>
                  <a:pt x="10800" y="5400"/>
                  <a:pt x="10800" y="10800"/>
                </a:cubicBezTo>
                <a:cubicBezTo>
                  <a:pt x="10800" y="16200"/>
                  <a:pt x="16200" y="21600"/>
                  <a:pt x="21600" y="21600"/>
                </a:cubicBezTo>
              </a:path>
            </a:pathLst>
          </a:custGeom>
          <a:noFill/>
          <a:ln w="28575" cap="flat">
            <a:solidFill>
              <a:srgbClr val="7889FB"/>
            </a:solidFill>
            <a:prstDash val="solid"/>
            <a:bevel/>
            <a:tailEnd type="triangle" w="med" len="med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lvl="0"/>
            <a:endParaRPr sz="17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5" name="Shape 196">
            <a:extLst>
              <a:ext uri="{FF2B5EF4-FFF2-40B4-BE49-F238E27FC236}">
                <a16:creationId xmlns:a16="http://schemas.microsoft.com/office/drawing/2014/main" id="{DAF86C42-30C3-9736-72CE-E027FE976220}"/>
              </a:ext>
            </a:extLst>
          </p:cNvPr>
          <p:cNvSpPr/>
          <p:nvPr/>
        </p:nvSpPr>
        <p:spPr>
          <a:xfrm>
            <a:off x="5086887" y="3448986"/>
            <a:ext cx="864098" cy="15841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5400" y="0"/>
                  <a:pt x="10800" y="5400"/>
                  <a:pt x="10800" y="10800"/>
                </a:cubicBezTo>
                <a:cubicBezTo>
                  <a:pt x="10800" y="16200"/>
                  <a:pt x="16200" y="21600"/>
                  <a:pt x="21600" y="21600"/>
                </a:cubicBezTo>
              </a:path>
            </a:pathLst>
          </a:custGeom>
          <a:noFill/>
          <a:ln w="28575" cap="flat">
            <a:solidFill>
              <a:srgbClr val="7889FB"/>
            </a:solidFill>
            <a:prstDash val="solid"/>
            <a:bevel/>
            <a:tailEnd type="triangle" w="med" len="med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lvl="0"/>
            <a:endParaRPr sz="17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06" name="AutoShape 90">
            <a:extLst>
              <a:ext uri="{FF2B5EF4-FFF2-40B4-BE49-F238E27FC236}">
                <a16:creationId xmlns:a16="http://schemas.microsoft.com/office/drawing/2014/main" id="{9D3A5227-0DBB-AB47-F433-3A9B63F44BB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345322" y="1797168"/>
            <a:ext cx="920750" cy="1181100"/>
          </a:xfrm>
          <a:prstGeom prst="curvedConnector3">
            <a:avLst>
              <a:gd name="adj1" fmla="val 50000"/>
            </a:avLst>
          </a:prstGeom>
          <a:noFill/>
          <a:ln w="28575">
            <a:solidFill>
              <a:srgbClr val="7889FB"/>
            </a:solidFill>
            <a:round/>
            <a:headEnd/>
            <a:tailEnd type="triangle" w="med" len="med"/>
          </a:ln>
          <a:effectLst/>
        </p:spPr>
      </p:cxnSp>
      <p:cxnSp>
        <p:nvCxnSpPr>
          <p:cNvPr id="107" name="AutoShape 91">
            <a:extLst>
              <a:ext uri="{FF2B5EF4-FFF2-40B4-BE49-F238E27FC236}">
                <a16:creationId xmlns:a16="http://schemas.microsoft.com/office/drawing/2014/main" id="{0514E7F0-D846-9DD1-FCD1-0AAF612992BD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1497722" y="3265605"/>
            <a:ext cx="768350" cy="1228725"/>
          </a:xfrm>
          <a:prstGeom prst="curvedConnector3">
            <a:avLst>
              <a:gd name="adj1" fmla="val 50000"/>
            </a:avLst>
          </a:prstGeom>
          <a:noFill/>
          <a:ln w="28575">
            <a:solidFill>
              <a:srgbClr val="7889FB"/>
            </a:solidFill>
            <a:round/>
            <a:headEnd/>
            <a:tailEnd type="triangle" w="med" len="med"/>
          </a:ln>
          <a:effectLst/>
        </p:spPr>
      </p:cxnSp>
      <p:cxnSp>
        <p:nvCxnSpPr>
          <p:cNvPr id="108" name="AutoShape 104">
            <a:extLst>
              <a:ext uri="{FF2B5EF4-FFF2-40B4-BE49-F238E27FC236}">
                <a16:creationId xmlns:a16="http://schemas.microsoft.com/office/drawing/2014/main" id="{FD10485F-5DE9-F0FB-DAEE-71098064A06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527884" y="3121143"/>
            <a:ext cx="738188" cy="0"/>
          </a:xfrm>
          <a:prstGeom prst="straightConnector1">
            <a:avLst/>
          </a:prstGeom>
          <a:noFill/>
          <a:ln w="28575">
            <a:solidFill>
              <a:srgbClr val="7889FB"/>
            </a:solidFill>
            <a:round/>
            <a:headEnd/>
            <a:tailEnd type="triangle" w="med" len="med"/>
          </a:ln>
          <a:effectLst/>
        </p:spPr>
      </p:cxnSp>
      <p:sp>
        <p:nvSpPr>
          <p:cNvPr id="109" name="Shape 174">
            <a:extLst>
              <a:ext uri="{FF2B5EF4-FFF2-40B4-BE49-F238E27FC236}">
                <a16:creationId xmlns:a16="http://schemas.microsoft.com/office/drawing/2014/main" id="{055A748C-16AD-976D-AE6D-23AE403613CB}"/>
              </a:ext>
            </a:extLst>
          </p:cNvPr>
          <p:cNvSpPr/>
          <p:nvPr/>
        </p:nvSpPr>
        <p:spPr>
          <a:xfrm>
            <a:off x="4545722" y="1248527"/>
            <a:ext cx="1008113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000">
                <a:solidFill>
                  <a:srgbClr val="632523"/>
                </a:solidFill>
                <a:latin typeface="HelvNeue for IBM Light"/>
                <a:ea typeface="HelvNeue for IBM Light"/>
                <a:cs typeface="HelvNeue for IBM Light"/>
                <a:sym typeface="HelvNeue for IBM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Labels</a:t>
            </a:r>
          </a:p>
        </p:txBody>
      </p:sp>
      <p:sp>
        <p:nvSpPr>
          <p:cNvPr id="110" name="Shape 192">
            <a:extLst>
              <a:ext uri="{FF2B5EF4-FFF2-40B4-BE49-F238E27FC236}">
                <a16:creationId xmlns:a16="http://schemas.microsoft.com/office/drawing/2014/main" id="{85F75F56-878A-339E-4C64-016D3AF48B35}"/>
              </a:ext>
            </a:extLst>
          </p:cNvPr>
          <p:cNvSpPr/>
          <p:nvPr/>
        </p:nvSpPr>
        <p:spPr>
          <a:xfrm>
            <a:off x="5993522" y="3651527"/>
            <a:ext cx="1211561" cy="584041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 cap="flat">
            <a:solidFill>
              <a:srgbClr val="7889FB"/>
            </a:solidFill>
            <a:prstDash val="solid"/>
            <a:bevel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lvl="0" algn="ctr">
              <a:defRPr sz="1800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Algorithm</a:t>
            </a:r>
          </a:p>
        </p:txBody>
      </p:sp>
      <p:sp>
        <p:nvSpPr>
          <p:cNvPr id="111" name="Shape 192">
            <a:extLst>
              <a:ext uri="{FF2B5EF4-FFF2-40B4-BE49-F238E27FC236}">
                <a16:creationId xmlns:a16="http://schemas.microsoft.com/office/drawing/2014/main" id="{44ACC4B3-B236-A001-2C01-9F50702FE843}"/>
              </a:ext>
            </a:extLst>
          </p:cNvPr>
          <p:cNvSpPr/>
          <p:nvPr/>
        </p:nvSpPr>
        <p:spPr>
          <a:xfrm>
            <a:off x="5993522" y="2660927"/>
            <a:ext cx="1211561" cy="584041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 cap="flat">
            <a:solidFill>
              <a:srgbClr val="7889FB"/>
            </a:solidFill>
            <a:prstDash val="solid"/>
            <a:bevel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lvl="0" algn="ctr">
              <a:defRPr sz="1800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Algorithm</a:t>
            </a:r>
          </a:p>
        </p:txBody>
      </p:sp>
      <p:sp>
        <p:nvSpPr>
          <p:cNvPr id="112" name="Text Box 165">
            <a:extLst>
              <a:ext uri="{FF2B5EF4-FFF2-40B4-BE49-F238E27FC236}">
                <a16:creationId xmlns:a16="http://schemas.microsoft.com/office/drawing/2014/main" id="{A633466E-8682-511B-C283-71F8110098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41917" y="1368543"/>
            <a:ext cx="166282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111125" indent="-111125">
              <a:buFontTx/>
              <a:buChar char="•"/>
            </a:pP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Class skew</a:t>
            </a:r>
          </a:p>
          <a:p>
            <a:pPr marL="111125" indent="-111125">
              <a:buFontTx/>
              <a:buChar char="•"/>
            </a:pP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Low precision</a:t>
            </a:r>
          </a:p>
        </p:txBody>
      </p:sp>
      <p:sp>
        <p:nvSpPr>
          <p:cNvPr id="113" name="Text Box 165">
            <a:extLst>
              <a:ext uri="{FF2B5EF4-FFF2-40B4-BE49-F238E27FC236}">
                <a16:creationId xmlns:a16="http://schemas.microsoft.com/office/drawing/2014/main" id="{FCA60464-19B3-185D-0004-CE807AB937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55820" y="3075018"/>
            <a:ext cx="2061515" cy="646331"/>
          </a:xfrm>
          <a:prstGeom prst="rect">
            <a:avLst/>
          </a:prstGeom>
          <a:noFill/>
          <a:ln w="25400">
            <a:solidFill>
              <a:schemeClr val="accent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AT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</a:t>
            </a: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25x </a:t>
            </a:r>
            <a:b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</a:br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improved precision</a:t>
            </a:r>
            <a:endParaRPr lang="en-US" b="1" dirty="0">
              <a:solidFill>
                <a:srgbClr val="7889F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112417D6-3549-6E82-04A6-01D0F675CF8D}"/>
              </a:ext>
            </a:extLst>
          </p:cNvPr>
          <p:cNvSpPr txBox="1"/>
          <p:nvPr/>
        </p:nvSpPr>
        <p:spPr>
          <a:xfrm>
            <a:off x="7573440" y="4662464"/>
            <a:ext cx="3088546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custom loss functions</a:t>
            </a:r>
          </a:p>
          <a:p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hyper-parameter tuning</a:t>
            </a:r>
          </a:p>
        </p:txBody>
      </p:sp>
    </p:spTree>
    <p:extLst>
      <p:ext uri="{BB962C8B-B14F-4D97-AF65-F5344CB8AC3E}">
        <p14:creationId xmlns:p14="http://schemas.microsoft.com/office/powerpoint/2010/main" val="1930790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9" grpId="0" animBg="1"/>
      <p:bldP spid="110" grpId="0" animBg="1"/>
      <p:bldP spid="111" grpId="0" animBg="1"/>
      <p:bldP spid="112" grpId="0"/>
      <p:bldP spid="113" grpId="0" animBg="1"/>
      <p:bldP spid="1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3FA4ED6-A393-3124-6C29-C61ADCAD18F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Production/Manufacturing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Paper and fertilizer production</a:t>
            </a:r>
            <a:r>
              <a:rPr lang="en-US" dirty="0"/>
              <a:t> (regression/classification, anomalies)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Semiconductor manufacturing</a:t>
            </a:r>
            <a:r>
              <a:rPr lang="en-US" dirty="0"/>
              <a:t> (ion beam tuning, process families), and </a:t>
            </a:r>
            <a:r>
              <a:rPr lang="en-US" b="1" dirty="0">
                <a:solidFill>
                  <a:srgbClr val="7889FB"/>
                </a:solidFill>
              </a:rPr>
              <a:t>material degradation</a:t>
            </a:r>
            <a:r>
              <a:rPr lang="en-US" dirty="0"/>
              <a:t> (survival analysis)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Mixed waste stream sorting and recycling </a:t>
            </a:r>
            <a:r>
              <a:rPr lang="en-US" dirty="0"/>
              <a:t>(composition, alignment, quality)</a:t>
            </a:r>
          </a:p>
          <a:p>
            <a:r>
              <a:rPr lang="en-US" dirty="0"/>
              <a:t>Other Domains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Machine data: errors and correlation</a:t>
            </a:r>
            <a:r>
              <a:rPr lang="en-US" dirty="0"/>
              <a:t> (bivariate stats, seq. mining)</a:t>
            </a:r>
          </a:p>
          <a:p>
            <a:pPr lvl="1"/>
            <a:r>
              <a:rPr lang="en-US" dirty="0"/>
              <a:t>Smart grid: energy demand/RES supply, weather models (forecasting)</a:t>
            </a:r>
          </a:p>
          <a:p>
            <a:r>
              <a:rPr lang="en-US" dirty="0"/>
              <a:t>Information Extraction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NLP contracts </a:t>
            </a:r>
            <a:r>
              <a:rPr lang="en-AT" b="1" dirty="0">
                <a:solidFill>
                  <a:srgbClr val="7889FB"/>
                </a:solidFill>
                <a:sym typeface="Wingdings" panose="05000000000000000000" pitchFamily="2" charset="2"/>
              </a:rPr>
              <a:t></a:t>
            </a:r>
            <a:r>
              <a:rPr lang="en-US" b="1" dirty="0">
                <a:solidFill>
                  <a:srgbClr val="7889FB"/>
                </a:solidFill>
                <a:sym typeface="Wingdings" panose="05000000000000000000" pitchFamily="2" charset="2"/>
              </a:rPr>
              <a:t> </a:t>
            </a:r>
            <a:r>
              <a:rPr lang="en-US" b="1" dirty="0">
                <a:solidFill>
                  <a:srgbClr val="7889FB"/>
                </a:solidFill>
              </a:rPr>
              <a:t>rights/obligations</a:t>
            </a:r>
            <a:r>
              <a:rPr lang="en-US" dirty="0"/>
              <a:t> (classification, error analysis)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PDF table recognition and extraction, OCR </a:t>
            </a:r>
            <a:r>
              <a:rPr lang="en-US" dirty="0"/>
              <a:t>(NMF clustering, custom)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Learning explainable linguistic expressions</a:t>
            </a:r>
            <a:r>
              <a:rPr lang="en-US" dirty="0"/>
              <a:t> (learned FOL rules, classification)</a:t>
            </a:r>
            <a:endParaRPr lang="en-US" sz="700" dirty="0"/>
          </a:p>
          <a:p>
            <a:r>
              <a:rPr lang="en-US" dirty="0"/>
              <a:t>Algorithm Research </a:t>
            </a:r>
            <a:r>
              <a:rPr lang="en-US" b="0" dirty="0"/>
              <a:t>(+ various state-of-the art algorithms)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User/product recommendations</a:t>
            </a:r>
            <a:r>
              <a:rPr lang="en-US" dirty="0"/>
              <a:t> via various forms of NMF; word-embeddings via orthogonalized skip-gram</a:t>
            </a:r>
          </a:p>
          <a:p>
            <a:pPr lvl="1"/>
            <a:r>
              <a:rPr lang="en-US" dirty="0"/>
              <a:t>Localized, supervised metric learning (dim reduction and classification)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94E347-2D40-DE92-F075-317165F50A9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Example ML Applications</a:t>
            </a:r>
          </a:p>
        </p:txBody>
      </p:sp>
    </p:spTree>
    <p:extLst>
      <p:ext uri="{BB962C8B-B14F-4D97-AF65-F5344CB8AC3E}">
        <p14:creationId xmlns:p14="http://schemas.microsoft.com/office/powerpoint/2010/main" val="269542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Rectangle 138">
            <a:extLst>
              <a:ext uri="{FF2B5EF4-FFF2-40B4-BE49-F238E27FC236}">
                <a16:creationId xmlns:a16="http://schemas.microsoft.com/office/drawing/2014/main" id="{6AF77641-2928-2C81-5487-430A8346A14F}"/>
              </a:ext>
            </a:extLst>
          </p:cNvPr>
          <p:cNvSpPr/>
          <p:nvPr/>
        </p:nvSpPr>
        <p:spPr>
          <a:xfrm>
            <a:off x="1194318" y="5700827"/>
            <a:ext cx="10997682" cy="11571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36B813-9A89-2F65-2135-B0AAB8FEE1D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What is an ML System?</a:t>
            </a:r>
          </a:p>
        </p:txBody>
      </p:sp>
      <p:sp>
        <p:nvSpPr>
          <p:cNvPr id="113" name="Content Placeholder 2">
            <a:extLst>
              <a:ext uri="{FF2B5EF4-FFF2-40B4-BE49-F238E27FC236}">
                <a16:creationId xmlns:a16="http://schemas.microsoft.com/office/drawing/2014/main" id="{89E87381-1D78-9BA6-2294-9FC4431A2A74}"/>
              </a:ext>
            </a:extLst>
          </p:cNvPr>
          <p:cNvSpPr txBox="1">
            <a:spLocks/>
          </p:cNvSpPr>
          <p:nvPr/>
        </p:nvSpPr>
        <p:spPr>
          <a:xfrm>
            <a:off x="2142439" y="1431716"/>
            <a:ext cx="7886700" cy="466734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/>
          </a:p>
          <a:p>
            <a:endParaRPr lang="en-US" sz="1800"/>
          </a:p>
          <a:p>
            <a:endParaRPr lang="en-US" sz="1800"/>
          </a:p>
          <a:p>
            <a:endParaRPr lang="en-US" sz="1800"/>
          </a:p>
          <a:p>
            <a:endParaRPr lang="en-US" sz="1800"/>
          </a:p>
          <a:p>
            <a:endParaRPr lang="en-US" sz="1800"/>
          </a:p>
          <a:p>
            <a:endParaRPr lang="en-US" sz="1800"/>
          </a:p>
          <a:p>
            <a:endParaRPr lang="en-US" sz="1800"/>
          </a:p>
          <a:p>
            <a:endParaRPr lang="en-US" sz="1800" dirty="0"/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EDB87A81-918C-1625-0785-981F9007802C}"/>
              </a:ext>
            </a:extLst>
          </p:cNvPr>
          <p:cNvSpPr/>
          <p:nvPr/>
        </p:nvSpPr>
        <p:spPr>
          <a:xfrm>
            <a:off x="3606540" y="1260525"/>
            <a:ext cx="5005633" cy="1555595"/>
          </a:xfrm>
          <a:prstGeom prst="rect">
            <a:avLst/>
          </a:prstGeom>
          <a:noFill/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5" name="Oval 114">
            <a:extLst>
              <a:ext uri="{FF2B5EF4-FFF2-40B4-BE49-F238E27FC236}">
                <a16:creationId xmlns:a16="http://schemas.microsoft.com/office/drawing/2014/main" id="{07BD7F98-A14D-2B6A-2A52-EEAA6AF61B92}"/>
              </a:ext>
            </a:extLst>
          </p:cNvPr>
          <p:cNvSpPr/>
          <p:nvPr/>
        </p:nvSpPr>
        <p:spPr>
          <a:xfrm>
            <a:off x="6679233" y="1346873"/>
            <a:ext cx="1762812" cy="1296000"/>
          </a:xfrm>
          <a:prstGeom prst="ellipse">
            <a:avLst/>
          </a:prstGeom>
          <a:solidFill>
            <a:srgbClr val="7889F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Machine Learning (ML)</a:t>
            </a:r>
          </a:p>
        </p:txBody>
      </p:sp>
      <p:sp>
        <p:nvSpPr>
          <p:cNvPr id="116" name="Oval 115">
            <a:extLst>
              <a:ext uri="{FF2B5EF4-FFF2-40B4-BE49-F238E27FC236}">
                <a16:creationId xmlns:a16="http://schemas.microsoft.com/office/drawing/2014/main" id="{C93E93C3-5D62-0190-D946-24AF77ED32C9}"/>
              </a:ext>
            </a:extLst>
          </p:cNvPr>
          <p:cNvSpPr/>
          <p:nvPr/>
        </p:nvSpPr>
        <p:spPr>
          <a:xfrm>
            <a:off x="3797331" y="1346873"/>
            <a:ext cx="1764000" cy="1296000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Statistics</a:t>
            </a:r>
          </a:p>
        </p:txBody>
      </p:sp>
      <p:sp>
        <p:nvSpPr>
          <p:cNvPr id="117" name="Oval 116">
            <a:extLst>
              <a:ext uri="{FF2B5EF4-FFF2-40B4-BE49-F238E27FC236}">
                <a16:creationId xmlns:a16="http://schemas.microsoft.com/office/drawing/2014/main" id="{B5A4AB10-8C5E-2CE3-3604-22F8895D7923}"/>
              </a:ext>
            </a:extLst>
          </p:cNvPr>
          <p:cNvSpPr/>
          <p:nvPr/>
        </p:nvSpPr>
        <p:spPr>
          <a:xfrm>
            <a:off x="5183270" y="1357806"/>
            <a:ext cx="1762812" cy="129600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Mining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211D269D-60FF-1022-9A87-47B88F1A08A2}"/>
              </a:ext>
            </a:extLst>
          </p:cNvPr>
          <p:cNvSpPr txBox="1"/>
          <p:nvPr/>
        </p:nvSpPr>
        <p:spPr>
          <a:xfrm>
            <a:off x="1732862" y="1565193"/>
            <a:ext cx="18736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ML Applications </a:t>
            </a:r>
            <a:b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(entire KDD/DS lifecycle)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ED61117C-1A4C-53AD-44C6-CC5F1B4B7C6E}"/>
              </a:ext>
            </a:extLst>
          </p:cNvPr>
          <p:cNvSpPr txBox="1"/>
          <p:nvPr/>
        </p:nvSpPr>
        <p:spPr>
          <a:xfrm>
            <a:off x="8591454" y="1149322"/>
            <a:ext cx="18570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Classification</a:t>
            </a:r>
          </a:p>
          <a:p>
            <a:pPr algn="ctr"/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Regression</a:t>
            </a:r>
          </a:p>
          <a:p>
            <a:pPr algn="ctr"/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Recommenders</a:t>
            </a:r>
          </a:p>
          <a:p>
            <a:pPr algn="ctr"/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Clustering</a:t>
            </a:r>
          </a:p>
          <a:p>
            <a:pPr algn="ctr"/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Dim Reduction</a:t>
            </a:r>
          </a:p>
          <a:p>
            <a:pPr algn="ctr"/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Neural Networks</a:t>
            </a:r>
          </a:p>
        </p:txBody>
      </p:sp>
      <p:sp>
        <p:nvSpPr>
          <p:cNvPr id="120" name="Rectangle 119">
            <a:extLst>
              <a:ext uri="{FF2B5EF4-FFF2-40B4-BE49-F238E27FC236}">
                <a16:creationId xmlns:a16="http://schemas.microsoft.com/office/drawing/2014/main" id="{69649998-A235-38B6-C1AF-B8695020B39E}"/>
              </a:ext>
            </a:extLst>
          </p:cNvPr>
          <p:cNvSpPr/>
          <p:nvPr/>
        </p:nvSpPr>
        <p:spPr>
          <a:xfrm>
            <a:off x="5085026" y="3411485"/>
            <a:ext cx="2047140" cy="875220"/>
          </a:xfrm>
          <a:prstGeom prst="rect">
            <a:avLst/>
          </a:prstGeom>
          <a:solidFill>
            <a:srgbClr val="C40D1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ML System</a:t>
            </a:r>
          </a:p>
        </p:txBody>
      </p:sp>
      <p:cxnSp>
        <p:nvCxnSpPr>
          <p:cNvPr id="121" name="Straight Arrow Connector 120">
            <a:extLst>
              <a:ext uri="{FF2B5EF4-FFF2-40B4-BE49-F238E27FC236}">
                <a16:creationId xmlns:a16="http://schemas.microsoft.com/office/drawing/2014/main" id="{CEB91930-9D7B-DCD3-3952-32F517DEEDA7}"/>
              </a:ext>
            </a:extLst>
          </p:cNvPr>
          <p:cNvCxnSpPr>
            <a:cxnSpLocks/>
            <a:stCxn id="120" idx="0"/>
            <a:endCxn id="114" idx="2"/>
          </p:cNvCxnSpPr>
          <p:nvPr/>
        </p:nvCxnSpPr>
        <p:spPr>
          <a:xfrm flipV="1">
            <a:off x="6108596" y="2816120"/>
            <a:ext cx="761" cy="595365"/>
          </a:xfrm>
          <a:prstGeom prst="straightConnector1">
            <a:avLst/>
          </a:prstGeom>
          <a:ln w="25400">
            <a:solidFill>
              <a:srgbClr val="7889FB"/>
            </a:solidFill>
            <a:headEnd type="triangl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" name="Rectangle 121">
            <a:extLst>
              <a:ext uri="{FF2B5EF4-FFF2-40B4-BE49-F238E27FC236}">
                <a16:creationId xmlns:a16="http://schemas.microsoft.com/office/drawing/2014/main" id="{95A61281-8464-1DCC-7188-0A9CD4954EB5}"/>
              </a:ext>
            </a:extLst>
          </p:cNvPr>
          <p:cNvSpPr/>
          <p:nvPr/>
        </p:nvSpPr>
        <p:spPr>
          <a:xfrm>
            <a:off x="1516366" y="1111264"/>
            <a:ext cx="9099081" cy="5302651"/>
          </a:xfrm>
          <a:prstGeom prst="rect">
            <a:avLst/>
          </a:prstGeom>
          <a:noFill/>
          <a:ln w="2540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4" name="Oval 123">
            <a:extLst>
              <a:ext uri="{FF2B5EF4-FFF2-40B4-BE49-F238E27FC236}">
                <a16:creationId xmlns:a16="http://schemas.microsoft.com/office/drawing/2014/main" id="{C44799C5-0823-7C81-3876-3A1D05E45DBD}"/>
              </a:ext>
            </a:extLst>
          </p:cNvPr>
          <p:cNvSpPr/>
          <p:nvPr/>
        </p:nvSpPr>
        <p:spPr>
          <a:xfrm>
            <a:off x="8481324" y="4336740"/>
            <a:ext cx="1762812" cy="1296000"/>
          </a:xfrm>
          <a:prstGeom prst="ellipse">
            <a:avLst/>
          </a:prstGeom>
          <a:solidFill>
            <a:srgbClr val="7889F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HPC</a:t>
            </a:r>
          </a:p>
          <a:p>
            <a:pPr algn="ctr"/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5" name="Oval 124">
            <a:extLst>
              <a:ext uri="{FF2B5EF4-FFF2-40B4-BE49-F238E27FC236}">
                <a16:creationId xmlns:a16="http://schemas.microsoft.com/office/drawing/2014/main" id="{2ECF07AA-AD97-D344-C081-668BD892CE39}"/>
              </a:ext>
            </a:extLst>
          </p:cNvPr>
          <p:cNvSpPr/>
          <p:nvPr/>
        </p:nvSpPr>
        <p:spPr>
          <a:xfrm>
            <a:off x="8175002" y="4967086"/>
            <a:ext cx="1764000" cy="1296000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Prog</a:t>
            </a:r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Language Compilers</a:t>
            </a:r>
          </a:p>
        </p:txBody>
      </p:sp>
      <p:cxnSp>
        <p:nvCxnSpPr>
          <p:cNvPr id="126" name="Straight Arrow Connector 125">
            <a:extLst>
              <a:ext uri="{FF2B5EF4-FFF2-40B4-BE49-F238E27FC236}">
                <a16:creationId xmlns:a16="http://schemas.microsoft.com/office/drawing/2014/main" id="{E7EF06E4-1054-078F-F58B-BCF9F6736170}"/>
              </a:ext>
            </a:extLst>
          </p:cNvPr>
          <p:cNvCxnSpPr>
            <a:cxnSpLocks/>
            <a:endCxn id="120" idx="3"/>
          </p:cNvCxnSpPr>
          <p:nvPr/>
        </p:nvCxnSpPr>
        <p:spPr>
          <a:xfrm flipH="1" flipV="1">
            <a:off x="7132166" y="3849095"/>
            <a:ext cx="1178587" cy="672189"/>
          </a:xfrm>
          <a:prstGeom prst="straightConnector1">
            <a:avLst/>
          </a:prstGeom>
          <a:ln w="25400">
            <a:solidFill>
              <a:srgbClr val="7889FB"/>
            </a:solidFill>
            <a:headEnd type="non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7" name="TextBox 126">
            <a:extLst>
              <a:ext uri="{FF2B5EF4-FFF2-40B4-BE49-F238E27FC236}">
                <a16:creationId xmlns:a16="http://schemas.microsoft.com/office/drawing/2014/main" id="{D5764551-2A0F-37A2-D615-EBDF16EB2C86}"/>
              </a:ext>
            </a:extLst>
          </p:cNvPr>
          <p:cNvSpPr txBox="1"/>
          <p:nvPr/>
        </p:nvSpPr>
        <p:spPr>
          <a:xfrm>
            <a:off x="8310753" y="3668319"/>
            <a:ext cx="21396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Compilation Techniques</a:t>
            </a:r>
          </a:p>
        </p:txBody>
      </p:sp>
      <p:sp>
        <p:nvSpPr>
          <p:cNvPr id="129" name="Oval 128">
            <a:extLst>
              <a:ext uri="{FF2B5EF4-FFF2-40B4-BE49-F238E27FC236}">
                <a16:creationId xmlns:a16="http://schemas.microsoft.com/office/drawing/2014/main" id="{ECF16758-4427-013F-F97D-EE1E734846BE}"/>
              </a:ext>
            </a:extLst>
          </p:cNvPr>
          <p:cNvSpPr/>
          <p:nvPr/>
        </p:nvSpPr>
        <p:spPr>
          <a:xfrm>
            <a:off x="1906073" y="3983584"/>
            <a:ext cx="1764000" cy="1296000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Distributed Systems</a:t>
            </a:r>
          </a:p>
          <a:p>
            <a:pPr algn="ctr"/>
            <a:endParaRPr lang="en-US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0" name="Oval 129">
            <a:extLst>
              <a:ext uri="{FF2B5EF4-FFF2-40B4-BE49-F238E27FC236}">
                <a16:creationId xmlns:a16="http://schemas.microsoft.com/office/drawing/2014/main" id="{121A050C-3C74-8AB7-89F7-7695256F9273}"/>
              </a:ext>
            </a:extLst>
          </p:cNvPr>
          <p:cNvSpPr/>
          <p:nvPr/>
        </p:nvSpPr>
        <p:spPr>
          <a:xfrm>
            <a:off x="2078804" y="4984740"/>
            <a:ext cx="1762812" cy="129600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endParaRPr lang="en-US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Operating  Systems</a:t>
            </a:r>
          </a:p>
        </p:txBody>
      </p:sp>
      <p:sp>
        <p:nvSpPr>
          <p:cNvPr id="131" name="Oval 130">
            <a:extLst>
              <a:ext uri="{FF2B5EF4-FFF2-40B4-BE49-F238E27FC236}">
                <a16:creationId xmlns:a16="http://schemas.microsoft.com/office/drawing/2014/main" id="{09AD8FDA-0603-5003-B632-5EAB8C422ACE}"/>
              </a:ext>
            </a:extLst>
          </p:cNvPr>
          <p:cNvSpPr/>
          <p:nvPr/>
        </p:nvSpPr>
        <p:spPr>
          <a:xfrm>
            <a:off x="2611418" y="4560081"/>
            <a:ext cx="1931321" cy="1139472"/>
          </a:xfrm>
          <a:prstGeom prst="ellipse">
            <a:avLst/>
          </a:prstGeom>
          <a:solidFill>
            <a:srgbClr val="7889F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Data Management</a:t>
            </a:r>
          </a:p>
        </p:txBody>
      </p:sp>
      <p:cxnSp>
        <p:nvCxnSpPr>
          <p:cNvPr id="132" name="Straight Arrow Connector 131">
            <a:extLst>
              <a:ext uri="{FF2B5EF4-FFF2-40B4-BE49-F238E27FC236}">
                <a16:creationId xmlns:a16="http://schemas.microsoft.com/office/drawing/2014/main" id="{621ABA00-7BC7-6626-D5E8-9696C3B6F360}"/>
              </a:ext>
            </a:extLst>
          </p:cNvPr>
          <p:cNvCxnSpPr>
            <a:cxnSpLocks/>
            <a:endCxn id="120" idx="1"/>
          </p:cNvCxnSpPr>
          <p:nvPr/>
        </p:nvCxnSpPr>
        <p:spPr>
          <a:xfrm flipV="1">
            <a:off x="3906439" y="3849095"/>
            <a:ext cx="1178587" cy="546956"/>
          </a:xfrm>
          <a:prstGeom prst="straightConnector1">
            <a:avLst/>
          </a:prstGeom>
          <a:ln w="25400">
            <a:solidFill>
              <a:srgbClr val="7889FB"/>
            </a:solidFill>
            <a:headEnd type="non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" name="TextBox 132">
            <a:extLst>
              <a:ext uri="{FF2B5EF4-FFF2-40B4-BE49-F238E27FC236}">
                <a16:creationId xmlns:a16="http://schemas.microsoft.com/office/drawing/2014/main" id="{4A44A09D-0306-F6B8-0188-DC16D49BE0E4}"/>
              </a:ext>
            </a:extLst>
          </p:cNvPr>
          <p:cNvSpPr txBox="1"/>
          <p:nvPr/>
        </p:nvSpPr>
        <p:spPr>
          <a:xfrm>
            <a:off x="1828871" y="3315075"/>
            <a:ext cx="27138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Runtime Techniques (Execution, Data Access)</a:t>
            </a:r>
          </a:p>
        </p:txBody>
      </p:sp>
      <p:sp>
        <p:nvSpPr>
          <p:cNvPr id="135" name="Oval 134">
            <a:extLst>
              <a:ext uri="{FF2B5EF4-FFF2-40B4-BE49-F238E27FC236}">
                <a16:creationId xmlns:a16="http://schemas.microsoft.com/office/drawing/2014/main" id="{D25E94C1-437A-5FE3-729F-9B585B49F7BD}"/>
              </a:ext>
            </a:extLst>
          </p:cNvPr>
          <p:cNvSpPr/>
          <p:nvPr/>
        </p:nvSpPr>
        <p:spPr>
          <a:xfrm>
            <a:off x="5166074" y="5106828"/>
            <a:ext cx="1939093" cy="1023403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HW Architecture</a:t>
            </a:r>
          </a:p>
        </p:txBody>
      </p:sp>
      <p:cxnSp>
        <p:nvCxnSpPr>
          <p:cNvPr id="136" name="Straight Arrow Connector 135">
            <a:extLst>
              <a:ext uri="{FF2B5EF4-FFF2-40B4-BE49-F238E27FC236}">
                <a16:creationId xmlns:a16="http://schemas.microsoft.com/office/drawing/2014/main" id="{A926E090-22FD-2764-B3EA-3E642B2609FA}"/>
              </a:ext>
            </a:extLst>
          </p:cNvPr>
          <p:cNvCxnSpPr>
            <a:cxnSpLocks/>
            <a:endCxn id="120" idx="2"/>
          </p:cNvCxnSpPr>
          <p:nvPr/>
        </p:nvCxnSpPr>
        <p:spPr>
          <a:xfrm flipV="1">
            <a:off x="6108584" y="4286705"/>
            <a:ext cx="12" cy="682668"/>
          </a:xfrm>
          <a:prstGeom prst="straightConnector1">
            <a:avLst/>
          </a:prstGeom>
          <a:ln w="25400">
            <a:solidFill>
              <a:srgbClr val="7889FB"/>
            </a:solidFill>
            <a:headEnd type="non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TextBox 136">
            <a:extLst>
              <a:ext uri="{FF2B5EF4-FFF2-40B4-BE49-F238E27FC236}">
                <a16:creationId xmlns:a16="http://schemas.microsoft.com/office/drawing/2014/main" id="{D1AE994B-68D2-F269-BEAB-6CDF83B4EC07}"/>
              </a:ext>
            </a:extLst>
          </p:cNvPr>
          <p:cNvSpPr txBox="1"/>
          <p:nvPr/>
        </p:nvSpPr>
        <p:spPr>
          <a:xfrm>
            <a:off x="5989624" y="4748765"/>
            <a:ext cx="1653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Accelerators</a:t>
            </a:r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0745762A-2DC2-AE99-BFE2-6953F4D2962D}"/>
              </a:ext>
            </a:extLst>
          </p:cNvPr>
          <p:cNvSpPr/>
          <p:nvPr/>
        </p:nvSpPr>
        <p:spPr>
          <a:xfrm>
            <a:off x="7440995" y="3057434"/>
            <a:ext cx="17395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Rapidly Evolving</a:t>
            </a:r>
          </a:p>
        </p:txBody>
      </p:sp>
    </p:spTree>
    <p:extLst>
      <p:ext uri="{BB962C8B-B14F-4D97-AF65-F5344CB8AC3E}">
        <p14:creationId xmlns:p14="http://schemas.microsoft.com/office/powerpoint/2010/main" val="1630851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" grpId="0" animBg="1"/>
      <p:bldP spid="122" grpId="0" animBg="1"/>
      <p:bldP spid="124" grpId="0" animBg="1"/>
      <p:bldP spid="125" grpId="0" animBg="1"/>
      <p:bldP spid="127" grpId="0"/>
      <p:bldP spid="129" grpId="0" animBg="1"/>
      <p:bldP spid="130" grpId="0" animBg="1"/>
      <p:bldP spid="131" grpId="0" animBg="1"/>
      <p:bldP spid="133" grpId="0"/>
      <p:bldP spid="135" grpId="0" animBg="1"/>
      <p:bldP spid="137" grpId="0"/>
      <p:bldP spid="13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4115E6B-B9C7-A6F2-6D5F-75E4F11C3FD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ML System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Narrow focus:</a:t>
            </a:r>
            <a:r>
              <a:rPr lang="en-US" dirty="0"/>
              <a:t> SW system that executes ML applications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Broad focus:</a:t>
            </a:r>
            <a:r>
              <a:rPr lang="en-US" dirty="0"/>
              <a:t> Entire system (HW, compiler/runtime, ML application)</a:t>
            </a:r>
          </a:p>
          <a:p>
            <a:pPr lvl="1">
              <a:buFont typeface="Wingdings" panose="05000000000000000000" pitchFamily="2" charset="2"/>
              <a:buChar char="è"/>
            </a:pPr>
            <a:r>
              <a:rPr lang="en-US" dirty="0">
                <a:sym typeface="Wingdings" panose="05000000000000000000" pitchFamily="2" charset="2"/>
              </a:rPr>
              <a:t>Trade-off</a:t>
            </a:r>
            <a:r>
              <a:rPr lang="en-US" b="1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b="1" dirty="0">
                <a:solidFill>
                  <a:schemeClr val="accent1"/>
                </a:solidFill>
                <a:sym typeface="Wingdings" panose="05000000000000000000" pitchFamily="2" charset="2"/>
              </a:rPr>
              <a:t>runtime/resources</a:t>
            </a:r>
            <a:r>
              <a:rPr lang="en-US" b="1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dirty="0">
                <a:sym typeface="Wingdings" panose="05000000000000000000" pitchFamily="2" charset="2"/>
              </a:rPr>
              <a:t>vs</a:t>
            </a:r>
            <a:r>
              <a:rPr lang="en-US" b="1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b="1" dirty="0">
                <a:solidFill>
                  <a:schemeClr val="accent1"/>
                </a:solidFill>
                <a:sym typeface="Wingdings" panose="05000000000000000000" pitchFamily="2" charset="2"/>
              </a:rPr>
              <a:t>accuracy</a:t>
            </a:r>
            <a:r>
              <a:rPr lang="en-US" b="1" dirty="0">
                <a:solidFill>
                  <a:srgbClr val="FF0000"/>
                </a:solidFill>
              </a:rPr>
              <a:t> </a:t>
            </a:r>
          </a:p>
          <a:p>
            <a:pPr lvl="1">
              <a:buFont typeface="Wingdings" panose="05000000000000000000" pitchFamily="2" charset="2"/>
              <a:buChar char="è"/>
            </a:pPr>
            <a:r>
              <a:rPr lang="en-US" dirty="0"/>
              <a:t>Early days: no standardizations (except some exchange formats), lots of different languages and system architectures, but many shared concepts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Course Objectives</a:t>
            </a:r>
          </a:p>
          <a:p>
            <a:pPr lvl="1"/>
            <a:r>
              <a:rPr lang="en-US" dirty="0"/>
              <a:t>Architecture and internals of modern (large-scale) ML systems</a:t>
            </a:r>
          </a:p>
          <a:p>
            <a:pPr lvl="2"/>
            <a:r>
              <a:rPr lang="en-US" b="1" dirty="0">
                <a:solidFill>
                  <a:schemeClr val="accent1"/>
                </a:solidFill>
              </a:rPr>
              <a:t>Microscopic view</a:t>
            </a:r>
            <a:r>
              <a:rPr lang="en-US" dirty="0"/>
              <a:t> of ML system internals</a:t>
            </a:r>
          </a:p>
          <a:p>
            <a:pPr lvl="2"/>
            <a:r>
              <a:rPr lang="en-US" b="1" dirty="0">
                <a:solidFill>
                  <a:schemeClr val="accent1"/>
                </a:solidFill>
              </a:rPr>
              <a:t>Macroscopic view</a:t>
            </a:r>
            <a:r>
              <a:rPr lang="en-US" dirty="0"/>
              <a:t> of ML pipelines and data science lifecycle  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#1</a:t>
            </a:r>
            <a:r>
              <a:rPr lang="en-US" dirty="0"/>
              <a:t> Understanding of characteristics </a:t>
            </a:r>
            <a:r>
              <a:rPr lang="en-AT" b="1" dirty="0">
                <a:solidFill>
                  <a:srgbClr val="7889FB"/>
                </a:solidFill>
                <a:sym typeface="Wingdings" panose="05000000000000000000" pitchFamily="2" charset="2"/>
              </a:rPr>
              <a:t></a:t>
            </a:r>
            <a:r>
              <a:rPr lang="en-US" b="1" dirty="0">
                <a:solidFill>
                  <a:srgbClr val="7889FB"/>
                </a:solidFill>
                <a:sym typeface="Wingdings" panose="05000000000000000000" pitchFamily="2" charset="2"/>
              </a:rPr>
              <a:t> better evaluation / usage</a:t>
            </a:r>
          </a:p>
          <a:p>
            <a:pPr lvl="1"/>
            <a:r>
              <a:rPr lang="en-US" b="1" dirty="0">
                <a:solidFill>
                  <a:schemeClr val="accent1"/>
                </a:solidFill>
                <a:sym typeface="Wingdings" panose="05000000000000000000" pitchFamily="2" charset="2"/>
              </a:rPr>
              <a:t>#2</a:t>
            </a:r>
            <a:r>
              <a:rPr lang="en-US" dirty="0">
                <a:sym typeface="Wingdings" panose="05000000000000000000" pitchFamily="2" charset="2"/>
              </a:rPr>
              <a:t> Understanding of effective techniques </a:t>
            </a:r>
            <a:r>
              <a:rPr lang="en-AT" b="1" dirty="0">
                <a:solidFill>
                  <a:srgbClr val="7889FB"/>
                </a:solidFill>
                <a:sym typeface="Wingdings" panose="05000000000000000000" pitchFamily="2" charset="2"/>
              </a:rPr>
              <a:t></a:t>
            </a:r>
            <a:r>
              <a:rPr lang="en-US" b="1" dirty="0">
                <a:solidFill>
                  <a:srgbClr val="7889FB"/>
                </a:solidFill>
                <a:sym typeface="Wingdings" panose="05000000000000000000" pitchFamily="2" charset="2"/>
              </a:rPr>
              <a:t> build/extend ML systems</a:t>
            </a:r>
            <a:endParaRPr lang="en-US" b="1" dirty="0">
              <a:solidFill>
                <a:srgbClr val="7889FB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CD9871-6936-257D-C226-9AB55385707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What is an ML System?, cont.</a:t>
            </a:r>
          </a:p>
        </p:txBody>
      </p:sp>
    </p:spTree>
    <p:extLst>
      <p:ext uri="{BB962C8B-B14F-4D97-AF65-F5344CB8AC3E}">
        <p14:creationId xmlns:p14="http://schemas.microsoft.com/office/powerpoint/2010/main" val="19289300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38EF9A-3A47-F1D2-052E-D714DA5FE16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Course Organization and Logistics</a:t>
            </a:r>
          </a:p>
        </p:txBody>
      </p:sp>
    </p:spTree>
    <p:extLst>
      <p:ext uri="{BB962C8B-B14F-4D97-AF65-F5344CB8AC3E}">
        <p14:creationId xmlns:p14="http://schemas.microsoft.com/office/powerpoint/2010/main" val="20503610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7044B2-DD53-0CE1-4962-4F7CCD6045C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Staff</a:t>
            </a:r>
          </a:p>
          <a:p>
            <a:pPr lvl="1"/>
            <a:r>
              <a:rPr lang="en-US" dirty="0"/>
              <a:t>Lecturer: Prof. Dr. Matthias Boehm</a:t>
            </a:r>
          </a:p>
          <a:p>
            <a:pPr lvl="1"/>
            <a:r>
              <a:rPr lang="en-US" dirty="0"/>
              <a:t>Teaching Assistants: M.Sc. Jannik Lindemann (projects/exercises)</a:t>
            </a:r>
            <a:endParaRPr lang="en-US" sz="1000" dirty="0"/>
          </a:p>
          <a:p>
            <a:r>
              <a:rPr lang="en-US" dirty="0"/>
              <a:t>Language</a:t>
            </a:r>
          </a:p>
          <a:p>
            <a:pPr lvl="1"/>
            <a:r>
              <a:rPr lang="en-US" dirty="0"/>
              <a:t>Lectures and slides: </a:t>
            </a:r>
            <a:r>
              <a:rPr lang="en-US" b="1" dirty="0">
                <a:solidFill>
                  <a:srgbClr val="7889FB"/>
                </a:solidFill>
              </a:rPr>
              <a:t>English</a:t>
            </a:r>
          </a:p>
          <a:p>
            <a:pPr lvl="1"/>
            <a:r>
              <a:rPr lang="en-US" dirty="0"/>
              <a:t>Communication and examination: </a:t>
            </a:r>
            <a:r>
              <a:rPr lang="en-US" b="1" dirty="0">
                <a:solidFill>
                  <a:srgbClr val="7889FB"/>
                </a:solidFill>
              </a:rPr>
              <a:t>English</a:t>
            </a:r>
            <a:r>
              <a:rPr lang="en-US" dirty="0">
                <a:solidFill>
                  <a:schemeClr val="tx1"/>
                </a:solidFill>
              </a:rPr>
              <a:t>/</a:t>
            </a:r>
            <a:r>
              <a:rPr lang="en-US" b="1" dirty="0">
                <a:solidFill>
                  <a:schemeClr val="accent1"/>
                </a:solidFill>
              </a:rPr>
              <a:t>German</a:t>
            </a:r>
            <a:endParaRPr lang="en-US" sz="1000" dirty="0">
              <a:solidFill>
                <a:schemeClr val="accent1"/>
              </a:solidFill>
            </a:endParaRPr>
          </a:p>
          <a:p>
            <a:r>
              <a:rPr lang="en-US" dirty="0"/>
              <a:t>Course Format</a:t>
            </a:r>
          </a:p>
          <a:p>
            <a:pPr lvl="1"/>
            <a:r>
              <a:rPr lang="en-US" dirty="0"/>
              <a:t>TU Berlin: VL+UE 3+2 SWS, </a:t>
            </a:r>
            <a:r>
              <a:rPr lang="en-US" b="1" dirty="0">
                <a:solidFill>
                  <a:schemeClr val="accent1"/>
                </a:solidFill>
              </a:rPr>
              <a:t>6 ECTS</a:t>
            </a:r>
            <a:r>
              <a:rPr lang="en-US" dirty="0"/>
              <a:t> (3x 1 ECTS + 2x 1.5 ECTS), master / TU Graz: VU 3 SWS, 5 ECTS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Weekly lectures</a:t>
            </a:r>
            <a:r>
              <a:rPr lang="en-US" dirty="0"/>
              <a:t> (</a:t>
            </a:r>
            <a:r>
              <a:rPr lang="en-US" b="1" dirty="0">
                <a:solidFill>
                  <a:schemeClr val="accent1"/>
                </a:solidFill>
              </a:rPr>
              <a:t>start 4.15pm</a:t>
            </a:r>
            <a:r>
              <a:rPr lang="en-US" dirty="0"/>
              <a:t> </a:t>
            </a:r>
            <a:r>
              <a:rPr lang="en-US" b="1" dirty="0">
                <a:solidFill>
                  <a:srgbClr val="7889FB"/>
                </a:solidFill>
              </a:rPr>
              <a:t>sharp</a:t>
            </a:r>
            <a:r>
              <a:rPr lang="en-US" dirty="0"/>
              <a:t>, including </a:t>
            </a:r>
            <a:r>
              <a:rPr lang="en-US" b="1" dirty="0">
                <a:solidFill>
                  <a:schemeClr val="accent1"/>
                </a:solidFill>
              </a:rPr>
              <a:t>Q&amp;A</a:t>
            </a:r>
            <a:r>
              <a:rPr lang="en-US" dirty="0"/>
              <a:t>), </a:t>
            </a:r>
            <a:r>
              <a:rPr lang="en-US" b="1" dirty="0">
                <a:solidFill>
                  <a:srgbClr val="7889FB"/>
                </a:solidFill>
              </a:rPr>
              <a:t>attendance optional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Mandatory programming project </a:t>
            </a:r>
            <a:r>
              <a:rPr lang="en-US" dirty="0">
                <a:solidFill>
                  <a:schemeClr val="tx1"/>
                </a:solidFill>
              </a:rPr>
              <a:t>or exercises (~3 ECTS)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Recommended papers </a:t>
            </a:r>
            <a:r>
              <a:rPr lang="en-US" dirty="0"/>
              <a:t>for additional reading on your own</a:t>
            </a:r>
            <a:endParaRPr lang="en-US" sz="1000" dirty="0"/>
          </a:p>
          <a:p>
            <a:r>
              <a:rPr lang="en-US" dirty="0"/>
              <a:t>Prerequisites (</a:t>
            </a:r>
            <a:r>
              <a:rPr lang="en-US" dirty="0">
                <a:solidFill>
                  <a:srgbClr val="7889FB"/>
                </a:solidFill>
              </a:rPr>
              <a:t>preferred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Basic courses: </a:t>
            </a:r>
            <a:r>
              <a:rPr lang="en-US" b="1" dirty="0">
                <a:solidFill>
                  <a:srgbClr val="7889FB"/>
                </a:solidFill>
              </a:rPr>
              <a:t>data management</a:t>
            </a:r>
            <a:r>
              <a:rPr lang="en-US" dirty="0"/>
              <a:t>/databases, distributed systems, </a:t>
            </a:r>
            <a:r>
              <a:rPr lang="en-US" b="1" dirty="0">
                <a:solidFill>
                  <a:srgbClr val="7889FB"/>
                </a:solidFill>
              </a:rPr>
              <a:t>applied ML</a:t>
            </a:r>
          </a:p>
          <a:p>
            <a:pPr lvl="1"/>
            <a:r>
              <a:rPr lang="en-US" dirty="0"/>
              <a:t>Completed bachelor (not mandatory)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8ACF2E-2BD4-B4D7-C53C-2207A3421A5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Basic Course Organization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E63A38F-87F7-950E-F1DE-1D2F44CEE9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1723" y="1444188"/>
            <a:ext cx="894633" cy="89463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F05F5CE-2593-4CEA-3534-C43DF616C5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4370" y="1444188"/>
            <a:ext cx="894633" cy="894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678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E275E7A-0331-C2FE-8453-99027A6CC6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Website</a:t>
            </a:r>
          </a:p>
          <a:p>
            <a:pPr lvl="1"/>
            <a:r>
              <a:rPr lang="en-US" dirty="0">
                <a:hlinkClick r:id="rId2"/>
              </a:rPr>
              <a:t>https://mboehm7.github.io/teaching/ss26_amls/index.htm</a:t>
            </a:r>
            <a:r>
              <a:rPr lang="en-US" dirty="0"/>
              <a:t>    </a:t>
            </a:r>
          </a:p>
          <a:p>
            <a:pPr lvl="1"/>
            <a:r>
              <a:rPr lang="en-US" dirty="0"/>
              <a:t>All course material (lecture slides) and dates</a:t>
            </a:r>
            <a:endParaRPr lang="en-US" sz="700" dirty="0"/>
          </a:p>
          <a:p>
            <a:r>
              <a:rPr lang="en-US" dirty="0"/>
              <a:t>Video Recording / Live Streaming Lectures (</a:t>
            </a:r>
            <a:r>
              <a:rPr lang="en-US" dirty="0">
                <a:solidFill>
                  <a:srgbClr val="7889FB"/>
                </a:solidFill>
              </a:rPr>
              <a:t>zoom</a:t>
            </a:r>
            <a:r>
              <a:rPr lang="en-US" dirty="0"/>
              <a:t>)</a:t>
            </a:r>
            <a:endParaRPr lang="en-US" sz="700" dirty="0"/>
          </a:p>
          <a:p>
            <a:r>
              <a:rPr lang="en-US" dirty="0"/>
              <a:t>Communication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Informal language </a:t>
            </a:r>
            <a:r>
              <a:rPr lang="en-US" dirty="0"/>
              <a:t>(first name is fine)</a:t>
            </a:r>
          </a:p>
          <a:p>
            <a:pPr lvl="1"/>
            <a:r>
              <a:rPr lang="en-US" dirty="0"/>
              <a:t>Please, </a:t>
            </a:r>
            <a:r>
              <a:rPr lang="en-US" b="1" dirty="0">
                <a:solidFill>
                  <a:srgbClr val="7889FB"/>
                </a:solidFill>
              </a:rPr>
              <a:t>immediate feedback </a:t>
            </a:r>
            <a:r>
              <a:rPr lang="en-US" dirty="0"/>
              <a:t>(unclear content, missing background)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ISIS forum</a:t>
            </a:r>
            <a:r>
              <a:rPr lang="en-US" dirty="0"/>
              <a:t> for offline questions, after lecture, and via email/PR discussions 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Office hours: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/>
              <a:t>Tue 3pm-4.30pm (Jannik in FR 772) or after lecture</a:t>
            </a:r>
            <a:endParaRPr lang="en-US" sz="700" dirty="0"/>
          </a:p>
          <a:p>
            <a:r>
              <a:rPr lang="en-US" dirty="0"/>
              <a:t>Exam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Completed project / exercise </a:t>
            </a:r>
            <a:r>
              <a:rPr lang="en-US" dirty="0"/>
              <a:t>(checked by me/staff, </a:t>
            </a:r>
            <a:r>
              <a:rPr lang="en-US" b="1" dirty="0">
                <a:solidFill>
                  <a:schemeClr val="accent1"/>
                </a:solidFill>
              </a:rPr>
              <a:t>no plagiarism </a:t>
            </a:r>
            <a:r>
              <a:rPr lang="en-US" dirty="0"/>
              <a:t>incl *-GPT)</a:t>
            </a:r>
            <a:endParaRPr lang="en-US" b="1" dirty="0"/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Final exam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dirty="0"/>
              <a:t>(written exam, if &gt;70 students take the exam)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Grading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/>
              <a:t>(project/exercises completion, 100% exam)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b="1" dirty="0">
                <a:solidFill>
                  <a:srgbClr val="C40D1E"/>
                </a:solidFill>
                <a:sym typeface="Wingdings" panose="05000000000000000000" pitchFamily="2" charset="2"/>
              </a:rPr>
              <a:t>+5 exam points if exercises &gt;=90 points</a:t>
            </a:r>
            <a:endParaRPr lang="en-US" b="1" dirty="0">
              <a:solidFill>
                <a:srgbClr val="C40D1E"/>
              </a:solidFill>
            </a:endParaRP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C99889-938A-D21B-4A5A-14D1A8269CD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Course Logistics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D24EF9-989C-FA54-325F-8EC1BC9A07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1837" y="1570293"/>
            <a:ext cx="853163" cy="3014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7176F63-E6B1-CEB1-0E3B-B2EBC54073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2109" y="4468171"/>
            <a:ext cx="669627" cy="669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708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1AFBB2F-BD3C-7967-0B31-19754492857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Course Applicability TU Berlin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Master</a:t>
            </a:r>
            <a:r>
              <a:rPr lang="en-US" dirty="0"/>
              <a:t> programs computer engineering, computer science, electrical engineering, </a:t>
            </a:r>
            <a:br>
              <a:rPr lang="en-US" dirty="0"/>
            </a:br>
            <a:r>
              <a:rPr lang="en-US" dirty="0"/>
              <a:t>information systems management</a:t>
            </a:r>
          </a:p>
          <a:p>
            <a:pPr lvl="2"/>
            <a:r>
              <a:rPr lang="en-US" dirty="0"/>
              <a:t>Area Data and Software Engineering</a:t>
            </a:r>
          </a:p>
          <a:p>
            <a:pPr lvl="2"/>
            <a:r>
              <a:rPr lang="en-US" dirty="0"/>
              <a:t>Area Cognitive Systems</a:t>
            </a:r>
          </a:p>
          <a:p>
            <a:pPr lvl="2"/>
            <a:r>
              <a:rPr lang="en-US" dirty="0"/>
              <a:t>Area Distributed Systems</a:t>
            </a:r>
          </a:p>
          <a:p>
            <a:r>
              <a:rPr lang="en-US" dirty="0"/>
              <a:t>Course Applicability TU Graz </a:t>
            </a:r>
            <a:r>
              <a:rPr lang="en-US" b="0" dirty="0"/>
              <a:t>(remote – </a:t>
            </a:r>
            <a:r>
              <a:rPr lang="en-US" dirty="0">
                <a:solidFill>
                  <a:srgbClr val="C40D1E"/>
                </a:solidFill>
              </a:rPr>
              <a:t>offered in exceptions</a:t>
            </a:r>
            <a:r>
              <a:rPr lang="en-US" b="0" dirty="0"/>
              <a:t>)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Master</a:t>
            </a:r>
            <a:r>
              <a:rPr lang="en-US" dirty="0"/>
              <a:t> programs computer science (CS), as well as software engineering and management (SEM) </a:t>
            </a:r>
          </a:p>
          <a:p>
            <a:pPr lvl="2"/>
            <a:r>
              <a:rPr lang="en-US" dirty="0"/>
              <a:t>Catalog Data Science (compulsory course in major, and elective)</a:t>
            </a:r>
          </a:p>
          <a:p>
            <a:pPr lvl="2"/>
            <a:r>
              <a:rPr lang="en-US" dirty="0"/>
              <a:t>Catalog Machine Learning (elective course)</a:t>
            </a:r>
          </a:p>
          <a:p>
            <a:pPr lvl="2"/>
            <a:r>
              <a:rPr lang="en-US" dirty="0"/>
              <a:t>Catalog Interactive and Visual Information Systems (elective course)</a:t>
            </a:r>
          </a:p>
          <a:p>
            <a:pPr lvl="2"/>
            <a:r>
              <a:rPr lang="en-US" dirty="0"/>
              <a:t>Catalog Software Technology (elective course)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PhD </a:t>
            </a:r>
            <a:r>
              <a:rPr lang="en-US" dirty="0"/>
              <a:t>CS doctoral school list of courses</a:t>
            </a:r>
          </a:p>
          <a:p>
            <a:r>
              <a:rPr lang="en-US" b="1" dirty="0">
                <a:solidFill>
                  <a:schemeClr val="accent1"/>
                </a:solidFill>
              </a:rPr>
              <a:t>Free subject course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/>
              <a:t>in any other study program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0A4ED0-243A-EAFA-32D1-60904E54A94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Course Logistics, cont.</a:t>
            </a:r>
          </a:p>
        </p:txBody>
      </p:sp>
    </p:spTree>
    <p:extLst>
      <p:ext uri="{BB962C8B-B14F-4D97-AF65-F5344CB8AC3E}">
        <p14:creationId xmlns:p14="http://schemas.microsoft.com/office/powerpoint/2010/main" val="647967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38EF9A-3A47-F1D2-052E-D714DA5FE16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Outline and Projects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8201DFAC-913E-D764-3384-25591BAA9B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51510" y="4180427"/>
            <a:ext cx="8311908" cy="717437"/>
          </a:xfrm>
        </p:spPr>
        <p:txBody>
          <a:bodyPr/>
          <a:lstStyle/>
          <a:p>
            <a:r>
              <a:rPr lang="en-US" dirty="0"/>
              <a:t>Created </a:t>
            </a:r>
            <a:r>
              <a:rPr lang="en-US" dirty="0" err="1">
                <a:solidFill>
                  <a:srgbClr val="7889FB"/>
                </a:solidFill>
              </a:rPr>
              <a:t>SoSe</a:t>
            </a:r>
            <a:r>
              <a:rPr lang="en-US" dirty="0">
                <a:solidFill>
                  <a:srgbClr val="7889FB"/>
                </a:solidFill>
              </a:rPr>
              <a:t> 2019</a:t>
            </a:r>
            <a:r>
              <a:rPr lang="en-US" dirty="0"/>
              <a:t>, partially based on</a:t>
            </a:r>
          </a:p>
          <a:p>
            <a:r>
              <a:rPr lang="en-US" dirty="0"/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0AFB3C-D2FD-19F9-8A85-188B7C3A46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034" y="4621692"/>
            <a:ext cx="667415" cy="82296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945D396-0E07-EDE6-F06D-23245462EDB6}"/>
              </a:ext>
            </a:extLst>
          </p:cNvPr>
          <p:cNvSpPr txBox="1"/>
          <p:nvPr/>
        </p:nvSpPr>
        <p:spPr>
          <a:xfrm>
            <a:off x="1407235" y="4571045"/>
            <a:ext cx="5697415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[Matthias Boehm,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Arun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Kumar, Jun Yang: </a:t>
            </a:r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Management in Machine Learning Systems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Synthesis Lectures on Data Management, Morgan &amp; Claypool Publishers 2019]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895BC4-9273-7C05-01BA-D1FB8874FA38}"/>
              </a:ext>
            </a:extLst>
          </p:cNvPr>
          <p:cNvSpPr txBox="1"/>
          <p:nvPr/>
        </p:nvSpPr>
        <p:spPr>
          <a:xfrm>
            <a:off x="7481542" y="4574698"/>
            <a:ext cx="2930538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Major updates in </a:t>
            </a:r>
            <a:b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SoSe</a:t>
            </a: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2020 – </a:t>
            </a:r>
            <a:r>
              <a:rPr lang="en-US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SoSe</a:t>
            </a: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2025</a:t>
            </a:r>
          </a:p>
        </p:txBody>
      </p:sp>
    </p:spTree>
    <p:extLst>
      <p:ext uri="{BB962C8B-B14F-4D97-AF65-F5344CB8AC3E}">
        <p14:creationId xmlns:p14="http://schemas.microsoft.com/office/powerpoint/2010/main" val="30636495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1334ABE-D63D-18EA-6A84-81A52F9229A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01 Introduction and Overview </a:t>
            </a:r>
            <a:r>
              <a:rPr lang="en-US" sz="1600" b="0" dirty="0"/>
              <a:t>[Apr 16]</a:t>
            </a:r>
          </a:p>
          <a:p>
            <a:r>
              <a:rPr lang="en-US" dirty="0"/>
              <a:t>02 Languages, Architectures, and System Landscape </a:t>
            </a:r>
            <a:r>
              <a:rPr lang="en-US" sz="1600" b="0" dirty="0"/>
              <a:t>[Apr 23]</a:t>
            </a:r>
          </a:p>
          <a:p>
            <a:pPr lvl="1"/>
            <a:endParaRPr lang="en-US" dirty="0"/>
          </a:p>
          <a:p>
            <a:r>
              <a:rPr lang="en-US" dirty="0"/>
              <a:t>03 Size Inference, Rewrites, and Operator Selection </a:t>
            </a:r>
            <a:r>
              <a:rPr lang="en-US" sz="1600" b="0" dirty="0"/>
              <a:t>[Apr 30]</a:t>
            </a:r>
          </a:p>
          <a:p>
            <a:r>
              <a:rPr lang="en-US" dirty="0"/>
              <a:t>04 Operator Fusion and Runtime Adaptation </a:t>
            </a:r>
            <a:r>
              <a:rPr lang="en-US" sz="1600" b="0" dirty="0"/>
              <a:t>[May 07]</a:t>
            </a:r>
            <a:endParaRPr lang="en-US" sz="1600" dirty="0"/>
          </a:p>
          <a:p>
            <a:r>
              <a:rPr lang="en-US" dirty="0"/>
              <a:t>05 Data- and Task-Parallel Execution </a:t>
            </a:r>
            <a:r>
              <a:rPr lang="en-US" sz="1600" b="0" dirty="0"/>
              <a:t>[May 21]</a:t>
            </a:r>
          </a:p>
          <a:p>
            <a:r>
              <a:rPr lang="en-US" dirty="0"/>
              <a:t>06 Parameter Servers </a:t>
            </a:r>
            <a:r>
              <a:rPr lang="en-US" sz="1600" b="0" dirty="0"/>
              <a:t>[May 28]</a:t>
            </a:r>
          </a:p>
          <a:p>
            <a:r>
              <a:rPr lang="en-US" dirty="0"/>
              <a:t>07 LLM Training and Inference </a:t>
            </a:r>
            <a:r>
              <a:rPr lang="en-US" sz="1600" b="0" dirty="0"/>
              <a:t>[Jun 04]</a:t>
            </a:r>
          </a:p>
          <a:p>
            <a:pPr lvl="1"/>
            <a:endParaRPr lang="en-US" dirty="0"/>
          </a:p>
          <a:p>
            <a:r>
              <a:rPr lang="en-US" dirty="0"/>
              <a:t>08 Hybrid Execution and HW Accelerators </a:t>
            </a:r>
            <a:r>
              <a:rPr lang="en-US" sz="1600" b="0" dirty="0"/>
              <a:t>[Jun 11]</a:t>
            </a:r>
          </a:p>
          <a:p>
            <a:r>
              <a:rPr lang="en-US" dirty="0"/>
              <a:t>09 Caching, Partitioning, Indexing, and Compression </a:t>
            </a:r>
            <a:r>
              <a:rPr lang="en-US" sz="1600" b="0" dirty="0"/>
              <a:t>[Jun 18]</a:t>
            </a:r>
          </a:p>
          <a:p>
            <a:endParaRPr lang="en-US" sz="1600" b="0" dirty="0"/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51109B-6BA4-CB2A-BABA-9B1E74B442D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Part A: Overview and ML System Internals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1FA9AD-D8C7-0C6B-584A-3AF0A643F2AC}"/>
              </a:ext>
            </a:extLst>
          </p:cNvPr>
          <p:cNvSpPr txBox="1"/>
          <p:nvPr/>
        </p:nvSpPr>
        <p:spPr>
          <a:xfrm>
            <a:off x="8003821" y="2954791"/>
            <a:ext cx="20997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C40D1E"/>
                </a:solidFill>
              </a:rPr>
              <a:t>Ascension Day </a:t>
            </a:r>
            <a:br>
              <a:rPr lang="en-US" dirty="0">
                <a:solidFill>
                  <a:srgbClr val="C40D1E"/>
                </a:solidFill>
              </a:rPr>
            </a:br>
            <a:r>
              <a:rPr lang="en-US" dirty="0">
                <a:solidFill>
                  <a:srgbClr val="C40D1E"/>
                </a:solidFill>
              </a:rPr>
              <a:t>May 14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AE8BDA1-3B0C-3D03-9383-1F32B17D566A}"/>
              </a:ext>
            </a:extLst>
          </p:cNvPr>
          <p:cNvSpPr/>
          <p:nvPr/>
        </p:nvSpPr>
        <p:spPr>
          <a:xfrm>
            <a:off x="8963378" y="755263"/>
            <a:ext cx="361244" cy="71743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12A8F7A-309B-DDF5-129D-7D503A75E587}"/>
              </a:ext>
            </a:extLst>
          </p:cNvPr>
          <p:cNvSpPr/>
          <p:nvPr/>
        </p:nvSpPr>
        <p:spPr>
          <a:xfrm>
            <a:off x="8644466" y="416987"/>
            <a:ext cx="999068" cy="3382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B50212B-24E9-2CDD-1AD2-51AFDD73890E}"/>
              </a:ext>
            </a:extLst>
          </p:cNvPr>
          <p:cNvSpPr txBox="1"/>
          <p:nvPr/>
        </p:nvSpPr>
        <p:spPr>
          <a:xfrm>
            <a:off x="9426222" y="755263"/>
            <a:ext cx="12417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T-shaped course layout</a:t>
            </a:r>
          </a:p>
        </p:txBody>
      </p:sp>
    </p:spTree>
    <p:extLst>
      <p:ext uri="{BB962C8B-B14F-4D97-AF65-F5344CB8AC3E}">
        <p14:creationId xmlns:p14="http://schemas.microsoft.com/office/powerpoint/2010/main" val="2186425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31F8E86-A5F3-FA9D-806F-C20DBF522E9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#1 Hybrid &amp; Video Recording</a:t>
            </a:r>
          </a:p>
          <a:p>
            <a:pPr lvl="1"/>
            <a:r>
              <a:rPr lang="en-US" dirty="0"/>
              <a:t>Hybrid lectures (in-person, zoom) with optional attendance</a:t>
            </a:r>
            <a:br>
              <a:rPr lang="en-US" dirty="0"/>
            </a:br>
            <a:r>
              <a:rPr lang="en-US" dirty="0">
                <a:hlinkClick r:id="rId3"/>
              </a:rPr>
              <a:t>https://tu-berlin.zoom.us/j/9529634787?pwd=R1ZsN1M3SC9BOU1OcFdmem9zT202UT09</a:t>
            </a:r>
            <a:endParaRPr lang="en-US" dirty="0"/>
          </a:p>
          <a:p>
            <a:pPr lvl="1"/>
            <a:r>
              <a:rPr lang="en-US" dirty="0"/>
              <a:t>Zoom </a:t>
            </a:r>
            <a:r>
              <a:rPr lang="en-US" b="1" dirty="0">
                <a:solidFill>
                  <a:srgbClr val="7889FB"/>
                </a:solidFill>
              </a:rPr>
              <a:t>video recordings</a:t>
            </a:r>
            <a:r>
              <a:rPr lang="en-US" dirty="0"/>
              <a:t>, links from website</a:t>
            </a:r>
            <a:br>
              <a:rPr lang="en-US" dirty="0"/>
            </a:br>
            <a:r>
              <a:rPr lang="en-US" dirty="0">
                <a:hlinkClick r:id="rId4"/>
              </a:rPr>
              <a:t>https://mboehm7.github.io/teaching/ss26_amls/index.htm</a:t>
            </a:r>
            <a:r>
              <a:rPr lang="en-US" dirty="0"/>
              <a:t>   </a:t>
            </a:r>
          </a:p>
          <a:p>
            <a:pPr lvl="1"/>
            <a:endParaRPr lang="en-US" dirty="0"/>
          </a:p>
          <a:p>
            <a:r>
              <a:rPr lang="en-US" dirty="0"/>
              <a:t>#2 Course Registrations</a:t>
            </a:r>
          </a:p>
          <a:p>
            <a:pPr lvl="1"/>
            <a:r>
              <a:rPr lang="en-US" dirty="0"/>
              <a:t>TU Berlin ISIS registrations as of Apr 16</a:t>
            </a:r>
          </a:p>
          <a:p>
            <a:pPr lvl="1"/>
            <a:r>
              <a:rPr lang="en-US" dirty="0"/>
              <a:t>Bachelor/Master/PhD ratio? CS/others ratio?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2F9665-3AAA-960B-6947-87080883FC5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Announcements / Org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41CAC4B-AB9A-2534-93A5-F0C687ECFB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15555" y="2208539"/>
            <a:ext cx="1210387" cy="31678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193CCBB-B2DA-FC17-61CC-C5147112BC4C}"/>
              </a:ext>
            </a:extLst>
          </p:cNvPr>
          <p:cNvSpPr txBox="1"/>
          <p:nvPr/>
        </p:nvSpPr>
        <p:spPr>
          <a:xfrm flipH="1">
            <a:off x="10088672" y="3354208"/>
            <a:ext cx="17960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40D1E"/>
                </a:solidFill>
              </a:rPr>
              <a:t>~315</a:t>
            </a:r>
          </a:p>
        </p:txBody>
      </p:sp>
    </p:spTree>
    <p:extLst>
      <p:ext uri="{BB962C8B-B14F-4D97-AF65-F5344CB8AC3E}">
        <p14:creationId xmlns:p14="http://schemas.microsoft.com/office/powerpoint/2010/main" val="267981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F5BC082-D3AA-0707-EC61-EE72FF0A975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10 Data Acquisition, Cleaning, and Preparation </a:t>
            </a:r>
            <a:r>
              <a:rPr lang="en-US" sz="1600" b="0" dirty="0"/>
              <a:t>[Jun 25]</a:t>
            </a:r>
          </a:p>
          <a:p>
            <a:r>
              <a:rPr lang="en-US" dirty="0"/>
              <a:t>11 Model Selection and Management </a:t>
            </a:r>
            <a:r>
              <a:rPr lang="en-US" sz="1600" b="0" dirty="0"/>
              <a:t>[Jul 02]</a:t>
            </a:r>
          </a:p>
          <a:p>
            <a:r>
              <a:rPr lang="en-US" dirty="0"/>
              <a:t>12 Model Debugging, Fairness, and Explainability </a:t>
            </a:r>
            <a:r>
              <a:rPr lang="en-US" sz="1600" b="0" dirty="0"/>
              <a:t>[Jul 09]</a:t>
            </a:r>
          </a:p>
          <a:p>
            <a:r>
              <a:rPr lang="en-US" dirty="0"/>
              <a:t>13 Model Serving Systems and Techniques </a:t>
            </a:r>
            <a:r>
              <a:rPr lang="en-US" sz="1600" b="0" dirty="0"/>
              <a:t>[Jul 16]</a:t>
            </a:r>
          </a:p>
          <a:p>
            <a:pPr lvl="1"/>
            <a:r>
              <a:rPr lang="en-US" dirty="0"/>
              <a:t>Incl Q&amp;A and Exam Preparation</a:t>
            </a:r>
          </a:p>
          <a:p>
            <a:endParaRPr lang="en-US" dirty="0"/>
          </a:p>
          <a:p>
            <a:r>
              <a:rPr lang="en-US" dirty="0"/>
              <a:t>Planned Written Exams</a:t>
            </a:r>
          </a:p>
          <a:p>
            <a:pPr lvl="1"/>
            <a:r>
              <a:rPr lang="en-US" b="1" dirty="0">
                <a:solidFill>
                  <a:srgbClr val="C40D1E"/>
                </a:solidFill>
              </a:rPr>
              <a:t>Thu Jul 23, 4pm </a:t>
            </a:r>
            <a:r>
              <a:rPr lang="en-US" dirty="0"/>
              <a:t>(in ???)</a:t>
            </a:r>
          </a:p>
          <a:p>
            <a:pPr lvl="1"/>
            <a:r>
              <a:rPr lang="en-US" b="1" dirty="0">
                <a:solidFill>
                  <a:srgbClr val="C40D1E"/>
                </a:solidFill>
              </a:rPr>
              <a:t>Thu Aug 06, 4pm</a:t>
            </a:r>
            <a:r>
              <a:rPr lang="en-US" dirty="0"/>
              <a:t> (in ???)</a:t>
            </a:r>
          </a:p>
          <a:p>
            <a:pPr lvl="1"/>
            <a:r>
              <a:rPr lang="en-US" b="1" dirty="0">
                <a:solidFill>
                  <a:srgbClr val="C40D1E"/>
                </a:solidFill>
              </a:rPr>
              <a:t>Thu Aug 27, 4pm</a:t>
            </a:r>
            <a:r>
              <a:rPr lang="en-US" dirty="0"/>
              <a:t> (in ???)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DFCBE4-1585-DAD6-A600-AC0BCA8618C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Part B: ML Lifecycle Systems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85ECE33-5BB4-970D-2FFF-67CCB648405F}"/>
              </a:ext>
            </a:extLst>
          </p:cNvPr>
          <p:cNvSpPr/>
          <p:nvPr/>
        </p:nvSpPr>
        <p:spPr>
          <a:xfrm>
            <a:off x="8963378" y="755263"/>
            <a:ext cx="361244" cy="71743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9D9CCE0-FFEC-9079-E47D-5F44F2CA8460}"/>
              </a:ext>
            </a:extLst>
          </p:cNvPr>
          <p:cNvSpPr/>
          <p:nvPr/>
        </p:nvSpPr>
        <p:spPr>
          <a:xfrm>
            <a:off x="8644466" y="416987"/>
            <a:ext cx="999068" cy="3382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916CE9-E406-C2FD-CD70-D041D32E5D57}"/>
              </a:ext>
            </a:extLst>
          </p:cNvPr>
          <p:cNvSpPr txBox="1"/>
          <p:nvPr/>
        </p:nvSpPr>
        <p:spPr>
          <a:xfrm>
            <a:off x="9426222" y="755263"/>
            <a:ext cx="12417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T-shaped course layout</a:t>
            </a:r>
          </a:p>
        </p:txBody>
      </p:sp>
    </p:spTree>
    <p:extLst>
      <p:ext uri="{BB962C8B-B14F-4D97-AF65-F5344CB8AC3E}">
        <p14:creationId xmlns:p14="http://schemas.microsoft.com/office/powerpoint/2010/main" val="3478977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A5CFBCC-4F6D-E54D-B598-EE2AC20B544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Open-Source Projects</a:t>
            </a:r>
          </a:p>
          <a:p>
            <a:pPr lvl="1"/>
            <a:r>
              <a:rPr lang="en-US" dirty="0"/>
              <a:t>Programming project in context of open-source projects</a:t>
            </a:r>
          </a:p>
          <a:p>
            <a:pPr lvl="2"/>
            <a:r>
              <a:rPr lang="en-US" b="1" dirty="0">
                <a:solidFill>
                  <a:srgbClr val="7889FB"/>
                </a:solidFill>
              </a:rPr>
              <a:t>Apache </a:t>
            </a:r>
            <a:r>
              <a:rPr lang="en-US" b="1" dirty="0" err="1">
                <a:solidFill>
                  <a:srgbClr val="7889FB"/>
                </a:solidFill>
              </a:rPr>
              <a:t>SystemDS</a:t>
            </a:r>
            <a:r>
              <a:rPr lang="en-US" b="1" dirty="0">
                <a:solidFill>
                  <a:srgbClr val="7889FB"/>
                </a:solidFill>
              </a:rPr>
              <a:t>:</a:t>
            </a:r>
            <a:r>
              <a:rPr lang="en-US" dirty="0"/>
              <a:t> </a:t>
            </a:r>
            <a:r>
              <a:rPr lang="en-US" dirty="0">
                <a:hlinkClick r:id="rId2"/>
              </a:rPr>
              <a:t>https://github.com/apache/systemds</a:t>
            </a:r>
            <a:r>
              <a:rPr lang="en-US" dirty="0"/>
              <a:t>  </a:t>
            </a:r>
          </a:p>
          <a:p>
            <a:pPr lvl="2"/>
            <a:r>
              <a:rPr lang="en-US" b="1" dirty="0">
                <a:solidFill>
                  <a:srgbClr val="7889FB"/>
                </a:solidFill>
              </a:rPr>
              <a:t>DAPHNE:</a:t>
            </a:r>
            <a:r>
              <a:rPr lang="en-US" dirty="0"/>
              <a:t> </a:t>
            </a:r>
            <a:r>
              <a:rPr lang="en-US" dirty="0">
                <a:hlinkClick r:id="rId3"/>
              </a:rPr>
              <a:t>https://github.com/daphne-eu/daphne</a:t>
            </a:r>
            <a:r>
              <a:rPr lang="en-US" dirty="0"/>
              <a:t> </a:t>
            </a:r>
          </a:p>
          <a:p>
            <a:pPr lvl="2"/>
            <a:r>
              <a:rPr lang="en-US" b="1" dirty="0" err="1">
                <a:solidFill>
                  <a:srgbClr val="7889FB"/>
                </a:solidFill>
              </a:rPr>
              <a:t>TerseTS</a:t>
            </a:r>
            <a:r>
              <a:rPr lang="en-US" b="1" dirty="0">
                <a:solidFill>
                  <a:srgbClr val="7889FB"/>
                </a:solidFill>
              </a:rPr>
              <a:t>:</a:t>
            </a:r>
            <a:r>
              <a:rPr lang="en-US" dirty="0">
                <a:solidFill>
                  <a:srgbClr val="7889FB"/>
                </a:solidFill>
              </a:rPr>
              <a:t> </a:t>
            </a:r>
            <a:r>
              <a:rPr lang="en-US" dirty="0">
                <a:solidFill>
                  <a:srgbClr val="7889FB"/>
                </a:solidFill>
                <a:hlinkClick r:id="rId4"/>
              </a:rPr>
              <a:t>https://github.com/cmcuza/TerseTS</a:t>
            </a:r>
            <a:r>
              <a:rPr lang="en-US" dirty="0">
                <a:solidFill>
                  <a:srgbClr val="7889FB"/>
                </a:solidFill>
              </a:rPr>
              <a:t> </a:t>
            </a:r>
          </a:p>
          <a:p>
            <a:pPr lvl="2"/>
            <a:r>
              <a:rPr lang="en-US" dirty="0"/>
              <a:t>Other OSS projects possible, </a:t>
            </a:r>
            <a:r>
              <a:rPr lang="en-US" dirty="0">
                <a:solidFill>
                  <a:schemeClr val="tx1"/>
                </a:solidFill>
              </a:rPr>
              <a:t>but harder to merge PRs</a:t>
            </a:r>
          </a:p>
          <a:p>
            <a:pPr lvl="1"/>
            <a:r>
              <a:rPr lang="en-US" dirty="0"/>
              <a:t>Commitment to </a:t>
            </a:r>
            <a:r>
              <a:rPr lang="en-US" b="1" dirty="0">
                <a:solidFill>
                  <a:srgbClr val="7889FB"/>
                </a:solidFill>
              </a:rPr>
              <a:t>open source and open communication</a:t>
            </a:r>
            <a:r>
              <a:rPr lang="en-US" dirty="0"/>
              <a:t> (PRs, mailing list)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Remark: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/>
              <a:t>Don’t be afraid to ask questions / develop code in public</a:t>
            </a:r>
            <a:endParaRPr lang="en-US" sz="700" dirty="0"/>
          </a:p>
          <a:p>
            <a:r>
              <a:rPr lang="en-US" dirty="0"/>
              <a:t>Objectives</a:t>
            </a:r>
          </a:p>
          <a:p>
            <a:pPr lvl="1"/>
            <a:r>
              <a:rPr lang="en-US" dirty="0"/>
              <a:t>Non-trivial feature in an ML system (</a:t>
            </a:r>
            <a:r>
              <a:rPr lang="en-US" b="1" dirty="0">
                <a:solidFill>
                  <a:schemeClr val="accent1"/>
                </a:solidFill>
              </a:rPr>
              <a:t>3 ECTS </a:t>
            </a:r>
            <a:r>
              <a:rPr lang="en-AT" b="1" dirty="0">
                <a:solidFill>
                  <a:schemeClr val="accent1"/>
                </a:solidFill>
                <a:sym typeface="Wingdings" panose="05000000000000000000" pitchFamily="2" charset="2"/>
              </a:rPr>
              <a:t></a:t>
            </a:r>
            <a:r>
              <a:rPr lang="en-US" b="1" dirty="0">
                <a:solidFill>
                  <a:schemeClr val="accent1"/>
                </a:solidFill>
              </a:rPr>
              <a:t> 75-90 hours</a:t>
            </a:r>
            <a:r>
              <a:rPr lang="en-US" dirty="0"/>
              <a:t>)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OSS processes:</a:t>
            </a:r>
            <a:r>
              <a:rPr lang="en-US" dirty="0"/>
              <a:t> Break down into subtasks, code/tests/docs, </a:t>
            </a:r>
            <a:br>
              <a:rPr lang="en-US" dirty="0"/>
            </a:br>
            <a:r>
              <a:rPr lang="en-US" dirty="0"/>
              <a:t>1+ pull-requests per project, code review, incorporate comments, </a:t>
            </a:r>
            <a:r>
              <a:rPr lang="en-US" dirty="0" err="1"/>
              <a:t>etc</a:t>
            </a:r>
            <a:r>
              <a:rPr lang="en-US" dirty="0"/>
              <a:t> </a:t>
            </a:r>
            <a:endParaRPr lang="en-US" sz="700" dirty="0"/>
          </a:p>
          <a:p>
            <a:r>
              <a:rPr lang="en-US" dirty="0"/>
              <a:t>Team</a:t>
            </a:r>
          </a:p>
          <a:p>
            <a:pPr lvl="1"/>
            <a:r>
              <a:rPr lang="en-US" dirty="0"/>
              <a:t>Individuals or up to </a:t>
            </a:r>
            <a:r>
              <a:rPr lang="en-US" b="1" dirty="0">
                <a:solidFill>
                  <a:schemeClr val="accent1"/>
                </a:solidFill>
              </a:rPr>
              <a:t>three-person teams </a:t>
            </a:r>
            <a:r>
              <a:rPr lang="en-US" dirty="0"/>
              <a:t>(w/ separated responsibilities)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7CCECA-67F7-3386-E78F-358A8094D45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Programming Projects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D45375-F61F-3272-9167-1254089575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07360" y="1875481"/>
            <a:ext cx="1134288" cy="3298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C983192-E8CF-3AF8-7525-5C030ECB96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7552" y="2275281"/>
            <a:ext cx="985862" cy="22805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3C373BB-F236-7792-00A2-98B14AA8F8A7}"/>
              </a:ext>
            </a:extLst>
          </p:cNvPr>
          <p:cNvSpPr txBox="1"/>
          <p:nvPr/>
        </p:nvSpPr>
        <p:spPr>
          <a:xfrm>
            <a:off x="9646519" y="1819164"/>
            <a:ext cx="23267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</a:rPr>
              <a:t>Lists of projects </a:t>
            </a:r>
            <a:r>
              <a:rPr lang="en-US" dirty="0">
                <a:solidFill>
                  <a:srgbClr val="000000"/>
                </a:solidFill>
              </a:rPr>
              <a:t>available on website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8DE981-6D30-F596-F905-5577EC121A2B}"/>
              </a:ext>
            </a:extLst>
          </p:cNvPr>
          <p:cNvSpPr txBox="1"/>
          <p:nvPr/>
        </p:nvSpPr>
        <p:spPr>
          <a:xfrm>
            <a:off x="8670662" y="3722147"/>
            <a:ext cx="32272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>
                <a:solidFill>
                  <a:srgbClr val="7889FB"/>
                </a:solidFill>
              </a:rPr>
              <a:t>Project/</a:t>
            </a:r>
            <a:r>
              <a:rPr lang="de-DE" sz="2000" b="1" dirty="0" err="1">
                <a:solidFill>
                  <a:srgbClr val="7889FB"/>
                </a:solidFill>
              </a:rPr>
              <a:t>Exercise</a:t>
            </a:r>
            <a:r>
              <a:rPr lang="de-DE" sz="2000" b="1" dirty="0">
                <a:solidFill>
                  <a:srgbClr val="7889FB"/>
                </a:solidFill>
              </a:rPr>
              <a:t> </a:t>
            </a:r>
            <a:r>
              <a:rPr lang="de-DE" sz="2000" b="1" dirty="0" err="1">
                <a:solidFill>
                  <a:srgbClr val="7889FB"/>
                </a:solidFill>
              </a:rPr>
              <a:t>Selection</a:t>
            </a:r>
            <a:r>
              <a:rPr lang="de-DE" sz="2000" b="1" dirty="0">
                <a:solidFill>
                  <a:srgbClr val="7889FB"/>
                </a:solidFill>
              </a:rPr>
              <a:t> </a:t>
            </a:r>
            <a:r>
              <a:rPr lang="de-DE" sz="2000" b="1" dirty="0" err="1">
                <a:solidFill>
                  <a:srgbClr val="7889FB"/>
                </a:solidFill>
              </a:rPr>
              <a:t>by</a:t>
            </a:r>
            <a:r>
              <a:rPr lang="de-DE" sz="2000" b="1" dirty="0">
                <a:solidFill>
                  <a:srgbClr val="7889FB"/>
                </a:solidFill>
              </a:rPr>
              <a:t> Apr 30 EOD:</a:t>
            </a:r>
            <a:br>
              <a:rPr lang="de-DE" sz="2000" dirty="0">
                <a:solidFill>
                  <a:srgbClr val="000000"/>
                </a:solidFill>
              </a:rPr>
            </a:br>
            <a:r>
              <a:rPr lang="de-DE" sz="2000" dirty="0">
                <a:solidFill>
                  <a:srgbClr val="000000"/>
                </a:solidFill>
                <a:hlinkClick r:id="rId7"/>
              </a:rPr>
              <a:t>https://forms.gle/acG4KZ1ukGofesYu8</a:t>
            </a:r>
            <a:r>
              <a:rPr lang="de-DE" sz="2000" dirty="0">
                <a:solidFill>
                  <a:srgbClr val="00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907685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716290D-AB0F-7D30-DD8E-7CCC9322248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Task: AI Image Detection</a:t>
            </a:r>
            <a:endParaRPr lang="en-US" b="0" dirty="0"/>
          </a:p>
          <a:p>
            <a:pPr lvl="1"/>
            <a:r>
              <a:rPr lang="en-US" b="1" dirty="0"/>
              <a:t>Task Description:</a:t>
            </a:r>
            <a:r>
              <a:rPr lang="en-US" dirty="0"/>
              <a:t> </a:t>
            </a:r>
            <a:r>
              <a:rPr lang="en-US" dirty="0">
                <a:hlinkClick r:id="rId2"/>
              </a:rPr>
              <a:t>https://mboehm7.github.io/</a:t>
            </a:r>
            <a:br>
              <a:rPr lang="en-US" dirty="0">
                <a:hlinkClick r:id="rId2"/>
              </a:rPr>
            </a:br>
            <a:r>
              <a:rPr lang="en-US" dirty="0">
                <a:hlinkClick r:id="rId2"/>
              </a:rPr>
              <a:t>teaching/ss26_amls/AMLS_2026_Exercise.pdf</a:t>
            </a:r>
            <a:r>
              <a:rPr lang="en-US" dirty="0"/>
              <a:t>         </a:t>
            </a:r>
          </a:p>
          <a:p>
            <a:pPr lvl="1"/>
            <a:r>
              <a:rPr lang="en-US" b="1" dirty="0"/>
              <a:t>Data Exploration (15):</a:t>
            </a:r>
            <a:r>
              <a:rPr lang="en-US" dirty="0"/>
              <a:t> data acquisition, </a:t>
            </a:r>
            <a:br>
              <a:rPr lang="en-US" dirty="0"/>
            </a:br>
            <a:r>
              <a:rPr lang="en-US" dirty="0"/>
              <a:t>data characteristics, basic data cleaning </a:t>
            </a:r>
          </a:p>
          <a:p>
            <a:pPr lvl="1"/>
            <a:r>
              <a:rPr lang="en-US" b="1" dirty="0"/>
              <a:t>Modeling (35): </a:t>
            </a:r>
            <a:r>
              <a:rPr lang="en-US" dirty="0"/>
              <a:t>train models under time budget,</a:t>
            </a:r>
            <a:br>
              <a:rPr lang="en-US" dirty="0"/>
            </a:br>
            <a:r>
              <a:rPr lang="en-US" dirty="0"/>
              <a:t>while ensuring that the FPR is &lt;=20%</a:t>
            </a:r>
          </a:p>
          <a:p>
            <a:pPr lvl="1"/>
            <a:r>
              <a:rPr lang="en-US" b="1" dirty="0"/>
              <a:t>Data Augmentation and Feature Engineering (30)</a:t>
            </a:r>
            <a:r>
              <a:rPr lang="en-US" dirty="0"/>
              <a:t> </a:t>
            </a:r>
          </a:p>
          <a:p>
            <a:pPr lvl="1"/>
            <a:r>
              <a:rPr lang="en-US" b="1" dirty="0"/>
              <a:t>Explainability (20):</a:t>
            </a:r>
            <a:r>
              <a:rPr lang="en-US" dirty="0"/>
              <a:t> reasons for predictions and errors</a:t>
            </a:r>
          </a:p>
          <a:p>
            <a:r>
              <a:rPr lang="en-US" dirty="0"/>
              <a:t>Objectives</a:t>
            </a:r>
          </a:p>
          <a:p>
            <a:pPr lvl="1"/>
            <a:r>
              <a:rPr lang="en-US" dirty="0"/>
              <a:t>End-to-end development of an ML pipeline for AI image detection</a:t>
            </a:r>
          </a:p>
          <a:p>
            <a:pPr lvl="1"/>
            <a:r>
              <a:rPr lang="en-US" dirty="0"/>
              <a:t>Handle data exploration, modeling and tuning, data augmentation, and explanations </a:t>
            </a:r>
            <a:endParaRPr lang="en-US" sz="1200" dirty="0"/>
          </a:p>
          <a:p>
            <a:r>
              <a:rPr lang="en-US" dirty="0"/>
              <a:t>Team</a:t>
            </a:r>
          </a:p>
          <a:p>
            <a:pPr lvl="1"/>
            <a:r>
              <a:rPr lang="en-US" dirty="0"/>
              <a:t>Individuals or up to </a:t>
            </a:r>
            <a:r>
              <a:rPr lang="en-US" b="1" dirty="0">
                <a:solidFill>
                  <a:schemeClr val="accent1"/>
                </a:solidFill>
              </a:rPr>
              <a:t>three-person teams </a:t>
            </a:r>
            <a:r>
              <a:rPr lang="en-US" dirty="0"/>
              <a:t>(w/ separated responsibilities)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49E635-A4FE-FBA3-9209-E55458C43B9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Alternative Exercise </a:t>
            </a:r>
            <a:r>
              <a:rPr lang="en-US" sz="2000" dirty="0"/>
              <a:t>(published: Apr 15, submission: Jul 15)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CE50591-C6B5-CC33-1352-22A2BF9885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301326"/>
            <a:ext cx="5749741" cy="223050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763A7A8-C300-0749-73E0-3C21BDB2C323}"/>
              </a:ext>
            </a:extLst>
          </p:cNvPr>
          <p:cNvSpPr txBox="1"/>
          <p:nvPr/>
        </p:nvSpPr>
        <p:spPr>
          <a:xfrm>
            <a:off x="6934200" y="3562350"/>
            <a:ext cx="505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[derived from the </a:t>
            </a:r>
            <a:r>
              <a:rPr lang="en-US" b="1" dirty="0" err="1">
                <a:solidFill>
                  <a:srgbClr val="7889FB"/>
                </a:solidFill>
              </a:rPr>
              <a:t>Defactify</a:t>
            </a:r>
            <a:r>
              <a:rPr lang="en-US" dirty="0">
                <a:solidFill>
                  <a:srgbClr val="000000"/>
                </a:solidFill>
              </a:rPr>
              <a:t> and </a:t>
            </a:r>
            <a:r>
              <a:rPr lang="en-US" b="1" dirty="0">
                <a:solidFill>
                  <a:srgbClr val="7889FB"/>
                </a:solidFill>
              </a:rPr>
              <a:t>MS COCO</a:t>
            </a:r>
            <a:r>
              <a:rPr lang="en-US" dirty="0">
                <a:solidFill>
                  <a:srgbClr val="000000"/>
                </a:solidFill>
              </a:rPr>
              <a:t> datasets]</a:t>
            </a:r>
            <a:endParaRPr lang="en-DE" dirty="0" err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241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38EF9A-3A47-F1D2-052E-D714DA5FE16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Apache </a:t>
            </a:r>
            <a:r>
              <a:rPr lang="en-US" dirty="0" err="1"/>
              <a:t>SystemDS</a:t>
            </a:r>
            <a:r>
              <a:rPr lang="en-US" dirty="0"/>
              <a:t> and DAPHNE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D790296-C9FF-5D02-FA32-F36625F47C1D}"/>
              </a:ext>
            </a:extLst>
          </p:cNvPr>
          <p:cNvGrpSpPr/>
          <p:nvPr/>
        </p:nvGrpSpPr>
        <p:grpSpPr>
          <a:xfrm>
            <a:off x="389032" y="3853520"/>
            <a:ext cx="3786102" cy="1037634"/>
            <a:chOff x="3924586" y="5528311"/>
            <a:chExt cx="3786102" cy="1037634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966F727D-12F1-ABC4-41B7-5A2A42B009D7}"/>
                </a:ext>
              </a:extLst>
            </p:cNvPr>
            <p:cNvGrpSpPr/>
            <p:nvPr/>
          </p:nvGrpSpPr>
          <p:grpSpPr>
            <a:xfrm>
              <a:off x="4641658" y="5528311"/>
              <a:ext cx="2371390" cy="617038"/>
              <a:chOff x="1548914" y="5246611"/>
              <a:chExt cx="2371390" cy="617038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70FB6A59-2A30-63D4-399D-E8659D11A98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082" r="73979" b="17312"/>
              <a:stretch/>
            </p:blipFill>
            <p:spPr>
              <a:xfrm>
                <a:off x="3385742" y="5279896"/>
                <a:ext cx="534562" cy="511140"/>
              </a:xfrm>
              <a:prstGeom prst="rect">
                <a:avLst/>
              </a:prstGeom>
            </p:spPr>
          </p:pic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6B57E261-9A79-8B4A-B4CD-5B96FB7C7F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48914" y="5246611"/>
                <a:ext cx="1517988" cy="617038"/>
              </a:xfrm>
              <a:prstGeom prst="rect">
                <a:avLst/>
              </a:prstGeom>
            </p:spPr>
          </p:pic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801A81D-BC29-9A9E-E8F7-020EED7302D1}"/>
                </a:ext>
              </a:extLst>
            </p:cNvPr>
            <p:cNvSpPr txBox="1"/>
            <p:nvPr/>
          </p:nvSpPr>
          <p:spPr>
            <a:xfrm>
              <a:off x="3924586" y="6196613"/>
              <a:ext cx="378610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hlinkClick r:id="rId4"/>
                </a:rPr>
                <a:t>https://github.com/apache/systemds</a:t>
              </a:r>
              <a:r>
                <a:rPr lang="en-US" dirty="0"/>
                <a:t> </a:t>
              </a:r>
              <a:endParaRPr lang="de-DE" dirty="0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BF589BE4-D902-1CFA-613D-8657D004C137}"/>
              </a:ext>
            </a:extLst>
          </p:cNvPr>
          <p:cNvGrpSpPr/>
          <p:nvPr/>
        </p:nvGrpSpPr>
        <p:grpSpPr>
          <a:xfrm>
            <a:off x="4445159" y="3862436"/>
            <a:ext cx="4164712" cy="982949"/>
            <a:chOff x="7859413" y="5537227"/>
            <a:chExt cx="4164712" cy="982949"/>
          </a:xfrm>
        </p:grpSpPr>
        <p:pic>
          <p:nvPicPr>
            <p:cNvPr id="9" name="Picture 2" descr="Grant from EU Horizon 2020 — BiotaTec">
              <a:extLst>
                <a:ext uri="{FF2B5EF4-FFF2-40B4-BE49-F238E27FC236}">
                  <a16:creationId xmlns:a16="http://schemas.microsoft.com/office/drawing/2014/main" id="{FB5C02B1-5D72-AD6D-4F04-6F0424DC8608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77305" y="5555563"/>
              <a:ext cx="784809" cy="5232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Grafik 7">
              <a:extLst>
                <a:ext uri="{FF2B5EF4-FFF2-40B4-BE49-F238E27FC236}">
                  <a16:creationId xmlns:a16="http://schemas.microsoft.com/office/drawing/2014/main" id="{335D3334-40F0-AA0E-5AB5-71D635BE3F46}"/>
                </a:ext>
              </a:extLst>
            </p:cNvPr>
            <p:cNvPicPr>
              <a:picLocks noChangeAspect="1"/>
            </p:cNvPicPr>
            <p:nvPr/>
          </p:nvPicPr>
          <p:blipFill>
            <a:blip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329082" y="5537227"/>
              <a:ext cx="2314962" cy="535509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11D094D-C80D-F9E2-6E23-1AD658F32BC1}"/>
                </a:ext>
              </a:extLst>
            </p:cNvPr>
            <p:cNvSpPr txBox="1"/>
            <p:nvPr/>
          </p:nvSpPr>
          <p:spPr>
            <a:xfrm>
              <a:off x="7859413" y="6184420"/>
              <a:ext cx="4164712" cy="33575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de-DE" dirty="0">
                  <a:hlinkClick r:id="rId7"/>
                </a:rPr>
                <a:t>https://github.com/daphne-eu/daphne</a:t>
              </a:r>
              <a:r>
                <a:rPr lang="de-DE" dirty="0"/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715918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44F2A13-8B68-0714-1590-B4257892DEE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5866" y="2582402"/>
            <a:ext cx="8724767" cy="717437"/>
          </a:xfrm>
        </p:spPr>
        <p:txBody>
          <a:bodyPr/>
          <a:lstStyle/>
          <a:p>
            <a:r>
              <a:rPr lang="en-US" dirty="0"/>
              <a:t>Apache </a:t>
            </a:r>
            <a:r>
              <a:rPr lang="en-US" dirty="0" err="1"/>
              <a:t>SystemDS</a:t>
            </a:r>
            <a:r>
              <a:rPr lang="en-US" dirty="0"/>
              <a:t>: A Declarative ML System for the End-to-End Data Science Lifecycle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C6DCEE-6D4D-473E-1689-1791BD2F34C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https://github.com/apache/systemds</a:t>
            </a:r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9EC4043-87E5-D4EB-2FDC-E5B27788B85D}"/>
              </a:ext>
            </a:extLst>
          </p:cNvPr>
          <p:cNvGrpSpPr/>
          <p:nvPr/>
        </p:nvGrpSpPr>
        <p:grpSpPr>
          <a:xfrm>
            <a:off x="551510" y="5084942"/>
            <a:ext cx="2371390" cy="617038"/>
            <a:chOff x="1548914" y="5246611"/>
            <a:chExt cx="2371390" cy="61703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AFB48C2-2E12-5A7A-CBCB-32BBD43FBC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82" r="73979" b="17312"/>
            <a:stretch/>
          </p:blipFill>
          <p:spPr>
            <a:xfrm>
              <a:off x="3385742" y="5279896"/>
              <a:ext cx="534562" cy="51114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7660E76-A5A5-6021-5191-3BE9732948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8914" y="5246611"/>
              <a:ext cx="1517988" cy="6170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379877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5B52B4-CC76-E00F-1C0C-8BED0B9A446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Existing ML Systems</a:t>
            </a:r>
            <a:endParaRPr lang="en-US" b="0" dirty="0"/>
          </a:p>
          <a:p>
            <a:pPr lvl="1"/>
            <a:r>
              <a:rPr lang="en-US" b="1" dirty="0"/>
              <a:t>#1</a:t>
            </a:r>
            <a:r>
              <a:rPr lang="en-US" dirty="0"/>
              <a:t> </a:t>
            </a:r>
            <a:r>
              <a:rPr lang="en-US" b="1" dirty="0">
                <a:solidFill>
                  <a:srgbClr val="7889FB"/>
                </a:solidFill>
              </a:rPr>
              <a:t>Numerical computing</a:t>
            </a:r>
            <a:r>
              <a:rPr lang="en-US" dirty="0"/>
              <a:t> frameworks</a:t>
            </a:r>
          </a:p>
          <a:p>
            <a:pPr lvl="1"/>
            <a:r>
              <a:rPr lang="en-US" b="1" dirty="0"/>
              <a:t>#2</a:t>
            </a:r>
            <a:r>
              <a:rPr lang="en-US" dirty="0"/>
              <a:t> </a:t>
            </a:r>
            <a:r>
              <a:rPr lang="en-US" b="1" dirty="0">
                <a:solidFill>
                  <a:srgbClr val="7889FB"/>
                </a:solidFill>
              </a:rPr>
              <a:t>ML Algorithm libraries</a:t>
            </a:r>
            <a:r>
              <a:rPr lang="en-US" dirty="0"/>
              <a:t> (local, large-scale)</a:t>
            </a:r>
          </a:p>
          <a:p>
            <a:pPr lvl="1"/>
            <a:r>
              <a:rPr lang="en-US" b="1" dirty="0"/>
              <a:t>#3</a:t>
            </a:r>
            <a:r>
              <a:rPr lang="en-US" dirty="0"/>
              <a:t> </a:t>
            </a:r>
            <a:r>
              <a:rPr lang="en-US" b="1" dirty="0">
                <a:solidFill>
                  <a:srgbClr val="7889FB"/>
                </a:solidFill>
              </a:rPr>
              <a:t>Linear algebra ML systems </a:t>
            </a:r>
            <a:r>
              <a:rPr lang="en-US" dirty="0">
                <a:solidFill>
                  <a:schemeClr val="tx1"/>
                </a:solidFill>
              </a:rPr>
              <a:t>(large-scale)</a:t>
            </a:r>
          </a:p>
          <a:p>
            <a:pPr lvl="1"/>
            <a:r>
              <a:rPr lang="en-US" b="1" dirty="0"/>
              <a:t>#4</a:t>
            </a:r>
            <a:r>
              <a:rPr lang="en-US" dirty="0"/>
              <a:t> </a:t>
            </a:r>
            <a:r>
              <a:rPr lang="en-US" b="1" dirty="0">
                <a:solidFill>
                  <a:srgbClr val="7889FB"/>
                </a:solidFill>
              </a:rPr>
              <a:t>Deep neural network</a:t>
            </a:r>
            <a:r>
              <a:rPr lang="en-US" dirty="0"/>
              <a:t> (DNN) frameworks</a:t>
            </a:r>
          </a:p>
          <a:p>
            <a:pPr lvl="1"/>
            <a:r>
              <a:rPr lang="en-US" b="1" dirty="0"/>
              <a:t>#5 </a:t>
            </a:r>
            <a:r>
              <a:rPr lang="en-US" b="1" dirty="0">
                <a:solidFill>
                  <a:srgbClr val="7889FB"/>
                </a:solidFill>
              </a:rPr>
              <a:t>Model management, and deployment</a:t>
            </a:r>
            <a:endParaRPr lang="en-US" sz="700" dirty="0"/>
          </a:p>
          <a:p>
            <a:r>
              <a:rPr lang="en-US" dirty="0"/>
              <a:t>Exploratory Data-Science Lifecycle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Open-ended problems </a:t>
            </a:r>
            <a:r>
              <a:rPr lang="en-US" dirty="0"/>
              <a:t>w/ underspecified objectives</a:t>
            </a:r>
          </a:p>
          <a:p>
            <a:pPr lvl="1"/>
            <a:r>
              <a:rPr lang="en-US" dirty="0"/>
              <a:t>Hypotheses, data integration, run analytics 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Unknown value </a:t>
            </a:r>
            <a:r>
              <a:rPr lang="en-US" dirty="0">
                <a:sym typeface="Wingdings" panose="05000000000000000000" pitchFamily="2" charset="2"/>
              </a:rPr>
              <a:t> lack of system infrastructure</a:t>
            </a:r>
            <a:br>
              <a:rPr lang="en-US" dirty="0">
                <a:sym typeface="Wingdings" panose="05000000000000000000" pitchFamily="2" charset="2"/>
              </a:rPr>
            </a:br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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b="1" dirty="0">
                <a:solidFill>
                  <a:schemeClr val="accent1"/>
                </a:solidFill>
                <a:sym typeface="Wingdings" panose="05000000000000000000" pitchFamily="2" charset="2"/>
              </a:rPr>
              <a:t>Redundancy of manual efforts and computation</a:t>
            </a:r>
            <a:endParaRPr lang="en-US" sz="700" dirty="0"/>
          </a:p>
          <a:p>
            <a:r>
              <a:rPr lang="en-US" dirty="0"/>
              <a:t>Data Preparation Problem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80% Argument:</a:t>
            </a:r>
            <a:r>
              <a:rPr lang="en-US" dirty="0"/>
              <a:t> 80-90% time for finding, integrating, cleaning data</a:t>
            </a:r>
          </a:p>
          <a:p>
            <a:pPr lvl="1"/>
            <a:r>
              <a:rPr lang="en-US" dirty="0"/>
              <a:t>Diversity of tools </a:t>
            </a:r>
            <a:r>
              <a:rPr lang="en-US" dirty="0">
                <a:sym typeface="Wingdings" panose="05000000000000000000" pitchFamily="2" charset="2"/>
              </a:rPr>
              <a:t> boundary crossing, lack of optimization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34DB09-EF53-5C15-761B-B4AC33B70AA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Landscape of ML Systems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9ECDBA7-FE39-DC5A-E96E-1A6B551C8F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0545" y="1525357"/>
            <a:ext cx="741075" cy="385587"/>
          </a:xfrm>
          <a:prstGeom prst="rect">
            <a:avLst/>
          </a:prstGeom>
        </p:spPr>
      </p:pic>
      <p:pic>
        <p:nvPicPr>
          <p:cNvPr id="3" name="Graphic 87">
            <a:extLst>
              <a:ext uri="{FF2B5EF4-FFF2-40B4-BE49-F238E27FC236}">
                <a16:creationId xmlns:a16="http://schemas.microsoft.com/office/drawing/2014/main" id="{EED3F196-5317-1543-2023-28AE3751BF4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267441" y="2018732"/>
            <a:ext cx="1043527" cy="2511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6EDB3C9-D3A8-B3B1-1BF9-40E2F3C3DB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06286" y="1963584"/>
            <a:ext cx="1087676" cy="3163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309A6E-8B3E-9B86-F0B7-4C9C0F268C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9328" y="2305746"/>
            <a:ext cx="659373" cy="5619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8538BD0-8D3E-7BD4-E9E8-7063DD433F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6656" y="2347022"/>
            <a:ext cx="1027585" cy="2130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D4D72F8-0DB6-EB67-62FD-12654F32F7A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0755" y="1140611"/>
            <a:ext cx="919781" cy="3650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9E06812-D5F8-FFCD-B2F2-D3D05A78625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2465" y="1308674"/>
            <a:ext cx="491759" cy="38111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FBFB8F2-049F-26F4-E198-11B7975454E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4539" y="1607069"/>
            <a:ext cx="447590" cy="33569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A9F918B-C990-9B77-8A17-E158CB5E60A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3005" y="1622384"/>
            <a:ext cx="771734" cy="27975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8D64658-9553-E588-F69D-D27B67AEF9D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39" b="13748"/>
          <a:stretch/>
        </p:blipFill>
        <p:spPr>
          <a:xfrm>
            <a:off x="8570043" y="1118455"/>
            <a:ext cx="548869" cy="39525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D4F39A3-2598-00D7-C198-A0CF51C0090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3923" y="2363862"/>
            <a:ext cx="765094" cy="26231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3828487-BEF2-EDB9-4FBC-88A5AFB04E2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7977" y="2690463"/>
            <a:ext cx="737545" cy="21388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0A2EE4D-E287-1471-9A81-7E9A2A2A80A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516101" y="2768253"/>
            <a:ext cx="620898" cy="254150"/>
          </a:xfrm>
          <a:prstGeom prst="rect">
            <a:avLst/>
          </a:prstGeom>
        </p:spPr>
      </p:pic>
      <p:pic>
        <p:nvPicPr>
          <p:cNvPr id="17" name="Picture 2" descr="Bildergebnis für dask">
            <a:extLst>
              <a:ext uri="{FF2B5EF4-FFF2-40B4-BE49-F238E27FC236}">
                <a16:creationId xmlns:a16="http://schemas.microsoft.com/office/drawing/2014/main" id="{2DA24675-9EA4-23D4-D009-458BE333C5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95" t="34381" r="29495" b="34871"/>
          <a:stretch/>
        </p:blipFill>
        <p:spPr bwMode="auto">
          <a:xfrm>
            <a:off x="7764576" y="926811"/>
            <a:ext cx="726229" cy="299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FD06197-B0EF-2704-35A0-C18AC8984E87}"/>
              </a:ext>
            </a:extLst>
          </p:cNvPr>
          <p:cNvSpPr txBox="1"/>
          <p:nvPr/>
        </p:nvSpPr>
        <p:spPr>
          <a:xfrm>
            <a:off x="7246421" y="3407951"/>
            <a:ext cx="2300727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“Take these datasets and show value or competitive advantage” 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EE7E2C7-2B6C-40E5-E5FB-115A8BE4CC48}"/>
              </a:ext>
            </a:extLst>
          </p:cNvPr>
          <p:cNvGrpSpPr/>
          <p:nvPr/>
        </p:nvGrpSpPr>
        <p:grpSpPr>
          <a:xfrm>
            <a:off x="9747150" y="4428287"/>
            <a:ext cx="2010190" cy="1177430"/>
            <a:chOff x="7035487" y="2877160"/>
            <a:chExt cx="2010190" cy="1177430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BE9376ED-19B9-9174-2968-46652125F5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8425399" y="3283416"/>
              <a:ext cx="497489" cy="640080"/>
            </a:xfrm>
            <a:prstGeom prst="rect">
              <a:avLst/>
            </a:prstGeom>
            <a:ln w="25400">
              <a:solidFill>
                <a:srgbClr val="7889FB"/>
              </a:solidFill>
            </a:ln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8F88B759-CCA5-722D-3F8B-5CC1490C27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8123954" y="3414510"/>
              <a:ext cx="497489" cy="640080"/>
            </a:xfrm>
            <a:prstGeom prst="rect">
              <a:avLst/>
            </a:prstGeom>
            <a:ln w="25400">
              <a:solidFill>
                <a:srgbClr val="7889FB"/>
              </a:solidFill>
            </a:ln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EE8C7A6-27F0-D470-272D-E251DF237E5B}"/>
                </a:ext>
              </a:extLst>
            </p:cNvPr>
            <p:cNvSpPr/>
            <p:nvPr/>
          </p:nvSpPr>
          <p:spPr>
            <a:xfrm>
              <a:off x="7919760" y="2877160"/>
              <a:ext cx="1125917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[</a:t>
              </a:r>
              <a:r>
                <a:rPr lang="en-US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NIPS 2015</a:t>
              </a:r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]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565E8410-9EC8-D3BE-D490-66A823F5DD7C}"/>
                </a:ext>
              </a:extLst>
            </p:cNvPr>
            <p:cNvSpPr/>
            <p:nvPr/>
          </p:nvSpPr>
          <p:spPr>
            <a:xfrm>
              <a:off x="7035487" y="3089232"/>
              <a:ext cx="1430591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[</a:t>
              </a:r>
              <a:r>
                <a:rPr lang="en-US" sz="1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DEBull</a:t>
              </a:r>
              <a:r>
                <a:rPr lang="en-US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2018</a:t>
              </a:r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]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70680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D95F4B-7B5B-11BF-015B-59E102FD056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The Data Science Lifecycle</a:t>
            </a:r>
          </a:p>
          <a:p>
            <a:r>
              <a:rPr lang="en-US" sz="2400" dirty="0"/>
              <a:t>(aka KDD Process, aka CRISP-DM)</a:t>
            </a:r>
            <a:endParaRPr lang="en-US" dirty="0"/>
          </a:p>
        </p:txBody>
      </p:sp>
      <p:pic>
        <p:nvPicPr>
          <p:cNvPr id="4" name="Picture 10" descr="https://upload.wikimedia.org/wikipedia/commons/thumb/d/d8/Emblem-person-blue.svg/1024px-Emblem-person-blue.svg.png">
            <a:extLst>
              <a:ext uri="{FF2B5EF4-FFF2-40B4-BE49-F238E27FC236}">
                <a16:creationId xmlns:a16="http://schemas.microsoft.com/office/drawing/2014/main" id="{4940211B-5DCB-5C4B-4DAE-E9F8346DF6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5539" y="1602513"/>
            <a:ext cx="900732" cy="900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CC0A36F-A9AE-F1BD-CF49-1A39B9A6DC0C}"/>
              </a:ext>
            </a:extLst>
          </p:cNvPr>
          <p:cNvGrpSpPr>
            <a:grpSpLocks noChangeAspect="1"/>
          </p:cNvGrpSpPr>
          <p:nvPr/>
        </p:nvGrpSpPr>
        <p:grpSpPr>
          <a:xfrm>
            <a:off x="2098278" y="4442895"/>
            <a:ext cx="1391352" cy="1407754"/>
            <a:chOff x="3930084" y="4978403"/>
            <a:chExt cx="1729952" cy="1750352"/>
          </a:xfrm>
        </p:grpSpPr>
        <p:pic>
          <p:nvPicPr>
            <p:cNvPr id="6" name="Picture 5" descr="https://upload.wikimedia.org/wikipedia/commons/thumb/1/1b/Emblem-person-red.svg/2000px-Emblem-person-red.svg.png">
              <a:extLst>
                <a:ext uri="{FF2B5EF4-FFF2-40B4-BE49-F238E27FC236}">
                  <a16:creationId xmlns:a16="http://schemas.microsoft.com/office/drawing/2014/main" id="{E3D2CB34-CCF2-25A0-B13F-4F472DFECF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1033" y="4978403"/>
              <a:ext cx="1118656" cy="11186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314BAA3-51F2-EC05-6A4D-D972055AB2D3}"/>
                </a:ext>
              </a:extLst>
            </p:cNvPr>
            <p:cNvSpPr txBox="1"/>
            <p:nvPr/>
          </p:nvSpPr>
          <p:spPr>
            <a:xfrm>
              <a:off x="3930084" y="5925130"/>
              <a:ext cx="1729952" cy="8036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Data/SW Engineer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E6E20403-73C4-A6A0-BDB7-31768B9CE5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5443" y="2743092"/>
            <a:ext cx="726111" cy="744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628A791A-324E-C798-1645-9B82EDADB6F3}"/>
              </a:ext>
            </a:extLst>
          </p:cNvPr>
          <p:cNvGrpSpPr>
            <a:grpSpLocks noChangeAspect="1"/>
          </p:cNvGrpSpPr>
          <p:nvPr/>
        </p:nvGrpSpPr>
        <p:grpSpPr>
          <a:xfrm>
            <a:off x="8782126" y="4432382"/>
            <a:ext cx="1391352" cy="1407754"/>
            <a:chOff x="3930084" y="4978403"/>
            <a:chExt cx="1729952" cy="1750352"/>
          </a:xfrm>
        </p:grpSpPr>
        <p:pic>
          <p:nvPicPr>
            <p:cNvPr id="10" name="Picture 9" descr="https://upload.wikimedia.org/wikipedia/commons/thumb/1/1b/Emblem-person-red.svg/2000px-Emblem-person-red.svg.png">
              <a:extLst>
                <a:ext uri="{FF2B5EF4-FFF2-40B4-BE49-F238E27FC236}">
                  <a16:creationId xmlns:a16="http://schemas.microsoft.com/office/drawing/2014/main" id="{DA024F1B-C685-61BE-54E6-6F9BE1CA32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1033" y="4978403"/>
              <a:ext cx="1118656" cy="11186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630CEE4-834B-C208-A5D5-3F403B6E779C}"/>
                </a:ext>
              </a:extLst>
            </p:cNvPr>
            <p:cNvSpPr txBox="1"/>
            <p:nvPr/>
          </p:nvSpPr>
          <p:spPr>
            <a:xfrm>
              <a:off x="3930084" y="5925130"/>
              <a:ext cx="1729952" cy="8036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DevOps Engineer</a:t>
              </a:r>
            </a:p>
          </p:txBody>
        </p:sp>
      </p:grpSp>
      <p:sp>
        <p:nvSpPr>
          <p:cNvPr id="12" name="Chevron 23">
            <a:extLst>
              <a:ext uri="{FF2B5EF4-FFF2-40B4-BE49-F238E27FC236}">
                <a16:creationId xmlns:a16="http://schemas.microsoft.com/office/drawing/2014/main" id="{BB2BAC7A-4295-A7A3-7CB0-3AA68D61B284}"/>
              </a:ext>
            </a:extLst>
          </p:cNvPr>
          <p:cNvSpPr/>
          <p:nvPr/>
        </p:nvSpPr>
        <p:spPr>
          <a:xfrm>
            <a:off x="2452354" y="2994078"/>
            <a:ext cx="2670084" cy="984738"/>
          </a:xfrm>
          <a:prstGeom prst="chevron">
            <a:avLst>
              <a:gd name="adj" fmla="val 36735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Data Integration 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Data Cleaning 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Data Preparation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80C8D60-6308-A0E7-364D-177D6DAA727B}"/>
              </a:ext>
            </a:extLst>
          </p:cNvPr>
          <p:cNvCxnSpPr>
            <a:cxnSpLocks/>
            <a:stCxn id="6" idx="0"/>
          </p:cNvCxnSpPr>
          <p:nvPr/>
        </p:nvCxnSpPr>
        <p:spPr>
          <a:xfrm flipV="1">
            <a:off x="2774089" y="3977701"/>
            <a:ext cx="0" cy="465194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6C5EC22-F339-E7ED-8EA6-A245668A61A5}"/>
              </a:ext>
            </a:extLst>
          </p:cNvPr>
          <p:cNvCxnSpPr>
            <a:stCxn id="4" idx="2"/>
            <a:endCxn id="17" idx="0"/>
          </p:cNvCxnSpPr>
          <p:nvPr/>
        </p:nvCxnSpPr>
        <p:spPr>
          <a:xfrm>
            <a:off x="5945905" y="2503252"/>
            <a:ext cx="169546" cy="491941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A8D9760-4D1E-C6ED-8C52-95466919A8E0}"/>
              </a:ext>
            </a:extLst>
          </p:cNvPr>
          <p:cNvCxnSpPr>
            <a:cxnSpLocks/>
            <a:stCxn id="10" idx="0"/>
          </p:cNvCxnSpPr>
          <p:nvPr/>
        </p:nvCxnSpPr>
        <p:spPr>
          <a:xfrm flipH="1" flipV="1">
            <a:off x="9453944" y="3979931"/>
            <a:ext cx="3993" cy="452451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DE9A46D5-2866-6EAB-AE3B-A93D32A0D55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5" t="9698" r="6904" b="11693"/>
          <a:stretch/>
        </p:blipFill>
        <p:spPr>
          <a:xfrm>
            <a:off x="1409448" y="3428645"/>
            <a:ext cx="967752" cy="896761"/>
          </a:xfrm>
          <a:prstGeom prst="rect">
            <a:avLst/>
          </a:prstGeom>
        </p:spPr>
      </p:pic>
      <p:sp>
        <p:nvSpPr>
          <p:cNvPr id="17" name="Chevron 30">
            <a:extLst>
              <a:ext uri="{FF2B5EF4-FFF2-40B4-BE49-F238E27FC236}">
                <a16:creationId xmlns:a16="http://schemas.microsoft.com/office/drawing/2014/main" id="{4A63F6F6-0A37-F42B-BDA2-7EA5F6D715F3}"/>
              </a:ext>
            </a:extLst>
          </p:cNvPr>
          <p:cNvSpPr/>
          <p:nvPr/>
        </p:nvSpPr>
        <p:spPr>
          <a:xfrm>
            <a:off x="4961281" y="2995193"/>
            <a:ext cx="2670084" cy="984738"/>
          </a:xfrm>
          <a:prstGeom prst="chevron">
            <a:avLst>
              <a:gd name="adj" fmla="val 36735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Model Selection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Training 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Hyper-parameters</a:t>
            </a:r>
          </a:p>
        </p:txBody>
      </p:sp>
      <p:sp>
        <p:nvSpPr>
          <p:cNvPr id="18" name="Chevron 31">
            <a:extLst>
              <a:ext uri="{FF2B5EF4-FFF2-40B4-BE49-F238E27FC236}">
                <a16:creationId xmlns:a16="http://schemas.microsoft.com/office/drawing/2014/main" id="{41F74ABE-E25D-A73F-D199-FE0363077A09}"/>
              </a:ext>
            </a:extLst>
          </p:cNvPr>
          <p:cNvSpPr/>
          <p:nvPr/>
        </p:nvSpPr>
        <p:spPr>
          <a:xfrm>
            <a:off x="7425570" y="2995193"/>
            <a:ext cx="2670084" cy="984738"/>
          </a:xfrm>
          <a:prstGeom prst="chevron">
            <a:avLst>
              <a:gd name="adj" fmla="val 36735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Validate &amp; Debug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Deployment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Scoring &amp; Feedback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41EEA7F-44C4-FBE6-7DAF-008DA8C4E486}"/>
              </a:ext>
            </a:extLst>
          </p:cNvPr>
          <p:cNvSpPr txBox="1"/>
          <p:nvPr/>
        </p:nvSpPr>
        <p:spPr>
          <a:xfrm>
            <a:off x="6269899" y="1683083"/>
            <a:ext cx="1039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Scientist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60A3466-ACC8-683F-46D2-7CA6C49C45E6}"/>
              </a:ext>
            </a:extLst>
          </p:cNvPr>
          <p:cNvCxnSpPr>
            <a:stCxn id="4" idx="2"/>
            <a:endCxn id="12" idx="0"/>
          </p:cNvCxnSpPr>
          <p:nvPr/>
        </p:nvCxnSpPr>
        <p:spPr>
          <a:xfrm flipH="1">
            <a:off x="3606524" y="2503252"/>
            <a:ext cx="2339381" cy="490826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338EC59-8BF5-D4FE-7F2B-3CA2B2A77F49}"/>
              </a:ext>
            </a:extLst>
          </p:cNvPr>
          <p:cNvCxnSpPr>
            <a:stCxn id="4" idx="2"/>
            <a:endCxn id="18" idx="0"/>
          </p:cNvCxnSpPr>
          <p:nvPr/>
        </p:nvCxnSpPr>
        <p:spPr>
          <a:xfrm>
            <a:off x="5945905" y="2503252"/>
            <a:ext cx="2633835" cy="491941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C0E9F9D-F1CE-B762-2AAB-8D7624B1FD22}"/>
              </a:ext>
            </a:extLst>
          </p:cNvPr>
          <p:cNvCxnSpPr>
            <a:endCxn id="12" idx="2"/>
          </p:cNvCxnSpPr>
          <p:nvPr/>
        </p:nvCxnSpPr>
        <p:spPr>
          <a:xfrm flipH="1" flipV="1">
            <a:off x="3606524" y="3978816"/>
            <a:ext cx="1576" cy="548159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90D5D1C-8C43-F47A-A439-55E954DBE0C1}"/>
              </a:ext>
            </a:extLst>
          </p:cNvPr>
          <p:cNvCxnSpPr>
            <a:endCxn id="17" idx="2"/>
          </p:cNvCxnSpPr>
          <p:nvPr/>
        </p:nvCxnSpPr>
        <p:spPr>
          <a:xfrm flipV="1">
            <a:off x="6115451" y="3979931"/>
            <a:ext cx="0" cy="547044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89B1C0DA-3392-1A3D-1CB5-4CC80D28D932}"/>
              </a:ext>
            </a:extLst>
          </p:cNvPr>
          <p:cNvCxnSpPr>
            <a:endCxn id="18" idx="2"/>
          </p:cNvCxnSpPr>
          <p:nvPr/>
        </p:nvCxnSpPr>
        <p:spPr>
          <a:xfrm flipV="1">
            <a:off x="8579740" y="3979931"/>
            <a:ext cx="0" cy="547044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1BE7EE49-073B-94FF-2880-7E1EA83FBCD9}"/>
              </a:ext>
            </a:extLst>
          </p:cNvPr>
          <p:cNvCxnSpPr/>
          <p:nvPr/>
        </p:nvCxnSpPr>
        <p:spPr>
          <a:xfrm flipH="1">
            <a:off x="3608100" y="4526975"/>
            <a:ext cx="4971640" cy="0"/>
          </a:xfrm>
          <a:prstGeom prst="straightConnector1">
            <a:avLst/>
          </a:prstGeom>
          <a:ln w="19050">
            <a:solidFill>
              <a:srgbClr val="7889FB"/>
            </a:solidFill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FAE3B126-08E6-F9A9-DD95-354C3D40B739}"/>
              </a:ext>
            </a:extLst>
          </p:cNvPr>
          <p:cNvSpPr txBox="1"/>
          <p:nvPr/>
        </p:nvSpPr>
        <p:spPr>
          <a:xfrm>
            <a:off x="3711155" y="4616809"/>
            <a:ext cx="4786744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Exploratory Process </a:t>
            </a:r>
            <a:b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(experimentation, refinements, ML pipelines)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B5DCAA1-9803-E8DC-5534-DF26946E7762}"/>
              </a:ext>
            </a:extLst>
          </p:cNvPr>
          <p:cNvSpPr/>
          <p:nvPr/>
        </p:nvSpPr>
        <p:spPr>
          <a:xfrm>
            <a:off x="7872249" y="1392391"/>
            <a:ext cx="3756218" cy="707886"/>
          </a:xfrm>
          <a:prstGeom prst="rect">
            <a:avLst/>
          </a:prstGeom>
          <a:ln w="1905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Key observation: </a:t>
            </a:r>
            <a:r>
              <a:rPr lang="en-US" sz="2000" b="1" dirty="0" err="1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SotA</a:t>
            </a:r>
            <a:r>
              <a:rPr lang="en-US" sz="2000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data integration/cleaning based on ML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Rounded Rectangular Callout 6">
            <a:extLst>
              <a:ext uri="{FF2B5EF4-FFF2-40B4-BE49-F238E27FC236}">
                <a16:creationId xmlns:a16="http://schemas.microsoft.com/office/drawing/2014/main" id="{05981CA4-1FE3-EED9-E0E1-84BA1D437DFC}"/>
              </a:ext>
            </a:extLst>
          </p:cNvPr>
          <p:cNvSpPr/>
          <p:nvPr/>
        </p:nvSpPr>
        <p:spPr>
          <a:xfrm>
            <a:off x="1548821" y="1389431"/>
            <a:ext cx="3886319" cy="1152092"/>
          </a:xfrm>
          <a:prstGeom prst="wedgeRoundRectCallout">
            <a:avLst>
              <a:gd name="adj1" fmla="val -1331"/>
              <a:gd name="adj2" fmla="val 87746"/>
              <a:gd name="adj3" fmla="val 16667"/>
            </a:avLst>
          </a:prstGeom>
          <a:solidFill>
            <a:schemeClr val="bg1"/>
          </a:solidFill>
          <a:ln w="19050">
            <a:solidFill>
              <a:schemeClr val="accent1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extraction, schema alignment, entity resolution, data validation, data cleaning, outlier detection, missing value imputation, semantic type detection, data augmentation, feature selection, feature engineering, feature transformations </a:t>
            </a:r>
          </a:p>
        </p:txBody>
      </p:sp>
      <p:sp>
        <p:nvSpPr>
          <p:cNvPr id="29" name="Chevron 33">
            <a:extLst>
              <a:ext uri="{FF2B5EF4-FFF2-40B4-BE49-F238E27FC236}">
                <a16:creationId xmlns:a16="http://schemas.microsoft.com/office/drawing/2014/main" id="{E790E32A-5D29-3D76-E3AE-05096311CD20}"/>
              </a:ext>
            </a:extLst>
          </p:cNvPr>
          <p:cNvSpPr/>
          <p:nvPr/>
        </p:nvSpPr>
        <p:spPr>
          <a:xfrm>
            <a:off x="2450362" y="2992963"/>
            <a:ext cx="2670084" cy="984738"/>
          </a:xfrm>
          <a:prstGeom prst="chevron">
            <a:avLst>
              <a:gd name="adj" fmla="val 36735"/>
            </a:avLst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Data Integration 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Data Cleaning 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Data Preparation</a:t>
            </a:r>
          </a:p>
        </p:txBody>
      </p:sp>
    </p:spTree>
    <p:extLst>
      <p:ext uri="{BB962C8B-B14F-4D97-AF65-F5344CB8AC3E}">
        <p14:creationId xmlns:p14="http://schemas.microsoft.com/office/powerpoint/2010/main" val="3012907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extLst>
              <a:ext uri="{FF2B5EF4-FFF2-40B4-BE49-F238E27FC236}">
                <a16:creationId xmlns:a16="http://schemas.microsoft.com/office/drawing/2014/main" id="{EF719F64-56DE-62D2-1323-675F6623E647}"/>
              </a:ext>
            </a:extLst>
          </p:cNvPr>
          <p:cNvSpPr/>
          <p:nvPr/>
        </p:nvSpPr>
        <p:spPr>
          <a:xfrm>
            <a:off x="1194318" y="5700827"/>
            <a:ext cx="10997682" cy="11571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EFD82F-7FFE-D6CA-0AE0-3F6C7FA1D5B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Apache </a:t>
            </a:r>
            <a:r>
              <a:rPr lang="en-US" dirty="0" err="1"/>
              <a:t>SystemDS</a:t>
            </a:r>
            <a:r>
              <a:rPr lang="en-US" dirty="0"/>
              <a:t> </a:t>
            </a:r>
            <a:r>
              <a:rPr lang="en-US" sz="1800" b="0" dirty="0">
                <a:solidFill>
                  <a:srgbClr val="000000"/>
                </a:solidFill>
              </a:rPr>
              <a:t>[</a:t>
            </a:r>
            <a:r>
              <a:rPr lang="en-US" sz="1800" b="0" dirty="0">
                <a:hlinkClick r:id="rId2"/>
              </a:rPr>
              <a:t>https://github.com/apache/systemds</a:t>
            </a:r>
            <a:r>
              <a:rPr lang="en-US" sz="1800" b="0" dirty="0">
                <a:solidFill>
                  <a:srgbClr val="000000"/>
                </a:solidFill>
              </a:rPr>
              <a:t>]</a:t>
            </a:r>
            <a:r>
              <a:rPr lang="en-US" sz="2400" dirty="0"/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61117E-7545-FDBB-B143-975703A51E34}"/>
              </a:ext>
            </a:extLst>
          </p:cNvPr>
          <p:cNvSpPr txBox="1"/>
          <p:nvPr/>
        </p:nvSpPr>
        <p:spPr>
          <a:xfrm>
            <a:off x="561634" y="2612479"/>
            <a:ext cx="3655723" cy="203132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[SIGMOD’15,’17,’19,’21abc,’23abc,’24ab]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[PVLDB’14,’16ab,’18,’22]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[ICDE’11,’12,’15]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[EDBT’25][BTW’25ab]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[CIDR’17,’20]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[VLDBJ’18] 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[CIKM’22]</a:t>
            </a:r>
            <a:br>
              <a:rPr lang="en-US" sz="1400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</a:br>
            <a:r>
              <a:rPr lang="en-US" sz="1400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[DEBull’14]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[PPoPP’15]</a:t>
            </a:r>
          </a:p>
        </p:txBody>
      </p:sp>
      <p:cxnSp>
        <p:nvCxnSpPr>
          <p:cNvPr id="7" name="AutoShape 54">
            <a:extLst>
              <a:ext uri="{FF2B5EF4-FFF2-40B4-BE49-F238E27FC236}">
                <a16:creationId xmlns:a16="http://schemas.microsoft.com/office/drawing/2014/main" id="{FB8D9D0B-5AB8-D4FD-2D04-A544AA19F09E}"/>
              </a:ext>
            </a:extLst>
          </p:cNvPr>
          <p:cNvCxnSpPr>
            <a:cxnSpLocks noChangeShapeType="1"/>
            <a:endCxn id="15" idx="0"/>
          </p:cNvCxnSpPr>
          <p:nvPr/>
        </p:nvCxnSpPr>
        <p:spPr bwMode="auto">
          <a:xfrm rot="10800000" flipV="1">
            <a:off x="4063729" y="3485560"/>
            <a:ext cx="1266750" cy="420687"/>
          </a:xfrm>
          <a:prstGeom prst="straightConnector1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med" len="lg"/>
          </a:ln>
        </p:spPr>
      </p:cxnSp>
      <p:pic>
        <p:nvPicPr>
          <p:cNvPr id="8" name="Picture 6" descr="http://www.sas.com/content/dam/SAS/sv_se/image/logo2/hadoop_elephant.png">
            <a:extLst>
              <a:ext uri="{FF2B5EF4-FFF2-40B4-BE49-F238E27FC236}">
                <a16:creationId xmlns:a16="http://schemas.microsoft.com/office/drawing/2014/main" id="{11C74F9B-8550-19A9-3362-FC5F9019A3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58857" y="4758047"/>
            <a:ext cx="1452562" cy="34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0" descr="http://www.nersc.gov/assets/ImageGallery/Computational-Systems/_resampled/resizedimage250247-Magellan1.jpg">
            <a:extLst>
              <a:ext uri="{FF2B5EF4-FFF2-40B4-BE49-F238E27FC236}">
                <a16:creationId xmlns:a16="http://schemas.microsoft.com/office/drawing/2014/main" id="{0FFA4B28-A382-6013-0796-1F2F06547D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425819" y="5213659"/>
            <a:ext cx="1089025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0" descr="http://www.nersc.gov/assets/ImageGallery/Computational-Systems/_resampled/resizedimage250247-Magellan1.jpg">
            <a:extLst>
              <a:ext uri="{FF2B5EF4-FFF2-40B4-BE49-F238E27FC236}">
                <a16:creationId xmlns:a16="http://schemas.microsoft.com/office/drawing/2014/main" id="{D36FB64A-C656-75B8-4F71-701964046B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65232" y="5213659"/>
            <a:ext cx="1089025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2" descr="Product image">
            <a:extLst>
              <a:ext uri="{FF2B5EF4-FFF2-40B4-BE49-F238E27FC236}">
                <a16:creationId xmlns:a16="http://schemas.microsoft.com/office/drawing/2014/main" id="{8CCC5F42-7E20-F61B-74FD-7F71C657A1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79158" y="5064355"/>
            <a:ext cx="1368425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" descr="http://upload.wikimedia.org/wikipedia/commons/thumb/a/a4/Java_logo_and_wordmark.svg/100px-Java_logo_and_wordmark.svg.png">
            <a:extLst>
              <a:ext uri="{FF2B5EF4-FFF2-40B4-BE49-F238E27FC236}">
                <a16:creationId xmlns:a16="http://schemas.microsoft.com/office/drawing/2014/main" id="{6D08AFAB-9F68-F711-2AF5-91671556FA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909383" y="4848455"/>
            <a:ext cx="307975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Straight Arrow Connector 23">
            <a:extLst>
              <a:ext uri="{FF2B5EF4-FFF2-40B4-BE49-F238E27FC236}">
                <a16:creationId xmlns:a16="http://schemas.microsoft.com/office/drawing/2014/main" id="{5C4B5A51-B4A1-736F-A670-E9F1795E4C6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8578219" y="3825570"/>
            <a:ext cx="914400" cy="914400"/>
          </a:xfrm>
          <a:prstGeom prst="straightConnector1">
            <a:avLst/>
          </a:prstGeom>
          <a:noFill/>
          <a:ln w="9525">
            <a:noFill/>
            <a:round/>
            <a:headEnd/>
            <a:tailEnd type="arrow" w="med" len="med"/>
          </a:ln>
        </p:spPr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78B67F6A-2896-0509-D792-99FE70CB3AB4}"/>
              </a:ext>
            </a:extLst>
          </p:cNvPr>
          <p:cNvSpPr txBox="1"/>
          <p:nvPr/>
        </p:nvSpPr>
        <p:spPr>
          <a:xfrm>
            <a:off x="6487482" y="4023034"/>
            <a:ext cx="2819400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err="1">
                <a:solidFill>
                  <a:srgbClr val="000000"/>
                </a:solidFill>
                <a:ea typeface="ＭＳ Ｐゴシック" charset="0"/>
                <a:cs typeface="Calibri" panose="020F0502020204030204" pitchFamily="34" charset="0"/>
              </a:rPr>
              <a:t>Hadoop</a:t>
            </a:r>
            <a:r>
              <a:rPr lang="en-US" b="1" dirty="0">
                <a:solidFill>
                  <a:srgbClr val="000000"/>
                </a:solidFill>
                <a:ea typeface="ＭＳ Ｐゴシック" charset="0"/>
                <a:cs typeface="Calibri" panose="020F0502020204030204" pitchFamily="34" charset="0"/>
              </a:rPr>
              <a:t> or Spark Cluster </a:t>
            </a:r>
            <a:br>
              <a:rPr lang="en-US" dirty="0">
                <a:solidFill>
                  <a:srgbClr val="000000"/>
                </a:solidFill>
                <a:ea typeface="ＭＳ Ｐゴシック" charset="0"/>
                <a:cs typeface="Calibri" panose="020F0502020204030204" pitchFamily="34" charset="0"/>
              </a:rPr>
            </a:br>
            <a:r>
              <a:rPr lang="en-US" dirty="0">
                <a:solidFill>
                  <a:srgbClr val="000000"/>
                </a:solidFill>
                <a:ea typeface="ＭＳ Ｐゴシック" charset="0"/>
                <a:cs typeface="Calibri" panose="020F0502020204030204" pitchFamily="34" charset="0"/>
              </a:rPr>
              <a:t>(scale-out)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BC84B28-7A52-0386-F895-E5A46E9A64BE}"/>
              </a:ext>
            </a:extLst>
          </p:cNvPr>
          <p:cNvSpPr txBox="1"/>
          <p:nvPr/>
        </p:nvSpPr>
        <p:spPr>
          <a:xfrm>
            <a:off x="2693358" y="4034067"/>
            <a:ext cx="281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  <a:ea typeface="ＭＳ Ｐゴシック" charset="0"/>
                <a:cs typeface="Calibri" panose="020F0502020204030204" pitchFamily="34" charset="0"/>
              </a:rPr>
              <a:t>In-Memory Single Node </a:t>
            </a:r>
            <a:br>
              <a:rPr lang="en-US" dirty="0">
                <a:solidFill>
                  <a:srgbClr val="000000"/>
                </a:solidFill>
                <a:ea typeface="ＭＳ Ｐゴシック" charset="0"/>
                <a:cs typeface="Calibri" panose="020F0502020204030204" pitchFamily="34" charset="0"/>
              </a:rPr>
            </a:br>
            <a:r>
              <a:rPr lang="en-US" dirty="0">
                <a:solidFill>
                  <a:srgbClr val="000000"/>
                </a:solidFill>
                <a:ea typeface="ＭＳ Ｐゴシック" charset="0"/>
                <a:cs typeface="Calibri" panose="020F0502020204030204" pitchFamily="34" charset="0"/>
              </a:rPr>
              <a:t>(scale-up)</a:t>
            </a:r>
          </a:p>
        </p:txBody>
      </p:sp>
      <p:sp>
        <p:nvSpPr>
          <p:cNvPr id="16" name="AutoShape 40">
            <a:extLst>
              <a:ext uri="{FF2B5EF4-FFF2-40B4-BE49-F238E27FC236}">
                <a16:creationId xmlns:a16="http://schemas.microsoft.com/office/drawing/2014/main" id="{518CB269-D735-1AAF-C0AA-2D03F7F802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38391" y="3015026"/>
            <a:ext cx="2514600" cy="470535"/>
          </a:xfrm>
          <a:prstGeom prst="flowChartAlternateProcess">
            <a:avLst/>
          </a:prstGeom>
          <a:solidFill>
            <a:srgbClr val="7889FB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kern="0" dirty="0">
                <a:solidFill>
                  <a:srgbClr val="FFFFFF"/>
                </a:solidFill>
                <a:ea typeface="ＭＳ Ｐゴシック" charset="0"/>
                <a:cs typeface="Calibri" panose="020F0502020204030204" pitchFamily="34" charset="0"/>
              </a:rPr>
              <a:t>Runtime</a:t>
            </a:r>
          </a:p>
        </p:txBody>
      </p:sp>
      <p:sp>
        <p:nvSpPr>
          <p:cNvPr id="17" name="AutoShape 40">
            <a:extLst>
              <a:ext uri="{FF2B5EF4-FFF2-40B4-BE49-F238E27FC236}">
                <a16:creationId xmlns:a16="http://schemas.microsoft.com/office/drawing/2014/main" id="{47C5C132-0A55-039C-6848-D69FF8E915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38391" y="2468291"/>
            <a:ext cx="2514600" cy="470535"/>
          </a:xfrm>
          <a:prstGeom prst="flowChartAlternateProcess">
            <a:avLst/>
          </a:prstGeom>
          <a:solidFill>
            <a:srgbClr val="7889FB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kern="0" dirty="0">
                <a:solidFill>
                  <a:srgbClr val="FFFFFF"/>
                </a:solidFill>
                <a:ea typeface="ＭＳ Ｐゴシック" charset="0"/>
                <a:cs typeface="Calibri" panose="020F0502020204030204" pitchFamily="34" charset="0"/>
              </a:rPr>
              <a:t>Compiler</a:t>
            </a:r>
          </a:p>
        </p:txBody>
      </p:sp>
      <p:sp>
        <p:nvSpPr>
          <p:cNvPr id="18" name="AutoShape 40">
            <a:extLst>
              <a:ext uri="{FF2B5EF4-FFF2-40B4-BE49-F238E27FC236}">
                <a16:creationId xmlns:a16="http://schemas.microsoft.com/office/drawing/2014/main" id="{4095102F-8229-3E46-7197-DEC13B8AD7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38391" y="1934891"/>
            <a:ext cx="2514600" cy="470535"/>
          </a:xfrm>
          <a:prstGeom prst="flowChartAlternateProcess">
            <a:avLst/>
          </a:prstGeom>
          <a:solidFill>
            <a:srgbClr val="7889FB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kern="0" dirty="0">
                <a:solidFill>
                  <a:srgbClr val="FFFFFF"/>
                </a:solidFill>
                <a:ea typeface="ＭＳ Ｐゴシック" charset="0"/>
                <a:cs typeface="Calibri" panose="020F0502020204030204" pitchFamily="34" charset="0"/>
              </a:rPr>
              <a:t>Language</a:t>
            </a:r>
          </a:p>
        </p:txBody>
      </p:sp>
      <p:cxnSp>
        <p:nvCxnSpPr>
          <p:cNvPr id="19" name="AutoShape 54">
            <a:extLst>
              <a:ext uri="{FF2B5EF4-FFF2-40B4-BE49-F238E27FC236}">
                <a16:creationId xmlns:a16="http://schemas.microsoft.com/office/drawing/2014/main" id="{03FB74F0-9DDB-BC02-B5AE-305954456AD0}"/>
              </a:ext>
            </a:extLst>
          </p:cNvPr>
          <p:cNvCxnSpPr>
            <a:cxnSpLocks noChangeShapeType="1"/>
            <a:endCxn id="14" idx="0"/>
          </p:cNvCxnSpPr>
          <p:nvPr/>
        </p:nvCxnSpPr>
        <p:spPr bwMode="auto">
          <a:xfrm>
            <a:off x="6290991" y="3502329"/>
            <a:ext cx="1277938" cy="403919"/>
          </a:xfrm>
          <a:prstGeom prst="straightConnector1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med" len="lg"/>
          </a:ln>
        </p:spPr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EF49F729-A165-26A3-4591-4E71563EF1AD}"/>
              </a:ext>
            </a:extLst>
          </p:cNvPr>
          <p:cNvSpPr txBox="1"/>
          <p:nvPr/>
        </p:nvSpPr>
        <p:spPr>
          <a:xfrm>
            <a:off x="4538391" y="1287429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ea typeface="ＭＳ Ｐゴシック" charset="0"/>
                <a:cs typeface="Calibri" panose="020F0502020204030204" pitchFamily="34" charset="0"/>
              </a:rPr>
              <a:t>DML Scripts</a:t>
            </a:r>
          </a:p>
        </p:txBody>
      </p:sp>
      <p:cxnSp>
        <p:nvCxnSpPr>
          <p:cNvPr id="21" name="AutoShape 54">
            <a:extLst>
              <a:ext uri="{FF2B5EF4-FFF2-40B4-BE49-F238E27FC236}">
                <a16:creationId xmlns:a16="http://schemas.microsoft.com/office/drawing/2014/main" id="{CD22D344-5A8B-777D-8908-A7DF0AD2367E}"/>
              </a:ext>
            </a:extLst>
          </p:cNvPr>
          <p:cNvCxnSpPr>
            <a:cxnSpLocks noChangeShapeType="1"/>
            <a:stCxn id="20" idx="2"/>
            <a:endCxn id="18" idx="0"/>
          </p:cNvCxnSpPr>
          <p:nvPr/>
        </p:nvCxnSpPr>
        <p:spPr bwMode="auto">
          <a:xfrm>
            <a:off x="5795691" y="1656761"/>
            <a:ext cx="0" cy="278130"/>
          </a:xfrm>
          <a:prstGeom prst="straightConnector1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med" len="lg"/>
          </a:ln>
        </p:spPr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E4598A95-7A71-8448-4764-602EF0854895}"/>
              </a:ext>
            </a:extLst>
          </p:cNvPr>
          <p:cNvSpPr txBox="1"/>
          <p:nvPr/>
        </p:nvSpPr>
        <p:spPr>
          <a:xfrm>
            <a:off x="6026347" y="6342570"/>
            <a:ext cx="15787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0000"/>
                </a:solidFill>
                <a:ea typeface="ＭＳ Ｐゴシック" charset="0"/>
                <a:cs typeface="Calibri" panose="020F0502020204030204" pitchFamily="34" charset="0"/>
              </a:rPr>
              <a:t>since 2010/11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FDEEE88-7ECD-3375-9F93-FFA72B4F9A1F}"/>
              </a:ext>
            </a:extLst>
          </p:cNvPr>
          <p:cNvSpPr txBox="1"/>
          <p:nvPr/>
        </p:nvSpPr>
        <p:spPr>
          <a:xfrm>
            <a:off x="3425247" y="6356580"/>
            <a:ext cx="12573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0000"/>
                </a:solidFill>
                <a:ea typeface="ＭＳ Ｐゴシック" charset="0"/>
                <a:cs typeface="Calibri" panose="020F0502020204030204" pitchFamily="34" charset="0"/>
              </a:rPr>
              <a:t>since 2012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519AF18-DBC6-0FFD-B2DC-1504027BF180}"/>
              </a:ext>
            </a:extLst>
          </p:cNvPr>
          <p:cNvSpPr txBox="1"/>
          <p:nvPr/>
        </p:nvSpPr>
        <p:spPr>
          <a:xfrm>
            <a:off x="8282298" y="6345547"/>
            <a:ext cx="13830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0000"/>
                </a:solidFill>
                <a:ea typeface="ＭＳ Ｐゴシック" charset="0"/>
                <a:cs typeface="Calibri" panose="020F0502020204030204" pitchFamily="34" charset="0"/>
              </a:rPr>
              <a:t>since 2015</a:t>
            </a:r>
          </a:p>
        </p:txBody>
      </p:sp>
      <p:sp>
        <p:nvSpPr>
          <p:cNvPr id="25" name="AutoShape 40">
            <a:extLst>
              <a:ext uri="{FF2B5EF4-FFF2-40B4-BE49-F238E27FC236}">
                <a16:creationId xmlns:a16="http://schemas.microsoft.com/office/drawing/2014/main" id="{1720BEF9-6D4C-A35F-9275-4B5BAE41F5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2149" y="1553623"/>
            <a:ext cx="3785765" cy="843597"/>
          </a:xfrm>
          <a:prstGeom prst="flowChartAlternateProcess">
            <a:avLst/>
          </a:prstGeom>
          <a:noFill/>
          <a:ln w="19050">
            <a:solidFill>
              <a:srgbClr val="7889FB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kern="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APIs:</a:t>
            </a:r>
            <a:r>
              <a:rPr lang="en-US" kern="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 Command line, JMLC, Python</a:t>
            </a:r>
            <a:br>
              <a:rPr lang="en-US" kern="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</a:br>
            <a:r>
              <a:rPr lang="en-US" kern="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Spark </a:t>
            </a:r>
            <a:r>
              <a:rPr lang="en-US" kern="0" dirty="0" err="1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MLContext</a:t>
            </a:r>
            <a:r>
              <a:rPr lang="en-US" kern="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, Spark ML, </a:t>
            </a:r>
            <a:br>
              <a:rPr lang="en-US" kern="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</a:br>
            <a:r>
              <a:rPr lang="en-US" kern="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(Scalable Algorithms + Primitives) 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08E1B30A-DC40-B974-D9E6-3D5AC4F711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49076" y="1939563"/>
            <a:ext cx="1889230" cy="549451"/>
          </a:xfrm>
          <a:prstGeom prst="rect">
            <a:avLst/>
          </a:prstGeom>
        </p:spPr>
      </p:pic>
      <p:pic>
        <p:nvPicPr>
          <p:cNvPr id="27" name="Picture 2" descr="http://spark.apache.org/images/spark-logo-trademark.png">
            <a:extLst>
              <a:ext uri="{FF2B5EF4-FFF2-40B4-BE49-F238E27FC236}">
                <a16:creationId xmlns:a16="http://schemas.microsoft.com/office/drawing/2014/main" id="{C14EBBC1-5F49-6CE0-482D-66BAE11958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5374" y="4656853"/>
            <a:ext cx="876724" cy="46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D6AC0752-9FD5-7D5B-A9E5-0153841368AD}"/>
              </a:ext>
            </a:extLst>
          </p:cNvPr>
          <p:cNvGrpSpPr/>
          <p:nvPr/>
        </p:nvGrpSpPr>
        <p:grpSpPr>
          <a:xfrm>
            <a:off x="1364732" y="4664585"/>
            <a:ext cx="1787917" cy="2027572"/>
            <a:chOff x="78982" y="4536767"/>
            <a:chExt cx="1787917" cy="2027572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102CDD4-A796-401A-C20D-0B04F5011C2F}"/>
                </a:ext>
              </a:extLst>
            </p:cNvPr>
            <p:cNvSpPr txBox="1"/>
            <p:nvPr/>
          </p:nvSpPr>
          <p:spPr>
            <a:xfrm>
              <a:off x="78982" y="4536767"/>
              <a:ext cx="1787917" cy="7540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>
                  <a:solidFill>
                    <a:srgbClr val="0F0F0F"/>
                  </a:solidFill>
                  <a:ea typeface="ＭＳ Ｐゴシック" charset="0"/>
                  <a:cs typeface="Calibri" panose="020F0502020204030204" pitchFamily="34" charset="0"/>
                </a:rPr>
                <a:t>In-Progress:</a:t>
              </a:r>
              <a:endParaRPr lang="en-US" sz="1600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endParaRPr>
            </a:p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sz="7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endParaRPr>
            </a:p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srgbClr val="0F0F0F"/>
                  </a:solidFill>
                  <a:ea typeface="ＭＳ Ｐゴシック" charset="0"/>
                  <a:cs typeface="Calibri" panose="020F0502020204030204" pitchFamily="34" charset="0"/>
                </a:rPr>
                <a:t>GPU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3D6796D-B03F-E93D-585A-B0817888FE05}"/>
                </a:ext>
              </a:extLst>
            </p:cNvPr>
            <p:cNvSpPr txBox="1"/>
            <p:nvPr/>
          </p:nvSpPr>
          <p:spPr>
            <a:xfrm>
              <a:off x="177040" y="6225785"/>
              <a:ext cx="157876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>
                  <a:solidFill>
                    <a:srgbClr val="000000"/>
                  </a:solidFill>
                  <a:ea typeface="ＭＳ Ｐゴシック" charset="0"/>
                  <a:cs typeface="Calibri" panose="020F0502020204030204" pitchFamily="34" charset="0"/>
                </a:rPr>
                <a:t>since 2014/16</a:t>
              </a: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698E5D07-E60E-C046-5F1A-21FB286CAD2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64393" y="5369277"/>
              <a:ext cx="1032611" cy="641017"/>
            </a:xfrm>
            <a:prstGeom prst="rect">
              <a:avLst/>
            </a:prstGeom>
          </p:spPr>
        </p:pic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6171C014-BEF5-EC95-B447-F6CF63DE84A8}"/>
              </a:ext>
            </a:extLst>
          </p:cNvPr>
          <p:cNvSpPr txBox="1"/>
          <p:nvPr/>
        </p:nvSpPr>
        <p:spPr>
          <a:xfrm>
            <a:off x="8418493" y="2436263"/>
            <a:ext cx="32118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07/2020</a:t>
            </a: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 Renamed to </a:t>
            </a:r>
            <a:r>
              <a:rPr lang="en-US" sz="1400" b="1" dirty="0">
                <a:solidFill>
                  <a:srgbClr val="C00000"/>
                </a:solidFill>
                <a:ea typeface="ＭＳ Ｐゴシック" charset="0"/>
                <a:cs typeface="Calibri" panose="020F0502020204030204" pitchFamily="34" charset="0"/>
              </a:rPr>
              <a:t>Apache </a:t>
            </a:r>
            <a:r>
              <a:rPr lang="en-US" sz="1400" b="1" dirty="0" err="1">
                <a:solidFill>
                  <a:srgbClr val="C00000"/>
                </a:solidFill>
                <a:ea typeface="ＭＳ Ｐゴシック" charset="0"/>
                <a:cs typeface="Calibri" panose="020F0502020204030204" pitchFamily="34" charset="0"/>
              </a:rPr>
              <a:t>SystemDS</a:t>
            </a:r>
            <a:br>
              <a:rPr lang="en-US" sz="1400" b="1" dirty="0">
                <a:solidFill>
                  <a:srgbClr val="C00000"/>
                </a:solidFill>
                <a:ea typeface="ＭＳ Ｐゴシック" charset="0"/>
                <a:cs typeface="Calibri" panose="020F0502020204030204" pitchFamily="34" charset="0"/>
              </a:rPr>
            </a:br>
            <a:r>
              <a:rPr lang="en-US" sz="1400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05/2017</a:t>
            </a: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 Apache Top-Level Project</a:t>
            </a:r>
            <a:b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</a:br>
            <a:r>
              <a:rPr lang="en-US" sz="1400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11/2015</a:t>
            </a: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 Apache Incubator Project</a:t>
            </a:r>
            <a:endParaRPr lang="en-US" sz="1400" b="1" dirty="0">
              <a:solidFill>
                <a:srgbClr val="0F0F0F"/>
              </a:solidFill>
              <a:ea typeface="ＭＳ Ｐゴシック" charset="0"/>
              <a:cs typeface="Calibri" panose="020F0502020204030204" pitchFamily="34" charset="0"/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08/2015</a:t>
            </a: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 Open-Source Release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296D4B91-E90E-A943-8760-52DD53FE0D9B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26596" b="15089"/>
          <a:stretch/>
        </p:blipFill>
        <p:spPr>
          <a:xfrm>
            <a:off x="7434003" y="412282"/>
            <a:ext cx="2757364" cy="1032387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1241B520-6EF5-D706-21DE-89DA7F5686B4}"/>
              </a:ext>
            </a:extLst>
          </p:cNvPr>
          <p:cNvSpPr txBox="1"/>
          <p:nvPr/>
        </p:nvSpPr>
        <p:spPr>
          <a:xfrm>
            <a:off x="5143948" y="3482665"/>
            <a:ext cx="1387932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C00000"/>
                </a:solidFill>
                <a:ea typeface="ＭＳ Ｐゴシック" charset="0"/>
                <a:cs typeface="Calibri" panose="020F0502020204030204" pitchFamily="34" charset="0"/>
              </a:rPr>
              <a:t>Write Once, Run Anywhere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E620678A-D305-FA0A-61E5-D7456213A74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04799" y="5172644"/>
            <a:ext cx="245233" cy="275887"/>
          </a:xfrm>
          <a:prstGeom prst="rect">
            <a:avLst/>
          </a:prstGeom>
        </p:spPr>
      </p:pic>
      <p:cxnSp>
        <p:nvCxnSpPr>
          <p:cNvPr id="36" name="AutoShape 54">
            <a:extLst>
              <a:ext uri="{FF2B5EF4-FFF2-40B4-BE49-F238E27FC236}">
                <a16:creationId xmlns:a16="http://schemas.microsoft.com/office/drawing/2014/main" id="{DD01FC42-5F62-A7BE-9988-CE773049F1EA}"/>
              </a:ext>
            </a:extLst>
          </p:cNvPr>
          <p:cNvCxnSpPr>
            <a:cxnSpLocks noChangeShapeType="1"/>
            <a:endCxn id="37" idx="0"/>
          </p:cNvCxnSpPr>
          <p:nvPr/>
        </p:nvCxnSpPr>
        <p:spPr bwMode="auto">
          <a:xfrm>
            <a:off x="6936660" y="3502329"/>
            <a:ext cx="3778308" cy="517462"/>
          </a:xfrm>
          <a:prstGeom prst="straightConnector1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med" len="lg"/>
          </a:ln>
        </p:spPr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0156C632-D19F-1991-4CA7-FE737F4BFBF8}"/>
              </a:ext>
            </a:extLst>
          </p:cNvPr>
          <p:cNvSpPr txBox="1"/>
          <p:nvPr/>
        </p:nvSpPr>
        <p:spPr>
          <a:xfrm>
            <a:off x="9991569" y="4019791"/>
            <a:ext cx="1446797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  <a:ea typeface="ＭＳ Ｐゴシック" charset="0"/>
                <a:cs typeface="Calibri" panose="020F0502020204030204" pitchFamily="34" charset="0"/>
              </a:rPr>
              <a:t>Federated </a:t>
            </a:r>
            <a:br>
              <a:rPr lang="en-US" dirty="0">
                <a:solidFill>
                  <a:srgbClr val="000000"/>
                </a:solidFill>
                <a:ea typeface="ＭＳ Ｐゴシック" charset="0"/>
                <a:cs typeface="Calibri" panose="020F0502020204030204" pitchFamily="34" charset="0"/>
              </a:rPr>
            </a:br>
            <a:r>
              <a:rPr lang="en-US" dirty="0">
                <a:solidFill>
                  <a:srgbClr val="000000"/>
                </a:solidFill>
                <a:ea typeface="ＭＳ Ｐゴシック" charset="0"/>
                <a:cs typeface="Calibri" panose="020F0502020204030204" pitchFamily="34" charset="0"/>
              </a:rPr>
              <a:t>(LA progs, PS)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6235542F-85B2-A828-D6DC-67F0C2C846A8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55" t="10125" r="25398" b="6951"/>
          <a:stretch/>
        </p:blipFill>
        <p:spPr>
          <a:xfrm>
            <a:off x="10349976" y="4739970"/>
            <a:ext cx="730293" cy="494384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0BFBB7EF-A2BD-07EF-A770-E674B12CBA5F}"/>
              </a:ext>
            </a:extLst>
          </p:cNvPr>
          <p:cNvSpPr txBox="1"/>
          <p:nvPr/>
        </p:nvSpPr>
        <p:spPr>
          <a:xfrm>
            <a:off x="10023452" y="5268408"/>
            <a:ext cx="13830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0000"/>
                </a:solidFill>
                <a:ea typeface="ＭＳ Ｐゴシック" charset="0"/>
                <a:cs typeface="Calibri" panose="020F0502020204030204" pitchFamily="34" charset="0"/>
              </a:rPr>
              <a:t>since 2019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3A3B681-5785-785E-BB50-8D8A5DB8A8CB}"/>
              </a:ext>
            </a:extLst>
          </p:cNvPr>
          <p:cNvSpPr txBox="1"/>
          <p:nvPr/>
        </p:nvSpPr>
        <p:spPr>
          <a:xfrm>
            <a:off x="77998" y="5028564"/>
            <a:ext cx="14276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</a:rPr>
              <a:t>Others: </a:t>
            </a:r>
            <a:r>
              <a:rPr lang="en-US" dirty="0">
                <a:solidFill>
                  <a:srgbClr val="000000"/>
                </a:solidFill>
              </a:rPr>
              <a:t>Netezza</a:t>
            </a:r>
          </a:p>
          <a:p>
            <a:pPr algn="ctr"/>
            <a:r>
              <a:rPr lang="en-US" dirty="0">
                <a:solidFill>
                  <a:srgbClr val="000000"/>
                </a:solidFill>
              </a:rPr>
              <a:t>Apache </a:t>
            </a:r>
            <a:r>
              <a:rPr lang="en-US" dirty="0" err="1">
                <a:solidFill>
                  <a:srgbClr val="000000"/>
                </a:solidFill>
              </a:rPr>
              <a:t>Flink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370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2" grpId="0"/>
      <p:bldP spid="37" grpId="0"/>
      <p:bldP spid="3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C400783-B882-189F-456C-288396FD5B8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Example: </a:t>
            </a:r>
            <a:br>
              <a:rPr lang="en-US" dirty="0"/>
            </a:br>
            <a:r>
              <a:rPr lang="en-US" b="0" dirty="0"/>
              <a:t>Stepwise </a:t>
            </a:r>
            <a:br>
              <a:rPr lang="en-US" b="0" dirty="0"/>
            </a:br>
            <a:r>
              <a:rPr lang="en-US" b="0" dirty="0"/>
              <a:t>Linear </a:t>
            </a:r>
            <a:br>
              <a:rPr lang="en-US" b="0" dirty="0"/>
            </a:br>
            <a:r>
              <a:rPr lang="en-US" b="0" dirty="0"/>
              <a:t>Regression</a:t>
            </a:r>
            <a:endParaRPr lang="en-DE" b="0" dirty="0"/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2AA942-028E-C124-3785-10A2E525800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Language Abstractions and APIs</a:t>
            </a:r>
          </a:p>
        </p:txBody>
      </p:sp>
      <p:sp>
        <p:nvSpPr>
          <p:cNvPr id="38" name="Folded Corner 4">
            <a:extLst>
              <a:ext uri="{FF2B5EF4-FFF2-40B4-BE49-F238E27FC236}">
                <a16:creationId xmlns:a16="http://schemas.microsoft.com/office/drawing/2014/main" id="{F948DD0B-118E-F997-519D-E5256A8D2A42}"/>
              </a:ext>
            </a:extLst>
          </p:cNvPr>
          <p:cNvSpPr/>
          <p:nvPr/>
        </p:nvSpPr>
        <p:spPr>
          <a:xfrm>
            <a:off x="2184470" y="1614142"/>
            <a:ext cx="2202427" cy="1084285"/>
          </a:xfrm>
          <a:prstGeom prst="foldedCorner">
            <a:avLst>
              <a:gd name="adj" fmla="val 14853"/>
            </a:avLst>
          </a:prstGeom>
          <a:solidFill>
            <a:srgbClr val="FFFFFF"/>
          </a:solidFill>
          <a:ln w="19050" cap="flat" cmpd="sng" algn="ctr">
            <a:solidFill>
              <a:srgbClr val="0F0F0F"/>
            </a:solidFill>
            <a:prstDash val="solid"/>
            <a:miter lim="800000"/>
          </a:ln>
          <a:effectLst/>
        </p:spPr>
        <p:txBody>
          <a:bodyPr tIns="182880" rtlCol="0"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X = </a:t>
            </a:r>
            <a:r>
              <a:rPr lang="en-US" sz="1200" b="1" kern="0" dirty="0">
                <a:solidFill>
                  <a:srgbClr val="000000"/>
                </a:solidFill>
                <a:latin typeface="Consolas" panose="020B0609020204030204" pitchFamily="49" charset="0"/>
              </a:rPr>
              <a:t>read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(‘features.csv’)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Y = </a:t>
            </a:r>
            <a:r>
              <a:rPr lang="en-US" sz="1200" b="1" kern="0" dirty="0">
                <a:solidFill>
                  <a:srgbClr val="000000"/>
                </a:solidFill>
                <a:latin typeface="Consolas" panose="020B0609020204030204" pitchFamily="49" charset="0"/>
              </a:rPr>
              <a:t>read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(‘labels.csv’)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[B,S] = </a:t>
            </a:r>
            <a:r>
              <a:rPr lang="en-US" sz="1200" b="1" kern="0" dirty="0" err="1">
                <a:solidFill>
                  <a:srgbClr val="C00000"/>
                </a:solidFill>
                <a:latin typeface="Consolas" panose="020B0609020204030204" pitchFamily="49" charset="0"/>
              </a:rPr>
              <a:t>steplm</a:t>
            </a:r>
            <a:r>
              <a:rPr lang="en-US" sz="1200" kern="0" dirty="0">
                <a:solidFill>
                  <a:srgbClr val="C00000"/>
                </a:solidFill>
                <a:latin typeface="Consolas" panose="020B0609020204030204" pitchFamily="49" charset="0"/>
              </a:rPr>
              <a:t>(X, Y,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kern="0" dirty="0">
                <a:solidFill>
                  <a:srgbClr val="C00000"/>
                </a:solidFill>
                <a:latin typeface="Consolas" panose="020B0609020204030204" pitchFamily="49" charset="0"/>
              </a:rPr>
              <a:t>  </a:t>
            </a:r>
            <a:r>
              <a:rPr lang="en-US" sz="1200" kern="0" dirty="0" err="1">
                <a:solidFill>
                  <a:srgbClr val="C00000"/>
                </a:solidFill>
                <a:latin typeface="Consolas" panose="020B0609020204030204" pitchFamily="49" charset="0"/>
              </a:rPr>
              <a:t>icpt</a:t>
            </a:r>
            <a:r>
              <a:rPr lang="en-US" sz="1200" kern="0" dirty="0">
                <a:solidFill>
                  <a:srgbClr val="C00000"/>
                </a:solidFill>
                <a:latin typeface="Consolas" panose="020B0609020204030204" pitchFamily="49" charset="0"/>
              </a:rPr>
              <a:t>=0, </a:t>
            </a:r>
            <a:r>
              <a:rPr lang="en-US" sz="1200" kern="0" dirty="0" err="1">
                <a:solidFill>
                  <a:srgbClr val="C00000"/>
                </a:solidFill>
                <a:latin typeface="Consolas" panose="020B0609020204030204" pitchFamily="49" charset="0"/>
              </a:rPr>
              <a:t>reg</a:t>
            </a:r>
            <a:r>
              <a:rPr lang="en-US" sz="1200" kern="0" dirty="0">
                <a:solidFill>
                  <a:srgbClr val="C00000"/>
                </a:solidFill>
                <a:latin typeface="Consolas" panose="020B0609020204030204" pitchFamily="49" charset="0"/>
              </a:rPr>
              <a:t>=0.001)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kern="0" dirty="0">
                <a:solidFill>
                  <a:srgbClr val="000000"/>
                </a:solidFill>
                <a:latin typeface="Consolas" panose="020B0609020204030204" pitchFamily="49" charset="0"/>
              </a:rPr>
              <a:t>write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(B, ‘model.txt’)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277F273-4C85-029A-69F4-8638447C8616}"/>
              </a:ext>
            </a:extLst>
          </p:cNvPr>
          <p:cNvSpPr txBox="1"/>
          <p:nvPr/>
        </p:nvSpPr>
        <p:spPr>
          <a:xfrm>
            <a:off x="2223799" y="1243253"/>
            <a:ext cx="1229032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7889FB"/>
                </a:solidFill>
                <a:ea typeface="ＭＳ Ｐゴシック" charset="0"/>
                <a:cs typeface="Calibri" panose="020F0502020204030204" pitchFamily="34" charset="0"/>
              </a:rPr>
              <a:t>User Script</a:t>
            </a:r>
          </a:p>
        </p:txBody>
      </p:sp>
      <p:sp>
        <p:nvSpPr>
          <p:cNvPr id="40" name="Folded Corner 6">
            <a:extLst>
              <a:ext uri="{FF2B5EF4-FFF2-40B4-BE49-F238E27FC236}">
                <a16:creationId xmlns:a16="http://schemas.microsoft.com/office/drawing/2014/main" id="{08BC3FD2-F57B-026F-6B83-163D565F6DBF}"/>
              </a:ext>
            </a:extLst>
          </p:cNvPr>
          <p:cNvSpPr/>
          <p:nvPr/>
        </p:nvSpPr>
        <p:spPr>
          <a:xfrm>
            <a:off x="4844104" y="1619055"/>
            <a:ext cx="2748110" cy="2003603"/>
          </a:xfrm>
          <a:prstGeom prst="foldedCorner">
            <a:avLst>
              <a:gd name="adj" fmla="val 9888"/>
            </a:avLst>
          </a:prstGeom>
          <a:solidFill>
            <a:srgbClr val="FFFFFF"/>
          </a:solidFill>
          <a:ln w="19050" cap="flat" cmpd="sng" algn="ctr">
            <a:solidFill>
              <a:srgbClr val="0F0F0F"/>
            </a:solidFill>
            <a:prstDash val="solid"/>
            <a:miter lim="800000"/>
          </a:ln>
          <a:effectLst/>
        </p:spPr>
        <p:txBody>
          <a:bodyPr tIns="182880" rtlCol="0"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kern="0" dirty="0" err="1">
                <a:solidFill>
                  <a:srgbClr val="C00000"/>
                </a:solidFill>
                <a:latin typeface="Consolas" panose="020B0609020204030204" pitchFamily="49" charset="0"/>
              </a:rPr>
              <a:t>m_steplm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sz="1200" b="1" kern="0" dirty="0">
                <a:solidFill>
                  <a:srgbClr val="000000"/>
                </a:solidFill>
                <a:latin typeface="Consolas" panose="020B0609020204030204" pitchFamily="49" charset="0"/>
              </a:rPr>
              <a:t>function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(...) {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kern="0" dirty="0">
                <a:solidFill>
                  <a:srgbClr val="000000"/>
                </a:solidFill>
                <a:latin typeface="Consolas" panose="020B0609020204030204" pitchFamily="49" charset="0"/>
              </a:rPr>
              <a:t>  while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( continue ) {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kern="0" dirty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en-US" sz="1200" b="1" kern="0" dirty="0" err="1">
                <a:solidFill>
                  <a:srgbClr val="000000"/>
                </a:solidFill>
                <a:latin typeface="Consolas" panose="020B0609020204030204" pitchFamily="49" charset="0"/>
              </a:rPr>
              <a:t>parfor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( </a:t>
            </a:r>
            <a:r>
              <a:rPr lang="en-US" sz="1200" kern="0" dirty="0" err="1">
                <a:solidFill>
                  <a:srgbClr val="000000"/>
                </a:solidFill>
                <a:latin typeface="Consolas" panose="020B0609020204030204" pitchFamily="49" charset="0"/>
              </a:rPr>
              <a:t>i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 in 1:n ) {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kern="0" dirty="0">
                <a:solidFill>
                  <a:srgbClr val="000000"/>
                </a:solidFill>
                <a:latin typeface="Consolas" panose="020B0609020204030204" pitchFamily="49" charset="0"/>
              </a:rPr>
              <a:t>      if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( !fixed[1,i] ) {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        Xi = </a:t>
            </a:r>
            <a:r>
              <a:rPr lang="en-US" sz="1200" b="1" kern="0" dirty="0" err="1">
                <a:solidFill>
                  <a:srgbClr val="000000"/>
                </a:solidFill>
                <a:latin typeface="Consolas" panose="020B0609020204030204" pitchFamily="49" charset="0"/>
              </a:rPr>
              <a:t>cbind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200" kern="0" dirty="0" err="1">
                <a:solidFill>
                  <a:srgbClr val="000000"/>
                </a:solidFill>
                <a:latin typeface="Consolas" panose="020B0609020204030204" pitchFamily="49" charset="0"/>
              </a:rPr>
              <a:t>Xg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, X[,</a:t>
            </a:r>
            <a:r>
              <a:rPr lang="en-US" sz="1200" kern="0" dirty="0" err="1">
                <a:solidFill>
                  <a:srgbClr val="000000"/>
                </a:solidFill>
                <a:latin typeface="Consolas" panose="020B0609020204030204" pitchFamily="49" charset="0"/>
              </a:rPr>
              <a:t>i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])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        B[,</a:t>
            </a:r>
            <a:r>
              <a:rPr lang="en-US" sz="1200" kern="0" dirty="0" err="1">
                <a:solidFill>
                  <a:srgbClr val="000000"/>
                </a:solidFill>
                <a:latin typeface="Consolas" panose="020B0609020204030204" pitchFamily="49" charset="0"/>
              </a:rPr>
              <a:t>i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] = </a:t>
            </a:r>
            <a:r>
              <a:rPr lang="en-US" sz="1200" b="1" kern="0" dirty="0">
                <a:solidFill>
                  <a:srgbClr val="C00000"/>
                </a:solidFill>
                <a:latin typeface="Consolas" panose="020B0609020204030204" pitchFamily="49" charset="0"/>
              </a:rPr>
              <a:t>lm</a:t>
            </a:r>
            <a:r>
              <a:rPr lang="en-US" sz="1200" kern="0" dirty="0">
                <a:solidFill>
                  <a:srgbClr val="C00000"/>
                </a:solidFill>
                <a:latin typeface="Consolas" panose="020B0609020204030204" pitchFamily="49" charset="0"/>
              </a:rPr>
              <a:t>(Xi, y, ...)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kern="0" dirty="0">
                <a:solidFill>
                  <a:srgbClr val="0F0F0F"/>
                </a:solidFill>
                <a:latin typeface="Consolas" panose="020B0609020204030204" pitchFamily="49" charset="0"/>
              </a:rPr>
              <a:t>   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 } }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    # add best to </a:t>
            </a:r>
            <a:r>
              <a:rPr lang="en-US" sz="1200" kern="0" dirty="0" err="1">
                <a:solidFill>
                  <a:srgbClr val="000000"/>
                </a:solidFill>
                <a:latin typeface="Consolas" panose="020B0609020204030204" pitchFamily="49" charset="0"/>
              </a:rPr>
              <a:t>Xg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b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    # (AIC)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} }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866867A0-EE6D-93CC-CB15-88F1E8DFB1CD}"/>
              </a:ext>
            </a:extLst>
          </p:cNvPr>
          <p:cNvCxnSpPr/>
          <p:nvPr/>
        </p:nvCxnSpPr>
        <p:spPr>
          <a:xfrm>
            <a:off x="4632713" y="1380404"/>
            <a:ext cx="0" cy="4095493"/>
          </a:xfrm>
          <a:prstGeom prst="line">
            <a:avLst/>
          </a:prstGeom>
          <a:noFill/>
          <a:ln w="19050" cap="flat" cmpd="sng" algn="ctr">
            <a:solidFill>
              <a:srgbClr val="0F0F0F"/>
            </a:solidFill>
            <a:prstDash val="dash"/>
            <a:miter lim="800000"/>
            <a:tailEnd type="none"/>
          </a:ln>
          <a:effectLst/>
        </p:spPr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318E8128-6E44-AE0E-20EE-CF676F21C569}"/>
              </a:ext>
            </a:extLst>
          </p:cNvPr>
          <p:cNvSpPr txBox="1"/>
          <p:nvPr/>
        </p:nvSpPr>
        <p:spPr>
          <a:xfrm>
            <a:off x="4922757" y="1248167"/>
            <a:ext cx="1878852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7889FB"/>
                </a:solidFill>
                <a:ea typeface="ＭＳ Ｐゴシック" charset="0"/>
                <a:cs typeface="Calibri" panose="020F0502020204030204" pitchFamily="34" charset="0"/>
              </a:rPr>
              <a:t>Built-in Functions</a:t>
            </a:r>
          </a:p>
        </p:txBody>
      </p:sp>
      <p:sp>
        <p:nvSpPr>
          <p:cNvPr id="43" name="Folded Corner 13">
            <a:extLst>
              <a:ext uri="{FF2B5EF4-FFF2-40B4-BE49-F238E27FC236}">
                <a16:creationId xmlns:a16="http://schemas.microsoft.com/office/drawing/2014/main" id="{EDDC1063-A979-91DC-7209-44D94DFC3C20}"/>
              </a:ext>
            </a:extLst>
          </p:cNvPr>
          <p:cNvSpPr/>
          <p:nvPr/>
        </p:nvSpPr>
        <p:spPr>
          <a:xfrm>
            <a:off x="7105514" y="2995927"/>
            <a:ext cx="2202427" cy="1242887"/>
          </a:xfrm>
          <a:prstGeom prst="foldedCorner">
            <a:avLst>
              <a:gd name="adj" fmla="val 14853"/>
            </a:avLst>
          </a:prstGeom>
          <a:solidFill>
            <a:srgbClr val="FFFFFF"/>
          </a:solidFill>
          <a:ln w="19050" cap="flat" cmpd="sng" algn="ctr">
            <a:solidFill>
              <a:srgbClr val="0F0F0F"/>
            </a:solidFill>
            <a:prstDash val="solid"/>
            <a:miter lim="800000"/>
          </a:ln>
          <a:effectLst/>
        </p:spPr>
        <p:txBody>
          <a:bodyPr tIns="182880" rtlCol="0"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kern="0" dirty="0" err="1">
                <a:solidFill>
                  <a:schemeClr val="accent1"/>
                </a:solidFill>
                <a:latin typeface="Consolas" panose="020B0609020204030204" pitchFamily="49" charset="0"/>
              </a:rPr>
              <a:t>m_lm</a:t>
            </a:r>
            <a:r>
              <a:rPr lang="en-US" sz="1200" kern="0" dirty="0">
                <a:solidFill>
                  <a:schemeClr val="accent1"/>
                </a:solidFill>
                <a:latin typeface="Consolas" panose="020B0609020204030204" pitchFamily="49" charset="0"/>
              </a:rPr>
              <a:t> 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= </a:t>
            </a:r>
            <a:r>
              <a:rPr lang="en-US" sz="1200" b="1" kern="0" dirty="0">
                <a:solidFill>
                  <a:srgbClr val="000000"/>
                </a:solidFill>
                <a:latin typeface="Consolas" panose="020B0609020204030204" pitchFamily="49" charset="0"/>
              </a:rPr>
              <a:t>function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(...) {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kern="0" dirty="0">
                <a:solidFill>
                  <a:srgbClr val="000000"/>
                </a:solidFill>
                <a:latin typeface="Consolas" panose="020B0609020204030204" pitchFamily="49" charset="0"/>
              </a:rPr>
              <a:t>  if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( </a:t>
            </a:r>
            <a:r>
              <a:rPr lang="en-US" sz="1200" b="1" kern="0" dirty="0" err="1">
                <a:solidFill>
                  <a:srgbClr val="000000"/>
                </a:solidFill>
                <a:latin typeface="Consolas" panose="020B0609020204030204" pitchFamily="49" charset="0"/>
              </a:rPr>
              <a:t>ncol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(X) &gt; 1024 )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    B = </a:t>
            </a:r>
            <a:r>
              <a:rPr lang="en-US" sz="1200" b="1" kern="0" dirty="0" err="1">
                <a:solidFill>
                  <a:schemeClr val="accent1"/>
                </a:solidFill>
                <a:latin typeface="Consolas" panose="020B0609020204030204" pitchFamily="49" charset="0"/>
              </a:rPr>
              <a:t>lmCG</a:t>
            </a:r>
            <a:r>
              <a:rPr lang="en-US" sz="1200" kern="0" dirty="0">
                <a:solidFill>
                  <a:schemeClr val="accent1"/>
                </a:solidFill>
                <a:latin typeface="Consolas" panose="020B0609020204030204" pitchFamily="49" charset="0"/>
              </a:rPr>
              <a:t>(X, y, ...)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kern="0" dirty="0">
                <a:solidFill>
                  <a:srgbClr val="0F0F0F"/>
                </a:solidFill>
                <a:latin typeface="Consolas" panose="020B0609020204030204" pitchFamily="49" charset="0"/>
              </a:rPr>
              <a:t>  </a:t>
            </a:r>
            <a:r>
              <a:rPr lang="en-US" sz="1200" b="1" kern="0" dirty="0">
                <a:solidFill>
                  <a:srgbClr val="000000"/>
                </a:solidFill>
                <a:latin typeface="Consolas" panose="020B0609020204030204" pitchFamily="49" charset="0"/>
              </a:rPr>
              <a:t>else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    B =</a:t>
            </a:r>
            <a:r>
              <a:rPr lang="en-US" sz="1200" kern="0" dirty="0">
                <a:solidFill>
                  <a:srgbClr val="0F0F0F"/>
                </a:solidFill>
                <a:latin typeface="Consolas" panose="020B0609020204030204" pitchFamily="49" charset="0"/>
              </a:rPr>
              <a:t> </a:t>
            </a:r>
            <a:r>
              <a:rPr lang="en-US" sz="1200" b="1" kern="0" dirty="0" err="1">
                <a:solidFill>
                  <a:schemeClr val="accent1"/>
                </a:solidFill>
                <a:latin typeface="Consolas" panose="020B0609020204030204" pitchFamily="49" charset="0"/>
              </a:rPr>
              <a:t>lmDS</a:t>
            </a:r>
            <a:r>
              <a:rPr lang="en-US" sz="1200" kern="0" dirty="0">
                <a:solidFill>
                  <a:schemeClr val="accent1"/>
                </a:solidFill>
                <a:latin typeface="Consolas" panose="020B0609020204030204" pitchFamily="49" charset="0"/>
              </a:rPr>
              <a:t>(X, y, ...)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</a:p>
        </p:txBody>
      </p:sp>
      <p:sp>
        <p:nvSpPr>
          <p:cNvPr id="44" name="Folded Corner 14">
            <a:extLst>
              <a:ext uri="{FF2B5EF4-FFF2-40B4-BE49-F238E27FC236}">
                <a16:creationId xmlns:a16="http://schemas.microsoft.com/office/drawing/2014/main" id="{894F8EDA-8079-EBBE-BF2B-00740FFF1525}"/>
              </a:ext>
            </a:extLst>
          </p:cNvPr>
          <p:cNvSpPr/>
          <p:nvPr/>
        </p:nvSpPr>
        <p:spPr>
          <a:xfrm>
            <a:off x="7975671" y="1604659"/>
            <a:ext cx="2576056" cy="1263446"/>
          </a:xfrm>
          <a:prstGeom prst="foldedCorner">
            <a:avLst>
              <a:gd name="adj" fmla="val 14853"/>
            </a:avLst>
          </a:prstGeom>
          <a:solidFill>
            <a:srgbClr val="FFFFFF"/>
          </a:solidFill>
          <a:ln w="19050" cap="flat" cmpd="sng" algn="ctr">
            <a:solidFill>
              <a:srgbClr val="0F0F0F"/>
            </a:solidFill>
            <a:prstDash val="solid"/>
            <a:miter lim="800000"/>
          </a:ln>
          <a:effectLst/>
        </p:spPr>
        <p:txBody>
          <a:bodyPr tIns="182880" rtlCol="0"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kern="0" dirty="0" err="1">
                <a:solidFill>
                  <a:schemeClr val="accent1"/>
                </a:solidFill>
                <a:latin typeface="Consolas" panose="020B0609020204030204" pitchFamily="49" charset="0"/>
              </a:rPr>
              <a:t>m_lmCG</a:t>
            </a:r>
            <a:r>
              <a:rPr lang="en-US" sz="1200" kern="0" dirty="0">
                <a:solidFill>
                  <a:srgbClr val="0F0F0F"/>
                </a:solidFill>
                <a:latin typeface="Consolas" panose="020B0609020204030204" pitchFamily="49" charset="0"/>
              </a:rPr>
              <a:t> 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= </a:t>
            </a:r>
            <a:r>
              <a:rPr lang="en-US" sz="1200" b="1" kern="0" dirty="0">
                <a:solidFill>
                  <a:srgbClr val="000000"/>
                </a:solidFill>
                <a:latin typeface="Consolas" panose="020B0609020204030204" pitchFamily="49" charset="0"/>
              </a:rPr>
              <a:t>function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(...) {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  </a:t>
            </a:r>
            <a:r>
              <a:rPr lang="en-US" sz="1200" b="1" kern="0" dirty="0">
                <a:solidFill>
                  <a:srgbClr val="000000"/>
                </a:solidFill>
                <a:latin typeface="Consolas" panose="020B0609020204030204" pitchFamily="49" charset="0"/>
              </a:rPr>
              <a:t>while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( </a:t>
            </a:r>
            <a:r>
              <a:rPr lang="en-US" sz="1200" kern="0" dirty="0" err="1">
                <a:solidFill>
                  <a:srgbClr val="000000"/>
                </a:solidFill>
                <a:latin typeface="Consolas" panose="020B0609020204030204" pitchFamily="49" charset="0"/>
              </a:rPr>
              <a:t>i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&lt;maxi&amp;nr2&gt;</a:t>
            </a:r>
            <a:r>
              <a:rPr lang="en-US" sz="1200" kern="0" dirty="0" err="1">
                <a:solidFill>
                  <a:srgbClr val="000000"/>
                </a:solidFill>
                <a:latin typeface="Consolas" panose="020B0609020204030204" pitchFamily="49" charset="0"/>
              </a:rPr>
              <a:t>tgt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 ) {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    q = (</a:t>
            </a:r>
            <a:r>
              <a:rPr lang="en-US" sz="1200" b="1" kern="0" dirty="0">
                <a:solidFill>
                  <a:srgbClr val="000000"/>
                </a:solidFill>
                <a:latin typeface="Consolas" panose="020B0609020204030204" pitchFamily="49" charset="0"/>
              </a:rPr>
              <a:t>t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(X) %*% (X %*% p))</a:t>
            </a:r>
            <a:b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      + lambda * p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    beta = ... }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</a:p>
        </p:txBody>
      </p:sp>
      <p:sp>
        <p:nvSpPr>
          <p:cNvPr id="45" name="Folded Corner 15">
            <a:extLst>
              <a:ext uri="{FF2B5EF4-FFF2-40B4-BE49-F238E27FC236}">
                <a16:creationId xmlns:a16="http://schemas.microsoft.com/office/drawing/2014/main" id="{FA1A915A-9A82-5846-71B7-441B4A1405B9}"/>
              </a:ext>
            </a:extLst>
          </p:cNvPr>
          <p:cNvSpPr/>
          <p:nvPr/>
        </p:nvSpPr>
        <p:spPr>
          <a:xfrm>
            <a:off x="7970755" y="4382281"/>
            <a:ext cx="2576056" cy="1084285"/>
          </a:xfrm>
          <a:prstGeom prst="foldedCorner">
            <a:avLst>
              <a:gd name="adj" fmla="val 14853"/>
            </a:avLst>
          </a:prstGeom>
          <a:solidFill>
            <a:srgbClr val="FFFFFF"/>
          </a:solidFill>
          <a:ln w="19050" cap="flat" cmpd="sng" algn="ctr">
            <a:solidFill>
              <a:srgbClr val="0F0F0F"/>
            </a:solidFill>
            <a:prstDash val="solid"/>
            <a:miter lim="800000"/>
          </a:ln>
          <a:effectLst/>
        </p:spPr>
        <p:txBody>
          <a:bodyPr tIns="182880" rtlCol="0"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kern="0" dirty="0" err="1">
                <a:solidFill>
                  <a:schemeClr val="accent1"/>
                </a:solidFill>
                <a:latin typeface="Consolas" panose="020B0609020204030204" pitchFamily="49" charset="0"/>
              </a:rPr>
              <a:t>m_lmDS</a:t>
            </a:r>
            <a:r>
              <a:rPr lang="en-US" sz="1200" kern="0" dirty="0">
                <a:solidFill>
                  <a:schemeClr val="accent1"/>
                </a:solidFill>
                <a:latin typeface="Consolas" panose="020B0609020204030204" pitchFamily="49" charset="0"/>
              </a:rPr>
              <a:t> 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= </a:t>
            </a:r>
            <a:r>
              <a:rPr lang="en-US" sz="1200" b="1" kern="0" dirty="0">
                <a:solidFill>
                  <a:srgbClr val="000000"/>
                </a:solidFill>
                <a:latin typeface="Consolas" panose="020B0609020204030204" pitchFamily="49" charset="0"/>
              </a:rPr>
              <a:t>function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(...) {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  l = </a:t>
            </a:r>
            <a:r>
              <a:rPr lang="en-US" sz="1200" b="1" kern="0" dirty="0">
                <a:solidFill>
                  <a:srgbClr val="000000"/>
                </a:solidFill>
                <a:latin typeface="Consolas" panose="020B0609020204030204" pitchFamily="49" charset="0"/>
              </a:rPr>
              <a:t>matrix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200" kern="0" dirty="0" err="1">
                <a:solidFill>
                  <a:srgbClr val="000000"/>
                </a:solidFill>
                <a:latin typeface="Consolas" panose="020B0609020204030204" pitchFamily="49" charset="0"/>
              </a:rPr>
              <a:t>reg,</a:t>
            </a:r>
            <a:r>
              <a:rPr lang="en-US" sz="1200" b="1" kern="0" dirty="0" err="1">
                <a:solidFill>
                  <a:srgbClr val="000000"/>
                </a:solidFill>
                <a:latin typeface="Consolas" panose="020B0609020204030204" pitchFamily="49" charset="0"/>
              </a:rPr>
              <a:t>ncol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(X),1)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  A = </a:t>
            </a:r>
            <a:r>
              <a:rPr lang="en-US" sz="1200" b="1" kern="0" dirty="0">
                <a:solidFill>
                  <a:srgbClr val="000000"/>
                </a:solidFill>
                <a:latin typeface="Consolas" panose="020B0609020204030204" pitchFamily="49" charset="0"/>
              </a:rPr>
              <a:t>t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(X) %*% X + </a:t>
            </a:r>
            <a:r>
              <a:rPr lang="en-US" sz="1200" b="1" kern="0" dirty="0" err="1">
                <a:solidFill>
                  <a:srgbClr val="000000"/>
                </a:solidFill>
                <a:latin typeface="Consolas" panose="020B0609020204030204" pitchFamily="49" charset="0"/>
              </a:rPr>
              <a:t>diag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(l)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  b = </a:t>
            </a:r>
            <a:r>
              <a:rPr lang="en-US" sz="1200" b="1" kern="0" dirty="0">
                <a:solidFill>
                  <a:srgbClr val="000000"/>
                </a:solidFill>
                <a:latin typeface="Consolas" panose="020B0609020204030204" pitchFamily="49" charset="0"/>
              </a:rPr>
              <a:t>t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(X) %*% y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  beta = </a:t>
            </a:r>
            <a:r>
              <a:rPr lang="en-US" sz="1200" b="1" kern="0" dirty="0">
                <a:solidFill>
                  <a:srgbClr val="000000"/>
                </a:solidFill>
                <a:latin typeface="Consolas" panose="020B0609020204030204" pitchFamily="49" charset="0"/>
              </a:rPr>
              <a:t>solve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(A, b) ...}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C66B112-2E03-A2D5-CF93-052FFA977885}"/>
              </a:ext>
            </a:extLst>
          </p:cNvPr>
          <p:cNvSpPr txBox="1"/>
          <p:nvPr/>
        </p:nvSpPr>
        <p:spPr>
          <a:xfrm>
            <a:off x="9303026" y="3131045"/>
            <a:ext cx="1101213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  <a:ea typeface="ＭＳ Ｐゴシック" charset="0"/>
                <a:cs typeface="Calibri" panose="020F0502020204030204" pitchFamily="34" charset="0"/>
              </a:rPr>
              <a:t>Linear Algebra Programs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3A8267C-1743-FA02-DBFF-F7E767C2195C}"/>
              </a:ext>
            </a:extLst>
          </p:cNvPr>
          <p:cNvSpPr txBox="1"/>
          <p:nvPr/>
        </p:nvSpPr>
        <p:spPr>
          <a:xfrm>
            <a:off x="6781044" y="4306004"/>
            <a:ext cx="1101213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ea typeface="ＭＳ Ｐゴシック" charset="0"/>
                <a:cs typeface="Calibri" panose="020F0502020204030204" pitchFamily="34" charset="0"/>
              </a:rPr>
              <a:t>ML Algorithms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0AAA902-8C63-C064-FBA5-87ACADDEC049}"/>
              </a:ext>
            </a:extLst>
          </p:cNvPr>
          <p:cNvSpPr txBox="1"/>
          <p:nvPr/>
        </p:nvSpPr>
        <p:spPr>
          <a:xfrm>
            <a:off x="4849002" y="3632491"/>
            <a:ext cx="1101213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ea typeface="ＭＳ Ｐゴシック" charset="0"/>
                <a:cs typeface="Calibri" panose="020F0502020204030204" pitchFamily="34" charset="0"/>
              </a:rPr>
              <a:t>Feature Selection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B40F2F30-8D4C-37F9-7FD8-B49E7389A24C}"/>
              </a:ext>
            </a:extLst>
          </p:cNvPr>
          <p:cNvCxnSpPr>
            <a:cxnSpLocks/>
          </p:cNvCxnSpPr>
          <p:nvPr/>
        </p:nvCxnSpPr>
        <p:spPr>
          <a:xfrm flipV="1">
            <a:off x="4052601" y="1768160"/>
            <a:ext cx="791503" cy="487815"/>
          </a:xfrm>
          <a:prstGeom prst="straightConnector1">
            <a:avLst/>
          </a:prstGeom>
          <a:noFill/>
          <a:ln w="19050" cap="flat" cmpd="sng" algn="ctr">
            <a:solidFill>
              <a:srgbClr val="7889FB"/>
            </a:solidFill>
            <a:prstDash val="solid"/>
            <a:miter lim="800000"/>
            <a:tailEnd type="triangle" w="med" len="lg"/>
          </a:ln>
          <a:effectLst/>
        </p:spPr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4E09990F-2E3E-1ABF-AF41-FC2B5438E8CE}"/>
              </a:ext>
            </a:extLst>
          </p:cNvPr>
          <p:cNvCxnSpPr>
            <a:cxnSpLocks/>
          </p:cNvCxnSpPr>
          <p:nvPr/>
        </p:nvCxnSpPr>
        <p:spPr>
          <a:xfrm>
            <a:off x="6530324" y="2852461"/>
            <a:ext cx="553109" cy="142567"/>
          </a:xfrm>
          <a:prstGeom prst="straightConnector1">
            <a:avLst/>
          </a:prstGeom>
          <a:noFill/>
          <a:ln w="19050" cap="flat" cmpd="sng" algn="ctr">
            <a:solidFill>
              <a:srgbClr val="7889FB"/>
            </a:solidFill>
            <a:prstDash val="solid"/>
            <a:miter lim="800000"/>
            <a:tailEnd type="triangle" w="med" len="lg"/>
          </a:ln>
          <a:effectLst/>
        </p:spPr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42B6825C-98EB-B541-EC1B-CB6CE8E1E3B8}"/>
              </a:ext>
            </a:extLst>
          </p:cNvPr>
          <p:cNvCxnSpPr>
            <a:cxnSpLocks/>
            <a:endCxn id="44" idx="2"/>
          </p:cNvCxnSpPr>
          <p:nvPr/>
        </p:nvCxnSpPr>
        <p:spPr>
          <a:xfrm flipV="1">
            <a:off x="8516446" y="2868105"/>
            <a:ext cx="747253" cy="648242"/>
          </a:xfrm>
          <a:prstGeom prst="straightConnector1">
            <a:avLst/>
          </a:prstGeom>
          <a:noFill/>
          <a:ln w="19050" cap="flat" cmpd="sng" algn="ctr">
            <a:solidFill>
              <a:srgbClr val="7889FB"/>
            </a:solidFill>
            <a:prstDash val="solid"/>
            <a:miter lim="800000"/>
            <a:tailEnd type="triangle" w="med" len="lg"/>
          </a:ln>
          <a:effectLst/>
        </p:spPr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C32DF187-D430-4F62-0065-894CCE603C90}"/>
              </a:ext>
            </a:extLst>
          </p:cNvPr>
          <p:cNvCxnSpPr>
            <a:cxnSpLocks/>
            <a:endCxn id="45" idx="0"/>
          </p:cNvCxnSpPr>
          <p:nvPr/>
        </p:nvCxnSpPr>
        <p:spPr>
          <a:xfrm>
            <a:off x="8516446" y="3955657"/>
            <a:ext cx="742337" cy="426624"/>
          </a:xfrm>
          <a:prstGeom prst="straightConnector1">
            <a:avLst/>
          </a:prstGeom>
          <a:noFill/>
          <a:ln w="19050" cap="flat" cmpd="sng" algn="ctr">
            <a:solidFill>
              <a:srgbClr val="7889FB"/>
            </a:solidFill>
            <a:prstDash val="solid"/>
            <a:miter lim="800000"/>
            <a:tailEnd type="triangle" w="med" len="lg"/>
          </a:ln>
          <a:effectLst/>
        </p:spPr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D5C777E2-7313-2EBC-193C-BE3DF76BE32E}"/>
              </a:ext>
            </a:extLst>
          </p:cNvPr>
          <p:cNvSpPr txBox="1"/>
          <p:nvPr/>
        </p:nvSpPr>
        <p:spPr>
          <a:xfrm>
            <a:off x="2105813" y="4306004"/>
            <a:ext cx="2342539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C00000"/>
                </a:solidFill>
                <a:ea typeface="ＭＳ Ｐゴシック" charset="0"/>
                <a:cs typeface="Calibri" panose="020F0502020204030204" pitchFamily="34" charset="0"/>
              </a:rPr>
              <a:t>Facilitates optimization across data science lifecycle tasks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9B2DB1B-2EF6-C302-B430-07CC0ABB11C1}"/>
              </a:ext>
            </a:extLst>
          </p:cNvPr>
          <p:cNvSpPr txBox="1"/>
          <p:nvPr/>
        </p:nvSpPr>
        <p:spPr>
          <a:xfrm>
            <a:off x="6662647" y="737710"/>
            <a:ext cx="40953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ea typeface="ＭＳ Ｐゴシック" charset="0"/>
                <a:cs typeface="Calibri" panose="020F0502020204030204" pitchFamily="34" charset="0"/>
              </a:rPr>
              <a:t>Data Independence + </a:t>
            </a:r>
            <a:r>
              <a:rPr lang="en-US" dirty="0" err="1">
                <a:solidFill>
                  <a:srgbClr val="000000"/>
                </a:solidFill>
                <a:ea typeface="ＭＳ Ｐゴシック" charset="0"/>
                <a:cs typeface="Calibri" panose="020F0502020204030204" pitchFamily="34" charset="0"/>
              </a:rPr>
              <a:t>Impl</a:t>
            </a:r>
            <a:r>
              <a:rPr lang="en-US" dirty="0">
                <a:solidFill>
                  <a:srgbClr val="000000"/>
                </a:solidFill>
                <a:ea typeface="ＭＳ Ｐゴシック" charset="0"/>
                <a:cs typeface="Calibri" panose="020F0502020204030204" pitchFamily="34" charset="0"/>
              </a:rPr>
              <a:t>-Agnostic Ops</a:t>
            </a:r>
            <a:br>
              <a:rPr lang="en-US" dirty="0">
                <a:solidFill>
                  <a:srgbClr val="000000"/>
                </a:solidFill>
                <a:ea typeface="ＭＳ Ｐゴシック" charset="0"/>
                <a:cs typeface="Calibri" panose="020F0502020204030204" pitchFamily="34" charset="0"/>
              </a:rPr>
            </a:br>
            <a:r>
              <a:rPr lang="en-US" b="1" dirty="0">
                <a:solidFill>
                  <a:srgbClr val="C00000"/>
                </a:solidFill>
                <a:ea typeface="ＭＳ Ｐゴシック" charset="0"/>
                <a:cs typeface="Calibri" panose="020F0502020204030204" pitchFamily="34" charset="0"/>
                <a:sym typeface="Wingdings" panose="05000000000000000000" pitchFamily="2" charset="2"/>
              </a:rPr>
              <a:t> “</a:t>
            </a:r>
            <a:r>
              <a:rPr lang="en-US" b="1" dirty="0">
                <a:solidFill>
                  <a:srgbClr val="C00000"/>
                </a:solidFill>
                <a:ea typeface="ＭＳ Ｐゴシック" charset="0"/>
                <a:cs typeface="Calibri" panose="020F0502020204030204" pitchFamily="34" charset="0"/>
              </a:rPr>
              <a:t>Separation of Concerns” </a:t>
            </a:r>
          </a:p>
        </p:txBody>
      </p:sp>
    </p:spTree>
    <p:extLst>
      <p:ext uri="{BB962C8B-B14F-4D97-AF65-F5344CB8AC3E}">
        <p14:creationId xmlns:p14="http://schemas.microsoft.com/office/powerpoint/2010/main" val="1865076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/>
      <p:bldP spid="40" grpId="0" animBg="1"/>
      <p:bldP spid="43" grpId="0" animBg="1"/>
      <p:bldP spid="47" grpId="0"/>
      <p:bldP spid="48" grpId="0"/>
      <p:bldP spid="53" grpId="0"/>
      <p:bldP spid="5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41F1DF-49D4-A8A9-9649-5BDE3AC6F13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Basic HOP and LOP DAG Compilation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BCB90B-ADA5-9505-6FF7-1C4BED4397F9}"/>
              </a:ext>
            </a:extLst>
          </p:cNvPr>
          <p:cNvSpPr txBox="1"/>
          <p:nvPr/>
        </p:nvSpPr>
        <p:spPr>
          <a:xfrm>
            <a:off x="594424" y="1030442"/>
            <a:ext cx="3434760" cy="3339376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err="1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LinregDS</a:t>
            </a:r>
            <a:r>
              <a:rPr lang="en-US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 (Direct Solve)</a:t>
            </a:r>
            <a:endParaRPr lang="en-US" dirty="0">
              <a:solidFill>
                <a:srgbClr val="0F0F0F"/>
              </a:solidFill>
              <a:ea typeface="ＭＳ Ｐゴシック" charset="0"/>
              <a:cs typeface="Calibri" panose="020F0502020204030204" pitchFamily="34" charset="0"/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 sz="700" dirty="0">
              <a:solidFill>
                <a:srgbClr val="0F0F0F"/>
              </a:solidFill>
              <a:latin typeface="Consolas" panose="020B0609020204030204" pitchFamily="49" charset="0"/>
              <a:ea typeface="ＭＳ Ｐゴシック" charset="0"/>
              <a:cs typeface="Courier New" pitchFamily="49" charset="0"/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X = </a:t>
            </a:r>
            <a:r>
              <a:rPr lang="en-US" sz="1200" b="1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read</a:t>
            </a: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(</a:t>
            </a:r>
            <a:r>
              <a:rPr lang="en-US" sz="1200" b="1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$1</a:t>
            </a: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);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y = </a:t>
            </a:r>
            <a:r>
              <a:rPr lang="en-US" sz="1200" b="1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read</a:t>
            </a: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(</a:t>
            </a:r>
            <a:r>
              <a:rPr lang="en-US" sz="1200" b="1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$2</a:t>
            </a: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);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intercept = </a:t>
            </a:r>
            <a:r>
              <a:rPr lang="en-US" sz="1200" b="1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$3</a:t>
            </a: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; 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lambda = 0.001;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...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 sz="300" b="1" dirty="0">
              <a:solidFill>
                <a:srgbClr val="0F0F0F"/>
              </a:solidFill>
              <a:latin typeface="Consolas" panose="020B0609020204030204" pitchFamily="49" charset="0"/>
              <a:ea typeface="ＭＳ Ｐゴシック" charset="0"/>
              <a:cs typeface="Courier New" pitchFamily="49" charset="0"/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if</a:t>
            </a: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( intercept == 1 ) {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  ones = </a:t>
            </a:r>
            <a:r>
              <a:rPr lang="en-US" sz="1200" b="1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matrix</a:t>
            </a: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(1, </a:t>
            </a:r>
            <a:r>
              <a:rPr lang="en-US" sz="1200" b="1" dirty="0" err="1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nrow</a:t>
            </a: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(X), 1); 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  X = </a:t>
            </a:r>
            <a:r>
              <a:rPr lang="en-US" sz="1200" b="1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append</a:t>
            </a: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(X, ones);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}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 sz="300" dirty="0">
              <a:solidFill>
                <a:srgbClr val="0F0F0F"/>
              </a:solidFill>
              <a:latin typeface="Consolas" panose="020B0609020204030204" pitchFamily="49" charset="0"/>
              <a:ea typeface="ＭＳ Ｐゴシック" charset="0"/>
              <a:cs typeface="Courier New" pitchFamily="49" charset="0"/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I = </a:t>
            </a:r>
            <a:r>
              <a:rPr lang="en-US" sz="1200" b="1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matrix</a:t>
            </a: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(1, </a:t>
            </a:r>
            <a:r>
              <a:rPr lang="en-US" sz="1200" b="1" dirty="0" err="1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ncol</a:t>
            </a: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(X), 1);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A = </a:t>
            </a:r>
            <a:r>
              <a:rPr lang="en-US" sz="1200" b="1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t</a:t>
            </a: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(X) %*% X + </a:t>
            </a:r>
            <a:r>
              <a:rPr lang="en-US" sz="1200" b="1" dirty="0" err="1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diag</a:t>
            </a: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(I)*lambda;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b = </a:t>
            </a:r>
            <a:r>
              <a:rPr lang="en-US" sz="1200" b="1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t</a:t>
            </a: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(X) %*% y;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beta = </a:t>
            </a:r>
            <a:r>
              <a:rPr lang="en-US" sz="1200" b="1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solve</a:t>
            </a: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(A, b);</a:t>
            </a:r>
            <a:b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</a:b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...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write</a:t>
            </a: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(beta, </a:t>
            </a:r>
            <a:r>
              <a:rPr lang="en-US" sz="1200" b="1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$4</a:t>
            </a: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);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546A2A4-C25F-1568-7D5C-3BADB5648F01}"/>
              </a:ext>
            </a:extLst>
          </p:cNvPr>
          <p:cNvSpPr/>
          <p:nvPr/>
        </p:nvSpPr>
        <p:spPr>
          <a:xfrm>
            <a:off x="801678" y="2612090"/>
            <a:ext cx="2770952" cy="422028"/>
          </a:xfrm>
          <a:prstGeom prst="rect">
            <a:avLst/>
          </a:prstGeom>
          <a:noFill/>
          <a:ln w="19050" cap="flat" cmpd="sng" algn="ctr">
            <a:solidFill>
              <a:srgbClr val="7889FB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52ED578-0CF6-9302-26B7-BF7E405AA546}"/>
              </a:ext>
            </a:extLst>
          </p:cNvPr>
          <p:cNvSpPr/>
          <p:nvPr/>
        </p:nvSpPr>
        <p:spPr>
          <a:xfrm>
            <a:off x="582597" y="3211424"/>
            <a:ext cx="3068664" cy="1101972"/>
          </a:xfrm>
          <a:prstGeom prst="rect">
            <a:avLst/>
          </a:prstGeom>
          <a:noFill/>
          <a:ln w="19050" cap="flat" cmpd="sng" algn="ctr">
            <a:solidFill>
              <a:srgbClr val="7889FB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71518AB-3D34-8E66-0FE7-154725049658}"/>
              </a:ext>
            </a:extLst>
          </p:cNvPr>
          <p:cNvSpPr/>
          <p:nvPr/>
        </p:nvSpPr>
        <p:spPr>
          <a:xfrm>
            <a:off x="582597" y="2449430"/>
            <a:ext cx="3068664" cy="709248"/>
          </a:xfrm>
          <a:prstGeom prst="rect">
            <a:avLst/>
          </a:prstGeom>
          <a:noFill/>
          <a:ln w="19050" cap="flat" cmpd="sng" algn="ctr">
            <a:solidFill>
              <a:srgbClr val="7889FB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6C3565-B36E-8016-8BDC-317106AB133C}"/>
              </a:ext>
            </a:extLst>
          </p:cNvPr>
          <p:cNvSpPr txBox="1"/>
          <p:nvPr/>
        </p:nvSpPr>
        <p:spPr>
          <a:xfrm>
            <a:off x="4643094" y="1019224"/>
            <a:ext cx="18288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HOP DAG</a:t>
            </a:r>
            <a:br>
              <a:rPr lang="en-US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</a:br>
            <a:r>
              <a:rPr lang="en-US" sz="16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(after rewrites)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EC7C3C5-1C95-A7F7-6D63-48EA0188DED5}"/>
              </a:ext>
            </a:extLst>
          </p:cNvPr>
          <p:cNvSpPr txBox="1"/>
          <p:nvPr/>
        </p:nvSpPr>
        <p:spPr>
          <a:xfrm>
            <a:off x="5099118" y="3760320"/>
            <a:ext cx="18288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LOP DAG</a:t>
            </a:r>
            <a:br>
              <a:rPr lang="en-US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</a:br>
            <a:r>
              <a:rPr lang="en-US" sz="16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(after rewrites)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0EC7438-C680-F607-C797-39695AC33E72}"/>
              </a:ext>
            </a:extLst>
          </p:cNvPr>
          <p:cNvSpPr txBox="1"/>
          <p:nvPr/>
        </p:nvSpPr>
        <p:spPr>
          <a:xfrm>
            <a:off x="8535631" y="1022638"/>
            <a:ext cx="22421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chemeClr val="accent1"/>
                </a:solidFill>
                <a:ea typeface="ＭＳ Ｐゴシック" charset="0"/>
                <a:cs typeface="Calibri" panose="020F0502020204030204" pitchFamily="34" charset="0"/>
              </a:rPr>
              <a:t>Cluster </a:t>
            </a:r>
            <a:r>
              <a:rPr lang="en-US" b="1" dirty="0" err="1">
                <a:solidFill>
                  <a:schemeClr val="accent1"/>
                </a:solidFill>
                <a:ea typeface="ＭＳ Ｐゴシック" charset="0"/>
                <a:cs typeface="Calibri" panose="020F0502020204030204" pitchFamily="34" charset="0"/>
              </a:rPr>
              <a:t>Config</a:t>
            </a:r>
            <a:r>
              <a:rPr lang="en-US" b="1" dirty="0">
                <a:solidFill>
                  <a:schemeClr val="accent1"/>
                </a:solidFill>
                <a:ea typeface="ＭＳ Ｐゴシック" charset="0"/>
                <a:cs typeface="Calibri" panose="020F0502020204030204" pitchFamily="34" charset="0"/>
              </a:rPr>
              <a:t>: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dirty="0">
                <a:solidFill>
                  <a:schemeClr val="accent1"/>
                </a:solidFill>
                <a:ea typeface="ＭＳ Ｐゴシック" charset="0"/>
                <a:cs typeface="Calibri" panose="020F0502020204030204" pitchFamily="34" charset="0"/>
              </a:rPr>
              <a:t> driver mem: 20 GB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dirty="0">
                <a:solidFill>
                  <a:schemeClr val="accent1"/>
                </a:solidFill>
                <a:ea typeface="ＭＳ Ｐゴシック" charset="0"/>
                <a:cs typeface="Calibri" panose="020F0502020204030204" pitchFamily="34" charset="0"/>
              </a:rPr>
              <a:t> exec mem:   60 GB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2EDAD7A-E825-5DC0-A54A-F94C093BD661}"/>
              </a:ext>
            </a:extLst>
          </p:cNvPr>
          <p:cNvSpPr/>
          <p:nvPr/>
        </p:nvSpPr>
        <p:spPr>
          <a:xfrm>
            <a:off x="6194654" y="2236469"/>
            <a:ext cx="2791840" cy="1219200"/>
          </a:xfrm>
          <a:prstGeom prst="rect">
            <a:avLst/>
          </a:prstGeom>
          <a:noFill/>
          <a:ln w="19050" cap="flat" cmpd="sng" algn="ctr">
            <a:solidFill>
              <a:srgbClr val="7889FB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8633D56-77B7-8BA4-5F75-CA0C2F6D2B1B}"/>
              </a:ext>
            </a:extLst>
          </p:cNvPr>
          <p:cNvCxnSpPr>
            <a:cxnSpLocks/>
          </p:cNvCxnSpPr>
          <p:nvPr/>
        </p:nvCxnSpPr>
        <p:spPr>
          <a:xfrm flipV="1">
            <a:off x="3352800" y="1735727"/>
            <a:ext cx="1335654" cy="2181387"/>
          </a:xfrm>
          <a:prstGeom prst="straightConnector1">
            <a:avLst/>
          </a:prstGeom>
          <a:noFill/>
          <a:ln w="19050" cap="flat" cmpd="sng" algn="ctr">
            <a:solidFill>
              <a:srgbClr val="7889FB"/>
            </a:solidFill>
            <a:prstDash val="dash"/>
            <a:miter lim="800000"/>
            <a:headEnd type="oval"/>
            <a:tailEnd type="arrow"/>
          </a:ln>
          <a:effectLst/>
        </p:spPr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2B60E41-0D3E-56F5-7E3C-CBFA7A655385}"/>
              </a:ext>
            </a:extLst>
          </p:cNvPr>
          <p:cNvGrpSpPr/>
          <p:nvPr/>
        </p:nvGrpSpPr>
        <p:grpSpPr>
          <a:xfrm>
            <a:off x="5024094" y="1199350"/>
            <a:ext cx="3505200" cy="2290465"/>
            <a:chOff x="4114800" y="1749623"/>
            <a:chExt cx="3505200" cy="2290465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ADDD4C0-E154-98FF-8A84-B4CE9C159884}"/>
                </a:ext>
              </a:extLst>
            </p:cNvPr>
            <p:cNvSpPr txBox="1"/>
            <p:nvPr/>
          </p:nvSpPr>
          <p:spPr>
            <a:xfrm>
              <a:off x="4114800" y="3578423"/>
              <a:ext cx="12954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dg(rand)</a:t>
              </a:r>
              <a:b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</a:b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(10</a:t>
              </a:r>
              <a:r>
                <a:rPr kumimoji="0" lang="en-US" sz="1200" b="0" i="0" u="none" strike="noStrike" kern="0" cap="none" spc="0" normalizeH="0" baseline="3000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3</a:t>
              </a: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x1,10</a:t>
              </a:r>
              <a:r>
                <a:rPr kumimoji="0" lang="en-US" sz="1200" b="0" i="0" u="none" strike="noStrike" kern="0" cap="none" spc="0" normalizeH="0" baseline="3000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3</a:t>
              </a: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)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A4EEAE7B-873C-495C-53E0-3B49B9FBA1B6}"/>
                </a:ext>
              </a:extLst>
            </p:cNvPr>
            <p:cNvCxnSpPr>
              <a:stCxn id="14" idx="0"/>
              <a:endCxn id="16" idx="2"/>
            </p:cNvCxnSpPr>
            <p:nvPr/>
          </p:nvCxnSpPr>
          <p:spPr>
            <a:xfrm rot="5400000" flipH="1" flipV="1">
              <a:off x="4495880" y="3311803"/>
              <a:ext cx="533240" cy="1588"/>
            </a:xfrm>
            <a:prstGeom prst="straightConnector1">
              <a:avLst/>
            </a:prstGeom>
            <a:noFill/>
            <a:ln w="12700" cap="flat" cmpd="sng" algn="ctr">
              <a:solidFill>
                <a:srgbClr val="0F0F0F"/>
              </a:solidFill>
              <a:prstDash val="solid"/>
              <a:miter lim="800000"/>
              <a:tailEnd type="triangle" w="med" len="med"/>
            </a:ln>
            <a:effectLst/>
          </p:spPr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E614248-065E-F7BD-CA8A-C8FD95092C51}"/>
                </a:ext>
              </a:extLst>
            </p:cNvPr>
            <p:cNvSpPr txBox="1"/>
            <p:nvPr/>
          </p:nvSpPr>
          <p:spPr>
            <a:xfrm>
              <a:off x="4267200" y="2768184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r(</a:t>
              </a:r>
              <a:r>
                <a:rPr kumimoji="0" lang="en-US" sz="1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diag</a:t>
              </a: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)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4D3CB35-D008-8573-4D73-549295315E9A}"/>
                </a:ext>
              </a:extLst>
            </p:cNvPr>
            <p:cNvSpPr txBox="1"/>
            <p:nvPr/>
          </p:nvSpPr>
          <p:spPr>
            <a:xfrm>
              <a:off x="5181600" y="3578423"/>
              <a:ext cx="1447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X</a:t>
              </a:r>
            </a:p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(10</a:t>
              </a:r>
              <a:r>
                <a:rPr kumimoji="0" lang="en-US" sz="1200" b="0" i="0" u="none" strike="noStrike" kern="0" cap="none" spc="0" normalizeH="0" baseline="3000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8</a:t>
              </a: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x10</a:t>
              </a:r>
              <a:r>
                <a:rPr kumimoji="0" lang="en-US" sz="1200" b="0" i="0" u="none" strike="noStrike" kern="0" cap="none" spc="0" normalizeH="0" baseline="3000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3</a:t>
              </a: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,10</a:t>
              </a:r>
              <a:r>
                <a:rPr kumimoji="0" lang="en-US" sz="1200" b="0" i="0" u="none" strike="noStrike" kern="0" cap="none" spc="0" normalizeH="0" baseline="3000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11</a:t>
              </a: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)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E5FF1DD-A4A9-9C40-79ED-79F5CB48F3D4}"/>
                </a:ext>
              </a:extLst>
            </p:cNvPr>
            <p:cNvSpPr txBox="1"/>
            <p:nvPr/>
          </p:nvSpPr>
          <p:spPr>
            <a:xfrm>
              <a:off x="6477000" y="3578423"/>
              <a:ext cx="1143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y</a:t>
              </a:r>
              <a:b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</a:b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(10</a:t>
              </a:r>
              <a:r>
                <a:rPr kumimoji="0" lang="en-US" sz="1200" b="0" i="0" u="none" strike="noStrike" kern="0" cap="none" spc="0" normalizeH="0" baseline="3000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8</a:t>
              </a: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x1,10</a:t>
              </a:r>
              <a:r>
                <a:rPr kumimoji="0" lang="en-US" sz="1200" b="0" i="0" u="none" strike="noStrike" kern="0" cap="none" spc="0" normalizeH="0" baseline="3000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8</a:t>
              </a: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)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6E34633-3863-4836-A23E-23068FED1F1F}"/>
                </a:ext>
              </a:extLst>
            </p:cNvPr>
            <p:cNvSpPr txBox="1"/>
            <p:nvPr/>
          </p:nvSpPr>
          <p:spPr>
            <a:xfrm>
              <a:off x="5410200" y="2768184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ba</a:t>
              </a: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(+*)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312F8A1-D65C-90B4-F8B2-64F902F5B90C}"/>
                </a:ext>
              </a:extLst>
            </p:cNvPr>
            <p:cNvSpPr txBox="1"/>
            <p:nvPr/>
          </p:nvSpPr>
          <p:spPr>
            <a:xfrm>
              <a:off x="6553200" y="2768184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ba</a:t>
              </a: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(+*)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EF35FC8-0267-BBDE-50EA-AEF5EF8A267A}"/>
                </a:ext>
              </a:extLst>
            </p:cNvPr>
            <p:cNvSpPr txBox="1"/>
            <p:nvPr/>
          </p:nvSpPr>
          <p:spPr>
            <a:xfrm>
              <a:off x="5029200" y="3245822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r(t)</a:t>
              </a: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5C7DA2E7-BD6C-2A47-4DE6-C4503C9973A1}"/>
                </a:ext>
              </a:extLst>
            </p:cNvPr>
            <p:cNvCxnSpPr/>
            <p:nvPr/>
          </p:nvCxnSpPr>
          <p:spPr>
            <a:xfrm rot="10800000">
              <a:off x="5562600" y="3522822"/>
              <a:ext cx="228600" cy="104001"/>
            </a:xfrm>
            <a:prstGeom prst="straightConnector1">
              <a:avLst/>
            </a:prstGeom>
            <a:noFill/>
            <a:ln w="12700" cap="flat" cmpd="sng" algn="ctr">
              <a:solidFill>
                <a:srgbClr val="0F0F0F"/>
              </a:solidFill>
              <a:prstDash val="solid"/>
              <a:miter lim="800000"/>
              <a:tailEnd type="triangle" w="med" len="med"/>
            </a:ln>
            <a:effectLst/>
          </p:spPr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28098E4A-1B2D-B0FE-55C7-94F6DE0F568E}"/>
                </a:ext>
              </a:extLst>
            </p:cNvPr>
            <p:cNvCxnSpPr>
              <a:stCxn id="17" idx="0"/>
              <a:endCxn id="19" idx="2"/>
            </p:cNvCxnSpPr>
            <p:nvPr/>
          </p:nvCxnSpPr>
          <p:spPr>
            <a:xfrm rot="5400000" flipH="1" flipV="1">
              <a:off x="5638880" y="3311803"/>
              <a:ext cx="533240" cy="1588"/>
            </a:xfrm>
            <a:prstGeom prst="straightConnector1">
              <a:avLst/>
            </a:prstGeom>
            <a:noFill/>
            <a:ln w="12700" cap="flat" cmpd="sng" algn="ctr">
              <a:solidFill>
                <a:srgbClr val="0F0F0F"/>
              </a:solidFill>
              <a:prstDash val="solid"/>
              <a:miter lim="800000"/>
              <a:tailEnd type="triangle" w="med" len="med"/>
            </a:ln>
            <a:effectLst/>
          </p:spPr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52C5DD65-AA9E-E472-2F3E-76E9E8F84E77}"/>
                </a:ext>
              </a:extLst>
            </p:cNvPr>
            <p:cNvCxnSpPr>
              <a:stCxn id="21" idx="0"/>
            </p:cNvCxnSpPr>
            <p:nvPr/>
          </p:nvCxnSpPr>
          <p:spPr>
            <a:xfrm rot="5400000" flipH="1" flipV="1">
              <a:off x="5495231" y="3026053"/>
              <a:ext cx="249038" cy="190500"/>
            </a:xfrm>
            <a:prstGeom prst="straightConnector1">
              <a:avLst/>
            </a:prstGeom>
            <a:noFill/>
            <a:ln w="12700" cap="flat" cmpd="sng" algn="ctr">
              <a:solidFill>
                <a:srgbClr val="0F0F0F"/>
              </a:solidFill>
              <a:prstDash val="solid"/>
              <a:miter lim="800000"/>
              <a:tailEnd type="triangle" w="med" len="med"/>
            </a:ln>
            <a:effectLst/>
          </p:spPr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7D4DE4F5-FC06-B343-52C3-E9D8BCB0CDFC}"/>
                </a:ext>
              </a:extLst>
            </p:cNvPr>
            <p:cNvCxnSpPr/>
            <p:nvPr/>
          </p:nvCxnSpPr>
          <p:spPr>
            <a:xfrm flipV="1">
              <a:off x="5726724" y="3017222"/>
              <a:ext cx="1131276" cy="331100"/>
            </a:xfrm>
            <a:prstGeom prst="straightConnector1">
              <a:avLst/>
            </a:prstGeom>
            <a:noFill/>
            <a:ln w="12700" cap="flat" cmpd="sng" algn="ctr">
              <a:solidFill>
                <a:srgbClr val="0F0F0F"/>
              </a:solidFill>
              <a:prstDash val="solid"/>
              <a:miter lim="800000"/>
              <a:tailEnd type="triangle" w="med" len="med"/>
            </a:ln>
            <a:effectLst/>
          </p:spPr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7322289E-2490-13AC-4FD1-602637667F2B}"/>
                </a:ext>
              </a:extLst>
            </p:cNvPr>
            <p:cNvCxnSpPr>
              <a:stCxn id="18" idx="0"/>
              <a:endCxn id="20" idx="2"/>
            </p:cNvCxnSpPr>
            <p:nvPr/>
          </p:nvCxnSpPr>
          <p:spPr>
            <a:xfrm rot="5400000" flipH="1" flipV="1">
              <a:off x="6781880" y="3311803"/>
              <a:ext cx="533240" cy="1588"/>
            </a:xfrm>
            <a:prstGeom prst="straightConnector1">
              <a:avLst/>
            </a:prstGeom>
            <a:noFill/>
            <a:ln w="12700" cap="flat" cmpd="sng" algn="ctr">
              <a:solidFill>
                <a:srgbClr val="0F0F0F"/>
              </a:solidFill>
              <a:prstDash val="solid"/>
              <a:miter lim="800000"/>
              <a:tailEnd type="triangle" w="med" len="med"/>
            </a:ln>
            <a:effectLst/>
          </p:spPr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C5F4B66-475E-12B0-42F2-291BBC5B3DC3}"/>
                </a:ext>
              </a:extLst>
            </p:cNvPr>
            <p:cNvSpPr txBox="1"/>
            <p:nvPr/>
          </p:nvSpPr>
          <p:spPr>
            <a:xfrm>
              <a:off x="4953000" y="2407622"/>
              <a:ext cx="8382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b(+)</a:t>
              </a:r>
            </a:p>
          </p:txBody>
        </p: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83CB85E5-3CDC-BE1F-75EC-716ECEC9D09E}"/>
                </a:ext>
              </a:extLst>
            </p:cNvPr>
            <p:cNvCxnSpPr>
              <a:stCxn id="16" idx="0"/>
            </p:cNvCxnSpPr>
            <p:nvPr/>
          </p:nvCxnSpPr>
          <p:spPr>
            <a:xfrm rot="5400000" flipH="1" flipV="1">
              <a:off x="4906069" y="2492653"/>
              <a:ext cx="131962" cy="419100"/>
            </a:xfrm>
            <a:prstGeom prst="straightConnector1">
              <a:avLst/>
            </a:prstGeom>
            <a:noFill/>
            <a:ln w="12700" cap="flat" cmpd="sng" algn="ctr">
              <a:solidFill>
                <a:srgbClr val="0F0F0F"/>
              </a:solidFill>
              <a:prstDash val="solid"/>
              <a:miter lim="800000"/>
              <a:tailEnd type="triangle" w="med" len="med"/>
            </a:ln>
            <a:effectLst/>
          </p:spPr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E8AA9C94-77E7-FA2D-F16D-20BA5C787045}"/>
                </a:ext>
              </a:extLst>
            </p:cNvPr>
            <p:cNvCxnSpPr>
              <a:stCxn id="19" idx="0"/>
            </p:cNvCxnSpPr>
            <p:nvPr/>
          </p:nvCxnSpPr>
          <p:spPr>
            <a:xfrm rot="16200000" flipV="1">
              <a:off x="5629969" y="2492653"/>
              <a:ext cx="131962" cy="419100"/>
            </a:xfrm>
            <a:prstGeom prst="straightConnector1">
              <a:avLst/>
            </a:prstGeom>
            <a:noFill/>
            <a:ln w="12700" cap="flat" cmpd="sng" algn="ctr">
              <a:solidFill>
                <a:srgbClr val="0F0F0F"/>
              </a:solidFill>
              <a:prstDash val="solid"/>
              <a:miter lim="800000"/>
              <a:tailEnd type="triangle" w="med" len="med"/>
            </a:ln>
            <a:effectLst/>
          </p:spPr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EF5A7C4-7233-7FEE-E4D5-A114EEB06A2F}"/>
                </a:ext>
              </a:extLst>
            </p:cNvPr>
            <p:cNvSpPr txBox="1"/>
            <p:nvPr/>
          </p:nvSpPr>
          <p:spPr>
            <a:xfrm>
              <a:off x="5791200" y="2179022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b(solve)</a:t>
              </a:r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ABEAF065-FF79-485F-05D8-6A3AFE2AE219}"/>
                </a:ext>
              </a:extLst>
            </p:cNvPr>
            <p:cNvCxnSpPr/>
            <p:nvPr/>
          </p:nvCxnSpPr>
          <p:spPr>
            <a:xfrm flipV="1">
              <a:off x="5562600" y="2407622"/>
              <a:ext cx="457200" cy="76200"/>
            </a:xfrm>
            <a:prstGeom prst="straightConnector1">
              <a:avLst/>
            </a:prstGeom>
            <a:noFill/>
            <a:ln w="12700" cap="flat" cmpd="sng" algn="ctr">
              <a:solidFill>
                <a:srgbClr val="0F0F0F"/>
              </a:solidFill>
              <a:prstDash val="solid"/>
              <a:miter lim="800000"/>
              <a:tailEnd type="triangle" w="med" len="med"/>
            </a:ln>
            <a:effectLst/>
          </p:spPr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DB56EDC7-2A47-C614-C5E2-A213E2C6BC6E}"/>
                </a:ext>
              </a:extLst>
            </p:cNvPr>
            <p:cNvCxnSpPr>
              <a:stCxn id="20" idx="0"/>
            </p:cNvCxnSpPr>
            <p:nvPr/>
          </p:nvCxnSpPr>
          <p:spPr>
            <a:xfrm rot="16200000" flipV="1">
              <a:off x="6544369" y="2264053"/>
              <a:ext cx="360562" cy="647700"/>
            </a:xfrm>
            <a:prstGeom prst="straightConnector1">
              <a:avLst/>
            </a:prstGeom>
            <a:noFill/>
            <a:ln w="12700" cap="flat" cmpd="sng" algn="ctr">
              <a:solidFill>
                <a:srgbClr val="0F0F0F"/>
              </a:solidFill>
              <a:prstDash val="solid"/>
              <a:miter lim="800000"/>
              <a:tailEnd type="triangle" w="med" len="med"/>
            </a:ln>
            <a:effectLst/>
          </p:spPr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04A44BF4-E100-4F96-EA19-617D42335B44}"/>
                </a:ext>
              </a:extLst>
            </p:cNvPr>
            <p:cNvSpPr txBox="1"/>
            <p:nvPr/>
          </p:nvSpPr>
          <p:spPr>
            <a:xfrm>
              <a:off x="5791200" y="1749623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write</a:t>
              </a:r>
            </a:p>
          </p:txBody>
        </p: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5F1ACF8A-6AF4-4BDF-6FFB-E0BB4147B82C}"/>
                </a:ext>
              </a:extLst>
            </p:cNvPr>
            <p:cNvCxnSpPr>
              <a:stCxn id="30" idx="0"/>
              <a:endCxn id="33" idx="2"/>
            </p:cNvCxnSpPr>
            <p:nvPr/>
          </p:nvCxnSpPr>
          <p:spPr>
            <a:xfrm rot="5400000" flipH="1" flipV="1">
              <a:off x="6210300" y="2102822"/>
              <a:ext cx="152400" cy="1588"/>
            </a:xfrm>
            <a:prstGeom prst="straightConnector1">
              <a:avLst/>
            </a:prstGeom>
            <a:noFill/>
            <a:ln w="12700" cap="flat" cmpd="sng" algn="ctr">
              <a:solidFill>
                <a:srgbClr val="0F0F0F"/>
              </a:solidFill>
              <a:prstDash val="solid"/>
              <a:miter lim="800000"/>
              <a:tailEnd type="triangle" w="med" len="med"/>
            </a:ln>
            <a:effectLst/>
          </p:spPr>
        </p:cxn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4B2EF3B5-612A-807D-738E-9FBD90B4555C}"/>
              </a:ext>
            </a:extLst>
          </p:cNvPr>
          <p:cNvSpPr txBox="1"/>
          <p:nvPr/>
        </p:nvSpPr>
        <p:spPr>
          <a:xfrm>
            <a:off x="2124183" y="1411442"/>
            <a:ext cx="1524000" cy="738664"/>
          </a:xfrm>
          <a:prstGeom prst="rect">
            <a:avLst/>
          </a:prstGeom>
          <a:solidFill>
            <a:srgbClr val="7889FB"/>
          </a:solidFill>
        </p:spPr>
        <p:txBody>
          <a:bodyPr wrap="square" rIns="0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Scenario: </a:t>
            </a:r>
            <a:br>
              <a:rPr lang="en-US" sz="140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</a:br>
            <a:r>
              <a:rPr lang="de-DE" sz="140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X: 10</a:t>
            </a:r>
            <a:r>
              <a:rPr lang="de-DE" sz="1400" baseline="3000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8</a:t>
            </a:r>
            <a:r>
              <a:rPr lang="de-DE" sz="140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 x 10</a:t>
            </a:r>
            <a:r>
              <a:rPr lang="de-DE" sz="1400" baseline="3000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3</a:t>
            </a:r>
            <a:r>
              <a:rPr lang="de-DE" sz="140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, 10</a:t>
            </a:r>
            <a:r>
              <a:rPr lang="de-DE" sz="1400" baseline="3000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11</a:t>
            </a:r>
            <a:r>
              <a:rPr lang="de-DE" sz="140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 </a:t>
            </a:r>
            <a:br>
              <a:rPr lang="de-DE" sz="140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</a:br>
            <a:r>
              <a:rPr lang="de-DE" sz="140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y: 10</a:t>
            </a:r>
            <a:r>
              <a:rPr lang="de-DE" sz="1400" baseline="3000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8</a:t>
            </a:r>
            <a:r>
              <a:rPr lang="de-DE" sz="140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 x 1, 10</a:t>
            </a:r>
            <a:r>
              <a:rPr lang="de-DE" sz="1400" baseline="3000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8</a:t>
            </a:r>
            <a:endParaRPr lang="en-US" sz="1400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923F4EB-5715-E0FD-4A05-325975311F4A}"/>
              </a:ext>
            </a:extLst>
          </p:cNvPr>
          <p:cNvSpPr txBox="1"/>
          <p:nvPr/>
        </p:nvSpPr>
        <p:spPr>
          <a:xfrm>
            <a:off x="422853" y="4600594"/>
            <a:ext cx="533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è"/>
            </a:pPr>
            <a:r>
              <a:rPr lang="en-US" b="1" dirty="0">
                <a:solidFill>
                  <a:schemeClr val="accent1"/>
                </a:solidFill>
                <a:ea typeface="ＭＳ Ｐゴシック" charset="0"/>
                <a:cs typeface="Calibri" panose="020F0502020204030204" pitchFamily="34" charset="0"/>
                <a:sym typeface="Wingdings" pitchFamily="2" charset="2"/>
              </a:rPr>
              <a:t> Hybrid Runtime Plans:</a:t>
            </a:r>
          </a:p>
          <a:p>
            <a:pPr marL="182880" lvl="1" defTabSz="4572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b="1" dirty="0">
                <a:solidFill>
                  <a:srgbClr val="7889FB"/>
                </a:solidFill>
                <a:ea typeface="ＭＳ Ｐゴシック" charset="0"/>
                <a:cs typeface="Calibri" panose="020F0502020204030204" pitchFamily="34" charset="0"/>
                <a:sym typeface="Wingdings" pitchFamily="2" charset="2"/>
              </a:rPr>
              <a:t> Size propagation / memory estimates</a:t>
            </a:r>
          </a:p>
          <a:p>
            <a:pPr marL="182880" lvl="1" defTabSz="4572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b="1" dirty="0">
                <a:solidFill>
                  <a:srgbClr val="7889FB"/>
                </a:solidFill>
                <a:ea typeface="ＭＳ Ｐゴシック" charset="0"/>
                <a:cs typeface="Calibri" panose="020F0502020204030204" pitchFamily="34" charset="0"/>
                <a:sym typeface="Wingdings" pitchFamily="2" charset="2"/>
              </a:rPr>
              <a:t> Integrated CP / Spark runtime</a:t>
            </a:r>
          </a:p>
          <a:p>
            <a:pPr marL="182880" lvl="1" defTabSz="4572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b="1" dirty="0">
                <a:solidFill>
                  <a:srgbClr val="7889FB"/>
                </a:solidFill>
                <a:ea typeface="ＭＳ Ｐゴシック" charset="0"/>
                <a:cs typeface="Calibri" panose="020F0502020204030204" pitchFamily="34" charset="0"/>
                <a:sym typeface="Wingdings" pitchFamily="2" charset="2"/>
              </a:rPr>
              <a:t> Dynamic recompilation</a:t>
            </a:r>
            <a:r>
              <a:rPr lang="en-US" b="1" dirty="0">
                <a:solidFill>
                  <a:srgbClr val="FF0000"/>
                </a:solidFill>
                <a:ea typeface="ＭＳ Ｐゴシック" charset="0"/>
                <a:cs typeface="Calibri" panose="020F0502020204030204" pitchFamily="34" charset="0"/>
                <a:sym typeface="Wingdings" pitchFamily="2" charset="2"/>
              </a:rPr>
              <a:t> </a:t>
            </a:r>
            <a:r>
              <a:rPr lang="en-US" b="1" dirty="0">
                <a:solidFill>
                  <a:srgbClr val="7889FB"/>
                </a:solidFill>
                <a:ea typeface="ＭＳ Ｐゴシック" charset="0"/>
                <a:cs typeface="Calibri" panose="020F0502020204030204" pitchFamily="34" charset="0"/>
                <a:sym typeface="Wingdings" pitchFamily="2" charset="2"/>
              </a:rPr>
              <a:t>during runtime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B314845-0ACF-7873-1A66-BA2AC599F056}"/>
              </a:ext>
            </a:extLst>
          </p:cNvPr>
          <p:cNvGrpSpPr/>
          <p:nvPr/>
        </p:nvGrpSpPr>
        <p:grpSpPr>
          <a:xfrm>
            <a:off x="4947894" y="1019224"/>
            <a:ext cx="4114800" cy="2243480"/>
            <a:chOff x="4038600" y="1569497"/>
            <a:chExt cx="4114800" cy="2243480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3C8ED3A1-333F-C84B-A5BD-73A36B08D11B}"/>
                </a:ext>
              </a:extLst>
            </p:cNvPr>
            <p:cNvSpPr txBox="1"/>
            <p:nvPr/>
          </p:nvSpPr>
          <p:spPr>
            <a:xfrm>
              <a:off x="7086600" y="3505200"/>
              <a:ext cx="762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rgbClr val="F70146"/>
                  </a:solidFill>
                  <a:ea typeface="ＭＳ Ｐゴシック" charset="0"/>
                  <a:cs typeface="Calibri" panose="020F0502020204030204" pitchFamily="34" charset="0"/>
                </a:rPr>
                <a:t>800MB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B5372090-5E65-50ED-D8BB-D90FE6946573}"/>
                </a:ext>
              </a:extLst>
            </p:cNvPr>
            <p:cNvSpPr txBox="1"/>
            <p:nvPr/>
          </p:nvSpPr>
          <p:spPr>
            <a:xfrm>
              <a:off x="7315200" y="2740223"/>
              <a:ext cx="8382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rgbClr val="F70146"/>
                  </a:solidFill>
                  <a:ea typeface="ＭＳ Ｐゴシック" charset="0"/>
                  <a:cs typeface="Calibri" panose="020F0502020204030204" pitchFamily="34" charset="0"/>
                </a:rPr>
                <a:t>800GB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07D1250B-A46E-EE0F-8A08-E56AD50E638A}"/>
                </a:ext>
              </a:extLst>
            </p:cNvPr>
            <p:cNvSpPr txBox="1"/>
            <p:nvPr/>
          </p:nvSpPr>
          <p:spPr>
            <a:xfrm>
              <a:off x="5943600" y="3505200"/>
              <a:ext cx="8382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rgbClr val="F70146"/>
                  </a:solidFill>
                  <a:ea typeface="ＭＳ Ｐゴシック" charset="0"/>
                  <a:cs typeface="Calibri" panose="020F0502020204030204" pitchFamily="34" charset="0"/>
                </a:rPr>
                <a:t>800GB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68FAAD64-FF62-D8B0-609E-654A5942C2DB}"/>
                </a:ext>
              </a:extLst>
            </p:cNvPr>
            <p:cNvSpPr txBox="1"/>
            <p:nvPr/>
          </p:nvSpPr>
          <p:spPr>
            <a:xfrm>
              <a:off x="4114800" y="3349823"/>
              <a:ext cx="6858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rgbClr val="F70146"/>
                  </a:solidFill>
                  <a:ea typeface="ＭＳ Ｐゴシック" charset="0"/>
                  <a:cs typeface="Calibri" panose="020F0502020204030204" pitchFamily="34" charset="0"/>
                </a:rPr>
                <a:t>8KB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921977E4-824D-7977-CD47-EC6501C6927B}"/>
                </a:ext>
              </a:extLst>
            </p:cNvPr>
            <p:cNvSpPr txBox="1"/>
            <p:nvPr/>
          </p:nvSpPr>
          <p:spPr>
            <a:xfrm>
              <a:off x="4038600" y="2508646"/>
              <a:ext cx="914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rgbClr val="F70146"/>
                  </a:solidFill>
                  <a:ea typeface="ＭＳ Ｐゴシック" charset="0"/>
                  <a:cs typeface="Calibri" panose="020F0502020204030204" pitchFamily="34" charset="0"/>
                </a:rPr>
                <a:t>172KB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69E3B6D5-7A24-6F59-5F0F-12A7EBA2F908}"/>
                </a:ext>
              </a:extLst>
            </p:cNvPr>
            <p:cNvSpPr txBox="1"/>
            <p:nvPr/>
          </p:nvSpPr>
          <p:spPr>
            <a:xfrm>
              <a:off x="4876800" y="3093497"/>
              <a:ext cx="914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rgbClr val="F70146"/>
                  </a:solidFill>
                  <a:ea typeface="ＭＳ Ｐゴシック" charset="0"/>
                  <a:cs typeface="Calibri" panose="020F0502020204030204" pitchFamily="34" charset="0"/>
                </a:rPr>
                <a:t>1.6TB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D899A79D-E8DB-3ADA-89BE-66D6915FEDB4}"/>
                </a:ext>
              </a:extLst>
            </p:cNvPr>
            <p:cNvSpPr txBox="1"/>
            <p:nvPr/>
          </p:nvSpPr>
          <p:spPr>
            <a:xfrm>
              <a:off x="5867400" y="2554069"/>
              <a:ext cx="914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rgbClr val="F70146"/>
                  </a:solidFill>
                  <a:ea typeface="ＭＳ Ｐゴシック" charset="0"/>
                  <a:cs typeface="Calibri" panose="020F0502020204030204" pitchFamily="34" charset="0"/>
                </a:rPr>
                <a:t>1.6TB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0F428C0F-97C8-9E11-3730-9BADFF32DF73}"/>
                </a:ext>
              </a:extLst>
            </p:cNvPr>
            <p:cNvSpPr txBox="1"/>
            <p:nvPr/>
          </p:nvSpPr>
          <p:spPr>
            <a:xfrm>
              <a:off x="4876800" y="2146439"/>
              <a:ext cx="6858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rgbClr val="F70146"/>
                  </a:solidFill>
                  <a:ea typeface="ＭＳ Ｐゴシック" charset="0"/>
                  <a:cs typeface="Calibri" panose="020F0502020204030204" pitchFamily="34" charset="0"/>
                </a:rPr>
                <a:t>16MB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EEACBAAD-8D22-D7FE-8642-B2D5ADC8BD40}"/>
                </a:ext>
              </a:extLst>
            </p:cNvPr>
            <p:cNvSpPr txBox="1"/>
            <p:nvPr/>
          </p:nvSpPr>
          <p:spPr>
            <a:xfrm>
              <a:off x="5715000" y="1978223"/>
              <a:ext cx="914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rgbClr val="F70146"/>
                  </a:solidFill>
                  <a:ea typeface="ＭＳ Ｐゴシック" charset="0"/>
                  <a:cs typeface="Calibri" panose="020F0502020204030204" pitchFamily="34" charset="0"/>
                </a:rPr>
                <a:t>8MB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09DEF8A8-AAD1-1138-B6C3-DB61D750ADD4}"/>
                </a:ext>
              </a:extLst>
            </p:cNvPr>
            <p:cNvSpPr txBox="1"/>
            <p:nvPr/>
          </p:nvSpPr>
          <p:spPr>
            <a:xfrm>
              <a:off x="5715000" y="1569497"/>
              <a:ext cx="914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rgbClr val="F70146"/>
                  </a:solidFill>
                  <a:ea typeface="ＭＳ Ｐゴシック" charset="0"/>
                  <a:cs typeface="Calibri" panose="020F0502020204030204" pitchFamily="34" charset="0"/>
                </a:rPr>
                <a:t>8KB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909A5F1E-BB0B-14C5-816C-10CD46647928}"/>
              </a:ext>
            </a:extLst>
          </p:cNvPr>
          <p:cNvGrpSpPr/>
          <p:nvPr/>
        </p:nvGrpSpPr>
        <p:grpSpPr>
          <a:xfrm>
            <a:off x="4871694" y="1171624"/>
            <a:ext cx="3722914" cy="2139554"/>
            <a:chOff x="3962400" y="1721897"/>
            <a:chExt cx="3722914" cy="2139554"/>
          </a:xfrm>
        </p:grpSpPr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41E0320A-83A9-88E7-4B41-5D0464DEB115}"/>
                </a:ext>
              </a:extLst>
            </p:cNvPr>
            <p:cNvSpPr txBox="1"/>
            <p:nvPr/>
          </p:nvSpPr>
          <p:spPr>
            <a:xfrm>
              <a:off x="3962400" y="3553674"/>
              <a:ext cx="533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7889FB"/>
                  </a:solidFill>
                  <a:ea typeface="ＭＳ Ｐゴシック" charset="0"/>
                  <a:cs typeface="Calibri" panose="020F0502020204030204" pitchFamily="34" charset="0"/>
                </a:rPr>
                <a:t>CP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305BD099-F63C-3CF6-68DF-7ECB83A57992}"/>
                </a:ext>
              </a:extLst>
            </p:cNvPr>
            <p:cNvSpPr txBox="1"/>
            <p:nvPr/>
          </p:nvSpPr>
          <p:spPr>
            <a:xfrm>
              <a:off x="4905984" y="3270646"/>
              <a:ext cx="533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7889FB"/>
                  </a:solidFill>
                  <a:ea typeface="ＭＳ Ｐゴシック" charset="0"/>
                  <a:cs typeface="Calibri" panose="020F0502020204030204" pitchFamily="34" charset="0"/>
                </a:rPr>
                <a:t>SP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9AD6A107-3D87-2F7E-D41E-EC4D5B3FFB57}"/>
                </a:ext>
              </a:extLst>
            </p:cNvPr>
            <p:cNvSpPr txBox="1"/>
            <p:nvPr/>
          </p:nvSpPr>
          <p:spPr>
            <a:xfrm>
              <a:off x="4038600" y="2715474"/>
              <a:ext cx="533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7889FB"/>
                  </a:solidFill>
                  <a:ea typeface="ＭＳ Ｐゴシック" charset="0"/>
                  <a:cs typeface="Calibri" panose="020F0502020204030204" pitchFamily="34" charset="0"/>
                </a:rPr>
                <a:t>CP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B2CFAE7B-BBF2-D2A2-6E6D-C36660213490}"/>
                </a:ext>
              </a:extLst>
            </p:cNvPr>
            <p:cNvSpPr txBox="1"/>
            <p:nvPr/>
          </p:nvSpPr>
          <p:spPr>
            <a:xfrm>
              <a:off x="4800600" y="2334474"/>
              <a:ext cx="533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7889FB"/>
                  </a:solidFill>
                  <a:ea typeface="ＭＳ Ｐゴシック" charset="0"/>
                  <a:cs typeface="Calibri" panose="020F0502020204030204" pitchFamily="34" charset="0"/>
                </a:rPr>
                <a:t>CP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D2C664D8-AAE1-A5B3-A1D9-3AEB07A04BCE}"/>
                </a:ext>
              </a:extLst>
            </p:cNvPr>
            <p:cNvSpPr txBox="1"/>
            <p:nvPr/>
          </p:nvSpPr>
          <p:spPr>
            <a:xfrm>
              <a:off x="5638800" y="1721897"/>
              <a:ext cx="533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7889FB"/>
                  </a:solidFill>
                  <a:ea typeface="ＭＳ Ｐゴシック" charset="0"/>
                  <a:cs typeface="Calibri" panose="020F0502020204030204" pitchFamily="34" charset="0"/>
                </a:rPr>
                <a:t>CP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46E7D57F-2DEA-573C-43B8-44E3FA391D43}"/>
                </a:ext>
              </a:extLst>
            </p:cNvPr>
            <p:cNvSpPr txBox="1"/>
            <p:nvPr/>
          </p:nvSpPr>
          <p:spPr>
            <a:xfrm>
              <a:off x="6085114" y="2737246"/>
              <a:ext cx="533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7889FB"/>
                  </a:solidFill>
                  <a:ea typeface="ＭＳ Ｐゴシック" charset="0"/>
                  <a:cs typeface="Calibri" panose="020F0502020204030204" pitchFamily="34" charset="0"/>
                </a:rPr>
                <a:t>SP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CADBEB36-C528-2D7E-52A3-8AF3E67B1DAE}"/>
                </a:ext>
              </a:extLst>
            </p:cNvPr>
            <p:cNvSpPr txBox="1"/>
            <p:nvPr/>
          </p:nvSpPr>
          <p:spPr>
            <a:xfrm>
              <a:off x="7151914" y="2911418"/>
              <a:ext cx="533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7889FB"/>
                  </a:solidFill>
                  <a:ea typeface="ＭＳ Ｐゴシック" charset="0"/>
                  <a:cs typeface="Calibri" panose="020F0502020204030204" pitchFamily="34" charset="0"/>
                </a:rPr>
                <a:t>SP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E5E7DDFA-E2F4-7550-EF28-033CA43B54BF}"/>
                </a:ext>
              </a:extLst>
            </p:cNvPr>
            <p:cNvSpPr txBox="1"/>
            <p:nvPr/>
          </p:nvSpPr>
          <p:spPr>
            <a:xfrm>
              <a:off x="5486400" y="2138532"/>
              <a:ext cx="533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7889FB"/>
                  </a:solidFill>
                  <a:ea typeface="ＭＳ Ｐゴシック" charset="0"/>
                  <a:cs typeface="Calibri" panose="020F0502020204030204" pitchFamily="34" charset="0"/>
                </a:rPr>
                <a:t>CP</a:t>
              </a:r>
            </a:p>
          </p:txBody>
        </p:sp>
      </p:grp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1F97070E-AA9C-9508-B3BB-711254B11572}"/>
              </a:ext>
            </a:extLst>
          </p:cNvPr>
          <p:cNvCxnSpPr/>
          <p:nvPr/>
        </p:nvCxnSpPr>
        <p:spPr>
          <a:xfrm rot="5400000">
            <a:off x="8263388" y="3679521"/>
            <a:ext cx="685800" cy="1588"/>
          </a:xfrm>
          <a:prstGeom prst="straightConnector1">
            <a:avLst/>
          </a:prstGeom>
          <a:noFill/>
          <a:ln w="19050" cap="flat" cmpd="sng" algn="ctr">
            <a:solidFill>
              <a:srgbClr val="7889FB"/>
            </a:solidFill>
            <a:prstDash val="dash"/>
            <a:miter lim="800000"/>
            <a:headEnd type="oval"/>
            <a:tailEnd type="arrow"/>
          </a:ln>
          <a:effectLst/>
        </p:spPr>
      </p:cxnSp>
      <p:sp>
        <p:nvSpPr>
          <p:cNvPr id="58" name="Rectangle 57">
            <a:extLst>
              <a:ext uri="{FF2B5EF4-FFF2-40B4-BE49-F238E27FC236}">
                <a16:creationId xmlns:a16="http://schemas.microsoft.com/office/drawing/2014/main" id="{3514B9EA-81B2-A57A-1DC2-C11A5C65BC7B}"/>
              </a:ext>
            </a:extLst>
          </p:cNvPr>
          <p:cNvSpPr/>
          <p:nvPr/>
        </p:nvSpPr>
        <p:spPr>
          <a:xfrm>
            <a:off x="582597" y="1411442"/>
            <a:ext cx="3068664" cy="979368"/>
          </a:xfrm>
          <a:prstGeom prst="rect">
            <a:avLst/>
          </a:prstGeom>
          <a:noFill/>
          <a:ln w="19050" cap="flat" cmpd="sng" algn="ctr">
            <a:solidFill>
              <a:srgbClr val="7889FB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138B12B2-A3DC-9A66-64E9-5F493A21F42E}"/>
              </a:ext>
            </a:extLst>
          </p:cNvPr>
          <p:cNvGrpSpPr/>
          <p:nvPr/>
        </p:nvGrpSpPr>
        <p:grpSpPr>
          <a:xfrm>
            <a:off x="6271575" y="3704256"/>
            <a:ext cx="3086100" cy="2030566"/>
            <a:chOff x="5377860" y="4423395"/>
            <a:chExt cx="3086100" cy="2030566"/>
          </a:xfrm>
        </p:grpSpPr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9CB07BC7-F64C-43B5-2D44-085E2871985F}"/>
                </a:ext>
              </a:extLst>
            </p:cNvPr>
            <p:cNvSpPr txBox="1"/>
            <p:nvPr/>
          </p:nvSpPr>
          <p:spPr>
            <a:xfrm>
              <a:off x="5377860" y="5455741"/>
              <a:ext cx="7239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70146"/>
                  </a:solidFill>
                  <a:effectLst/>
                  <a:uLnTx/>
                  <a:uFillTx/>
                  <a:ea typeface="ＭＳ Ｐゴシック" charset="0"/>
                  <a:cs typeface="Calibri" panose="020F0502020204030204" pitchFamily="34" charset="0"/>
                </a:rPr>
                <a:t>1.6GB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D1310518-D2D6-A2B2-18A9-BB4331C3D1F2}"/>
                </a:ext>
              </a:extLst>
            </p:cNvPr>
            <p:cNvSpPr txBox="1"/>
            <p:nvPr/>
          </p:nvSpPr>
          <p:spPr>
            <a:xfrm>
              <a:off x="5500670" y="5225752"/>
              <a:ext cx="81064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70146"/>
                  </a:solidFill>
                  <a:effectLst/>
                  <a:uLnTx/>
                  <a:uFillTx/>
                  <a:ea typeface="ＭＳ Ｐゴシック" charset="0"/>
                  <a:cs typeface="Calibri" panose="020F0502020204030204" pitchFamily="34" charset="0"/>
                </a:rPr>
                <a:t>800MB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B406A990-1454-CCEC-2179-0BC774124DD4}"/>
                </a:ext>
              </a:extLst>
            </p:cNvPr>
            <p:cNvSpPr txBox="1"/>
            <p:nvPr/>
          </p:nvSpPr>
          <p:spPr>
            <a:xfrm>
              <a:off x="5991515" y="4423395"/>
              <a:ext cx="6858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70146"/>
                  </a:solidFill>
                  <a:effectLst/>
                  <a:uLnTx/>
                  <a:uFillTx/>
                  <a:ea typeface="ＭＳ Ｐゴシック" charset="0"/>
                  <a:cs typeface="Calibri" panose="020F0502020204030204" pitchFamily="34" charset="0"/>
                </a:rPr>
                <a:t>16KB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4C7B053F-72CE-1614-6CD9-A421F27746C1}"/>
                </a:ext>
              </a:extLst>
            </p:cNvPr>
            <p:cNvSpPr txBox="1"/>
            <p:nvPr/>
          </p:nvSpPr>
          <p:spPr>
            <a:xfrm>
              <a:off x="6635160" y="5600521"/>
              <a:ext cx="12954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X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B2A22EA3-1928-38F8-2016-D7943FA981BE}"/>
                </a:ext>
              </a:extLst>
            </p:cNvPr>
            <p:cNvSpPr txBox="1"/>
            <p:nvPr/>
          </p:nvSpPr>
          <p:spPr>
            <a:xfrm>
              <a:off x="5701710" y="6176962"/>
              <a:ext cx="609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y</a:t>
              </a: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Consolas" panose="020B0609020204030204" pitchFamily="49" charset="0"/>
                <a:ea typeface="ＭＳ Ｐゴシック" charset="0"/>
                <a:cs typeface="Courier New" pitchFamily="49" charset="0"/>
              </a:endParaRP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16908BA2-04CB-B7C3-32A1-EC10F44FB4B0}"/>
                </a:ext>
              </a:extLst>
            </p:cNvPr>
            <p:cNvSpPr txBox="1"/>
            <p:nvPr/>
          </p:nvSpPr>
          <p:spPr>
            <a:xfrm>
              <a:off x="5625510" y="5646241"/>
              <a:ext cx="7620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r’(CP)</a:t>
              </a:r>
            </a:p>
          </p:txBody>
        </p:sp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E906C84B-5DB9-C803-4222-F6F7E89B19CF}"/>
                </a:ext>
              </a:extLst>
            </p:cNvPr>
            <p:cNvCxnSpPr>
              <a:endCxn id="67" idx="2"/>
            </p:cNvCxnSpPr>
            <p:nvPr/>
          </p:nvCxnSpPr>
          <p:spPr>
            <a:xfrm rot="10800000">
              <a:off x="6673260" y="5344121"/>
              <a:ext cx="495300" cy="256401"/>
            </a:xfrm>
            <a:prstGeom prst="straightConnector1">
              <a:avLst/>
            </a:prstGeom>
            <a:noFill/>
            <a:ln w="12700" cap="flat" cmpd="sng" algn="ctr">
              <a:solidFill>
                <a:srgbClr val="0F0F0F"/>
              </a:solidFill>
              <a:prstDash val="solid"/>
              <a:miter lim="800000"/>
              <a:tailEnd type="triangle" w="med" len="med"/>
            </a:ln>
            <a:effectLst/>
          </p:spPr>
        </p:cxn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2BEA87A0-8ADC-57A8-4926-29221969DBF7}"/>
                </a:ext>
              </a:extLst>
            </p:cNvPr>
            <p:cNvSpPr txBox="1"/>
            <p:nvPr/>
          </p:nvSpPr>
          <p:spPr>
            <a:xfrm>
              <a:off x="6025560" y="5067121"/>
              <a:ext cx="12954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mapmm</a:t>
              </a: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(SP)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414C3BD4-23E1-24E5-6775-1A46CF0C3D63}"/>
                </a:ext>
              </a:extLst>
            </p:cNvPr>
            <p:cNvSpPr txBox="1"/>
            <p:nvPr/>
          </p:nvSpPr>
          <p:spPr>
            <a:xfrm>
              <a:off x="7168560" y="5067121"/>
              <a:ext cx="12954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tsmm</a:t>
              </a: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(SP)</a:t>
              </a:r>
            </a:p>
          </p:txBody>
        </p:sp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68768EAF-538D-BF35-C257-CE884F4E501B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6438380" y="4984640"/>
              <a:ext cx="164961" cy="1588"/>
            </a:xfrm>
            <a:prstGeom prst="straightConnector1">
              <a:avLst/>
            </a:prstGeom>
            <a:noFill/>
            <a:ln w="12700" cap="flat" cmpd="sng" algn="ctr">
              <a:solidFill>
                <a:srgbClr val="0F0F0F"/>
              </a:solidFill>
              <a:prstDash val="solid"/>
              <a:miter lim="800000"/>
              <a:tailEnd type="triangle" w="med" len="med"/>
            </a:ln>
            <a:effectLst/>
          </p:spPr>
        </p:cxnSp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B8D3C8FB-8BF7-3F70-BF1A-F3FF477377D5}"/>
                </a:ext>
              </a:extLst>
            </p:cNvPr>
            <p:cNvCxnSpPr>
              <a:stCxn id="68" idx="0"/>
            </p:cNvCxnSpPr>
            <p:nvPr/>
          </p:nvCxnSpPr>
          <p:spPr>
            <a:xfrm rot="5400000" flipH="1" flipV="1">
              <a:off x="7733780" y="4984641"/>
              <a:ext cx="164961" cy="1588"/>
            </a:xfrm>
            <a:prstGeom prst="straightConnector1">
              <a:avLst/>
            </a:prstGeom>
            <a:noFill/>
            <a:ln w="12700" cap="flat" cmpd="sng" algn="ctr">
              <a:solidFill>
                <a:srgbClr val="0F0F0F"/>
              </a:solidFill>
              <a:prstDash val="solid"/>
              <a:miter lim="800000"/>
              <a:tailEnd type="triangle" w="med" len="med"/>
            </a:ln>
            <a:effectLst/>
          </p:spPr>
        </p:cxnSp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id="{9ACB7D60-2EE3-1A4A-4A8C-8D1CB2E5CE6E}"/>
                </a:ext>
              </a:extLst>
            </p:cNvPr>
            <p:cNvCxnSpPr>
              <a:endCxn id="68" idx="2"/>
            </p:cNvCxnSpPr>
            <p:nvPr/>
          </p:nvCxnSpPr>
          <p:spPr>
            <a:xfrm flipV="1">
              <a:off x="7397162" y="5344120"/>
              <a:ext cx="419098" cy="256401"/>
            </a:xfrm>
            <a:prstGeom prst="straightConnector1">
              <a:avLst/>
            </a:prstGeom>
            <a:noFill/>
            <a:ln w="12700" cap="flat" cmpd="sng" algn="ctr">
              <a:solidFill>
                <a:srgbClr val="0F0F0F"/>
              </a:solidFill>
              <a:prstDash val="solid"/>
              <a:miter lim="800000"/>
              <a:tailEnd type="triangle" w="med" len="med"/>
            </a:ln>
            <a:effectLst/>
          </p:spPr>
        </p:cxnSp>
        <p:cxnSp>
          <p:nvCxnSpPr>
            <p:cNvPr id="72" name="Straight Arrow Connector 71">
              <a:extLst>
                <a:ext uri="{FF2B5EF4-FFF2-40B4-BE49-F238E27FC236}">
                  <a16:creationId xmlns:a16="http://schemas.microsoft.com/office/drawing/2014/main" id="{3E42201D-14A5-CCCA-D432-F4FFD75FC2F0}"/>
                </a:ext>
              </a:extLst>
            </p:cNvPr>
            <p:cNvCxnSpPr>
              <a:stCxn id="64" idx="0"/>
              <a:endCxn id="65" idx="2"/>
            </p:cNvCxnSpPr>
            <p:nvPr/>
          </p:nvCxnSpPr>
          <p:spPr>
            <a:xfrm flipV="1">
              <a:off x="6006510" y="5923240"/>
              <a:ext cx="0" cy="253722"/>
            </a:xfrm>
            <a:prstGeom prst="straightConnector1">
              <a:avLst/>
            </a:prstGeom>
            <a:noFill/>
            <a:ln w="12700" cap="flat" cmpd="sng" algn="ctr">
              <a:solidFill>
                <a:srgbClr val="0F0F0F"/>
              </a:solidFill>
              <a:prstDash val="solid"/>
              <a:miter lim="800000"/>
              <a:tailEnd type="triangle" w="med" len="med"/>
            </a:ln>
            <a:effectLst/>
          </p:spPr>
        </p:cxn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653F6C14-05A3-D019-2765-2321CFF97651}"/>
                </a:ext>
              </a:extLst>
            </p:cNvPr>
            <p:cNvCxnSpPr>
              <a:cxnSpLocks/>
              <a:stCxn id="65" idx="0"/>
            </p:cNvCxnSpPr>
            <p:nvPr/>
          </p:nvCxnSpPr>
          <p:spPr>
            <a:xfrm flipV="1">
              <a:off x="6006510" y="5344120"/>
              <a:ext cx="428228" cy="302121"/>
            </a:xfrm>
            <a:prstGeom prst="straightConnector1">
              <a:avLst/>
            </a:prstGeom>
            <a:noFill/>
            <a:ln w="12700" cap="flat" cmpd="sng" algn="ctr">
              <a:solidFill>
                <a:srgbClr val="0F0F0F"/>
              </a:solidFill>
              <a:prstDash val="solid"/>
              <a:miter lim="800000"/>
              <a:tailEnd type="triangle" w="med" len="med"/>
            </a:ln>
            <a:effectLst/>
          </p:spPr>
        </p:cxn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D6C749A9-7F5D-B8E5-EEBE-0E06AC0B2999}"/>
                </a:ext>
              </a:extLst>
            </p:cNvPr>
            <p:cNvSpPr txBox="1"/>
            <p:nvPr/>
          </p:nvSpPr>
          <p:spPr>
            <a:xfrm>
              <a:off x="5890849" y="4636253"/>
              <a:ext cx="12954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r’(CP)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96E912F0-346D-38BD-DC9C-970FDF9BECDD}"/>
                </a:ext>
              </a:extLst>
            </p:cNvPr>
            <p:cNvSpPr txBox="1"/>
            <p:nvPr/>
          </p:nvSpPr>
          <p:spPr>
            <a:xfrm>
              <a:off x="7018421" y="5847135"/>
              <a:ext cx="12954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7889FB"/>
                  </a:solidFill>
                  <a:effectLst/>
                  <a:uLnTx/>
                  <a:uFillTx/>
                  <a:ea typeface="ＭＳ Ｐゴシック" charset="0"/>
                  <a:cs typeface="Calibri" panose="020F0502020204030204" pitchFamily="34" charset="0"/>
                </a:rPr>
                <a:t>(persisted in MEM_DISK)</a:t>
              </a: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6E95E8A9-DF3B-7D2B-F292-00CE8FA17A19}"/>
              </a:ext>
            </a:extLst>
          </p:cNvPr>
          <p:cNvGrpSpPr/>
          <p:nvPr/>
        </p:nvGrpSpPr>
        <p:grpSpPr>
          <a:xfrm>
            <a:off x="9219288" y="4316717"/>
            <a:ext cx="443191" cy="1267384"/>
            <a:chOff x="7952246" y="5448396"/>
            <a:chExt cx="443191" cy="1267384"/>
          </a:xfrm>
        </p:grpSpPr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872AD951-5062-884E-7CFC-921F3AD3ECAD}"/>
                </a:ext>
              </a:extLst>
            </p:cNvPr>
            <p:cNvSpPr/>
            <p:nvPr/>
          </p:nvSpPr>
          <p:spPr>
            <a:xfrm>
              <a:off x="7952246" y="5448396"/>
              <a:ext cx="437413" cy="395306"/>
            </a:xfrm>
            <a:prstGeom prst="rect">
              <a:avLst/>
            </a:prstGeom>
            <a:noFill/>
            <a:ln w="19050" cap="flat" cmpd="sng" algn="ctr">
              <a:solidFill>
                <a:srgbClr val="7889FB"/>
              </a:solidFill>
              <a:prstDash val="solid"/>
              <a:miter lim="800000"/>
            </a:ln>
            <a:effectLst/>
          </p:spPr>
          <p:txBody>
            <a:bodyPr lIns="0" rIns="0"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700" b="0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+mn-ea"/>
                  <a:cs typeface="+mn-cs"/>
                </a:rPr>
                <a:t>X</a:t>
              </a:r>
              <a:r>
                <a:rPr kumimoji="0" lang="en-US" sz="1700" b="0" i="0" u="none" strike="noStrike" kern="0" cap="none" spc="0" normalizeH="0" baseline="-2500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+mn-ea"/>
                  <a:cs typeface="+mn-cs"/>
                </a:rPr>
                <a:t>1,1</a:t>
              </a:r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3A8039B7-8EF5-B8D2-5E5E-31F8568B51B9}"/>
                </a:ext>
              </a:extLst>
            </p:cNvPr>
            <p:cNvSpPr/>
            <p:nvPr/>
          </p:nvSpPr>
          <p:spPr>
            <a:xfrm>
              <a:off x="7955354" y="5887834"/>
              <a:ext cx="437413" cy="395306"/>
            </a:xfrm>
            <a:prstGeom prst="rect">
              <a:avLst/>
            </a:prstGeom>
            <a:noFill/>
            <a:ln w="19050" cap="flat" cmpd="sng" algn="ctr">
              <a:solidFill>
                <a:srgbClr val="7889FB"/>
              </a:solidFill>
              <a:prstDash val="solid"/>
              <a:miter lim="800000"/>
            </a:ln>
            <a:effectLst/>
          </p:spPr>
          <p:txBody>
            <a:bodyPr lIns="0" rIns="0"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700" b="0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+mn-ea"/>
                  <a:cs typeface="+mn-cs"/>
                </a:rPr>
                <a:t>X</a:t>
              </a:r>
              <a:r>
                <a:rPr kumimoji="0" lang="en-US" sz="1700" b="0" i="0" u="none" strike="noStrike" kern="0" cap="none" spc="0" normalizeH="0" baseline="-2500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+mn-ea"/>
                  <a:cs typeface="+mn-cs"/>
                </a:rPr>
                <a:t>2,1</a:t>
              </a:r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4C307253-CC84-43CE-8CB8-3010A9F6959C}"/>
                </a:ext>
              </a:extLst>
            </p:cNvPr>
            <p:cNvSpPr/>
            <p:nvPr/>
          </p:nvSpPr>
          <p:spPr>
            <a:xfrm>
              <a:off x="7958024" y="6320474"/>
              <a:ext cx="437413" cy="395306"/>
            </a:xfrm>
            <a:prstGeom prst="rect">
              <a:avLst/>
            </a:prstGeom>
            <a:noFill/>
            <a:ln w="19050" cap="flat" cmpd="sng" algn="ctr">
              <a:solidFill>
                <a:srgbClr val="7889FB"/>
              </a:solidFill>
              <a:prstDash val="solid"/>
              <a:miter lim="800000"/>
            </a:ln>
            <a:effectLst/>
          </p:spPr>
          <p:txBody>
            <a:bodyPr lIns="0" rIns="0"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700" b="0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+mn-ea"/>
                  <a:cs typeface="+mn-cs"/>
                </a:rPr>
                <a:t>X</a:t>
              </a:r>
              <a:r>
                <a:rPr kumimoji="0" lang="en-US" sz="1700" b="0" i="0" u="none" strike="noStrike" kern="0" cap="none" spc="0" normalizeH="0" baseline="-2500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+mn-ea"/>
                  <a:cs typeface="+mn-cs"/>
                </a:rPr>
                <a:t>m,1</a:t>
              </a:r>
            </a:p>
          </p:txBody>
        </p:sp>
      </p:grpSp>
      <p:sp>
        <p:nvSpPr>
          <p:cNvPr id="81" name="TextBox 80">
            <a:extLst>
              <a:ext uri="{FF2B5EF4-FFF2-40B4-BE49-F238E27FC236}">
                <a16:creationId xmlns:a16="http://schemas.microsoft.com/office/drawing/2014/main" id="{EDBD75A4-953A-96A5-CB86-D7F328CDCAF3}"/>
              </a:ext>
            </a:extLst>
          </p:cNvPr>
          <p:cNvSpPr txBox="1"/>
          <p:nvPr/>
        </p:nvSpPr>
        <p:spPr>
          <a:xfrm>
            <a:off x="9207537" y="3155134"/>
            <a:ext cx="298446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è"/>
            </a:pPr>
            <a:r>
              <a:rPr lang="en-US" b="1" dirty="0">
                <a:solidFill>
                  <a:schemeClr val="accent1"/>
                </a:solidFill>
                <a:ea typeface="ＭＳ Ｐゴシック" charset="0"/>
                <a:cs typeface="Calibri" panose="020F0502020204030204" pitchFamily="34" charset="0"/>
                <a:sym typeface="Wingdings" pitchFamily="2" charset="2"/>
              </a:rPr>
              <a:t> Distributed Matrices</a:t>
            </a:r>
          </a:p>
          <a:p>
            <a:pPr marL="182880" lvl="1" defTabSz="4572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b="1" dirty="0">
                <a:solidFill>
                  <a:srgbClr val="7889FB"/>
                </a:solidFill>
                <a:ea typeface="ＭＳ Ｐゴシック" charset="0"/>
                <a:cs typeface="Calibri" panose="020F0502020204030204" pitchFamily="34" charset="0"/>
                <a:sym typeface="Wingdings" pitchFamily="2" charset="2"/>
              </a:rPr>
              <a:t> Fixed-size matrix blocks</a:t>
            </a:r>
          </a:p>
          <a:p>
            <a:pPr marL="182880" lvl="1" defTabSz="4572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b="1" dirty="0">
                <a:solidFill>
                  <a:srgbClr val="7889FB"/>
                </a:solidFill>
                <a:ea typeface="ＭＳ Ｐゴシック" charset="0"/>
                <a:cs typeface="Calibri" panose="020F0502020204030204" pitchFamily="34" charset="0"/>
                <a:sym typeface="Wingdings" pitchFamily="2" charset="2"/>
              </a:rPr>
              <a:t> Data-parallel operations</a:t>
            </a:r>
          </a:p>
        </p:txBody>
      </p:sp>
    </p:spTree>
    <p:extLst>
      <p:ext uri="{BB962C8B-B14F-4D97-AF65-F5344CB8AC3E}">
        <p14:creationId xmlns:p14="http://schemas.microsoft.com/office/powerpoint/2010/main" val="2061460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/>
      <p:bldP spid="9" grpId="0"/>
      <p:bldP spid="11" grpId="0" animBg="1"/>
      <p:bldP spid="36" grpId="0"/>
      <p:bldP spid="58" grpId="0" animBg="1"/>
      <p:bldP spid="8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D313CB-1498-D0F3-EA57-30751CFAE57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Goal</a:t>
            </a:r>
          </a:p>
          <a:p>
            <a:pPr lvl="1"/>
            <a:r>
              <a:rPr lang="en-US" b="1" dirty="0">
                <a:solidFill>
                  <a:srgbClr val="C40D1E"/>
                </a:solidFill>
              </a:rPr>
              <a:t>Low-barrier approachability</a:t>
            </a:r>
            <a:r>
              <a:rPr lang="en-US" dirty="0"/>
              <a:t> for spectrum of awareness and antidiscrimination issues</a:t>
            </a:r>
          </a:p>
          <a:p>
            <a:r>
              <a:rPr lang="en-US" dirty="0"/>
              <a:t>Team</a:t>
            </a:r>
          </a:p>
          <a:p>
            <a:pPr lvl="1"/>
            <a:r>
              <a:rPr lang="en-US" b="1" dirty="0"/>
              <a:t>Irene Hube-Achter</a:t>
            </a:r>
            <a:r>
              <a:rPr lang="en-US" dirty="0"/>
              <a:t> (MTSV)</a:t>
            </a:r>
          </a:p>
          <a:p>
            <a:pPr lvl="1"/>
            <a:r>
              <a:rPr lang="en-US" b="1" dirty="0"/>
              <a:t>Matthias Boehm </a:t>
            </a:r>
            <a:r>
              <a:rPr lang="en-US" dirty="0"/>
              <a:t>(professors)</a:t>
            </a:r>
          </a:p>
          <a:p>
            <a:pPr lvl="1"/>
            <a:r>
              <a:rPr lang="es-ES" b="1" dirty="0" err="1"/>
              <a:t>Ceenu</a:t>
            </a:r>
            <a:r>
              <a:rPr lang="es-ES" b="1" dirty="0"/>
              <a:t> George</a:t>
            </a:r>
            <a:r>
              <a:rPr lang="es-ES" dirty="0"/>
              <a:t> (</a:t>
            </a:r>
            <a:r>
              <a:rPr lang="es-ES" dirty="0" err="1"/>
              <a:t>professors</a:t>
            </a:r>
            <a:r>
              <a:rPr lang="es-ES" dirty="0"/>
              <a:t>)</a:t>
            </a:r>
            <a:endParaRPr lang="en-US" dirty="0"/>
          </a:p>
          <a:p>
            <a:pPr lvl="1"/>
            <a:r>
              <a:rPr lang="en-US" b="1" dirty="0"/>
              <a:t>Nadine Karsten</a:t>
            </a:r>
            <a:r>
              <a:rPr lang="en-US" dirty="0"/>
              <a:t> (scientific staff)</a:t>
            </a:r>
          </a:p>
          <a:p>
            <a:pPr lvl="1"/>
            <a:r>
              <a:rPr lang="en-US" b="1" dirty="0"/>
              <a:t>Tom </a:t>
            </a:r>
            <a:r>
              <a:rPr lang="en-US" b="1" dirty="0" err="1"/>
              <a:t>Hersperger</a:t>
            </a:r>
            <a:r>
              <a:rPr lang="en-US" b="1" dirty="0"/>
              <a:t> </a:t>
            </a:r>
            <a:r>
              <a:rPr lang="en-US" dirty="0"/>
              <a:t>(students)</a:t>
            </a:r>
          </a:p>
          <a:p>
            <a:r>
              <a:rPr lang="en-US" dirty="0"/>
              <a:t>Mission Statement</a:t>
            </a:r>
          </a:p>
          <a:p>
            <a:pPr lvl="1"/>
            <a:r>
              <a:rPr lang="en-US" b="0" dirty="0"/>
              <a:t>Account for </a:t>
            </a:r>
            <a:r>
              <a:rPr lang="en-US" dirty="0"/>
              <a:t>heterogeneity and complexity of modern societies at TU Berlin</a:t>
            </a:r>
            <a:r>
              <a:rPr lang="en-US" b="0" dirty="0"/>
              <a:t> </a:t>
            </a:r>
          </a:p>
          <a:p>
            <a:pPr lvl="1"/>
            <a:r>
              <a:rPr lang="en-US" b="1" dirty="0"/>
              <a:t>#1</a:t>
            </a:r>
            <a:r>
              <a:rPr lang="en-US" b="1" dirty="0">
                <a:solidFill>
                  <a:srgbClr val="7889FB"/>
                </a:solidFill>
              </a:rPr>
              <a:t> Treat all persons with fairness and respect</a:t>
            </a:r>
          </a:p>
          <a:p>
            <a:pPr lvl="1"/>
            <a:r>
              <a:rPr lang="en-US" b="1" dirty="0"/>
              <a:t>#2</a:t>
            </a:r>
            <a:r>
              <a:rPr lang="en-US" b="1" dirty="0">
                <a:solidFill>
                  <a:srgbClr val="7889FB"/>
                </a:solidFill>
              </a:rPr>
              <a:t> Ensure a safe environment for all</a:t>
            </a:r>
          </a:p>
          <a:p>
            <a:pPr lvl="1"/>
            <a:r>
              <a:rPr lang="en-US" b="1" dirty="0"/>
              <a:t>#3</a:t>
            </a:r>
            <a:r>
              <a:rPr lang="en-US" b="1" dirty="0">
                <a:solidFill>
                  <a:srgbClr val="7889FB"/>
                </a:solidFill>
              </a:rPr>
              <a:t> Comply with our duty of care towards others</a:t>
            </a:r>
            <a:r>
              <a:rPr lang="en-US" b="0" dirty="0"/>
              <a:t> </a:t>
            </a:r>
          </a:p>
          <a:p>
            <a:pPr lvl="1"/>
            <a:r>
              <a:rPr lang="en-US" b="1" dirty="0"/>
              <a:t>#4</a:t>
            </a:r>
            <a:r>
              <a:rPr lang="en-US" b="1" dirty="0">
                <a:solidFill>
                  <a:srgbClr val="7889FB"/>
                </a:solidFill>
              </a:rPr>
              <a:t> Actively support the implementation of the above guidelines and contribute</a:t>
            </a:r>
            <a:r>
              <a:rPr lang="en-US" b="0" dirty="0"/>
              <a:t> 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4F7E5D2-AF09-236D-AC1D-595301CC6DD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#3 Faculty IV - Team Awareness and Antidiscrimination</a:t>
            </a:r>
          </a:p>
          <a:p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https://www.tu.berlin/eecs/awan</a:t>
            </a:r>
            <a:endParaRPr lang="en-US" sz="20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EAC1202-3576-AC61-9082-BA833D613B6C}"/>
              </a:ext>
            </a:extLst>
          </p:cNvPr>
          <p:cNvPicPr>
            <a:picLocks noChangeAspect="1"/>
          </p:cNvPicPr>
          <p:nvPr/>
        </p:nvPicPr>
        <p:blipFill>
          <a:blip r:embed="rId4">
            <a:grayscl/>
          </a:blip>
          <a:stretch>
            <a:fillRect/>
          </a:stretch>
        </p:blipFill>
        <p:spPr>
          <a:xfrm>
            <a:off x="6057283" y="2029327"/>
            <a:ext cx="1203951" cy="180592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031A660-8ED4-DAC8-BCDF-755A3EEB0A00}"/>
              </a:ext>
            </a:extLst>
          </p:cNvPr>
          <p:cNvPicPr>
            <a:picLocks noChangeAspect="1"/>
          </p:cNvPicPr>
          <p:nvPr/>
        </p:nvPicPr>
        <p:blipFill>
          <a:blip r:embed="rId5">
            <a:grayscl/>
          </a:blip>
          <a:stretch>
            <a:fillRect/>
          </a:stretch>
        </p:blipFill>
        <p:spPr>
          <a:xfrm>
            <a:off x="8951215" y="2029327"/>
            <a:ext cx="1203951" cy="180592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02E28DA-CCBD-7AEA-E250-4C55AFAFFA85}"/>
              </a:ext>
            </a:extLst>
          </p:cNvPr>
          <p:cNvPicPr>
            <a:picLocks noChangeAspect="1"/>
          </p:cNvPicPr>
          <p:nvPr/>
        </p:nvPicPr>
        <p:blipFill>
          <a:blip r:embed="rId6">
            <a:grayscl/>
          </a:blip>
          <a:stretch>
            <a:fillRect/>
          </a:stretch>
        </p:blipFill>
        <p:spPr>
          <a:xfrm>
            <a:off x="10354258" y="2027633"/>
            <a:ext cx="1203951" cy="18059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50FFB35-75C8-0E2B-2DD4-8E7EB8A0DA61}"/>
              </a:ext>
            </a:extLst>
          </p:cNvPr>
          <p:cNvPicPr>
            <a:picLocks noChangeAspect="1"/>
          </p:cNvPicPr>
          <p:nvPr/>
        </p:nvPicPr>
        <p:blipFill>
          <a:blip r:embed="rId7">
            <a:grayscl/>
          </a:blip>
          <a:stretch>
            <a:fillRect/>
          </a:stretch>
        </p:blipFill>
        <p:spPr>
          <a:xfrm>
            <a:off x="4653482" y="2029327"/>
            <a:ext cx="1203951" cy="180592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A2CCB66-05D6-9D4B-794D-389E57026D82}"/>
              </a:ext>
            </a:extLst>
          </p:cNvPr>
          <p:cNvSpPr txBox="1"/>
          <p:nvPr/>
        </p:nvSpPr>
        <p:spPr>
          <a:xfrm>
            <a:off x="8175503" y="3984047"/>
            <a:ext cx="3779431" cy="83099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Contact: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private email, </a:t>
            </a:r>
          </a:p>
          <a:p>
            <a:pPr algn="ctr"/>
            <a:r>
              <a:rPr lang="en-US" sz="1600" b="1" dirty="0">
                <a:hlinkClick r:id="rId8"/>
              </a:rPr>
              <a:t>eecs-TB-awareness@win.tu-berlin.de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b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 </a:t>
            </a:r>
            <a:r>
              <a:rPr lang="en-US" sz="1600" b="1" dirty="0">
                <a:solidFill>
                  <a:srgbClr val="C40D1E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AwAn@dams.tu-berlin.de</a:t>
            </a:r>
            <a:r>
              <a:rPr lang="en-US" sz="1600" b="1" dirty="0">
                <a:solidFill>
                  <a:srgbClr val="C40D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1026" name="Picture 2" descr="Person Photo">
            <a:extLst>
              <a:ext uri="{FF2B5EF4-FFF2-40B4-BE49-F238E27FC236}">
                <a16:creationId xmlns:a16="http://schemas.microsoft.com/office/drawing/2014/main" id="{D7463FB9-C74E-ACAD-4DBF-1EEB1644C9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084" y="2029327"/>
            <a:ext cx="1289523" cy="180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009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AF3808EE-8287-43D8-02BA-2E45D3609181}"/>
              </a:ext>
            </a:extLst>
          </p:cNvPr>
          <p:cNvSpPr/>
          <p:nvPr/>
        </p:nvSpPr>
        <p:spPr>
          <a:xfrm>
            <a:off x="1194318" y="5700827"/>
            <a:ext cx="10997682" cy="11571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9521416-ACB0-B19D-2E69-EA79F540A07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sz="2000" dirty="0"/>
              <a:t>Example Static Rewrites </a:t>
            </a:r>
            <a:r>
              <a:rPr lang="en-US" sz="2000" b="0" dirty="0"/>
              <a:t>(size-indep</a:t>
            </a:r>
            <a:r>
              <a:rPr lang="en-US" b="0" dirty="0"/>
              <a:t>endent</a:t>
            </a:r>
            <a:r>
              <a:rPr lang="en-US" sz="2000" b="0" dirty="0"/>
              <a:t>)</a:t>
            </a:r>
          </a:p>
          <a:p>
            <a:pPr lvl="1"/>
            <a:r>
              <a:rPr lang="en-US" sz="1800" dirty="0"/>
              <a:t>Common Subexpression Elimination</a:t>
            </a:r>
          </a:p>
          <a:p>
            <a:pPr lvl="1"/>
            <a:r>
              <a:rPr lang="en-US" sz="1800" dirty="0"/>
              <a:t>Constant Folding / Branch Removal /</a:t>
            </a:r>
            <a:br>
              <a:rPr lang="en-US" sz="1800" dirty="0"/>
            </a:br>
            <a:r>
              <a:rPr lang="en-US" sz="1800" dirty="0"/>
              <a:t>Block Sequence Merge</a:t>
            </a:r>
          </a:p>
          <a:p>
            <a:pPr lvl="1"/>
            <a:r>
              <a:rPr lang="en-US" sz="1800" b="1" dirty="0">
                <a:solidFill>
                  <a:srgbClr val="7889FB"/>
                </a:solidFill>
              </a:rPr>
              <a:t>Static Simplification Rewrites</a:t>
            </a:r>
          </a:p>
          <a:p>
            <a:pPr lvl="1"/>
            <a:r>
              <a:rPr lang="en-US" sz="1800" dirty="0"/>
              <a:t>Right/Left Indexing Vectorization</a:t>
            </a:r>
          </a:p>
          <a:p>
            <a:pPr lvl="1"/>
            <a:r>
              <a:rPr lang="en-US" sz="1800" dirty="0"/>
              <a:t>For Loop Vectorization </a:t>
            </a:r>
          </a:p>
          <a:p>
            <a:pPr lvl="1"/>
            <a:r>
              <a:rPr lang="en-US" sz="1800" dirty="0"/>
              <a:t>Spark checkpoint/repartition injection</a:t>
            </a:r>
          </a:p>
          <a:p>
            <a:pPr lvl="1"/>
            <a:endParaRPr lang="en-US" sz="1000" dirty="0"/>
          </a:p>
          <a:p>
            <a:r>
              <a:rPr lang="en-US" sz="2000" dirty="0"/>
              <a:t>Example Dynamic Rewrites </a:t>
            </a:r>
            <a:r>
              <a:rPr lang="en-US" sz="2000" b="0" dirty="0"/>
              <a:t>(size-dependent)</a:t>
            </a:r>
          </a:p>
          <a:p>
            <a:pPr lvl="1"/>
            <a:r>
              <a:rPr lang="en-US" sz="1800" b="1" dirty="0">
                <a:solidFill>
                  <a:srgbClr val="7889FB"/>
                </a:solidFill>
              </a:rPr>
              <a:t>Dynamic Simplification Rewrites</a:t>
            </a:r>
          </a:p>
          <a:p>
            <a:pPr lvl="1"/>
            <a:r>
              <a:rPr lang="en-US" sz="1800" b="1" dirty="0">
                <a:solidFill>
                  <a:srgbClr val="7889FB"/>
                </a:solidFill>
              </a:rPr>
              <a:t>Matrix </a:t>
            </a:r>
            <a:r>
              <a:rPr lang="en-US" sz="1800" b="1" dirty="0" err="1">
                <a:solidFill>
                  <a:srgbClr val="7889FB"/>
                </a:solidFill>
              </a:rPr>
              <a:t>Mult</a:t>
            </a:r>
            <a:r>
              <a:rPr lang="en-US" sz="1800" b="1" dirty="0">
                <a:solidFill>
                  <a:srgbClr val="7889FB"/>
                </a:solidFill>
              </a:rPr>
              <a:t> Chain Optimization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C4BB7E-8565-B2CD-42B4-FF37421C958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Static and Dynamic Rewrites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757F5A1-20C4-603C-8F30-814E22462F57}"/>
              </a:ext>
            </a:extLst>
          </p:cNvPr>
          <p:cNvSpPr txBox="1"/>
          <p:nvPr/>
        </p:nvSpPr>
        <p:spPr>
          <a:xfrm>
            <a:off x="8273511" y="5190703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  <a:sym typeface="Wingdings" panose="05000000000000000000" pitchFamily="2" charset="2"/>
              </a:rPr>
              <a:t></a:t>
            </a:r>
            <a:endParaRPr lang="en-US" dirty="0">
              <a:solidFill>
                <a:srgbClr val="0F0F0F"/>
              </a:solidFill>
              <a:ea typeface="ＭＳ Ｐゴシック" charset="0"/>
              <a:cs typeface="Calibri" panose="020F050202020403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2E4212E-5CAB-65CC-0295-9075B228A049}"/>
              </a:ext>
            </a:extLst>
          </p:cNvPr>
          <p:cNvGrpSpPr/>
          <p:nvPr/>
        </p:nvGrpSpPr>
        <p:grpSpPr>
          <a:xfrm>
            <a:off x="5775658" y="4903093"/>
            <a:ext cx="2365552" cy="1117437"/>
            <a:chOff x="1447800" y="2455590"/>
            <a:chExt cx="2365552" cy="1117437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770F26B-EE9D-0666-2985-9E4C50FDC5D0}"/>
                </a:ext>
              </a:extLst>
            </p:cNvPr>
            <p:cNvSpPr>
              <a:spLocks/>
            </p:cNvSpPr>
            <p:nvPr/>
          </p:nvSpPr>
          <p:spPr>
            <a:xfrm>
              <a:off x="1640393" y="2474408"/>
              <a:ext cx="667512" cy="667512"/>
            </a:xfrm>
            <a:prstGeom prst="rect">
              <a:avLst/>
            </a:prstGeom>
            <a:solidFill>
              <a:srgbClr val="7889FB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rIns="0"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t(X)</a:t>
              </a:r>
              <a:b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</a:b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1kx1k</a:t>
              </a:r>
            </a:p>
          </p:txBody>
        </p:sp>
        <p:sp>
          <p:nvSpPr>
            <p:cNvPr id="7" name="Right Bracket 6">
              <a:extLst>
                <a:ext uri="{FF2B5EF4-FFF2-40B4-BE49-F238E27FC236}">
                  <a16:creationId xmlns:a16="http://schemas.microsoft.com/office/drawing/2014/main" id="{902421D4-3436-E26D-8E95-C4AED209DD63}"/>
                </a:ext>
              </a:extLst>
            </p:cNvPr>
            <p:cNvSpPr/>
            <p:nvPr/>
          </p:nvSpPr>
          <p:spPr>
            <a:xfrm rot="10800000">
              <a:off x="1447800" y="2455590"/>
              <a:ext cx="76201" cy="706425"/>
            </a:xfrm>
            <a:prstGeom prst="rightBracket">
              <a:avLst/>
            </a:prstGeom>
            <a:noFill/>
            <a:ln w="25400" cap="flat" cmpd="sng" algn="ctr">
              <a:solidFill>
                <a:srgbClr val="F70146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A2A2684-0CB8-123F-17C5-0EAFDE150E4D}"/>
                </a:ext>
              </a:extLst>
            </p:cNvPr>
            <p:cNvSpPr>
              <a:spLocks/>
            </p:cNvSpPr>
            <p:nvPr/>
          </p:nvSpPr>
          <p:spPr>
            <a:xfrm>
              <a:off x="2450125" y="2474408"/>
              <a:ext cx="667512" cy="667512"/>
            </a:xfrm>
            <a:prstGeom prst="rect">
              <a:avLst/>
            </a:prstGeom>
            <a:solidFill>
              <a:srgbClr val="7889FB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rIns="0"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X</a:t>
              </a:r>
              <a:b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</a:b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1kx1k</a:t>
              </a:r>
            </a:p>
          </p:txBody>
        </p:sp>
        <p:sp>
          <p:nvSpPr>
            <p:cNvPr id="9" name="Right Bracket 8">
              <a:extLst>
                <a:ext uri="{FF2B5EF4-FFF2-40B4-BE49-F238E27FC236}">
                  <a16:creationId xmlns:a16="http://schemas.microsoft.com/office/drawing/2014/main" id="{2B89E98A-9EDC-960E-2B3D-6D26BBBEBA80}"/>
                </a:ext>
              </a:extLst>
            </p:cNvPr>
            <p:cNvSpPr/>
            <p:nvPr/>
          </p:nvSpPr>
          <p:spPr>
            <a:xfrm>
              <a:off x="3217988" y="2455593"/>
              <a:ext cx="76201" cy="703481"/>
            </a:xfrm>
            <a:prstGeom prst="rightBracket">
              <a:avLst/>
            </a:prstGeom>
            <a:noFill/>
            <a:ln w="25400" cap="flat" cmpd="sng" algn="ctr">
              <a:solidFill>
                <a:srgbClr val="F70146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FC98AA8-77DA-23A8-8FF1-64410D72FBE8}"/>
                </a:ext>
              </a:extLst>
            </p:cNvPr>
            <p:cNvSpPr>
              <a:spLocks/>
            </p:cNvSpPr>
            <p:nvPr/>
          </p:nvSpPr>
          <p:spPr>
            <a:xfrm>
              <a:off x="3432352" y="2474408"/>
              <a:ext cx="381000" cy="667512"/>
            </a:xfrm>
            <a:prstGeom prst="rect">
              <a:avLst/>
            </a:prstGeom>
            <a:solidFill>
              <a:srgbClr val="7889FB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rIns="0"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Z</a:t>
              </a:r>
            </a:p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114B9E5-0B7F-DCA9-A192-25FAF88AE649}"/>
                </a:ext>
              </a:extLst>
            </p:cNvPr>
            <p:cNvSpPr txBox="1"/>
            <p:nvPr/>
          </p:nvSpPr>
          <p:spPr>
            <a:xfrm>
              <a:off x="1447800" y="3203695"/>
              <a:ext cx="23655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ea typeface="ＭＳ Ｐゴシック" charset="0"/>
                  <a:cs typeface="Calibri" panose="020F0502020204030204" pitchFamily="34" charset="0"/>
                </a:rPr>
                <a:t>2,002  MFLOPs</a:t>
              </a: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DD5DD1CF-0D35-220D-2A8E-09BED08BE47F}"/>
              </a:ext>
            </a:extLst>
          </p:cNvPr>
          <p:cNvSpPr/>
          <p:nvPr/>
        </p:nvSpPr>
        <p:spPr>
          <a:xfrm>
            <a:off x="6583402" y="3108723"/>
            <a:ext cx="3436531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700" b="1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sum</a:t>
            </a:r>
            <a:r>
              <a:rPr lang="en-US" sz="17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(</a:t>
            </a:r>
            <a:r>
              <a:rPr lang="el-GR" sz="1700" dirty="0">
                <a:solidFill>
                  <a:schemeClr val="accent1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λ</a:t>
            </a:r>
            <a:r>
              <a:rPr lang="en-US" sz="1700" dirty="0">
                <a:solidFill>
                  <a:schemeClr val="accent1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*X</a:t>
            </a:r>
            <a:r>
              <a:rPr lang="en-US" sz="17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)  </a:t>
            </a:r>
            <a:r>
              <a:rPr lang="el-GR" sz="17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λ</a:t>
            </a:r>
            <a:r>
              <a:rPr lang="en-US" sz="17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*</a:t>
            </a:r>
            <a:r>
              <a:rPr lang="en-US" sz="1700" b="1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sum</a:t>
            </a:r>
            <a:r>
              <a:rPr lang="en-US" sz="17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(X)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700" b="1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sum</a:t>
            </a:r>
            <a:r>
              <a:rPr lang="en-US" sz="17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(</a:t>
            </a:r>
            <a:r>
              <a:rPr lang="en-US" sz="1700" dirty="0">
                <a:solidFill>
                  <a:schemeClr val="accent1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X+Y</a:t>
            </a:r>
            <a:r>
              <a:rPr lang="en-US" sz="17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)  </a:t>
            </a:r>
            <a:r>
              <a:rPr lang="en-US" sz="1700" b="1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sum</a:t>
            </a:r>
            <a:r>
              <a:rPr lang="en-US" sz="17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(X)+</a:t>
            </a:r>
            <a:r>
              <a:rPr lang="en-US" sz="1700" b="1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sum</a:t>
            </a:r>
            <a:r>
              <a:rPr lang="en-US" sz="17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(Y) 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7F57840-46F9-C17E-864D-F3DD44366B60}"/>
              </a:ext>
            </a:extLst>
          </p:cNvPr>
          <p:cNvGrpSpPr/>
          <p:nvPr/>
        </p:nvGrpSpPr>
        <p:grpSpPr>
          <a:xfrm>
            <a:off x="6598683" y="1245351"/>
            <a:ext cx="3504994" cy="1763130"/>
            <a:chOff x="5421298" y="1488319"/>
            <a:chExt cx="3504994" cy="176313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6545C32-A644-6BC0-67DA-25C1FBD6C1E2}"/>
                </a:ext>
              </a:extLst>
            </p:cNvPr>
            <p:cNvSpPr>
              <a:spLocks/>
            </p:cNvSpPr>
            <p:nvPr/>
          </p:nvSpPr>
          <p:spPr>
            <a:xfrm>
              <a:off x="5452910" y="2580749"/>
              <a:ext cx="666538" cy="667512"/>
            </a:xfrm>
            <a:prstGeom prst="rect">
              <a:avLst/>
            </a:prstGeom>
            <a:solidFill>
              <a:srgbClr val="7889FB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X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7516111-E504-C820-05D2-956857A7E89B}"/>
                </a:ext>
              </a:extLst>
            </p:cNvPr>
            <p:cNvSpPr>
              <a:spLocks/>
            </p:cNvSpPr>
            <p:nvPr/>
          </p:nvSpPr>
          <p:spPr>
            <a:xfrm>
              <a:off x="6137876" y="1888925"/>
              <a:ext cx="666538" cy="667512"/>
            </a:xfrm>
            <a:prstGeom prst="rect">
              <a:avLst/>
            </a:prstGeom>
            <a:solidFill>
              <a:srgbClr val="7889FB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Y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3808704-E11C-A51E-52F4-6D528892CD8A}"/>
                </a:ext>
              </a:extLst>
            </p:cNvPr>
            <p:cNvSpPr>
              <a:spLocks/>
            </p:cNvSpPr>
            <p:nvPr/>
          </p:nvSpPr>
          <p:spPr>
            <a:xfrm>
              <a:off x="6137876" y="2580749"/>
              <a:ext cx="666538" cy="667512"/>
            </a:xfrm>
            <a:prstGeom prst="rect">
              <a:avLst/>
            </a:prstGeom>
            <a:solidFill>
              <a:srgbClr val="C40D1E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7014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3B28318B-8B9E-0E36-1652-4F0F23E12C34}"/>
                </a:ext>
              </a:extLst>
            </p:cNvPr>
            <p:cNvCxnSpPr/>
            <p:nvPr/>
          </p:nvCxnSpPr>
          <p:spPr>
            <a:xfrm>
              <a:off x="6137876" y="2580749"/>
              <a:ext cx="666538" cy="667512"/>
            </a:xfrm>
            <a:prstGeom prst="line">
              <a:avLst/>
            </a:prstGeom>
            <a:noFill/>
            <a:ln w="25400" cap="flat" cmpd="sng" algn="ctr">
              <a:solidFill>
                <a:srgbClr val="7889FB"/>
              </a:solidFill>
              <a:prstDash val="solid"/>
              <a:miter lim="800000"/>
            </a:ln>
            <a:effectLst/>
          </p:spPr>
        </p:cxn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5E63022-9FC8-92E3-ACA2-4EF5EB7E3B91}"/>
                </a:ext>
              </a:extLst>
            </p:cNvPr>
            <p:cNvSpPr>
              <a:spLocks/>
            </p:cNvSpPr>
            <p:nvPr/>
          </p:nvSpPr>
          <p:spPr>
            <a:xfrm>
              <a:off x="7393915" y="2582424"/>
              <a:ext cx="666538" cy="667512"/>
            </a:xfrm>
            <a:prstGeom prst="rect">
              <a:avLst/>
            </a:prstGeom>
            <a:solidFill>
              <a:srgbClr val="7889FB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X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1F99406-0205-755D-A421-62CEC9D25B0B}"/>
                </a:ext>
              </a:extLst>
            </p:cNvPr>
            <p:cNvSpPr txBox="1"/>
            <p:nvPr/>
          </p:nvSpPr>
          <p:spPr>
            <a:xfrm>
              <a:off x="6843770" y="2723104"/>
              <a:ext cx="533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Arial"/>
                  <a:ea typeface="ＭＳ Ｐゴシック" charset="0"/>
                  <a:sym typeface="Wingdings" panose="05000000000000000000" pitchFamily="2" charset="2"/>
                </a:rPr>
                <a:t>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Arial"/>
                <a:ea typeface="ＭＳ Ｐゴシック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3481D1F-128B-9F79-BF39-1A6F2063C851}"/>
                </a:ext>
              </a:extLst>
            </p:cNvPr>
            <p:cNvSpPr>
              <a:spLocks/>
            </p:cNvSpPr>
            <p:nvPr/>
          </p:nvSpPr>
          <p:spPr>
            <a:xfrm>
              <a:off x="8259754" y="2583937"/>
              <a:ext cx="666538" cy="667512"/>
            </a:xfrm>
            <a:prstGeom prst="rect">
              <a:avLst/>
            </a:prstGeom>
            <a:solidFill>
              <a:srgbClr val="7889FB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Y</a:t>
              </a:r>
              <a:r>
                <a:rPr kumimoji="0" lang="en-US" sz="1800" b="0" i="0" u="none" strike="noStrike" kern="0" cap="none" spc="0" normalizeH="0" baseline="6000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  <a:sym typeface="Wingdings" panose="05000000000000000000" pitchFamily="2" charset="2"/>
                </a:rPr>
                <a:t> ┬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1CFE6BB-FEB6-8B10-7782-3B64AE596328}"/>
                </a:ext>
              </a:extLst>
            </p:cNvPr>
            <p:cNvSpPr txBox="1"/>
            <p:nvPr/>
          </p:nvSpPr>
          <p:spPr>
            <a:xfrm>
              <a:off x="7880423" y="2724781"/>
              <a:ext cx="5537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ea typeface="ＭＳ Ｐゴシック" charset="0"/>
                  <a:cs typeface="Calibri" panose="020F0502020204030204" pitchFamily="34" charset="0"/>
                  <a:sym typeface="Wingdings" panose="05000000000000000000" pitchFamily="2" charset="2"/>
                </a:rPr>
                <a:t>*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ea typeface="ＭＳ Ｐゴシック" charset="0"/>
                <a:cs typeface="Calibri" panose="020F0502020204030204" pitchFamily="34" charset="0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CB9DD3EE-FEA1-9D26-FD51-C4DE09E8FDBF}"/>
                </a:ext>
              </a:extLst>
            </p:cNvPr>
            <p:cNvSpPr/>
            <p:nvPr/>
          </p:nvSpPr>
          <p:spPr>
            <a:xfrm>
              <a:off x="5496749" y="1488319"/>
              <a:ext cx="3403496" cy="3539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700" b="1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sym typeface="Wingdings" panose="05000000000000000000" pitchFamily="2" charset="2"/>
                </a:rPr>
                <a:t>trace</a:t>
              </a:r>
              <a:r>
                <a:rPr kumimoji="0" lang="en-US" sz="1700" b="0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sym typeface="Wingdings" panose="05000000000000000000" pitchFamily="2" charset="2"/>
                </a:rPr>
                <a:t>(X%*%Y)  </a:t>
              </a:r>
              <a:r>
                <a:rPr kumimoji="0" lang="en-US" sz="1700" b="1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sym typeface="Wingdings" panose="05000000000000000000" pitchFamily="2" charset="2"/>
                </a:rPr>
                <a:t>sum</a:t>
              </a:r>
              <a:r>
                <a:rPr kumimoji="0" lang="en-US" sz="1700" b="0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sym typeface="Wingdings" panose="05000000000000000000" pitchFamily="2" charset="2"/>
                </a:rPr>
                <a:t>(X*</a:t>
              </a:r>
              <a:r>
                <a:rPr kumimoji="0" lang="en-US" sz="1700" b="1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sym typeface="Wingdings" panose="05000000000000000000" pitchFamily="2" charset="2"/>
                </a:rPr>
                <a:t>t</a:t>
              </a:r>
              <a:r>
                <a:rPr kumimoji="0" lang="en-US" sz="1700" b="0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sym typeface="Wingdings" panose="05000000000000000000" pitchFamily="2" charset="2"/>
                </a:rPr>
                <a:t>(Y))</a:t>
              </a:r>
              <a:endPara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Consolas" panose="020B0609020204030204" pitchFamily="49" charset="0"/>
                <a:ea typeface="ＭＳ Ｐゴシック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44BDF36-12AD-83F4-5299-E7BFCB97D931}"/>
                </a:ext>
              </a:extLst>
            </p:cNvPr>
            <p:cNvSpPr txBox="1"/>
            <p:nvPr/>
          </p:nvSpPr>
          <p:spPr>
            <a:xfrm>
              <a:off x="5421298" y="2168243"/>
              <a:ext cx="8001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ea typeface="ＭＳ Ｐゴシック" charset="0"/>
                  <a:cs typeface="Calibri" panose="020F0502020204030204" pitchFamily="34" charset="0"/>
                </a:rPr>
                <a:t>O(n</a:t>
              </a:r>
              <a:r>
                <a:rPr kumimoji="0" lang="en-US" sz="1800" b="1" i="0" u="none" strike="noStrike" kern="0" cap="none" spc="0" normalizeH="0" baseline="3000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ea typeface="ＭＳ Ｐゴシック" charset="0"/>
                  <a:cs typeface="Calibri" panose="020F0502020204030204" pitchFamily="34" charset="0"/>
                </a:rPr>
                <a:t>3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ea typeface="ＭＳ Ｐゴシック" charset="0"/>
                  <a:cs typeface="Calibri" panose="020F0502020204030204" pitchFamily="34" charset="0"/>
                </a:rPr>
                <a:t>)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E82F49B-6B97-4A0B-E954-09ED416DBF72}"/>
                </a:ext>
              </a:extLst>
            </p:cNvPr>
            <p:cNvSpPr txBox="1"/>
            <p:nvPr/>
          </p:nvSpPr>
          <p:spPr>
            <a:xfrm>
              <a:off x="7774290" y="2169919"/>
              <a:ext cx="8001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ea typeface="ＭＳ Ｐゴシック" charset="0"/>
                  <a:cs typeface="Calibri" panose="020F0502020204030204" pitchFamily="34" charset="0"/>
                </a:rPr>
                <a:t>O(n</a:t>
              </a:r>
              <a:r>
                <a:rPr kumimoji="0" lang="en-US" sz="1800" b="1" i="0" u="none" strike="noStrike" kern="0" cap="none" spc="0" normalizeH="0" baseline="3000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ea typeface="ＭＳ Ｐゴシック" charset="0"/>
                  <a:cs typeface="Calibri" panose="020F0502020204030204" pitchFamily="34" charset="0"/>
                </a:rPr>
                <a:t>2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ea typeface="ＭＳ Ｐゴシック" charset="0"/>
                  <a:cs typeface="Calibri" panose="020F0502020204030204" pitchFamily="34" charset="0"/>
                </a:rPr>
                <a:t>)</a:t>
              </a:r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CEB0C7E3-D90B-2EC0-BE81-081EC8A4DEE5}"/>
              </a:ext>
            </a:extLst>
          </p:cNvPr>
          <p:cNvSpPr/>
          <p:nvPr/>
        </p:nvSpPr>
        <p:spPr>
          <a:xfrm>
            <a:off x="6028469" y="4084226"/>
            <a:ext cx="461830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700" b="1" dirty="0" err="1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rowSums</a:t>
            </a:r>
            <a:r>
              <a:rPr lang="en-US" sz="17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(X)  X, </a:t>
            </a:r>
            <a:r>
              <a:rPr lang="en-US" sz="1700" dirty="0" err="1">
                <a:solidFill>
                  <a:schemeClr val="accent1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iff</a:t>
            </a:r>
            <a:r>
              <a:rPr lang="en-US" sz="1700" dirty="0">
                <a:solidFill>
                  <a:schemeClr val="accent1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 </a:t>
            </a:r>
            <a:r>
              <a:rPr lang="en-US" sz="1700" b="1" dirty="0" err="1">
                <a:solidFill>
                  <a:schemeClr val="accent1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ncol</a:t>
            </a:r>
            <a:r>
              <a:rPr lang="en-US" sz="1700" dirty="0">
                <a:solidFill>
                  <a:schemeClr val="accent1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(X)=1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700" b="1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sum</a:t>
            </a:r>
            <a:r>
              <a:rPr lang="en-US" sz="17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(X^2)  X%*%</a:t>
            </a:r>
            <a:r>
              <a:rPr lang="en-US" sz="1700" b="1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t</a:t>
            </a:r>
            <a:r>
              <a:rPr lang="en-US" sz="17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(X), </a:t>
            </a:r>
            <a:r>
              <a:rPr lang="en-US" sz="1700" dirty="0" err="1">
                <a:solidFill>
                  <a:schemeClr val="accent1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iff</a:t>
            </a:r>
            <a:r>
              <a:rPr lang="en-US" sz="1700" dirty="0">
                <a:solidFill>
                  <a:schemeClr val="accent1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 </a:t>
            </a:r>
            <a:r>
              <a:rPr lang="en-US" sz="1700" b="1" dirty="0" err="1">
                <a:solidFill>
                  <a:schemeClr val="accent1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ncol</a:t>
            </a:r>
            <a:r>
              <a:rPr lang="en-US" sz="1700" dirty="0">
                <a:solidFill>
                  <a:schemeClr val="accent1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(X)=1</a:t>
            </a:r>
            <a:r>
              <a:rPr lang="en-US" sz="1700" dirty="0">
                <a:solidFill>
                  <a:srgbClr val="FF0000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 </a:t>
            </a:r>
            <a:r>
              <a:rPr lang="en-US" sz="1700" baseline="60000" dirty="0">
                <a:solidFill>
                  <a:srgbClr val="FF0000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 </a:t>
            </a:r>
            <a:endParaRPr lang="en-US" sz="1700" dirty="0">
              <a:solidFill>
                <a:srgbClr val="FF0000"/>
              </a:solidFill>
              <a:latin typeface="Consolas" panose="020B0609020204030204" pitchFamily="49" charset="0"/>
              <a:ea typeface="ＭＳ Ｐゴシック" charset="0"/>
              <a:sym typeface="Wingdings" panose="05000000000000000000" pitchFamily="2" charset="2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555EA37-48CB-DB8A-6734-0E1DE19CF96B}"/>
              </a:ext>
            </a:extLst>
          </p:cNvPr>
          <p:cNvGrpSpPr/>
          <p:nvPr/>
        </p:nvGrpSpPr>
        <p:grpSpPr>
          <a:xfrm>
            <a:off x="8952625" y="4904768"/>
            <a:ext cx="2368902" cy="1117437"/>
            <a:chOff x="1447800" y="2455590"/>
            <a:chExt cx="2368902" cy="1117437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666432D6-3C1E-4E56-D8DB-325041055A10}"/>
                </a:ext>
              </a:extLst>
            </p:cNvPr>
            <p:cNvSpPr>
              <a:spLocks/>
            </p:cNvSpPr>
            <p:nvPr/>
          </p:nvSpPr>
          <p:spPr>
            <a:xfrm>
              <a:off x="1449475" y="2474408"/>
              <a:ext cx="667512" cy="667512"/>
            </a:xfrm>
            <a:prstGeom prst="rect">
              <a:avLst/>
            </a:prstGeom>
            <a:solidFill>
              <a:srgbClr val="7889FB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rIns="0"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t(X)</a:t>
              </a:r>
              <a:b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</a:b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1kx1k</a:t>
              </a:r>
            </a:p>
          </p:txBody>
        </p:sp>
        <p:sp>
          <p:nvSpPr>
            <p:cNvPr id="28" name="Right Bracket 27">
              <a:extLst>
                <a:ext uri="{FF2B5EF4-FFF2-40B4-BE49-F238E27FC236}">
                  <a16:creationId xmlns:a16="http://schemas.microsoft.com/office/drawing/2014/main" id="{D853ED80-930C-FF87-ED9F-8A83C2CEE459}"/>
                </a:ext>
              </a:extLst>
            </p:cNvPr>
            <p:cNvSpPr/>
            <p:nvPr/>
          </p:nvSpPr>
          <p:spPr>
            <a:xfrm rot="10800000">
              <a:off x="2261717" y="2455590"/>
              <a:ext cx="76201" cy="706425"/>
            </a:xfrm>
            <a:prstGeom prst="rightBracket">
              <a:avLst/>
            </a:prstGeom>
            <a:noFill/>
            <a:ln w="25400" cap="flat" cmpd="sng" algn="ctr">
              <a:solidFill>
                <a:srgbClr val="F70146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8083E033-9935-ECC4-BD68-A8BB75ECF9B1}"/>
                </a:ext>
              </a:extLst>
            </p:cNvPr>
            <p:cNvSpPr>
              <a:spLocks/>
            </p:cNvSpPr>
            <p:nvPr/>
          </p:nvSpPr>
          <p:spPr>
            <a:xfrm>
              <a:off x="2440077" y="2474408"/>
              <a:ext cx="667512" cy="667512"/>
            </a:xfrm>
            <a:prstGeom prst="rect">
              <a:avLst/>
            </a:prstGeom>
            <a:solidFill>
              <a:srgbClr val="7889FB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rIns="0"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X</a:t>
              </a:r>
              <a:b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</a:b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1kx1k</a:t>
              </a:r>
            </a:p>
          </p:txBody>
        </p:sp>
        <p:sp>
          <p:nvSpPr>
            <p:cNvPr id="30" name="Right Bracket 29">
              <a:extLst>
                <a:ext uri="{FF2B5EF4-FFF2-40B4-BE49-F238E27FC236}">
                  <a16:creationId xmlns:a16="http://schemas.microsoft.com/office/drawing/2014/main" id="{33D3B069-9CF1-D867-8EFF-2AAE7A422D98}"/>
                </a:ext>
              </a:extLst>
            </p:cNvPr>
            <p:cNvSpPr/>
            <p:nvPr/>
          </p:nvSpPr>
          <p:spPr>
            <a:xfrm>
              <a:off x="3740501" y="2455593"/>
              <a:ext cx="76201" cy="703481"/>
            </a:xfrm>
            <a:prstGeom prst="rightBracket">
              <a:avLst/>
            </a:prstGeom>
            <a:noFill/>
            <a:ln w="25400" cap="flat" cmpd="sng" algn="ctr">
              <a:solidFill>
                <a:srgbClr val="F70146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081A79E1-B92C-75A7-49CC-F46641106F9F}"/>
                </a:ext>
              </a:extLst>
            </p:cNvPr>
            <p:cNvSpPr>
              <a:spLocks/>
            </p:cNvSpPr>
            <p:nvPr/>
          </p:nvSpPr>
          <p:spPr>
            <a:xfrm>
              <a:off x="3251483" y="2474408"/>
              <a:ext cx="381000" cy="667512"/>
            </a:xfrm>
            <a:prstGeom prst="rect">
              <a:avLst/>
            </a:prstGeom>
            <a:solidFill>
              <a:srgbClr val="7889FB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rIns="0"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p</a:t>
              </a:r>
            </a:p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2E6E9CD5-D911-D02E-BBCB-AC8EB53E7163}"/>
                </a:ext>
              </a:extLst>
            </p:cNvPr>
            <p:cNvSpPr txBox="1"/>
            <p:nvPr/>
          </p:nvSpPr>
          <p:spPr>
            <a:xfrm>
              <a:off x="1447800" y="3203695"/>
              <a:ext cx="23655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ea typeface="ＭＳ Ｐゴシック" charset="0"/>
                  <a:cs typeface="Calibri" panose="020F0502020204030204" pitchFamily="34" charset="0"/>
                </a:rPr>
                <a:t>4  MFLOPs</a:t>
              </a: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BC1866F7-208A-E2C0-B874-C19F7FC5D045}"/>
              </a:ext>
            </a:extLst>
          </p:cNvPr>
          <p:cNvSpPr txBox="1"/>
          <p:nvPr/>
        </p:nvSpPr>
        <p:spPr>
          <a:xfrm>
            <a:off x="6238947" y="6047536"/>
            <a:ext cx="4727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chemeClr val="accent1"/>
                </a:solidFill>
                <a:ea typeface="ＭＳ Ｐゴシック" charset="0"/>
                <a:cs typeface="Calibri" panose="020F0502020204030204" pitchFamily="34" charset="0"/>
              </a:rPr>
              <a:t>Size propagation and sparsity estimation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BB6DBF44-E313-B154-0EA3-481A2912FD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5816" y="5432235"/>
            <a:ext cx="850749" cy="850749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F7F72402-5D56-BE7F-8CD2-87F0C14FA120}"/>
              </a:ext>
            </a:extLst>
          </p:cNvPr>
          <p:cNvSpPr/>
          <p:nvPr/>
        </p:nvSpPr>
        <p:spPr>
          <a:xfrm>
            <a:off x="3093988" y="5575090"/>
            <a:ext cx="2086471" cy="7745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Sparsity Estimation &amp; Sparse DP Enum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SIGMOD’19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534068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5" grpId="0"/>
      <p:bldP spid="33" grpId="0"/>
      <p:bldP spid="3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7A1C61-DBF0-8763-0B32-E501BE86E8E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Apache </a:t>
            </a:r>
            <a:r>
              <a:rPr lang="en-US" dirty="0" err="1"/>
              <a:t>SystemDS</a:t>
            </a:r>
            <a:r>
              <a:rPr lang="en-US" dirty="0"/>
              <a:t> Architecture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FCC35D-96B5-EB5C-0C74-7A591407CC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231" y="1162148"/>
            <a:ext cx="7724686" cy="5947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A6896B1-6D09-1A90-9D22-601A950AF9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2231" y="1162148"/>
            <a:ext cx="7875874" cy="20747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B023A11-C52A-9B73-A867-E2853AD35C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2231" y="1162149"/>
            <a:ext cx="7875873" cy="4486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26C590B-9F53-06C5-2138-BA0FB941FE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2231" y="1162149"/>
            <a:ext cx="7875873" cy="453953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AF95762C-28F5-C380-88CC-973EA0D0ACCB}"/>
              </a:ext>
            </a:extLst>
          </p:cNvPr>
          <p:cNvGrpSpPr/>
          <p:nvPr/>
        </p:nvGrpSpPr>
        <p:grpSpPr>
          <a:xfrm>
            <a:off x="8641119" y="282698"/>
            <a:ext cx="1677597" cy="888685"/>
            <a:chOff x="7250172" y="363530"/>
            <a:chExt cx="1677597" cy="888685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EBE8A17-CB04-04F1-2B23-876F7E78E470}"/>
                </a:ext>
              </a:extLst>
            </p:cNvPr>
            <p:cNvSpPr txBox="1"/>
            <p:nvPr/>
          </p:nvSpPr>
          <p:spPr>
            <a:xfrm>
              <a:off x="7250172" y="363530"/>
              <a:ext cx="1677597" cy="64633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ea typeface="ＭＳ Ｐゴシック" charset="0"/>
                  <a:cs typeface="Calibri" panose="020F0502020204030204" pitchFamily="34" charset="0"/>
                </a:rPr>
                <a:t>&gt; 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ea typeface="ＭＳ Ｐゴシック" charset="0"/>
                  <a:cs typeface="Calibri" panose="020F0502020204030204" pitchFamily="34" charset="0"/>
                </a:rPr>
                <a:t>500K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ea typeface="ＭＳ Ｐゴシック" charset="0"/>
                  <a:cs typeface="Calibri" panose="020F0502020204030204" pitchFamily="34" charset="0"/>
                </a:rPr>
                <a:t> tests</a:t>
              </a:r>
            </a:p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ea typeface="ＭＳ Ｐゴシック" charset="0"/>
                  <a:cs typeface="Calibri" panose="020F0502020204030204" pitchFamily="34" charset="0"/>
                </a:rPr>
                <a:t>&gt;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70146"/>
                  </a:solidFill>
                  <a:effectLst/>
                  <a:uLnTx/>
                  <a:uFillTx/>
                  <a:ea typeface="ＭＳ Ｐゴシック" charset="0"/>
                  <a:cs typeface="Calibri" panose="020F0502020204030204" pitchFamily="34" charset="0"/>
                </a:rPr>
                <a:t> 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ea typeface="ＭＳ Ｐゴシック" charset="0"/>
                  <a:cs typeface="Calibri" panose="020F0502020204030204" pitchFamily="34" charset="0"/>
                </a:rPr>
                <a:t>10K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70146"/>
                  </a:solidFill>
                  <a:effectLst/>
                  <a:uLnTx/>
                  <a:uFillTx/>
                  <a:ea typeface="ＭＳ Ｐゴシック" charset="0"/>
                  <a:cs typeface="Calibri" panose="020F0502020204030204" pitchFamily="34" charset="0"/>
                </a:rPr>
                <a:t> 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ea typeface="ＭＳ Ｐゴシック" charset="0"/>
                  <a:cs typeface="Calibri" panose="020F0502020204030204" pitchFamily="34" charset="0"/>
                </a:rPr>
                <a:t>DSL tests</a:t>
              </a: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FAADAE82-6BE2-AA4B-F767-FF9297C538A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61006" y="983970"/>
              <a:ext cx="325125" cy="268245"/>
            </a:xfrm>
            <a:prstGeom prst="straightConnector1">
              <a:avLst/>
            </a:prstGeom>
            <a:noFill/>
            <a:ln w="19050" cap="flat" cmpd="sng" algn="ctr">
              <a:solidFill>
                <a:srgbClr val="C40D1E"/>
              </a:solidFill>
              <a:prstDash val="solid"/>
              <a:miter lim="800000"/>
              <a:tailEnd type="triangle" w="med" len="lg"/>
            </a:ln>
            <a:effectLst/>
          </p:spPr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57ECB396-AA8B-C102-1305-1794AD1515E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703573" y="979053"/>
              <a:ext cx="325125" cy="268245"/>
            </a:xfrm>
            <a:prstGeom prst="straightConnector1">
              <a:avLst/>
            </a:prstGeom>
            <a:noFill/>
            <a:ln w="19050" cap="flat" cmpd="sng" algn="ctr">
              <a:solidFill>
                <a:srgbClr val="C40D1E"/>
              </a:solidFill>
              <a:prstDash val="solid"/>
              <a:miter lim="800000"/>
              <a:tailEnd type="triangle" w="med" len="lg"/>
            </a:ln>
            <a:effectLst/>
          </p:spPr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826EC921-39D7-7547-E365-C36C45B2C5E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846140" y="983968"/>
              <a:ext cx="325125" cy="268245"/>
            </a:xfrm>
            <a:prstGeom prst="straightConnector1">
              <a:avLst/>
            </a:prstGeom>
            <a:noFill/>
            <a:ln w="19050" cap="flat" cmpd="sng" algn="ctr">
              <a:solidFill>
                <a:srgbClr val="C40D1E"/>
              </a:solidFill>
              <a:prstDash val="solid"/>
              <a:miter lim="800000"/>
              <a:tailEnd type="triangle" w="med" len="lg"/>
            </a:ln>
            <a:effectLst/>
          </p:spPr>
        </p:cxn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40A339F5-56D1-9A4D-245E-C5250F5CED77}"/>
              </a:ext>
            </a:extLst>
          </p:cNvPr>
          <p:cNvSpPr txBox="1"/>
          <p:nvPr/>
        </p:nvSpPr>
        <p:spPr>
          <a:xfrm>
            <a:off x="4640439" y="419493"/>
            <a:ext cx="2122317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[</a:t>
            </a:r>
            <a:r>
              <a:rPr lang="en-US" sz="1400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CIDR’20</a:t>
            </a: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980173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Rectangle 207">
            <a:extLst>
              <a:ext uri="{FF2B5EF4-FFF2-40B4-BE49-F238E27FC236}">
                <a16:creationId xmlns:a16="http://schemas.microsoft.com/office/drawing/2014/main" id="{D8EA04DA-59D6-65AC-BA57-9E2A5452777F}"/>
              </a:ext>
            </a:extLst>
          </p:cNvPr>
          <p:cNvSpPr/>
          <p:nvPr/>
        </p:nvSpPr>
        <p:spPr>
          <a:xfrm>
            <a:off x="1194318" y="5700827"/>
            <a:ext cx="10997682" cy="11571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B0C176-D95B-B7E7-6E76-E6E069AEC04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sz="2000" dirty="0"/>
              <a:t>Automatic Generation of Cleaning Pipelines</a:t>
            </a:r>
          </a:p>
          <a:p>
            <a:pPr lvl="1"/>
            <a:r>
              <a:rPr lang="en-US" sz="1800" dirty="0"/>
              <a:t>Library of robust, parameterized </a:t>
            </a:r>
            <a:r>
              <a:rPr lang="en-US" sz="1800" b="1" dirty="0">
                <a:solidFill>
                  <a:srgbClr val="7889FB"/>
                </a:solidFill>
              </a:rPr>
              <a:t>data cleaning primitives</a:t>
            </a:r>
            <a:r>
              <a:rPr lang="en-US" sz="1800" dirty="0"/>
              <a:t> </a:t>
            </a:r>
          </a:p>
          <a:p>
            <a:pPr lvl="1"/>
            <a:r>
              <a:rPr lang="en-US" sz="1800" b="1" dirty="0">
                <a:solidFill>
                  <a:srgbClr val="7889FB"/>
                </a:solidFill>
              </a:rPr>
              <a:t>Enumeration of DAGs </a:t>
            </a:r>
            <a:r>
              <a:rPr lang="en-US" sz="1800" dirty="0"/>
              <a:t>of primitives &amp; </a:t>
            </a:r>
            <a:r>
              <a:rPr lang="en-US" sz="1800" b="1" dirty="0">
                <a:solidFill>
                  <a:srgbClr val="7889FB"/>
                </a:solidFill>
              </a:rPr>
              <a:t>hyper-parameter optimization </a:t>
            </a:r>
            <a:r>
              <a:rPr lang="en-US" sz="1800" dirty="0">
                <a:solidFill>
                  <a:schemeClr val="tx1"/>
                </a:solidFill>
              </a:rPr>
              <a:t>(evolutionary, HB)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C8188E-C388-6187-558F-D25B9332F37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Data Cleaning Pipelines</a:t>
            </a:r>
          </a:p>
        </p:txBody>
      </p: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38AD3022-3648-8BF6-DDA1-4D0B2BBC0F06}"/>
              </a:ext>
            </a:extLst>
          </p:cNvPr>
          <p:cNvCxnSpPr>
            <a:stCxn id="134" idx="3"/>
            <a:endCxn id="108" idx="0"/>
          </p:cNvCxnSpPr>
          <p:nvPr/>
        </p:nvCxnSpPr>
        <p:spPr>
          <a:xfrm flipH="1">
            <a:off x="4716952" y="3515845"/>
            <a:ext cx="1181976" cy="734149"/>
          </a:xfrm>
          <a:prstGeom prst="line">
            <a:avLst/>
          </a:prstGeom>
          <a:noFill/>
          <a:ln w="6350" cap="flat" cmpd="sng" algn="ctr">
            <a:solidFill>
              <a:srgbClr val="A5A5A5"/>
            </a:solidFill>
            <a:prstDash val="lgDashDotDot"/>
            <a:miter lim="800000"/>
            <a:tailEnd type="none"/>
          </a:ln>
          <a:effectLst/>
        </p:spPr>
      </p:cxnSp>
      <p:graphicFrame>
        <p:nvGraphicFramePr>
          <p:cNvPr id="108" name="Table 107">
            <a:extLst>
              <a:ext uri="{FF2B5EF4-FFF2-40B4-BE49-F238E27FC236}">
                <a16:creationId xmlns:a16="http://schemas.microsoft.com/office/drawing/2014/main" id="{B1FC3539-A5A5-472D-05CE-D147C0039535}"/>
              </a:ext>
            </a:extLst>
          </p:cNvPr>
          <p:cNvGraphicFramePr>
            <a:graphicFrameLocks noGrp="1"/>
          </p:cNvGraphicFramePr>
          <p:nvPr/>
        </p:nvGraphicFramePr>
        <p:xfrm>
          <a:off x="3164508" y="4249994"/>
          <a:ext cx="3104889" cy="274320"/>
        </p:xfrm>
        <a:graphic>
          <a:graphicData uri="http://schemas.openxmlformats.org/drawingml/2006/table">
            <a:tbl>
              <a:tblPr firstRow="1" bandRow="1"/>
              <a:tblGrid>
                <a:gridCol w="3104889">
                  <a:extLst>
                    <a:ext uri="{9D8B030D-6E8A-4147-A177-3AD203B41FA5}">
                      <a16:colId xmlns:a16="http://schemas.microsoft.com/office/drawing/2014/main" val="2926837652"/>
                    </a:ext>
                  </a:extLst>
                </a:gridCol>
              </a:tblGrid>
              <a:tr h="24628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</a:t>
                      </a:r>
                      <a:r>
                        <a:rPr lang="en-US" sz="1200" baseline="-25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1:  </a:t>
                      </a:r>
                      <a:r>
                        <a:rPr lang="en-US" sz="12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gmm</a:t>
                      </a: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</a:t>
                      </a:r>
                      <a:r>
                        <a:rPr lang="en-AT" sz="120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12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imputeFD</a:t>
                      </a: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AT" sz="120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12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mergeDup</a:t>
                      </a: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AT" sz="120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2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delML</a:t>
                      </a:r>
                      <a:endParaRPr lang="en-US" sz="12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F70146"/>
                      </a:solidFill>
                    </a:lnT>
                    <a:lnB w="12700" cmpd="sng">
                      <a:solidFill>
                        <a:srgbClr val="F7014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39079756"/>
                  </a:ext>
                </a:extLst>
              </a:tr>
            </a:tbl>
          </a:graphicData>
        </a:graphic>
      </p:graphicFrame>
      <p:graphicFrame>
        <p:nvGraphicFramePr>
          <p:cNvPr id="109" name="Table 108">
            <a:extLst>
              <a:ext uri="{FF2B5EF4-FFF2-40B4-BE49-F238E27FC236}">
                <a16:creationId xmlns:a16="http://schemas.microsoft.com/office/drawing/2014/main" id="{EB58D8BC-C5A3-E68F-433B-5A9EA888DF52}"/>
              </a:ext>
            </a:extLst>
          </p:cNvPr>
          <p:cNvGraphicFramePr>
            <a:graphicFrameLocks noGrp="1"/>
          </p:cNvGraphicFramePr>
          <p:nvPr/>
        </p:nvGraphicFramePr>
        <p:xfrm>
          <a:off x="6368673" y="4254070"/>
          <a:ext cx="2907417" cy="274320"/>
        </p:xfrm>
        <a:graphic>
          <a:graphicData uri="http://schemas.openxmlformats.org/drawingml/2006/table">
            <a:tbl>
              <a:tblPr firstRow="1" bandRow="1"/>
              <a:tblGrid>
                <a:gridCol w="2907417">
                  <a:extLst>
                    <a:ext uri="{9D8B030D-6E8A-4147-A177-3AD203B41FA5}">
                      <a16:colId xmlns:a16="http://schemas.microsoft.com/office/drawing/2014/main" val="2926837652"/>
                    </a:ext>
                  </a:extLst>
                </a:gridCol>
              </a:tblGrid>
              <a:tr h="20279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2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</a:t>
                      </a:r>
                      <a:r>
                        <a:rPr lang="en-US" sz="1200" baseline="-250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</a:t>
                      </a:r>
                      <a:r>
                        <a:rPr lang="en-US" sz="1200" baseline="-25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:  </a:t>
                      </a:r>
                      <a:r>
                        <a:rPr lang="en-US" sz="12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outlierBySd</a:t>
                      </a:r>
                      <a:r>
                        <a:rPr lang="en-AT" sz="120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mice </a:t>
                      </a:r>
                      <a:r>
                        <a:rPr lang="en-AT" sz="120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1200" dirty="0" err="1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d</a:t>
                      </a:r>
                      <a:r>
                        <a:rPr lang="en-US" sz="12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elDup</a:t>
                      </a: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AT" sz="120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 v</a:t>
                      </a: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oting</a:t>
                      </a:r>
                      <a:endParaRPr lang="en-US" sz="12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F70146"/>
                      </a:solidFill>
                    </a:lnT>
                    <a:lnB w="12700" cmpd="sng">
                      <a:solidFill>
                        <a:srgbClr val="F7014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39079756"/>
                  </a:ext>
                </a:extLst>
              </a:tr>
            </a:tbl>
          </a:graphicData>
        </a:graphic>
      </p:graphicFrame>
      <p:grpSp>
        <p:nvGrpSpPr>
          <p:cNvPr id="110" name="Group 109">
            <a:extLst>
              <a:ext uri="{FF2B5EF4-FFF2-40B4-BE49-F238E27FC236}">
                <a16:creationId xmlns:a16="http://schemas.microsoft.com/office/drawing/2014/main" id="{EF2B89B4-C581-9897-DF40-F6C5EE297231}"/>
              </a:ext>
            </a:extLst>
          </p:cNvPr>
          <p:cNvGrpSpPr/>
          <p:nvPr/>
        </p:nvGrpSpPr>
        <p:grpSpPr>
          <a:xfrm>
            <a:off x="4579550" y="2602287"/>
            <a:ext cx="3494363" cy="946227"/>
            <a:chOff x="2984216" y="2631471"/>
            <a:chExt cx="3494363" cy="946227"/>
          </a:xfrm>
        </p:grpSpPr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3B1AD2E1-AD89-026F-A7B4-21E01FE6218C}"/>
                </a:ext>
              </a:extLst>
            </p:cNvPr>
            <p:cNvGrpSpPr/>
            <p:nvPr/>
          </p:nvGrpSpPr>
          <p:grpSpPr>
            <a:xfrm>
              <a:off x="2984216" y="2631471"/>
              <a:ext cx="3494363" cy="946227"/>
              <a:chOff x="5549057" y="13313957"/>
              <a:chExt cx="6753938" cy="3175506"/>
            </a:xfrm>
          </p:grpSpPr>
          <p:grpSp>
            <p:nvGrpSpPr>
              <p:cNvPr id="116" name="Group 115">
                <a:extLst>
                  <a:ext uri="{FF2B5EF4-FFF2-40B4-BE49-F238E27FC236}">
                    <a16:creationId xmlns:a16="http://schemas.microsoft.com/office/drawing/2014/main" id="{54159047-0BDF-963F-6AE8-9B729B933EB1}"/>
                  </a:ext>
                </a:extLst>
              </p:cNvPr>
              <p:cNvGrpSpPr/>
              <p:nvPr/>
            </p:nvGrpSpPr>
            <p:grpSpPr>
              <a:xfrm>
                <a:off x="6307142" y="13313957"/>
                <a:ext cx="5995853" cy="3175506"/>
                <a:chOff x="5798852" y="12952646"/>
                <a:chExt cx="5995853" cy="3175506"/>
              </a:xfrm>
            </p:grpSpPr>
            <p:cxnSp>
              <p:nvCxnSpPr>
                <p:cNvPr id="118" name="Straight Connector 117">
                  <a:extLst>
                    <a:ext uri="{FF2B5EF4-FFF2-40B4-BE49-F238E27FC236}">
                      <a16:creationId xmlns:a16="http://schemas.microsoft.com/office/drawing/2014/main" id="{93F172C5-5DBA-DB20-F511-805A5CCFCDF5}"/>
                    </a:ext>
                  </a:extLst>
                </p:cNvPr>
                <p:cNvCxnSpPr/>
                <p:nvPr/>
              </p:nvCxnSpPr>
              <p:spPr>
                <a:xfrm flipH="1">
                  <a:off x="5798852" y="14860135"/>
                  <a:ext cx="834823" cy="609716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19" name="Straight Connector 118">
                  <a:extLst>
                    <a:ext uri="{FF2B5EF4-FFF2-40B4-BE49-F238E27FC236}">
                      <a16:creationId xmlns:a16="http://schemas.microsoft.com/office/drawing/2014/main" id="{B0142900-F200-C0EB-823B-4C14234732F9}"/>
                    </a:ext>
                  </a:extLst>
                </p:cNvPr>
                <p:cNvCxnSpPr/>
                <p:nvPr/>
              </p:nvCxnSpPr>
              <p:spPr>
                <a:xfrm flipH="1">
                  <a:off x="8405988" y="13706774"/>
                  <a:ext cx="22676" cy="384482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20" name="Straight Connector 119">
                  <a:extLst>
                    <a:ext uri="{FF2B5EF4-FFF2-40B4-BE49-F238E27FC236}">
                      <a16:creationId xmlns:a16="http://schemas.microsoft.com/office/drawing/2014/main" id="{45762189-4065-4275-7E39-774E51B82940}"/>
                    </a:ext>
                  </a:extLst>
                </p:cNvPr>
                <p:cNvCxnSpPr>
                  <a:endCxn id="131" idx="0"/>
                </p:cNvCxnSpPr>
                <p:nvPr/>
              </p:nvCxnSpPr>
              <p:spPr>
                <a:xfrm>
                  <a:off x="6584088" y="14845385"/>
                  <a:ext cx="203444" cy="527606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21" name="Straight Connector 120">
                  <a:extLst>
                    <a:ext uri="{FF2B5EF4-FFF2-40B4-BE49-F238E27FC236}">
                      <a16:creationId xmlns:a16="http://schemas.microsoft.com/office/drawing/2014/main" id="{5ACACF4D-2295-B49D-0867-E4AECEBEC918}"/>
                    </a:ext>
                  </a:extLst>
                </p:cNvPr>
                <p:cNvCxnSpPr>
                  <a:endCxn id="134" idx="0"/>
                </p:cNvCxnSpPr>
                <p:nvPr/>
              </p:nvCxnSpPr>
              <p:spPr>
                <a:xfrm flipH="1">
                  <a:off x="7925410" y="14839908"/>
                  <a:ext cx="472957" cy="539589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22" name="Straight Connector 121">
                  <a:extLst>
                    <a:ext uri="{FF2B5EF4-FFF2-40B4-BE49-F238E27FC236}">
                      <a16:creationId xmlns:a16="http://schemas.microsoft.com/office/drawing/2014/main" id="{7284B709-873E-CBA4-E6E5-07989BE66A61}"/>
                    </a:ext>
                  </a:extLst>
                </p:cNvPr>
                <p:cNvCxnSpPr>
                  <a:endCxn id="133" idx="1"/>
                </p:cNvCxnSpPr>
                <p:nvPr/>
              </p:nvCxnSpPr>
              <p:spPr>
                <a:xfrm>
                  <a:off x="8398368" y="14839908"/>
                  <a:ext cx="330383" cy="643131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23" name="Straight Connector 122">
                  <a:extLst>
                    <a:ext uri="{FF2B5EF4-FFF2-40B4-BE49-F238E27FC236}">
                      <a16:creationId xmlns:a16="http://schemas.microsoft.com/office/drawing/2014/main" id="{C63F2850-46B8-A12B-913E-B39E7836CC87}"/>
                    </a:ext>
                  </a:extLst>
                </p:cNvPr>
                <p:cNvCxnSpPr/>
                <p:nvPr/>
              </p:nvCxnSpPr>
              <p:spPr>
                <a:xfrm flipH="1">
                  <a:off x="10116997" y="14781396"/>
                  <a:ext cx="151622" cy="574519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24" name="Straight Connector 123">
                  <a:extLst>
                    <a:ext uri="{FF2B5EF4-FFF2-40B4-BE49-F238E27FC236}">
                      <a16:creationId xmlns:a16="http://schemas.microsoft.com/office/drawing/2014/main" id="{E36F20EF-85A5-70C1-88E2-9552552057E0}"/>
                    </a:ext>
                  </a:extLst>
                </p:cNvPr>
                <p:cNvCxnSpPr>
                  <a:endCxn id="132" idx="0"/>
                </p:cNvCxnSpPr>
                <p:nvPr/>
              </p:nvCxnSpPr>
              <p:spPr>
                <a:xfrm>
                  <a:off x="10268619" y="14781396"/>
                  <a:ext cx="1052979" cy="578817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</p:cxnSp>
            <p:sp>
              <p:nvSpPr>
                <p:cNvPr id="125" name="Oval 124">
                  <a:extLst>
                    <a:ext uri="{FF2B5EF4-FFF2-40B4-BE49-F238E27FC236}">
                      <a16:creationId xmlns:a16="http://schemas.microsoft.com/office/drawing/2014/main" id="{ACD75059-B1AB-D296-969F-C15D5474AF36}"/>
                    </a:ext>
                  </a:extLst>
                </p:cNvPr>
                <p:cNvSpPr/>
                <p:nvPr/>
              </p:nvSpPr>
              <p:spPr>
                <a:xfrm>
                  <a:off x="9579659" y="14066401"/>
                  <a:ext cx="946214" cy="748652"/>
                </a:xfrm>
                <a:prstGeom prst="ellipse">
                  <a:avLst/>
                </a:prstGeom>
                <a:solidFill>
                  <a:srgbClr val="C40D1E"/>
                </a:solidFill>
                <a:ln w="28575" cap="flat" cmpd="sng" algn="ctr">
                  <a:solidFill>
                    <a:srgbClr val="F70146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en-US" sz="1000" b="1" kern="0" dirty="0">
                      <a:solidFill>
                        <a:srgbClr val="FFFFFF"/>
                      </a:solidFill>
                      <a:latin typeface="Arial"/>
                      <a:cs typeface="Calibri" panose="020F0502020204030204" pitchFamily="34" charset="0"/>
                    </a:rPr>
                    <a:t>LP</a:t>
                  </a:r>
                  <a:r>
                    <a:rPr lang="en-US" sz="1000" b="1" kern="0" baseline="-25000" dirty="0">
                      <a:solidFill>
                        <a:srgbClr val="FFFFFF"/>
                      </a:solidFill>
                      <a:latin typeface="Arial"/>
                      <a:cs typeface="Calibri" panose="020F0502020204030204" pitchFamily="34" charset="0"/>
                    </a:rPr>
                    <a:t>n</a:t>
                  </a:r>
                </a:p>
              </p:txBody>
            </p:sp>
            <p:sp>
              <p:nvSpPr>
                <p:cNvPr id="126" name="Oval 125">
                  <a:extLst>
                    <a:ext uri="{FF2B5EF4-FFF2-40B4-BE49-F238E27FC236}">
                      <a16:creationId xmlns:a16="http://schemas.microsoft.com/office/drawing/2014/main" id="{8E6B1990-A999-CF6F-1C9F-98DECB4EF494}"/>
                    </a:ext>
                  </a:extLst>
                </p:cNvPr>
                <p:cNvSpPr/>
                <p:nvPr/>
              </p:nvSpPr>
              <p:spPr>
                <a:xfrm>
                  <a:off x="9732909" y="15366241"/>
                  <a:ext cx="946214" cy="748652"/>
                </a:xfrm>
                <a:prstGeom prst="ellipse">
                  <a:avLst/>
                </a:prstGeom>
                <a:solidFill>
                  <a:srgbClr val="C40D1E"/>
                </a:solidFill>
                <a:ln w="28575" cap="flat" cmpd="sng" algn="ctr">
                  <a:solidFill>
                    <a:srgbClr val="F70146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en-US" sz="1000" b="1" kern="0" dirty="0">
                      <a:solidFill>
                        <a:srgbClr val="FFFFFF"/>
                      </a:solidFill>
                      <a:latin typeface="Arial"/>
                      <a:cs typeface="Calibri" panose="020F0502020204030204" pitchFamily="34" charset="0"/>
                    </a:rPr>
                    <a:t>PP</a:t>
                  </a:r>
                  <a:r>
                    <a:rPr lang="en-US" sz="1000" b="1" kern="0" baseline="-25000" dirty="0">
                      <a:solidFill>
                        <a:srgbClr val="FFFFFF"/>
                      </a:solidFill>
                      <a:latin typeface="Arial"/>
                      <a:cs typeface="Calibri" panose="020F0502020204030204" pitchFamily="34" charset="0"/>
                    </a:rPr>
                    <a:t>1</a:t>
                  </a:r>
                </a:p>
              </p:txBody>
            </p:sp>
            <p:cxnSp>
              <p:nvCxnSpPr>
                <p:cNvPr id="127" name="Straight Connector 126">
                  <a:extLst>
                    <a:ext uri="{FF2B5EF4-FFF2-40B4-BE49-F238E27FC236}">
                      <a16:creationId xmlns:a16="http://schemas.microsoft.com/office/drawing/2014/main" id="{3400C529-237D-5010-9AB8-2A762677FE13}"/>
                    </a:ext>
                  </a:extLst>
                </p:cNvPr>
                <p:cNvCxnSpPr>
                  <a:endCxn id="125" idx="1"/>
                </p:cNvCxnSpPr>
                <p:nvPr/>
              </p:nvCxnSpPr>
              <p:spPr>
                <a:xfrm>
                  <a:off x="8874265" y="13521154"/>
                  <a:ext cx="843964" cy="654885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</p:cxnSp>
            <p:sp>
              <p:nvSpPr>
                <p:cNvPr id="128" name="Oval 127">
                  <a:extLst>
                    <a:ext uri="{FF2B5EF4-FFF2-40B4-BE49-F238E27FC236}">
                      <a16:creationId xmlns:a16="http://schemas.microsoft.com/office/drawing/2014/main" id="{F049D7CC-2CD8-D7F6-8C13-E1C08330B52A}"/>
                    </a:ext>
                  </a:extLst>
                </p:cNvPr>
                <p:cNvSpPr/>
                <p:nvPr/>
              </p:nvSpPr>
              <p:spPr>
                <a:xfrm>
                  <a:off x="7947937" y="14096733"/>
                  <a:ext cx="946214" cy="748652"/>
                </a:xfrm>
                <a:prstGeom prst="ellipse">
                  <a:avLst/>
                </a:prstGeom>
                <a:solidFill>
                  <a:srgbClr val="C40D1E"/>
                </a:solidFill>
                <a:ln w="28575" cap="flat" cmpd="sng" algn="ctr">
                  <a:solidFill>
                    <a:srgbClr val="F70146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en-US" sz="1000" b="1" kern="0" dirty="0">
                      <a:solidFill>
                        <a:srgbClr val="FFFFFF"/>
                      </a:solidFill>
                      <a:latin typeface="Arial"/>
                      <a:cs typeface="Calibri" panose="020F0502020204030204" pitchFamily="34" charset="0"/>
                    </a:rPr>
                    <a:t>LP</a:t>
                  </a:r>
                  <a:r>
                    <a:rPr lang="en-US" sz="1000" b="1" kern="0" baseline="-25000" dirty="0">
                      <a:solidFill>
                        <a:srgbClr val="FFFFFF"/>
                      </a:solidFill>
                      <a:latin typeface="Arial"/>
                      <a:cs typeface="Calibri" panose="020F0502020204030204" pitchFamily="34" charset="0"/>
                    </a:rPr>
                    <a:t>2</a:t>
                  </a:r>
                </a:p>
              </p:txBody>
            </p:sp>
            <p:cxnSp>
              <p:nvCxnSpPr>
                <p:cNvPr id="129" name="Straight Connector 128">
                  <a:extLst>
                    <a:ext uri="{FF2B5EF4-FFF2-40B4-BE49-F238E27FC236}">
                      <a16:creationId xmlns:a16="http://schemas.microsoft.com/office/drawing/2014/main" id="{78B306A8-F8FC-C20C-D2C2-B4FB3C83F0E5}"/>
                    </a:ext>
                  </a:extLst>
                </p:cNvPr>
                <p:cNvCxnSpPr>
                  <a:stCxn id="135" idx="3"/>
                  <a:endCxn id="130" idx="7"/>
                </p:cNvCxnSpPr>
                <p:nvPr/>
              </p:nvCxnSpPr>
              <p:spPr>
                <a:xfrm flipH="1">
                  <a:off x="7017770" y="13591660"/>
                  <a:ext cx="1119180" cy="629461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</p:cxnSp>
            <p:sp>
              <p:nvSpPr>
                <p:cNvPr id="130" name="Oval 129">
                  <a:extLst>
                    <a:ext uri="{FF2B5EF4-FFF2-40B4-BE49-F238E27FC236}">
                      <a16:creationId xmlns:a16="http://schemas.microsoft.com/office/drawing/2014/main" id="{CF44C42F-09FC-0FEC-5A89-02C496F188D2}"/>
                    </a:ext>
                  </a:extLst>
                </p:cNvPr>
                <p:cNvSpPr/>
                <p:nvPr/>
              </p:nvSpPr>
              <p:spPr>
                <a:xfrm>
                  <a:off x="6210126" y="14111483"/>
                  <a:ext cx="946214" cy="748652"/>
                </a:xfrm>
                <a:prstGeom prst="ellipse">
                  <a:avLst/>
                </a:prstGeom>
                <a:solidFill>
                  <a:srgbClr val="C40D1E"/>
                </a:solidFill>
                <a:ln w="28575" cap="flat" cmpd="sng" algn="ctr">
                  <a:solidFill>
                    <a:srgbClr val="F70146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en-US" sz="1000" b="1" kern="0" dirty="0">
                      <a:solidFill>
                        <a:srgbClr val="FFFFFF"/>
                      </a:solidFill>
                      <a:latin typeface="Arial"/>
                      <a:cs typeface="Calibri" panose="020F0502020204030204" pitchFamily="34" charset="0"/>
                    </a:rPr>
                    <a:t>LP</a:t>
                  </a:r>
                  <a:r>
                    <a:rPr lang="en-US" sz="1000" b="1" kern="0" baseline="-25000" dirty="0">
                      <a:solidFill>
                        <a:srgbClr val="FFFFFF"/>
                      </a:solidFill>
                      <a:latin typeface="Arial"/>
                      <a:cs typeface="Calibri" panose="020F0502020204030204" pitchFamily="34" charset="0"/>
                    </a:rPr>
                    <a:t>1</a:t>
                  </a:r>
                </a:p>
              </p:txBody>
            </p:sp>
            <p:sp>
              <p:nvSpPr>
                <p:cNvPr id="131" name="Oval 130">
                  <a:extLst>
                    <a:ext uri="{FF2B5EF4-FFF2-40B4-BE49-F238E27FC236}">
                      <a16:creationId xmlns:a16="http://schemas.microsoft.com/office/drawing/2014/main" id="{59B4234F-3A9A-2984-70E2-8D8280B3B941}"/>
                    </a:ext>
                  </a:extLst>
                </p:cNvPr>
                <p:cNvSpPr/>
                <p:nvPr/>
              </p:nvSpPr>
              <p:spPr>
                <a:xfrm>
                  <a:off x="6314425" y="15372991"/>
                  <a:ext cx="946214" cy="748652"/>
                </a:xfrm>
                <a:prstGeom prst="ellipse">
                  <a:avLst/>
                </a:prstGeom>
                <a:solidFill>
                  <a:srgbClr val="C40D1E"/>
                </a:solidFill>
                <a:ln w="28575" cap="flat" cmpd="sng" algn="ctr">
                  <a:solidFill>
                    <a:srgbClr val="F70146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en-US" sz="1000" b="1" kern="0" dirty="0" err="1">
                      <a:solidFill>
                        <a:srgbClr val="FFFFFF"/>
                      </a:solidFill>
                      <a:latin typeface="Arial"/>
                      <a:cs typeface="Calibri" panose="020F0502020204030204" pitchFamily="34" charset="0"/>
                    </a:rPr>
                    <a:t>PP</a:t>
                  </a:r>
                  <a:r>
                    <a:rPr lang="en-US" sz="1000" b="1" kern="0" baseline="-25000" dirty="0" err="1">
                      <a:solidFill>
                        <a:srgbClr val="FFFFFF"/>
                      </a:solidFill>
                      <a:latin typeface="Arial"/>
                      <a:cs typeface="Calibri" panose="020F0502020204030204" pitchFamily="34" charset="0"/>
                    </a:rPr>
                    <a:t>n</a:t>
                  </a:r>
                  <a:endParaRPr lang="en-US" sz="1000" b="1" kern="0" baseline="-25000" dirty="0">
                    <a:solidFill>
                      <a:srgbClr val="FFFFFF"/>
                    </a:solidFill>
                    <a:latin typeface="Arial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32" name="Oval 131">
                  <a:extLst>
                    <a:ext uri="{FF2B5EF4-FFF2-40B4-BE49-F238E27FC236}">
                      <a16:creationId xmlns:a16="http://schemas.microsoft.com/office/drawing/2014/main" id="{EEADB5DF-7865-91D1-7A65-1E3D2F45CC25}"/>
                    </a:ext>
                  </a:extLst>
                </p:cNvPr>
                <p:cNvSpPr/>
                <p:nvPr/>
              </p:nvSpPr>
              <p:spPr>
                <a:xfrm>
                  <a:off x="10848491" y="15360213"/>
                  <a:ext cx="946214" cy="748652"/>
                </a:xfrm>
                <a:prstGeom prst="ellipse">
                  <a:avLst/>
                </a:prstGeom>
                <a:solidFill>
                  <a:srgbClr val="C40D1E"/>
                </a:solidFill>
                <a:ln w="28575" cap="flat" cmpd="sng" algn="ctr">
                  <a:solidFill>
                    <a:srgbClr val="F70146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en-US" sz="1000" b="1" kern="0" dirty="0" err="1">
                      <a:solidFill>
                        <a:srgbClr val="FFFFFF"/>
                      </a:solidFill>
                      <a:latin typeface="Arial"/>
                      <a:cs typeface="Calibri" panose="020F0502020204030204" pitchFamily="34" charset="0"/>
                    </a:rPr>
                    <a:t>PP</a:t>
                  </a:r>
                  <a:r>
                    <a:rPr lang="en-US" sz="1000" b="1" kern="0" baseline="-25000" dirty="0" err="1">
                      <a:solidFill>
                        <a:srgbClr val="FFFFFF"/>
                      </a:solidFill>
                      <a:latin typeface="Arial"/>
                      <a:cs typeface="Calibri" panose="020F0502020204030204" pitchFamily="34" charset="0"/>
                    </a:rPr>
                    <a:t>n</a:t>
                  </a:r>
                  <a:endParaRPr lang="en-US" sz="1000" b="1" kern="0" baseline="-25000" dirty="0">
                    <a:solidFill>
                      <a:srgbClr val="FFFFFF"/>
                    </a:solidFill>
                    <a:latin typeface="Arial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33" name="Oval 132">
                  <a:extLst>
                    <a:ext uri="{FF2B5EF4-FFF2-40B4-BE49-F238E27FC236}">
                      <a16:creationId xmlns:a16="http://schemas.microsoft.com/office/drawing/2014/main" id="{9CE0501F-4D35-C514-3A26-195DFDCDBD8A}"/>
                    </a:ext>
                  </a:extLst>
                </p:cNvPr>
                <p:cNvSpPr/>
                <p:nvPr/>
              </p:nvSpPr>
              <p:spPr>
                <a:xfrm>
                  <a:off x="8590181" y="15373401"/>
                  <a:ext cx="946214" cy="748652"/>
                </a:xfrm>
                <a:prstGeom prst="ellipse">
                  <a:avLst/>
                </a:prstGeom>
                <a:solidFill>
                  <a:srgbClr val="C40D1E"/>
                </a:solidFill>
                <a:ln w="28575" cap="flat" cmpd="sng" algn="ctr">
                  <a:solidFill>
                    <a:srgbClr val="F70146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en-US" sz="1000" b="1" kern="0" dirty="0" err="1">
                      <a:solidFill>
                        <a:srgbClr val="FFFFFF"/>
                      </a:solidFill>
                      <a:latin typeface="Arial"/>
                      <a:cs typeface="Calibri" panose="020F0502020204030204" pitchFamily="34" charset="0"/>
                    </a:rPr>
                    <a:t>PP</a:t>
                  </a:r>
                  <a:r>
                    <a:rPr lang="en-US" sz="1000" b="1" kern="0" baseline="-25000" dirty="0" err="1">
                      <a:solidFill>
                        <a:srgbClr val="FFFFFF"/>
                      </a:solidFill>
                      <a:latin typeface="Arial"/>
                      <a:cs typeface="Calibri" panose="020F0502020204030204" pitchFamily="34" charset="0"/>
                    </a:rPr>
                    <a:t>n</a:t>
                  </a:r>
                  <a:endParaRPr lang="en-US" sz="1000" b="1" kern="0" baseline="-25000" dirty="0">
                    <a:solidFill>
                      <a:srgbClr val="FFFFFF"/>
                    </a:solidFill>
                    <a:latin typeface="Arial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34" name="Oval 133">
                  <a:extLst>
                    <a:ext uri="{FF2B5EF4-FFF2-40B4-BE49-F238E27FC236}">
                      <a16:creationId xmlns:a16="http://schemas.microsoft.com/office/drawing/2014/main" id="{4C6AF647-3376-0B44-A43E-4B62E0E0DAC9}"/>
                    </a:ext>
                  </a:extLst>
                </p:cNvPr>
                <p:cNvSpPr/>
                <p:nvPr/>
              </p:nvSpPr>
              <p:spPr>
                <a:xfrm>
                  <a:off x="7452303" y="15379500"/>
                  <a:ext cx="946214" cy="748652"/>
                </a:xfrm>
                <a:prstGeom prst="ellipse">
                  <a:avLst/>
                </a:prstGeom>
                <a:solidFill>
                  <a:srgbClr val="C40D1E"/>
                </a:solidFill>
                <a:ln w="28575" cap="flat" cmpd="sng" algn="ctr">
                  <a:solidFill>
                    <a:srgbClr val="F70146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en-US" sz="1000" b="1" kern="0" dirty="0">
                      <a:solidFill>
                        <a:srgbClr val="FFFFFF"/>
                      </a:solidFill>
                      <a:latin typeface="Arial"/>
                      <a:cs typeface="Calibri" panose="020F0502020204030204" pitchFamily="34" charset="0"/>
                    </a:rPr>
                    <a:t>PP</a:t>
                  </a:r>
                  <a:r>
                    <a:rPr lang="en-US" sz="1000" b="1" kern="0" baseline="-25000" dirty="0">
                      <a:solidFill>
                        <a:srgbClr val="FFFFFF"/>
                      </a:solidFill>
                      <a:latin typeface="Arial"/>
                      <a:cs typeface="Calibri" panose="020F0502020204030204" pitchFamily="34" charset="0"/>
                    </a:rPr>
                    <a:t>1</a:t>
                  </a:r>
                </a:p>
              </p:txBody>
            </p:sp>
            <p:sp>
              <p:nvSpPr>
                <p:cNvPr id="135" name="Oval 134">
                  <a:extLst>
                    <a:ext uri="{FF2B5EF4-FFF2-40B4-BE49-F238E27FC236}">
                      <a16:creationId xmlns:a16="http://schemas.microsoft.com/office/drawing/2014/main" id="{A6077CD8-11A0-5ABF-B3B5-A790170FFFD1}"/>
                    </a:ext>
                  </a:extLst>
                </p:cNvPr>
                <p:cNvSpPr/>
                <p:nvPr/>
              </p:nvSpPr>
              <p:spPr>
                <a:xfrm>
                  <a:off x="7998380" y="12952646"/>
                  <a:ext cx="946214" cy="748652"/>
                </a:xfrm>
                <a:prstGeom prst="ellipse">
                  <a:avLst/>
                </a:prstGeom>
                <a:solidFill>
                  <a:srgbClr val="C40D1E"/>
                </a:solidFill>
                <a:ln w="28575" cap="flat" cmpd="sng" algn="ctr">
                  <a:solidFill>
                    <a:srgbClr val="F70146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en-US" sz="1000" b="1" kern="0" dirty="0">
                      <a:solidFill>
                        <a:srgbClr val="FFFFFF"/>
                      </a:solidFill>
                      <a:latin typeface="Arial"/>
                      <a:cs typeface="Calibri" panose="020F0502020204030204" pitchFamily="34" charset="0"/>
                    </a:rPr>
                    <a:t>O</a:t>
                  </a:r>
                </a:p>
              </p:txBody>
            </p:sp>
          </p:grpSp>
          <p:sp>
            <p:nvSpPr>
              <p:cNvPr id="117" name="Oval 116">
                <a:extLst>
                  <a:ext uri="{FF2B5EF4-FFF2-40B4-BE49-F238E27FC236}">
                    <a16:creationId xmlns:a16="http://schemas.microsoft.com/office/drawing/2014/main" id="{66A5B958-B8DC-5822-2A33-62FB4C9CA1FB}"/>
                  </a:ext>
                </a:extLst>
              </p:cNvPr>
              <p:cNvSpPr/>
              <p:nvPr/>
            </p:nvSpPr>
            <p:spPr>
              <a:xfrm>
                <a:off x="5549057" y="15721524"/>
                <a:ext cx="946214" cy="748652"/>
              </a:xfrm>
              <a:prstGeom prst="ellipse">
                <a:avLst/>
              </a:prstGeom>
              <a:solidFill>
                <a:srgbClr val="C40D1E"/>
              </a:solidFill>
              <a:ln w="28575" cap="flat" cmpd="sng" algn="ctr">
                <a:solidFill>
                  <a:srgbClr val="F70146"/>
                </a:solidFill>
                <a:prstDash val="solid"/>
                <a:miter lim="800000"/>
              </a:ln>
              <a:effectLst/>
            </p:spPr>
            <p:txBody>
              <a:bodyPr lIns="0" rIns="0" rtlCol="0" anchor="ctr"/>
              <a:lstStyle/>
              <a:p>
                <a:pPr algn="ctr" defTabSz="4572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000" b="1" kern="0" dirty="0">
                    <a:solidFill>
                      <a:srgbClr val="FFFFFF"/>
                    </a:solidFill>
                    <a:latin typeface="Arial"/>
                    <a:cs typeface="Calibri" panose="020F0502020204030204" pitchFamily="34" charset="0"/>
                  </a:rPr>
                  <a:t>PP</a:t>
                </a:r>
                <a:r>
                  <a:rPr lang="en-US" sz="1000" b="1" kern="0" baseline="-25000" dirty="0">
                    <a:solidFill>
                      <a:srgbClr val="FFFFFF"/>
                    </a:solidFill>
                    <a:latin typeface="Arial"/>
                    <a:cs typeface="Calibri" panose="020F0502020204030204" pitchFamily="34" charset="0"/>
                  </a:rPr>
                  <a:t>1</a:t>
                </a:r>
              </a:p>
            </p:txBody>
          </p:sp>
        </p:grp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D4C864F8-12B0-5C83-656F-E62C31A52E1A}"/>
                </a:ext>
              </a:extLst>
            </p:cNvPr>
            <p:cNvSpPr txBox="1"/>
            <p:nvPr/>
          </p:nvSpPr>
          <p:spPr>
            <a:xfrm>
              <a:off x="3399845" y="3224478"/>
              <a:ext cx="31876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2138314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AT" sz="1000" b="1" kern="0" dirty="0">
                  <a:solidFill>
                    <a:prstClr val="black"/>
                  </a:solidFill>
                  <a:ea typeface="ＭＳ Ｐゴシック" charset="0"/>
                  <a:cs typeface="Calibri" panose="020F0502020204030204" pitchFamily="34" charset="0"/>
                </a:rPr>
                <a:t>…</a:t>
              </a:r>
              <a:endParaRPr lang="en-US" sz="1000" b="1" kern="0" baseline="-25000" dirty="0">
                <a:solidFill>
                  <a:prstClr val="black"/>
                </a:solidFill>
                <a:ea typeface="ＭＳ Ｐゴシック" charset="0"/>
                <a:cs typeface="Calibri" panose="020F0502020204030204" pitchFamily="34" charset="0"/>
              </a:endParaRPr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AEB1BE1C-48C2-9682-7BCE-A6D26BF49E5B}"/>
                </a:ext>
              </a:extLst>
            </p:cNvPr>
            <p:cNvSpPr txBox="1"/>
            <p:nvPr/>
          </p:nvSpPr>
          <p:spPr>
            <a:xfrm>
              <a:off x="4983154" y="2888778"/>
              <a:ext cx="31876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2138314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AT" sz="1000" b="1" kern="0" dirty="0">
                  <a:solidFill>
                    <a:prstClr val="black"/>
                  </a:solidFill>
                  <a:ea typeface="ＭＳ Ｐゴシック" charset="0"/>
                  <a:cs typeface="Calibri" panose="020F0502020204030204" pitchFamily="34" charset="0"/>
                </a:rPr>
                <a:t>…</a:t>
              </a:r>
              <a:endParaRPr lang="en-US" sz="1000" b="1" kern="0" baseline="-25000" dirty="0">
                <a:solidFill>
                  <a:prstClr val="black"/>
                </a:solidFill>
                <a:ea typeface="ＭＳ Ｐゴシック" charset="0"/>
                <a:cs typeface="Calibri" panose="020F0502020204030204" pitchFamily="34" charset="0"/>
              </a:endParaRPr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7736458C-4B53-8FCA-F749-7AA53673A4B5}"/>
                </a:ext>
              </a:extLst>
            </p:cNvPr>
            <p:cNvSpPr txBox="1"/>
            <p:nvPr/>
          </p:nvSpPr>
          <p:spPr>
            <a:xfrm>
              <a:off x="5767456" y="3186425"/>
              <a:ext cx="31876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2138314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AT" sz="1000" b="1" kern="0" dirty="0">
                  <a:solidFill>
                    <a:prstClr val="black"/>
                  </a:solidFill>
                  <a:ea typeface="ＭＳ Ｐゴシック" charset="0"/>
                  <a:cs typeface="Calibri" panose="020F0502020204030204" pitchFamily="34" charset="0"/>
                </a:rPr>
                <a:t>…</a:t>
              </a:r>
              <a:endParaRPr lang="en-US" sz="1000" b="1" kern="0" baseline="-25000" dirty="0">
                <a:solidFill>
                  <a:prstClr val="black"/>
                </a:solidFill>
                <a:ea typeface="ＭＳ Ｐゴシック" charset="0"/>
                <a:cs typeface="Calibri" panose="020F0502020204030204" pitchFamily="34" charset="0"/>
              </a:endParaRPr>
            </a:p>
          </p:txBody>
        </p: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459F2F93-6DF8-D48B-ACC3-90D95F2EFBDE}"/>
                </a:ext>
              </a:extLst>
            </p:cNvPr>
            <p:cNvSpPr txBox="1"/>
            <p:nvPr/>
          </p:nvSpPr>
          <p:spPr>
            <a:xfrm>
              <a:off x="4596359" y="3208618"/>
              <a:ext cx="31876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2138314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AT" sz="1000" b="1" kern="0" dirty="0">
                  <a:solidFill>
                    <a:prstClr val="black"/>
                  </a:solidFill>
                  <a:ea typeface="ＭＳ Ｐゴシック" charset="0"/>
                  <a:cs typeface="Calibri" panose="020F0502020204030204" pitchFamily="34" charset="0"/>
                </a:rPr>
                <a:t>…</a:t>
              </a:r>
              <a:endParaRPr lang="en-US" sz="1000" b="1" kern="0" baseline="-25000" dirty="0">
                <a:solidFill>
                  <a:prstClr val="black"/>
                </a:solidFill>
                <a:ea typeface="ＭＳ Ｐゴシック" charset="0"/>
                <a:cs typeface="Calibri" panose="020F0502020204030204" pitchFamily="34" charset="0"/>
              </a:endParaRPr>
            </a:p>
          </p:txBody>
        </p:sp>
      </p:grp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82166A1F-D6B1-D51B-8CD6-35C64B81CDD0}"/>
              </a:ext>
            </a:extLst>
          </p:cNvPr>
          <p:cNvCxnSpPr>
            <a:stCxn id="133" idx="5"/>
            <a:endCxn id="109" idx="0"/>
          </p:cNvCxnSpPr>
          <p:nvPr/>
        </p:nvCxnSpPr>
        <p:spPr>
          <a:xfrm>
            <a:off x="6833811" y="3514028"/>
            <a:ext cx="988570" cy="740042"/>
          </a:xfrm>
          <a:prstGeom prst="line">
            <a:avLst/>
          </a:prstGeom>
          <a:noFill/>
          <a:ln w="6350" cap="flat" cmpd="sng" algn="ctr">
            <a:solidFill>
              <a:srgbClr val="A5A5A5"/>
            </a:solidFill>
            <a:prstDash val="lgDashDotDot"/>
            <a:miter lim="800000"/>
            <a:tailEnd type="none"/>
          </a:ln>
          <a:effectLst/>
        </p:spPr>
      </p:cxnSp>
      <p:cxnSp>
        <p:nvCxnSpPr>
          <p:cNvPr id="137" name="Straight Connector 136">
            <a:extLst>
              <a:ext uri="{FF2B5EF4-FFF2-40B4-BE49-F238E27FC236}">
                <a16:creationId xmlns:a16="http://schemas.microsoft.com/office/drawing/2014/main" id="{1541BA39-4176-D82A-A073-316E718774C2}"/>
              </a:ext>
            </a:extLst>
          </p:cNvPr>
          <p:cNvCxnSpPr/>
          <p:nvPr/>
        </p:nvCxnSpPr>
        <p:spPr>
          <a:xfrm>
            <a:off x="6324615" y="3171336"/>
            <a:ext cx="1521" cy="682477"/>
          </a:xfrm>
          <a:prstGeom prst="line">
            <a:avLst/>
          </a:prstGeom>
          <a:noFill/>
          <a:ln w="6350" cap="flat" cmpd="sng" algn="ctr">
            <a:solidFill>
              <a:srgbClr val="A5A5A5"/>
            </a:solidFill>
            <a:prstDash val="lgDashDotDot"/>
            <a:miter lim="800000"/>
            <a:tailEnd type="none"/>
          </a:ln>
          <a:effectLst/>
        </p:spPr>
      </p:cxnSp>
      <p:graphicFrame>
        <p:nvGraphicFramePr>
          <p:cNvPr id="138" name="Table 137">
            <a:extLst>
              <a:ext uri="{FF2B5EF4-FFF2-40B4-BE49-F238E27FC236}">
                <a16:creationId xmlns:a16="http://schemas.microsoft.com/office/drawing/2014/main" id="{C1EB3250-1617-989A-CAE8-080FB5500ED7}"/>
              </a:ext>
            </a:extLst>
          </p:cNvPr>
          <p:cNvGraphicFramePr>
            <a:graphicFrameLocks noGrp="1"/>
          </p:cNvGraphicFramePr>
          <p:nvPr/>
        </p:nvGraphicFramePr>
        <p:xfrm>
          <a:off x="4179884" y="3859538"/>
          <a:ext cx="4307861" cy="274320"/>
        </p:xfrm>
        <a:graphic>
          <a:graphicData uri="http://schemas.openxmlformats.org/drawingml/2006/table">
            <a:tbl>
              <a:tblPr firstRow="1" bandRow="1"/>
              <a:tblGrid>
                <a:gridCol w="4307861">
                  <a:extLst>
                    <a:ext uri="{9D8B030D-6E8A-4147-A177-3AD203B41FA5}">
                      <a16:colId xmlns:a16="http://schemas.microsoft.com/office/drawing/2014/main" val="2926837652"/>
                    </a:ext>
                  </a:extLst>
                </a:gridCol>
              </a:tblGrid>
              <a:tr h="2455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Outlier</a:t>
                      </a:r>
                      <a:r>
                        <a:rPr lang="en-US" sz="12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Detection </a:t>
                      </a:r>
                      <a:r>
                        <a:rPr lang="en-AT" sz="120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MVI </a:t>
                      </a:r>
                      <a:r>
                        <a:rPr lang="en-AT" sz="120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Deduplication </a:t>
                      </a:r>
                      <a:r>
                        <a:rPr lang="en-AT" sz="120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Resolve Mislabels</a:t>
                      </a:r>
                      <a:endParaRPr lang="en-US" sz="12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F70146"/>
                      </a:solidFill>
                    </a:lnT>
                    <a:lnB w="12700" cmpd="sng">
                      <a:solidFill>
                        <a:srgbClr val="F7014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39079756"/>
                  </a:ext>
                </a:extLst>
              </a:tr>
            </a:tbl>
          </a:graphicData>
        </a:graphic>
      </p:graphicFrame>
      <p:grpSp>
        <p:nvGrpSpPr>
          <p:cNvPr id="139" name="Group 138">
            <a:extLst>
              <a:ext uri="{FF2B5EF4-FFF2-40B4-BE49-F238E27FC236}">
                <a16:creationId xmlns:a16="http://schemas.microsoft.com/office/drawing/2014/main" id="{FD119585-115F-3F02-EAC1-FF53D1A2EB01}"/>
              </a:ext>
            </a:extLst>
          </p:cNvPr>
          <p:cNvGrpSpPr>
            <a:grpSpLocks noChangeAspect="1"/>
          </p:cNvGrpSpPr>
          <p:nvPr/>
        </p:nvGrpSpPr>
        <p:grpSpPr>
          <a:xfrm>
            <a:off x="10349626" y="3675336"/>
            <a:ext cx="554984" cy="560947"/>
            <a:chOff x="18811446" y="17861516"/>
            <a:chExt cx="2407848" cy="1301318"/>
          </a:xfrm>
          <a:effectLst/>
        </p:grpSpPr>
        <p:pic>
          <p:nvPicPr>
            <p:cNvPr id="140" name="Picture 139">
              <a:extLst>
                <a:ext uri="{FF2B5EF4-FFF2-40B4-BE49-F238E27FC236}">
                  <a16:creationId xmlns:a16="http://schemas.microsoft.com/office/drawing/2014/main" id="{28AB85A6-B9C5-89D3-693F-01A99242EB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811446" y="17861516"/>
              <a:ext cx="2407848" cy="1301318"/>
            </a:xfrm>
            <a:prstGeom prst="rect">
              <a:avLst/>
            </a:prstGeom>
            <a:ln w="25400">
              <a:solidFill>
                <a:srgbClr val="7889FB"/>
              </a:solidFill>
            </a:ln>
            <a:effectLst/>
          </p:spPr>
        </p:pic>
        <p:sp>
          <p:nvSpPr>
            <p:cNvPr id="141" name="Freeform 51">
              <a:extLst>
                <a:ext uri="{FF2B5EF4-FFF2-40B4-BE49-F238E27FC236}">
                  <a16:creationId xmlns:a16="http://schemas.microsoft.com/office/drawing/2014/main" id="{638862E2-18EE-D6AC-57EE-DD3CD609ABE7}"/>
                </a:ext>
              </a:extLst>
            </p:cNvPr>
            <p:cNvSpPr/>
            <p:nvPr/>
          </p:nvSpPr>
          <p:spPr>
            <a:xfrm rot="2708034">
              <a:off x="20196167" y="18539341"/>
              <a:ext cx="743864" cy="452884"/>
            </a:xfrm>
            <a:custGeom>
              <a:avLst/>
              <a:gdLst>
                <a:gd name="connsiteX0" fmla="*/ 531323 w 2907375"/>
                <a:gd name="connsiteY0" fmla="*/ 532632 h 1741171"/>
                <a:gd name="connsiteX1" fmla="*/ 574242 w 2907375"/>
                <a:gd name="connsiteY1" fmla="*/ 1168592 h 1741171"/>
                <a:gd name="connsiteX2" fmla="*/ 1210396 w 2907375"/>
                <a:gd name="connsiteY2" fmla="*/ 1208538 h 1741171"/>
                <a:gd name="connsiteX3" fmla="*/ 1318252 w 2907375"/>
                <a:gd name="connsiteY3" fmla="*/ 984201 h 1741171"/>
                <a:gd name="connsiteX4" fmla="*/ 1319740 w 2907375"/>
                <a:gd name="connsiteY4" fmla="*/ 932117 h 1741171"/>
                <a:gd name="connsiteX5" fmla="*/ 1311303 w 2907375"/>
                <a:gd name="connsiteY5" fmla="*/ 923681 h 1741171"/>
                <a:gd name="connsiteX6" fmla="*/ 1320236 w 2907375"/>
                <a:gd name="connsiteY6" fmla="*/ 914749 h 1741171"/>
                <a:gd name="connsiteX7" fmla="*/ 1320691 w 2907375"/>
                <a:gd name="connsiteY7" fmla="*/ 898829 h 1741171"/>
                <a:gd name="connsiteX8" fmla="*/ 1167480 w 2907375"/>
                <a:gd name="connsiteY8" fmla="*/ 572575 h 1741171"/>
                <a:gd name="connsiteX9" fmla="*/ 531323 w 2907375"/>
                <a:gd name="connsiteY9" fmla="*/ 532632 h 1741171"/>
                <a:gd name="connsiteX10" fmla="*/ 233315 w 2907375"/>
                <a:gd name="connsiteY10" fmla="*/ 236014 h 1741171"/>
                <a:gd name="connsiteX11" fmla="*/ 1464097 w 2907375"/>
                <a:gd name="connsiteY11" fmla="*/ 274568 h 1741171"/>
                <a:gd name="connsiteX12" fmla="*/ 1665639 w 2907375"/>
                <a:gd name="connsiteY12" fmla="*/ 568409 h 1741171"/>
                <a:gd name="connsiteX13" fmla="*/ 1665870 w 2907375"/>
                <a:gd name="connsiteY13" fmla="*/ 569114 h 1741171"/>
                <a:gd name="connsiteX14" fmla="*/ 1725267 w 2907375"/>
                <a:gd name="connsiteY14" fmla="*/ 509716 h 1741171"/>
                <a:gd name="connsiteX15" fmla="*/ 1725267 w 2907375"/>
                <a:gd name="connsiteY15" fmla="*/ 716699 h 1741171"/>
                <a:gd name="connsiteX16" fmla="*/ 2907375 w 2907375"/>
                <a:gd name="connsiteY16" fmla="*/ 716699 h 1741171"/>
                <a:gd name="connsiteX17" fmla="*/ 2907375 w 2907375"/>
                <a:gd name="connsiteY17" fmla="*/ 1130663 h 1741171"/>
                <a:gd name="connsiteX18" fmla="*/ 1725267 w 2907375"/>
                <a:gd name="connsiteY18" fmla="*/ 1130663 h 1741171"/>
                <a:gd name="connsiteX19" fmla="*/ 1725267 w 2907375"/>
                <a:gd name="connsiteY19" fmla="*/ 1337645 h 1741171"/>
                <a:gd name="connsiteX20" fmla="*/ 1665500 w 2907375"/>
                <a:gd name="connsiteY20" fmla="*/ 1277877 h 1741171"/>
                <a:gd name="connsiteX21" fmla="*/ 1656151 w 2907375"/>
                <a:gd name="connsiteY21" fmla="*/ 1299391 h 1741171"/>
                <a:gd name="connsiteX22" fmla="*/ 1508404 w 2907375"/>
                <a:gd name="connsiteY22" fmla="*/ 1505156 h 1741171"/>
                <a:gd name="connsiteX23" fmla="*/ 277622 w 2907375"/>
                <a:gd name="connsiteY23" fmla="*/ 1466602 h 1741171"/>
                <a:gd name="connsiteX24" fmla="*/ 233315 w 2907375"/>
                <a:gd name="connsiteY24" fmla="*/ 236014 h 1741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907375" h="1741171">
                  <a:moveTo>
                    <a:pt x="531323" y="532632"/>
                  </a:moveTo>
                  <a:cubicBezTo>
                    <a:pt x="367506" y="697217"/>
                    <a:pt x="386721" y="981946"/>
                    <a:pt x="574242" y="1168592"/>
                  </a:cubicBezTo>
                  <a:cubicBezTo>
                    <a:pt x="761763" y="1355238"/>
                    <a:pt x="1046579" y="1373123"/>
                    <a:pt x="1210396" y="1208538"/>
                  </a:cubicBezTo>
                  <a:cubicBezTo>
                    <a:pt x="1271828" y="1146818"/>
                    <a:pt x="1307521" y="1068203"/>
                    <a:pt x="1318252" y="984201"/>
                  </a:cubicBezTo>
                  <a:lnTo>
                    <a:pt x="1319740" y="932117"/>
                  </a:lnTo>
                  <a:lnTo>
                    <a:pt x="1311303" y="923681"/>
                  </a:lnTo>
                  <a:lnTo>
                    <a:pt x="1320236" y="914749"/>
                  </a:lnTo>
                  <a:lnTo>
                    <a:pt x="1320691" y="898829"/>
                  </a:lnTo>
                  <a:cubicBezTo>
                    <a:pt x="1312924" y="783742"/>
                    <a:pt x="1261241" y="665899"/>
                    <a:pt x="1167480" y="572575"/>
                  </a:cubicBezTo>
                  <a:cubicBezTo>
                    <a:pt x="979959" y="385929"/>
                    <a:pt x="695142" y="368046"/>
                    <a:pt x="531323" y="532632"/>
                  </a:cubicBezTo>
                  <a:close/>
                  <a:moveTo>
                    <a:pt x="233315" y="236014"/>
                  </a:moveTo>
                  <a:cubicBezTo>
                    <a:pt x="560950" y="-93156"/>
                    <a:pt x="1111991" y="-75895"/>
                    <a:pt x="1464097" y="274568"/>
                  </a:cubicBezTo>
                  <a:cubicBezTo>
                    <a:pt x="1552123" y="362184"/>
                    <a:pt x="1619383" y="462332"/>
                    <a:pt x="1665639" y="568409"/>
                  </a:cubicBezTo>
                  <a:lnTo>
                    <a:pt x="1665870" y="569114"/>
                  </a:lnTo>
                  <a:lnTo>
                    <a:pt x="1725267" y="509716"/>
                  </a:lnTo>
                  <a:lnTo>
                    <a:pt x="1725267" y="716699"/>
                  </a:lnTo>
                  <a:lnTo>
                    <a:pt x="2907375" y="716699"/>
                  </a:lnTo>
                  <a:lnTo>
                    <a:pt x="2907375" y="1130663"/>
                  </a:lnTo>
                  <a:lnTo>
                    <a:pt x="1725267" y="1130663"/>
                  </a:lnTo>
                  <a:lnTo>
                    <a:pt x="1725267" y="1337645"/>
                  </a:lnTo>
                  <a:lnTo>
                    <a:pt x="1665500" y="1277877"/>
                  </a:lnTo>
                  <a:lnTo>
                    <a:pt x="1656151" y="1299391"/>
                  </a:lnTo>
                  <a:cubicBezTo>
                    <a:pt x="1619050" y="1373921"/>
                    <a:pt x="1569836" y="1443436"/>
                    <a:pt x="1508404" y="1505156"/>
                  </a:cubicBezTo>
                  <a:cubicBezTo>
                    <a:pt x="1180769" y="1834326"/>
                    <a:pt x="629728" y="1817066"/>
                    <a:pt x="277622" y="1466602"/>
                  </a:cubicBezTo>
                  <a:cubicBezTo>
                    <a:pt x="-74483" y="1116138"/>
                    <a:pt x="-94319" y="565183"/>
                    <a:pt x="233315" y="236014"/>
                  </a:cubicBezTo>
                  <a:close/>
                </a:path>
              </a:pathLst>
            </a:custGeom>
            <a:gradFill flip="none" rotWithShape="1">
              <a:gsLst>
                <a:gs pos="70150">
                  <a:srgbClr val="969696"/>
                </a:gs>
                <a:gs pos="27000">
                  <a:srgbClr val="FFFFFF">
                    <a:lumMod val="65000"/>
                  </a:srgbClr>
                </a:gs>
                <a:gs pos="50000">
                  <a:srgbClr val="FFFFFF">
                    <a:lumMod val="65000"/>
                    <a:shade val="67500"/>
                    <a:satMod val="115000"/>
                  </a:srgbClr>
                </a:gs>
                <a:gs pos="93000">
                  <a:srgbClr val="FFFFFF">
                    <a:lumMod val="65000"/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 w="25400" cap="flat" cmpd="sng" algn="ctr">
              <a:solidFill>
                <a:srgbClr val="7889FB"/>
              </a:solidFill>
              <a:prstDash val="solid"/>
              <a:miter lim="800000"/>
            </a:ln>
            <a:effectLst/>
            <a:scene3d>
              <a:camera prst="perspectiveRelaxedModerately"/>
              <a:lightRig rig="freezing" dir="t"/>
            </a:scene3d>
            <a:sp3d extrusionH="127000" prstMaterial="powder"/>
          </p:spPr>
          <p:txBody>
            <a:bodyPr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800" kern="0">
                <a:solidFill>
                  <a:srgbClr val="FFFFFF"/>
                </a:solidFill>
                <a:latin typeface="Arial"/>
                <a:cs typeface="Calibri" panose="020F0502020204030204" pitchFamily="34" charset="0"/>
              </a:endParaRPr>
            </a:p>
          </p:txBody>
        </p:sp>
      </p:grpSp>
      <p:sp>
        <p:nvSpPr>
          <p:cNvPr id="142" name="TextBox 141">
            <a:extLst>
              <a:ext uri="{FF2B5EF4-FFF2-40B4-BE49-F238E27FC236}">
                <a16:creationId xmlns:a16="http://schemas.microsoft.com/office/drawing/2014/main" id="{C1B51676-3B81-B355-7157-5D757655D371}"/>
              </a:ext>
            </a:extLst>
          </p:cNvPr>
          <p:cNvSpPr txBox="1"/>
          <p:nvPr/>
        </p:nvSpPr>
        <p:spPr>
          <a:xfrm flipH="1">
            <a:off x="9986288" y="4246714"/>
            <a:ext cx="1279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chemeClr val="accent1"/>
                </a:solidFill>
                <a:ea typeface="ＭＳ Ｐゴシック" charset="0"/>
                <a:cs typeface="Calibri" panose="020F0502020204030204" pitchFamily="34" charset="0"/>
              </a:rPr>
              <a:t>Debugging</a:t>
            </a:r>
          </a:p>
        </p:txBody>
      </p:sp>
      <p:graphicFrame>
        <p:nvGraphicFramePr>
          <p:cNvPr id="143" name="Table 142">
            <a:extLst>
              <a:ext uri="{FF2B5EF4-FFF2-40B4-BE49-F238E27FC236}">
                <a16:creationId xmlns:a16="http://schemas.microsoft.com/office/drawing/2014/main" id="{D0CB4D62-C3D3-2098-FE24-7C828406A34C}"/>
              </a:ext>
            </a:extLst>
          </p:cNvPr>
          <p:cNvGraphicFramePr>
            <a:graphicFrameLocks noGrp="1"/>
          </p:cNvGraphicFramePr>
          <p:nvPr/>
        </p:nvGraphicFramePr>
        <p:xfrm>
          <a:off x="2379825" y="4804000"/>
          <a:ext cx="1431908" cy="1578951"/>
        </p:xfrm>
        <a:graphic>
          <a:graphicData uri="http://schemas.openxmlformats.org/drawingml/2006/table">
            <a:tbl>
              <a:tblPr/>
              <a:tblGrid>
                <a:gridCol w="715954">
                  <a:extLst>
                    <a:ext uri="{9D8B030D-6E8A-4147-A177-3AD203B41FA5}">
                      <a16:colId xmlns:a16="http://schemas.microsoft.com/office/drawing/2014/main" val="537367528"/>
                    </a:ext>
                  </a:extLst>
                </a:gridCol>
                <a:gridCol w="715954">
                  <a:extLst>
                    <a:ext uri="{9D8B030D-6E8A-4147-A177-3AD203B41FA5}">
                      <a16:colId xmlns:a16="http://schemas.microsoft.com/office/drawing/2014/main" val="1617153590"/>
                    </a:ext>
                  </a:extLst>
                </a:gridCol>
              </a:tblGrid>
              <a:tr h="14354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1" u="none" strike="noStrike" dirty="0">
                          <a:effectLst/>
                          <a:latin typeface="Consolas" panose="020B0609020204030204" pitchFamily="49" charset="0"/>
                        </a:rPr>
                        <a:t>University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1" u="none" strike="noStrike" dirty="0">
                          <a:effectLst/>
                          <a:latin typeface="Consolas" panose="020B0609020204030204" pitchFamily="49" charset="0"/>
                        </a:rPr>
                        <a:t>Country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7070191"/>
                  </a:ext>
                </a:extLst>
              </a:tr>
              <a:tr h="14354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 dirty="0">
                          <a:effectLst/>
                          <a:latin typeface="Consolas" panose="020B0609020204030204" pitchFamily="49" charset="0"/>
                        </a:rPr>
                        <a:t>TU Graz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 dirty="0">
                          <a:effectLst/>
                          <a:latin typeface="Consolas" panose="020B0609020204030204" pitchFamily="49" charset="0"/>
                        </a:rPr>
                        <a:t>Austria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91873474"/>
                  </a:ext>
                </a:extLst>
              </a:tr>
              <a:tr h="14354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 dirty="0">
                          <a:effectLst/>
                          <a:latin typeface="Consolas" panose="020B0609020204030204" pitchFamily="49" charset="0"/>
                        </a:rPr>
                        <a:t>TU Graz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 dirty="0">
                          <a:effectLst/>
                          <a:latin typeface="Consolas" panose="020B0609020204030204" pitchFamily="49" charset="0"/>
                        </a:rPr>
                        <a:t>Austria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05147490"/>
                  </a:ext>
                </a:extLst>
              </a:tr>
              <a:tr h="14354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 dirty="0">
                          <a:effectLst/>
                          <a:latin typeface="Consolas" panose="020B0609020204030204" pitchFamily="49" charset="0"/>
                        </a:rPr>
                        <a:t>TU Graz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 dirty="0">
                          <a:solidFill>
                            <a:srgbClr val="F70146"/>
                          </a:solidFill>
                          <a:effectLst/>
                          <a:latin typeface="Consolas" panose="020B0609020204030204" pitchFamily="49" charset="0"/>
                        </a:rPr>
                        <a:t>Germany</a:t>
                      </a:r>
                      <a:endParaRPr lang="en-US" sz="800" b="0" i="0" u="none" strike="noStrike" dirty="0">
                        <a:solidFill>
                          <a:srgbClr val="F70146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7519442"/>
                  </a:ext>
                </a:extLst>
              </a:tr>
              <a:tr h="14354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 dirty="0">
                          <a:effectLst/>
                          <a:latin typeface="Consolas" panose="020B0609020204030204" pitchFamily="49" charset="0"/>
                        </a:rPr>
                        <a:t>IIT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 dirty="0">
                          <a:effectLst/>
                          <a:latin typeface="Consolas" panose="020B0609020204030204" pitchFamily="49" charset="0"/>
                        </a:rPr>
                        <a:t>India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80300994"/>
                  </a:ext>
                </a:extLst>
              </a:tr>
              <a:tr h="14354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 dirty="0">
                          <a:effectLst/>
                          <a:latin typeface="Consolas" panose="020B0609020204030204" pitchFamily="49" charset="0"/>
                        </a:rPr>
                        <a:t>IIT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 dirty="0">
                          <a:solidFill>
                            <a:srgbClr val="F70146"/>
                          </a:solidFill>
                          <a:effectLst/>
                          <a:latin typeface="Consolas" panose="020B0609020204030204" pitchFamily="49" charset="0"/>
                        </a:rPr>
                        <a:t>IIT</a:t>
                      </a:r>
                      <a:endParaRPr lang="en-US" sz="800" b="0" i="0" u="none" strike="noStrike" dirty="0">
                        <a:solidFill>
                          <a:srgbClr val="F70146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73095971"/>
                  </a:ext>
                </a:extLst>
              </a:tr>
              <a:tr h="14354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 dirty="0">
                          <a:effectLst/>
                          <a:latin typeface="Consolas" panose="020B0609020204030204" pitchFamily="49" charset="0"/>
                        </a:rPr>
                        <a:t>IIT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l" defTabSz="457200" rtl="0" eaLnBrk="1" fontAlgn="b" latinLnBrk="0" hangingPunct="1"/>
                      <a:r>
                        <a:rPr lang="en-US" sz="800" u="none" strike="noStrike" kern="1200" dirty="0">
                          <a:solidFill>
                            <a:srgbClr val="F70146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Pakistan</a:t>
                      </a: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50745196"/>
                  </a:ext>
                </a:extLst>
              </a:tr>
              <a:tr h="14354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 dirty="0">
                          <a:effectLst/>
                          <a:latin typeface="Consolas" panose="020B0609020204030204" pitchFamily="49" charset="0"/>
                        </a:rPr>
                        <a:t>IIT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>
                          <a:effectLst/>
                          <a:latin typeface="Consolas" panose="020B0609020204030204" pitchFamily="49" charset="0"/>
                        </a:rPr>
                        <a:t>India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52017303"/>
                  </a:ext>
                </a:extLst>
              </a:tr>
              <a:tr h="14354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 dirty="0">
                          <a:effectLst/>
                          <a:latin typeface="Consolas" panose="020B0609020204030204" pitchFamily="49" charset="0"/>
                        </a:rPr>
                        <a:t>SIBA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>
                          <a:effectLst/>
                          <a:latin typeface="Consolas" panose="020B0609020204030204" pitchFamily="49" charset="0"/>
                        </a:rPr>
                        <a:t>Pakistan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730098"/>
                  </a:ext>
                </a:extLst>
              </a:tr>
              <a:tr h="14354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 dirty="0">
                          <a:effectLst/>
                          <a:latin typeface="Consolas" panose="020B0609020204030204" pitchFamily="49" charset="0"/>
                        </a:rPr>
                        <a:t>SIBA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 kern="1200" dirty="0">
                          <a:solidFill>
                            <a:srgbClr val="F70146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null</a:t>
                      </a: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15938106"/>
                  </a:ext>
                </a:extLst>
              </a:tr>
              <a:tr h="14354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 dirty="0">
                          <a:effectLst/>
                          <a:latin typeface="Consolas" panose="020B0609020204030204" pitchFamily="49" charset="0"/>
                        </a:rPr>
                        <a:t>SIBA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 kern="1200" dirty="0">
                          <a:solidFill>
                            <a:srgbClr val="F70146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null</a:t>
                      </a: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6280455"/>
                  </a:ext>
                </a:extLst>
              </a:tr>
            </a:tbl>
          </a:graphicData>
        </a:graphic>
      </p:graphicFrame>
      <p:graphicFrame>
        <p:nvGraphicFramePr>
          <p:cNvPr id="144" name="Table 143">
            <a:extLst>
              <a:ext uri="{FF2B5EF4-FFF2-40B4-BE49-F238E27FC236}">
                <a16:creationId xmlns:a16="http://schemas.microsoft.com/office/drawing/2014/main" id="{3A43ED7C-65AE-BE3D-299C-20F634787A9A}"/>
              </a:ext>
            </a:extLst>
          </p:cNvPr>
          <p:cNvGraphicFramePr>
            <a:graphicFrameLocks noGrp="1"/>
          </p:cNvGraphicFramePr>
          <p:nvPr/>
        </p:nvGraphicFramePr>
        <p:xfrm>
          <a:off x="4298337" y="4788759"/>
          <a:ext cx="1433022" cy="1587322"/>
        </p:xfrm>
        <a:graphic>
          <a:graphicData uri="http://schemas.openxmlformats.org/drawingml/2006/table">
            <a:tbl>
              <a:tblPr/>
              <a:tblGrid>
                <a:gridCol w="716511">
                  <a:extLst>
                    <a:ext uri="{9D8B030D-6E8A-4147-A177-3AD203B41FA5}">
                      <a16:colId xmlns:a16="http://schemas.microsoft.com/office/drawing/2014/main" val="3160497493"/>
                    </a:ext>
                  </a:extLst>
                </a:gridCol>
                <a:gridCol w="716511">
                  <a:extLst>
                    <a:ext uri="{9D8B030D-6E8A-4147-A177-3AD203B41FA5}">
                      <a16:colId xmlns:a16="http://schemas.microsoft.com/office/drawing/2014/main" val="929781119"/>
                    </a:ext>
                  </a:extLst>
                </a:gridCol>
              </a:tblGrid>
              <a:tr h="14430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1" u="none" strike="noStrike" dirty="0">
                          <a:effectLst/>
                          <a:latin typeface="Consolas" panose="020B0609020204030204" pitchFamily="49" charset="0"/>
                        </a:rPr>
                        <a:t>University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1" u="none" strike="noStrike" dirty="0">
                          <a:effectLst/>
                          <a:latin typeface="Consolas" panose="020B0609020204030204" pitchFamily="49" charset="0"/>
                        </a:rPr>
                        <a:t>Country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45056456"/>
                  </a:ext>
                </a:extLst>
              </a:tr>
              <a:tr h="14430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>
                          <a:effectLst/>
                          <a:latin typeface="Consolas" panose="020B0609020204030204" pitchFamily="49" charset="0"/>
                        </a:rPr>
                        <a:t>TU Graz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>
                          <a:effectLst/>
                          <a:latin typeface="Consolas" panose="020B0609020204030204" pitchFamily="49" charset="0"/>
                        </a:rPr>
                        <a:t>Austria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32101248"/>
                  </a:ext>
                </a:extLst>
              </a:tr>
              <a:tr h="14430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>
                          <a:effectLst/>
                          <a:latin typeface="Consolas" panose="020B0609020204030204" pitchFamily="49" charset="0"/>
                        </a:rPr>
                        <a:t>TU Graz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 dirty="0">
                          <a:effectLst/>
                          <a:latin typeface="Consolas" panose="020B0609020204030204" pitchFamily="49" charset="0"/>
                        </a:rPr>
                        <a:t>Austria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49354620"/>
                  </a:ext>
                </a:extLst>
              </a:tr>
              <a:tr h="14430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 dirty="0">
                          <a:effectLst/>
                          <a:latin typeface="Consolas" panose="020B0609020204030204" pitchFamily="49" charset="0"/>
                        </a:rPr>
                        <a:t>TU Graz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1" u="none" strike="noStrike" dirty="0">
                          <a:solidFill>
                            <a:srgbClr val="7889FB"/>
                          </a:solidFill>
                          <a:effectLst/>
                          <a:latin typeface="Consolas" panose="020B0609020204030204" pitchFamily="49" charset="0"/>
                        </a:rPr>
                        <a:t>Austria</a:t>
                      </a:r>
                      <a:endParaRPr lang="en-US" sz="800" b="1" i="0" u="none" strike="noStrike" dirty="0">
                        <a:solidFill>
                          <a:srgbClr val="7889FB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04643187"/>
                  </a:ext>
                </a:extLst>
              </a:tr>
              <a:tr h="14430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 dirty="0">
                          <a:effectLst/>
                          <a:latin typeface="Consolas" panose="020B0609020204030204" pitchFamily="49" charset="0"/>
                        </a:rPr>
                        <a:t>IIT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 dirty="0">
                          <a:effectLst/>
                          <a:latin typeface="Consolas" panose="020B0609020204030204" pitchFamily="49" charset="0"/>
                        </a:rPr>
                        <a:t>India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50221168"/>
                  </a:ext>
                </a:extLst>
              </a:tr>
              <a:tr h="14430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>
                          <a:effectLst/>
                          <a:latin typeface="Consolas" panose="020B0609020204030204" pitchFamily="49" charset="0"/>
                        </a:rPr>
                        <a:t>IIT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l" defTabSz="457200" rtl="0" eaLnBrk="1" fontAlgn="b" latinLnBrk="0" hangingPunct="1"/>
                      <a:r>
                        <a:rPr lang="en-US" sz="800" b="1" u="none" strike="noStrike" kern="1200" dirty="0">
                          <a:solidFill>
                            <a:srgbClr val="7889FB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India</a:t>
                      </a: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15035098"/>
                  </a:ext>
                </a:extLst>
              </a:tr>
              <a:tr h="14430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>
                          <a:effectLst/>
                          <a:latin typeface="Consolas" panose="020B0609020204030204" pitchFamily="49" charset="0"/>
                        </a:rPr>
                        <a:t>IIT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l" defTabSz="457200" rtl="0" eaLnBrk="1" fontAlgn="b" latinLnBrk="0" hangingPunct="1"/>
                      <a:r>
                        <a:rPr lang="en-US" sz="800" b="1" u="none" strike="noStrike" kern="1200" dirty="0">
                          <a:solidFill>
                            <a:srgbClr val="7889FB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India</a:t>
                      </a: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60203709"/>
                  </a:ext>
                </a:extLst>
              </a:tr>
              <a:tr h="14430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 dirty="0">
                          <a:effectLst/>
                          <a:latin typeface="Consolas" panose="020B0609020204030204" pitchFamily="49" charset="0"/>
                        </a:rPr>
                        <a:t>IIT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 dirty="0">
                          <a:effectLst/>
                          <a:latin typeface="Consolas" panose="020B0609020204030204" pitchFamily="49" charset="0"/>
                        </a:rPr>
                        <a:t>India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00695054"/>
                  </a:ext>
                </a:extLst>
              </a:tr>
              <a:tr h="14430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>
                          <a:effectLst/>
                          <a:latin typeface="Consolas" panose="020B0609020204030204" pitchFamily="49" charset="0"/>
                        </a:rPr>
                        <a:t>SIBA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 dirty="0">
                          <a:effectLst/>
                          <a:latin typeface="Consolas" panose="020B0609020204030204" pitchFamily="49" charset="0"/>
                        </a:rPr>
                        <a:t>Pakistan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32151542"/>
                  </a:ext>
                </a:extLst>
              </a:tr>
              <a:tr h="14430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>
                          <a:effectLst/>
                          <a:latin typeface="Consolas" panose="020B0609020204030204" pitchFamily="49" charset="0"/>
                        </a:rPr>
                        <a:t>SIBA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1" u="none" strike="noStrike" kern="1200" dirty="0">
                          <a:solidFill>
                            <a:srgbClr val="7889FB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Pakistan</a:t>
                      </a: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73709896"/>
                  </a:ext>
                </a:extLst>
              </a:tr>
              <a:tr h="14430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 dirty="0">
                          <a:effectLst/>
                          <a:latin typeface="Consolas" panose="020B0609020204030204" pitchFamily="49" charset="0"/>
                        </a:rPr>
                        <a:t>SIBA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1" u="none" strike="noStrike" kern="1200" dirty="0">
                          <a:solidFill>
                            <a:srgbClr val="7889FB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Pakistan</a:t>
                      </a: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93574037"/>
                  </a:ext>
                </a:extLst>
              </a:tr>
            </a:tbl>
          </a:graphicData>
        </a:graphic>
      </p:graphicFrame>
      <p:graphicFrame>
        <p:nvGraphicFramePr>
          <p:cNvPr id="145" name="Table 144">
            <a:extLst>
              <a:ext uri="{FF2B5EF4-FFF2-40B4-BE49-F238E27FC236}">
                <a16:creationId xmlns:a16="http://schemas.microsoft.com/office/drawing/2014/main" id="{F089508F-64D6-0413-C1D9-5E7BCFACCB75}"/>
              </a:ext>
            </a:extLst>
          </p:cNvPr>
          <p:cNvGraphicFramePr>
            <a:graphicFrameLocks noGrp="1"/>
          </p:cNvGraphicFramePr>
          <p:nvPr/>
        </p:nvGraphicFramePr>
        <p:xfrm>
          <a:off x="6345540" y="4795626"/>
          <a:ext cx="1755282" cy="1583100"/>
        </p:xfrm>
        <a:graphic>
          <a:graphicData uri="http://schemas.openxmlformats.org/drawingml/2006/table">
            <a:tbl>
              <a:tblPr/>
              <a:tblGrid>
                <a:gridCol w="520966">
                  <a:extLst>
                    <a:ext uri="{9D8B030D-6E8A-4147-A177-3AD203B41FA5}">
                      <a16:colId xmlns:a16="http://schemas.microsoft.com/office/drawing/2014/main" val="2296566761"/>
                    </a:ext>
                  </a:extLst>
                </a:gridCol>
                <a:gridCol w="474727">
                  <a:extLst>
                    <a:ext uri="{9D8B030D-6E8A-4147-A177-3AD203B41FA5}">
                      <a16:colId xmlns:a16="http://schemas.microsoft.com/office/drawing/2014/main" val="3910534228"/>
                    </a:ext>
                  </a:extLst>
                </a:gridCol>
                <a:gridCol w="399046">
                  <a:extLst>
                    <a:ext uri="{9D8B030D-6E8A-4147-A177-3AD203B41FA5}">
                      <a16:colId xmlns:a16="http://schemas.microsoft.com/office/drawing/2014/main" val="2707703731"/>
                    </a:ext>
                  </a:extLst>
                </a:gridCol>
                <a:gridCol w="360543">
                  <a:extLst>
                    <a:ext uri="{9D8B030D-6E8A-4147-A177-3AD203B41FA5}">
                      <a16:colId xmlns:a16="http://schemas.microsoft.com/office/drawing/2014/main" val="3876436657"/>
                    </a:ext>
                  </a:extLst>
                </a:gridCol>
              </a:tblGrid>
              <a:tr h="1319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1" u="none" strike="noStrike" dirty="0">
                          <a:effectLst/>
                          <a:latin typeface="Consolas" panose="020B0609020204030204" pitchFamily="49" charset="0"/>
                        </a:rPr>
                        <a:t>A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1" u="none" strike="noStrike">
                          <a:effectLst/>
                          <a:latin typeface="Consolas" panose="020B0609020204030204" pitchFamily="49" charset="0"/>
                        </a:rPr>
                        <a:t>B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1" u="none" strike="noStrike">
                          <a:effectLst/>
                          <a:latin typeface="Consolas" panose="020B0609020204030204" pitchFamily="49" charset="0"/>
                        </a:rPr>
                        <a:t>C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1" u="none" strike="noStrike" dirty="0">
                          <a:effectLst/>
                          <a:latin typeface="Consolas" panose="020B0609020204030204" pitchFamily="49" charset="0"/>
                        </a:rPr>
                        <a:t>D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9616466"/>
                  </a:ext>
                </a:extLst>
              </a:tr>
              <a:tr h="1319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0.77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0.80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 dirty="0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7933514"/>
                  </a:ext>
                </a:extLst>
              </a:tr>
              <a:tr h="1319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0.96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0.12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8544204"/>
                  </a:ext>
                </a:extLst>
              </a:tr>
              <a:tr h="1319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 dirty="0">
                          <a:effectLst/>
                          <a:latin typeface="Consolas" panose="020B0609020204030204" pitchFamily="49" charset="0"/>
                        </a:rPr>
                        <a:t>0.66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0.09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1" u="none" strike="noStrike" kern="1200" dirty="0">
                          <a:solidFill>
                            <a:srgbClr val="F70146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null</a:t>
                      </a: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 dirty="0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110414"/>
                  </a:ext>
                </a:extLst>
              </a:tr>
              <a:tr h="1319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0.23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 dirty="0">
                          <a:effectLst/>
                          <a:latin typeface="Consolas" panose="020B0609020204030204" pitchFamily="49" charset="0"/>
                        </a:rPr>
                        <a:t>0.04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17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01756617"/>
                  </a:ext>
                </a:extLst>
              </a:tr>
              <a:tr h="1319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0.91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0.02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17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1" u="none" strike="noStrike" kern="1200" dirty="0">
                          <a:solidFill>
                            <a:srgbClr val="F70146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null</a:t>
                      </a: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88906360"/>
                  </a:ext>
                </a:extLst>
              </a:tr>
              <a:tr h="1319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0.21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0.38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17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 dirty="0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555587"/>
                  </a:ext>
                </a:extLst>
              </a:tr>
              <a:tr h="1319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0.31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1" u="none" strike="noStrike" kern="1200" dirty="0">
                          <a:solidFill>
                            <a:srgbClr val="F70146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null</a:t>
                      </a: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17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23974498"/>
                  </a:ext>
                </a:extLst>
              </a:tr>
              <a:tr h="1319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0.75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0.21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20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9277481"/>
                  </a:ext>
                </a:extLst>
              </a:tr>
              <a:tr h="1319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1" u="none" strike="noStrike" kern="1200" dirty="0">
                          <a:solidFill>
                            <a:srgbClr val="F70146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null</a:t>
                      </a: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1" u="none" strike="noStrike" kern="1200" dirty="0">
                          <a:solidFill>
                            <a:srgbClr val="F70146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null</a:t>
                      </a: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20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5428896"/>
                  </a:ext>
                </a:extLst>
              </a:tr>
              <a:tr h="1319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0.19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0.61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20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04731371"/>
                  </a:ext>
                </a:extLst>
              </a:tr>
              <a:tr h="1319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 dirty="0">
                          <a:effectLst/>
                          <a:latin typeface="Consolas" panose="020B0609020204030204" pitchFamily="49" charset="0"/>
                        </a:rPr>
                        <a:t>0.64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0.31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20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 dirty="0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83260210"/>
                  </a:ext>
                </a:extLst>
              </a:tr>
            </a:tbl>
          </a:graphicData>
        </a:graphic>
      </p:graphicFrame>
      <p:graphicFrame>
        <p:nvGraphicFramePr>
          <p:cNvPr id="146" name="Table 145">
            <a:extLst>
              <a:ext uri="{FF2B5EF4-FFF2-40B4-BE49-F238E27FC236}">
                <a16:creationId xmlns:a16="http://schemas.microsoft.com/office/drawing/2014/main" id="{1ACBF410-8DF8-D561-1C20-BF0CD6B624D1}"/>
              </a:ext>
            </a:extLst>
          </p:cNvPr>
          <p:cNvGraphicFramePr>
            <a:graphicFrameLocks noGrp="1"/>
          </p:cNvGraphicFramePr>
          <p:nvPr/>
        </p:nvGraphicFramePr>
        <p:xfrm>
          <a:off x="8565652" y="4795626"/>
          <a:ext cx="1771074" cy="1572168"/>
        </p:xfrm>
        <a:graphic>
          <a:graphicData uri="http://schemas.openxmlformats.org/drawingml/2006/table">
            <a:tbl>
              <a:tblPr/>
              <a:tblGrid>
                <a:gridCol w="540780">
                  <a:extLst>
                    <a:ext uri="{9D8B030D-6E8A-4147-A177-3AD203B41FA5}">
                      <a16:colId xmlns:a16="http://schemas.microsoft.com/office/drawing/2014/main" val="2296566761"/>
                    </a:ext>
                  </a:extLst>
                </a:gridCol>
                <a:gridCol w="432068">
                  <a:extLst>
                    <a:ext uri="{9D8B030D-6E8A-4147-A177-3AD203B41FA5}">
                      <a16:colId xmlns:a16="http://schemas.microsoft.com/office/drawing/2014/main" val="3910534228"/>
                    </a:ext>
                  </a:extLst>
                </a:gridCol>
                <a:gridCol w="432068">
                  <a:extLst>
                    <a:ext uri="{9D8B030D-6E8A-4147-A177-3AD203B41FA5}">
                      <a16:colId xmlns:a16="http://schemas.microsoft.com/office/drawing/2014/main" val="2707703731"/>
                    </a:ext>
                  </a:extLst>
                </a:gridCol>
                <a:gridCol w="366158">
                  <a:extLst>
                    <a:ext uri="{9D8B030D-6E8A-4147-A177-3AD203B41FA5}">
                      <a16:colId xmlns:a16="http://schemas.microsoft.com/office/drawing/2014/main" val="3876436657"/>
                    </a:ext>
                  </a:extLst>
                </a:gridCol>
              </a:tblGrid>
              <a:tr h="13101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1" u="none" strike="noStrike">
                          <a:effectLst/>
                          <a:latin typeface="Consolas" panose="020B0609020204030204" pitchFamily="49" charset="0"/>
                        </a:rPr>
                        <a:t>A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1" u="none" strike="noStrike" dirty="0">
                          <a:effectLst/>
                          <a:latin typeface="Consolas" panose="020B0609020204030204" pitchFamily="49" charset="0"/>
                        </a:rPr>
                        <a:t>B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1" u="none" strike="noStrike" dirty="0">
                          <a:effectLst/>
                          <a:latin typeface="Consolas" panose="020B0609020204030204" pitchFamily="49" charset="0"/>
                        </a:rPr>
                        <a:t>C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1" u="none" strike="noStrike" dirty="0">
                          <a:effectLst/>
                          <a:latin typeface="Consolas" panose="020B0609020204030204" pitchFamily="49" charset="0"/>
                        </a:rPr>
                        <a:t>D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9616466"/>
                  </a:ext>
                </a:extLst>
              </a:tr>
              <a:tr h="13101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0.77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 dirty="0">
                          <a:effectLst/>
                          <a:latin typeface="Consolas" panose="020B0609020204030204" pitchFamily="49" charset="0"/>
                        </a:rPr>
                        <a:t>0.80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7933514"/>
                  </a:ext>
                </a:extLst>
              </a:tr>
              <a:tr h="13101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0.96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0.12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8544204"/>
                  </a:ext>
                </a:extLst>
              </a:tr>
              <a:tr h="13101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 dirty="0">
                          <a:effectLst/>
                          <a:latin typeface="Consolas" panose="020B0609020204030204" pitchFamily="49" charset="0"/>
                        </a:rPr>
                        <a:t>0.66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 dirty="0">
                          <a:effectLst/>
                          <a:latin typeface="Consolas" panose="020B0609020204030204" pitchFamily="49" charset="0"/>
                        </a:rPr>
                        <a:t>0.09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1" u="none" strike="noStrike" kern="1200" dirty="0">
                          <a:solidFill>
                            <a:srgbClr val="7889FB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17</a:t>
                      </a: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110414"/>
                  </a:ext>
                </a:extLst>
              </a:tr>
              <a:tr h="13101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0.23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0.04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 dirty="0">
                          <a:effectLst/>
                          <a:latin typeface="Consolas" panose="020B0609020204030204" pitchFamily="49" charset="0"/>
                        </a:rPr>
                        <a:t>17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01756617"/>
                  </a:ext>
                </a:extLst>
              </a:tr>
              <a:tr h="13101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0.91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 dirty="0">
                          <a:effectLst/>
                          <a:latin typeface="Consolas" panose="020B0609020204030204" pitchFamily="49" charset="0"/>
                        </a:rPr>
                        <a:t>0.02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 dirty="0">
                          <a:effectLst/>
                          <a:latin typeface="Consolas" panose="020B0609020204030204" pitchFamily="49" charset="0"/>
                        </a:rPr>
                        <a:t>17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1" u="none" strike="noStrike" kern="1200" dirty="0">
                          <a:solidFill>
                            <a:srgbClr val="7889FB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88906360"/>
                  </a:ext>
                </a:extLst>
              </a:tr>
              <a:tr h="13101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0.21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 dirty="0">
                          <a:effectLst/>
                          <a:latin typeface="Consolas" panose="020B0609020204030204" pitchFamily="49" charset="0"/>
                        </a:rPr>
                        <a:t>0.38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17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555587"/>
                  </a:ext>
                </a:extLst>
              </a:tr>
              <a:tr h="13101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0.31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1" u="none" strike="noStrike" kern="1200" dirty="0">
                          <a:solidFill>
                            <a:srgbClr val="7889FB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0.29</a:t>
                      </a: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17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23974498"/>
                  </a:ext>
                </a:extLst>
              </a:tr>
              <a:tr h="13101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0.75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 dirty="0">
                          <a:effectLst/>
                          <a:latin typeface="Consolas" panose="020B0609020204030204" pitchFamily="49" charset="0"/>
                        </a:rPr>
                        <a:t>0.21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20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9277481"/>
                  </a:ext>
                </a:extLst>
              </a:tr>
              <a:tr h="13101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1" u="none" strike="noStrike" kern="1200" dirty="0">
                          <a:solidFill>
                            <a:srgbClr val="7889FB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0.41</a:t>
                      </a: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1" u="none" strike="noStrike" kern="1200" dirty="0">
                          <a:solidFill>
                            <a:srgbClr val="7889FB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0.24</a:t>
                      </a: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 dirty="0">
                          <a:effectLst/>
                          <a:latin typeface="Consolas" panose="020B0609020204030204" pitchFamily="49" charset="0"/>
                        </a:rPr>
                        <a:t>20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5428896"/>
                  </a:ext>
                </a:extLst>
              </a:tr>
              <a:tr h="13101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0.19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0.61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20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04731371"/>
                  </a:ext>
                </a:extLst>
              </a:tr>
              <a:tr h="13101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 dirty="0">
                          <a:effectLst/>
                          <a:latin typeface="Consolas" panose="020B0609020204030204" pitchFamily="49" charset="0"/>
                        </a:rPr>
                        <a:t>0.64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 dirty="0">
                          <a:effectLst/>
                          <a:latin typeface="Consolas" panose="020B0609020204030204" pitchFamily="49" charset="0"/>
                        </a:rPr>
                        <a:t>0.31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20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 dirty="0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83260210"/>
                  </a:ext>
                </a:extLst>
              </a:tr>
            </a:tbl>
          </a:graphicData>
        </a:graphic>
      </p:graphicFrame>
      <p:sp>
        <p:nvSpPr>
          <p:cNvPr id="147" name="TextBox 146">
            <a:extLst>
              <a:ext uri="{FF2B5EF4-FFF2-40B4-BE49-F238E27FC236}">
                <a16:creationId xmlns:a16="http://schemas.microsoft.com/office/drawing/2014/main" id="{9688FC07-966F-20D1-4027-7322B5D3E57E}"/>
              </a:ext>
            </a:extLst>
          </p:cNvPr>
          <p:cNvSpPr txBox="1"/>
          <p:nvPr/>
        </p:nvSpPr>
        <p:spPr>
          <a:xfrm>
            <a:off x="2531393" y="6361977"/>
            <a:ext cx="1123023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Dirty Data</a:t>
            </a: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8F2C6F16-3C55-C16F-F8B1-B951478A0DE5}"/>
              </a:ext>
            </a:extLst>
          </p:cNvPr>
          <p:cNvSpPr txBox="1"/>
          <p:nvPr/>
        </p:nvSpPr>
        <p:spPr>
          <a:xfrm>
            <a:off x="4089431" y="6360697"/>
            <a:ext cx="1923588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>
            <a:defPPr>
              <a:defRPr lang="de-DE"/>
            </a:defPPr>
            <a:lvl1pPr>
              <a:defRPr sz="12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800" b="0" dirty="0">
                <a:solidFill>
                  <a:srgbClr val="0F0F0F"/>
                </a:solidFill>
                <a:ea typeface="ＭＳ Ｐゴシック" charset="0"/>
              </a:rPr>
              <a:t>After </a:t>
            </a:r>
            <a:r>
              <a:rPr lang="en-US" sz="1800" dirty="0" err="1">
                <a:solidFill>
                  <a:srgbClr val="7889FB"/>
                </a:solidFill>
                <a:ea typeface="ＭＳ Ｐゴシック" charset="0"/>
              </a:rPr>
              <a:t>imputeFD</a:t>
            </a:r>
            <a:r>
              <a:rPr lang="en-US" sz="1800" dirty="0">
                <a:solidFill>
                  <a:srgbClr val="7889FB"/>
                </a:solidFill>
                <a:ea typeface="ＭＳ Ｐゴシック" charset="0"/>
              </a:rPr>
              <a:t>(0.5)</a:t>
            </a: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DD72B364-A36C-422F-EA12-67DD0F450D20}"/>
              </a:ext>
            </a:extLst>
          </p:cNvPr>
          <p:cNvSpPr txBox="1"/>
          <p:nvPr/>
        </p:nvSpPr>
        <p:spPr>
          <a:xfrm>
            <a:off x="8713583" y="6357736"/>
            <a:ext cx="1494617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After </a:t>
            </a:r>
            <a:r>
              <a:rPr lang="en-US" b="1" dirty="0">
                <a:solidFill>
                  <a:srgbClr val="7889FB"/>
                </a:solidFill>
                <a:ea typeface="ＭＳ Ｐゴシック" charset="0"/>
                <a:cs typeface="Calibri" panose="020F0502020204030204" pitchFamily="34" charset="0"/>
              </a:rPr>
              <a:t>MICE</a:t>
            </a:r>
          </a:p>
        </p:txBody>
      </p: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AFE7D6AF-F141-4ABB-9C5A-1F6D21265BD1}"/>
              </a:ext>
            </a:extLst>
          </p:cNvPr>
          <p:cNvGrpSpPr>
            <a:grpSpLocks noChangeAspect="1"/>
          </p:cNvGrpSpPr>
          <p:nvPr/>
        </p:nvGrpSpPr>
        <p:grpSpPr>
          <a:xfrm>
            <a:off x="2123568" y="2574029"/>
            <a:ext cx="496527" cy="480535"/>
            <a:chOff x="6358929" y="3848272"/>
            <a:chExt cx="2418304" cy="2340419"/>
          </a:xfrm>
        </p:grpSpPr>
        <p:grpSp>
          <p:nvGrpSpPr>
            <p:cNvPr id="151" name="Group 150">
              <a:extLst>
                <a:ext uri="{FF2B5EF4-FFF2-40B4-BE49-F238E27FC236}">
                  <a16:creationId xmlns:a16="http://schemas.microsoft.com/office/drawing/2014/main" id="{8EA34FAC-6129-09FF-0B64-27B3C5D700A3}"/>
                </a:ext>
              </a:extLst>
            </p:cNvPr>
            <p:cNvGrpSpPr/>
            <p:nvPr/>
          </p:nvGrpSpPr>
          <p:grpSpPr>
            <a:xfrm>
              <a:off x="6857057" y="3848272"/>
              <a:ext cx="1920176" cy="1860868"/>
              <a:chOff x="5257697" y="1796729"/>
              <a:chExt cx="1920176" cy="1860868"/>
            </a:xfrm>
          </p:grpSpPr>
          <p:grpSp>
            <p:nvGrpSpPr>
              <p:cNvPr id="178" name="Group 177">
                <a:extLst>
                  <a:ext uri="{FF2B5EF4-FFF2-40B4-BE49-F238E27FC236}">
                    <a16:creationId xmlns:a16="http://schemas.microsoft.com/office/drawing/2014/main" id="{467074D9-777E-6EEE-9797-91E4041320F0}"/>
                  </a:ext>
                </a:extLst>
              </p:cNvPr>
              <p:cNvGrpSpPr/>
              <p:nvPr/>
            </p:nvGrpSpPr>
            <p:grpSpPr>
              <a:xfrm>
                <a:off x="5266067" y="2960861"/>
                <a:ext cx="1911806" cy="696736"/>
                <a:chOff x="5266067" y="2167044"/>
                <a:chExt cx="1911806" cy="696736"/>
              </a:xfrm>
            </p:grpSpPr>
            <p:sp>
              <p:nvSpPr>
                <p:cNvPr id="187" name="Cube 186">
                  <a:extLst>
                    <a:ext uri="{FF2B5EF4-FFF2-40B4-BE49-F238E27FC236}">
                      <a16:creationId xmlns:a16="http://schemas.microsoft.com/office/drawing/2014/main" id="{B6518F5D-F0E1-5A13-35D3-B2F2A0214082}"/>
                    </a:ext>
                  </a:extLst>
                </p:cNvPr>
                <p:cNvSpPr/>
                <p:nvPr/>
              </p:nvSpPr>
              <p:spPr>
                <a:xfrm>
                  <a:off x="5266067" y="2167044"/>
                  <a:ext cx="702654" cy="696736"/>
                </a:xfrm>
                <a:prstGeom prst="cube">
                  <a:avLst/>
                </a:prstGeom>
                <a:solidFill>
                  <a:srgbClr val="F70146"/>
                </a:solidFill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rgbClr val="F70146"/>
                    </a:solidFill>
                    <a:latin typeface="Arial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88" name="Cube 187">
                  <a:extLst>
                    <a:ext uri="{FF2B5EF4-FFF2-40B4-BE49-F238E27FC236}">
                      <a16:creationId xmlns:a16="http://schemas.microsoft.com/office/drawing/2014/main" id="{AD356402-F2AF-AA54-D60C-A5F7BBCCD288}"/>
                    </a:ext>
                  </a:extLst>
                </p:cNvPr>
                <p:cNvSpPr/>
                <p:nvPr/>
              </p:nvSpPr>
              <p:spPr>
                <a:xfrm>
                  <a:off x="5870643" y="2167044"/>
                  <a:ext cx="702654" cy="696736"/>
                </a:xfrm>
                <a:prstGeom prst="cube">
                  <a:avLst/>
                </a:prstGeom>
                <a:solidFill>
                  <a:srgbClr val="F70146"/>
                </a:solidFill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rgbClr val="F70146"/>
                    </a:solidFill>
                    <a:latin typeface="Arial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89" name="Cube 188">
                  <a:extLst>
                    <a:ext uri="{FF2B5EF4-FFF2-40B4-BE49-F238E27FC236}">
                      <a16:creationId xmlns:a16="http://schemas.microsoft.com/office/drawing/2014/main" id="{D33DA6BB-1DE9-4C23-17AF-E407D7BF3659}"/>
                    </a:ext>
                  </a:extLst>
                </p:cNvPr>
                <p:cNvSpPr/>
                <p:nvPr/>
              </p:nvSpPr>
              <p:spPr>
                <a:xfrm>
                  <a:off x="6475219" y="2167044"/>
                  <a:ext cx="702654" cy="696736"/>
                </a:xfrm>
                <a:prstGeom prst="cube">
                  <a:avLst/>
                </a:prstGeom>
                <a:solidFill>
                  <a:srgbClr val="F70146"/>
                </a:solidFill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rgbClr val="F70146"/>
                    </a:solidFill>
                    <a:latin typeface="Arial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79" name="Group 178">
                <a:extLst>
                  <a:ext uri="{FF2B5EF4-FFF2-40B4-BE49-F238E27FC236}">
                    <a16:creationId xmlns:a16="http://schemas.microsoft.com/office/drawing/2014/main" id="{3D4F476E-F130-BCC5-EA1F-C845D9BC9CA7}"/>
                  </a:ext>
                </a:extLst>
              </p:cNvPr>
              <p:cNvGrpSpPr/>
              <p:nvPr/>
            </p:nvGrpSpPr>
            <p:grpSpPr>
              <a:xfrm>
                <a:off x="5257697" y="2379734"/>
                <a:ext cx="1911806" cy="696736"/>
                <a:chOff x="5266067" y="2167044"/>
                <a:chExt cx="1911806" cy="696736"/>
              </a:xfrm>
            </p:grpSpPr>
            <p:sp>
              <p:nvSpPr>
                <p:cNvPr id="184" name="Cube 183">
                  <a:extLst>
                    <a:ext uri="{FF2B5EF4-FFF2-40B4-BE49-F238E27FC236}">
                      <a16:creationId xmlns:a16="http://schemas.microsoft.com/office/drawing/2014/main" id="{A31C6814-F0BA-E53C-8460-5854DD5F9D8E}"/>
                    </a:ext>
                  </a:extLst>
                </p:cNvPr>
                <p:cNvSpPr/>
                <p:nvPr/>
              </p:nvSpPr>
              <p:spPr>
                <a:xfrm>
                  <a:off x="5266067" y="2167044"/>
                  <a:ext cx="702654" cy="696736"/>
                </a:xfrm>
                <a:prstGeom prst="cube">
                  <a:avLst/>
                </a:prstGeom>
                <a:solidFill>
                  <a:srgbClr val="F70146"/>
                </a:solidFill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rgbClr val="F70146"/>
                    </a:solidFill>
                    <a:latin typeface="Arial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85" name="Cube 184">
                  <a:extLst>
                    <a:ext uri="{FF2B5EF4-FFF2-40B4-BE49-F238E27FC236}">
                      <a16:creationId xmlns:a16="http://schemas.microsoft.com/office/drawing/2014/main" id="{9FB0C214-7E40-8D1D-08F0-08820BB2DA97}"/>
                    </a:ext>
                  </a:extLst>
                </p:cNvPr>
                <p:cNvSpPr/>
                <p:nvPr/>
              </p:nvSpPr>
              <p:spPr>
                <a:xfrm>
                  <a:off x="5870643" y="2167044"/>
                  <a:ext cx="702654" cy="696736"/>
                </a:xfrm>
                <a:prstGeom prst="cube">
                  <a:avLst/>
                </a:prstGeom>
                <a:solidFill>
                  <a:srgbClr val="F70146"/>
                </a:solidFill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rgbClr val="F70146"/>
                    </a:solidFill>
                    <a:latin typeface="Arial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86" name="Cube 185">
                  <a:extLst>
                    <a:ext uri="{FF2B5EF4-FFF2-40B4-BE49-F238E27FC236}">
                      <a16:creationId xmlns:a16="http://schemas.microsoft.com/office/drawing/2014/main" id="{2F87C3A8-BC7C-9C49-804E-1B59E6E2DDFF}"/>
                    </a:ext>
                  </a:extLst>
                </p:cNvPr>
                <p:cNvSpPr/>
                <p:nvPr/>
              </p:nvSpPr>
              <p:spPr>
                <a:xfrm>
                  <a:off x="6475219" y="2167044"/>
                  <a:ext cx="702654" cy="696736"/>
                </a:xfrm>
                <a:prstGeom prst="cube">
                  <a:avLst/>
                </a:prstGeom>
                <a:solidFill>
                  <a:srgbClr val="F70146"/>
                </a:solidFill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rgbClr val="F70146"/>
                    </a:solidFill>
                    <a:latin typeface="Arial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80" name="Group 179">
                <a:extLst>
                  <a:ext uri="{FF2B5EF4-FFF2-40B4-BE49-F238E27FC236}">
                    <a16:creationId xmlns:a16="http://schemas.microsoft.com/office/drawing/2014/main" id="{EE84C1DA-F896-AF18-7A12-AEB0490EA371}"/>
                  </a:ext>
                </a:extLst>
              </p:cNvPr>
              <p:cNvGrpSpPr/>
              <p:nvPr/>
            </p:nvGrpSpPr>
            <p:grpSpPr>
              <a:xfrm>
                <a:off x="5258424" y="1796729"/>
                <a:ext cx="1911806" cy="696736"/>
                <a:chOff x="5266067" y="2167044"/>
                <a:chExt cx="1911806" cy="696736"/>
              </a:xfrm>
            </p:grpSpPr>
            <p:sp>
              <p:nvSpPr>
                <p:cNvPr id="181" name="Cube 180">
                  <a:extLst>
                    <a:ext uri="{FF2B5EF4-FFF2-40B4-BE49-F238E27FC236}">
                      <a16:creationId xmlns:a16="http://schemas.microsoft.com/office/drawing/2014/main" id="{FBD0CBE6-25F4-A1B4-FC0B-7F31DD972745}"/>
                    </a:ext>
                  </a:extLst>
                </p:cNvPr>
                <p:cNvSpPr/>
                <p:nvPr/>
              </p:nvSpPr>
              <p:spPr>
                <a:xfrm>
                  <a:off x="5266067" y="2167044"/>
                  <a:ext cx="702654" cy="696736"/>
                </a:xfrm>
                <a:prstGeom prst="cube">
                  <a:avLst/>
                </a:prstGeom>
                <a:solidFill>
                  <a:srgbClr val="F70146"/>
                </a:solidFill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rgbClr val="F70146"/>
                    </a:solidFill>
                    <a:latin typeface="Arial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82" name="Cube 181">
                  <a:extLst>
                    <a:ext uri="{FF2B5EF4-FFF2-40B4-BE49-F238E27FC236}">
                      <a16:creationId xmlns:a16="http://schemas.microsoft.com/office/drawing/2014/main" id="{080618D5-220B-34AA-1636-494335AFA13E}"/>
                    </a:ext>
                  </a:extLst>
                </p:cNvPr>
                <p:cNvSpPr/>
                <p:nvPr/>
              </p:nvSpPr>
              <p:spPr>
                <a:xfrm>
                  <a:off x="5870643" y="2167044"/>
                  <a:ext cx="702654" cy="696736"/>
                </a:xfrm>
                <a:prstGeom prst="cube">
                  <a:avLst/>
                </a:prstGeom>
                <a:solidFill>
                  <a:srgbClr val="F70146"/>
                </a:solidFill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rgbClr val="F70146"/>
                    </a:solidFill>
                    <a:latin typeface="Arial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83" name="Cube 182">
                  <a:extLst>
                    <a:ext uri="{FF2B5EF4-FFF2-40B4-BE49-F238E27FC236}">
                      <a16:creationId xmlns:a16="http://schemas.microsoft.com/office/drawing/2014/main" id="{62861F8F-DC9D-5D26-ECB1-48BBC7B9B0E8}"/>
                    </a:ext>
                  </a:extLst>
                </p:cNvPr>
                <p:cNvSpPr/>
                <p:nvPr/>
              </p:nvSpPr>
              <p:spPr>
                <a:xfrm>
                  <a:off x="6475219" y="2167044"/>
                  <a:ext cx="702654" cy="696736"/>
                </a:xfrm>
                <a:prstGeom prst="cube">
                  <a:avLst/>
                </a:prstGeom>
                <a:solidFill>
                  <a:srgbClr val="F70146"/>
                </a:solidFill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rgbClr val="F70146"/>
                    </a:solidFill>
                    <a:latin typeface="Arial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152" name="Group 151">
              <a:extLst>
                <a:ext uri="{FF2B5EF4-FFF2-40B4-BE49-F238E27FC236}">
                  <a16:creationId xmlns:a16="http://schemas.microsoft.com/office/drawing/2014/main" id="{9185F23C-A723-85F4-F9B3-D01008281EC3}"/>
                </a:ext>
              </a:extLst>
            </p:cNvPr>
            <p:cNvGrpSpPr/>
            <p:nvPr/>
          </p:nvGrpSpPr>
          <p:grpSpPr>
            <a:xfrm>
              <a:off x="6607993" y="4081970"/>
              <a:ext cx="1920176" cy="1860868"/>
              <a:chOff x="5257697" y="1796729"/>
              <a:chExt cx="1920176" cy="1860868"/>
            </a:xfrm>
          </p:grpSpPr>
          <p:grpSp>
            <p:nvGrpSpPr>
              <p:cNvPr id="166" name="Group 165">
                <a:extLst>
                  <a:ext uri="{FF2B5EF4-FFF2-40B4-BE49-F238E27FC236}">
                    <a16:creationId xmlns:a16="http://schemas.microsoft.com/office/drawing/2014/main" id="{D44EFB71-D26D-2687-3EC0-80DBAC3DDB8D}"/>
                  </a:ext>
                </a:extLst>
              </p:cNvPr>
              <p:cNvGrpSpPr/>
              <p:nvPr/>
            </p:nvGrpSpPr>
            <p:grpSpPr>
              <a:xfrm>
                <a:off x="5266067" y="2960861"/>
                <a:ext cx="1911806" cy="696736"/>
                <a:chOff x="5266067" y="2167044"/>
                <a:chExt cx="1911806" cy="696736"/>
              </a:xfrm>
            </p:grpSpPr>
            <p:sp>
              <p:nvSpPr>
                <p:cNvPr id="175" name="Cube 174">
                  <a:extLst>
                    <a:ext uri="{FF2B5EF4-FFF2-40B4-BE49-F238E27FC236}">
                      <a16:creationId xmlns:a16="http://schemas.microsoft.com/office/drawing/2014/main" id="{5C809C50-47BE-BE72-D05E-5F2679E968F5}"/>
                    </a:ext>
                  </a:extLst>
                </p:cNvPr>
                <p:cNvSpPr/>
                <p:nvPr/>
              </p:nvSpPr>
              <p:spPr>
                <a:xfrm>
                  <a:off x="5266067" y="2167044"/>
                  <a:ext cx="702654" cy="696736"/>
                </a:xfrm>
                <a:prstGeom prst="cube">
                  <a:avLst/>
                </a:prstGeom>
                <a:solidFill>
                  <a:srgbClr val="F70146"/>
                </a:solidFill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rgbClr val="F70146"/>
                    </a:solidFill>
                    <a:latin typeface="Arial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76" name="Cube 175">
                  <a:extLst>
                    <a:ext uri="{FF2B5EF4-FFF2-40B4-BE49-F238E27FC236}">
                      <a16:creationId xmlns:a16="http://schemas.microsoft.com/office/drawing/2014/main" id="{ECEAB4BE-A6C2-4F52-4AE7-618AF2758300}"/>
                    </a:ext>
                  </a:extLst>
                </p:cNvPr>
                <p:cNvSpPr/>
                <p:nvPr/>
              </p:nvSpPr>
              <p:spPr>
                <a:xfrm>
                  <a:off x="5870643" y="2167044"/>
                  <a:ext cx="702654" cy="696736"/>
                </a:xfrm>
                <a:prstGeom prst="cube">
                  <a:avLst/>
                </a:prstGeom>
                <a:solidFill>
                  <a:srgbClr val="F70146"/>
                </a:solidFill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rgbClr val="F70146"/>
                    </a:solidFill>
                    <a:latin typeface="Arial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77" name="Cube 176">
                  <a:extLst>
                    <a:ext uri="{FF2B5EF4-FFF2-40B4-BE49-F238E27FC236}">
                      <a16:creationId xmlns:a16="http://schemas.microsoft.com/office/drawing/2014/main" id="{065BA5BD-7C34-16C3-C497-E2D5699D8D67}"/>
                    </a:ext>
                  </a:extLst>
                </p:cNvPr>
                <p:cNvSpPr/>
                <p:nvPr/>
              </p:nvSpPr>
              <p:spPr>
                <a:xfrm>
                  <a:off x="6475219" y="2167044"/>
                  <a:ext cx="702654" cy="696736"/>
                </a:xfrm>
                <a:prstGeom prst="cube">
                  <a:avLst/>
                </a:prstGeom>
                <a:solidFill>
                  <a:srgbClr val="F70146"/>
                </a:solidFill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rgbClr val="F70146"/>
                    </a:solidFill>
                    <a:latin typeface="Arial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67" name="Group 166">
                <a:extLst>
                  <a:ext uri="{FF2B5EF4-FFF2-40B4-BE49-F238E27FC236}">
                    <a16:creationId xmlns:a16="http://schemas.microsoft.com/office/drawing/2014/main" id="{A3FFB09C-E180-7FB0-044A-78E5AE34697A}"/>
                  </a:ext>
                </a:extLst>
              </p:cNvPr>
              <p:cNvGrpSpPr/>
              <p:nvPr/>
            </p:nvGrpSpPr>
            <p:grpSpPr>
              <a:xfrm>
                <a:off x="5257697" y="2379734"/>
                <a:ext cx="1911806" cy="696736"/>
                <a:chOff x="5266067" y="2167044"/>
                <a:chExt cx="1911806" cy="696736"/>
              </a:xfrm>
            </p:grpSpPr>
            <p:sp>
              <p:nvSpPr>
                <p:cNvPr id="172" name="Cube 171">
                  <a:extLst>
                    <a:ext uri="{FF2B5EF4-FFF2-40B4-BE49-F238E27FC236}">
                      <a16:creationId xmlns:a16="http://schemas.microsoft.com/office/drawing/2014/main" id="{D99EFF46-C393-9FD9-D02D-7C18E624BA81}"/>
                    </a:ext>
                  </a:extLst>
                </p:cNvPr>
                <p:cNvSpPr/>
                <p:nvPr/>
              </p:nvSpPr>
              <p:spPr>
                <a:xfrm>
                  <a:off x="5266067" y="2167044"/>
                  <a:ext cx="702654" cy="696736"/>
                </a:xfrm>
                <a:prstGeom prst="cube">
                  <a:avLst/>
                </a:prstGeom>
                <a:solidFill>
                  <a:srgbClr val="F70146"/>
                </a:solidFill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rgbClr val="F70146"/>
                    </a:solidFill>
                    <a:latin typeface="Arial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73" name="Cube 172">
                  <a:extLst>
                    <a:ext uri="{FF2B5EF4-FFF2-40B4-BE49-F238E27FC236}">
                      <a16:creationId xmlns:a16="http://schemas.microsoft.com/office/drawing/2014/main" id="{805A7AF1-2791-440E-A4FE-B7452E0FCF31}"/>
                    </a:ext>
                  </a:extLst>
                </p:cNvPr>
                <p:cNvSpPr/>
                <p:nvPr/>
              </p:nvSpPr>
              <p:spPr>
                <a:xfrm>
                  <a:off x="5870643" y="2167044"/>
                  <a:ext cx="702654" cy="696736"/>
                </a:xfrm>
                <a:prstGeom prst="cube">
                  <a:avLst/>
                </a:prstGeom>
                <a:solidFill>
                  <a:srgbClr val="F70146"/>
                </a:solidFill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rgbClr val="F70146"/>
                    </a:solidFill>
                    <a:latin typeface="Arial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74" name="Cube 173">
                  <a:extLst>
                    <a:ext uri="{FF2B5EF4-FFF2-40B4-BE49-F238E27FC236}">
                      <a16:creationId xmlns:a16="http://schemas.microsoft.com/office/drawing/2014/main" id="{10725703-C825-942C-8826-A17D0B78951C}"/>
                    </a:ext>
                  </a:extLst>
                </p:cNvPr>
                <p:cNvSpPr/>
                <p:nvPr/>
              </p:nvSpPr>
              <p:spPr>
                <a:xfrm>
                  <a:off x="6475219" y="2167044"/>
                  <a:ext cx="702654" cy="696736"/>
                </a:xfrm>
                <a:prstGeom prst="cube">
                  <a:avLst/>
                </a:prstGeom>
                <a:solidFill>
                  <a:srgbClr val="7889FB"/>
                </a:solidFill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rgbClr val="F70146"/>
                    </a:solidFill>
                    <a:latin typeface="Arial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68" name="Group 167">
                <a:extLst>
                  <a:ext uri="{FF2B5EF4-FFF2-40B4-BE49-F238E27FC236}">
                    <a16:creationId xmlns:a16="http://schemas.microsoft.com/office/drawing/2014/main" id="{3F061709-B738-41B4-4EA0-60909D2C17F7}"/>
                  </a:ext>
                </a:extLst>
              </p:cNvPr>
              <p:cNvGrpSpPr/>
              <p:nvPr/>
            </p:nvGrpSpPr>
            <p:grpSpPr>
              <a:xfrm>
                <a:off x="5258424" y="1796729"/>
                <a:ext cx="1911806" cy="696736"/>
                <a:chOff x="5266067" y="2167044"/>
                <a:chExt cx="1911806" cy="696736"/>
              </a:xfrm>
            </p:grpSpPr>
            <p:sp>
              <p:nvSpPr>
                <p:cNvPr id="169" name="Cube 168">
                  <a:extLst>
                    <a:ext uri="{FF2B5EF4-FFF2-40B4-BE49-F238E27FC236}">
                      <a16:creationId xmlns:a16="http://schemas.microsoft.com/office/drawing/2014/main" id="{A3764D96-B904-AB99-9D9C-666A8B6E43A4}"/>
                    </a:ext>
                  </a:extLst>
                </p:cNvPr>
                <p:cNvSpPr/>
                <p:nvPr/>
              </p:nvSpPr>
              <p:spPr>
                <a:xfrm>
                  <a:off x="5266067" y="2167044"/>
                  <a:ext cx="702654" cy="696736"/>
                </a:xfrm>
                <a:prstGeom prst="cube">
                  <a:avLst/>
                </a:prstGeom>
                <a:solidFill>
                  <a:srgbClr val="F70146"/>
                </a:solidFill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rgbClr val="F70146"/>
                    </a:solidFill>
                    <a:latin typeface="Arial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70" name="Cube 169">
                  <a:extLst>
                    <a:ext uri="{FF2B5EF4-FFF2-40B4-BE49-F238E27FC236}">
                      <a16:creationId xmlns:a16="http://schemas.microsoft.com/office/drawing/2014/main" id="{1EFD84F8-8D09-6CCB-C0FF-93D075741863}"/>
                    </a:ext>
                  </a:extLst>
                </p:cNvPr>
                <p:cNvSpPr/>
                <p:nvPr/>
              </p:nvSpPr>
              <p:spPr>
                <a:xfrm>
                  <a:off x="5870643" y="2167044"/>
                  <a:ext cx="702654" cy="696736"/>
                </a:xfrm>
                <a:prstGeom prst="cube">
                  <a:avLst/>
                </a:prstGeom>
                <a:solidFill>
                  <a:srgbClr val="7889FB"/>
                </a:solidFill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rgbClr val="F70146"/>
                    </a:solidFill>
                    <a:latin typeface="Arial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71" name="Cube 170">
                  <a:extLst>
                    <a:ext uri="{FF2B5EF4-FFF2-40B4-BE49-F238E27FC236}">
                      <a16:creationId xmlns:a16="http://schemas.microsoft.com/office/drawing/2014/main" id="{7791D832-24A4-C06B-F322-4EE2FE6C233B}"/>
                    </a:ext>
                  </a:extLst>
                </p:cNvPr>
                <p:cNvSpPr/>
                <p:nvPr/>
              </p:nvSpPr>
              <p:spPr>
                <a:xfrm>
                  <a:off x="6475219" y="2167044"/>
                  <a:ext cx="702654" cy="696736"/>
                </a:xfrm>
                <a:prstGeom prst="cube">
                  <a:avLst/>
                </a:prstGeom>
                <a:solidFill>
                  <a:srgbClr val="7889FB"/>
                </a:solidFill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rgbClr val="F70146"/>
                    </a:solidFill>
                    <a:latin typeface="Arial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153" name="Group 152">
              <a:extLst>
                <a:ext uri="{FF2B5EF4-FFF2-40B4-BE49-F238E27FC236}">
                  <a16:creationId xmlns:a16="http://schemas.microsoft.com/office/drawing/2014/main" id="{91F0FD60-2174-2BD6-3CD6-7AD824E5641F}"/>
                </a:ext>
              </a:extLst>
            </p:cNvPr>
            <p:cNvGrpSpPr/>
            <p:nvPr/>
          </p:nvGrpSpPr>
          <p:grpSpPr>
            <a:xfrm>
              <a:off x="6358929" y="4327823"/>
              <a:ext cx="1920176" cy="1860868"/>
              <a:chOff x="5257697" y="1796729"/>
              <a:chExt cx="1920176" cy="1860868"/>
            </a:xfrm>
            <a:solidFill>
              <a:srgbClr val="F70146"/>
            </a:solidFill>
          </p:grpSpPr>
          <p:grpSp>
            <p:nvGrpSpPr>
              <p:cNvPr id="154" name="Group 153">
                <a:extLst>
                  <a:ext uri="{FF2B5EF4-FFF2-40B4-BE49-F238E27FC236}">
                    <a16:creationId xmlns:a16="http://schemas.microsoft.com/office/drawing/2014/main" id="{71773646-C175-6C2B-9D6A-3926FD1B748F}"/>
                  </a:ext>
                </a:extLst>
              </p:cNvPr>
              <p:cNvGrpSpPr/>
              <p:nvPr/>
            </p:nvGrpSpPr>
            <p:grpSpPr>
              <a:xfrm>
                <a:off x="5266067" y="2960861"/>
                <a:ext cx="1911806" cy="696736"/>
                <a:chOff x="5266067" y="2167044"/>
                <a:chExt cx="1911806" cy="696736"/>
              </a:xfrm>
              <a:grpFill/>
            </p:grpSpPr>
            <p:sp>
              <p:nvSpPr>
                <p:cNvPr id="163" name="Cube 162">
                  <a:extLst>
                    <a:ext uri="{FF2B5EF4-FFF2-40B4-BE49-F238E27FC236}">
                      <a16:creationId xmlns:a16="http://schemas.microsoft.com/office/drawing/2014/main" id="{EFF87773-9F64-EC9E-1385-9707C6D367AA}"/>
                    </a:ext>
                  </a:extLst>
                </p:cNvPr>
                <p:cNvSpPr/>
                <p:nvPr/>
              </p:nvSpPr>
              <p:spPr>
                <a:xfrm>
                  <a:off x="5266067" y="2167044"/>
                  <a:ext cx="702654" cy="696736"/>
                </a:xfrm>
                <a:prstGeom prst="cube">
                  <a:avLst/>
                </a:prstGeom>
                <a:grpFill/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rgbClr val="F70146"/>
                    </a:solidFill>
                    <a:latin typeface="Arial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64" name="Cube 163">
                  <a:extLst>
                    <a:ext uri="{FF2B5EF4-FFF2-40B4-BE49-F238E27FC236}">
                      <a16:creationId xmlns:a16="http://schemas.microsoft.com/office/drawing/2014/main" id="{3F61731F-33AC-EA9A-8B73-23260BA8D008}"/>
                    </a:ext>
                  </a:extLst>
                </p:cNvPr>
                <p:cNvSpPr/>
                <p:nvPr/>
              </p:nvSpPr>
              <p:spPr>
                <a:xfrm>
                  <a:off x="5870643" y="2167044"/>
                  <a:ext cx="702654" cy="696736"/>
                </a:xfrm>
                <a:prstGeom prst="cube">
                  <a:avLst/>
                </a:prstGeom>
                <a:grpFill/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rgbClr val="F70146"/>
                    </a:solidFill>
                    <a:latin typeface="Arial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65" name="Cube 164">
                  <a:extLst>
                    <a:ext uri="{FF2B5EF4-FFF2-40B4-BE49-F238E27FC236}">
                      <a16:creationId xmlns:a16="http://schemas.microsoft.com/office/drawing/2014/main" id="{A60B2ADC-7E36-77AF-F88D-B8ACC333C37E}"/>
                    </a:ext>
                  </a:extLst>
                </p:cNvPr>
                <p:cNvSpPr/>
                <p:nvPr/>
              </p:nvSpPr>
              <p:spPr>
                <a:xfrm>
                  <a:off x="6475219" y="2167044"/>
                  <a:ext cx="702654" cy="696736"/>
                </a:xfrm>
                <a:prstGeom prst="cube">
                  <a:avLst/>
                </a:prstGeom>
                <a:grpFill/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rgbClr val="F70146"/>
                    </a:solidFill>
                    <a:latin typeface="Arial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55" name="Group 154">
                <a:extLst>
                  <a:ext uri="{FF2B5EF4-FFF2-40B4-BE49-F238E27FC236}">
                    <a16:creationId xmlns:a16="http://schemas.microsoft.com/office/drawing/2014/main" id="{68810F72-5288-257B-54C1-C7DF797D9DB9}"/>
                  </a:ext>
                </a:extLst>
              </p:cNvPr>
              <p:cNvGrpSpPr/>
              <p:nvPr/>
            </p:nvGrpSpPr>
            <p:grpSpPr>
              <a:xfrm>
                <a:off x="5257697" y="2379734"/>
                <a:ext cx="1911806" cy="696736"/>
                <a:chOff x="5266067" y="2167044"/>
                <a:chExt cx="1911806" cy="696736"/>
              </a:xfrm>
              <a:grpFill/>
            </p:grpSpPr>
            <p:sp>
              <p:nvSpPr>
                <p:cNvPr id="160" name="Cube 159">
                  <a:extLst>
                    <a:ext uri="{FF2B5EF4-FFF2-40B4-BE49-F238E27FC236}">
                      <a16:creationId xmlns:a16="http://schemas.microsoft.com/office/drawing/2014/main" id="{A20030C7-9DB0-3C27-D2AC-47F39DCAF87C}"/>
                    </a:ext>
                  </a:extLst>
                </p:cNvPr>
                <p:cNvSpPr/>
                <p:nvPr/>
              </p:nvSpPr>
              <p:spPr>
                <a:xfrm>
                  <a:off x="5266067" y="2167044"/>
                  <a:ext cx="702654" cy="696736"/>
                </a:xfrm>
                <a:prstGeom prst="cube">
                  <a:avLst/>
                </a:prstGeom>
                <a:grpFill/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rgbClr val="F70146"/>
                    </a:solidFill>
                    <a:latin typeface="Arial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61" name="Cube 160">
                  <a:extLst>
                    <a:ext uri="{FF2B5EF4-FFF2-40B4-BE49-F238E27FC236}">
                      <a16:creationId xmlns:a16="http://schemas.microsoft.com/office/drawing/2014/main" id="{9F1A5777-A932-81BD-3CAE-E3203832BDD7}"/>
                    </a:ext>
                  </a:extLst>
                </p:cNvPr>
                <p:cNvSpPr/>
                <p:nvPr/>
              </p:nvSpPr>
              <p:spPr>
                <a:xfrm>
                  <a:off x="5870643" y="2167044"/>
                  <a:ext cx="702654" cy="696736"/>
                </a:xfrm>
                <a:prstGeom prst="cube">
                  <a:avLst/>
                </a:prstGeom>
                <a:solidFill>
                  <a:srgbClr val="7889FB"/>
                </a:solidFill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rgbClr val="F70146"/>
                    </a:solidFill>
                    <a:latin typeface="Arial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62" name="Cube 161">
                  <a:extLst>
                    <a:ext uri="{FF2B5EF4-FFF2-40B4-BE49-F238E27FC236}">
                      <a16:creationId xmlns:a16="http://schemas.microsoft.com/office/drawing/2014/main" id="{4CC76052-8D9F-6CC4-EA62-2FE9EF551A96}"/>
                    </a:ext>
                  </a:extLst>
                </p:cNvPr>
                <p:cNvSpPr/>
                <p:nvPr/>
              </p:nvSpPr>
              <p:spPr>
                <a:xfrm>
                  <a:off x="6475219" y="2167044"/>
                  <a:ext cx="702654" cy="696736"/>
                </a:xfrm>
                <a:prstGeom prst="cube">
                  <a:avLst/>
                </a:prstGeom>
                <a:solidFill>
                  <a:srgbClr val="7889FB"/>
                </a:solidFill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rgbClr val="F70146"/>
                    </a:solidFill>
                    <a:latin typeface="Arial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56" name="Group 155">
                <a:extLst>
                  <a:ext uri="{FF2B5EF4-FFF2-40B4-BE49-F238E27FC236}">
                    <a16:creationId xmlns:a16="http://schemas.microsoft.com/office/drawing/2014/main" id="{B6DB067D-5ABB-8571-2EC5-9D5C8D61FB78}"/>
                  </a:ext>
                </a:extLst>
              </p:cNvPr>
              <p:cNvGrpSpPr/>
              <p:nvPr/>
            </p:nvGrpSpPr>
            <p:grpSpPr>
              <a:xfrm>
                <a:off x="5258424" y="1796729"/>
                <a:ext cx="1911806" cy="696736"/>
                <a:chOff x="5266067" y="2167044"/>
                <a:chExt cx="1911806" cy="696736"/>
              </a:xfrm>
              <a:grpFill/>
            </p:grpSpPr>
            <p:sp>
              <p:nvSpPr>
                <p:cNvPr id="157" name="Cube 156">
                  <a:extLst>
                    <a:ext uri="{FF2B5EF4-FFF2-40B4-BE49-F238E27FC236}">
                      <a16:creationId xmlns:a16="http://schemas.microsoft.com/office/drawing/2014/main" id="{EF08A080-0605-20F1-C45F-90A5585D8117}"/>
                    </a:ext>
                  </a:extLst>
                </p:cNvPr>
                <p:cNvSpPr/>
                <p:nvPr/>
              </p:nvSpPr>
              <p:spPr>
                <a:xfrm>
                  <a:off x="5266067" y="2167044"/>
                  <a:ext cx="702654" cy="696736"/>
                </a:xfrm>
                <a:prstGeom prst="cube">
                  <a:avLst/>
                </a:prstGeom>
                <a:grpFill/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rgbClr val="F70146"/>
                    </a:solidFill>
                    <a:latin typeface="Arial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58" name="Cube 157">
                  <a:extLst>
                    <a:ext uri="{FF2B5EF4-FFF2-40B4-BE49-F238E27FC236}">
                      <a16:creationId xmlns:a16="http://schemas.microsoft.com/office/drawing/2014/main" id="{5AB470B3-1722-A430-490A-41970C536EDB}"/>
                    </a:ext>
                  </a:extLst>
                </p:cNvPr>
                <p:cNvSpPr/>
                <p:nvPr/>
              </p:nvSpPr>
              <p:spPr>
                <a:xfrm>
                  <a:off x="5870643" y="2167044"/>
                  <a:ext cx="702654" cy="696736"/>
                </a:xfrm>
                <a:prstGeom prst="cube">
                  <a:avLst/>
                </a:prstGeom>
                <a:solidFill>
                  <a:srgbClr val="7889FB"/>
                </a:solidFill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rgbClr val="F70146"/>
                    </a:solidFill>
                    <a:latin typeface="Arial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59" name="Cube 158">
                  <a:extLst>
                    <a:ext uri="{FF2B5EF4-FFF2-40B4-BE49-F238E27FC236}">
                      <a16:creationId xmlns:a16="http://schemas.microsoft.com/office/drawing/2014/main" id="{C5A5D408-0AE0-1DCC-2DC6-0F931C6B8B80}"/>
                    </a:ext>
                  </a:extLst>
                </p:cNvPr>
                <p:cNvSpPr/>
                <p:nvPr/>
              </p:nvSpPr>
              <p:spPr>
                <a:xfrm>
                  <a:off x="6475219" y="2167044"/>
                  <a:ext cx="702654" cy="696736"/>
                </a:xfrm>
                <a:prstGeom prst="cube">
                  <a:avLst/>
                </a:prstGeom>
                <a:solidFill>
                  <a:srgbClr val="7889FB"/>
                </a:solidFill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rgbClr val="F70146"/>
                    </a:solidFill>
                    <a:latin typeface="Arial"/>
                    <a:cs typeface="Calibri" panose="020F0502020204030204" pitchFamily="34" charset="0"/>
                  </a:endParaRPr>
                </a:p>
              </p:txBody>
            </p:sp>
          </p:grpSp>
        </p:grpSp>
      </p:grpSp>
      <p:sp>
        <p:nvSpPr>
          <p:cNvPr id="190" name="Right Arrow 107">
            <a:extLst>
              <a:ext uri="{FF2B5EF4-FFF2-40B4-BE49-F238E27FC236}">
                <a16:creationId xmlns:a16="http://schemas.microsoft.com/office/drawing/2014/main" id="{A9C40A93-7E07-1222-BCB7-4BDF4CFD5A34}"/>
              </a:ext>
            </a:extLst>
          </p:cNvPr>
          <p:cNvSpPr/>
          <p:nvPr/>
        </p:nvSpPr>
        <p:spPr>
          <a:xfrm>
            <a:off x="3268809" y="3057587"/>
            <a:ext cx="326229" cy="320865"/>
          </a:xfrm>
          <a:prstGeom prst="rightArrow">
            <a:avLst/>
          </a:prstGeom>
          <a:solidFill>
            <a:srgbClr val="7889FB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0">
              <a:solidFill>
                <a:srgbClr val="FFFFFF"/>
              </a:solidFill>
              <a:latin typeface="Arial"/>
              <a:cs typeface="Calibri" panose="020F0502020204030204" pitchFamily="34" charset="0"/>
            </a:endParaRPr>
          </a:p>
        </p:txBody>
      </p:sp>
      <p:pic>
        <p:nvPicPr>
          <p:cNvPr id="191" name="Picture 190">
            <a:extLst>
              <a:ext uri="{FF2B5EF4-FFF2-40B4-BE49-F238E27FC236}">
                <a16:creationId xmlns:a16="http://schemas.microsoft.com/office/drawing/2014/main" id="{42AAA40B-6665-1BEE-076F-4A968F609D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7902" y="3261920"/>
            <a:ext cx="523989" cy="396784"/>
          </a:xfrm>
          <a:prstGeom prst="rect">
            <a:avLst/>
          </a:prstGeom>
          <a:ln w="25400">
            <a:solidFill>
              <a:srgbClr val="7889FB"/>
            </a:solidFill>
          </a:ln>
          <a:effectLst/>
        </p:spPr>
      </p:pic>
      <p:sp>
        <p:nvSpPr>
          <p:cNvPr id="192" name="TextBox 191">
            <a:extLst>
              <a:ext uri="{FF2B5EF4-FFF2-40B4-BE49-F238E27FC236}">
                <a16:creationId xmlns:a16="http://schemas.microsoft.com/office/drawing/2014/main" id="{BE99BC80-1B2A-28D1-E10A-0FFA98072C42}"/>
              </a:ext>
            </a:extLst>
          </p:cNvPr>
          <p:cNvSpPr txBox="1"/>
          <p:nvPr/>
        </p:nvSpPr>
        <p:spPr>
          <a:xfrm>
            <a:off x="1260605" y="2490392"/>
            <a:ext cx="781304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ea typeface="ＭＳ Ｐゴシック" charset="0"/>
                <a:cs typeface="Calibri" panose="020F0502020204030204" pitchFamily="34" charset="0"/>
              </a:rPr>
              <a:t>Data Samples</a:t>
            </a:r>
          </a:p>
        </p:txBody>
      </p:sp>
      <p:sp>
        <p:nvSpPr>
          <p:cNvPr id="193" name="TextBox 192">
            <a:extLst>
              <a:ext uri="{FF2B5EF4-FFF2-40B4-BE49-F238E27FC236}">
                <a16:creationId xmlns:a16="http://schemas.microsoft.com/office/drawing/2014/main" id="{CA473292-DDCC-051E-3A8C-3317F52D2724}"/>
              </a:ext>
            </a:extLst>
          </p:cNvPr>
          <p:cNvSpPr txBox="1"/>
          <p:nvPr/>
        </p:nvSpPr>
        <p:spPr>
          <a:xfrm>
            <a:off x="1225191" y="3126109"/>
            <a:ext cx="825690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chemeClr val="accent1"/>
                </a:solidFill>
                <a:ea typeface="ＭＳ Ｐゴシック" charset="0"/>
                <a:cs typeface="Calibri" panose="020F0502020204030204" pitchFamily="34" charset="0"/>
              </a:rPr>
              <a:t>Target </a:t>
            </a:r>
            <a:br>
              <a:rPr lang="en-US" b="1" dirty="0">
                <a:solidFill>
                  <a:schemeClr val="accent1"/>
                </a:solidFill>
                <a:ea typeface="ＭＳ Ｐゴシック" charset="0"/>
                <a:cs typeface="Calibri" panose="020F0502020204030204" pitchFamily="34" charset="0"/>
              </a:rPr>
            </a:br>
            <a:r>
              <a:rPr lang="en-US" b="1" dirty="0">
                <a:solidFill>
                  <a:schemeClr val="accent1"/>
                </a:solidFill>
                <a:ea typeface="ＭＳ Ｐゴシック" charset="0"/>
                <a:cs typeface="Calibri" panose="020F0502020204030204" pitchFamily="34" charset="0"/>
              </a:rPr>
              <a:t>App</a:t>
            </a:r>
          </a:p>
        </p:txBody>
      </p:sp>
      <p:sp>
        <p:nvSpPr>
          <p:cNvPr id="194" name="TextBox 193">
            <a:extLst>
              <a:ext uri="{FF2B5EF4-FFF2-40B4-BE49-F238E27FC236}">
                <a16:creationId xmlns:a16="http://schemas.microsoft.com/office/drawing/2014/main" id="{F8250C77-4847-65F2-BE63-6E8C72757F26}"/>
              </a:ext>
            </a:extLst>
          </p:cNvPr>
          <p:cNvSpPr txBox="1"/>
          <p:nvPr/>
        </p:nvSpPr>
        <p:spPr>
          <a:xfrm>
            <a:off x="6715035" y="6357061"/>
            <a:ext cx="1123023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Dirty Data</a:t>
            </a:r>
          </a:p>
        </p:txBody>
      </p:sp>
      <p:sp>
        <p:nvSpPr>
          <p:cNvPr id="195" name="Right Arrow 112">
            <a:extLst>
              <a:ext uri="{FF2B5EF4-FFF2-40B4-BE49-F238E27FC236}">
                <a16:creationId xmlns:a16="http://schemas.microsoft.com/office/drawing/2014/main" id="{721D0799-5396-7A8F-F1E6-B95D95044400}"/>
              </a:ext>
            </a:extLst>
          </p:cNvPr>
          <p:cNvSpPr/>
          <p:nvPr/>
        </p:nvSpPr>
        <p:spPr>
          <a:xfrm>
            <a:off x="3892637" y="5402587"/>
            <a:ext cx="326229" cy="320865"/>
          </a:xfrm>
          <a:prstGeom prst="rightArrow">
            <a:avLst/>
          </a:prstGeom>
          <a:solidFill>
            <a:srgbClr val="7889FB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0">
              <a:solidFill>
                <a:srgbClr val="FFFFFF"/>
              </a:solidFill>
              <a:latin typeface="Consolas" panose="020B0609020204030204" pitchFamily="49" charset="0"/>
            </a:endParaRPr>
          </a:p>
        </p:txBody>
      </p:sp>
      <p:sp>
        <p:nvSpPr>
          <p:cNvPr id="196" name="Right Arrow 113">
            <a:extLst>
              <a:ext uri="{FF2B5EF4-FFF2-40B4-BE49-F238E27FC236}">
                <a16:creationId xmlns:a16="http://schemas.microsoft.com/office/drawing/2014/main" id="{4FA52D94-FB09-09AD-F1A7-163B547B93ED}"/>
              </a:ext>
            </a:extLst>
          </p:cNvPr>
          <p:cNvSpPr/>
          <p:nvPr/>
        </p:nvSpPr>
        <p:spPr>
          <a:xfrm>
            <a:off x="8184431" y="5397670"/>
            <a:ext cx="326229" cy="320865"/>
          </a:xfrm>
          <a:prstGeom prst="rightArrow">
            <a:avLst/>
          </a:prstGeom>
          <a:solidFill>
            <a:srgbClr val="7889FB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0">
              <a:solidFill>
                <a:srgbClr val="FFFFFF"/>
              </a:solidFill>
              <a:latin typeface="Consolas" panose="020B0609020204030204" pitchFamily="49" charset="0"/>
            </a:endParaRPr>
          </a:p>
        </p:txBody>
      </p:sp>
      <p:sp>
        <p:nvSpPr>
          <p:cNvPr id="197" name="TextBox 196">
            <a:extLst>
              <a:ext uri="{FF2B5EF4-FFF2-40B4-BE49-F238E27FC236}">
                <a16:creationId xmlns:a16="http://schemas.microsoft.com/office/drawing/2014/main" id="{91B697E1-FF39-CA92-C49A-1222B26C8642}"/>
              </a:ext>
            </a:extLst>
          </p:cNvPr>
          <p:cNvSpPr txBox="1"/>
          <p:nvPr/>
        </p:nvSpPr>
        <p:spPr>
          <a:xfrm>
            <a:off x="1157056" y="3765956"/>
            <a:ext cx="1669985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ea typeface="ＭＳ Ｐゴシック" charset="0"/>
                <a:cs typeface="Calibri" panose="020F0502020204030204" pitchFamily="34" charset="0"/>
              </a:rPr>
              <a:t>Rules/Objectives</a:t>
            </a:r>
          </a:p>
        </p:txBody>
      </p:sp>
      <p:sp>
        <p:nvSpPr>
          <p:cNvPr id="198" name="Right Arrow 119">
            <a:extLst>
              <a:ext uri="{FF2B5EF4-FFF2-40B4-BE49-F238E27FC236}">
                <a16:creationId xmlns:a16="http://schemas.microsoft.com/office/drawing/2014/main" id="{98B717F0-2A34-89F4-581C-B2AC96240F11}"/>
              </a:ext>
            </a:extLst>
          </p:cNvPr>
          <p:cNvSpPr/>
          <p:nvPr/>
        </p:nvSpPr>
        <p:spPr>
          <a:xfrm>
            <a:off x="8871912" y="3062504"/>
            <a:ext cx="326229" cy="320865"/>
          </a:xfrm>
          <a:prstGeom prst="rightArrow">
            <a:avLst/>
          </a:prstGeom>
          <a:solidFill>
            <a:srgbClr val="7889FB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0">
              <a:solidFill>
                <a:srgbClr val="FFFFFF"/>
              </a:solidFill>
              <a:latin typeface="Arial"/>
              <a:cs typeface="Calibri" panose="020F0502020204030204" pitchFamily="34" charset="0"/>
            </a:endParaRPr>
          </a:p>
        </p:txBody>
      </p:sp>
      <p:grpSp>
        <p:nvGrpSpPr>
          <p:cNvPr id="199" name="Group 198">
            <a:extLst>
              <a:ext uri="{FF2B5EF4-FFF2-40B4-BE49-F238E27FC236}">
                <a16:creationId xmlns:a16="http://schemas.microsoft.com/office/drawing/2014/main" id="{39F1AC46-141A-908D-53D2-4B9AAE6F8B94}"/>
              </a:ext>
            </a:extLst>
          </p:cNvPr>
          <p:cNvGrpSpPr/>
          <p:nvPr/>
        </p:nvGrpSpPr>
        <p:grpSpPr>
          <a:xfrm rot="5400000">
            <a:off x="9780177" y="3055699"/>
            <a:ext cx="388442" cy="325885"/>
            <a:chOff x="5581337" y="3056661"/>
            <a:chExt cx="293277" cy="236705"/>
          </a:xfrm>
        </p:grpSpPr>
        <p:sp>
          <p:nvSpPr>
            <p:cNvPr id="200" name="Rectangle 199">
              <a:extLst>
                <a:ext uri="{FF2B5EF4-FFF2-40B4-BE49-F238E27FC236}">
                  <a16:creationId xmlns:a16="http://schemas.microsoft.com/office/drawing/2014/main" id="{12FE6899-BCB5-DC4A-41B3-0652231C2D21}"/>
                </a:ext>
              </a:extLst>
            </p:cNvPr>
            <p:cNvSpPr/>
            <p:nvPr/>
          </p:nvSpPr>
          <p:spPr>
            <a:xfrm rot="5400000">
              <a:off x="5719738" y="3138490"/>
              <a:ext cx="236705" cy="73047"/>
            </a:xfrm>
            <a:prstGeom prst="rect">
              <a:avLst/>
            </a:prstGeom>
            <a:noFill/>
            <a:ln w="19050" cap="flat" cmpd="sng" algn="ctr">
              <a:solidFill>
                <a:srgbClr val="7889FB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 dirty="0">
                <a:solidFill>
                  <a:srgbClr val="FFFFFF"/>
                </a:solidFill>
                <a:latin typeface="Arial"/>
                <a:cs typeface="Calibri" panose="020F0502020204030204" pitchFamily="34" charset="0"/>
              </a:endParaRPr>
            </a:p>
          </p:txBody>
        </p:sp>
        <p:sp>
          <p:nvSpPr>
            <p:cNvPr id="201" name="Rectangle 200">
              <a:extLst>
                <a:ext uri="{FF2B5EF4-FFF2-40B4-BE49-F238E27FC236}">
                  <a16:creationId xmlns:a16="http://schemas.microsoft.com/office/drawing/2014/main" id="{0A4C2D4B-1851-EE94-7BD8-A510D5444351}"/>
                </a:ext>
              </a:extLst>
            </p:cNvPr>
            <p:cNvSpPr/>
            <p:nvPr/>
          </p:nvSpPr>
          <p:spPr>
            <a:xfrm rot="5400000">
              <a:off x="5646691" y="3138490"/>
              <a:ext cx="236705" cy="73047"/>
            </a:xfrm>
            <a:prstGeom prst="rect">
              <a:avLst/>
            </a:prstGeom>
            <a:noFill/>
            <a:ln w="19050" cap="flat" cmpd="sng" algn="ctr">
              <a:solidFill>
                <a:srgbClr val="7889FB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 dirty="0">
                <a:solidFill>
                  <a:srgbClr val="FFFFFF"/>
                </a:solidFill>
                <a:latin typeface="Arial"/>
                <a:cs typeface="Calibri" panose="020F0502020204030204" pitchFamily="34" charset="0"/>
              </a:endParaRPr>
            </a:p>
          </p:txBody>
        </p:sp>
        <p:sp>
          <p:nvSpPr>
            <p:cNvPr id="202" name="Rectangle 201">
              <a:extLst>
                <a:ext uri="{FF2B5EF4-FFF2-40B4-BE49-F238E27FC236}">
                  <a16:creationId xmlns:a16="http://schemas.microsoft.com/office/drawing/2014/main" id="{9135CF3B-ACFD-B6A4-9E62-FA6D4F065489}"/>
                </a:ext>
              </a:extLst>
            </p:cNvPr>
            <p:cNvSpPr/>
            <p:nvPr/>
          </p:nvSpPr>
          <p:spPr>
            <a:xfrm rot="5400000">
              <a:off x="5573019" y="3138490"/>
              <a:ext cx="236705" cy="73047"/>
            </a:xfrm>
            <a:prstGeom prst="rect">
              <a:avLst/>
            </a:prstGeom>
            <a:noFill/>
            <a:ln w="19050" cap="flat" cmpd="sng" algn="ctr">
              <a:solidFill>
                <a:srgbClr val="7889FB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 dirty="0">
                <a:solidFill>
                  <a:srgbClr val="FFFFFF"/>
                </a:solidFill>
                <a:latin typeface="Arial"/>
                <a:cs typeface="Calibri" panose="020F0502020204030204" pitchFamily="34" charset="0"/>
              </a:endParaRPr>
            </a:p>
          </p:txBody>
        </p:sp>
        <p:sp>
          <p:nvSpPr>
            <p:cNvPr id="203" name="Rectangle 202">
              <a:extLst>
                <a:ext uri="{FF2B5EF4-FFF2-40B4-BE49-F238E27FC236}">
                  <a16:creationId xmlns:a16="http://schemas.microsoft.com/office/drawing/2014/main" id="{4C12BFB9-16AE-55D2-1E13-5D7AD42AD3C8}"/>
                </a:ext>
              </a:extLst>
            </p:cNvPr>
            <p:cNvSpPr/>
            <p:nvPr/>
          </p:nvSpPr>
          <p:spPr>
            <a:xfrm rot="5400000">
              <a:off x="5499508" y="3138490"/>
              <a:ext cx="236705" cy="73047"/>
            </a:xfrm>
            <a:prstGeom prst="rect">
              <a:avLst/>
            </a:prstGeom>
            <a:noFill/>
            <a:ln w="19050" cap="flat" cmpd="sng" algn="ctr">
              <a:solidFill>
                <a:srgbClr val="7889FB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 dirty="0">
                <a:solidFill>
                  <a:srgbClr val="FFFFFF"/>
                </a:solidFill>
                <a:latin typeface="Arial"/>
                <a:cs typeface="Calibri" panose="020F0502020204030204" pitchFamily="34" charset="0"/>
              </a:endParaRPr>
            </a:p>
          </p:txBody>
        </p:sp>
      </p:grpSp>
      <p:sp>
        <p:nvSpPr>
          <p:cNvPr id="204" name="TextBox 203">
            <a:extLst>
              <a:ext uri="{FF2B5EF4-FFF2-40B4-BE49-F238E27FC236}">
                <a16:creationId xmlns:a16="http://schemas.microsoft.com/office/drawing/2014/main" id="{1D055840-03BD-9DC3-7ED5-175182CB91AF}"/>
              </a:ext>
            </a:extLst>
          </p:cNvPr>
          <p:cNvSpPr txBox="1"/>
          <p:nvPr/>
        </p:nvSpPr>
        <p:spPr>
          <a:xfrm flipH="1">
            <a:off x="10003936" y="2895369"/>
            <a:ext cx="12798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ea typeface="ＭＳ Ｐゴシック" charset="0"/>
                <a:cs typeface="Calibri" panose="020F0502020204030204" pitchFamily="34" charset="0"/>
              </a:rPr>
              <a:t>Top-k Pipelines</a:t>
            </a:r>
          </a:p>
        </p:txBody>
      </p:sp>
      <p:sp>
        <p:nvSpPr>
          <p:cNvPr id="205" name="TextBox 204">
            <a:extLst>
              <a:ext uri="{FF2B5EF4-FFF2-40B4-BE49-F238E27FC236}">
                <a16:creationId xmlns:a16="http://schemas.microsoft.com/office/drawing/2014/main" id="{6080913F-E395-6D1C-54F7-55D14EED3B86}"/>
              </a:ext>
            </a:extLst>
          </p:cNvPr>
          <p:cNvSpPr txBox="1"/>
          <p:nvPr/>
        </p:nvSpPr>
        <p:spPr>
          <a:xfrm>
            <a:off x="7270589" y="2313750"/>
            <a:ext cx="2321816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chemeClr val="accent1"/>
                </a:solidFill>
                <a:ea typeface="ＭＳ Ｐゴシック" charset="0"/>
                <a:cs typeface="Calibri" panose="020F0502020204030204" pitchFamily="34" charset="0"/>
              </a:rPr>
              <a:t>Data- and Task-parallel Computation</a:t>
            </a:r>
          </a:p>
        </p:txBody>
      </p:sp>
      <p:sp>
        <p:nvSpPr>
          <p:cNvPr id="206" name="TextBox 205">
            <a:extLst>
              <a:ext uri="{FF2B5EF4-FFF2-40B4-BE49-F238E27FC236}">
                <a16:creationId xmlns:a16="http://schemas.microsoft.com/office/drawing/2014/main" id="{4B8856D1-0993-0378-E5C0-6E6A55053822}"/>
              </a:ext>
            </a:extLst>
          </p:cNvPr>
          <p:cNvSpPr txBox="1"/>
          <p:nvPr/>
        </p:nvSpPr>
        <p:spPr>
          <a:xfrm flipH="1">
            <a:off x="4534771" y="2578031"/>
            <a:ext cx="11011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ea typeface="ＭＳ Ｐゴシック" charset="0"/>
                <a:cs typeface="Calibri" panose="020F0502020204030204" pitchFamily="34" charset="0"/>
              </a:rPr>
              <a:t>Logical</a:t>
            </a:r>
          </a:p>
        </p:txBody>
      </p:sp>
      <p:sp>
        <p:nvSpPr>
          <p:cNvPr id="207" name="TextBox 206">
            <a:extLst>
              <a:ext uri="{FF2B5EF4-FFF2-40B4-BE49-F238E27FC236}">
                <a16:creationId xmlns:a16="http://schemas.microsoft.com/office/drawing/2014/main" id="{D77A596F-BAA1-5E03-FF52-10E68B513923}"/>
              </a:ext>
            </a:extLst>
          </p:cNvPr>
          <p:cNvSpPr txBox="1"/>
          <p:nvPr/>
        </p:nvSpPr>
        <p:spPr>
          <a:xfrm flipH="1">
            <a:off x="3930085" y="2986068"/>
            <a:ext cx="11011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Physical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E5791B8-40CD-2DE5-F69F-272643C85D75}"/>
              </a:ext>
            </a:extLst>
          </p:cNvPr>
          <p:cNvSpPr txBox="1"/>
          <p:nvPr/>
        </p:nvSpPr>
        <p:spPr>
          <a:xfrm>
            <a:off x="3662979" y="419493"/>
            <a:ext cx="2518479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[</a:t>
            </a:r>
            <a:r>
              <a:rPr lang="en-US" sz="1400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SIGMOD’24, TODS’26</a:t>
            </a: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62ECE9-D864-8901-91A3-F7095FCCF2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4469" y="414376"/>
            <a:ext cx="704545" cy="84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897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" grpId="0"/>
      <p:bldP spid="147" grpId="0"/>
      <p:bldP spid="148" grpId="0"/>
      <p:bldP spid="149" grpId="0"/>
      <p:bldP spid="190" grpId="0" animBg="1"/>
      <p:bldP spid="192" grpId="0"/>
      <p:bldP spid="193" grpId="0"/>
      <p:bldP spid="194" grpId="0"/>
      <p:bldP spid="195" grpId="0" animBg="1"/>
      <p:bldP spid="196" grpId="0" animBg="1"/>
      <p:bldP spid="197" grpId="0"/>
      <p:bldP spid="198" grpId="0" animBg="1"/>
      <p:bldP spid="204" grpId="0"/>
      <p:bldP spid="205" grpId="0"/>
      <p:bldP spid="206" grpId="0"/>
      <p:bldP spid="20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 Placeholder 1">
                <a:extLst>
                  <a:ext uri="{FF2B5EF4-FFF2-40B4-BE49-F238E27FC236}">
                    <a16:creationId xmlns:a16="http://schemas.microsoft.com/office/drawing/2014/main" id="{F979DC7A-87B7-C0EF-86C3-B9474EC12205}"/>
                  </a:ext>
                </a:extLst>
              </p:cNvPr>
              <p:cNvSpPr>
                <a:spLocks noGrp="1"/>
              </p:cNvSpPr>
              <p:nvPr>
                <p:ph type="body" sz="quarter" idx="18"/>
              </p:nvPr>
            </p:nvSpPr>
            <p:spPr/>
            <p:txBody>
              <a:bodyPr/>
              <a:lstStyle/>
              <a:p>
                <a:r>
                  <a:rPr lang="en-US" dirty="0"/>
                  <a:t>Problem Formulation</a:t>
                </a:r>
              </a:p>
              <a:p>
                <a:pPr lvl="1"/>
                <a:r>
                  <a:rPr lang="en-US" b="1" dirty="0">
                    <a:solidFill>
                      <a:srgbClr val="7889FB"/>
                    </a:solidFill>
                  </a:rPr>
                  <a:t>Intuitive slice scoring function</a:t>
                </a:r>
              </a:p>
              <a:p>
                <a:pPr lvl="1"/>
                <a:r>
                  <a:rPr lang="en-US" dirty="0"/>
                  <a:t>Exact </a:t>
                </a:r>
                <a:r>
                  <a:rPr lang="en-US" b="1" dirty="0">
                    <a:solidFill>
                      <a:srgbClr val="C00000"/>
                    </a:solidFill>
                  </a:rPr>
                  <a:t>top-k slice finding</a:t>
                </a:r>
              </a:p>
              <a:p>
                <a:pPr lvl="1"/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≥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𝜎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∧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𝑠𝑐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∈(0,1]</m:t>
                    </m:r>
                  </m:oMath>
                </a14:m>
                <a:endParaRPr lang="en-US" sz="1200" dirty="0"/>
              </a:p>
              <a:p>
                <a:pPr lvl="1"/>
                <a:endParaRPr lang="en-US" dirty="0"/>
              </a:p>
              <a:p>
                <a:r>
                  <a:rPr lang="en-US" dirty="0"/>
                  <a:t>Properties &amp; Pruning</a:t>
                </a:r>
              </a:p>
              <a:p>
                <a:pPr lvl="1"/>
                <a:r>
                  <a:rPr lang="en-US" dirty="0"/>
                  <a:t>Monotonicity of slice sizes, errors </a:t>
                </a:r>
              </a:p>
              <a:p>
                <a:pPr lvl="1"/>
                <a:r>
                  <a:rPr lang="en-US" b="1" dirty="0">
                    <a:solidFill>
                      <a:srgbClr val="7889FB"/>
                    </a:solidFill>
                  </a:rPr>
                  <a:t>Upper bound sizes/errors/scores </a:t>
                </a:r>
                <a:br>
                  <a:rPr lang="en-US" dirty="0"/>
                </a:br>
                <a:r>
                  <a:rPr lang="en-US" dirty="0">
                    <a:sym typeface="Wingdings" panose="05000000000000000000" pitchFamily="2" charset="2"/>
                  </a:rPr>
                  <a:t></a:t>
                </a:r>
                <a:r>
                  <a:rPr lang="en-US" dirty="0"/>
                  <a:t> pruning &amp; termination</a:t>
                </a:r>
                <a:endParaRPr lang="en-US" sz="1200" dirty="0"/>
              </a:p>
              <a:p>
                <a:pPr lvl="1"/>
                <a:endParaRPr lang="en-US" dirty="0"/>
              </a:p>
              <a:p>
                <a:r>
                  <a:rPr lang="en-US" dirty="0"/>
                  <a:t>Linear-Algebra-based Slice Finding</a:t>
                </a:r>
              </a:p>
              <a:p>
                <a:pPr lvl="1"/>
                <a:r>
                  <a:rPr lang="en-US" dirty="0"/>
                  <a:t>Recoded/binned matrix </a:t>
                </a:r>
                <a:r>
                  <a:rPr lang="en-US" b="1" dirty="0"/>
                  <a:t>X</a:t>
                </a:r>
                <a:r>
                  <a:rPr lang="en-US" dirty="0"/>
                  <a:t>, error vector e</a:t>
                </a:r>
              </a:p>
              <a:p>
                <a:pPr lvl="1"/>
                <a:r>
                  <a:rPr lang="en-US" b="1" dirty="0">
                    <a:solidFill>
                      <a:srgbClr val="7889FB"/>
                    </a:solidFill>
                  </a:rPr>
                  <a:t>Vectorized implementation in linear algebra </a:t>
                </a:r>
                <a:r>
                  <a:rPr lang="en-US" dirty="0"/>
                  <a:t>(join &amp; eval via sparse-sparse </a:t>
                </a:r>
                <a:r>
                  <a:rPr lang="en-US" dirty="0" err="1"/>
                  <a:t>matmult</a:t>
                </a:r>
                <a:r>
                  <a:rPr lang="en-US" dirty="0"/>
                  <a:t>)</a:t>
                </a:r>
              </a:p>
              <a:p>
                <a:pPr lvl="1"/>
                <a:r>
                  <a:rPr lang="en-US" dirty="0"/>
                  <a:t>Local and distributed task/data-parallel execution</a:t>
                </a:r>
              </a:p>
            </p:txBody>
          </p:sp>
        </mc:Choice>
        <mc:Fallback xmlns="">
          <p:sp>
            <p:nvSpPr>
              <p:cNvPr id="2" name="Text Placeholder 1">
                <a:extLst>
                  <a:ext uri="{FF2B5EF4-FFF2-40B4-BE49-F238E27FC236}">
                    <a16:creationId xmlns:a16="http://schemas.microsoft.com/office/drawing/2014/main" id="{F979DC7A-87B7-C0EF-86C3-B9474EC1220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8"/>
              </p:nvPr>
            </p:nvSpPr>
            <p:spPr>
              <a:blipFill>
                <a:blip r:embed="rId3"/>
                <a:stretch>
                  <a:fillRect l="-1321" t="-1759" b="-32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A8D996-3CE8-CA7F-41E1-01116C5B5A2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err="1"/>
              <a:t>SliceLine</a:t>
            </a:r>
            <a:r>
              <a:rPr lang="en-US" dirty="0"/>
              <a:t> for Model Debugging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F6824C-6A19-A6AD-232C-A3A9DEABB671}"/>
              </a:ext>
            </a:extLst>
          </p:cNvPr>
          <p:cNvSpPr txBox="1"/>
          <p:nvPr/>
        </p:nvSpPr>
        <p:spPr>
          <a:xfrm>
            <a:off x="8756880" y="821562"/>
            <a:ext cx="1634247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Credit: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sliceline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b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Silicon Valley, HBO]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B833DA-A930-C393-E1C3-40FCAB6067A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92" t="38340" r="18851" b="44978"/>
          <a:stretch/>
        </p:blipFill>
        <p:spPr>
          <a:xfrm>
            <a:off x="8526909" y="352081"/>
            <a:ext cx="1841273" cy="49576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90C52B8-59BF-280D-0B3B-9CCF09C85C24}"/>
                  </a:ext>
                </a:extLst>
              </p:cNvPr>
              <p:cNvSpPr txBox="1"/>
              <p:nvPr/>
            </p:nvSpPr>
            <p:spPr>
              <a:xfrm>
                <a:off x="4509477" y="1280870"/>
                <a:ext cx="4756826" cy="1342996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mcs>
                            <m:mc>
                              <m:mcPr>
                                <m:count m:val="3"/>
                                <m:mcJc m:val="center"/>
                              </m:mcPr>
                            </m:mc>
                          </m:mcs>
                          <m:ctrlPr>
                            <a:rPr lang="en-US" sz="1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mPr>
                        <m:mr>
                          <m:e>
                            <m:r>
                              <m:rPr>
                                <m:brk m:alnAt="7"/>
                              </m:rP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𝑠</m:t>
                            </m:r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𝑐</m:t>
                            </m:r>
                          </m:e>
                          <m:e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=</m:t>
                            </m:r>
                          </m:e>
                          <m:e>
                            <m:r>
                              <a:rPr lang="en-US" sz="16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𝛼</m:t>
                            </m:r>
                            <m:d>
                              <m:dPr>
                                <m:ctrlPr>
                                  <a:rPr lang="en-US" sz="16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160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acc>
                                      <m:accPr>
                                        <m:chr m:val="̅"/>
                                        <m:ctrlPr>
                                          <a:rPr lang="en-US" sz="1600" i="1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600" b="0" i="1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𝑒</m:t>
                                        </m:r>
                                      </m:e>
                                    </m:acc>
                                    <m:r>
                                      <a:rPr lang="en-US" sz="1600" b="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sz="1600" b="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𝑆</m:t>
                                    </m:r>
                                    <m:r>
                                      <a:rPr lang="en-US" sz="1600" b="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num>
                                  <m:den>
                                    <m:acc>
                                      <m:accPr>
                                        <m:chr m:val="̅"/>
                                        <m:ctrlPr>
                                          <a:rPr lang="en-US" sz="1600" i="1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600" b="0" i="1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𝑒</m:t>
                                        </m:r>
                                      </m:e>
                                    </m:acc>
                                    <m:r>
                                      <a:rPr lang="en-US" sz="1600" b="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sz="1600" b="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  <m:r>
                                      <a:rPr lang="en-US" sz="1600" b="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den>
                                </m:f>
                                <m:r>
                                  <a:rPr lang="en-US" sz="1600" b="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  <m:r>
                              <a:rPr lang="en-US" sz="16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d>
                              <m:dPr>
                                <m:ctrlPr>
                                  <a:rPr lang="en-US" sz="16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600" b="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1−</m:t>
                                </m:r>
                                <m:r>
                                  <a:rPr lang="en-US" sz="1600" b="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</m:d>
                            <m:d>
                              <m:dPr>
                                <m:ctrlPr>
                                  <a:rPr lang="en-US" sz="16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1600" i="1" smtClean="0">
                                        <a:solidFill>
                                          <a:srgbClr val="7889FB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d>
                                      <m:dPr>
                                        <m:begChr m:val="|"/>
                                        <m:endChr m:val="|"/>
                                        <m:ctrlPr>
                                          <a:rPr lang="en-US" sz="1600" i="1">
                                            <a:solidFill>
                                              <a:srgbClr val="7889FB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1600" b="0" i="1">
                                            <a:solidFill>
                                              <a:srgbClr val="7889FB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𝑋</m:t>
                                        </m:r>
                                      </m:e>
                                    </m:d>
                                  </m:num>
                                  <m:den>
                                    <m:d>
                                      <m:dPr>
                                        <m:begChr m:val="|"/>
                                        <m:endChr m:val="|"/>
                                        <m:ctrlPr>
                                          <a:rPr lang="en-US" sz="1600" i="1">
                                            <a:solidFill>
                                              <a:srgbClr val="7889FB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1600" b="0" i="1">
                                            <a:solidFill>
                                              <a:srgbClr val="7889FB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𝑆</m:t>
                                        </m:r>
                                      </m:e>
                                    </m:d>
                                  </m:den>
                                </m:f>
                                <m:r>
                                  <a:rPr lang="en-US" sz="1600" b="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</m:e>
                        </m:mr>
                        <m:mr>
                          <m:e/>
                          <m:e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=</m:t>
                            </m:r>
                          </m:e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𝛼</m:t>
                            </m:r>
                            <m:d>
                              <m:d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160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d>
                                      <m:dPr>
                                        <m:begChr m:val="|"/>
                                        <m:endChr m:val="|"/>
                                        <m:ctrlPr>
                                          <a:rPr lang="en-US" sz="1600" i="1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1600" i="1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𝑋</m:t>
                                        </m:r>
                                      </m:e>
                                    </m:d>
                                  </m:num>
                                  <m:den>
                                    <m:d>
                                      <m:dPr>
                                        <m:begChr m:val="|"/>
                                        <m:endChr m:val="|"/>
                                        <m:ctrlPr>
                                          <a:rPr lang="en-US" sz="1600" i="1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1600" i="1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𝑆</m:t>
                                        </m:r>
                                      </m:e>
                                    </m:d>
                                  </m:den>
                                </m:f>
                                <m:r>
                                  <a:rPr lang="en-US" sz="1600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⋅</m:t>
                                </m:r>
                                <m:f>
                                  <m:fPr>
                                    <m:ctrlPr>
                                      <a:rPr lang="en-US" sz="160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nary>
                                      <m:naryPr>
                                        <m:chr m:val="∑"/>
                                        <m:limLoc m:val="subSup"/>
                                        <m:ctrlPr>
                                          <a:rPr lang="en-US" sz="1600" i="1" smtClean="0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naryPr>
                                      <m:sub>
                                        <m:r>
                                          <m:rPr>
                                            <m:brk m:alnAt="25"/>
                                          </m:rPr>
                                          <a:rPr lang="en-US" sz="1600" b="0" i="1" smtClean="0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  <m:r>
                                          <a:rPr lang="en-US" sz="1600" b="0" i="1" smtClean="0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=1</m:t>
                                        </m:r>
                                      </m:sub>
                                      <m:sup>
                                        <m:r>
                                          <a:rPr lang="en-US" sz="1600" b="0" i="1" smtClean="0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|</m:t>
                                        </m:r>
                                        <m:r>
                                          <a:rPr lang="en-US" sz="1600" b="0" i="1" smtClean="0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𝑆</m:t>
                                        </m:r>
                                        <m:r>
                                          <a:rPr lang="en-US" sz="1600" b="0" i="1" smtClean="0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|</m:t>
                                        </m:r>
                                      </m:sup>
                                      <m:e>
                                        <m:r>
                                          <a:rPr lang="en-US" sz="1600" b="0" i="1" smtClean="0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𝑒</m:t>
                                        </m:r>
                                        <m:sSub>
                                          <m:sSubPr>
                                            <m:ctrlPr>
                                              <a:rPr lang="en-US" sz="1600" b="0" i="1" smtClean="0">
                                                <a:solidFill>
                                                  <a:schemeClr val="accent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600" b="0" i="1" smtClean="0">
                                                <a:solidFill>
                                                  <a:schemeClr val="accent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𝑠</m:t>
                                            </m:r>
                                          </m:e>
                                          <m:sub>
                                            <m:r>
                                              <a:rPr lang="en-US" sz="1600" b="0" i="1" smtClean="0">
                                                <a:solidFill>
                                                  <a:schemeClr val="accent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</m:sub>
                                        </m:sSub>
                                      </m:e>
                                    </m:nary>
                                  </m:num>
                                  <m:den>
                                    <m:nary>
                                      <m:naryPr>
                                        <m:chr m:val="∑"/>
                                        <m:limLoc m:val="subSup"/>
                                        <m:ctrlPr>
                                          <a:rPr lang="en-US" sz="1600" i="1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naryPr>
                                      <m:sub>
                                        <m:r>
                                          <m:rPr>
                                            <m:brk m:alnAt="25"/>
                                          </m:rPr>
                                          <a:rPr lang="en-US" sz="1600" i="1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  <m:r>
                                          <a:rPr lang="en-US" sz="1600" i="1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=1</m:t>
                                        </m:r>
                                      </m:sub>
                                      <m:sup>
                                        <m:r>
                                          <a:rPr lang="en-US" sz="1600" i="1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|</m:t>
                                        </m:r>
                                        <m:r>
                                          <a:rPr lang="en-US" sz="1600" b="0" i="1" smtClean="0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𝑋</m:t>
                                        </m:r>
                                        <m:r>
                                          <a:rPr lang="en-US" sz="1600" i="1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|</m:t>
                                        </m:r>
                                      </m:sup>
                                      <m:e>
                                        <m:sSub>
                                          <m:sSubPr>
                                            <m:ctrlPr>
                                              <a:rPr lang="en-US" sz="1600" i="1">
                                                <a:solidFill>
                                                  <a:schemeClr val="accent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600" b="0" i="1" smtClean="0">
                                                <a:solidFill>
                                                  <a:schemeClr val="accent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𝑒</m:t>
                                            </m:r>
                                          </m:e>
                                          <m:sub>
                                            <m:r>
                                              <a:rPr lang="en-US" sz="1600" i="1">
                                                <a:solidFill>
                                                  <a:schemeClr val="accent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</m:sub>
                                        </m:sSub>
                                      </m:e>
                                    </m:nary>
                                  </m:den>
                                </m:f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d>
                              <m:d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1−</m:t>
                                </m:r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</m:d>
                            <m:d>
                              <m:d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1600" i="1" smtClean="0">
                                        <a:solidFill>
                                          <a:srgbClr val="7889FB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d>
                                      <m:dPr>
                                        <m:begChr m:val="|"/>
                                        <m:endChr m:val="|"/>
                                        <m:ctrlPr>
                                          <a:rPr lang="en-US" sz="1600" i="1">
                                            <a:solidFill>
                                              <a:srgbClr val="7889FB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1600" i="1">
                                            <a:solidFill>
                                              <a:srgbClr val="7889FB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𝑋</m:t>
                                        </m:r>
                                      </m:e>
                                    </m:d>
                                  </m:num>
                                  <m:den>
                                    <m:d>
                                      <m:dPr>
                                        <m:begChr m:val="|"/>
                                        <m:endChr m:val="|"/>
                                        <m:ctrlPr>
                                          <a:rPr lang="en-US" sz="1600" i="1">
                                            <a:solidFill>
                                              <a:srgbClr val="7889FB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1600" i="1">
                                            <a:solidFill>
                                              <a:srgbClr val="7889FB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𝑆</m:t>
                                        </m:r>
                                      </m:e>
                                    </m:d>
                                  </m:den>
                                </m:f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</m:e>
                        </m:mr>
                      </m:m>
                    </m:oMath>
                  </m:oMathPara>
                </a14:m>
                <a:endParaRPr lang="en-US" sz="1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90C52B8-59BF-280D-0B3B-9CCF09C85C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9477" y="1280870"/>
                <a:ext cx="4756826" cy="134299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31C767EA-4D17-9FD7-B6BD-73BBB69CC327}"/>
              </a:ext>
            </a:extLst>
          </p:cNvPr>
          <p:cNvSpPr txBox="1"/>
          <p:nvPr/>
        </p:nvSpPr>
        <p:spPr>
          <a:xfrm>
            <a:off x="5696247" y="2594104"/>
            <a:ext cx="1138136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slice error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35F86CE-AA9E-A71F-08CD-4DB96BE1F71C}"/>
              </a:ext>
            </a:extLst>
          </p:cNvPr>
          <p:cNvSpPr txBox="1"/>
          <p:nvPr/>
        </p:nvSpPr>
        <p:spPr>
          <a:xfrm>
            <a:off x="7716357" y="2600588"/>
            <a:ext cx="1138136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slice size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16251F6-2527-CAF7-92E4-3D215576CA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29315" y="3963431"/>
            <a:ext cx="2169048" cy="16981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515B663-145E-1DA3-3882-CFC44826F5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2158" y="3139366"/>
            <a:ext cx="3784064" cy="155814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970AF75-A136-2DC4-72DA-F6697384D682}"/>
                  </a:ext>
                </a:extLst>
              </p:cNvPr>
              <p:cNvSpPr txBox="1"/>
              <p:nvPr/>
            </p:nvSpPr>
            <p:spPr>
              <a:xfrm>
                <a:off x="8184142" y="3081777"/>
                <a:ext cx="2890345" cy="6039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sup>
                      </m:sSup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−</m:t>
                      </m:r>
                      <m:nary>
                        <m:naryPr>
                          <m:chr m:val="∑"/>
                          <m:limLoc m:val="subSup"/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5"/>
                            </m:rP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p>
                        <m:e>
                          <m:sSup>
                            <m:sSup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sup>
                              <m:sSub>
                                <m:sSub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sup>
                          </m:sSup>
                        </m:e>
                      </m:nary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+ 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𝑙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970AF75-A136-2DC4-72DA-F6697384D6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84142" y="3081777"/>
                <a:ext cx="2890345" cy="60394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2022BB3B-444C-FB07-8300-F78025215AB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71935" y="304663"/>
            <a:ext cx="695325" cy="8763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606B681-16FD-3096-23EB-260D652E8A3A}"/>
              </a:ext>
            </a:extLst>
          </p:cNvPr>
          <p:cNvSpPr txBox="1"/>
          <p:nvPr/>
        </p:nvSpPr>
        <p:spPr>
          <a:xfrm>
            <a:off x="4587870" y="419493"/>
            <a:ext cx="2122317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[</a:t>
            </a:r>
            <a:r>
              <a:rPr lang="en-US" sz="1400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SIGMOD’21b, BTW’25b</a:t>
            </a: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B574D98-7255-230D-DA10-82B724060BF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82157" y="1372071"/>
            <a:ext cx="1429995" cy="42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521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D2CC853A-E5E7-D41E-8F35-5433F0C7A32B}"/>
              </a:ext>
            </a:extLst>
          </p:cNvPr>
          <p:cNvSpPr/>
          <p:nvPr/>
        </p:nvSpPr>
        <p:spPr>
          <a:xfrm>
            <a:off x="1194318" y="5700827"/>
            <a:ext cx="10997682" cy="11571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A2C9331-1265-A1FA-3726-F0FA9E086B1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sz="2000" dirty="0"/>
              <a:t>Lineage as Key Enabling Technique</a:t>
            </a:r>
          </a:p>
          <a:p>
            <a:pPr lvl="1"/>
            <a:r>
              <a:rPr lang="en-US" sz="1800" b="1" dirty="0">
                <a:solidFill>
                  <a:srgbClr val="7889FB"/>
                </a:solidFill>
              </a:rPr>
              <a:t>Trace lineage of ops </a:t>
            </a:r>
            <a:r>
              <a:rPr lang="en-US" sz="1800" dirty="0"/>
              <a:t>(incl. non-determinism), </a:t>
            </a:r>
            <a:r>
              <a:rPr lang="en-US" sz="1800" b="1" dirty="0" err="1">
                <a:solidFill>
                  <a:srgbClr val="7889FB"/>
                </a:solidFill>
              </a:rPr>
              <a:t>dedup</a:t>
            </a:r>
            <a:r>
              <a:rPr lang="en-US" sz="1800" b="1" dirty="0">
                <a:solidFill>
                  <a:srgbClr val="7889FB"/>
                </a:solidFill>
              </a:rPr>
              <a:t> for loops</a:t>
            </a:r>
            <a:r>
              <a:rPr lang="en-US" sz="1800" dirty="0"/>
              <a:t>/</a:t>
            </a:r>
            <a:r>
              <a:rPr lang="en-US" sz="1800" dirty="0" err="1"/>
              <a:t>funcs</a:t>
            </a:r>
            <a:endParaRPr lang="en-US" sz="1800" dirty="0"/>
          </a:p>
          <a:p>
            <a:pPr lvl="1"/>
            <a:r>
              <a:rPr lang="en-US" sz="1800" dirty="0"/>
              <a:t>Model versioning, </a:t>
            </a:r>
            <a:r>
              <a:rPr lang="en-US" sz="1800" b="1" dirty="0">
                <a:solidFill>
                  <a:srgbClr val="7889FB"/>
                </a:solidFill>
              </a:rPr>
              <a:t>data reuse</a:t>
            </a:r>
            <a:r>
              <a:rPr lang="en-US" sz="1800" dirty="0"/>
              <a:t>, incr. maintenance,  </a:t>
            </a:r>
            <a:r>
              <a:rPr lang="en-US" sz="1800" dirty="0" err="1"/>
              <a:t>autodiff</a:t>
            </a:r>
            <a:r>
              <a:rPr lang="en-US" sz="1800" dirty="0"/>
              <a:t>, debugging</a:t>
            </a:r>
          </a:p>
          <a:p>
            <a:pPr lvl="6"/>
            <a:endParaRPr lang="en-US" sz="700" dirty="0">
              <a:solidFill>
                <a:srgbClr val="7889FB"/>
              </a:solidFill>
            </a:endParaRPr>
          </a:p>
          <a:p>
            <a:r>
              <a:rPr lang="en-US" sz="2000" dirty="0">
                <a:solidFill>
                  <a:srgbClr val="7889FB"/>
                </a:solidFill>
              </a:rPr>
              <a:t>Full Reuse </a:t>
            </a:r>
            <a:r>
              <a:rPr lang="en-US" sz="2000" dirty="0"/>
              <a:t>of Intermediates</a:t>
            </a:r>
          </a:p>
          <a:p>
            <a:pPr lvl="1"/>
            <a:r>
              <a:rPr lang="en-US" sz="1800" dirty="0"/>
              <a:t>Before executing instruction, probe output lineage in cache </a:t>
            </a:r>
            <a:br>
              <a:rPr lang="en-US" sz="1800" dirty="0"/>
            </a:br>
            <a:r>
              <a:rPr lang="en-US" sz="1800" dirty="0">
                <a:latin typeface="Consolas" panose="020B0609020204030204" pitchFamily="49" charset="0"/>
              </a:rPr>
              <a:t>Map&lt;Lineage, </a:t>
            </a:r>
            <a:r>
              <a:rPr lang="en-US" sz="1800" dirty="0" err="1">
                <a:latin typeface="Consolas" panose="020B0609020204030204" pitchFamily="49" charset="0"/>
              </a:rPr>
              <a:t>MatrixBlock</a:t>
            </a:r>
            <a:r>
              <a:rPr lang="en-US" sz="1800" dirty="0">
                <a:latin typeface="Consolas" panose="020B0609020204030204" pitchFamily="49" charset="0"/>
              </a:rPr>
              <a:t>&gt;</a:t>
            </a:r>
            <a:r>
              <a:rPr lang="en-US" sz="1800" dirty="0"/>
              <a:t> </a:t>
            </a:r>
          </a:p>
          <a:p>
            <a:pPr lvl="1"/>
            <a:r>
              <a:rPr lang="en-US" sz="1800" dirty="0"/>
              <a:t>Cost-based/heuristic caching and eviction decisions </a:t>
            </a:r>
            <a:br>
              <a:rPr lang="en-US" sz="1800" dirty="0"/>
            </a:br>
            <a:r>
              <a:rPr lang="en-US" sz="1800" dirty="0"/>
              <a:t>(compiler-assisted)</a:t>
            </a:r>
            <a:endParaRPr lang="en-US" sz="700" dirty="0"/>
          </a:p>
          <a:p>
            <a:r>
              <a:rPr lang="en-US" sz="2000" dirty="0">
                <a:solidFill>
                  <a:srgbClr val="7889FB"/>
                </a:solidFill>
              </a:rPr>
              <a:t>Partial Reuse </a:t>
            </a:r>
            <a:r>
              <a:rPr lang="en-US" sz="2000" dirty="0"/>
              <a:t>of Intermediates</a:t>
            </a:r>
          </a:p>
          <a:p>
            <a:pPr lvl="1"/>
            <a:r>
              <a:rPr lang="en-US" sz="1800" b="1" dirty="0">
                <a:solidFill>
                  <a:srgbClr val="C00000"/>
                </a:solidFill>
              </a:rPr>
              <a:t>Problem:</a:t>
            </a:r>
            <a:r>
              <a:rPr lang="en-US" sz="1800" dirty="0">
                <a:solidFill>
                  <a:srgbClr val="C00000"/>
                </a:solidFill>
              </a:rPr>
              <a:t> </a:t>
            </a:r>
            <a:r>
              <a:rPr lang="en-US" sz="1800" dirty="0"/>
              <a:t>Often partial result overlap</a:t>
            </a:r>
          </a:p>
          <a:p>
            <a:pPr lvl="1"/>
            <a:r>
              <a:rPr lang="en-US" sz="1800" dirty="0"/>
              <a:t>Reuse partial results via dedicated rewrites (compensation plans)</a:t>
            </a:r>
          </a:p>
          <a:p>
            <a:pPr lvl="1"/>
            <a:r>
              <a:rPr lang="en-US" sz="1800" dirty="0"/>
              <a:t>Example: </a:t>
            </a:r>
            <a:r>
              <a:rPr lang="en-US" sz="1800" dirty="0" err="1"/>
              <a:t>steplm</a:t>
            </a:r>
            <a:endParaRPr lang="en-US" sz="1800" dirty="0"/>
          </a:p>
          <a:p>
            <a:pPr lvl="5"/>
            <a:endParaRPr lang="en-US" sz="300" dirty="0"/>
          </a:p>
          <a:p>
            <a:r>
              <a:rPr lang="en-US" sz="2000" dirty="0">
                <a:solidFill>
                  <a:srgbClr val="C00000"/>
                </a:solidFill>
              </a:rPr>
              <a:t>Extensions:</a:t>
            </a:r>
            <a:r>
              <a:rPr lang="en-US" sz="2000" b="0" dirty="0">
                <a:solidFill>
                  <a:srgbClr val="F70146"/>
                </a:solidFill>
              </a:rPr>
              <a:t> </a:t>
            </a:r>
            <a:r>
              <a:rPr lang="en-US" sz="2000" b="0" dirty="0"/>
              <a:t>multi-backend (Local, GPU, Spark), </a:t>
            </a:r>
            <a:br>
              <a:rPr lang="en-US" sz="2000" b="0" dirty="0"/>
            </a:br>
            <a:r>
              <a:rPr lang="en-US" sz="2000" b="0" dirty="0"/>
              <a:t>                      unified memory management</a:t>
            </a:r>
            <a:r>
              <a:rPr lang="en-US" sz="2000" dirty="0"/>
              <a:t> 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AD3B8D-9DF9-B16B-7BC5-2F7A47DF270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Multi-level Lineage Tracing &amp; Reuse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D76094-F1F1-65A7-B507-9A03F4874A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433" y="404807"/>
            <a:ext cx="630822" cy="8412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F2376F1-08C0-F5CC-C09F-1BEAE55B53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6455" y="404807"/>
            <a:ext cx="841248" cy="8412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FAF1A44-23EB-1E41-24D5-6D604EBC5B85}"/>
              </a:ext>
            </a:extLst>
          </p:cNvPr>
          <p:cNvSpPr txBox="1"/>
          <p:nvPr/>
        </p:nvSpPr>
        <p:spPr>
          <a:xfrm>
            <a:off x="5239535" y="419493"/>
            <a:ext cx="2122317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[</a:t>
            </a:r>
            <a:r>
              <a:rPr lang="en-US" sz="1400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CIDR’20, SIGMOD’21a, EDBT’25</a:t>
            </a: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5A72F98-B0A9-B817-F591-8F7135E2C6C4}"/>
              </a:ext>
            </a:extLst>
          </p:cNvPr>
          <p:cNvSpPr/>
          <p:nvPr/>
        </p:nvSpPr>
        <p:spPr>
          <a:xfrm>
            <a:off x="7921969" y="2744864"/>
            <a:ext cx="398206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b="1" dirty="0">
                <a:solidFill>
                  <a:srgbClr val="000000"/>
                </a:solidFill>
                <a:latin typeface="Consolas" panose="020B0609020204030204" pitchFamily="49" charset="0"/>
              </a:rPr>
              <a:t>for</a:t>
            </a:r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( </a:t>
            </a:r>
            <a:r>
              <a:rPr lang="en-US" sz="1500" dirty="0" err="1">
                <a:solidFill>
                  <a:srgbClr val="000000"/>
                </a:solidFill>
                <a:latin typeface="Consolas" panose="020B0609020204030204" pitchFamily="49" charset="0"/>
              </a:rPr>
              <a:t>i</a:t>
            </a:r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 in 1:numModels ) </a:t>
            </a:r>
          </a:p>
          <a:p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  R[,</a:t>
            </a:r>
            <a:r>
              <a:rPr lang="en-US" sz="1500" dirty="0" err="1">
                <a:solidFill>
                  <a:srgbClr val="000000"/>
                </a:solidFill>
                <a:latin typeface="Consolas" panose="020B0609020204030204" pitchFamily="49" charset="0"/>
              </a:rPr>
              <a:t>i</a:t>
            </a:r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] = </a:t>
            </a:r>
            <a:r>
              <a:rPr lang="en-US" sz="1500" b="1" dirty="0">
                <a:solidFill>
                  <a:srgbClr val="7889FB"/>
                </a:solidFill>
                <a:latin typeface="Consolas" panose="020B0609020204030204" pitchFamily="49" charset="0"/>
              </a:rPr>
              <a:t>lm</a:t>
            </a:r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(X, y, </a:t>
            </a:r>
            <a:r>
              <a:rPr lang="en-US" sz="1500" b="1" dirty="0">
                <a:solidFill>
                  <a:srgbClr val="7889FB"/>
                </a:solidFill>
                <a:latin typeface="Consolas" panose="020B0609020204030204" pitchFamily="49" charset="0"/>
              </a:rPr>
              <a:t>lambda[</a:t>
            </a:r>
            <a:r>
              <a:rPr lang="en-US" sz="1500" b="1" dirty="0" err="1">
                <a:solidFill>
                  <a:srgbClr val="7889FB"/>
                </a:solidFill>
                <a:latin typeface="Consolas" panose="020B0609020204030204" pitchFamily="49" charset="0"/>
              </a:rPr>
              <a:t>i</a:t>
            </a:r>
            <a:r>
              <a:rPr lang="en-US" sz="1500" b="1" dirty="0">
                <a:solidFill>
                  <a:srgbClr val="7889FB"/>
                </a:solidFill>
                <a:latin typeface="Consolas" panose="020B0609020204030204" pitchFamily="49" charset="0"/>
              </a:rPr>
              <a:t>,]</a:t>
            </a:r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, ...)</a:t>
            </a:r>
          </a:p>
        </p:txBody>
      </p:sp>
      <p:sp>
        <p:nvSpPr>
          <p:cNvPr id="9" name="Folded Corner 5">
            <a:extLst>
              <a:ext uri="{FF2B5EF4-FFF2-40B4-BE49-F238E27FC236}">
                <a16:creationId xmlns:a16="http://schemas.microsoft.com/office/drawing/2014/main" id="{AD21AB14-2D3A-FB41-1BEF-9E30E92192F5}"/>
              </a:ext>
            </a:extLst>
          </p:cNvPr>
          <p:cNvSpPr/>
          <p:nvPr/>
        </p:nvSpPr>
        <p:spPr>
          <a:xfrm>
            <a:off x="9087090" y="3410089"/>
            <a:ext cx="2576056" cy="1084285"/>
          </a:xfrm>
          <a:prstGeom prst="foldedCorner">
            <a:avLst>
              <a:gd name="adj" fmla="val 14853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182880" rtlCol="0" anchor="ctr"/>
          <a:lstStyle/>
          <a:p>
            <a:r>
              <a:rPr lang="en-US" sz="1200" dirty="0" err="1">
                <a:solidFill>
                  <a:srgbClr val="000000"/>
                </a:solidFill>
                <a:latin typeface="Consolas" panose="020B0609020204030204" pitchFamily="49" charset="0"/>
              </a:rPr>
              <a:t>m_lmDS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sz="1200" b="1" dirty="0">
                <a:solidFill>
                  <a:srgbClr val="000000"/>
                </a:solidFill>
                <a:latin typeface="Consolas" panose="020B0609020204030204" pitchFamily="49" charset="0"/>
              </a:rPr>
              <a:t>function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(...) {</a:t>
            </a:r>
          </a:p>
          <a:p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 l = </a:t>
            </a:r>
            <a:r>
              <a:rPr lang="en-US" sz="1200" b="1" dirty="0">
                <a:solidFill>
                  <a:srgbClr val="000000"/>
                </a:solidFill>
                <a:latin typeface="Consolas" panose="020B0609020204030204" pitchFamily="49" charset="0"/>
              </a:rPr>
              <a:t>matrix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200" dirty="0" err="1">
                <a:solidFill>
                  <a:srgbClr val="000000"/>
                </a:solidFill>
                <a:latin typeface="Consolas" panose="020B0609020204030204" pitchFamily="49" charset="0"/>
              </a:rPr>
              <a:t>reg,</a:t>
            </a:r>
            <a:r>
              <a:rPr lang="en-US" sz="1200" b="1" dirty="0" err="1">
                <a:solidFill>
                  <a:srgbClr val="000000"/>
                </a:solidFill>
                <a:latin typeface="Consolas" panose="020B0609020204030204" pitchFamily="49" charset="0"/>
              </a:rPr>
              <a:t>ncol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(X),1)</a:t>
            </a:r>
          </a:p>
          <a:p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 A = </a:t>
            </a:r>
            <a:r>
              <a:rPr lang="en-US" sz="1200" b="1" dirty="0">
                <a:solidFill>
                  <a:srgbClr val="F70146"/>
                </a:solidFill>
                <a:latin typeface="Consolas" panose="020B0609020204030204" pitchFamily="49" charset="0"/>
              </a:rPr>
              <a:t>t</a:t>
            </a:r>
            <a:r>
              <a:rPr lang="en-US" sz="1200" dirty="0">
                <a:solidFill>
                  <a:srgbClr val="F70146"/>
                </a:solidFill>
                <a:latin typeface="Consolas" panose="020B0609020204030204" pitchFamily="49" charset="0"/>
              </a:rPr>
              <a:t>(X) %*% X</a:t>
            </a:r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 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+</a:t>
            </a:r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 </a:t>
            </a:r>
            <a:r>
              <a:rPr lang="en-US" sz="1200" b="1" dirty="0" err="1">
                <a:solidFill>
                  <a:srgbClr val="7889FB"/>
                </a:solidFill>
                <a:latin typeface="Consolas" panose="020B0609020204030204" pitchFamily="49" charset="0"/>
              </a:rPr>
              <a:t>diag</a:t>
            </a:r>
            <a:r>
              <a:rPr lang="en-US" sz="1200" dirty="0">
                <a:solidFill>
                  <a:srgbClr val="7889FB"/>
                </a:solidFill>
                <a:latin typeface="Consolas" panose="020B0609020204030204" pitchFamily="49" charset="0"/>
              </a:rPr>
              <a:t>(l)</a:t>
            </a:r>
          </a:p>
          <a:p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  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b = </a:t>
            </a:r>
            <a:r>
              <a:rPr lang="en-US" sz="1200" b="1" dirty="0">
                <a:solidFill>
                  <a:srgbClr val="F70146"/>
                </a:solidFill>
                <a:latin typeface="Consolas" panose="020B0609020204030204" pitchFamily="49" charset="0"/>
              </a:rPr>
              <a:t>t</a:t>
            </a:r>
            <a:r>
              <a:rPr lang="en-US" sz="1200" dirty="0">
                <a:solidFill>
                  <a:srgbClr val="F70146"/>
                </a:solidFill>
                <a:latin typeface="Consolas" panose="020B0609020204030204" pitchFamily="49" charset="0"/>
              </a:rPr>
              <a:t>(X) %*% y</a:t>
            </a:r>
          </a:p>
          <a:p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  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beta = </a:t>
            </a:r>
            <a:r>
              <a:rPr lang="en-US" sz="1200" b="1" dirty="0">
                <a:solidFill>
                  <a:srgbClr val="000000"/>
                </a:solidFill>
                <a:latin typeface="Consolas" panose="020B0609020204030204" pitchFamily="49" charset="0"/>
              </a:rPr>
              <a:t>solve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(A, b) ...}</a:t>
            </a:r>
          </a:p>
        </p:txBody>
      </p:sp>
      <p:sp>
        <p:nvSpPr>
          <p:cNvPr id="10" name="Folded Corner 6">
            <a:extLst>
              <a:ext uri="{FF2B5EF4-FFF2-40B4-BE49-F238E27FC236}">
                <a16:creationId xmlns:a16="http://schemas.microsoft.com/office/drawing/2014/main" id="{62B43F13-6016-6580-5F56-885CCA6904AD}"/>
              </a:ext>
            </a:extLst>
          </p:cNvPr>
          <p:cNvSpPr/>
          <p:nvPr/>
        </p:nvSpPr>
        <p:spPr>
          <a:xfrm>
            <a:off x="8988871" y="4642260"/>
            <a:ext cx="2748110" cy="1801378"/>
          </a:xfrm>
          <a:prstGeom prst="foldedCorner">
            <a:avLst>
              <a:gd name="adj" fmla="val 9888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182880" rtlCol="0" anchor="ctr"/>
          <a:lstStyle/>
          <a:p>
            <a:r>
              <a:rPr lang="en-US" sz="1200" dirty="0" err="1">
                <a:solidFill>
                  <a:srgbClr val="F70146"/>
                </a:solidFill>
                <a:latin typeface="Consolas" panose="020B0609020204030204" pitchFamily="49" charset="0"/>
              </a:rPr>
              <a:t>m_steplm</a:t>
            </a:r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 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= </a:t>
            </a:r>
            <a:r>
              <a:rPr lang="en-US" sz="1200" b="1" dirty="0">
                <a:solidFill>
                  <a:srgbClr val="000000"/>
                </a:solidFill>
                <a:latin typeface="Consolas" panose="020B0609020204030204" pitchFamily="49" charset="0"/>
              </a:rPr>
              <a:t>function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(...) {</a:t>
            </a:r>
          </a:p>
          <a:p>
            <a:r>
              <a:rPr lang="en-US" sz="1200" b="1" dirty="0">
                <a:solidFill>
                  <a:srgbClr val="000000"/>
                </a:solidFill>
                <a:latin typeface="Consolas" panose="020B0609020204030204" pitchFamily="49" charset="0"/>
              </a:rPr>
              <a:t>  while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( continue ) {</a:t>
            </a:r>
          </a:p>
          <a:p>
            <a:r>
              <a:rPr lang="en-US" sz="1200" b="1" dirty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en-US" sz="1200" b="1" dirty="0" err="1">
                <a:solidFill>
                  <a:srgbClr val="000000"/>
                </a:solidFill>
                <a:latin typeface="Consolas" panose="020B0609020204030204" pitchFamily="49" charset="0"/>
              </a:rPr>
              <a:t>parfor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( </a:t>
            </a:r>
            <a:r>
              <a:rPr lang="en-US" sz="1200" dirty="0" err="1">
                <a:solidFill>
                  <a:srgbClr val="000000"/>
                </a:solidFill>
                <a:latin typeface="Consolas" panose="020B0609020204030204" pitchFamily="49" charset="0"/>
              </a:rPr>
              <a:t>i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in 1:n ) {</a:t>
            </a:r>
          </a:p>
          <a:p>
            <a:r>
              <a:rPr lang="en-US" sz="1200" b="1" dirty="0">
                <a:solidFill>
                  <a:srgbClr val="000000"/>
                </a:solidFill>
                <a:latin typeface="Consolas" panose="020B0609020204030204" pitchFamily="49" charset="0"/>
              </a:rPr>
              <a:t>      if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( !fixed[1,i] ) {</a:t>
            </a:r>
          </a:p>
          <a:p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       Xi = </a:t>
            </a:r>
            <a:r>
              <a:rPr lang="en-US" sz="1200" b="1" dirty="0" err="1">
                <a:solidFill>
                  <a:srgbClr val="000000"/>
                </a:solidFill>
                <a:latin typeface="Consolas" panose="020B0609020204030204" pitchFamily="49" charset="0"/>
              </a:rPr>
              <a:t>cbind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200" dirty="0" err="1">
                <a:solidFill>
                  <a:srgbClr val="000000"/>
                </a:solidFill>
                <a:latin typeface="Consolas" panose="020B0609020204030204" pitchFamily="49" charset="0"/>
              </a:rPr>
              <a:t>Xg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, X[,</a:t>
            </a:r>
            <a:r>
              <a:rPr lang="en-US" sz="1200" dirty="0" err="1">
                <a:solidFill>
                  <a:srgbClr val="000000"/>
                </a:solidFill>
                <a:latin typeface="Consolas" panose="020B0609020204030204" pitchFamily="49" charset="0"/>
              </a:rPr>
              <a:t>i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])</a:t>
            </a:r>
          </a:p>
          <a:p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       B[,</a:t>
            </a:r>
            <a:r>
              <a:rPr lang="en-US" sz="1200" dirty="0" err="1">
                <a:solidFill>
                  <a:srgbClr val="000000"/>
                </a:solidFill>
                <a:latin typeface="Consolas" panose="020B0609020204030204" pitchFamily="49" charset="0"/>
              </a:rPr>
              <a:t>i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] = </a:t>
            </a:r>
            <a:r>
              <a:rPr lang="en-US" sz="1200" b="1" dirty="0">
                <a:solidFill>
                  <a:srgbClr val="F70146"/>
                </a:solidFill>
                <a:latin typeface="Consolas" panose="020B0609020204030204" pitchFamily="49" charset="0"/>
              </a:rPr>
              <a:t>lm</a:t>
            </a:r>
            <a:r>
              <a:rPr lang="en-US" sz="1200" dirty="0">
                <a:solidFill>
                  <a:srgbClr val="F70146"/>
                </a:solidFill>
                <a:latin typeface="Consolas" panose="020B0609020204030204" pitchFamily="49" charset="0"/>
              </a:rPr>
              <a:t>(Xi, y, ...)</a:t>
            </a:r>
          </a:p>
          <a:p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    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} }</a:t>
            </a:r>
          </a:p>
          <a:p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   # add best to </a:t>
            </a:r>
            <a:r>
              <a:rPr lang="en-US" sz="1200" dirty="0" err="1">
                <a:solidFill>
                  <a:srgbClr val="000000"/>
                </a:solidFill>
                <a:latin typeface="Consolas" panose="020B0609020204030204" pitchFamily="49" charset="0"/>
              </a:rPr>
              <a:t>Xg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(AIC)</a:t>
            </a:r>
          </a:p>
          <a:p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} }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37C2821-C361-A021-B6D6-3692FB9CAE12}"/>
              </a:ext>
            </a:extLst>
          </p:cNvPr>
          <p:cNvCxnSpPr>
            <a:cxnSpLocks/>
          </p:cNvCxnSpPr>
          <p:nvPr/>
        </p:nvCxnSpPr>
        <p:spPr>
          <a:xfrm>
            <a:off x="9259156" y="3269366"/>
            <a:ext cx="570270" cy="111227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06C093B-D213-0724-FEAC-9F49927B2A5C}"/>
              </a:ext>
            </a:extLst>
          </p:cNvPr>
          <p:cNvGrpSpPr/>
          <p:nvPr/>
        </p:nvGrpSpPr>
        <p:grpSpPr>
          <a:xfrm>
            <a:off x="7021813" y="4753704"/>
            <a:ext cx="1660983" cy="1691424"/>
            <a:chOff x="4183122" y="4130761"/>
            <a:chExt cx="1660983" cy="1691424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F63DE978-80FC-BA7A-8167-971A6D217755}"/>
                </a:ext>
              </a:extLst>
            </p:cNvPr>
            <p:cNvGrpSpPr/>
            <p:nvPr/>
          </p:nvGrpSpPr>
          <p:grpSpPr>
            <a:xfrm>
              <a:off x="5250828" y="4130761"/>
              <a:ext cx="593273" cy="1019762"/>
              <a:chOff x="4315226" y="4559895"/>
              <a:chExt cx="593273" cy="1019762"/>
            </a:xfrm>
          </p:grpSpPr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364B5792-4023-32BF-09E8-525DC0421F42}"/>
                  </a:ext>
                </a:extLst>
              </p:cNvPr>
              <p:cNvSpPr/>
              <p:nvPr/>
            </p:nvSpPr>
            <p:spPr>
              <a:xfrm rot="5400000">
                <a:off x="4057402" y="4817719"/>
                <a:ext cx="1019762" cy="504114"/>
              </a:xfrm>
              <a:prstGeom prst="rect">
                <a:avLst/>
              </a:prstGeom>
              <a:solidFill>
                <a:srgbClr val="7889FB"/>
              </a:solidFill>
              <a:ln w="25400" cap="flat" cmpd="sng" algn="ctr">
                <a:solidFill>
                  <a:srgbClr val="7889FB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868027C5-2532-4080-4676-A309F067ACFD}"/>
                  </a:ext>
                </a:extLst>
              </p:cNvPr>
              <p:cNvSpPr/>
              <p:nvPr/>
            </p:nvSpPr>
            <p:spPr>
              <a:xfrm rot="5400000" flipV="1">
                <a:off x="4359122" y="5030279"/>
                <a:ext cx="1019762" cy="78993"/>
              </a:xfrm>
              <a:prstGeom prst="rect">
                <a:avLst/>
              </a:prstGeom>
              <a:solidFill>
                <a:srgbClr val="F70146"/>
              </a:solidFill>
              <a:ln w="25400" cap="flat" cmpd="sng" algn="ctr">
                <a:solidFill>
                  <a:srgbClr val="7889FB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70C7D39A-4664-7DDB-341B-B6C761758951}"/>
                </a:ext>
              </a:extLst>
            </p:cNvPr>
            <p:cNvGrpSpPr/>
            <p:nvPr/>
          </p:nvGrpSpPr>
          <p:grpSpPr>
            <a:xfrm rot="5400000">
              <a:off x="4396366" y="5010749"/>
              <a:ext cx="593273" cy="1019762"/>
              <a:chOff x="4315226" y="4559895"/>
              <a:chExt cx="593273" cy="1019762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BF7EEEF7-87F0-1FF7-ED77-F6D1E19C6BF0}"/>
                  </a:ext>
                </a:extLst>
              </p:cNvPr>
              <p:cNvSpPr/>
              <p:nvPr/>
            </p:nvSpPr>
            <p:spPr>
              <a:xfrm rot="5400000">
                <a:off x="4057402" y="4817719"/>
                <a:ext cx="1019762" cy="504114"/>
              </a:xfrm>
              <a:prstGeom prst="rect">
                <a:avLst/>
              </a:prstGeom>
              <a:solidFill>
                <a:srgbClr val="7889FB"/>
              </a:solidFill>
              <a:ln w="25400" cap="flat" cmpd="sng" algn="ctr">
                <a:solidFill>
                  <a:srgbClr val="7889FB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1892265E-F88E-EC7A-0EAD-5BFC2F5D63F0}"/>
                  </a:ext>
                </a:extLst>
              </p:cNvPr>
              <p:cNvSpPr/>
              <p:nvPr/>
            </p:nvSpPr>
            <p:spPr>
              <a:xfrm rot="5400000" flipV="1">
                <a:off x="4359122" y="5030279"/>
                <a:ext cx="1019762" cy="78993"/>
              </a:xfrm>
              <a:prstGeom prst="rect">
                <a:avLst/>
              </a:prstGeom>
              <a:solidFill>
                <a:srgbClr val="F70146"/>
              </a:solidFill>
              <a:ln w="25400" cap="flat" cmpd="sng" algn="ctr">
                <a:solidFill>
                  <a:srgbClr val="7889FB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0C7BC74-7B43-42B9-6B3C-BC65411FCDFF}"/>
                </a:ext>
              </a:extLst>
            </p:cNvPr>
            <p:cNvSpPr txBox="1"/>
            <p:nvPr/>
          </p:nvSpPr>
          <p:spPr>
            <a:xfrm>
              <a:off x="5335440" y="4410207"/>
              <a:ext cx="375159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750C998-A8D1-BFCC-7DE1-382009596797}"/>
                </a:ext>
              </a:extLst>
            </p:cNvPr>
            <p:cNvSpPr txBox="1"/>
            <p:nvPr/>
          </p:nvSpPr>
          <p:spPr>
            <a:xfrm>
              <a:off x="4445620" y="5300027"/>
              <a:ext cx="509842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</a:t>
              </a:r>
              <a:r>
                <a:rPr lang="en-US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(</a:t>
              </a:r>
              <a:r>
                <a:rPr lang="en-US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</a:t>
              </a:r>
              <a:r>
                <a:rPr lang="en-US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22026F0-4661-96B5-0DA2-BCBB247E08DD}"/>
                </a:ext>
              </a:extLst>
            </p:cNvPr>
            <p:cNvSpPr/>
            <p:nvPr/>
          </p:nvSpPr>
          <p:spPr>
            <a:xfrm rot="5400000">
              <a:off x="5237613" y="5215696"/>
              <a:ext cx="520712" cy="504114"/>
            </a:xfrm>
            <a:prstGeom prst="rect">
              <a:avLst/>
            </a:prstGeom>
            <a:solidFill>
              <a:srgbClr val="7889FB"/>
            </a:solidFill>
            <a:ln w="25400" cap="flat" cmpd="sng" algn="ctr">
              <a:solidFill>
                <a:srgbClr val="7889FB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D99750D-0732-E434-0354-C67EF862A9EB}"/>
                </a:ext>
              </a:extLst>
            </p:cNvPr>
            <p:cNvSpPr/>
            <p:nvPr/>
          </p:nvSpPr>
          <p:spPr>
            <a:xfrm rot="5400000" flipV="1">
              <a:off x="5544251" y="5428257"/>
              <a:ext cx="520713" cy="78995"/>
            </a:xfrm>
            <a:prstGeom prst="rect">
              <a:avLst/>
            </a:prstGeom>
            <a:solidFill>
              <a:srgbClr val="F70146"/>
            </a:solidFill>
            <a:ln w="25400" cap="flat" cmpd="sng" algn="ctr">
              <a:solidFill>
                <a:srgbClr val="7889FB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19D5AD5-5B2B-6DD3-6D40-8BF0A1D60306}"/>
                </a:ext>
              </a:extLst>
            </p:cNvPr>
            <p:cNvSpPr/>
            <p:nvPr/>
          </p:nvSpPr>
          <p:spPr>
            <a:xfrm rot="10800000" flipV="1">
              <a:off x="5249924" y="5743188"/>
              <a:ext cx="505352" cy="78996"/>
            </a:xfrm>
            <a:prstGeom prst="rect">
              <a:avLst/>
            </a:prstGeom>
            <a:solidFill>
              <a:srgbClr val="F70146"/>
            </a:solidFill>
            <a:ln w="25400" cap="flat" cmpd="sng" algn="ctr">
              <a:solidFill>
                <a:srgbClr val="7889FB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6F01E79-5977-1FFB-B612-2AECF748C686}"/>
                </a:ext>
              </a:extLst>
            </p:cNvPr>
            <p:cNvSpPr/>
            <p:nvPr/>
          </p:nvSpPr>
          <p:spPr>
            <a:xfrm rot="5400000" flipV="1">
              <a:off x="5760359" y="5740732"/>
              <a:ext cx="83911" cy="78995"/>
            </a:xfrm>
            <a:prstGeom prst="rect">
              <a:avLst/>
            </a:prstGeom>
            <a:solidFill>
              <a:srgbClr val="F70146"/>
            </a:solidFill>
            <a:ln w="25400" cap="flat" cmpd="sng" algn="ctr">
              <a:solidFill>
                <a:srgbClr val="7889FB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CC3CB17-35F0-1033-39C8-2F4DC853561D}"/>
                </a:ext>
              </a:extLst>
            </p:cNvPr>
            <p:cNvSpPr txBox="1"/>
            <p:nvPr/>
          </p:nvSpPr>
          <p:spPr>
            <a:xfrm>
              <a:off x="4350875" y="4769484"/>
              <a:ext cx="955069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F7014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m&gt;&gt;n</a:t>
              </a:r>
            </a:p>
          </p:txBody>
        </p:sp>
      </p:grp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50CCFE73-77A6-31C1-E6A6-8DCF27C8BE8A}"/>
              </a:ext>
            </a:extLst>
          </p:cNvPr>
          <p:cNvCxnSpPr>
            <a:cxnSpLocks/>
          </p:cNvCxnSpPr>
          <p:nvPr/>
        </p:nvCxnSpPr>
        <p:spPr>
          <a:xfrm flipV="1">
            <a:off x="11589402" y="4494374"/>
            <a:ext cx="0" cy="1034242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>
            <a:extLst>
              <a:ext uri="{FF2B5EF4-FFF2-40B4-BE49-F238E27FC236}">
                <a16:creationId xmlns:a16="http://schemas.microsoft.com/office/drawing/2014/main" id="{E4F491C9-13BF-BBD4-9AE8-85E3FAF830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8200" y="1568860"/>
            <a:ext cx="3486455" cy="10091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A4BEB8B-77E6-F687-D4B9-18E38D668E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8370" y="683490"/>
            <a:ext cx="1429995" cy="42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433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8" grpId="0"/>
      <p:bldP spid="9" grpId="0" animBg="1"/>
      <p:bldP spid="10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E8FDFEC-26E5-6A81-8A0F-7C9731E604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658" y="3213914"/>
            <a:ext cx="5975819" cy="2403384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1A9B8E6-02A3-921B-1B22-523A42D1916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sz="2000" dirty="0"/>
              <a:t>Lossless Matrix Compression</a:t>
            </a:r>
          </a:p>
          <a:p>
            <a:pPr lvl="1"/>
            <a:r>
              <a:rPr lang="en-US" sz="1800" b="1" dirty="0">
                <a:solidFill>
                  <a:srgbClr val="7889FB"/>
                </a:solidFill>
              </a:rPr>
              <a:t>Improved general applicability</a:t>
            </a:r>
            <a:r>
              <a:rPr lang="en-US" sz="1800" dirty="0"/>
              <a:t> (adaptive compression time, </a:t>
            </a:r>
            <a:br>
              <a:rPr lang="en-US" sz="1800" dirty="0"/>
            </a:br>
            <a:r>
              <a:rPr lang="en-US" sz="1800" dirty="0"/>
              <a:t>new compression schemes, new kernels, intermediates, workload-aware)</a:t>
            </a:r>
          </a:p>
          <a:p>
            <a:pPr lvl="1"/>
            <a:r>
              <a:rPr lang="en-US" sz="1800" dirty="0"/>
              <a:t>Sparsity </a:t>
            </a:r>
            <a:r>
              <a:rPr lang="en-US" sz="1800" dirty="0">
                <a:sym typeface="Wingdings" panose="05000000000000000000" pitchFamily="2" charset="2"/>
              </a:rPr>
              <a:t> </a:t>
            </a:r>
            <a:r>
              <a:rPr lang="en-US" sz="1800" b="1" dirty="0">
                <a:solidFill>
                  <a:srgbClr val="7889FB"/>
                </a:solidFill>
                <a:sym typeface="Wingdings" panose="05000000000000000000" pitchFamily="2" charset="2"/>
              </a:rPr>
              <a:t>Redundancy exploitation</a:t>
            </a:r>
            <a:br>
              <a:rPr lang="en-US" sz="1800" dirty="0">
                <a:sym typeface="Wingdings" panose="05000000000000000000" pitchFamily="2" charset="2"/>
              </a:rPr>
            </a:br>
            <a:r>
              <a:rPr lang="en-US" sz="1800" dirty="0">
                <a:sym typeface="Wingdings" panose="05000000000000000000" pitchFamily="2" charset="2"/>
              </a:rPr>
              <a:t>(data redundancy, structural redundancy)</a:t>
            </a:r>
            <a:endParaRPr lang="en-US" sz="1800" dirty="0"/>
          </a:p>
          <a:p>
            <a:pPr lvl="8"/>
            <a:endParaRPr lang="en-US" sz="300" dirty="0"/>
          </a:p>
          <a:p>
            <a:r>
              <a:rPr lang="en-US" sz="2000" dirty="0"/>
              <a:t>Workload-aware Compression</a:t>
            </a:r>
          </a:p>
          <a:p>
            <a:pPr lvl="1"/>
            <a:r>
              <a:rPr lang="en-US" sz="1800" dirty="0"/>
              <a:t>Workload summary </a:t>
            </a:r>
            <a:br>
              <a:rPr lang="en-US" sz="1800" dirty="0"/>
            </a:br>
            <a:r>
              <a:rPr lang="en-US" sz="1800" dirty="0">
                <a:sym typeface="Wingdings" panose="05000000000000000000" pitchFamily="2" charset="2"/>
              </a:rPr>
              <a:t> compression</a:t>
            </a:r>
          </a:p>
          <a:p>
            <a:pPr lvl="1"/>
            <a:r>
              <a:rPr lang="en-US" sz="1800" dirty="0">
                <a:sym typeface="Wingdings" panose="05000000000000000000" pitchFamily="2" charset="2"/>
              </a:rPr>
              <a:t>Compressed Representation </a:t>
            </a:r>
            <a:br>
              <a:rPr lang="en-US" sz="1800" dirty="0">
                <a:sym typeface="Wingdings" panose="05000000000000000000" pitchFamily="2" charset="2"/>
              </a:rPr>
            </a:br>
            <a:r>
              <a:rPr lang="en-US" sz="1800" dirty="0">
                <a:sym typeface="Wingdings" panose="05000000000000000000" pitchFamily="2" charset="2"/>
              </a:rPr>
              <a:t> execution planning</a:t>
            </a:r>
            <a:endParaRPr lang="en-US" sz="1800" dirty="0"/>
          </a:p>
          <a:p>
            <a:pPr lvl="7"/>
            <a:endParaRPr lang="en-US" sz="300" dirty="0"/>
          </a:p>
          <a:p>
            <a:r>
              <a:rPr lang="en-US" dirty="0">
                <a:solidFill>
                  <a:srgbClr val="C00000"/>
                </a:solidFill>
              </a:rPr>
              <a:t>BWARE: Compressed Feature Engineering</a:t>
            </a:r>
            <a:r>
              <a:rPr lang="en-US" b="0" dirty="0">
                <a:solidFill>
                  <a:srgbClr val="C00000"/>
                </a:solidFill>
              </a:rPr>
              <a:t> </a:t>
            </a:r>
          </a:p>
          <a:p>
            <a:pPr lvl="1"/>
            <a:r>
              <a:rPr lang="en-US" dirty="0"/>
              <a:t>Frame compression, compressed I/O</a:t>
            </a:r>
          </a:p>
          <a:p>
            <a:pPr lvl="1"/>
            <a:r>
              <a:rPr lang="en-US" dirty="0"/>
              <a:t>Compressed feature transformations</a:t>
            </a:r>
          </a:p>
          <a:p>
            <a:pPr lvl="1"/>
            <a:r>
              <a:rPr lang="en-US" dirty="0"/>
              <a:t>Morphing of compressed data</a:t>
            </a:r>
            <a:endParaRPr lang="en-DE" dirty="0"/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11F43E-EBC6-5E1A-707D-67882968116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Compressed Linear Algebra Extended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83EF0C-7489-3F5D-2C2F-853FBFF334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3669" y="1384609"/>
            <a:ext cx="2636110" cy="16934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68C026-55CF-0363-9E90-5F58D8BEDC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6205" y="398385"/>
            <a:ext cx="840730" cy="84073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0F03DD9-8C0F-556A-F853-6B38ED3BF6EA}"/>
              </a:ext>
            </a:extLst>
          </p:cNvPr>
          <p:cNvSpPr txBox="1"/>
          <p:nvPr/>
        </p:nvSpPr>
        <p:spPr>
          <a:xfrm>
            <a:off x="5435476" y="417250"/>
            <a:ext cx="3362144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[</a:t>
            </a:r>
            <a:r>
              <a:rPr lang="en-US" sz="1400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PVLDB’16a, VLDBJ’18, SIGMOD’23a, </a:t>
            </a:r>
            <a:br>
              <a:rPr lang="en-US" sz="1400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</a:br>
            <a:r>
              <a:rPr lang="en-US" sz="1400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PVLDB’26a</a:t>
            </a: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2B4A27C-30F1-7388-0702-30FE03BCAE9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2459"/>
          <a:stretch/>
        </p:blipFill>
        <p:spPr>
          <a:xfrm>
            <a:off x="6960560" y="706884"/>
            <a:ext cx="1381863" cy="396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781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3554CEC-A299-1F35-4C49-DC320263BB6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Federated Backend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Federated data</a:t>
            </a:r>
            <a:r>
              <a:rPr lang="en-US" dirty="0"/>
              <a:t> (matrices/frames) as meta data objects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Federated linear algebra</a:t>
            </a:r>
            <a:r>
              <a:rPr lang="en-US" dirty="0"/>
              <a:t>, (and </a:t>
            </a:r>
            <a:r>
              <a:rPr lang="en-US" b="1" dirty="0">
                <a:solidFill>
                  <a:srgbClr val="7889FB"/>
                </a:solidFill>
              </a:rPr>
              <a:t>federated parameter server</a:t>
            </a:r>
            <a:r>
              <a:rPr lang="en-US" dirty="0"/>
              <a:t>)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1C7E7B-044D-2142-1136-92ABFCB549A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Federated Learning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3F96A3E-35B3-3630-1EE1-1A4138A9A4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5386" y="396545"/>
            <a:ext cx="640698" cy="83229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008E964-0434-C02F-76A0-80FBC0F441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8116" y="396545"/>
            <a:ext cx="840730" cy="84073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C11061C-FD92-91F3-1781-B16F4B8D328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4" t="25566" r="25907" b="149"/>
          <a:stretch/>
        </p:blipFill>
        <p:spPr>
          <a:xfrm>
            <a:off x="9110691" y="396545"/>
            <a:ext cx="628406" cy="83229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700229A-5ABB-3B6B-EA0B-A1475CDFE84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61" r="9707"/>
          <a:stretch/>
        </p:blipFill>
        <p:spPr>
          <a:xfrm>
            <a:off x="8896807" y="1295568"/>
            <a:ext cx="838313" cy="84124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A3F321B-F2FF-2E5C-B1CB-8FE958784E1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t="1" r="2075" b="751"/>
          <a:stretch/>
        </p:blipFill>
        <p:spPr>
          <a:xfrm>
            <a:off x="9760324" y="1295569"/>
            <a:ext cx="627124" cy="84124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8492422-981E-8E7F-509C-FF23E13D9CF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56" r="375"/>
          <a:stretch/>
        </p:blipFill>
        <p:spPr>
          <a:xfrm>
            <a:off x="9768387" y="396545"/>
            <a:ext cx="619360" cy="81905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EE7053E-0BBC-7A09-ED43-253846FEE5D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55" t="10125" r="25398" b="6951"/>
          <a:stretch/>
        </p:blipFill>
        <p:spPr>
          <a:xfrm>
            <a:off x="6330734" y="432562"/>
            <a:ext cx="730293" cy="49438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91DBE9A-0FDB-C50A-16D6-3567661C207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04791" y="850192"/>
            <a:ext cx="432988" cy="358031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2F68BA89-BF0D-A993-723F-BE2AD41B79A9}"/>
              </a:ext>
            </a:extLst>
          </p:cNvPr>
          <p:cNvGrpSpPr>
            <a:grpSpLocks noChangeAspect="1"/>
          </p:cNvGrpSpPr>
          <p:nvPr/>
        </p:nvGrpSpPr>
        <p:grpSpPr>
          <a:xfrm>
            <a:off x="6315887" y="80551"/>
            <a:ext cx="3057559" cy="269338"/>
            <a:chOff x="1125336" y="5855312"/>
            <a:chExt cx="4827800" cy="425277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0CFB813B-FC86-04EE-7BFA-9C1F423F72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5336" y="5911889"/>
              <a:ext cx="1670888" cy="317469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7112FDB2-F92A-9423-EB3A-84225D7C84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4375" y="5897268"/>
              <a:ext cx="1670886" cy="346709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1D81FEE1-EDDF-C4B5-7A91-CE165C6239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74528" y="5855312"/>
              <a:ext cx="578608" cy="425277"/>
            </a:xfrm>
            <a:prstGeom prst="rect">
              <a:avLst/>
            </a:prstGeom>
          </p:spPr>
        </p:pic>
      </p:grpSp>
      <p:pic>
        <p:nvPicPr>
          <p:cNvPr id="24" name="Bildplatzhalter 7">
            <a:extLst>
              <a:ext uri="{FF2B5EF4-FFF2-40B4-BE49-F238E27FC236}">
                <a16:creationId xmlns:a16="http://schemas.microsoft.com/office/drawing/2014/main" id="{64A59D57-B0F1-DA29-ECA7-808AFA75776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692917" y="73205"/>
            <a:ext cx="719922" cy="265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D9C38F42-AE9A-1EDE-DA05-CCEE03B56EEA}"/>
              </a:ext>
            </a:extLst>
          </p:cNvPr>
          <p:cNvSpPr txBox="1"/>
          <p:nvPr/>
        </p:nvSpPr>
        <p:spPr>
          <a:xfrm>
            <a:off x="3168974" y="419493"/>
            <a:ext cx="2122317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[</a:t>
            </a:r>
            <a:r>
              <a:rPr lang="en-US" sz="1400" b="1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SIGMOD’21c, CIKM’22</a:t>
            </a:r>
            <a:r>
              <a:rPr lang="en-US" sz="140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]</a:t>
            </a:r>
            <a:endParaRPr lang="en-US" sz="1400" dirty="0">
              <a:solidFill>
                <a:srgbClr val="0F0F0F"/>
              </a:solidFill>
              <a:ea typeface="ＭＳ Ｐゴシック" charset="0"/>
              <a:cs typeface="Calibri" panose="020F050202020403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79688CD-37B6-D799-AF80-07067F66C637}"/>
              </a:ext>
            </a:extLst>
          </p:cNvPr>
          <p:cNvSpPr/>
          <p:nvPr/>
        </p:nvSpPr>
        <p:spPr>
          <a:xfrm>
            <a:off x="797400" y="2280729"/>
            <a:ext cx="76071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X = </a:t>
            </a:r>
            <a:r>
              <a:rPr lang="en-US" sz="1400" b="1" dirty="0">
                <a:solidFill>
                  <a:srgbClr val="000000"/>
                </a:solidFill>
                <a:latin typeface="Consolas" panose="020B0609020204030204" pitchFamily="49" charset="0"/>
              </a:rPr>
              <a:t>federated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(addresses=list(node1, node2, node3),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ranges=list(list(0,0), list(40K,70), ..., list(80K,0), list(100K,70)));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34D2EAE0-4C57-714B-8FA2-5F4BD171DC4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076" y="2896773"/>
            <a:ext cx="7194589" cy="2954006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D792FFB3-F946-0255-8FA9-2FCC8DDE2D2C}"/>
              </a:ext>
            </a:extLst>
          </p:cNvPr>
          <p:cNvSpPr txBox="1"/>
          <p:nvPr/>
        </p:nvSpPr>
        <p:spPr>
          <a:xfrm>
            <a:off x="8391361" y="3694731"/>
            <a:ext cx="345775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Federated Requests:</a:t>
            </a:r>
            <a:r>
              <a:rPr lang="en-US" sz="1800" b="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br>
              <a:rPr lang="en-US" sz="1800" b="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en-US" sz="1800" b="0" dirty="0">
                <a:solidFill>
                  <a:srgbClr val="000000"/>
                </a:solidFill>
                <a:latin typeface="Consolas" panose="020B0609020204030204" pitchFamily="49" charset="0"/>
              </a:rPr>
              <a:t>READ, PUT, GET, EXEC_INST, </a:t>
            </a:r>
            <a:br>
              <a:rPr lang="en-US" sz="1800" b="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en-US" sz="1800" b="0" dirty="0">
                <a:solidFill>
                  <a:srgbClr val="000000"/>
                </a:solidFill>
                <a:latin typeface="Consolas" panose="020B0609020204030204" pitchFamily="49" charset="0"/>
              </a:rPr>
              <a:t>EXEC_UDF, CLEAR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2EF9315-38E7-961A-3D2C-4A7348E5C5B3}"/>
              </a:ext>
            </a:extLst>
          </p:cNvPr>
          <p:cNvSpPr/>
          <p:nvPr/>
        </p:nvSpPr>
        <p:spPr>
          <a:xfrm>
            <a:off x="8444465" y="4729932"/>
            <a:ext cx="283355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57200">
              <a:spcBef>
                <a:spcPct val="20000"/>
              </a:spcBef>
              <a:buClr>
                <a:srgbClr val="F70146"/>
              </a:buClr>
            </a:pP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ea typeface="ＭＳ Ｐゴシック" pitchFamily="-107" charset="-128"/>
                <a:cs typeface="Calibri" panose="020F0502020204030204" pitchFamily="34" charset="0"/>
                <a:sym typeface="Wingdings" panose="05000000000000000000" pitchFamily="2" charset="2"/>
              </a:rPr>
              <a:t> </a:t>
            </a:r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ea typeface="ＭＳ Ｐゴシック" pitchFamily="-107" charset="-128"/>
                <a:cs typeface="Calibri" panose="020F0502020204030204" pitchFamily="34" charset="0"/>
              </a:rPr>
              <a:t>Design Simplicity: </a:t>
            </a:r>
            <a:b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ea typeface="ＭＳ Ｐゴシック" pitchFamily="-107" charset="-128"/>
                <a:cs typeface="Calibri" panose="020F0502020204030204" pitchFamily="34" charset="0"/>
              </a:rPr>
            </a:b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ＭＳ Ｐゴシック" pitchFamily="-107" charset="-128"/>
                <a:cs typeface="Calibri" panose="020F0502020204030204" pitchFamily="34" charset="0"/>
              </a:rPr>
              <a:t>(1) reuse instructions </a:t>
            </a:r>
            <a:b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ＭＳ Ｐゴシック" pitchFamily="-107" charset="-128"/>
                <a:cs typeface="Calibri" panose="020F0502020204030204" pitchFamily="34" charset="0"/>
              </a:rPr>
            </a:b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ＭＳ Ｐゴシック" pitchFamily="-107" charset="-128"/>
                <a:cs typeface="Calibri" panose="020F0502020204030204" pitchFamily="34" charset="0"/>
              </a:rPr>
              <a:t>(2) federation hierarchies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E196FE-82A9-6117-EC58-33AF67F79A61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 l="52459"/>
          <a:stretch/>
        </p:blipFill>
        <p:spPr>
          <a:xfrm>
            <a:off x="3121636" y="728663"/>
            <a:ext cx="1381863" cy="396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0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9" grpId="0"/>
      <p:bldP spid="3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0E352C-5B01-8469-4DB5-8B2EC66DCFE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5867" y="2582402"/>
            <a:ext cx="11005512" cy="717437"/>
          </a:xfrm>
        </p:spPr>
        <p:txBody>
          <a:bodyPr/>
          <a:lstStyle/>
          <a:p>
            <a:r>
              <a:rPr lang="en-US" dirty="0"/>
              <a:t>DAPHNE: </a:t>
            </a:r>
            <a:r>
              <a:rPr lang="en-US" sz="3700" dirty="0"/>
              <a:t>An Open and Extensible System Infrastructure for Integrated Data Analysis Pipelines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E0D6F2-FEF3-2583-B019-7464722D03B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https://github.com/daphne-eu/daphne</a:t>
            </a:r>
            <a:endParaRPr lang="en-US" dirty="0"/>
          </a:p>
        </p:txBody>
      </p:sp>
      <p:pic>
        <p:nvPicPr>
          <p:cNvPr id="6" name="Grafik 7">
            <a:extLst>
              <a:ext uri="{FF2B5EF4-FFF2-40B4-BE49-F238E27FC236}">
                <a16:creationId xmlns:a16="http://schemas.microsoft.com/office/drawing/2014/main" id="{ABC98978-10B1-573E-7C7D-2E61FE25BA01}"/>
              </a:ext>
            </a:extLst>
          </p:cNvPr>
          <p:cNvPicPr>
            <a:picLocks noChangeAspect="1"/>
          </p:cNvPicPr>
          <p:nvPr/>
        </p:nvPicPr>
        <p:blipFill>
          <a:blip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59564" y="5195193"/>
            <a:ext cx="2104511" cy="486826"/>
          </a:xfrm>
          <a:prstGeom prst="rect">
            <a:avLst/>
          </a:prstGeom>
        </p:spPr>
      </p:pic>
      <p:pic>
        <p:nvPicPr>
          <p:cNvPr id="7" name="Picture 2" descr="Grant from EU Horizon 2020 — BiotaTec">
            <a:extLst>
              <a:ext uri="{FF2B5EF4-FFF2-40B4-BE49-F238E27FC236}">
                <a16:creationId xmlns:a16="http://schemas.microsoft.com/office/drawing/2014/main" id="{639C0A10-5B5F-2526-E4B4-7E4B1168F5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510" y="5190390"/>
            <a:ext cx="784809" cy="523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https://daphne-eu.github.io/resources/Intel.jpg">
            <a:extLst>
              <a:ext uri="{FF2B5EF4-FFF2-40B4-BE49-F238E27FC236}">
                <a16:creationId xmlns:a16="http://schemas.microsoft.com/office/drawing/2014/main" id="{DEA5F776-1DBD-BDDE-E464-D885BE4731ED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8787" y="4516104"/>
            <a:ext cx="685800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https://daphne-eu.github.io/resources/KNOW.jpg">
            <a:extLst>
              <a:ext uri="{FF2B5EF4-FFF2-40B4-BE49-F238E27FC236}">
                <a16:creationId xmlns:a16="http://schemas.microsoft.com/office/drawing/2014/main" id="{35B7673E-627D-BA77-3575-16880D01AAC6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7734" y="4232319"/>
            <a:ext cx="685800" cy="2971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https://daphne-eu.github.io/resources/AVL.jpg">
            <a:extLst>
              <a:ext uri="{FF2B5EF4-FFF2-40B4-BE49-F238E27FC236}">
                <a16:creationId xmlns:a16="http://schemas.microsoft.com/office/drawing/2014/main" id="{AC3AF9F1-67B4-58AD-0094-32E5AA2BEA83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7734" y="4570680"/>
            <a:ext cx="685800" cy="2819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https://daphne-eu.github.io/resources/DLR.jpg">
            <a:extLst>
              <a:ext uri="{FF2B5EF4-FFF2-40B4-BE49-F238E27FC236}">
                <a16:creationId xmlns:a16="http://schemas.microsoft.com/office/drawing/2014/main" id="{215558E7-FE9A-0077-57C0-0103C49EE709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7734" y="4863646"/>
            <a:ext cx="685800" cy="57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 descr="https://daphne-eu.github.io/resources/ETH.jpg">
            <a:extLst>
              <a:ext uri="{FF2B5EF4-FFF2-40B4-BE49-F238E27FC236}">
                <a16:creationId xmlns:a16="http://schemas.microsoft.com/office/drawing/2014/main" id="{DD94FFC7-77BF-5BA6-322F-04E6319BC3B1}"/>
              </a:ext>
            </a:extLst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5674" y="4228165"/>
            <a:ext cx="685800" cy="11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https://daphne-eu.github.io/resources/HPI.jpg">
            <a:extLst>
              <a:ext uri="{FF2B5EF4-FFF2-40B4-BE49-F238E27FC236}">
                <a16:creationId xmlns:a16="http://schemas.microsoft.com/office/drawing/2014/main" id="{5FABC95D-28DF-EE4F-D535-CE4A4F982E48}"/>
              </a:ext>
            </a:extLst>
          </p:cNvPr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5674" y="4396374"/>
            <a:ext cx="685800" cy="38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 descr="https://daphne-eu.github.io/resources/ICCS.jpg">
            <a:extLst>
              <a:ext uri="{FF2B5EF4-FFF2-40B4-BE49-F238E27FC236}">
                <a16:creationId xmlns:a16="http://schemas.microsoft.com/office/drawing/2014/main" id="{C80A27DC-9E37-8B0B-3AB7-7713F0552D39}"/>
              </a:ext>
            </a:extLst>
          </p:cNvPr>
          <p:cNvPicPr/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5674" y="4837363"/>
            <a:ext cx="685800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 descr="https://daphne-eu.github.io/resources/Infineon.jpg">
            <a:extLst>
              <a:ext uri="{FF2B5EF4-FFF2-40B4-BE49-F238E27FC236}">
                <a16:creationId xmlns:a16="http://schemas.microsoft.com/office/drawing/2014/main" id="{2F1F9F46-4CDF-E902-75A5-7156E10C0963}"/>
              </a:ext>
            </a:extLst>
          </p:cNvPr>
          <p:cNvPicPr/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8787" y="4232134"/>
            <a:ext cx="685800" cy="3733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 descr="https://daphne-eu.github.io/resources/ITU_small.png">
            <a:extLst>
              <a:ext uri="{FF2B5EF4-FFF2-40B4-BE49-F238E27FC236}">
                <a16:creationId xmlns:a16="http://schemas.microsoft.com/office/drawing/2014/main" id="{BB6823F6-ABD8-98AA-761C-4D58360053FA}"/>
              </a:ext>
            </a:extLst>
          </p:cNvPr>
          <p:cNvPicPr/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8787" y="5104477"/>
            <a:ext cx="685800" cy="335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 descr="https://daphne-eu.github.io/resources/KAI.jpg">
            <a:extLst>
              <a:ext uri="{FF2B5EF4-FFF2-40B4-BE49-F238E27FC236}">
                <a16:creationId xmlns:a16="http://schemas.microsoft.com/office/drawing/2014/main" id="{4CA5FBF8-A623-1E32-2D0B-285C05FB1B3F}"/>
              </a:ext>
            </a:extLst>
          </p:cNvPr>
          <p:cNvPicPr/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9313" y="4217232"/>
            <a:ext cx="685800" cy="320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 descr="https://daphne-eu.github.io/resources/TUD.jpg">
            <a:extLst>
              <a:ext uri="{FF2B5EF4-FFF2-40B4-BE49-F238E27FC236}">
                <a16:creationId xmlns:a16="http://schemas.microsoft.com/office/drawing/2014/main" id="{B3C13A55-BF13-B88A-3FE7-A1A7B0523AAB}"/>
              </a:ext>
            </a:extLst>
          </p:cNvPr>
          <p:cNvPicPr/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9313" y="4608937"/>
            <a:ext cx="685800" cy="198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 descr="https://daphne-eu.github.io/resources/UM.jpg">
            <a:extLst>
              <a:ext uri="{FF2B5EF4-FFF2-40B4-BE49-F238E27FC236}">
                <a16:creationId xmlns:a16="http://schemas.microsoft.com/office/drawing/2014/main" id="{5E90741E-0DC2-9B00-C31E-18211310C86C}"/>
              </a:ext>
            </a:extLst>
          </p:cNvPr>
          <p:cNvPicPr/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9313" y="4836805"/>
            <a:ext cx="685800" cy="403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19" descr="https://daphne-eu.github.io/resources/UBAS.jpg">
            <a:extLst>
              <a:ext uri="{FF2B5EF4-FFF2-40B4-BE49-F238E27FC236}">
                <a16:creationId xmlns:a16="http://schemas.microsoft.com/office/drawing/2014/main" id="{D80C9172-3297-739E-31E4-821EB701E96C}"/>
              </a:ext>
            </a:extLst>
          </p:cNvPr>
          <p:cNvPicPr/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9313" y="5288168"/>
            <a:ext cx="685800" cy="220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AE7BC4A-7F0C-660B-2307-79E48F2CFE7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4827" y="4244341"/>
            <a:ext cx="453008" cy="332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24144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935D31-70E9-0C2A-05F0-CFBADB9FD16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Integrated Data Analysis Pipelines</a:t>
            </a:r>
          </a:p>
          <a:p>
            <a:pPr lvl="1"/>
            <a:r>
              <a:rPr lang="en-US" dirty="0"/>
              <a:t>Open data formats, query processing</a:t>
            </a:r>
          </a:p>
          <a:p>
            <a:pPr lvl="1"/>
            <a:r>
              <a:rPr lang="en-US" dirty="0"/>
              <a:t>Data preprocessing and cleaning</a:t>
            </a:r>
          </a:p>
          <a:p>
            <a:pPr lvl="1"/>
            <a:r>
              <a:rPr lang="en-US" dirty="0"/>
              <a:t>ML model training and scoring</a:t>
            </a:r>
          </a:p>
          <a:p>
            <a:pPr lvl="1"/>
            <a:r>
              <a:rPr lang="en-US" dirty="0"/>
              <a:t>HPC, custom codes, and simulations</a:t>
            </a:r>
          </a:p>
          <a:p>
            <a:pPr lvl="1"/>
            <a:endParaRPr lang="en-US" dirty="0"/>
          </a:p>
          <a:p>
            <a:r>
              <a:rPr lang="en-US" dirty="0"/>
              <a:t>Hardware Challenges</a:t>
            </a:r>
          </a:p>
          <a:p>
            <a:pPr lvl="1"/>
            <a:r>
              <a:rPr lang="en-US" dirty="0"/>
              <a:t>DM+ML+HPC share compilation</a:t>
            </a:r>
            <a:br>
              <a:rPr lang="en-US" dirty="0"/>
            </a:br>
            <a:r>
              <a:rPr lang="en-US" dirty="0"/>
              <a:t>and runtime techniques / </a:t>
            </a:r>
            <a:br>
              <a:rPr lang="en-US" dirty="0"/>
            </a:br>
            <a:r>
              <a:rPr lang="en-US" dirty="0"/>
              <a:t>converging cluster hardware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End of Dennard scaling:</a:t>
            </a:r>
            <a:br>
              <a:rPr lang="en-US" dirty="0"/>
            </a:br>
            <a:r>
              <a:rPr lang="en-US" dirty="0"/>
              <a:t>P = α CFV</a:t>
            </a:r>
            <a:r>
              <a:rPr lang="en-US" baseline="30000" dirty="0"/>
              <a:t>2</a:t>
            </a:r>
            <a:r>
              <a:rPr lang="en-US" dirty="0"/>
              <a:t>  (power density 1)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End of Moore’s law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Amdahl’s law:</a:t>
            </a:r>
            <a:r>
              <a:rPr lang="en-US" dirty="0"/>
              <a:t> </a:t>
            </a:r>
            <a:r>
              <a:rPr lang="en-US" dirty="0" err="1"/>
              <a:t>sp</a:t>
            </a:r>
            <a:r>
              <a:rPr lang="en-US" dirty="0"/>
              <a:t> = 1/s</a:t>
            </a:r>
          </a:p>
          <a:p>
            <a:pPr marL="457200" lvl="1" indent="0">
              <a:buNone/>
            </a:pPr>
            <a:r>
              <a:rPr lang="en-US" dirty="0">
                <a:sym typeface="Wingdings" panose="05000000000000000000" pitchFamily="2" charset="2"/>
              </a:rPr>
              <a:t> </a:t>
            </a:r>
            <a:r>
              <a:rPr lang="en-US" b="1" dirty="0">
                <a:sym typeface="Wingdings" panose="05000000000000000000" pitchFamily="2" charset="2"/>
              </a:rPr>
              <a:t>Increasing Specialization</a:t>
            </a:r>
            <a:endParaRPr lang="en-US" b="1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FE50D6-8538-9E1C-E7C8-4B34419BA55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E375014-B041-C8DF-9353-0C5DB8E8C5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0001" y="3509786"/>
            <a:ext cx="1824659" cy="22146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C85CA7C-3341-BD1E-8B76-2AA7BC44BE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3350" y="3501533"/>
            <a:ext cx="1626006" cy="22366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2AFFEB-D7D5-C251-2DEB-F8B0FACBA0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24083" y="3473441"/>
            <a:ext cx="1714296" cy="2266108"/>
          </a:xfrm>
          <a:prstGeom prst="rect">
            <a:avLst/>
          </a:prstGeom>
        </p:spPr>
      </p:pic>
      <p:sp>
        <p:nvSpPr>
          <p:cNvPr id="9" name="Right Arrow 18">
            <a:extLst>
              <a:ext uri="{FF2B5EF4-FFF2-40B4-BE49-F238E27FC236}">
                <a16:creationId xmlns:a16="http://schemas.microsoft.com/office/drawing/2014/main" id="{D91B6422-F6AC-B27B-7699-F07752348748}"/>
              </a:ext>
            </a:extLst>
          </p:cNvPr>
          <p:cNvSpPr/>
          <p:nvPr/>
        </p:nvSpPr>
        <p:spPr>
          <a:xfrm rot="16200000">
            <a:off x="8941512" y="2966765"/>
            <a:ext cx="326229" cy="320865"/>
          </a:xfrm>
          <a:prstGeom prst="rightArrow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5568482-3CA2-2BCF-59F1-B6866A6F65D7}"/>
              </a:ext>
            </a:extLst>
          </p:cNvPr>
          <p:cNvSpPr/>
          <p:nvPr/>
        </p:nvSpPr>
        <p:spPr>
          <a:xfrm>
            <a:off x="4240513" y="-8405"/>
            <a:ext cx="4843305" cy="825419"/>
          </a:xfrm>
          <a:prstGeom prst="rect">
            <a:avLst/>
          </a:prstGeom>
          <a:solidFill>
            <a:srgbClr val="7889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 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DAPHNE Overall Objective:</a:t>
            </a:r>
          </a:p>
          <a:p>
            <a:pPr algn="ctr"/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Open and extensible system infrastructure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2F9EFA5-93EB-3BFB-3E72-3943A38573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2166" y="1196587"/>
            <a:ext cx="4117506" cy="1773588"/>
          </a:xfrm>
          <a:prstGeom prst="rect">
            <a:avLst/>
          </a:prstGeom>
        </p:spPr>
      </p:pic>
      <p:sp>
        <p:nvSpPr>
          <p:cNvPr id="12" name="Right Arrow 25">
            <a:extLst>
              <a:ext uri="{FF2B5EF4-FFF2-40B4-BE49-F238E27FC236}">
                <a16:creationId xmlns:a16="http://schemas.microsoft.com/office/drawing/2014/main" id="{C3FF5F4A-7C94-9F90-0485-4E0D7AF1F94F}"/>
              </a:ext>
            </a:extLst>
          </p:cNvPr>
          <p:cNvSpPr/>
          <p:nvPr/>
        </p:nvSpPr>
        <p:spPr>
          <a:xfrm>
            <a:off x="4368320" y="5232515"/>
            <a:ext cx="326229" cy="320865"/>
          </a:xfrm>
          <a:prstGeom prst="rightArrow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8333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55F7CD0-B45F-10DF-4973-1DF0FB2AD9F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DLR Earth Observation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ESA Sentinel-1/2</a:t>
            </a:r>
            <a:r>
              <a:rPr lang="en-US" dirty="0"/>
              <a:t> datasets </a:t>
            </a:r>
            <a:r>
              <a:rPr lang="en-US" dirty="0">
                <a:sym typeface="Wingdings" panose="05000000000000000000" pitchFamily="2" charset="2"/>
              </a:rPr>
              <a:t> 4PB/year</a:t>
            </a:r>
            <a:endParaRPr lang="en-US" dirty="0"/>
          </a:p>
          <a:p>
            <a:pPr lvl="1"/>
            <a:r>
              <a:rPr lang="en-US" dirty="0"/>
              <a:t>Training of local climate zone classifiers on </a:t>
            </a:r>
            <a:r>
              <a:rPr lang="en-US" b="1" dirty="0">
                <a:solidFill>
                  <a:srgbClr val="7889FB"/>
                </a:solidFill>
              </a:rPr>
              <a:t>So2Sat LCZ42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(15 experts, 400K instances, 10 labels each, 85% confidence, ~55GB H5)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ML pipeline:</a:t>
            </a:r>
            <a:r>
              <a:rPr lang="en-US" dirty="0"/>
              <a:t> preprocessing, </a:t>
            </a:r>
            <a:r>
              <a:rPr lang="en-US" dirty="0">
                <a:sym typeface="Wingdings" panose="05000000000000000000" pitchFamily="2" charset="2"/>
              </a:rPr>
              <a:t>ResNet20,</a:t>
            </a:r>
            <a:br>
              <a:rPr lang="en-US" dirty="0">
                <a:sym typeface="Wingdings" panose="05000000000000000000" pitchFamily="2" charset="2"/>
              </a:rPr>
            </a:br>
            <a:r>
              <a:rPr lang="en-US" dirty="0">
                <a:sym typeface="Wingdings" panose="05000000000000000000" pitchFamily="2" charset="2"/>
              </a:rPr>
              <a:t>climate models</a:t>
            </a:r>
          </a:p>
          <a:p>
            <a:pPr lvl="1"/>
            <a:endParaRPr lang="en-US" dirty="0">
              <a:sym typeface="Wingdings" panose="05000000000000000000" pitchFamily="2" charset="2"/>
            </a:endParaRPr>
          </a:p>
          <a:p>
            <a:endParaRPr lang="en-US" sz="2000" b="1" dirty="0"/>
          </a:p>
          <a:p>
            <a:pPr lvl="1"/>
            <a:endParaRPr lang="en-US" dirty="0"/>
          </a:p>
          <a:p>
            <a:r>
              <a:rPr lang="en-US" sz="2000" b="1" dirty="0"/>
              <a:t>IFAT Semiconductor Ion Beam Tuning</a:t>
            </a:r>
          </a:p>
          <a:p>
            <a:r>
              <a:rPr lang="en-US" sz="2000" b="1" dirty="0"/>
              <a:t>KAI Semiconductor Material Degradation</a:t>
            </a:r>
          </a:p>
          <a:p>
            <a:r>
              <a:rPr lang="en-US" sz="2000" b="1" dirty="0"/>
              <a:t>AVL Vehicle Development Process </a:t>
            </a:r>
            <a:r>
              <a:rPr lang="en-US" sz="2000" dirty="0"/>
              <a:t>(ejector geometries, KPIs)</a:t>
            </a:r>
          </a:p>
          <a:p>
            <a:r>
              <a:rPr lang="en-US" sz="2000" b="1" dirty="0"/>
              <a:t>ML-assisted simulations, data cleaning, augmentation</a:t>
            </a:r>
            <a:endParaRPr lang="en-US" dirty="0"/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715337-5BAE-A8F3-F8E7-2E7DEA4648B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DAPHNE Use Cases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9F89765-E591-1DCD-23BD-AEC88C9E242B}"/>
              </a:ext>
            </a:extLst>
          </p:cNvPr>
          <p:cNvSpPr/>
          <p:nvPr/>
        </p:nvSpPr>
        <p:spPr>
          <a:xfrm>
            <a:off x="5378913" y="1211086"/>
            <a:ext cx="4677510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300" dirty="0">
                <a:cs typeface="Calibri" panose="020F0502020204030204" pitchFamily="34" charset="0"/>
              </a:rPr>
              <a:t>[So2Sat LC42: </a:t>
            </a:r>
            <a:r>
              <a:rPr lang="en-US" sz="1300" dirty="0">
                <a:cs typeface="Calibri" panose="020F0502020204030204" pitchFamily="34" charset="0"/>
                <a:hlinkClick r:id="rId2"/>
              </a:rPr>
              <a:t>https://mediatum.ub.tum.de/1454690</a:t>
            </a:r>
            <a:r>
              <a:rPr lang="en-US" sz="1300" dirty="0">
                <a:cs typeface="Calibri" panose="020F0502020204030204" pitchFamily="34" charset="0"/>
              </a:rPr>
              <a:t>]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95E2AD8-C85F-E57F-A566-79B239ACA8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47849" y="673850"/>
            <a:ext cx="470840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088F558-BD30-2E82-EB62-BD838F7A67CC}"/>
              </a:ext>
            </a:extLst>
          </p:cNvPr>
          <p:cNvSpPr txBox="1"/>
          <p:nvPr/>
        </p:nvSpPr>
        <p:spPr>
          <a:xfrm>
            <a:off x="6349716" y="587242"/>
            <a:ext cx="3609642" cy="69249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300" dirty="0">
                <a:cs typeface="Calibri" panose="020F0502020204030204" pitchFamily="34" charset="0"/>
              </a:rPr>
              <a:t>[Xiao Xiang Zhu et al: So2Sat LCZ42: A Benchmark Dataset for the Classification of Global Local Climate Zones. </a:t>
            </a:r>
            <a:r>
              <a:rPr lang="en-US" sz="1300" b="1" dirty="0">
                <a:cs typeface="Calibri" panose="020F0502020204030204" pitchFamily="34" charset="0"/>
              </a:rPr>
              <a:t>GRSM 8(3) 2020</a:t>
            </a:r>
            <a:r>
              <a:rPr lang="en-US" sz="1300" dirty="0"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5F6E30E-AF87-DE25-BF83-D2385C86F6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76899" y="1555058"/>
            <a:ext cx="2823622" cy="24922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7403C81-5FBB-A1D2-99F3-5B6CDAAF9F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7416" y="2586662"/>
            <a:ext cx="3202384" cy="1397422"/>
          </a:xfrm>
          <a:prstGeom prst="rect">
            <a:avLst/>
          </a:prstGeom>
        </p:spPr>
      </p:pic>
      <p:pic>
        <p:nvPicPr>
          <p:cNvPr id="10" name="Picture 9" descr="https://daphne-eu.github.io/resources/AVL.jpg">
            <a:extLst>
              <a:ext uri="{FF2B5EF4-FFF2-40B4-BE49-F238E27FC236}">
                <a16:creationId xmlns:a16="http://schemas.microsoft.com/office/drawing/2014/main" id="{3974D378-97B2-74C6-45C9-25CCB55FD3A8}"/>
              </a:ext>
            </a:extLst>
          </p:cNvPr>
          <p:cNvPicPr/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5891" y="5124760"/>
            <a:ext cx="685800" cy="2819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https://daphne-eu.github.io/resources/DLR.jpg">
            <a:extLst>
              <a:ext uri="{FF2B5EF4-FFF2-40B4-BE49-F238E27FC236}">
                <a16:creationId xmlns:a16="http://schemas.microsoft.com/office/drawing/2014/main" id="{1839BB58-51E7-01C7-BC12-20E70ACBF48C}"/>
              </a:ext>
            </a:extLst>
          </p:cNvPr>
          <p:cNvPicPr/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1352" y="673850"/>
            <a:ext cx="685800" cy="57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 descr="https://daphne-eu.github.io/resources/Infineon.jpg">
            <a:extLst>
              <a:ext uri="{FF2B5EF4-FFF2-40B4-BE49-F238E27FC236}">
                <a16:creationId xmlns:a16="http://schemas.microsoft.com/office/drawing/2014/main" id="{F58FCCB0-1010-FC6A-C0C0-14A3F86650BB}"/>
              </a:ext>
            </a:extLst>
          </p:cNvPr>
          <p:cNvPicPr/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6902" y="4227134"/>
            <a:ext cx="685800" cy="3733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https://daphne-eu.github.io/resources/KAI.jpg">
            <a:extLst>
              <a:ext uri="{FF2B5EF4-FFF2-40B4-BE49-F238E27FC236}">
                <a16:creationId xmlns:a16="http://schemas.microsoft.com/office/drawing/2014/main" id="{1AA73FB2-4ED1-3A72-F829-20AC6D96CABF}"/>
              </a:ext>
            </a:extLst>
          </p:cNvPr>
          <p:cNvPicPr/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5891" y="4703178"/>
            <a:ext cx="685800" cy="32004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2D5691E-D8DC-F219-232A-F8718F660ECD}"/>
              </a:ext>
            </a:extLst>
          </p:cNvPr>
          <p:cNvCxnSpPr/>
          <p:nvPr/>
        </p:nvCxnSpPr>
        <p:spPr>
          <a:xfrm>
            <a:off x="431155" y="5555807"/>
            <a:ext cx="6190293" cy="0"/>
          </a:xfrm>
          <a:prstGeom prst="line">
            <a:avLst/>
          </a:prstGeom>
          <a:ln w="19050">
            <a:solidFill>
              <a:schemeClr val="tx1"/>
            </a:solidFill>
            <a:prstDash val="dash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0334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777752A-3C19-3D7B-F46B-F552950D511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FG Big Data Engineering (DAMS Lab)</a:t>
            </a:r>
          </a:p>
          <a:p>
            <a:r>
              <a:rPr lang="en-US" dirty="0"/>
              <a:t>Motivation and Goals</a:t>
            </a:r>
          </a:p>
          <a:p>
            <a:r>
              <a:rPr lang="en-US" dirty="0"/>
              <a:t>Course Organization and Logistics</a:t>
            </a:r>
          </a:p>
          <a:p>
            <a:r>
              <a:rPr lang="en-US" dirty="0"/>
              <a:t>Course Outline, and Projects</a:t>
            </a:r>
          </a:p>
          <a:p>
            <a:r>
              <a:rPr lang="en-US" dirty="0">
                <a:solidFill>
                  <a:srgbClr val="7889FB"/>
                </a:solidFill>
              </a:rPr>
              <a:t>Apache </a:t>
            </a:r>
            <a:r>
              <a:rPr lang="en-US" dirty="0" err="1">
                <a:solidFill>
                  <a:srgbClr val="7889FB"/>
                </a:solidFill>
              </a:rPr>
              <a:t>SystemDS</a:t>
            </a:r>
            <a:r>
              <a:rPr lang="en-US" dirty="0"/>
              <a:t> and </a:t>
            </a:r>
            <a:r>
              <a:rPr lang="en-US" dirty="0">
                <a:solidFill>
                  <a:srgbClr val="7889FB"/>
                </a:solidFill>
              </a:rPr>
              <a:t>DAPHNE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53A55A-84FA-DA28-D1A0-B8512BB22EB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372850102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197F1D1B-7410-489E-77DE-C8B6C19F64C0}"/>
              </a:ext>
            </a:extLst>
          </p:cNvPr>
          <p:cNvSpPr/>
          <p:nvPr/>
        </p:nvSpPr>
        <p:spPr>
          <a:xfrm>
            <a:off x="1194318" y="5700827"/>
            <a:ext cx="10997682" cy="11571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84B82A-43B9-327F-0E9A-A364BEF81C8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DAPHNE System Architecture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D490EF-D0DC-AEF0-1FF4-37FC7B5316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8145" y="391597"/>
            <a:ext cx="572058" cy="8752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DEFEF3A-ED3E-5846-3C19-9D514EC8DC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3319" y="391596"/>
            <a:ext cx="631200" cy="8773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7F69ACD-5B63-F124-927D-21526E5CA8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090" y="392927"/>
            <a:ext cx="674370" cy="87603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F155F18-5489-C0AD-0CCC-CC49093CB7AC}"/>
              </a:ext>
            </a:extLst>
          </p:cNvPr>
          <p:cNvSpPr/>
          <p:nvPr/>
        </p:nvSpPr>
        <p:spPr>
          <a:xfrm>
            <a:off x="9873643" y="402975"/>
            <a:ext cx="451792" cy="534433"/>
          </a:xfrm>
          <a:prstGeom prst="rect">
            <a:avLst/>
          </a:prstGeom>
          <a:solidFill>
            <a:srgbClr val="F70146"/>
          </a:solidFill>
          <a:ln w="19050" cap="flat" cmpd="sng" algn="ctr">
            <a:solidFill>
              <a:srgbClr val="0F0F0F"/>
            </a:solidFill>
            <a:prstDash val="solid"/>
            <a:miter lim="800000"/>
          </a:ln>
          <a:effectLst/>
        </p:spPr>
        <p:txBody>
          <a:bodyPr lIns="0" tIns="0" rIns="0" rtlCol="0" anchor="ctr"/>
          <a:lstStyle/>
          <a:p>
            <a:pPr marL="0" marR="0" lvl="0" indent="0" algn="ctr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rPr>
              <a:t>AH</a:t>
            </a:r>
          </a:p>
          <a:p>
            <a:pPr marL="0" marR="0" lvl="0" indent="0" algn="ctr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4F0E180-AC2A-E57C-5F6D-EC9328AB8A23}"/>
              </a:ext>
            </a:extLst>
          </p:cNvPr>
          <p:cNvSpPr/>
          <p:nvPr/>
        </p:nvSpPr>
        <p:spPr>
          <a:xfrm>
            <a:off x="9955704" y="587161"/>
            <a:ext cx="451792" cy="534433"/>
          </a:xfrm>
          <a:prstGeom prst="rect">
            <a:avLst/>
          </a:prstGeom>
          <a:solidFill>
            <a:srgbClr val="F70146"/>
          </a:solidFill>
          <a:ln w="19050" cap="flat" cmpd="sng" algn="ctr">
            <a:solidFill>
              <a:srgbClr val="0F0F0F"/>
            </a:solidFill>
            <a:prstDash val="solid"/>
            <a:miter lim="800000"/>
          </a:ln>
          <a:effectLst/>
        </p:spPr>
        <p:txBody>
          <a:bodyPr lIns="0" tIns="0" rIns="0" rtlCol="0" anchor="ctr"/>
          <a:lstStyle/>
          <a:p>
            <a:pPr marL="0" marR="0" lvl="0" indent="0" algn="ctr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rPr>
              <a:t>AK</a:t>
            </a:r>
          </a:p>
          <a:p>
            <a:pPr marL="0" marR="0" lvl="0" indent="0" algn="ctr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912ED74-6DB6-68A4-9C3D-12ECE3DE11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27858" y="771296"/>
            <a:ext cx="555270" cy="73491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6745F45-9779-AFD6-47C1-8CC92D9D151B}"/>
              </a:ext>
            </a:extLst>
          </p:cNvPr>
          <p:cNvSpPr txBox="1"/>
          <p:nvPr/>
        </p:nvSpPr>
        <p:spPr>
          <a:xfrm>
            <a:off x="4398680" y="419493"/>
            <a:ext cx="2122317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[</a:t>
            </a:r>
            <a:r>
              <a:rPr lang="en-US" sz="1400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CIDR’22</a:t>
            </a: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11" name="Content Placeholder 5">
            <a:extLst>
              <a:ext uri="{FF2B5EF4-FFF2-40B4-BE49-F238E27FC236}">
                <a16:creationId xmlns:a16="http://schemas.microsoft.com/office/drawing/2014/main" id="{D5D4E7C0-FC3C-ACEF-2072-88A506A334F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352" y="1771923"/>
            <a:ext cx="8256402" cy="466690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50DFD21-F4ED-9204-73BF-DCF838B5705E}"/>
              </a:ext>
            </a:extLst>
          </p:cNvPr>
          <p:cNvSpPr/>
          <p:nvPr/>
        </p:nvSpPr>
        <p:spPr>
          <a:xfrm>
            <a:off x="1617758" y="4715074"/>
            <a:ext cx="6312967" cy="18374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72DE8F5-7487-FED4-D246-EB8927EC0724}"/>
              </a:ext>
            </a:extLst>
          </p:cNvPr>
          <p:cNvSpPr/>
          <p:nvPr/>
        </p:nvSpPr>
        <p:spPr>
          <a:xfrm>
            <a:off x="8056362" y="1754794"/>
            <a:ext cx="1875190" cy="48502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FF408FD-2913-296E-4F23-3A19D3DB4237}"/>
              </a:ext>
            </a:extLst>
          </p:cNvPr>
          <p:cNvSpPr txBox="1"/>
          <p:nvPr/>
        </p:nvSpPr>
        <p:spPr>
          <a:xfrm>
            <a:off x="2157471" y="5101564"/>
            <a:ext cx="1011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LLVM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CAA1E55-2360-F8AD-F6D7-FDC8C55B6344}"/>
              </a:ext>
            </a:extLst>
          </p:cNvPr>
          <p:cNvCxnSpPr>
            <a:endCxn id="14" idx="0"/>
          </p:cNvCxnSpPr>
          <p:nvPr/>
        </p:nvCxnSpPr>
        <p:spPr>
          <a:xfrm>
            <a:off x="2663293" y="4767624"/>
            <a:ext cx="0" cy="333940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Content Placeholder 5">
            <a:extLst>
              <a:ext uri="{FF2B5EF4-FFF2-40B4-BE49-F238E27FC236}">
                <a16:creationId xmlns:a16="http://schemas.microsoft.com/office/drawing/2014/main" id="{1BD920FE-1B28-AAE0-F884-31842405BAA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490" y="1774856"/>
            <a:ext cx="8256402" cy="466690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2A09F71-8B94-C8F7-895C-80998ABE7F8C}"/>
              </a:ext>
            </a:extLst>
          </p:cNvPr>
          <p:cNvSpPr txBox="1"/>
          <p:nvPr/>
        </p:nvSpPr>
        <p:spPr>
          <a:xfrm>
            <a:off x="4905389" y="1771536"/>
            <a:ext cx="31336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Python API w/ lazy evaluation</a:t>
            </a:r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75327580-D664-77EB-A7FD-70C2D839BF17}"/>
              </a:ext>
            </a:extLst>
          </p:cNvPr>
          <p:cNvSpPr/>
          <p:nvPr/>
        </p:nvSpPr>
        <p:spPr>
          <a:xfrm rot="10800000" flipV="1">
            <a:off x="10025548" y="1942653"/>
            <a:ext cx="1861888" cy="1569473"/>
          </a:xfrm>
          <a:prstGeom prst="wedgeRoundRectCallout">
            <a:avLst>
              <a:gd name="adj1" fmla="val 74281"/>
              <a:gd name="adj2" fmla="val -30308"/>
              <a:gd name="adj3" fmla="val 16667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b="1" dirty="0">
                <a:solidFill>
                  <a:srgbClr val="000000"/>
                </a:solidFill>
              </a:rPr>
              <a:t>MLIR Dialects,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b="1" dirty="0">
                <a:solidFill>
                  <a:srgbClr val="000000"/>
                </a:solidFill>
              </a:rPr>
              <a:t>Extension Catalog</a:t>
            </a:r>
            <a:r>
              <a:rPr lang="en-US" dirty="0">
                <a:solidFill>
                  <a:srgbClr val="000000"/>
                </a:solidFill>
              </a:rPr>
              <a:t> (new data types, kernels, </a:t>
            </a:r>
            <a:br>
              <a:rPr lang="en-US" dirty="0">
                <a:solidFill>
                  <a:srgbClr val="000000"/>
                </a:solidFill>
              </a:rPr>
            </a:br>
            <a:r>
              <a:rPr lang="en-US" dirty="0">
                <a:solidFill>
                  <a:srgbClr val="000000"/>
                </a:solidFill>
              </a:rPr>
              <a:t>scheduling </a:t>
            </a:r>
            <a:r>
              <a:rPr lang="en-US" dirty="0" err="1">
                <a:solidFill>
                  <a:srgbClr val="000000"/>
                </a:solidFill>
              </a:rPr>
              <a:t>algs</a:t>
            </a:r>
            <a:r>
              <a:rPr lang="en-US" dirty="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02ACC890-BF87-EDEB-B590-2A94D866DDE3}"/>
              </a:ext>
            </a:extLst>
          </p:cNvPr>
          <p:cNvSpPr/>
          <p:nvPr/>
        </p:nvSpPr>
        <p:spPr>
          <a:xfrm rot="10800000" flipV="1">
            <a:off x="10027858" y="3656902"/>
            <a:ext cx="1857268" cy="1569473"/>
          </a:xfrm>
          <a:prstGeom prst="wedgeRoundRectCallout">
            <a:avLst>
              <a:gd name="adj1" fmla="val 72608"/>
              <a:gd name="adj2" fmla="val -41023"/>
              <a:gd name="adj3" fmla="val 16667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b="1" dirty="0">
                <a:solidFill>
                  <a:srgbClr val="000000"/>
                </a:solidFill>
              </a:rPr>
              <a:t>Sideways Entry, DSL-level constraints</a:t>
            </a:r>
            <a:r>
              <a:rPr lang="en-US" dirty="0">
                <a:solidFill>
                  <a:srgbClr val="000000"/>
                </a:solidFill>
              </a:rPr>
              <a:t> </a:t>
            </a:r>
            <a:br>
              <a:rPr lang="en-US" dirty="0">
                <a:solidFill>
                  <a:srgbClr val="000000"/>
                </a:solidFill>
              </a:rPr>
            </a:br>
            <a:r>
              <a:rPr lang="en-US" dirty="0">
                <a:solidFill>
                  <a:srgbClr val="000000"/>
                </a:solidFill>
              </a:rPr>
              <a:t>(e.g., data/op placement)</a:t>
            </a:r>
          </a:p>
        </p:txBody>
      </p:sp>
    </p:spTree>
    <p:extLst>
      <p:ext uri="{BB962C8B-B14F-4D97-AF65-F5344CB8AC3E}">
        <p14:creationId xmlns:p14="http://schemas.microsoft.com/office/powerpoint/2010/main" val="1433656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/>
      <p:bldP spid="18" grpId="0" animBg="1"/>
      <p:bldP spid="19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8B95F970-18D9-3815-FDB7-DD5C8DCFF6D3}"/>
              </a:ext>
            </a:extLst>
          </p:cNvPr>
          <p:cNvSpPr/>
          <p:nvPr/>
        </p:nvSpPr>
        <p:spPr>
          <a:xfrm>
            <a:off x="1194318" y="5700827"/>
            <a:ext cx="10997682" cy="11571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2B3F36-89BF-C35A-0490-5E53261304E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Vectorized (Tiled) Execution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26065AC-0F8A-A06B-F1A1-ECA06B20ED5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799" y="1541474"/>
            <a:ext cx="10435497" cy="409804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459AE37-6A18-B994-7D71-98CAA89AC14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799" y="1541474"/>
            <a:ext cx="10435497" cy="409804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9E29E4E-407B-C7C4-967A-F5D336AF4C93}"/>
              </a:ext>
            </a:extLst>
          </p:cNvPr>
          <p:cNvSpPr txBox="1"/>
          <p:nvPr/>
        </p:nvSpPr>
        <p:spPr>
          <a:xfrm>
            <a:off x="1106085" y="5778587"/>
            <a:ext cx="27582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</a:rPr>
              <a:t>Default Parallelization</a:t>
            </a:r>
          </a:p>
          <a:p>
            <a:pPr algn="ctr"/>
            <a:r>
              <a:rPr lang="en-US" b="1" dirty="0">
                <a:solidFill>
                  <a:schemeClr val="accent1"/>
                </a:solidFill>
              </a:rPr>
              <a:t>Frame &amp; Matrix Ops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9BC8740-08F1-FBAA-B2CF-48B5FC56E657}"/>
              </a:ext>
            </a:extLst>
          </p:cNvPr>
          <p:cNvSpPr txBox="1"/>
          <p:nvPr/>
        </p:nvSpPr>
        <p:spPr>
          <a:xfrm>
            <a:off x="8114047" y="5775539"/>
            <a:ext cx="34153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</a:rPr>
              <a:t>Fused Operator Pipelines 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b="1" dirty="0">
                <a:solidFill>
                  <a:schemeClr val="accent1"/>
                </a:solidFill>
              </a:rPr>
              <a:t>on Tiles/Scalars + </a:t>
            </a:r>
            <a:r>
              <a:rPr lang="en-US" b="1" dirty="0" err="1">
                <a:solidFill>
                  <a:schemeClr val="accent1"/>
                </a:solidFill>
              </a:rPr>
              <a:t>Codegen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FF15274-84ED-5F37-4223-5F9339CF5AC7}"/>
              </a:ext>
            </a:extLst>
          </p:cNvPr>
          <p:cNvSpPr txBox="1"/>
          <p:nvPr/>
        </p:nvSpPr>
        <p:spPr>
          <a:xfrm>
            <a:off x="4638412" y="5772491"/>
            <a:ext cx="29661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</a:rPr>
              <a:t>Locality-aware, 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b="1" dirty="0">
                <a:solidFill>
                  <a:schemeClr val="accent1"/>
                </a:solidFill>
              </a:rPr>
              <a:t>Multi-device Scheduling</a:t>
            </a:r>
          </a:p>
        </p:txBody>
      </p:sp>
    </p:spTree>
    <p:extLst>
      <p:ext uri="{BB962C8B-B14F-4D97-AF65-F5344CB8AC3E}">
        <p14:creationId xmlns:p14="http://schemas.microsoft.com/office/powerpoint/2010/main" val="1739841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5C20C36-E1A2-19A7-8F6D-85E46EC84DB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FG Big Data Engineering (DAMS Lab)</a:t>
            </a:r>
          </a:p>
          <a:p>
            <a:r>
              <a:rPr lang="en-US" dirty="0"/>
              <a:t>Motivation and Goals</a:t>
            </a:r>
          </a:p>
          <a:p>
            <a:r>
              <a:rPr lang="en-US" dirty="0"/>
              <a:t>Course Organization and Logistics</a:t>
            </a:r>
          </a:p>
          <a:p>
            <a:r>
              <a:rPr lang="en-US" dirty="0"/>
              <a:t>Course Outline, and Projects</a:t>
            </a:r>
          </a:p>
          <a:p>
            <a:r>
              <a:rPr lang="en-US" dirty="0"/>
              <a:t>Apache </a:t>
            </a:r>
            <a:r>
              <a:rPr lang="en-US" dirty="0" err="1"/>
              <a:t>SystemDS</a:t>
            </a:r>
            <a:r>
              <a:rPr lang="en-US" dirty="0"/>
              <a:t> and DAPHNE</a:t>
            </a:r>
          </a:p>
          <a:p>
            <a:pPr lvl="1"/>
            <a:endParaRPr lang="en-US" dirty="0"/>
          </a:p>
          <a:p>
            <a:r>
              <a:rPr lang="en-US" dirty="0"/>
              <a:t>Next Lectures (Part A)</a:t>
            </a:r>
          </a:p>
          <a:p>
            <a:pPr lvl="1"/>
            <a:r>
              <a:rPr lang="en-US" b="1" dirty="0"/>
              <a:t>02</a:t>
            </a:r>
            <a:r>
              <a:rPr lang="en-US" dirty="0"/>
              <a:t> </a:t>
            </a:r>
            <a:r>
              <a:rPr lang="en-US" b="1" dirty="0">
                <a:solidFill>
                  <a:srgbClr val="7889FB"/>
                </a:solidFill>
              </a:rPr>
              <a:t>Languages, Architectures, and System Landscape</a:t>
            </a:r>
            <a:r>
              <a:rPr lang="en-US" dirty="0"/>
              <a:t> [Apr 23]</a:t>
            </a:r>
            <a:endParaRPr lang="en-US" b="1" dirty="0">
              <a:solidFill>
                <a:schemeClr val="accent1"/>
              </a:solidFill>
            </a:endParaRPr>
          </a:p>
          <a:p>
            <a:pPr lvl="1"/>
            <a:r>
              <a:rPr lang="en-US" b="1" dirty="0"/>
              <a:t>03</a:t>
            </a:r>
            <a:r>
              <a:rPr lang="en-US" dirty="0"/>
              <a:t> </a:t>
            </a:r>
            <a:r>
              <a:rPr lang="en-US" b="1" dirty="0">
                <a:solidFill>
                  <a:srgbClr val="7889FB"/>
                </a:solidFill>
              </a:rPr>
              <a:t>Size Inference, Rewrites, and Operator Selection</a:t>
            </a:r>
            <a:r>
              <a:rPr lang="en-US" dirty="0"/>
              <a:t> [Apr 30]</a:t>
            </a:r>
          </a:p>
          <a:p>
            <a:pPr lvl="1"/>
            <a:r>
              <a:rPr lang="en-US" b="1" dirty="0"/>
              <a:t>04</a:t>
            </a:r>
            <a:r>
              <a:rPr lang="en-US" dirty="0"/>
              <a:t> </a:t>
            </a:r>
            <a:r>
              <a:rPr lang="en-US" b="1" dirty="0">
                <a:solidFill>
                  <a:srgbClr val="7889FB"/>
                </a:solidFill>
              </a:rPr>
              <a:t>Operator Fusion and Runtime Adaptation</a:t>
            </a:r>
            <a:r>
              <a:rPr lang="en-US" dirty="0"/>
              <a:t> [May 07]</a:t>
            </a:r>
          </a:p>
          <a:p>
            <a:pPr lvl="1"/>
            <a:r>
              <a:rPr lang="en-US" b="1" dirty="0"/>
              <a:t>05</a:t>
            </a:r>
            <a:r>
              <a:rPr lang="en-US" dirty="0"/>
              <a:t> </a:t>
            </a:r>
            <a:r>
              <a:rPr lang="en-US" b="1" dirty="0">
                <a:solidFill>
                  <a:srgbClr val="7889FB"/>
                </a:solidFill>
              </a:rPr>
              <a:t>Data- and Task-Parallel Execution</a:t>
            </a:r>
            <a:r>
              <a:rPr lang="en-US" dirty="0"/>
              <a:t> [May 21]</a:t>
            </a:r>
          </a:p>
          <a:p>
            <a:pPr lvl="1"/>
            <a:r>
              <a:rPr lang="en-US" b="1" dirty="0"/>
              <a:t>06</a:t>
            </a:r>
            <a:r>
              <a:rPr lang="en-US" dirty="0"/>
              <a:t> </a:t>
            </a:r>
            <a:r>
              <a:rPr lang="en-US" b="1" dirty="0">
                <a:solidFill>
                  <a:srgbClr val="7889FB"/>
                </a:solidFill>
              </a:rPr>
              <a:t>Parameter Servers</a:t>
            </a:r>
            <a:r>
              <a:rPr lang="en-US" dirty="0"/>
              <a:t> [May 28]</a:t>
            </a:r>
          </a:p>
          <a:p>
            <a:pPr lvl="1"/>
            <a:r>
              <a:rPr lang="en-US" b="1" dirty="0"/>
              <a:t>07</a:t>
            </a:r>
            <a:r>
              <a:rPr lang="en-US" dirty="0"/>
              <a:t> </a:t>
            </a:r>
            <a:r>
              <a:rPr lang="en-US" b="1" dirty="0">
                <a:solidFill>
                  <a:srgbClr val="7889FB"/>
                </a:solidFill>
              </a:rPr>
              <a:t>LLM Training and Inference</a:t>
            </a:r>
            <a:r>
              <a:rPr lang="en-US" dirty="0"/>
              <a:t> [Jun 04]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83EAB1-F127-C540-FA42-25B5B48C79B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Summary &amp; QA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4F344E6-5F11-9AF8-6686-5112FBC14D36}"/>
              </a:ext>
            </a:extLst>
          </p:cNvPr>
          <p:cNvSpPr txBox="1"/>
          <p:nvPr/>
        </p:nvSpPr>
        <p:spPr>
          <a:xfrm>
            <a:off x="6045158" y="2299517"/>
            <a:ext cx="5127306" cy="123110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Programming Projects 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 err="1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SystemDS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DAPHNE</a:t>
            </a:r>
            <a:r>
              <a:rPr lang="en-US" dirty="0">
                <a:solidFill>
                  <a:srgbClr val="000000"/>
                </a:solidFill>
                <a:cs typeface="Calibri" panose="020F0502020204030204" pitchFamily="34" charset="0"/>
              </a:rPr>
              <a:t>, or Alternative Exercise</a:t>
            </a:r>
          </a:p>
          <a:p>
            <a:pPr algn="ctr"/>
            <a:r>
              <a:rPr lang="de-DE" dirty="0">
                <a:solidFill>
                  <a:srgbClr val="000000"/>
                </a:solidFill>
              </a:rPr>
              <a:t>Project/</a:t>
            </a:r>
            <a:r>
              <a:rPr lang="de-DE" dirty="0" err="1">
                <a:solidFill>
                  <a:srgbClr val="000000"/>
                </a:solidFill>
              </a:rPr>
              <a:t>Exercise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Selection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by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b="1" dirty="0">
                <a:solidFill>
                  <a:srgbClr val="C40D1E"/>
                </a:solidFill>
              </a:rPr>
              <a:t>Apr 30 EOD</a:t>
            </a:r>
            <a:r>
              <a:rPr lang="de-DE" dirty="0">
                <a:solidFill>
                  <a:srgbClr val="000000"/>
                </a:solidFill>
              </a:rPr>
              <a:t>:</a:t>
            </a:r>
            <a:br>
              <a:rPr lang="de-DE" dirty="0">
                <a:solidFill>
                  <a:srgbClr val="000000"/>
                </a:solidFill>
              </a:rPr>
            </a:br>
            <a:r>
              <a:rPr lang="de-DE" sz="2000" dirty="0">
                <a:solidFill>
                  <a:srgbClr val="000000"/>
                </a:solidFill>
                <a:hlinkClick r:id="rId2"/>
              </a:rPr>
              <a:t>https://forms.gle/acG4KZ1ukGofesYu8</a:t>
            </a:r>
            <a:r>
              <a:rPr lang="de-DE" sz="2000" dirty="0">
                <a:solidFill>
                  <a:srgbClr val="000000"/>
                </a:solidFill>
              </a:rPr>
              <a:t>  </a:t>
            </a:r>
            <a:endParaRPr lang="en-US" sz="20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ight Arrow 10">
            <a:extLst>
              <a:ext uri="{FF2B5EF4-FFF2-40B4-BE49-F238E27FC236}">
                <a16:creationId xmlns:a16="http://schemas.microsoft.com/office/drawing/2014/main" id="{AE779DF2-45BE-2E98-354F-A71F5C02E57E}"/>
              </a:ext>
            </a:extLst>
          </p:cNvPr>
          <p:cNvSpPr/>
          <p:nvPr/>
        </p:nvSpPr>
        <p:spPr>
          <a:xfrm>
            <a:off x="5416061" y="2785416"/>
            <a:ext cx="326229" cy="320865"/>
          </a:xfrm>
          <a:prstGeom prst="rightArrow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onsolas" panose="020B0609020204030204" pitchFamily="49" charset="0"/>
            </a:endParaRPr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8FD96249-32BC-4BEF-5364-D953D65BAD62}"/>
              </a:ext>
            </a:extLst>
          </p:cNvPr>
          <p:cNvSpPr txBox="1">
            <a:spLocks/>
          </p:cNvSpPr>
          <p:nvPr/>
        </p:nvSpPr>
        <p:spPr>
          <a:xfrm>
            <a:off x="5627050" y="200194"/>
            <a:ext cx="3835371" cy="129960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000000"/>
                </a:solidFill>
                <a:latin typeface="Calibri" panose="020F0502020204030204" pitchFamily="34" charset="0"/>
                <a:ea typeface="ＭＳ Ｐゴシック" pitchFamily="-107" charset="-128"/>
                <a:cs typeface="Calibri" panose="020F0502020204030204" pitchFamily="34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595959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595959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595959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595959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595959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595959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595959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595959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9pPr>
          </a:lstStyle>
          <a:p>
            <a:pPr algn="ctr"/>
            <a:r>
              <a:rPr lang="en-US" sz="7000" b="1" dirty="0">
                <a:solidFill>
                  <a:schemeClr val="accent1"/>
                </a:solidFill>
              </a:rPr>
              <a:t>Thanks</a:t>
            </a:r>
          </a:p>
        </p:txBody>
      </p:sp>
    </p:spTree>
    <p:extLst>
      <p:ext uri="{BB962C8B-B14F-4D97-AF65-F5344CB8AC3E}">
        <p14:creationId xmlns:p14="http://schemas.microsoft.com/office/powerpoint/2010/main" val="2344112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38EF9A-3A47-F1D2-052E-D714DA5FE16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FG Big Data Engineering (DAMS Lab)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3439C5-69CC-075F-741A-171D269BEBD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https://www.tu.berlin/dams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123488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3913C5CE-83A0-B44C-9181-4118DEE6BCF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Since 09/2022 TU Berlin</a:t>
            </a:r>
            <a:r>
              <a:rPr lang="en-US" b="0" dirty="0"/>
              <a:t>, Germany</a:t>
            </a:r>
          </a:p>
          <a:p>
            <a:pPr lvl="1"/>
            <a:r>
              <a:rPr lang="en-US" dirty="0"/>
              <a:t>University professor for Big Data Engineering (DAMS)</a:t>
            </a:r>
          </a:p>
          <a:p>
            <a:pPr lvl="5"/>
            <a:endParaRPr lang="en-US" sz="700" dirty="0"/>
          </a:p>
          <a:p>
            <a:r>
              <a:rPr lang="en-US" dirty="0"/>
              <a:t>2018-2022 TU Graz</a:t>
            </a:r>
            <a:r>
              <a:rPr lang="en-US" b="0" dirty="0"/>
              <a:t>, Austria</a:t>
            </a:r>
          </a:p>
          <a:p>
            <a:pPr lvl="1"/>
            <a:r>
              <a:rPr lang="en-US" dirty="0"/>
              <a:t>BMK endowed chair for data management + research area manager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Data management for data science </a:t>
            </a:r>
            <a:r>
              <a:rPr lang="en-US" dirty="0">
                <a:solidFill>
                  <a:schemeClr val="tx1"/>
                </a:solidFill>
              </a:rPr>
              <a:t>(DAMS), </a:t>
            </a:r>
            <a:r>
              <a:rPr lang="en-US" b="1" dirty="0" err="1">
                <a:solidFill>
                  <a:srgbClr val="7889FB"/>
                </a:solidFill>
              </a:rPr>
              <a:t>SystemDS</a:t>
            </a:r>
            <a:r>
              <a:rPr lang="en-US" b="1" dirty="0">
                <a:solidFill>
                  <a:srgbClr val="7889FB"/>
                </a:solidFill>
              </a:rPr>
              <a:t> &amp; DAPHNE</a:t>
            </a:r>
          </a:p>
          <a:p>
            <a:pPr lvl="5"/>
            <a:endParaRPr lang="en-US" sz="700" dirty="0">
              <a:solidFill>
                <a:schemeClr val="tx1"/>
              </a:solidFill>
            </a:endParaRPr>
          </a:p>
          <a:p>
            <a:r>
              <a:rPr lang="en-US" dirty="0"/>
              <a:t>2012-2018 IBM Research – Almaden</a:t>
            </a:r>
            <a:r>
              <a:rPr lang="en-US" b="0" dirty="0"/>
              <a:t>, CA, USA</a:t>
            </a:r>
          </a:p>
          <a:p>
            <a:pPr lvl="1"/>
            <a:r>
              <a:rPr lang="en-US" dirty="0"/>
              <a:t>Declarative large-scale machine learning</a:t>
            </a:r>
          </a:p>
          <a:p>
            <a:pPr lvl="1"/>
            <a:r>
              <a:rPr lang="en-US" dirty="0"/>
              <a:t>Optimizer and runtime of </a:t>
            </a:r>
            <a:r>
              <a:rPr lang="en-US" b="1" dirty="0">
                <a:solidFill>
                  <a:srgbClr val="7889FB"/>
                </a:solidFill>
              </a:rPr>
              <a:t>Apache </a:t>
            </a:r>
            <a:r>
              <a:rPr lang="en-US" b="1" dirty="0" err="1">
                <a:solidFill>
                  <a:srgbClr val="7889FB"/>
                </a:solidFill>
              </a:rPr>
              <a:t>SystemML</a:t>
            </a:r>
            <a:endParaRPr lang="en-US" b="1" dirty="0">
              <a:solidFill>
                <a:srgbClr val="7889FB"/>
              </a:solidFill>
            </a:endParaRPr>
          </a:p>
          <a:p>
            <a:pPr lvl="5"/>
            <a:endParaRPr lang="en-US" sz="700" dirty="0"/>
          </a:p>
          <a:p>
            <a:r>
              <a:rPr lang="en-US" dirty="0"/>
              <a:t>2007-2011 PhD TU Dresden</a:t>
            </a:r>
            <a:r>
              <a:rPr lang="en-US" b="0" dirty="0"/>
              <a:t>, Germany</a:t>
            </a:r>
          </a:p>
          <a:p>
            <a:pPr lvl="1"/>
            <a:r>
              <a:rPr lang="en-US" dirty="0"/>
              <a:t>Cost-based optimization of integration flows</a:t>
            </a:r>
          </a:p>
          <a:p>
            <a:pPr lvl="1"/>
            <a:r>
              <a:rPr lang="en-US" dirty="0"/>
              <a:t>Time series forecasting / in-memory indexing &amp; query processing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DDBDE21-4AC1-EB4D-9875-252AE5A899A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About Me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39D0C0-8A92-24C8-BDC8-C61851E043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6967" y="3526759"/>
            <a:ext cx="1683707" cy="6187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84FD4D6-3879-1DCD-4BE3-5F9682E22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6978" y="4576195"/>
            <a:ext cx="1962723" cy="5688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1FB32D7-B892-10D8-86C1-BB6896025F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8368" y="2000483"/>
            <a:ext cx="1828800" cy="914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F5197A1-C91C-34D8-E9A5-3DD79203F23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2333"/>
          <a:stretch/>
        </p:blipFill>
        <p:spPr>
          <a:xfrm>
            <a:off x="8732430" y="2835639"/>
            <a:ext cx="956140" cy="40895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EF83CE3-01F6-780F-3636-084480F58442}"/>
              </a:ext>
            </a:extLst>
          </p:cNvPr>
          <p:cNvSpPr txBox="1"/>
          <p:nvPr/>
        </p:nvSpPr>
        <p:spPr>
          <a:xfrm>
            <a:off x="8477096" y="5150805"/>
            <a:ext cx="13321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DB group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31E16B02-1556-CCA6-471A-D2296184FB7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187225" y="1225295"/>
            <a:ext cx="1850956" cy="633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0901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F75698-2495-C1A9-94F6-CCAD60A2C23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FG Big Data Engineering (DAMS Lab) – Teaching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33B0A86-E8EA-5DD9-327B-EBDCC4EE2CBA}"/>
              </a:ext>
            </a:extLst>
          </p:cNvPr>
          <p:cNvCxnSpPr/>
          <p:nvPr/>
        </p:nvCxnSpPr>
        <p:spPr>
          <a:xfrm>
            <a:off x="1184863" y="3474839"/>
            <a:ext cx="4635864" cy="0"/>
          </a:xfrm>
          <a:prstGeom prst="line">
            <a:avLst/>
          </a:prstGeom>
          <a:ln w="19050">
            <a:solidFill>
              <a:schemeClr val="tx1"/>
            </a:solidFill>
            <a:prstDash val="dash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160E5A86-972A-1C2F-0734-5221F5C29DC4}"/>
              </a:ext>
            </a:extLst>
          </p:cNvPr>
          <p:cNvSpPr/>
          <p:nvPr/>
        </p:nvSpPr>
        <p:spPr>
          <a:xfrm>
            <a:off x="3331379" y="4584935"/>
            <a:ext cx="2146516" cy="930938"/>
          </a:xfrm>
          <a:prstGeom prst="rect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Data Management / Databases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(DM,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SS+WS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9C48E01-2FA7-01D8-2C1E-4EC096258C0B}"/>
              </a:ext>
            </a:extLst>
          </p:cNvPr>
          <p:cNvSpPr/>
          <p:nvPr/>
        </p:nvSpPr>
        <p:spPr>
          <a:xfrm>
            <a:off x="1184863" y="1432934"/>
            <a:ext cx="2146516" cy="930938"/>
          </a:xfrm>
          <a:prstGeom prst="rect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Architecture of 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Database Systems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(ADBS,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WS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25B0E7C-17BF-B449-94C2-9C8CB80D9423}"/>
              </a:ext>
            </a:extLst>
          </p:cNvPr>
          <p:cNvSpPr/>
          <p:nvPr/>
        </p:nvSpPr>
        <p:spPr>
          <a:xfrm>
            <a:off x="5477895" y="1433806"/>
            <a:ext cx="2146516" cy="930938"/>
          </a:xfrm>
          <a:prstGeom prst="rect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Architecture of 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ML Systems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(AMLS,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SS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5CD68E6-056D-C7AD-7CC4-50489BBBF816}"/>
              </a:ext>
            </a:extLst>
          </p:cNvPr>
          <p:cNvSpPr/>
          <p:nvPr/>
        </p:nvSpPr>
        <p:spPr>
          <a:xfrm>
            <a:off x="3328109" y="3009370"/>
            <a:ext cx="2146516" cy="930938"/>
          </a:xfrm>
          <a:prstGeom prst="rect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Data Integration and Large-Scale Analysis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(DIA,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WS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F19C2D3-9A9A-72EE-E962-4C147F49C666}"/>
              </a:ext>
            </a:extLst>
          </p:cNvPr>
          <p:cNvCxnSpPr>
            <a:stCxn id="5" idx="0"/>
            <a:endCxn id="8" idx="2"/>
          </p:cNvCxnSpPr>
          <p:nvPr/>
        </p:nvCxnSpPr>
        <p:spPr>
          <a:xfrm flipH="1" flipV="1">
            <a:off x="4401367" y="3940308"/>
            <a:ext cx="3270" cy="644627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A20D2C9-478A-8263-CBE7-40EBF9A54C4F}"/>
              </a:ext>
            </a:extLst>
          </p:cNvPr>
          <p:cNvCxnSpPr>
            <a:cxnSpLocks/>
            <a:stCxn id="5" idx="3"/>
            <a:endCxn id="7" idx="2"/>
          </p:cNvCxnSpPr>
          <p:nvPr/>
        </p:nvCxnSpPr>
        <p:spPr>
          <a:xfrm flipV="1">
            <a:off x="5477895" y="2364744"/>
            <a:ext cx="1073258" cy="2685660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627EB5E-8209-3277-AC13-407739D458B3}"/>
              </a:ext>
            </a:extLst>
          </p:cNvPr>
          <p:cNvCxnSpPr>
            <a:cxnSpLocks/>
            <a:stCxn id="5" idx="1"/>
            <a:endCxn id="6" idx="2"/>
          </p:cNvCxnSpPr>
          <p:nvPr/>
        </p:nvCxnSpPr>
        <p:spPr>
          <a:xfrm flipH="1" flipV="1">
            <a:off x="2258121" y="2363872"/>
            <a:ext cx="1073258" cy="2686532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A88232F-3F7D-1D21-A54A-DA267C2E8534}"/>
              </a:ext>
            </a:extLst>
          </p:cNvPr>
          <p:cNvCxnSpPr>
            <a:stCxn id="8" idx="1"/>
          </p:cNvCxnSpPr>
          <p:nvPr/>
        </p:nvCxnSpPr>
        <p:spPr>
          <a:xfrm flipH="1" flipV="1">
            <a:off x="2892703" y="2363437"/>
            <a:ext cx="435406" cy="1111402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0898754-1E77-3FA7-88E5-31C8A476068D}"/>
              </a:ext>
            </a:extLst>
          </p:cNvPr>
          <p:cNvCxnSpPr>
            <a:stCxn id="8" idx="3"/>
          </p:cNvCxnSpPr>
          <p:nvPr/>
        </p:nvCxnSpPr>
        <p:spPr>
          <a:xfrm flipV="1">
            <a:off x="5474625" y="2363872"/>
            <a:ext cx="539899" cy="1110967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5DEA42C7-B2FA-2F06-C1B4-F6BAAAE8A10D}"/>
              </a:ext>
            </a:extLst>
          </p:cNvPr>
          <p:cNvSpPr txBox="1"/>
          <p:nvPr/>
        </p:nvSpPr>
        <p:spPr>
          <a:xfrm>
            <a:off x="1190363" y="3009370"/>
            <a:ext cx="875489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Master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0D9DCD8-01E6-CE8B-908A-D342BB519B12}"/>
              </a:ext>
            </a:extLst>
          </p:cNvPr>
          <p:cNvSpPr txBox="1"/>
          <p:nvPr/>
        </p:nvSpPr>
        <p:spPr>
          <a:xfrm>
            <a:off x="1196849" y="3618972"/>
            <a:ext cx="875489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Bachelor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787B685-3C5C-2455-9E97-7584B9EE7679}"/>
              </a:ext>
            </a:extLst>
          </p:cNvPr>
          <p:cNvSpPr txBox="1"/>
          <p:nvPr/>
        </p:nvSpPr>
        <p:spPr>
          <a:xfrm>
            <a:off x="5732420" y="4701668"/>
            <a:ext cx="2819469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management from user/application perspective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0CA64E5-EA77-85F4-300D-8D7A59F85759}"/>
              </a:ext>
            </a:extLst>
          </p:cNvPr>
          <p:cNvSpPr txBox="1"/>
          <p:nvPr/>
        </p:nvSpPr>
        <p:spPr>
          <a:xfrm>
            <a:off x="6281089" y="3156218"/>
            <a:ext cx="2180686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Distributed </a:t>
            </a:r>
            <a:b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Management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6CD24C0-2632-4463-CB54-40472A439DA9}"/>
              </a:ext>
            </a:extLst>
          </p:cNvPr>
          <p:cNvSpPr txBox="1"/>
          <p:nvPr/>
        </p:nvSpPr>
        <p:spPr>
          <a:xfrm>
            <a:off x="7775665" y="1420971"/>
            <a:ext cx="2180686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ML system internals,</a:t>
            </a:r>
            <a:b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science lifecycle</a:t>
            </a:r>
            <a:b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+ prog. project</a:t>
            </a:r>
            <a:endParaRPr lang="en-US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7B7FC3C-95E0-7192-034D-E7FC83FD2F72}"/>
              </a:ext>
            </a:extLst>
          </p:cNvPr>
          <p:cNvSpPr txBox="1"/>
          <p:nvPr/>
        </p:nvSpPr>
        <p:spPr>
          <a:xfrm>
            <a:off x="3473107" y="1423608"/>
            <a:ext cx="1494073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DB system internals </a:t>
            </a:r>
            <a:b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prog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project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29F370A-4EF5-C360-B3CA-2885E1346531}"/>
              </a:ext>
            </a:extLst>
          </p:cNvPr>
          <p:cNvSpPr/>
          <p:nvPr/>
        </p:nvSpPr>
        <p:spPr>
          <a:xfrm>
            <a:off x="633901" y="4034896"/>
            <a:ext cx="1901337" cy="635843"/>
          </a:xfrm>
          <a:prstGeom prst="rect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Intro to Scientific Methods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WS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3EFDA48-69D6-443F-36A9-BC99D3750BB8}"/>
              </a:ext>
            </a:extLst>
          </p:cNvPr>
          <p:cNvSpPr/>
          <p:nvPr/>
        </p:nvSpPr>
        <p:spPr>
          <a:xfrm>
            <a:off x="8728697" y="3317981"/>
            <a:ext cx="2146516" cy="930938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SE/PR Large-scale Data Engineering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(LDE,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SoSe+WiSe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E31582B-EBD5-B91C-8B7F-B04C5D22C144}"/>
              </a:ext>
            </a:extLst>
          </p:cNvPr>
          <p:cNvSpPr/>
          <p:nvPr/>
        </p:nvSpPr>
        <p:spPr>
          <a:xfrm>
            <a:off x="5480569" y="1430763"/>
            <a:ext cx="2146516" cy="930938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Architecture of 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ML Systems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(AMLS,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SoSe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B16F7F6-73E4-E398-FCE4-04EB0DF3A291}"/>
              </a:ext>
            </a:extLst>
          </p:cNvPr>
          <p:cNvSpPr/>
          <p:nvPr/>
        </p:nvSpPr>
        <p:spPr>
          <a:xfrm>
            <a:off x="3326973" y="3012042"/>
            <a:ext cx="2146516" cy="930938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Data Integration and Large-Scale Analysis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(DIA,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WiSe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170FD4D-C6A8-7E38-E6ED-810D1A9F3214}"/>
              </a:ext>
            </a:extLst>
          </p:cNvPr>
          <p:cNvSpPr/>
          <p:nvPr/>
        </p:nvSpPr>
        <p:spPr>
          <a:xfrm>
            <a:off x="8725704" y="4584935"/>
            <a:ext cx="2146516" cy="930938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PP Prog.-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Practicals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Data Systems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(PPDS,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SoSe+WiSe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0E4776F-E31F-AF0B-3404-B2FFF42F79E8}"/>
              </a:ext>
            </a:extLst>
          </p:cNvPr>
          <p:cNvSpPr/>
          <p:nvPr/>
        </p:nvSpPr>
        <p:spPr>
          <a:xfrm>
            <a:off x="9466558" y="2647693"/>
            <a:ext cx="2146516" cy="635843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SE Joint ML and DM 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(MLDM,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SoSe+WiSe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E7FC9B1-149B-4479-6D7B-415DF6E7A1F6}"/>
              </a:ext>
            </a:extLst>
          </p:cNvPr>
          <p:cNvSpPr txBox="1"/>
          <p:nvPr/>
        </p:nvSpPr>
        <p:spPr>
          <a:xfrm>
            <a:off x="6794531" y="396545"/>
            <a:ext cx="36188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40D1E"/>
                </a:solidFill>
              </a:rPr>
              <a:t>Successfully Established TUB Teaching Portfolio (modules, slides)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95549C5-621C-F371-F76F-74156F0192A7}"/>
              </a:ext>
            </a:extLst>
          </p:cNvPr>
          <p:cNvSpPr/>
          <p:nvPr/>
        </p:nvSpPr>
        <p:spPr>
          <a:xfrm>
            <a:off x="9864867" y="1423608"/>
            <a:ext cx="2146516" cy="930938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PR Project 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ML Systems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(PMLS,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WiSe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92685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7" grpId="0" animBg="1"/>
      <p:bldP spid="28" grpId="0" animBg="1"/>
      <p:bldP spid="2" grpId="0" animBg="1"/>
      <p:bldP spid="26" grpId="0" animBg="1"/>
      <p:bldP spid="21" grpId="0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38EF9A-3A47-F1D2-052E-D714DA5FE16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Motivation and Goals</a:t>
            </a:r>
          </a:p>
        </p:txBody>
      </p:sp>
    </p:spTree>
    <p:extLst>
      <p:ext uri="{BB962C8B-B14F-4D97-AF65-F5344CB8AC3E}">
        <p14:creationId xmlns:p14="http://schemas.microsoft.com/office/powerpoint/2010/main" val="39465488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E6444E-AAA4-B5EB-E899-218B0935C85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Transportation / Space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Lemon car detection and reacquisition </a:t>
            </a:r>
            <a:r>
              <a:rPr lang="en-US" dirty="0"/>
              <a:t>(classification, seq. mining)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Airport passenger flows from </a:t>
            </a:r>
            <a:r>
              <a:rPr lang="en-US" b="1" dirty="0" err="1">
                <a:solidFill>
                  <a:srgbClr val="7889FB"/>
                </a:solidFill>
              </a:rPr>
              <a:t>WiFi</a:t>
            </a:r>
            <a:r>
              <a:rPr lang="en-US" b="1" dirty="0">
                <a:solidFill>
                  <a:srgbClr val="7889FB"/>
                </a:solidFill>
              </a:rPr>
              <a:t> data</a:t>
            </a:r>
            <a:r>
              <a:rPr lang="en-US" dirty="0"/>
              <a:t> (time series forecasting)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Data analysis for driving assistance </a:t>
            </a:r>
            <a:r>
              <a:rPr lang="en-US" dirty="0"/>
              <a:t>(blind spot detection, emergency braking, lane centering)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Automotive vehicle development</a:t>
            </a:r>
            <a:r>
              <a:rPr lang="en-US" dirty="0"/>
              <a:t> (ML-assisted simulations, hyper-parameter tuning, ejector optimization) </a:t>
            </a:r>
          </a:p>
          <a:p>
            <a:pPr lvl="1"/>
            <a:r>
              <a:rPr lang="en-US" dirty="0"/>
              <a:t>Earth observation and </a:t>
            </a:r>
            <a:r>
              <a:rPr lang="en-US" b="1" dirty="0">
                <a:solidFill>
                  <a:srgbClr val="7889FB"/>
                </a:solidFill>
              </a:rPr>
              <a:t>local climate zone classification</a:t>
            </a:r>
            <a:r>
              <a:rPr lang="en-US" dirty="0"/>
              <a:t> and monitoring, reproducibility, compression</a:t>
            </a:r>
            <a:endParaRPr lang="en-US" sz="300" dirty="0"/>
          </a:p>
          <a:p>
            <a:r>
              <a:rPr lang="en-US" dirty="0"/>
              <a:t>Finance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Insurance claim cost per customer </a:t>
            </a:r>
            <a:r>
              <a:rPr lang="en-US" dirty="0"/>
              <a:t>(model selection, regression)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Financial analysts survey correlation </a:t>
            </a:r>
            <a:r>
              <a:rPr lang="en-US" dirty="0"/>
              <a:t>(bivariate stats w/ new tests)</a:t>
            </a:r>
            <a:endParaRPr lang="en-US" sz="300" dirty="0"/>
          </a:p>
          <a:p>
            <a:r>
              <a:rPr lang="en-US" dirty="0"/>
              <a:t>Health Care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Breast / lunch / stomach cancer from histopathology images </a:t>
            </a:r>
            <a:r>
              <a:rPr lang="en-US" dirty="0"/>
              <a:t>(classification)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Glucose trends and warnings</a:t>
            </a:r>
            <a:r>
              <a:rPr lang="en-US" dirty="0"/>
              <a:t> (clustering, classification)</a:t>
            </a:r>
          </a:p>
          <a:p>
            <a:pPr lvl="1"/>
            <a:r>
              <a:rPr lang="en-US" dirty="0"/>
              <a:t>Emergency room diagnosis / patient similarity (classification, clustering)</a:t>
            </a:r>
          </a:p>
          <a:p>
            <a:pPr lvl="1"/>
            <a:r>
              <a:rPr lang="en-US" dirty="0"/>
              <a:t>Patient survival analysis and prediction (Cox regression, Kaplan-Meier) 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C66F66-F1CC-7E81-37AD-5C9EC8DADC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Example ML Applications (Past/Present)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7DDDA86-09F8-90B2-121D-07431197B30B}"/>
              </a:ext>
            </a:extLst>
          </p:cNvPr>
          <p:cNvSpPr/>
          <p:nvPr/>
        </p:nvSpPr>
        <p:spPr>
          <a:xfrm>
            <a:off x="962443" y="1562368"/>
            <a:ext cx="7572649" cy="340511"/>
          </a:xfrm>
          <a:prstGeom prst="rect">
            <a:avLst/>
          </a:prstGeom>
          <a:noFill/>
          <a:ln w="25400"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1340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Titelfolien zur Auswahl">
  <a:themeElements>
    <a:clrScheme name="TU Berlin">
      <a:dk1>
        <a:srgbClr val="434343"/>
      </a:dk1>
      <a:lt1>
        <a:srgbClr val="FFFFFF"/>
      </a:lt1>
      <a:dk2>
        <a:srgbClr val="434343"/>
      </a:dk2>
      <a:lt2>
        <a:srgbClr val="E7E6E6"/>
      </a:lt2>
      <a:accent1>
        <a:srgbClr val="C30D1E"/>
      </a:accent1>
      <a:accent2>
        <a:srgbClr val="B2B2B2"/>
      </a:accent2>
      <a:accent3>
        <a:srgbClr val="FF6C00"/>
      </a:accent3>
      <a:accent4>
        <a:srgbClr val="1F90CC"/>
      </a:accent4>
      <a:accent5>
        <a:srgbClr val="9013FE"/>
      </a:accent5>
      <a:accent6>
        <a:srgbClr val="49CB40"/>
      </a:accent6>
      <a:hlink>
        <a:srgbClr val="C30D1E"/>
      </a:hlink>
      <a:folHlink>
        <a:srgbClr val="C30D1E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äsentation9" id="{246E6033-15ED-8042-86E0-B76FF5BFC716}" vid="{848A7489-E40A-E247-AA59-65F245259B10}"/>
    </a:ext>
  </a:extLst>
</a:theme>
</file>

<file path=ppt/theme/theme2.xml><?xml version="1.0" encoding="utf-8"?>
<a:theme xmlns:a="http://schemas.openxmlformats.org/drawingml/2006/main" name="Master für Folgeseiten">
  <a:themeElements>
    <a:clrScheme name="TU Berlin ">
      <a:dk1>
        <a:srgbClr val="434343"/>
      </a:dk1>
      <a:lt1>
        <a:srgbClr val="FFFFFF"/>
      </a:lt1>
      <a:dk2>
        <a:srgbClr val="434343"/>
      </a:dk2>
      <a:lt2>
        <a:srgbClr val="E7E6E6"/>
      </a:lt2>
      <a:accent1>
        <a:srgbClr val="C30D1E"/>
      </a:accent1>
      <a:accent2>
        <a:srgbClr val="B2B2B2"/>
      </a:accent2>
      <a:accent3>
        <a:srgbClr val="FF6C00"/>
      </a:accent3>
      <a:accent4>
        <a:srgbClr val="1F90CC"/>
      </a:accent4>
      <a:accent5>
        <a:srgbClr val="9013FE"/>
      </a:accent5>
      <a:accent6>
        <a:srgbClr val="49CB40"/>
      </a:accent6>
      <a:hlink>
        <a:srgbClr val="C30D1E"/>
      </a:hlink>
      <a:folHlink>
        <a:srgbClr val="C30D1E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ctr">
          <a:defRPr dirty="0" err="1" smtClean="0">
            <a:solidFill>
              <a:srgbClr val="000000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äsentation9" id="{246E6033-15ED-8042-86E0-B76FF5BFC716}" vid="{7CAADE83-5F25-0A48-B83D-03A7471B880E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TU-Berlin-Praesentation-Master-Verlauf-Orange-Rot</Template>
  <TotalTime>0</TotalTime>
  <Words>4553</Words>
  <Application>Microsoft Office PowerPoint</Application>
  <PresentationFormat>Widescreen</PresentationFormat>
  <Paragraphs>816</Paragraphs>
  <Slides>42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42</vt:i4>
      </vt:variant>
    </vt:vector>
  </HeadingPairs>
  <TitlesOfParts>
    <vt:vector size="50" baseType="lpstr">
      <vt:lpstr>ＭＳ Ｐゴシック</vt:lpstr>
      <vt:lpstr>Arial</vt:lpstr>
      <vt:lpstr>Calibri</vt:lpstr>
      <vt:lpstr>Cambria Math</vt:lpstr>
      <vt:lpstr>Consolas</vt:lpstr>
      <vt:lpstr>Wingdings</vt:lpstr>
      <vt:lpstr>Titelfolien zur Auswahl</vt:lpstr>
      <vt:lpstr>Master für Folgeseiten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Matthias Boehm</dc:creator>
  <cp:lastModifiedBy>Matthias Boehm</cp:lastModifiedBy>
  <cp:revision>138</cp:revision>
  <cp:lastPrinted>2021-03-24T16:10:50Z</cp:lastPrinted>
  <dcterms:created xsi:type="dcterms:W3CDTF">2023-02-25T13:39:16Z</dcterms:created>
  <dcterms:modified xsi:type="dcterms:W3CDTF">2026-04-16T11:00:14Z</dcterms:modified>
</cp:coreProperties>
</file>