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46"/>
  </p:notesMasterIdLst>
  <p:sldIdLst>
    <p:sldId id="359" r:id="rId3"/>
    <p:sldId id="387" r:id="rId4"/>
    <p:sldId id="389" r:id="rId5"/>
    <p:sldId id="422" r:id="rId6"/>
    <p:sldId id="444" r:id="rId7"/>
    <p:sldId id="445" r:id="rId8"/>
    <p:sldId id="446" r:id="rId9"/>
    <p:sldId id="447" r:id="rId10"/>
    <p:sldId id="411" r:id="rId11"/>
    <p:sldId id="423" r:id="rId12"/>
    <p:sldId id="448" r:id="rId13"/>
    <p:sldId id="478" r:id="rId14"/>
    <p:sldId id="449" r:id="rId15"/>
    <p:sldId id="450" r:id="rId16"/>
    <p:sldId id="451" r:id="rId17"/>
    <p:sldId id="452" r:id="rId18"/>
    <p:sldId id="453" r:id="rId19"/>
    <p:sldId id="458" r:id="rId20"/>
    <p:sldId id="454" r:id="rId21"/>
    <p:sldId id="455" r:id="rId22"/>
    <p:sldId id="459" r:id="rId23"/>
    <p:sldId id="456" r:id="rId24"/>
    <p:sldId id="457" r:id="rId25"/>
    <p:sldId id="424" r:id="rId26"/>
    <p:sldId id="460" r:id="rId27"/>
    <p:sldId id="461" r:id="rId28"/>
    <p:sldId id="462" r:id="rId29"/>
    <p:sldId id="463" r:id="rId30"/>
    <p:sldId id="464" r:id="rId31"/>
    <p:sldId id="465" r:id="rId32"/>
    <p:sldId id="466" r:id="rId33"/>
    <p:sldId id="467" r:id="rId34"/>
    <p:sldId id="468" r:id="rId35"/>
    <p:sldId id="469" r:id="rId36"/>
    <p:sldId id="470" r:id="rId37"/>
    <p:sldId id="471" r:id="rId38"/>
    <p:sldId id="472" r:id="rId39"/>
    <p:sldId id="473" r:id="rId40"/>
    <p:sldId id="476" r:id="rId41"/>
    <p:sldId id="474" r:id="rId42"/>
    <p:sldId id="475" r:id="rId43"/>
    <p:sldId id="477" r:id="rId44"/>
    <p:sldId id="421" r:id="rId4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D1E"/>
    <a:srgbClr val="000000"/>
    <a:srgbClr val="7889FB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80" d="100"/>
          <a:sy n="80" d="100"/>
        </p:scale>
        <p:origin x="312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30.04.2026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Apr 28 -&gt; Apr 30: 63 -&gt; 123 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4800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Layered Graph: DBLP </a:t>
            </a:r>
            <a:r>
              <a:rPr lang="en-US" dirty="0" err="1"/>
              <a:t>bibtex</a:t>
            </a:r>
            <a:r>
              <a:rPr lang="en-US" dirty="0"/>
              <a:t> shows 1998, but paper 1999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0066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#7: A(BC) needs real non-zeros of </a:t>
            </a:r>
            <a:r>
              <a:rPr lang="en-US" dirty="0" err="1"/>
              <a:t>lhs</a:t>
            </a:r>
            <a:r>
              <a:rPr lang="en-US" dirty="0"/>
              <a:t> and row-sparsity of </a:t>
            </a:r>
            <a:r>
              <a:rPr lang="en-US" dirty="0" err="1"/>
              <a:t>rhs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687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1920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“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HedgeCut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 is a variation of the well-established “Extremely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Randomised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 Trees” (ERT) approach [17], which learns an ensemble of randomized decision trees where attributes and cut-off points to split the data are chosen at random.” ref bottom-right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995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Jannik Master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0752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Ω</a:t>
            </a:r>
            <a:r>
              <a:rPr lang="en-US" dirty="0"/>
              <a:t> ..</a:t>
            </a:r>
            <a:r>
              <a:rPr lang="en-US" baseline="0" dirty="0"/>
              <a:t> Lower bound, </a:t>
            </a:r>
            <a:r>
              <a:rPr lang="el-GR" dirty="0"/>
              <a:t>Θ</a:t>
            </a:r>
            <a:r>
              <a:rPr lang="en-US" dirty="0"/>
              <a:t> tight bound, O upper bound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211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3.sv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AMLS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2026 – 03 Compilation – Size Inference and Rewrites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ikz.net/conv2d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qjx65mD6nrc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hyperlink" Target="https://mboehm7.github.io/teaching/ss26_amls/index.htm" TargetMode="External"/><Relationship Id="rId4" Type="http://schemas.openxmlformats.org/officeDocument/2006/relationships/hyperlink" Target="https://tu-berlin.zoom.us/j/9529634787?pwd=R1ZsN1M3SC9BOU1OcFdmem9zT202UT09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fi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ytorch/pytorch/blob/master/torch/csrc/jit/passes/subgraph_rewrite.cpp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pytorch/pytorch/tree/main/torch/csrc/jit/passes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Relationship Id="rId9" Type="http://schemas.openxmlformats.org/officeDocument/2006/relationships/image" Target="../media/image5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tensorflow/tensorboard/blob/master/docs/r1/graphs.md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Architecture of ML Systems (AMLS)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03 Compilation – Size Inference and Rewrites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Apr 30, 2026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01A5AB-2525-B4AD-AC31-04AB3C1366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Size Inference and Cost Estimation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D2415-D743-75B0-980B-0A04F0E1DD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Crucial for Generating Valid Execution Plans </a:t>
            </a:r>
            <a:br>
              <a:rPr lang="en-US" dirty="0"/>
            </a:br>
            <a:r>
              <a:rPr lang="en-US" dirty="0"/>
              <a:t>&amp; Cost-based Optimization</a:t>
            </a:r>
          </a:p>
        </p:txBody>
      </p:sp>
    </p:spTree>
    <p:extLst>
      <p:ext uri="{BB962C8B-B14F-4D97-AF65-F5344CB8AC3E}">
        <p14:creationId xmlns:p14="http://schemas.microsoft.com/office/powerpoint/2010/main" val="1758533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1F86F7-2844-7F42-AC8A-7CC071CB20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Size Information</a:t>
            </a:r>
          </a:p>
          <a:p>
            <a:pPr lvl="1"/>
            <a:r>
              <a:rPr lang="en-US" dirty="0"/>
              <a:t>Dimensions (#rows, #columns)</a:t>
            </a:r>
          </a:p>
          <a:p>
            <a:pPr lvl="1"/>
            <a:r>
              <a:rPr lang="en-US" dirty="0"/>
              <a:t>Sparsity (#nnz/(#rows * #columns))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memory estimates and costs</a:t>
            </a:r>
            <a:endParaRPr lang="en-US" sz="1200" dirty="0"/>
          </a:p>
          <a:p>
            <a:r>
              <a:rPr lang="en-US" dirty="0">
                <a:solidFill>
                  <a:schemeClr val="accent1"/>
                </a:solidFill>
              </a:rPr>
              <a:t>Principle:</a:t>
            </a:r>
            <a:r>
              <a:rPr lang="en-US" dirty="0"/>
              <a:t> Worst-case Assumption</a:t>
            </a:r>
            <a:endParaRPr lang="en-US" b="0" dirty="0"/>
          </a:p>
          <a:p>
            <a:pPr lvl="1"/>
            <a:r>
              <a:rPr lang="en-US" dirty="0"/>
              <a:t>Necessary for guarantees (memory)</a:t>
            </a:r>
          </a:p>
          <a:p>
            <a:pPr lvl="2"/>
            <a:endParaRPr lang="en-US" sz="1200" dirty="0"/>
          </a:p>
          <a:p>
            <a:r>
              <a:rPr lang="en-US" dirty="0"/>
              <a:t>DAG-level Size Propagation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Input:</a:t>
            </a:r>
            <a:r>
              <a:rPr lang="en-US" dirty="0"/>
              <a:t> Size information for leaves</a:t>
            </a:r>
          </a:p>
          <a:p>
            <a:pPr lvl="1"/>
            <a:r>
              <a:rPr lang="en-US" b="1" dirty="0"/>
              <a:t>Output:</a:t>
            </a:r>
            <a:r>
              <a:rPr lang="en-US" dirty="0"/>
              <a:t> size information for </a:t>
            </a:r>
            <a:br>
              <a:rPr lang="en-US" dirty="0"/>
            </a:br>
            <a:r>
              <a:rPr lang="en-US" dirty="0"/>
              <a:t>all operators, -1 if still unknown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Propagation based on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operation semantics</a:t>
            </a:r>
            <a:r>
              <a:rPr lang="en-US" dirty="0"/>
              <a:t> (single </a:t>
            </a:r>
            <a:br>
              <a:rPr lang="en-US" dirty="0"/>
            </a:br>
            <a:r>
              <a:rPr lang="en-US" dirty="0"/>
              <a:t>bottom-up pass  over DAG)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4CC93-4192-A6A1-0713-F242092CD7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Size Propagation / Shape Inference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AC7726-7A86-77AB-F8FA-AB02DCCE563A}"/>
              </a:ext>
            </a:extLst>
          </p:cNvPr>
          <p:cNvSpPr txBox="1"/>
          <p:nvPr/>
        </p:nvSpPr>
        <p:spPr>
          <a:xfrm>
            <a:off x="6531915" y="662049"/>
            <a:ext cx="3381310" cy="138499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X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read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$1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y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read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$2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I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matrix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(0.001, 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ncol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(X), 1);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A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 %*% X + 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diag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(I);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 %*% y;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beta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solve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(A, b);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63A8B48-5952-3807-2CDE-F26E4A20A77B}"/>
              </a:ext>
            </a:extLst>
          </p:cNvPr>
          <p:cNvSpPr txBox="1"/>
          <p:nvPr/>
        </p:nvSpPr>
        <p:spPr>
          <a:xfrm>
            <a:off x="5988781" y="4324148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dg(rand)</a:t>
            </a:r>
            <a:endParaRPr lang="en-US" sz="12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ourier New" pitchFamily="49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4CC9431-89F6-F895-F3C2-A6717C2E0330}"/>
              </a:ext>
            </a:extLst>
          </p:cNvPr>
          <p:cNvCxnSpPr>
            <a:stCxn id="40" idx="0"/>
            <a:endCxn id="42" idx="2"/>
          </p:cNvCxnSpPr>
          <p:nvPr/>
        </p:nvCxnSpPr>
        <p:spPr>
          <a:xfrm flipV="1">
            <a:off x="6636481" y="3790908"/>
            <a:ext cx="0" cy="53324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9C478AE-7833-E1F3-4483-4FA359B2843C}"/>
              </a:ext>
            </a:extLst>
          </p:cNvPr>
          <p:cNvSpPr txBox="1"/>
          <p:nvPr/>
        </p:nvSpPr>
        <p:spPr>
          <a:xfrm>
            <a:off x="6141181" y="3513909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r(</a:t>
            </a:r>
            <a:r>
              <a:rPr lang="en-US" sz="12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diag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AD722E-093F-C02C-8991-00C16D4DC66B}"/>
              </a:ext>
            </a:extLst>
          </p:cNvPr>
          <p:cNvSpPr txBox="1"/>
          <p:nvPr/>
        </p:nvSpPr>
        <p:spPr>
          <a:xfrm>
            <a:off x="7055581" y="5097868"/>
            <a:ext cx="144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X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(10</a:t>
            </a:r>
            <a:r>
              <a:rPr lang="en-US" sz="1400" b="1" baseline="30000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8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x10</a:t>
            </a:r>
            <a:r>
              <a:rPr lang="en-US" sz="1400" b="1" baseline="30000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3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,10</a:t>
            </a:r>
            <a:r>
              <a:rPr lang="en-US" sz="1400" b="1" baseline="30000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11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416864-8744-7D23-C464-5A5EA959C847}"/>
              </a:ext>
            </a:extLst>
          </p:cNvPr>
          <p:cNvSpPr txBox="1"/>
          <p:nvPr/>
        </p:nvSpPr>
        <p:spPr>
          <a:xfrm>
            <a:off x="8230966" y="4412169"/>
            <a:ext cx="13830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y</a:t>
            </a:r>
            <a:b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</a:b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(10</a:t>
            </a:r>
            <a:r>
              <a:rPr lang="en-US" sz="1400" b="1" baseline="30000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8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x1,10</a:t>
            </a:r>
            <a:r>
              <a:rPr lang="en-US" sz="1400" b="1" baseline="30000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8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F008790-E0A6-8770-665D-480E1B20137A}"/>
              </a:ext>
            </a:extLst>
          </p:cNvPr>
          <p:cNvSpPr txBox="1"/>
          <p:nvPr/>
        </p:nvSpPr>
        <p:spPr>
          <a:xfrm>
            <a:off x="7284181" y="3513909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ba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(+*)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CB6B59C-A05A-7EAB-8213-A1C77BE911E1}"/>
              </a:ext>
            </a:extLst>
          </p:cNvPr>
          <p:cNvSpPr txBox="1"/>
          <p:nvPr/>
        </p:nvSpPr>
        <p:spPr>
          <a:xfrm>
            <a:off x="8427181" y="3513909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ba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(+*)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24ECCEF-8E71-2FDB-7679-32F2F4A2E60B}"/>
              </a:ext>
            </a:extLst>
          </p:cNvPr>
          <p:cNvSpPr txBox="1"/>
          <p:nvPr/>
        </p:nvSpPr>
        <p:spPr>
          <a:xfrm>
            <a:off x="6903181" y="3991547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r(t)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DCA6CE5-934D-90D7-C55B-DF860FCCD9CB}"/>
              </a:ext>
            </a:extLst>
          </p:cNvPr>
          <p:cNvCxnSpPr>
            <a:stCxn id="43" idx="0"/>
          </p:cNvCxnSpPr>
          <p:nvPr/>
        </p:nvCxnSpPr>
        <p:spPr>
          <a:xfrm flipH="1" flipV="1">
            <a:off x="7398481" y="4240586"/>
            <a:ext cx="381000" cy="857282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9739ABF-7FDB-E006-2D9C-63726332D833}"/>
              </a:ext>
            </a:extLst>
          </p:cNvPr>
          <p:cNvCxnSpPr>
            <a:stCxn id="43" idx="0"/>
            <a:endCxn id="45" idx="2"/>
          </p:cNvCxnSpPr>
          <p:nvPr/>
        </p:nvCxnSpPr>
        <p:spPr>
          <a:xfrm flipV="1">
            <a:off x="7779481" y="3790908"/>
            <a:ext cx="0" cy="130696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BE39DDA-72AE-A61D-1C67-090F0362A1A9}"/>
              </a:ext>
            </a:extLst>
          </p:cNvPr>
          <p:cNvCxnSpPr>
            <a:stCxn id="47" idx="0"/>
          </p:cNvCxnSpPr>
          <p:nvPr/>
        </p:nvCxnSpPr>
        <p:spPr>
          <a:xfrm rot="5400000" flipH="1" flipV="1">
            <a:off x="7369212" y="3771778"/>
            <a:ext cx="249038" cy="19050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87BE155-B822-C9D6-03FE-352885FEF36A}"/>
              </a:ext>
            </a:extLst>
          </p:cNvPr>
          <p:cNvCxnSpPr/>
          <p:nvPr/>
        </p:nvCxnSpPr>
        <p:spPr>
          <a:xfrm flipV="1">
            <a:off x="7600705" y="3762947"/>
            <a:ext cx="1131276" cy="33110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ACA5FCF-CF37-1214-368F-9C1FF0DED7B7}"/>
              </a:ext>
            </a:extLst>
          </p:cNvPr>
          <p:cNvCxnSpPr>
            <a:stCxn id="44" idx="0"/>
            <a:endCxn id="46" idx="2"/>
          </p:cNvCxnSpPr>
          <p:nvPr/>
        </p:nvCxnSpPr>
        <p:spPr>
          <a:xfrm flipV="1">
            <a:off x="8922481" y="3790908"/>
            <a:ext cx="0" cy="621261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A38B3CDD-816E-8AEA-DDC6-CCBBF9367CBB}"/>
              </a:ext>
            </a:extLst>
          </p:cNvPr>
          <p:cNvSpPr txBox="1"/>
          <p:nvPr/>
        </p:nvSpPr>
        <p:spPr>
          <a:xfrm>
            <a:off x="6826981" y="3153347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b(+)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D19F06F-06E4-A40A-2365-F59EC720C5E3}"/>
              </a:ext>
            </a:extLst>
          </p:cNvPr>
          <p:cNvCxnSpPr>
            <a:stCxn id="42" idx="0"/>
          </p:cNvCxnSpPr>
          <p:nvPr/>
        </p:nvCxnSpPr>
        <p:spPr>
          <a:xfrm rot="5400000" flipH="1" flipV="1">
            <a:off x="6780050" y="3238378"/>
            <a:ext cx="131962" cy="41910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A1ECE7C-8EA3-00BB-E08C-8C814ABB4019}"/>
              </a:ext>
            </a:extLst>
          </p:cNvPr>
          <p:cNvCxnSpPr>
            <a:stCxn id="45" idx="0"/>
          </p:cNvCxnSpPr>
          <p:nvPr/>
        </p:nvCxnSpPr>
        <p:spPr>
          <a:xfrm rot="16200000" flipV="1">
            <a:off x="7503950" y="3238378"/>
            <a:ext cx="131962" cy="41910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46DC7FB-05FA-3D53-516E-1A75B1B70240}"/>
              </a:ext>
            </a:extLst>
          </p:cNvPr>
          <p:cNvSpPr txBox="1"/>
          <p:nvPr/>
        </p:nvSpPr>
        <p:spPr>
          <a:xfrm>
            <a:off x="7665181" y="2924747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b(solve)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D55711A-AAD8-1D09-F4A7-0F43C36CC589}"/>
              </a:ext>
            </a:extLst>
          </p:cNvPr>
          <p:cNvCxnSpPr/>
          <p:nvPr/>
        </p:nvCxnSpPr>
        <p:spPr>
          <a:xfrm flipV="1">
            <a:off x="7436581" y="3153347"/>
            <a:ext cx="457200" cy="7620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D37AAEA-8F9F-C05B-29A4-E3C4412D9D25}"/>
              </a:ext>
            </a:extLst>
          </p:cNvPr>
          <p:cNvCxnSpPr>
            <a:stCxn id="46" idx="0"/>
          </p:cNvCxnSpPr>
          <p:nvPr/>
        </p:nvCxnSpPr>
        <p:spPr>
          <a:xfrm rot="16200000" flipV="1">
            <a:off x="8418350" y="3009778"/>
            <a:ext cx="360562" cy="64770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B8D1273D-F619-DC5E-B0A3-213E312CD256}"/>
              </a:ext>
            </a:extLst>
          </p:cNvPr>
          <p:cNvSpPr txBox="1"/>
          <p:nvPr/>
        </p:nvSpPr>
        <p:spPr>
          <a:xfrm>
            <a:off x="7665181" y="2495348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write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B05CBD7-722D-AEE3-BBEC-98C48FEA2D26}"/>
              </a:ext>
            </a:extLst>
          </p:cNvPr>
          <p:cNvCxnSpPr>
            <a:stCxn id="56" idx="0"/>
            <a:endCxn id="59" idx="2"/>
          </p:cNvCxnSpPr>
          <p:nvPr/>
        </p:nvCxnSpPr>
        <p:spPr>
          <a:xfrm rot="5400000" flipH="1" flipV="1">
            <a:off x="8084281" y="2848547"/>
            <a:ext cx="152400" cy="1588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70593E7D-78FA-A45C-456B-DA407CCEE0D0}"/>
              </a:ext>
            </a:extLst>
          </p:cNvPr>
          <p:cNvSpPr txBox="1"/>
          <p:nvPr/>
        </p:nvSpPr>
        <p:spPr>
          <a:xfrm>
            <a:off x="5477864" y="3226119"/>
            <a:ext cx="139559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B0AA8F6-5A8E-90BE-52E2-B0F2F9297515}"/>
              </a:ext>
            </a:extLst>
          </p:cNvPr>
          <p:cNvSpPr txBox="1"/>
          <p:nvPr/>
        </p:nvSpPr>
        <p:spPr>
          <a:xfrm>
            <a:off x="6729574" y="3719255"/>
            <a:ext cx="91467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8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  <a:b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11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7F8ACE0-ACC8-2147-269D-1DF3B59737AD}"/>
              </a:ext>
            </a:extLst>
          </p:cNvPr>
          <p:cNvSpPr txBox="1"/>
          <p:nvPr/>
        </p:nvSpPr>
        <p:spPr>
          <a:xfrm>
            <a:off x="6152777" y="2896198"/>
            <a:ext cx="139559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-1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231D450-4B43-D031-EDB7-B15E7AC06BEE}"/>
              </a:ext>
            </a:extLst>
          </p:cNvPr>
          <p:cNvSpPr txBox="1"/>
          <p:nvPr/>
        </p:nvSpPr>
        <p:spPr>
          <a:xfrm>
            <a:off x="8083737" y="2666763"/>
            <a:ext cx="139559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x1,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-1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4E1AF65-18F8-C8CC-4DFE-594DA6D31095}"/>
              </a:ext>
            </a:extLst>
          </p:cNvPr>
          <p:cNvSpPr txBox="1"/>
          <p:nvPr/>
        </p:nvSpPr>
        <p:spPr>
          <a:xfrm>
            <a:off x="7486425" y="2266332"/>
            <a:ext cx="139559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x1,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-1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DBF79D7-E50A-BE13-96D0-35CA7D7E9119}"/>
              </a:ext>
            </a:extLst>
          </p:cNvPr>
          <p:cNvSpPr txBox="1"/>
          <p:nvPr/>
        </p:nvSpPr>
        <p:spPr>
          <a:xfrm>
            <a:off x="7478032" y="3179231"/>
            <a:ext cx="89597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  <a:b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-1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5284EB9-A183-0385-50B4-F002FB27F326}"/>
              </a:ext>
            </a:extLst>
          </p:cNvPr>
          <p:cNvSpPr txBox="1"/>
          <p:nvPr/>
        </p:nvSpPr>
        <p:spPr>
          <a:xfrm>
            <a:off x="8635263" y="3211050"/>
            <a:ext cx="89597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x1,</a:t>
            </a:r>
            <a:b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-1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505D651-463D-89B0-BD48-93313F69B504}"/>
              </a:ext>
            </a:extLst>
          </p:cNvPr>
          <p:cNvSpPr txBox="1"/>
          <p:nvPr/>
        </p:nvSpPr>
        <p:spPr>
          <a:xfrm>
            <a:off x="6394062" y="4695578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u(</a:t>
            </a:r>
            <a:r>
              <a:rPr lang="en-US" sz="12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ncol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</a:t>
            </a:r>
            <a:endParaRPr lang="en-US" sz="12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ourier New" pitchFamily="49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35E68EC-1834-E87F-F37A-AC1406D50A0E}"/>
              </a:ext>
            </a:extLst>
          </p:cNvPr>
          <p:cNvCxnSpPr>
            <a:stCxn id="43" idx="0"/>
          </p:cNvCxnSpPr>
          <p:nvPr/>
        </p:nvCxnSpPr>
        <p:spPr>
          <a:xfrm flipH="1" flipV="1">
            <a:off x="7360381" y="4916958"/>
            <a:ext cx="419100" cy="18091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86980A8-AD6D-15BD-E66C-200575AA2DAD}"/>
              </a:ext>
            </a:extLst>
          </p:cNvPr>
          <p:cNvCxnSpPr>
            <a:endCxn id="40" idx="2"/>
          </p:cNvCxnSpPr>
          <p:nvPr/>
        </p:nvCxnSpPr>
        <p:spPr>
          <a:xfrm flipH="1" flipV="1">
            <a:off x="6636481" y="4601147"/>
            <a:ext cx="266700" cy="10131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88985B04-B487-CEEB-410A-AF33660DEAC0}"/>
              </a:ext>
            </a:extLst>
          </p:cNvPr>
          <p:cNvSpPr txBox="1"/>
          <p:nvPr/>
        </p:nvSpPr>
        <p:spPr>
          <a:xfrm>
            <a:off x="5541111" y="4063191"/>
            <a:ext cx="112081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x1,10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9934D22-E361-C487-B430-DA57520AA616}"/>
              </a:ext>
            </a:extLst>
          </p:cNvPr>
          <p:cNvSpPr txBox="1"/>
          <p:nvPr/>
        </p:nvSpPr>
        <p:spPr>
          <a:xfrm>
            <a:off x="5844657" y="4702457"/>
            <a:ext cx="862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0.001</a:t>
            </a:r>
            <a:endParaRPr lang="en-US" sz="12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ourier New" pitchFamily="49" charset="0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8151A46-F3CF-835B-43CC-7EA670010D86}"/>
              </a:ext>
            </a:extLst>
          </p:cNvPr>
          <p:cNvCxnSpPr>
            <a:endCxn id="40" idx="2"/>
          </p:cNvCxnSpPr>
          <p:nvPr/>
        </p:nvCxnSpPr>
        <p:spPr>
          <a:xfrm flipV="1">
            <a:off x="6394062" y="4601147"/>
            <a:ext cx="242419" cy="112653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7988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3" grpId="0"/>
      <p:bldP spid="44" grpId="0"/>
      <p:bldP spid="45" grpId="0"/>
      <p:bldP spid="46" grpId="0"/>
      <p:bldP spid="47" grpId="0"/>
      <p:bldP spid="53" grpId="0"/>
      <p:bldP spid="56" grpId="0"/>
      <p:bldP spid="59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1" grpId="0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F450165-16DB-A0FC-52BB-1D7C3799E433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F760CD-F82B-CFFA-FE41-E9F3AF318D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8428" y="1268963"/>
            <a:ext cx="11075143" cy="4506685"/>
          </a:xfrm>
        </p:spPr>
        <p:txBody>
          <a:bodyPr/>
          <a:lstStyle/>
          <a:p>
            <a:r>
              <a:rPr lang="de-DE" dirty="0"/>
              <a:t>Basic Linear Algebra </a:t>
            </a:r>
            <a:br>
              <a:rPr lang="de-DE" dirty="0"/>
            </a:br>
            <a:r>
              <a:rPr lang="de-DE" dirty="0" err="1"/>
              <a:t>Examples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Conv2d </a:t>
            </a:r>
            <a:r>
              <a:rPr lang="de-DE" dirty="0" err="1"/>
              <a:t>Example</a:t>
            </a:r>
            <a:endParaRPr lang="de-DE" dirty="0"/>
          </a:p>
          <a:p>
            <a:pPr lvl="1"/>
            <a:r>
              <a:rPr lang="de-DE" b="1" dirty="0"/>
              <a:t>Input:</a:t>
            </a:r>
            <a:r>
              <a:rPr lang="de-DE" dirty="0"/>
              <a:t> mini-batch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images</a:t>
            </a:r>
            <a:r>
              <a:rPr lang="de-DE" dirty="0"/>
              <a:t> in </a:t>
            </a:r>
            <a:br>
              <a:rPr lang="de-DE" dirty="0"/>
            </a:br>
            <a:r>
              <a:rPr lang="de-DE" dirty="0" err="1"/>
              <a:t>linearized</a:t>
            </a:r>
            <a:r>
              <a:rPr lang="de-DE" dirty="0"/>
              <a:t> </a:t>
            </a:r>
            <a:r>
              <a:rPr lang="de-DE" dirty="0" err="1"/>
              <a:t>row</a:t>
            </a:r>
            <a:r>
              <a:rPr lang="de-DE" dirty="0"/>
              <a:t> </a:t>
            </a:r>
            <a:r>
              <a:rPr lang="de-DE" dirty="0" err="1"/>
              <a:t>representation</a:t>
            </a:r>
            <a:endParaRPr lang="de-DE" dirty="0"/>
          </a:p>
          <a:p>
            <a:pPr lvl="1"/>
            <a:r>
              <a:rPr lang="de-DE" dirty="0"/>
              <a:t>C .. </a:t>
            </a:r>
            <a:r>
              <a:rPr lang="de-DE" dirty="0" err="1"/>
              <a:t>num</a:t>
            </a:r>
            <a:r>
              <a:rPr lang="de-DE" dirty="0"/>
              <a:t> </a:t>
            </a:r>
            <a:r>
              <a:rPr lang="de-DE" dirty="0" err="1"/>
              <a:t>channels</a:t>
            </a:r>
            <a:r>
              <a:rPr lang="de-DE" dirty="0"/>
              <a:t>, F .. </a:t>
            </a:r>
            <a:r>
              <a:rPr lang="de-DE" dirty="0" err="1"/>
              <a:t>num</a:t>
            </a:r>
            <a:r>
              <a:rPr lang="de-DE" dirty="0"/>
              <a:t> </a:t>
            </a:r>
            <a:r>
              <a:rPr lang="de-DE" dirty="0" err="1"/>
              <a:t>filters</a:t>
            </a:r>
            <a:endParaRPr lang="de-DE" dirty="0"/>
          </a:p>
          <a:p>
            <a:pPr lvl="1"/>
            <a:r>
              <a:rPr lang="de-DE" dirty="0"/>
              <a:t>Hin x </a:t>
            </a:r>
            <a:r>
              <a:rPr lang="de-DE" dirty="0" err="1"/>
              <a:t>Win</a:t>
            </a:r>
            <a:r>
              <a:rPr lang="de-DE" dirty="0"/>
              <a:t> (</a:t>
            </a:r>
            <a:r>
              <a:rPr lang="de-DE" dirty="0" err="1"/>
              <a:t>height</a:t>
            </a:r>
            <a:r>
              <a:rPr lang="de-DE" dirty="0"/>
              <a:t> x </a:t>
            </a:r>
            <a:r>
              <a:rPr lang="de-DE" dirty="0" err="1"/>
              <a:t>width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Stride (</a:t>
            </a:r>
            <a:r>
              <a:rPr lang="de-DE" dirty="0" err="1"/>
              <a:t>default</a:t>
            </a:r>
            <a:r>
              <a:rPr lang="de-DE" dirty="0"/>
              <a:t> 1), </a:t>
            </a:r>
            <a:r>
              <a:rPr lang="de-DE" dirty="0" err="1"/>
              <a:t>pad</a:t>
            </a:r>
            <a:r>
              <a:rPr lang="de-DE" dirty="0"/>
              <a:t> (</a:t>
            </a:r>
            <a:r>
              <a:rPr lang="de-DE" dirty="0" err="1"/>
              <a:t>default</a:t>
            </a:r>
            <a:r>
              <a:rPr lang="de-DE" dirty="0"/>
              <a:t> 0)</a:t>
            </a:r>
          </a:p>
          <a:p>
            <a:endParaRPr lang="de-DE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CAD8C-9D7F-1098-E869-61AD0266C2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Size Propagation / Shape Inference, cont.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C4ECDB-58CB-8E6F-240C-043E0691DFA8}"/>
              </a:ext>
            </a:extLst>
          </p:cNvPr>
          <p:cNvGraphicFramePr>
            <a:graphicFrameLocks noGrp="1"/>
          </p:cNvGraphicFramePr>
          <p:nvPr/>
        </p:nvGraphicFramePr>
        <p:xfrm>
          <a:off x="3334871" y="1327745"/>
          <a:ext cx="792838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8362">
                  <a:extLst>
                    <a:ext uri="{9D8B030D-6E8A-4147-A177-3AD203B41FA5}">
                      <a16:colId xmlns:a16="http://schemas.microsoft.com/office/drawing/2014/main" val="3403725920"/>
                    </a:ext>
                  </a:extLst>
                </a:gridCol>
                <a:gridCol w="2065468">
                  <a:extLst>
                    <a:ext uri="{9D8B030D-6E8A-4147-A177-3AD203B41FA5}">
                      <a16:colId xmlns:a16="http://schemas.microsoft.com/office/drawing/2014/main" val="3819208585"/>
                    </a:ext>
                  </a:extLst>
                </a:gridCol>
                <a:gridCol w="1484555">
                  <a:extLst>
                    <a:ext uri="{9D8B030D-6E8A-4147-A177-3AD203B41FA5}">
                      <a16:colId xmlns:a16="http://schemas.microsoft.com/office/drawing/2014/main" val="81449246"/>
                    </a:ext>
                  </a:extLst>
                </a:gridCol>
              </a:tblGrid>
              <a:tr h="310392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Operation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Inputs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Output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860579"/>
                  </a:ext>
                </a:extLst>
              </a:tr>
              <a:tr h="310392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Matrix </a:t>
                      </a:r>
                      <a:r>
                        <a:rPr lang="de-DE" b="1" dirty="0" err="1"/>
                        <a:t>multiplication</a:t>
                      </a:r>
                      <a:r>
                        <a:rPr lang="de-DE" b="1" dirty="0"/>
                        <a:t> A%*%B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[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M</a:t>
                      </a:r>
                      <a:r>
                        <a:rPr lang="de-DE" dirty="0"/>
                        <a:t>, N] %*% [N, 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L</a:t>
                      </a:r>
                      <a:r>
                        <a:rPr lang="de-DE" dirty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[</a:t>
                      </a:r>
                      <a:r>
                        <a:rPr lang="de-DE" b="1" i="0" dirty="0">
                          <a:solidFill>
                            <a:srgbClr val="7889FB"/>
                          </a:solidFill>
                        </a:rPr>
                        <a:t>M</a:t>
                      </a:r>
                      <a:r>
                        <a:rPr lang="de-DE" dirty="0"/>
                        <a:t>, 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L</a:t>
                      </a:r>
                      <a:r>
                        <a:rPr lang="de-DE" dirty="0"/>
                        <a:t>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825570"/>
                  </a:ext>
                </a:extLst>
              </a:tr>
              <a:tr h="310392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Element-</a:t>
                      </a:r>
                      <a:r>
                        <a:rPr lang="de-DE" b="1" dirty="0" err="1"/>
                        <a:t>wise</a:t>
                      </a:r>
                      <a:r>
                        <a:rPr lang="de-DE" b="1" dirty="0"/>
                        <a:t> matrix-matrix </a:t>
                      </a:r>
                      <a:r>
                        <a:rPr lang="de-DE" b="1" dirty="0" err="1"/>
                        <a:t>addition</a:t>
                      </a:r>
                      <a:r>
                        <a:rPr lang="de-DE" b="1" dirty="0"/>
                        <a:t> A + 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[M, N] + [M, N]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[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M</a:t>
                      </a:r>
                      <a:r>
                        <a:rPr lang="de-DE" dirty="0"/>
                        <a:t>, 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N</a:t>
                      </a:r>
                      <a:r>
                        <a:rPr lang="de-DE" dirty="0"/>
                        <a:t>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955109"/>
                  </a:ext>
                </a:extLst>
              </a:tr>
              <a:tr h="310392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Element-</a:t>
                      </a:r>
                      <a:r>
                        <a:rPr lang="de-DE" b="1" dirty="0" err="1"/>
                        <a:t>wise</a:t>
                      </a:r>
                      <a:r>
                        <a:rPr lang="de-DE" b="1" dirty="0"/>
                        <a:t> matrix-</a:t>
                      </a:r>
                      <a:r>
                        <a:rPr lang="de-DE" b="1" dirty="0" err="1"/>
                        <a:t>vector</a:t>
                      </a:r>
                      <a:r>
                        <a:rPr lang="de-DE" b="1" dirty="0"/>
                        <a:t> </a:t>
                      </a:r>
                      <a:r>
                        <a:rPr lang="de-DE" b="1" dirty="0" err="1"/>
                        <a:t>addition</a:t>
                      </a:r>
                      <a:r>
                        <a:rPr lang="de-DE" b="1" dirty="0"/>
                        <a:t> A + 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[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M</a:t>
                      </a:r>
                      <a:r>
                        <a:rPr lang="de-DE" dirty="0"/>
                        <a:t>, 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N</a:t>
                      </a:r>
                      <a:r>
                        <a:rPr lang="de-DE" dirty="0"/>
                        <a:t>] + [M, 1]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[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M</a:t>
                      </a:r>
                      <a:r>
                        <a:rPr lang="de-DE" dirty="0"/>
                        <a:t>, 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N</a:t>
                      </a:r>
                      <a:r>
                        <a:rPr lang="de-DE" dirty="0"/>
                        <a:t>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24652"/>
                  </a:ext>
                </a:extLst>
              </a:tr>
              <a:tr h="310392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Matrix </a:t>
                      </a:r>
                      <a:r>
                        <a:rPr lang="de-DE" b="1" dirty="0" err="1"/>
                        <a:t>transposition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[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M</a:t>
                      </a:r>
                      <a:r>
                        <a:rPr lang="de-DE" dirty="0"/>
                        <a:t>, </a:t>
                      </a:r>
                      <a:r>
                        <a:rPr lang="de-DE" b="1" dirty="0">
                          <a:solidFill>
                            <a:srgbClr val="C40D1E"/>
                          </a:solidFill>
                        </a:rPr>
                        <a:t>N</a:t>
                      </a:r>
                      <a:r>
                        <a:rPr lang="de-DE" dirty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[</a:t>
                      </a:r>
                      <a:r>
                        <a:rPr lang="de-DE" b="1" dirty="0">
                          <a:solidFill>
                            <a:srgbClr val="C40D1E"/>
                          </a:solidFill>
                        </a:rPr>
                        <a:t>N</a:t>
                      </a:r>
                      <a:r>
                        <a:rPr lang="de-DE" dirty="0"/>
                        <a:t>, 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M</a:t>
                      </a:r>
                      <a:r>
                        <a:rPr lang="de-DE" dirty="0"/>
                        <a:t>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174429"/>
                  </a:ext>
                </a:extLst>
              </a:tr>
              <a:tr h="310392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Matrix diagonal (M2V)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[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M</a:t>
                      </a:r>
                      <a:r>
                        <a:rPr lang="de-DE" dirty="0"/>
                        <a:t>, 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M</a:t>
                      </a:r>
                      <a:r>
                        <a:rPr lang="de-DE" dirty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[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M</a:t>
                      </a:r>
                      <a:r>
                        <a:rPr lang="de-DE" dirty="0"/>
                        <a:t>, 1]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683466"/>
                  </a:ext>
                </a:extLst>
              </a:tr>
              <a:tr h="310392"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/>
                        <a:t>Unary</a:t>
                      </a:r>
                      <a:r>
                        <a:rPr lang="de-DE" b="1" dirty="0"/>
                        <a:t> </a:t>
                      </a:r>
                      <a:r>
                        <a:rPr lang="de-DE" b="1" dirty="0" err="1"/>
                        <a:t>matrix</a:t>
                      </a:r>
                      <a:r>
                        <a:rPr lang="de-DE" b="1" dirty="0"/>
                        <a:t> </a:t>
                      </a:r>
                      <a:r>
                        <a:rPr lang="de-DE" b="1" dirty="0" err="1"/>
                        <a:t>aggregation</a:t>
                      </a:r>
                      <a:r>
                        <a:rPr lang="de-DE" b="1" dirty="0"/>
                        <a:t> </a:t>
                      </a:r>
                      <a:r>
                        <a:rPr lang="de-DE" b="1" dirty="0" err="1"/>
                        <a:t>colSums</a:t>
                      </a:r>
                      <a:r>
                        <a:rPr lang="de-DE" b="1" dirty="0"/>
                        <a:t>(A)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[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M</a:t>
                      </a:r>
                      <a:r>
                        <a:rPr lang="de-DE" dirty="0"/>
                        <a:t>, </a:t>
                      </a:r>
                      <a:r>
                        <a:rPr lang="de-DE" b="1" dirty="0">
                          <a:solidFill>
                            <a:srgbClr val="C40D1E"/>
                          </a:solidFill>
                        </a:rPr>
                        <a:t>N</a:t>
                      </a:r>
                      <a:r>
                        <a:rPr lang="de-DE" dirty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[1, </a:t>
                      </a:r>
                      <a:r>
                        <a:rPr lang="de-DE" b="1" dirty="0">
                          <a:solidFill>
                            <a:srgbClr val="C40E02"/>
                          </a:solidFill>
                        </a:rPr>
                        <a:t>N</a:t>
                      </a:r>
                      <a:r>
                        <a:rPr lang="de-DE" dirty="0"/>
                        <a:t>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122191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9742CDA5-0F4D-1240-6AE8-84D1713ED1FC}"/>
              </a:ext>
            </a:extLst>
          </p:cNvPr>
          <p:cNvGrpSpPr/>
          <p:nvPr/>
        </p:nvGrpSpPr>
        <p:grpSpPr>
          <a:xfrm>
            <a:off x="5066852" y="4353444"/>
            <a:ext cx="1463956" cy="808126"/>
            <a:chOff x="4840024" y="4421393"/>
            <a:chExt cx="1463956" cy="8081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D64EC12-F27A-AEC0-CCD9-4567BD89A087}"/>
                </a:ext>
              </a:extLst>
            </p:cNvPr>
            <p:cNvSpPr/>
            <p:nvPr/>
          </p:nvSpPr>
          <p:spPr>
            <a:xfrm>
              <a:off x="4840940" y="4421393"/>
              <a:ext cx="1463040" cy="172122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29FD2C-D55B-1FF0-CB9A-A51D22CAA040}"/>
                </a:ext>
              </a:extLst>
            </p:cNvPr>
            <p:cNvSpPr/>
            <p:nvPr/>
          </p:nvSpPr>
          <p:spPr>
            <a:xfrm>
              <a:off x="4840482" y="4639892"/>
              <a:ext cx="1463040" cy="172122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FD7BA08-BD79-A4DD-1C18-74F5FC348BEA}"/>
                </a:ext>
              </a:extLst>
            </p:cNvPr>
            <p:cNvSpPr/>
            <p:nvPr/>
          </p:nvSpPr>
          <p:spPr>
            <a:xfrm>
              <a:off x="4840482" y="4843568"/>
              <a:ext cx="1463040" cy="172122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624306-31D0-49EB-757D-35DDBCAD49C0}"/>
                </a:ext>
              </a:extLst>
            </p:cNvPr>
            <p:cNvSpPr/>
            <p:nvPr/>
          </p:nvSpPr>
          <p:spPr>
            <a:xfrm>
              <a:off x="4840024" y="5057397"/>
              <a:ext cx="1463040" cy="172122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45FF11-4EA4-DE07-BBC4-1B98AC9D572B}"/>
              </a:ext>
            </a:extLst>
          </p:cNvPr>
          <p:cNvGrpSpPr/>
          <p:nvPr/>
        </p:nvGrpSpPr>
        <p:grpSpPr>
          <a:xfrm>
            <a:off x="10458211" y="4365994"/>
            <a:ext cx="1160049" cy="808126"/>
            <a:chOff x="4840024" y="4421393"/>
            <a:chExt cx="1463956" cy="80812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6D56A4-0A21-88F3-45FE-58CA90AD7C67}"/>
                </a:ext>
              </a:extLst>
            </p:cNvPr>
            <p:cNvSpPr/>
            <p:nvPr/>
          </p:nvSpPr>
          <p:spPr>
            <a:xfrm>
              <a:off x="4840940" y="4421393"/>
              <a:ext cx="1463040" cy="17212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5E42FD4-F0D9-09EB-350F-2B276095247E}"/>
                </a:ext>
              </a:extLst>
            </p:cNvPr>
            <p:cNvSpPr/>
            <p:nvPr/>
          </p:nvSpPr>
          <p:spPr>
            <a:xfrm>
              <a:off x="4840482" y="4639892"/>
              <a:ext cx="1463040" cy="17212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4F54588-E48E-7FB0-8CA0-F1DD24682CC3}"/>
                </a:ext>
              </a:extLst>
            </p:cNvPr>
            <p:cNvSpPr/>
            <p:nvPr/>
          </p:nvSpPr>
          <p:spPr>
            <a:xfrm>
              <a:off x="4840482" y="4843568"/>
              <a:ext cx="1463040" cy="17212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0E2964F-7D14-5475-53AD-1F6CBF4EC357}"/>
                </a:ext>
              </a:extLst>
            </p:cNvPr>
            <p:cNvSpPr/>
            <p:nvPr/>
          </p:nvSpPr>
          <p:spPr>
            <a:xfrm>
              <a:off x="4840024" y="5057397"/>
              <a:ext cx="1463040" cy="17212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</p:grpSp>
      <p:sp>
        <p:nvSpPr>
          <p:cNvPr id="15" name="Right Arrow 147">
            <a:extLst>
              <a:ext uri="{FF2B5EF4-FFF2-40B4-BE49-F238E27FC236}">
                <a16:creationId xmlns:a16="http://schemas.microsoft.com/office/drawing/2014/main" id="{9E6B50CD-9B83-CC13-6B53-05FA811526C1}"/>
              </a:ext>
            </a:extLst>
          </p:cNvPr>
          <p:cNvSpPr/>
          <p:nvPr/>
        </p:nvSpPr>
        <p:spPr>
          <a:xfrm>
            <a:off x="6685369" y="5273282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Right Arrow 147">
            <a:extLst>
              <a:ext uri="{FF2B5EF4-FFF2-40B4-BE49-F238E27FC236}">
                <a16:creationId xmlns:a16="http://schemas.microsoft.com/office/drawing/2014/main" id="{816B9958-7C27-F622-DB71-86611A6EF0E8}"/>
              </a:ext>
            </a:extLst>
          </p:cNvPr>
          <p:cNvSpPr/>
          <p:nvPr/>
        </p:nvSpPr>
        <p:spPr>
          <a:xfrm>
            <a:off x="9955513" y="4565835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754D92-EA7A-045F-BE0C-C368D1DD88E0}"/>
              </a:ext>
            </a:extLst>
          </p:cNvPr>
          <p:cNvSpPr txBox="1"/>
          <p:nvPr/>
        </p:nvSpPr>
        <p:spPr>
          <a:xfrm>
            <a:off x="4981708" y="5230733"/>
            <a:ext cx="16351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[N, C*Hin*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DE47F0-83E0-332B-1C8D-88BF4945994A}"/>
              </a:ext>
            </a:extLst>
          </p:cNvPr>
          <p:cNvSpPr txBox="1"/>
          <p:nvPr/>
        </p:nvSpPr>
        <p:spPr>
          <a:xfrm>
            <a:off x="4335336" y="6006126"/>
            <a:ext cx="77340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  Hout = </a:t>
            </a:r>
            <a:r>
              <a:rPr lang="en-US" dirty="0" err="1">
                <a:latin typeface="Consolas" panose="020B0609020204030204" pitchFamily="49" charset="0"/>
              </a:rPr>
              <a:t>as.integer</a:t>
            </a:r>
            <a:r>
              <a:rPr lang="en-US" dirty="0">
                <a:latin typeface="Consolas" panose="020B0609020204030204" pitchFamily="49" charset="0"/>
              </a:rPr>
              <a:t>(floor((Hin + 2*</a:t>
            </a:r>
            <a:r>
              <a:rPr lang="en-US" dirty="0" err="1">
                <a:latin typeface="Consolas" panose="020B0609020204030204" pitchFamily="49" charset="0"/>
              </a:rPr>
              <a:t>padh</a:t>
            </a:r>
            <a:r>
              <a:rPr lang="en-US" dirty="0">
                <a:latin typeface="Consolas" panose="020B0609020204030204" pitchFamily="49" charset="0"/>
              </a:rPr>
              <a:t> - Hf)/</a:t>
            </a:r>
            <a:r>
              <a:rPr lang="en-US" dirty="0" err="1">
                <a:latin typeface="Consolas" panose="020B0609020204030204" pitchFamily="49" charset="0"/>
              </a:rPr>
              <a:t>strideh</a:t>
            </a:r>
            <a:r>
              <a:rPr lang="en-US" dirty="0">
                <a:latin typeface="Consolas" panose="020B0609020204030204" pitchFamily="49" charset="0"/>
              </a:rPr>
              <a:t> + 1))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Wout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as.integer</a:t>
            </a:r>
            <a:r>
              <a:rPr lang="en-US" dirty="0">
                <a:latin typeface="Consolas" panose="020B0609020204030204" pitchFamily="49" charset="0"/>
              </a:rPr>
              <a:t>(floor((Win + 2*</a:t>
            </a:r>
            <a:r>
              <a:rPr lang="en-US" dirty="0" err="1">
                <a:latin typeface="Consolas" panose="020B0609020204030204" pitchFamily="49" charset="0"/>
              </a:rPr>
              <a:t>padw</a:t>
            </a:r>
            <a:r>
              <a:rPr lang="en-US" dirty="0">
                <a:latin typeface="Consolas" panose="020B0609020204030204" pitchFamily="49" charset="0"/>
              </a:rPr>
              <a:t> - </a:t>
            </a:r>
            <a:r>
              <a:rPr lang="en-US" dirty="0" err="1">
                <a:latin typeface="Consolas" panose="020B0609020204030204" pitchFamily="49" charset="0"/>
              </a:rPr>
              <a:t>Wf</a:t>
            </a:r>
            <a:r>
              <a:rPr lang="en-US" dirty="0">
                <a:latin typeface="Consolas" panose="020B0609020204030204" pitchFamily="49" charset="0"/>
              </a:rPr>
              <a:t>)/</a:t>
            </a:r>
            <a:r>
              <a:rPr lang="en-US" dirty="0" err="1">
                <a:latin typeface="Consolas" panose="020B0609020204030204" pitchFamily="49" charset="0"/>
              </a:rPr>
              <a:t>stridew</a:t>
            </a:r>
            <a:r>
              <a:rPr lang="en-US" dirty="0">
                <a:latin typeface="Consolas" panose="020B0609020204030204" pitchFamily="49" charset="0"/>
              </a:rPr>
              <a:t> + 1))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679EBD-D13B-75BB-450D-F316F893EB73}"/>
              </a:ext>
            </a:extLst>
          </p:cNvPr>
          <p:cNvSpPr txBox="1"/>
          <p:nvPr/>
        </p:nvSpPr>
        <p:spPr>
          <a:xfrm>
            <a:off x="10136396" y="5232524"/>
            <a:ext cx="182610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[N, F*Hout*Wout]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D086342-F5B9-0349-4AE2-1F4D973A36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35"/>
          <a:stretch/>
        </p:blipFill>
        <p:spPr>
          <a:xfrm>
            <a:off x="7228287" y="4233617"/>
            <a:ext cx="2478560" cy="105684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4D575D4-FAF7-80EC-C33E-197D344ED06F}"/>
              </a:ext>
            </a:extLst>
          </p:cNvPr>
          <p:cNvSpPr txBox="1"/>
          <p:nvPr/>
        </p:nvSpPr>
        <p:spPr>
          <a:xfrm>
            <a:off x="7119258" y="5336361"/>
            <a:ext cx="2755882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https://tikz.net/conv2d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924C477-B0F0-8826-069C-E202586011AD}"/>
              </a:ext>
            </a:extLst>
          </p:cNvPr>
          <p:cNvGrpSpPr/>
          <p:nvPr/>
        </p:nvGrpSpPr>
        <p:grpSpPr>
          <a:xfrm>
            <a:off x="5067768" y="4252682"/>
            <a:ext cx="3074746" cy="1021549"/>
            <a:chOff x="5067768" y="4252682"/>
            <a:chExt cx="3074746" cy="102154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2AB3507-623E-72C5-3B96-7DC182E9CC1C}"/>
                </a:ext>
              </a:extLst>
            </p:cNvPr>
            <p:cNvSpPr/>
            <p:nvPr/>
          </p:nvSpPr>
          <p:spPr>
            <a:xfrm>
              <a:off x="5067768" y="4354163"/>
              <a:ext cx="1463040" cy="172122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3756A10-35E2-C03B-22F2-8A5C9FA33315}"/>
                </a:ext>
              </a:extLst>
            </p:cNvPr>
            <p:cNvSpPr/>
            <p:nvPr/>
          </p:nvSpPr>
          <p:spPr>
            <a:xfrm>
              <a:off x="7269100" y="4256374"/>
              <a:ext cx="873414" cy="1012412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AD4EFD9-FC45-1E17-ED07-7C65F1911D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30808" y="4252682"/>
              <a:ext cx="738292" cy="89568"/>
            </a:xfrm>
            <a:prstGeom prst="line">
              <a:avLst/>
            </a:prstGeom>
            <a:ln w="19050">
              <a:solidFill>
                <a:srgbClr val="7889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BB3861B-84C3-45F2-9988-0509D91EBAE4}"/>
                </a:ext>
              </a:extLst>
            </p:cNvPr>
            <p:cNvCxnSpPr>
              <a:cxnSpLocks/>
            </p:cNvCxnSpPr>
            <p:nvPr/>
          </p:nvCxnSpPr>
          <p:spPr>
            <a:xfrm>
              <a:off x="6530808" y="4516426"/>
              <a:ext cx="738292" cy="757805"/>
            </a:xfrm>
            <a:prstGeom prst="line">
              <a:avLst/>
            </a:prstGeom>
            <a:ln w="19050">
              <a:solidFill>
                <a:srgbClr val="7889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732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9" grpId="0"/>
      <p:bldP spid="21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D53384-984B-D56A-2FAC-D56608D87D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>
                <a:solidFill>
                  <a:srgbClr val="7889FB"/>
                </a:solidFill>
              </a:rPr>
              <a:t>SystemDS</a:t>
            </a:r>
            <a:endParaRPr lang="en-US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Hop </a:t>
            </a:r>
            <a:r>
              <a:rPr lang="en-US" dirty="0" err="1">
                <a:latin typeface="Consolas" panose="020B0609020204030204" pitchFamily="49" charset="0"/>
              </a:rPr>
              <a:t>refreshSizeInformation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 (exact)</a:t>
            </a:r>
          </a:p>
          <a:p>
            <a:pPr lvl="1"/>
            <a:r>
              <a:rPr lang="en-US" dirty="0"/>
              <a:t>Hop </a:t>
            </a:r>
            <a:r>
              <a:rPr lang="en-US" dirty="0" err="1">
                <a:latin typeface="Consolas" panose="020B0609020204030204" pitchFamily="49" charset="0"/>
              </a:rPr>
              <a:t>inferOutputCharacteristics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endParaRPr lang="en-US" dirty="0"/>
          </a:p>
          <a:p>
            <a:pPr lvl="1"/>
            <a:r>
              <a:rPr lang="en-US" dirty="0"/>
              <a:t>Compiler explicitly differentiates between</a:t>
            </a:r>
            <a:br>
              <a:rPr lang="en-US" dirty="0"/>
            </a:br>
            <a:r>
              <a:rPr lang="en-US" dirty="0"/>
              <a:t>exact and other size information</a:t>
            </a:r>
          </a:p>
          <a:p>
            <a:pPr lvl="1"/>
            <a:r>
              <a:rPr lang="en-US" b="1" dirty="0"/>
              <a:t>Note: </a:t>
            </a:r>
            <a:r>
              <a:rPr lang="en-US" dirty="0"/>
              <a:t>ops like aggregate, </a:t>
            </a:r>
            <a:r>
              <a:rPr lang="en-US" dirty="0" err="1"/>
              <a:t>ctable</a:t>
            </a:r>
            <a:r>
              <a:rPr lang="en-US" dirty="0"/>
              <a:t>, </a:t>
            </a:r>
            <a:r>
              <a:rPr lang="en-US" dirty="0" err="1"/>
              <a:t>rmEmpty</a:t>
            </a:r>
            <a:br>
              <a:rPr lang="en-US" dirty="0"/>
            </a:br>
            <a:r>
              <a:rPr lang="en-US" dirty="0"/>
              <a:t>challenging but w/ upper bounds</a:t>
            </a:r>
          </a:p>
          <a:p>
            <a:pPr lvl="1"/>
            <a:endParaRPr lang="en-US" dirty="0"/>
          </a:p>
          <a:p>
            <a:r>
              <a:rPr lang="en-US" dirty="0"/>
              <a:t>Example </a:t>
            </a:r>
            <a:r>
              <a:rPr lang="en-US" dirty="0">
                <a:solidFill>
                  <a:srgbClr val="7889FB"/>
                </a:solidFill>
              </a:rPr>
              <a:t>TensorFlow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Operator registrations</a:t>
            </a:r>
          </a:p>
          <a:p>
            <a:pPr lvl="1"/>
            <a:r>
              <a:rPr lang="en-US" dirty="0"/>
              <a:t>Shape inference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DEDFA-20C4-8269-9697-25FD796D95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Size Propagation / Shape Inference, cont.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6F0E31-5D24-FF7C-E9CE-5F3DB2F0CD0C}"/>
              </a:ext>
            </a:extLst>
          </p:cNvPr>
          <p:cNvSpPr txBox="1"/>
          <p:nvPr/>
        </p:nvSpPr>
        <p:spPr>
          <a:xfrm>
            <a:off x="7363495" y="1254677"/>
            <a:ext cx="220058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Example </a:t>
            </a:r>
            <a:r>
              <a:rPr lang="en-US" b="1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Relu</a:t>
            </a: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(rectified linear unit)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61D53D-7759-BADF-2B56-5A9E6686B091}"/>
              </a:ext>
            </a:extLst>
          </p:cNvPr>
          <p:cNvSpPr txBox="1"/>
          <p:nvPr/>
        </p:nvSpPr>
        <p:spPr>
          <a:xfrm>
            <a:off x="4200794" y="3803219"/>
            <a:ext cx="5041529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REGISTER_OP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“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Relu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”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  <a:b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.</a:t>
            </a:r>
            <a:r>
              <a:rPr lang="en-US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Input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“features: T”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.</a:t>
            </a:r>
            <a:r>
              <a:rPr lang="en-US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Output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“activations: T”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.</a:t>
            </a:r>
            <a:r>
              <a:rPr lang="en-US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Attr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“T: {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realnumbertype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 qint8}”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.</a:t>
            </a:r>
            <a:r>
              <a:rPr lang="en-US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SetShapeFn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b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  </a:t>
            </a:r>
            <a:r>
              <a:rPr lang="en-US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shape_inference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::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UnchangedShape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EBB6B7-9C28-DC97-0B81-8A9E5D870980}"/>
              </a:ext>
            </a:extLst>
          </p:cNvPr>
          <p:cNvSpPr txBox="1"/>
          <p:nvPr/>
        </p:nvSpPr>
        <p:spPr>
          <a:xfrm>
            <a:off x="7872943" y="3162015"/>
            <a:ext cx="387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</a:t>
            </a:r>
            <a:endParaRPr lang="en-US" sz="16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826C6C4-0990-D585-6890-FF9160FE8A68}"/>
              </a:ext>
            </a:extLst>
          </p:cNvPr>
          <p:cNvCxnSpPr>
            <a:stCxn id="20" idx="0"/>
          </p:cNvCxnSpPr>
          <p:nvPr/>
        </p:nvCxnSpPr>
        <p:spPr>
          <a:xfrm flipV="1">
            <a:off x="8695947" y="2385695"/>
            <a:ext cx="0" cy="27025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EC927B70-F4E7-7F1C-6DD9-4995E7606E2C}"/>
              </a:ext>
            </a:extLst>
          </p:cNvPr>
          <p:cNvSpPr/>
          <p:nvPr/>
        </p:nvSpPr>
        <p:spPr>
          <a:xfrm>
            <a:off x="8217604" y="2655945"/>
            <a:ext cx="956686" cy="381000"/>
          </a:xfrm>
          <a:prstGeom prst="ellipse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alibri" panose="020F0502020204030204" pitchFamily="34" charset="0"/>
              </a:rPr>
              <a:t>b(max)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172DF66-FD5A-A4F1-81CD-8722BF960262}"/>
              </a:ext>
            </a:extLst>
          </p:cNvPr>
          <p:cNvCxnSpPr>
            <a:stCxn id="18" idx="0"/>
            <a:endCxn id="20" idx="3"/>
          </p:cNvCxnSpPr>
          <p:nvPr/>
        </p:nvCxnSpPr>
        <p:spPr>
          <a:xfrm flipV="1">
            <a:off x="8066501" y="2981149"/>
            <a:ext cx="291206" cy="180866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7AD3DD5-FAED-0918-5C2B-C900E3D1EFFD}"/>
              </a:ext>
            </a:extLst>
          </p:cNvPr>
          <p:cNvSpPr txBox="1"/>
          <p:nvPr/>
        </p:nvSpPr>
        <p:spPr>
          <a:xfrm>
            <a:off x="9130661" y="3173739"/>
            <a:ext cx="387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470E55E-D411-73F3-6738-073D5DB4EAED}"/>
              </a:ext>
            </a:extLst>
          </p:cNvPr>
          <p:cNvCxnSpPr>
            <a:stCxn id="22" idx="0"/>
            <a:endCxn id="20" idx="5"/>
          </p:cNvCxnSpPr>
          <p:nvPr/>
        </p:nvCxnSpPr>
        <p:spPr>
          <a:xfrm flipH="1" flipV="1">
            <a:off x="9034187" y="2981149"/>
            <a:ext cx="290032" cy="19259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A05C25D-EBC2-C929-E7A7-2EFFF0CEAC6F}"/>
              </a:ext>
            </a:extLst>
          </p:cNvPr>
          <p:cNvSpPr txBox="1"/>
          <p:nvPr/>
        </p:nvSpPr>
        <p:spPr>
          <a:xfrm>
            <a:off x="6740494" y="2887584"/>
            <a:ext cx="1386673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600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32 x 1024</a:t>
            </a:r>
            <a:r>
              <a:rPr lang="en-US" sz="16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nnz</a:t>
            </a:r>
            <a:r>
              <a:rPr lang="en-US" sz="16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=7645]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B06775F-F3F7-C66F-521B-C98187B1A3D2}"/>
                  </a:ext>
                </a:extLst>
              </p:cNvPr>
              <p:cNvSpPr txBox="1"/>
              <p:nvPr/>
            </p:nvSpPr>
            <p:spPr>
              <a:xfrm>
                <a:off x="7567731" y="2075345"/>
                <a:ext cx="1041828" cy="60657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0F0F0F"/>
                    </a:solidFill>
                    <a:ea typeface="ＭＳ Ｐゴシック" charset="0"/>
                    <a:cs typeface="Calibri" panose="020F0502020204030204" pitchFamily="34" charset="0"/>
                  </a:rPr>
                  <a:t>[</a:t>
                </a:r>
                <a:r>
                  <a:rPr lang="en-US" sz="1600" b="1" dirty="0">
                    <a:solidFill>
                      <a:srgbClr val="7889FB"/>
                    </a:solidFill>
                    <a:ea typeface="ＭＳ Ｐゴシック" charset="0"/>
                    <a:cs typeface="Calibri" panose="020F0502020204030204" pitchFamily="34" charset="0"/>
                  </a:rPr>
                  <a:t>32 x 1024</a:t>
                </a:r>
                <a:r>
                  <a:rPr lang="en-US" sz="1600" dirty="0">
                    <a:solidFill>
                      <a:srgbClr val="0F0F0F"/>
                    </a:solidFill>
                    <a:ea typeface="ＭＳ Ｐゴシック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b="1" i="1" dirty="0" smtClean="0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1600" b="1" dirty="0" smtClean="0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𝐧𝐧𝐳</m:t>
                        </m:r>
                      </m:e>
                    </m:acc>
                  </m:oMath>
                </a14:m>
                <a:r>
                  <a:rPr lang="en-US" sz="1600" b="1" dirty="0">
                    <a:solidFill>
                      <a:srgbClr val="F70146"/>
                    </a:solidFill>
                    <a:ea typeface="ＭＳ Ｐゴシック" charset="0"/>
                    <a:cs typeface="Calibri" panose="020F0502020204030204" pitchFamily="34" charset="0"/>
                  </a:rPr>
                  <a:t>=7645</a:t>
                </a:r>
                <a:r>
                  <a:rPr lang="en-US" sz="1600" dirty="0">
                    <a:solidFill>
                      <a:srgbClr val="0F0F0F"/>
                    </a:solidFill>
                    <a:ea typeface="ＭＳ Ｐゴシック" charset="0"/>
                    <a:cs typeface="Calibri" panose="020F0502020204030204" pitchFamily="34" charset="0"/>
                  </a:rPr>
                  <a:t>]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B06775F-F3F7-C66F-521B-C98187B1A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731" y="2075345"/>
                <a:ext cx="1041828" cy="606576"/>
              </a:xfrm>
              <a:prstGeom prst="rect">
                <a:avLst/>
              </a:prstGeom>
              <a:blipFill>
                <a:blip r:embed="rId2"/>
                <a:stretch>
                  <a:fillRect l="-5848" t="-3000" r="-10526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BE541FC5-097C-5D99-E08C-4BC0F9489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110" y="4995576"/>
            <a:ext cx="659373" cy="56196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BE97335-17DD-A7DC-425E-D0E992485E12}"/>
              </a:ext>
            </a:extLst>
          </p:cNvPr>
          <p:cNvSpPr txBox="1"/>
          <p:nvPr/>
        </p:nvSpPr>
        <p:spPr>
          <a:xfrm>
            <a:off x="9034187" y="3733180"/>
            <a:ext cx="273294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[Alex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Passos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: Inside TensorFlow – Eager execution runtime, 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4"/>
              </a:rPr>
              <a:t>https://www.youtube.com/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4"/>
              </a:rPr>
            </a:b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4"/>
              </a:rPr>
              <a:t>watch?v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4"/>
              </a:rPr>
              <a:t>=qjx65mD6nrc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Dec 2019]</a:t>
            </a:r>
          </a:p>
        </p:txBody>
      </p:sp>
    </p:spTree>
    <p:extLst>
      <p:ext uri="{BB962C8B-B14F-4D97-AF65-F5344CB8AC3E}">
        <p14:creationId xmlns:p14="http://schemas.microsoft.com/office/powerpoint/2010/main" val="236620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B65906-C493-450E-A43C-095D060262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Constant Propagation</a:t>
            </a:r>
          </a:p>
          <a:p>
            <a:pPr lvl="1"/>
            <a:r>
              <a:rPr lang="en-US" dirty="0"/>
              <a:t>Relies on live variable analysis</a:t>
            </a:r>
          </a:p>
          <a:p>
            <a:pPr lvl="1"/>
            <a:r>
              <a:rPr lang="en-US" dirty="0"/>
              <a:t>Propagate constant literals into</a:t>
            </a:r>
            <a:br>
              <a:rPr lang="en-US" dirty="0"/>
            </a:br>
            <a:r>
              <a:rPr lang="en-US" dirty="0"/>
              <a:t>read-only statement blocks</a:t>
            </a:r>
          </a:p>
          <a:p>
            <a:pPr lvl="1"/>
            <a:endParaRPr lang="en-US" dirty="0"/>
          </a:p>
          <a:p>
            <a:r>
              <a:rPr lang="en-US" dirty="0"/>
              <a:t>Program-level Size Propagation</a:t>
            </a:r>
          </a:p>
          <a:p>
            <a:pPr lvl="1"/>
            <a:r>
              <a:rPr lang="en-US" dirty="0"/>
              <a:t>Relies on </a:t>
            </a:r>
            <a:r>
              <a:rPr lang="en-US" b="1" dirty="0">
                <a:solidFill>
                  <a:schemeClr val="accent1"/>
                </a:solidFill>
              </a:rPr>
              <a:t>constant propagation</a:t>
            </a:r>
            <a:br>
              <a:rPr lang="en-US" dirty="0"/>
            </a:br>
            <a:r>
              <a:rPr lang="en-US" dirty="0"/>
              <a:t>and </a:t>
            </a:r>
            <a:r>
              <a:rPr lang="en-US" b="1" dirty="0">
                <a:solidFill>
                  <a:schemeClr val="accent1"/>
                </a:solidFill>
              </a:rPr>
              <a:t>DAG-level size propagation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Propagate size information across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conditional control flow:</a:t>
            </a:r>
            <a:r>
              <a:rPr lang="en-US" dirty="0"/>
              <a:t> size in </a:t>
            </a:r>
            <a:r>
              <a:rPr lang="en-US" dirty="0" err="1"/>
              <a:t>leafs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DAG-level prop, extract roots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if: </a:t>
            </a:r>
            <a:r>
              <a:rPr lang="en-US" dirty="0"/>
              <a:t>reconcile if and else branch outputs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while/for:</a:t>
            </a:r>
            <a:r>
              <a:rPr lang="en-US" dirty="0"/>
              <a:t> reconcile pre and post loop,</a:t>
            </a:r>
            <a:br>
              <a:rPr lang="en-US" dirty="0"/>
            </a:br>
            <a:r>
              <a:rPr lang="en-US" dirty="0"/>
              <a:t>reset if pre/post different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A97FF-08CA-6B46-7807-0CF461D5D6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Constant and Size Propagation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78DF5F-EB24-941E-6E48-647A7E49B953}"/>
              </a:ext>
            </a:extLst>
          </p:cNvPr>
          <p:cNvSpPr txBox="1"/>
          <p:nvPr/>
        </p:nvSpPr>
        <p:spPr>
          <a:xfrm>
            <a:off x="6474321" y="1082352"/>
            <a:ext cx="371291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read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$1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); # n x m matrix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y = </a:t>
            </a:r>
            <a:r>
              <a:rPr lang="es-E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read</a:t>
            </a:r>
            <a:r>
              <a:rPr lang="es-E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s-E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$2</a:t>
            </a:r>
            <a:r>
              <a:rPr lang="es-E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); # n x 1 vector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maxi = 50; lambda = 0.001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; 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if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(...){ }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 = -(</a:t>
            </a:r>
            <a:r>
              <a:rPr lang="fr-FR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t</a:t>
            </a:r>
            <a:r>
              <a:rPr lang="fr-F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(X) %*% y);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r2 = </a:t>
            </a:r>
            <a:r>
              <a:rPr lang="pt-BR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sum</a:t>
            </a:r>
            <a:r>
              <a:rPr lang="pt-B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(r * r); </a:t>
            </a:r>
            <a:br>
              <a:rPr lang="pt-B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pt-B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 = -r;                     </a:t>
            </a:r>
            <a:endParaRPr lang="pt-BR" sz="1400" b="1" dirty="0">
              <a:solidFill>
                <a:srgbClr val="F70146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l-PL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w = </a:t>
            </a:r>
            <a:r>
              <a:rPr lang="pl-PL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matrix</a:t>
            </a:r>
            <a:r>
              <a:rPr lang="pl-PL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(0, </a:t>
            </a:r>
            <a:r>
              <a:rPr lang="pl-PL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ncol(X)</a:t>
            </a:r>
            <a:r>
              <a:rPr lang="pl-PL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 1); 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pl-PL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 = 0</a:t>
            </a:r>
            <a:r>
              <a:rPr lang="pl-PL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while</a:t>
            </a:r>
            <a:r>
              <a:rPr lang="pt-B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pt-BR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</a:t>
            </a:r>
            <a:r>
              <a:rPr lang="pt-B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&lt;</a:t>
            </a:r>
            <a:r>
              <a:rPr lang="pt-BR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maxi</a:t>
            </a:r>
            <a:r>
              <a:rPr lang="pt-B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&amp; r2&gt;r2_trgt)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q = (</a:t>
            </a:r>
            <a:r>
              <a:rPr lang="fr-FR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t</a:t>
            </a:r>
            <a:r>
              <a:rPr lang="fr-F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(X) %*% X %*% p)+</a:t>
            </a:r>
            <a:r>
              <a:rPr lang="fr-FR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lambda</a:t>
            </a:r>
            <a:r>
              <a:rPr lang="fr-F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*p;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alpha = norm_r2 / </a:t>
            </a:r>
            <a:r>
              <a:rPr lang="pt-BR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sum</a:t>
            </a:r>
            <a:r>
              <a:rPr lang="pt-B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(p * q);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</a:t>
            </a:r>
            <a:r>
              <a:rPr lang="pl-PL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w = w + alpha * p;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endParaRPr lang="pl-PL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old_norm_r2 = norm_r2;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r = r + alpha * q;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r2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sum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(r * r);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beta = norm_r2 / old_norm_r2;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 = -r + beta * p;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+ 1;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}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write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(w,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$4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 format="text");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25DBB6-2936-9737-0A45-BC4F8C59EAEE}"/>
              </a:ext>
            </a:extLst>
          </p:cNvPr>
          <p:cNvSpPr/>
          <p:nvPr/>
        </p:nvSpPr>
        <p:spPr>
          <a:xfrm>
            <a:off x="9235050" y="2349160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m x 1</a:t>
            </a:r>
            <a:endParaRPr lang="en-US" sz="1400" dirty="0">
              <a:solidFill>
                <a:srgbClr val="0F0F0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AB612F-4379-5078-6DF7-17B542BABADC}"/>
              </a:ext>
            </a:extLst>
          </p:cNvPr>
          <p:cNvSpPr/>
          <p:nvPr/>
        </p:nvSpPr>
        <p:spPr>
          <a:xfrm>
            <a:off x="9235050" y="2552360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m x 1</a:t>
            </a:r>
            <a:endParaRPr lang="en-US" sz="1400" dirty="0">
              <a:solidFill>
                <a:srgbClr val="0F0F0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B6045D-7BAB-1014-F2E8-9BD726310252}"/>
              </a:ext>
            </a:extLst>
          </p:cNvPr>
          <p:cNvSpPr/>
          <p:nvPr/>
        </p:nvSpPr>
        <p:spPr>
          <a:xfrm>
            <a:off x="9233925" y="3648470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m x 1</a:t>
            </a:r>
            <a:endParaRPr lang="en-US" sz="1400" dirty="0">
              <a:solidFill>
                <a:srgbClr val="0F0F0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3053BC-16F1-C9D8-6AAB-9B12E85AEEE2}"/>
              </a:ext>
            </a:extLst>
          </p:cNvPr>
          <p:cNvSpPr/>
          <p:nvPr/>
        </p:nvSpPr>
        <p:spPr>
          <a:xfrm>
            <a:off x="9233925" y="4694950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m x 1</a:t>
            </a:r>
            <a:endParaRPr lang="en-US" sz="1400" dirty="0">
              <a:solidFill>
                <a:srgbClr val="0F0F0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0D1EE2-B8FA-41B8-C417-A21653B00CA9}"/>
              </a:ext>
            </a:extLst>
          </p:cNvPr>
          <p:cNvSpPr/>
          <p:nvPr/>
        </p:nvSpPr>
        <p:spPr>
          <a:xfrm>
            <a:off x="6417459" y="1115231"/>
            <a:ext cx="2996740" cy="467752"/>
          </a:xfrm>
          <a:prstGeom prst="rect">
            <a:avLst/>
          </a:prstGeom>
          <a:noFill/>
          <a:ln w="19050" cap="flat" cmpd="sng" algn="ctr">
            <a:solidFill>
              <a:srgbClr val="F7014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F0F0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0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ACD53C-874C-835F-0524-726892C209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Intra/Inter-Procedural Analysis (IPA)</a:t>
            </a:r>
          </a:p>
          <a:p>
            <a:pPr lvl="1"/>
            <a:r>
              <a:rPr lang="en-US" dirty="0"/>
              <a:t>Integrates all size propagation techniques (</a:t>
            </a:r>
            <a:r>
              <a:rPr lang="en-US" b="1" dirty="0" err="1">
                <a:solidFill>
                  <a:schemeClr val="accent1"/>
                </a:solidFill>
              </a:rPr>
              <a:t>DAG+program</a:t>
            </a:r>
            <a:r>
              <a:rPr lang="en-US" dirty="0"/>
              <a:t>, </a:t>
            </a:r>
            <a:r>
              <a:rPr lang="en-US" b="1" dirty="0" err="1">
                <a:solidFill>
                  <a:schemeClr val="accent1"/>
                </a:solidFill>
              </a:rPr>
              <a:t>size+constants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Intra-function and inter-function size propagation (</a:t>
            </a:r>
            <a:r>
              <a:rPr lang="en-US" b="1" dirty="0">
                <a:solidFill>
                  <a:srgbClr val="7889FB"/>
                </a:solidFill>
              </a:rPr>
              <a:t>called once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consistent sizes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consistent literals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Additional IPA Passes (selection)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Inline functions</a:t>
            </a:r>
            <a:r>
              <a:rPr lang="en-US" dirty="0"/>
              <a:t> (single statement block, small)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Dead code elimination</a:t>
            </a:r>
            <a:r>
              <a:rPr lang="en-US" dirty="0"/>
              <a:t> and simplification rewrites</a:t>
            </a:r>
          </a:p>
          <a:p>
            <a:pPr lvl="1"/>
            <a:r>
              <a:rPr lang="en-US" dirty="0"/>
              <a:t>Remove unused functions &amp; flag recompile-once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9953C-5A7E-94BD-99CD-B3A95EDFE1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Inter-Procedural 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745DD5-F2C7-BEF6-1FCB-A83C7054C829}"/>
              </a:ext>
            </a:extLst>
          </p:cNvPr>
          <p:cNvSpPr txBox="1"/>
          <p:nvPr/>
        </p:nvSpPr>
        <p:spPr>
          <a:xfrm>
            <a:off x="1212005" y="2315216"/>
            <a:ext cx="312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 = 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read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$X1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 = </a:t>
            </a:r>
            <a:r>
              <a:rPr lang="en-US" sz="1600" b="1" dirty="0" err="1">
                <a:solidFill>
                  <a:srgbClr val="F70146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foo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(X);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if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 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$X2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!= “ ” 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 X2 = </a:t>
            </a:r>
            <a:r>
              <a:rPr lang="en-US" sz="1600" b="1" dirty="0" err="1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cbind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(X,   </a:t>
            </a:r>
            <a:b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</a:b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   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matrix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(1,n,1));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 X2 = </a:t>
            </a:r>
            <a:r>
              <a:rPr lang="en-US" sz="1600" b="1" dirty="0">
                <a:solidFill>
                  <a:srgbClr val="F70146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foo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(X2);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}...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eval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</a:t>
            </a:r>
            <a:r>
              <a:rPr lang="en-US" sz="1600" b="1" dirty="0">
                <a:solidFill>
                  <a:srgbClr val="F70146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“foo”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 X)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9CE8EB-FBC6-DC3B-4378-1E916DCB2D68}"/>
              </a:ext>
            </a:extLst>
          </p:cNvPr>
          <p:cNvSpPr txBox="1"/>
          <p:nvPr/>
        </p:nvSpPr>
        <p:spPr>
          <a:xfrm>
            <a:off x="4578203" y="2315216"/>
            <a:ext cx="44405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foo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= 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function 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Matrix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Double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 A)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   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return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(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Matrix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Double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 B)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 B = A – </a:t>
            </a:r>
            <a:r>
              <a:rPr lang="en-US" sz="1600" b="1" dirty="0" err="1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colSums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(A);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 if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 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sum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(B!=B)&gt;0 )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   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print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(“</a:t>
            </a:r>
            <a:r>
              <a:rPr lang="en-US" sz="1600" dirty="0" err="1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NaNs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encountered.”);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}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784C81B-D71E-B557-DF70-29C3C18D713D}"/>
              </a:ext>
            </a:extLst>
          </p:cNvPr>
          <p:cNvCxnSpPr/>
          <p:nvPr/>
        </p:nvCxnSpPr>
        <p:spPr>
          <a:xfrm flipV="1">
            <a:off x="2700838" y="2490837"/>
            <a:ext cx="1877365" cy="223471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headEnd type="oval"/>
            <a:tailEnd type="arrow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110251-BACD-FBBC-7068-52B490E58828}"/>
              </a:ext>
            </a:extLst>
          </p:cNvPr>
          <p:cNvCxnSpPr/>
          <p:nvPr/>
        </p:nvCxnSpPr>
        <p:spPr>
          <a:xfrm flipV="1">
            <a:off x="3196138" y="2620016"/>
            <a:ext cx="1382065" cy="1109121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headEnd type="oval"/>
            <a:tailEnd type="arrow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60EAB94-C143-FB5D-C20F-EA0074617251}"/>
              </a:ext>
            </a:extLst>
          </p:cNvPr>
          <p:cNvSpPr txBox="1"/>
          <p:nvPr/>
        </p:nvSpPr>
        <p:spPr>
          <a:xfrm>
            <a:off x="3112819" y="223901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1M x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B74F02-E767-0CC7-3CEF-F3F7E4FD646B}"/>
              </a:ext>
            </a:extLst>
          </p:cNvPr>
          <p:cNvSpPr txBox="1"/>
          <p:nvPr/>
        </p:nvSpPr>
        <p:spPr>
          <a:xfrm>
            <a:off x="3407153" y="270788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1M x 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10043C5-D2E3-E43A-C155-298896F59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285" y="4377319"/>
            <a:ext cx="2377017" cy="1246049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1ED4440-1FE9-9A93-D0E1-4B49A7324904}"/>
              </a:ext>
            </a:extLst>
          </p:cNvPr>
          <p:cNvCxnSpPr/>
          <p:nvPr/>
        </p:nvCxnSpPr>
        <p:spPr>
          <a:xfrm flipV="1">
            <a:off x="3197813" y="2714309"/>
            <a:ext cx="1382065" cy="1488834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headEnd type="oval"/>
            <a:tailEnd type="arrow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F121B9E-3B9D-3284-68DA-88EFF55A3D4A}"/>
              </a:ext>
            </a:extLst>
          </p:cNvPr>
          <p:cNvSpPr txBox="1"/>
          <p:nvPr/>
        </p:nvSpPr>
        <p:spPr>
          <a:xfrm>
            <a:off x="3559134" y="3895366"/>
            <a:ext cx="70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? x ?</a:t>
            </a:r>
          </a:p>
        </p:txBody>
      </p:sp>
    </p:spTree>
    <p:extLst>
      <p:ext uri="{BB962C8B-B14F-4D97-AF65-F5344CB8AC3E}">
        <p14:creationId xmlns:p14="http://schemas.microsoft.com/office/powerpoint/2010/main" val="371131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8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B64BA0-7E1C-BDC4-20F7-49BAED7733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Sparse input matrices</a:t>
            </a:r>
            <a:r>
              <a:rPr lang="en-US" dirty="0"/>
              <a:t> from NLP, graph analytics, </a:t>
            </a:r>
            <a:br>
              <a:rPr lang="en-US" dirty="0"/>
            </a:br>
            <a:r>
              <a:rPr lang="en-US" dirty="0"/>
              <a:t>recommender systems, scientific computing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Sparse intermediates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(transform, selection, dropout)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Selection/permutation matrices</a:t>
            </a:r>
          </a:p>
          <a:p>
            <a:pPr lvl="2"/>
            <a:endParaRPr lang="en-US" sz="1000" dirty="0"/>
          </a:p>
          <a:p>
            <a:pPr lvl="2"/>
            <a:endParaRPr lang="en-US" sz="1000" dirty="0"/>
          </a:p>
          <a:p>
            <a:r>
              <a:rPr lang="en-US" dirty="0"/>
              <a:t>Problem Definition</a:t>
            </a:r>
          </a:p>
          <a:p>
            <a:pPr lvl="1"/>
            <a:r>
              <a:rPr lang="en-US" dirty="0"/>
              <a:t>Sparsity estimates used for </a:t>
            </a:r>
            <a:r>
              <a:rPr lang="en-US" b="1" dirty="0">
                <a:solidFill>
                  <a:schemeClr val="accent1"/>
                </a:solidFill>
              </a:rPr>
              <a:t>format decisions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output allocation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cost estimates</a:t>
            </a:r>
          </a:p>
          <a:p>
            <a:pPr lvl="1"/>
            <a:r>
              <a:rPr lang="en-US" dirty="0"/>
              <a:t>Matrix A with sparsity </a:t>
            </a:r>
            <a:r>
              <a:rPr lang="en-US" dirty="0" err="1"/>
              <a:t>s</a:t>
            </a:r>
            <a:r>
              <a:rPr lang="en-US" baseline="-25000" dirty="0" err="1"/>
              <a:t>A</a:t>
            </a:r>
            <a:r>
              <a:rPr lang="en-US" dirty="0"/>
              <a:t> = </a:t>
            </a:r>
            <a:r>
              <a:rPr lang="en-US" dirty="0" err="1"/>
              <a:t>nnz</a:t>
            </a:r>
            <a:r>
              <a:rPr lang="en-US" dirty="0"/>
              <a:t>(A)/(</a:t>
            </a:r>
            <a:r>
              <a:rPr lang="en-US" dirty="0" err="1"/>
              <a:t>mn</a:t>
            </a:r>
            <a:r>
              <a:rPr lang="en-US" dirty="0"/>
              <a:t>) and matrix B with </a:t>
            </a:r>
            <a:r>
              <a:rPr lang="en-US" dirty="0" err="1"/>
              <a:t>s</a:t>
            </a:r>
            <a:r>
              <a:rPr lang="en-US" baseline="-25000" dirty="0" err="1"/>
              <a:t>B</a:t>
            </a:r>
            <a:r>
              <a:rPr lang="en-US" dirty="0"/>
              <a:t> = </a:t>
            </a:r>
            <a:r>
              <a:rPr lang="en-US" dirty="0" err="1"/>
              <a:t>nnz</a:t>
            </a:r>
            <a:r>
              <a:rPr lang="en-US" dirty="0"/>
              <a:t>(B)/(</a:t>
            </a:r>
            <a:r>
              <a:rPr lang="en-US" dirty="0" err="1"/>
              <a:t>nl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Estimate sparsity </a:t>
            </a:r>
            <a:r>
              <a:rPr lang="en-US" dirty="0" err="1"/>
              <a:t>s</a:t>
            </a:r>
            <a:r>
              <a:rPr lang="en-US" baseline="-25000" dirty="0" err="1"/>
              <a:t>C</a:t>
            </a:r>
            <a:r>
              <a:rPr lang="en-US" dirty="0"/>
              <a:t> = </a:t>
            </a:r>
            <a:r>
              <a:rPr lang="en-US" dirty="0" err="1"/>
              <a:t>nnz</a:t>
            </a:r>
            <a:r>
              <a:rPr lang="en-US" dirty="0"/>
              <a:t>(C)/(ml) of matrix product C = A B; d=max(</a:t>
            </a:r>
            <a:r>
              <a:rPr lang="en-US" dirty="0" err="1"/>
              <a:t>m,n,l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Assumptions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A1:</a:t>
            </a:r>
            <a:r>
              <a:rPr lang="en-US" dirty="0"/>
              <a:t> No cancellation errors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A2:</a:t>
            </a:r>
            <a:r>
              <a:rPr lang="en-US" dirty="0"/>
              <a:t> No not-a-number (</a:t>
            </a:r>
            <a:r>
              <a:rPr lang="en-US" dirty="0" err="1"/>
              <a:t>NaN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098FB-D1F8-469A-CAA3-5ACD9C7227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Sparsity Estimation Overview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CAD3AD-FD32-B81F-3D2E-0309CE686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178" y="1247325"/>
            <a:ext cx="4505587" cy="24446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8605DA-3520-0BE2-8956-193C28A0958D}"/>
              </a:ext>
            </a:extLst>
          </p:cNvPr>
          <p:cNvSpPr txBox="1"/>
          <p:nvPr/>
        </p:nvSpPr>
        <p:spPr>
          <a:xfrm>
            <a:off x="10029061" y="1558421"/>
            <a:ext cx="156754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40E02"/>
                </a:solidFill>
                <a:ea typeface="ＭＳ Ｐゴシック" charset="0"/>
                <a:cs typeface="Calibri" panose="020F0502020204030204" pitchFamily="34" charset="0"/>
              </a:rPr>
              <a:t>NLP Example</a:t>
            </a:r>
            <a:b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SentenceCNN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7A8D8963-DED8-F412-0DC1-D74E70C833A4}"/>
              </a:ext>
            </a:extLst>
          </p:cNvPr>
          <p:cNvSpPr/>
          <p:nvPr/>
        </p:nvSpPr>
        <p:spPr>
          <a:xfrm>
            <a:off x="5164041" y="4840263"/>
            <a:ext cx="157316" cy="845574"/>
          </a:xfrm>
          <a:prstGeom prst="rightBrace">
            <a:avLst/>
          </a:prstGeom>
          <a:noFill/>
          <a:ln w="19050" cap="flat" cmpd="sng" algn="ctr">
            <a:solidFill>
              <a:srgbClr val="7889F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F0F0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294FAC-75F7-0E02-AC69-D10F030AFF27}"/>
              </a:ext>
            </a:extLst>
          </p:cNvPr>
          <p:cNvSpPr txBox="1"/>
          <p:nvPr/>
        </p:nvSpPr>
        <p:spPr>
          <a:xfrm>
            <a:off x="5486513" y="4942706"/>
            <a:ext cx="306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Common assumptions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AT" b="1" dirty="0">
                <a:solidFill>
                  <a:srgbClr val="C40E02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C40E02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 Boolean matrix product</a:t>
            </a:r>
            <a:endParaRPr lang="en-US" b="1" dirty="0">
              <a:solidFill>
                <a:srgbClr val="C40E02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DBC3C0-C0AB-6FFD-E374-636329695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239" y="1531161"/>
            <a:ext cx="852414" cy="63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0102AB-995B-D9AC-C0C2-85FF8E4171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2"/>
            <a:endParaRPr lang="en-US" sz="700" dirty="0"/>
          </a:p>
          <a:p>
            <a:r>
              <a:rPr lang="en-US" dirty="0"/>
              <a:t>#1 Naïve Metadata Estimators</a:t>
            </a:r>
          </a:p>
          <a:p>
            <a:pPr lvl="1"/>
            <a:r>
              <a:rPr lang="en-US" dirty="0"/>
              <a:t>Derive the output sparsity solely</a:t>
            </a:r>
            <a:br>
              <a:rPr lang="en-US" dirty="0"/>
            </a:br>
            <a:r>
              <a:rPr lang="en-US" dirty="0"/>
              <a:t>from the sparsity of inputs (e.g., </a:t>
            </a:r>
            <a:r>
              <a:rPr lang="en-US" b="1" dirty="0" err="1">
                <a:solidFill>
                  <a:srgbClr val="7889FB"/>
                </a:solidFill>
              </a:rPr>
              <a:t>SystemDS</a:t>
            </a:r>
            <a:r>
              <a:rPr lang="en-US" dirty="0"/>
              <a:t>)</a:t>
            </a:r>
          </a:p>
          <a:p>
            <a:pPr lvl="2"/>
            <a:endParaRPr lang="en-US" dirty="0"/>
          </a:p>
          <a:p>
            <a:r>
              <a:rPr lang="en-US" dirty="0"/>
              <a:t>#2 Naïve </a:t>
            </a:r>
            <a:r>
              <a:rPr lang="en-US" dirty="0" err="1"/>
              <a:t>Bitset</a:t>
            </a:r>
            <a:r>
              <a:rPr lang="en-US" dirty="0"/>
              <a:t> Estimator</a:t>
            </a:r>
          </a:p>
          <a:p>
            <a:pPr lvl="1"/>
            <a:r>
              <a:rPr lang="en-US" dirty="0"/>
              <a:t>Convert inputs to </a:t>
            </a:r>
            <a:r>
              <a:rPr lang="en-US" dirty="0" err="1"/>
              <a:t>bitsets</a:t>
            </a:r>
            <a:r>
              <a:rPr lang="en-US" dirty="0"/>
              <a:t>, perform Boolean mm (per row)  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SciDB</a:t>
            </a:r>
            <a:r>
              <a:rPr lang="en-US" dirty="0"/>
              <a:t> [SSDBM’11], </a:t>
            </a:r>
            <a:r>
              <a:rPr lang="en-US" b="1" dirty="0">
                <a:solidFill>
                  <a:srgbClr val="7889FB"/>
                </a:solidFill>
              </a:rPr>
              <a:t>NVIDIA </a:t>
            </a:r>
            <a:r>
              <a:rPr lang="en-US" b="1" dirty="0" err="1">
                <a:solidFill>
                  <a:srgbClr val="7889FB"/>
                </a:solidFill>
              </a:rPr>
              <a:t>cuSparse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Intel MKL</a:t>
            </a:r>
            <a:r>
              <a:rPr lang="en-US" dirty="0"/>
              <a:t> </a:t>
            </a:r>
          </a:p>
          <a:p>
            <a:pPr lvl="2"/>
            <a:endParaRPr lang="en-US" dirty="0"/>
          </a:p>
          <a:p>
            <a:r>
              <a:rPr lang="en-US" dirty="0"/>
              <a:t>#3 Sampling</a:t>
            </a:r>
          </a:p>
          <a:p>
            <a:pPr lvl="1"/>
            <a:r>
              <a:rPr lang="en-US" dirty="0"/>
              <a:t>Take a sample of aligned columns of A and rows of B</a:t>
            </a:r>
          </a:p>
          <a:p>
            <a:pPr lvl="1"/>
            <a:r>
              <a:rPr lang="en-US" dirty="0"/>
              <a:t>Sparsity estimated via max of count-products 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MatFast</a:t>
            </a:r>
            <a:r>
              <a:rPr lang="en-US" dirty="0"/>
              <a:t> [ICDE’17], improvements in paper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1559B-BBFA-F4EB-EEA0-06145441D3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Sparsity Estimation </a:t>
            </a:r>
            <a:r>
              <a:rPr lang="en-AT" dirty="0"/>
              <a:t>–</a:t>
            </a:r>
            <a:r>
              <a:rPr lang="en-US" dirty="0"/>
              <a:t> Estimators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93DB02-B181-00F7-7D0E-8D4F1524BE1C}"/>
                  </a:ext>
                </a:extLst>
              </p:cNvPr>
              <p:cNvSpPr txBox="1"/>
              <p:nvPr/>
            </p:nvSpPr>
            <p:spPr>
              <a:xfrm>
                <a:off x="6305636" y="2037722"/>
                <a:ext cx="21164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0F0F0F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AT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F0F0F"/>
                  </a:solidFill>
                  <a:latin typeface="Arial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93DB02-B181-00F7-7D0E-8D4F1524B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636" y="2037722"/>
                <a:ext cx="2116412" cy="276999"/>
              </a:xfrm>
              <a:prstGeom prst="rect">
                <a:avLst/>
              </a:prstGeom>
              <a:blipFill>
                <a:blip r:embed="rId2"/>
                <a:stretch>
                  <a:fillRect l="-1149" t="-21739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19F0D1-296B-FDDB-D3E8-3482DF127542}"/>
                  </a:ext>
                </a:extLst>
              </p:cNvPr>
              <p:cNvSpPr txBox="1"/>
              <p:nvPr/>
            </p:nvSpPr>
            <p:spPr>
              <a:xfrm>
                <a:off x="5887763" y="2314919"/>
                <a:ext cx="30200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0F0F0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0F0F0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srgbClr val="0F0F0F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solidFill>
                                        <a:srgbClr val="0F0F0F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en-US" i="1" smtClean="0">
                          <a:solidFill>
                            <a:srgbClr val="0F0F0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(1, 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0F0F0F"/>
                  </a:solidFill>
                  <a:latin typeface="Arial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19F0D1-296B-FDDB-D3E8-3482DF127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763" y="2314919"/>
                <a:ext cx="3020058" cy="276999"/>
              </a:xfrm>
              <a:prstGeom prst="rect">
                <a:avLst/>
              </a:prstGeom>
              <a:blipFill>
                <a:blip r:embed="rId3"/>
                <a:stretch>
                  <a:fillRect l="-606" t="-24444" r="-2424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9DA9B152-A79C-0F5B-9748-F75F082AE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7821" y="2399106"/>
            <a:ext cx="1867510" cy="15992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BFFA83-1B98-02BD-7A03-19ACCAC30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2267" y="4151695"/>
            <a:ext cx="2058619" cy="15925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35C7DB-DE06-0935-7595-9E1B4B1C17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0028" y="326748"/>
            <a:ext cx="3114452" cy="12485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6E76E79-D506-3BA6-7D93-59E41393420E}"/>
              </a:ext>
            </a:extLst>
          </p:cNvPr>
          <p:cNvSpPr txBox="1"/>
          <p:nvPr/>
        </p:nvSpPr>
        <p:spPr>
          <a:xfrm>
            <a:off x="7722782" y="419042"/>
            <a:ext cx="1361755" cy="369332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40E02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rPr>
              <a:t>Tradeoffs</a:t>
            </a:r>
          </a:p>
        </p:txBody>
      </p:sp>
    </p:spTree>
    <p:extLst>
      <p:ext uri="{BB962C8B-B14F-4D97-AF65-F5344CB8AC3E}">
        <p14:creationId xmlns:p14="http://schemas.microsoft.com/office/powerpoint/2010/main" val="236351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DDFE90A7-4DFD-597D-DCF5-6D0B467AEB15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#4 Density Map</a:t>
                </a:r>
              </a:p>
              <a:p>
                <a:pPr lvl="1"/>
                <a:r>
                  <a:rPr lang="en-US" dirty="0"/>
                  <a:t>Store sparsity per b x b block (default b = 256)</a:t>
                </a:r>
              </a:p>
              <a:p>
                <a:pPr lvl="1"/>
                <a:r>
                  <a:rPr lang="en-US" dirty="0"/>
                  <a:t>MM-like estimator (average case estimator for *,</a:t>
                </a:r>
                <a:br>
                  <a:rPr lang="en-US" dirty="0"/>
                </a:br>
                <a:r>
                  <a:rPr lang="en-US" dirty="0"/>
                  <a:t>probabilistic propagation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/>
                  <a:t>for +) </a:t>
                </a:r>
              </a:p>
              <a:p>
                <a:pPr lvl="1"/>
                <a:r>
                  <a:rPr lang="en-US" dirty="0"/>
                  <a:t>Example: </a:t>
                </a:r>
                <a:r>
                  <a:rPr lang="en-US" b="1" dirty="0" err="1">
                    <a:solidFill>
                      <a:srgbClr val="7889FB"/>
                    </a:solidFill>
                  </a:rPr>
                  <a:t>SpMacho</a:t>
                </a:r>
                <a:r>
                  <a:rPr lang="en-US" dirty="0"/>
                  <a:t> [EDBT’15], </a:t>
                </a:r>
                <a:r>
                  <a:rPr lang="en-US" b="1" dirty="0">
                    <a:solidFill>
                      <a:srgbClr val="7889FB"/>
                    </a:solidFill>
                  </a:rPr>
                  <a:t>AT Matrix</a:t>
                </a:r>
                <a:r>
                  <a:rPr lang="en-US" dirty="0"/>
                  <a:t> [ICDE’16]</a:t>
                </a:r>
              </a:p>
              <a:p>
                <a:pPr lvl="2"/>
                <a:endParaRPr lang="en-US" sz="700" dirty="0"/>
              </a:p>
              <a:p>
                <a:r>
                  <a:rPr lang="en-US" dirty="0"/>
                  <a:t>#5 Layered Graph </a:t>
                </a:r>
                <a:r>
                  <a:rPr lang="en-US" b="0" dirty="0"/>
                  <a:t>[J.Comb.Opt.’98]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Nodes:</a:t>
                </a:r>
                <a:r>
                  <a:rPr lang="en-US" dirty="0"/>
                  <a:t> rows/columns in mm chain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Edges:</a:t>
                </a:r>
                <a:r>
                  <a:rPr lang="en-US" dirty="0"/>
                  <a:t> non-zeros connecting rows/columns</a:t>
                </a:r>
              </a:p>
              <a:p>
                <a:pPr lvl="1"/>
                <a:r>
                  <a:rPr lang="en-US" dirty="0"/>
                  <a:t>Assign r-vectors ~ exp (w/ </a:t>
                </a:r>
                <a:r>
                  <a:rPr lang="el-GR" dirty="0"/>
                  <a:t>λ</a:t>
                </a:r>
                <a:r>
                  <a:rPr lang="en-US" dirty="0"/>
                  <a:t>=1) and propagate </a:t>
                </a:r>
                <a:br>
                  <a:rPr lang="en-US" dirty="0"/>
                </a:br>
                <a:r>
                  <a:rPr lang="en-US" dirty="0"/>
                  <a:t>via elementwise min</a:t>
                </a:r>
              </a:p>
              <a:p>
                <a:pPr lvl="1"/>
                <a:r>
                  <a:rPr lang="en-US" b="1" dirty="0"/>
                  <a:t>Intuition:</a:t>
                </a:r>
                <a:r>
                  <a:rPr lang="en-US" dirty="0"/>
                  <a:t> KMV (the more paths the larger the values)</a:t>
                </a:r>
              </a:p>
              <a:p>
                <a:pPr lvl="1"/>
                <a:r>
                  <a:rPr lang="en-US" dirty="0"/>
                  <a:t>Estimate over roots (output columns)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DDFE90A7-4DFD-597D-DCF5-6D0B467AEB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3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9E9C5-1018-B968-EB7A-AFC1EC49B1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Sparsity Estimation </a:t>
            </a:r>
            <a:r>
              <a:rPr lang="en-AT" dirty="0"/>
              <a:t>–</a:t>
            </a:r>
            <a:r>
              <a:rPr lang="en-US" dirty="0"/>
              <a:t> Estimators,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458EEC-DB20-48DC-81C3-887CE95A3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438" y="1294708"/>
            <a:ext cx="1850746" cy="1508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89E981-4A10-780E-F93D-71D9C06AD3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523" y="3115250"/>
            <a:ext cx="3849987" cy="17972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1CCCA5-8881-1082-3E09-F24D7B974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5417" y="4933166"/>
            <a:ext cx="2296200" cy="5918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0145A7-A091-8AA3-BF32-1306DA4C70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588" y="5302670"/>
            <a:ext cx="43011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27D5BB-DDAD-E989-D889-9B20058A8731}"/>
              </a:ext>
            </a:extLst>
          </p:cNvPr>
          <p:cNvSpPr/>
          <p:nvPr/>
        </p:nvSpPr>
        <p:spPr>
          <a:xfrm>
            <a:off x="1095517" y="5391264"/>
            <a:ext cx="5116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[Edith Cohen: Structure Prediction and Computation of Sparse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Matrix Products.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Journal of Combinatorial Optimization 1998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7820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E2AC052-0D78-3FB8-4457-510929F93B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09"/>
          <a:stretch/>
        </p:blipFill>
        <p:spPr>
          <a:xfrm>
            <a:off x="6694651" y="3461274"/>
            <a:ext cx="3688327" cy="147533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D5C212-218B-3B5E-356B-47E38B0942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#6 MNC Sketch </a:t>
            </a:r>
            <a:r>
              <a:rPr lang="en-US" b="0" dirty="0"/>
              <a:t>(Matrix Non-zero Count)</a:t>
            </a:r>
          </a:p>
          <a:p>
            <a:pPr lvl="1"/>
            <a:r>
              <a:rPr lang="en-US" dirty="0"/>
              <a:t>Create MNC sketch for inputs A and B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Exploitation of structural properties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(e.g., 1 non-zero per row, row sparsity)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Support for matrix expressions</a:t>
            </a:r>
            <a:br>
              <a:rPr lang="en-US" b="1" dirty="0">
                <a:solidFill>
                  <a:srgbClr val="F70146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(reorganizations, elementwise ops)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Construction: </a:t>
            </a:r>
            <a:r>
              <a:rPr lang="en-US" dirty="0">
                <a:solidFill>
                  <a:schemeClr val="tx1"/>
                </a:solidFill>
              </a:rPr>
              <a:t>O(d) space, O(</a:t>
            </a:r>
            <a:r>
              <a:rPr lang="en-US" dirty="0" err="1">
                <a:solidFill>
                  <a:schemeClr val="tx1"/>
                </a:solidFill>
              </a:rPr>
              <a:t>nnz</a:t>
            </a:r>
            <a:r>
              <a:rPr lang="en-US" dirty="0">
                <a:solidFill>
                  <a:schemeClr val="tx1"/>
                </a:solidFill>
              </a:rPr>
              <a:t>) time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Sketch propagation and estimation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#7 RS Estimator </a:t>
            </a:r>
            <a:r>
              <a:rPr lang="en-US" b="0" dirty="0">
                <a:solidFill>
                  <a:schemeClr val="tx1"/>
                </a:solidFill>
              </a:rPr>
              <a:t>(Row-wise Sparsity)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1D4C8-55A8-3964-E23E-6C1D54DF3C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Sparsity Estimation </a:t>
            </a:r>
            <a:r>
              <a:rPr lang="en-AT" dirty="0"/>
              <a:t>–</a:t>
            </a:r>
            <a:r>
              <a:rPr lang="en-US" dirty="0"/>
              <a:t> Estimators,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AE46DE-8B47-9806-531B-350E37757B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398"/>
          <a:stretch/>
        </p:blipFill>
        <p:spPr>
          <a:xfrm>
            <a:off x="5442531" y="1170895"/>
            <a:ext cx="3174783" cy="231065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4F0F484-0C2B-1F45-ABE0-B2BB36CE6891}"/>
              </a:ext>
            </a:extLst>
          </p:cNvPr>
          <p:cNvSpPr/>
          <p:nvPr/>
        </p:nvSpPr>
        <p:spPr>
          <a:xfrm>
            <a:off x="9944719" y="2961834"/>
            <a:ext cx="846546" cy="502221"/>
          </a:xfrm>
          <a:prstGeom prst="rect">
            <a:avLst/>
          </a:prstGeom>
          <a:noFill/>
          <a:ln w="25400" cap="flat" cmpd="sng" algn="ctr">
            <a:solidFill>
              <a:srgbClr val="7889FB"/>
            </a:solidFill>
            <a:prstDash val="solid"/>
          </a:ln>
          <a:effectLst/>
        </p:spPr>
        <p:txBody>
          <a:bodyPr rtlCol="0" anchor="ctr"/>
          <a:lstStyle/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000000"/>
                </a:solidFill>
                <a:cs typeface="Calibri" panose="020F0502020204030204" pitchFamily="34" charset="0"/>
              </a:rPr>
              <a:t>   A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C9E69F-06CA-82D3-7779-297388DDB3C6}"/>
              </a:ext>
            </a:extLst>
          </p:cNvPr>
          <p:cNvSpPr/>
          <p:nvPr/>
        </p:nvSpPr>
        <p:spPr>
          <a:xfrm rot="10800000" flipV="1">
            <a:off x="9944714" y="2728445"/>
            <a:ext cx="846547" cy="238046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7889FB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FFFFFF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1 7 3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DCBA22-94F3-F422-7E58-4ECEEBB18CE1}"/>
              </a:ext>
            </a:extLst>
          </p:cNvPr>
          <p:cNvSpPr/>
          <p:nvPr/>
        </p:nvSpPr>
        <p:spPr>
          <a:xfrm>
            <a:off x="11047536" y="1858382"/>
            <a:ext cx="489807" cy="841248"/>
          </a:xfrm>
          <a:prstGeom prst="rect">
            <a:avLst/>
          </a:prstGeom>
          <a:noFill/>
          <a:ln w="25400" cap="flat" cmpd="sng" algn="ctr">
            <a:solidFill>
              <a:srgbClr val="7889FB"/>
            </a:solidFill>
            <a:prstDash val="solid"/>
          </a:ln>
          <a:effectLst/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000000"/>
                </a:solidFill>
                <a:cs typeface="Calibri" panose="020F0502020204030204" pitchFamily="34" charset="0"/>
              </a:rPr>
              <a:t>   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4F280E-722B-2635-3888-50EDF99DE1C2}"/>
              </a:ext>
            </a:extLst>
          </p:cNvPr>
          <p:cNvSpPr/>
          <p:nvPr/>
        </p:nvSpPr>
        <p:spPr>
          <a:xfrm rot="10800000" flipV="1">
            <a:off x="10808867" y="1858381"/>
            <a:ext cx="241046" cy="841248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7889FB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FFFFFF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3 0 2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0106FB-173A-2FAC-A79A-F7734E6B7A9D}"/>
              </a:ext>
            </a:extLst>
          </p:cNvPr>
          <p:cNvCxnSpPr>
            <a:cxnSpLocks/>
          </p:cNvCxnSpPr>
          <p:nvPr/>
        </p:nvCxnSpPr>
        <p:spPr>
          <a:xfrm flipV="1">
            <a:off x="10125111" y="2064827"/>
            <a:ext cx="683756" cy="663618"/>
          </a:xfrm>
          <a:prstGeom prst="line">
            <a:avLst/>
          </a:prstGeom>
          <a:noFill/>
          <a:ln w="19050" cap="flat" cmpd="sng" algn="ctr">
            <a:solidFill>
              <a:srgbClr val="7889FB"/>
            </a:solidFill>
            <a:prstDash val="solid"/>
            <a:miter lim="800000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750D998-83CD-BC9E-571F-D96046E48A12}"/>
              </a:ext>
            </a:extLst>
          </p:cNvPr>
          <p:cNvCxnSpPr>
            <a:cxnSpLocks/>
            <a:stCxn id="13" idx="0"/>
            <a:endCxn id="15" idx="3"/>
          </p:cNvCxnSpPr>
          <p:nvPr/>
        </p:nvCxnSpPr>
        <p:spPr>
          <a:xfrm flipV="1">
            <a:off x="10367987" y="2279005"/>
            <a:ext cx="440880" cy="449440"/>
          </a:xfrm>
          <a:prstGeom prst="line">
            <a:avLst/>
          </a:prstGeom>
          <a:noFill/>
          <a:ln w="19050" cap="flat" cmpd="sng" algn="ctr">
            <a:solidFill>
              <a:srgbClr val="7889FB"/>
            </a:solidFill>
            <a:prstDash val="solid"/>
            <a:miter lim="800000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BEF7FC-D89A-9E97-A223-946C68CA4B24}"/>
              </a:ext>
            </a:extLst>
          </p:cNvPr>
          <p:cNvCxnSpPr>
            <a:cxnSpLocks/>
          </p:cNvCxnSpPr>
          <p:nvPr/>
        </p:nvCxnSpPr>
        <p:spPr>
          <a:xfrm flipV="1">
            <a:off x="10565189" y="2522027"/>
            <a:ext cx="238670" cy="223125"/>
          </a:xfrm>
          <a:prstGeom prst="line">
            <a:avLst/>
          </a:prstGeom>
          <a:noFill/>
          <a:ln w="19050" cap="flat" cmpd="sng" algn="ctr">
            <a:solidFill>
              <a:srgbClr val="7889FB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40AEF86-E355-3F9B-C43D-614EF7591534}"/>
                  </a:ext>
                </a:extLst>
              </p:cNvPr>
              <p:cNvSpPr/>
              <p:nvPr/>
            </p:nvSpPr>
            <p:spPr>
              <a:xfrm>
                <a:off x="8765458" y="1113982"/>
                <a:ext cx="342654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40E0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40E0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C40E0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C40E0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C40E0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C40E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C40E0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C40E0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C40E0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AT" i="1">
                            <a:solidFill>
                              <a:srgbClr val="C40E0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C40E02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rgbClr val="C40E0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i="1">
                            <a:solidFill>
                              <a:srgbClr val="C40E0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sSubSup>
                      <m:sSubSupPr>
                        <m:ctrlPr>
                          <a:rPr lang="en-AT" i="1">
                            <a:solidFill>
                              <a:srgbClr val="C40E0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C40E02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rgbClr val="C40E0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i="1">
                            <a:solidFill>
                              <a:srgbClr val="C40E0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n-US" i="1">
                        <a:solidFill>
                          <a:srgbClr val="C40E02"/>
                        </a:solidFill>
                        <a:latin typeface="Cambria Math" panose="02040503050406030204" pitchFamily="18" charset="0"/>
                      </a:rPr>
                      <m:t>/(</m:t>
                    </m:r>
                    <m:r>
                      <a:rPr lang="en-US" i="1">
                        <a:solidFill>
                          <a:srgbClr val="C40E02"/>
                        </a:solidFill>
                        <a:latin typeface="Cambria Math" panose="02040503050406030204" pitchFamily="18" charset="0"/>
                      </a:rPr>
                      <m:t>𝑚𝑙</m:t>
                    </m:r>
                    <m:r>
                      <a:rPr lang="en-US" i="1">
                        <a:solidFill>
                          <a:srgbClr val="C40E0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40E02"/>
                    </a:solidFill>
                    <a:latin typeface="Arial" charset="0"/>
                    <a:ea typeface="ＭＳ Ｐゴシック" charset="0"/>
                  </a:rPr>
                  <a:t> </a:t>
                </a:r>
                <a:br>
                  <a:rPr lang="en-US" dirty="0">
                    <a:solidFill>
                      <a:srgbClr val="0F0F0F"/>
                    </a:solidFill>
                    <a:latin typeface="Arial" charset="0"/>
                    <a:ea typeface="ＭＳ Ｐゴシック" charset="0"/>
                  </a:rPr>
                </a:br>
                <a:r>
                  <a:rPr lang="en-US" dirty="0">
                    <a:solidFill>
                      <a:srgbClr val="0F0F0F"/>
                    </a:solidFill>
                    <a:latin typeface="Arial" charset="0"/>
                    <a:ea typeface="ＭＳ Ｐゴシック" charset="0"/>
                  </a:rPr>
                  <a:t>  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F0F0F"/>
                        </a:solidFill>
                        <a:latin typeface="Cambria Math" panose="02040503050406030204" pitchFamily="18" charset="0"/>
                      </a:rPr>
                      <m:t>max</m:t>
                    </m:r>
                    <m:d>
                      <m:dPr>
                        <m:ctrlPr>
                          <a:rPr lang="en-US" i="1">
                            <a:solidFill>
                              <a:srgbClr val="0F0F0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AT" i="1">
                                <a:solidFill>
                                  <a:srgbClr val="0F0F0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F0F0F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F0F0F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F0F0F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bSup>
                      </m:e>
                    </m:d>
                    <m:r>
                      <a:rPr lang="en-US" i="1">
                        <a:solidFill>
                          <a:srgbClr val="0F0F0F"/>
                        </a:solidFill>
                        <a:latin typeface="Cambria Math" panose="02040503050406030204" pitchFamily="18" charset="0"/>
                      </a:rPr>
                      <m:t>≤1∨</m:t>
                    </m:r>
                    <m:func>
                      <m:funcPr>
                        <m:ctrlPr>
                          <a:rPr lang="en-US" i="1">
                            <a:solidFill>
                              <a:srgbClr val="0F0F0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F0F0F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F0F0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AT" i="1">
                                    <a:solidFill>
                                      <a:srgbClr val="0F0F0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0F0F0F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F0F0F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0F0F0F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US" i="1" smtClean="0">
                        <a:solidFill>
                          <a:srgbClr val="0F0F0F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>
                  <a:solidFill>
                    <a:srgbClr val="0F0F0F"/>
                  </a:solidFill>
                  <a:latin typeface="Arial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40AEF86-E355-3F9B-C43D-614EF75915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458" y="1113982"/>
                <a:ext cx="3426542" cy="646331"/>
              </a:xfrm>
              <a:prstGeom prst="rect">
                <a:avLst/>
              </a:prstGeom>
              <a:blipFill>
                <a:blip r:embed="rId5"/>
                <a:stretch>
                  <a:fillRect t="-2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2FC5564D-FFB1-0174-1CD2-715137C8850F}"/>
              </a:ext>
            </a:extLst>
          </p:cNvPr>
          <p:cNvSpPr/>
          <p:nvPr/>
        </p:nvSpPr>
        <p:spPr>
          <a:xfrm>
            <a:off x="1355436" y="3915372"/>
            <a:ext cx="47124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[Johanna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Sommer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Matthias Boehm, Alexandre V.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Evfimievski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Berthold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Peter J. Haas: </a:t>
            </a:r>
            <a:r>
              <a:rPr lang="en-US" sz="1400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MNC: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Structure-Exploiting Sparsity Estimation for Matrix Expressions.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C3E19CE-5E32-4DFB-6B3B-EF1A8F6785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36" y="3964809"/>
            <a:ext cx="49837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1B10EC-51F5-365F-5BD8-FE20ECFEA503}"/>
              </a:ext>
            </a:extLst>
          </p:cNvPr>
          <p:cNvSpPr txBox="1"/>
          <p:nvPr/>
        </p:nvSpPr>
        <p:spPr>
          <a:xfrm>
            <a:off x="800136" y="5396651"/>
            <a:ext cx="550384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Chunxu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Lin,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Wensheng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Luo,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Yixiang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Fang,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Chenhao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Ma,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Xilin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Liu,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Yuchi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On Efficient Large </a:t>
            </a:r>
            <a:r>
              <a:rPr lang="fr-FR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Sparse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Matrix Chain Multiplication, </a:t>
            </a:r>
            <a:r>
              <a:rPr lang="fr-FR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SIGMOD 2024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28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59D7A5-3346-6C0C-9750-C0EC73575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468" y="3053720"/>
            <a:ext cx="4496069" cy="213416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F8E86-A5F3-FA9D-806F-C20DBF522E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Hybrid &amp; Video Recording</a:t>
            </a:r>
          </a:p>
          <a:p>
            <a:pPr lvl="1"/>
            <a:r>
              <a:rPr lang="en-US" dirty="0"/>
              <a:t>Hybrid lectures (in-person, zoom) with optional attendance</a:t>
            </a:r>
            <a:br>
              <a:rPr lang="en-US" dirty="0"/>
            </a:br>
            <a:r>
              <a:rPr lang="en-US" dirty="0">
                <a:hlinkClick r:id="rId4"/>
              </a:rPr>
              <a:t>https://tu-berlin.zoom.us/j/9529634787?pwd=R1ZsN1M3SC9BOU1OcFdmem9zT202UT09</a:t>
            </a:r>
            <a:endParaRPr lang="en-US" dirty="0"/>
          </a:p>
          <a:p>
            <a:pPr lvl="1"/>
            <a:r>
              <a:rPr lang="en-US" dirty="0"/>
              <a:t>Zoom </a:t>
            </a:r>
            <a:r>
              <a:rPr lang="en-US" b="1" dirty="0">
                <a:solidFill>
                  <a:srgbClr val="7889FB"/>
                </a:solidFill>
              </a:rPr>
              <a:t>video recordings</a:t>
            </a:r>
            <a:r>
              <a:rPr lang="en-US" dirty="0"/>
              <a:t>, links from website</a:t>
            </a:r>
            <a:br>
              <a:rPr lang="en-US" dirty="0"/>
            </a:br>
            <a:r>
              <a:rPr lang="en-US" dirty="0">
                <a:hlinkClick r:id="rId5"/>
              </a:rPr>
              <a:t>https://mboehm7.github.io/teaching/ss26_amls/index.htm</a:t>
            </a:r>
            <a:r>
              <a:rPr lang="en-US" dirty="0"/>
              <a:t>   </a:t>
            </a:r>
          </a:p>
          <a:p>
            <a:pPr lvl="1"/>
            <a:endParaRPr lang="en-US" dirty="0"/>
          </a:p>
          <a:p>
            <a:r>
              <a:rPr lang="en-US" dirty="0"/>
              <a:t>#2 Reminder Project / Exercise Selection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Project Selection by Apr 30 EOD</a:t>
            </a:r>
            <a:r>
              <a:rPr lang="en-US" dirty="0"/>
              <a:t> (today!), </a:t>
            </a:r>
            <a:br>
              <a:rPr lang="en-US" dirty="0"/>
            </a:br>
            <a:r>
              <a:rPr lang="en-US" dirty="0"/>
              <a:t>sign-up for alternative exercise still possible afterwards</a:t>
            </a:r>
          </a:p>
          <a:p>
            <a:pPr lvl="1"/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#3 Office Hours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Every Tuesday 3pm-4.30pm</a:t>
            </a:r>
            <a:r>
              <a:rPr lang="en-US" dirty="0">
                <a:solidFill>
                  <a:schemeClr val="tx1"/>
                </a:solidFill>
              </a:rPr>
              <a:t>, in </a:t>
            </a:r>
            <a:r>
              <a:rPr lang="en-US" b="1" dirty="0">
                <a:solidFill>
                  <a:srgbClr val="C40D1E"/>
                </a:solidFill>
              </a:rPr>
              <a:t>FR-772</a:t>
            </a:r>
            <a:r>
              <a:rPr lang="en-US" dirty="0">
                <a:solidFill>
                  <a:schemeClr val="tx1"/>
                </a:solidFill>
              </a:rPr>
              <a:t> + zoom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Questions and answers on projects and exercises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TA Jannik Lindemann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F9665-3AAA-960B-6947-87080883F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CAC4B-AB9A-2534-93A5-F0C687ECFB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5527" y="2352842"/>
            <a:ext cx="1210387" cy="3167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F9E306-17F1-7B8D-96D6-359EF4B80676}"/>
              </a:ext>
            </a:extLst>
          </p:cNvPr>
          <p:cNvSpPr txBox="1"/>
          <p:nvPr/>
        </p:nvSpPr>
        <p:spPr>
          <a:xfrm flipH="1">
            <a:off x="8694888" y="4003717"/>
            <a:ext cx="2650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40D1E"/>
                </a:solidFill>
              </a:rPr>
              <a:t>123 Team Responses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F80B71-B94A-9891-76C3-C55F996C8C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Memory Estimates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Matrix memory estimate := </a:t>
            </a:r>
            <a:r>
              <a:rPr lang="en-US" dirty="0"/>
              <a:t>based on the dimensions and sparsity, </a:t>
            </a:r>
            <a:br>
              <a:rPr lang="en-US" dirty="0"/>
            </a:br>
            <a:r>
              <a:rPr lang="en-US" dirty="0"/>
              <a:t>decide the format (sparse, dense) and estimate the size in memory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Operation memory estimate :=</a:t>
            </a:r>
            <a:r>
              <a:rPr lang="en-US" dirty="0"/>
              <a:t> input, intermediates, output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Worst-case sparsity estimates</a:t>
            </a:r>
            <a:r>
              <a:rPr lang="en-US" dirty="0"/>
              <a:t> (</a:t>
            </a:r>
            <a:r>
              <a:rPr lang="en-US" b="1" dirty="0">
                <a:solidFill>
                  <a:schemeClr val="accent1"/>
                </a:solidFill>
              </a:rPr>
              <a:t>upper bound</a:t>
            </a:r>
            <a:r>
              <a:rPr lang="en-US" dirty="0"/>
              <a:t>)</a:t>
            </a:r>
          </a:p>
          <a:p>
            <a:pPr lvl="1"/>
            <a:endParaRPr lang="en-US" sz="700" dirty="0"/>
          </a:p>
          <a:p>
            <a:r>
              <a:rPr lang="en-US" dirty="0"/>
              <a:t>#1 Costing at Logical vs Physical Level</a:t>
            </a:r>
          </a:p>
          <a:p>
            <a:pPr lvl="1"/>
            <a:r>
              <a:rPr lang="en-US" dirty="0"/>
              <a:t>Costing at physical level takes physical ops </a:t>
            </a:r>
            <a:br>
              <a:rPr lang="en-US" dirty="0"/>
            </a:br>
            <a:r>
              <a:rPr lang="en-US" dirty="0"/>
              <a:t>and rewrites into account but is much more costly</a:t>
            </a:r>
            <a:endParaRPr lang="en-US" sz="700" dirty="0"/>
          </a:p>
          <a:p>
            <a:r>
              <a:rPr lang="en-US" dirty="0"/>
              <a:t>#2 Costing Operators/Graphs vs Plans </a:t>
            </a:r>
          </a:p>
          <a:p>
            <a:pPr lvl="1"/>
            <a:r>
              <a:rPr lang="en-US" dirty="0"/>
              <a:t>Costing plans requires heuristics for </a:t>
            </a:r>
            <a:r>
              <a:rPr lang="en-US" b="1" dirty="0">
                <a:solidFill>
                  <a:schemeClr val="accent1"/>
                </a:solidFill>
              </a:rPr>
              <a:t># iterations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branches</a:t>
            </a:r>
            <a:r>
              <a:rPr lang="en-US" dirty="0"/>
              <a:t> in general</a:t>
            </a:r>
            <a:endParaRPr lang="en-US" sz="700" dirty="0"/>
          </a:p>
          <a:p>
            <a:r>
              <a:rPr lang="en-US" dirty="0"/>
              <a:t>#3 Analytical vs Trained Cost Models</a:t>
            </a:r>
          </a:p>
          <a:p>
            <a:pPr lvl="1"/>
            <a:r>
              <a:rPr lang="en-US" dirty="0"/>
              <a:t>Analytical: </a:t>
            </a:r>
            <a:r>
              <a:rPr lang="en-US" b="1" dirty="0">
                <a:solidFill>
                  <a:srgbClr val="7889FB"/>
                </a:solidFill>
              </a:rPr>
              <a:t>estimate I/O and compute workload</a:t>
            </a:r>
          </a:p>
          <a:p>
            <a:pPr lvl="1"/>
            <a:r>
              <a:rPr lang="en-US" dirty="0"/>
              <a:t>Training: </a:t>
            </a:r>
            <a:r>
              <a:rPr lang="en-US" b="1" dirty="0">
                <a:solidFill>
                  <a:schemeClr val="accent1"/>
                </a:solidFill>
              </a:rPr>
              <a:t>build regression models </a:t>
            </a:r>
            <a:r>
              <a:rPr lang="en-US" dirty="0"/>
              <a:t>for individual ops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A27EE-D391-88DD-0EBD-D94EB5A3CA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Memory Estimates and Costing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1593AB-D1EE-9421-6E51-E66958893C47}"/>
              </a:ext>
            </a:extLst>
          </p:cNvPr>
          <p:cNvCxnSpPr/>
          <p:nvPr/>
        </p:nvCxnSpPr>
        <p:spPr>
          <a:xfrm>
            <a:off x="8507965" y="2449805"/>
            <a:ext cx="0" cy="3014506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ight Arrow 7">
            <a:extLst>
              <a:ext uri="{FF2B5EF4-FFF2-40B4-BE49-F238E27FC236}">
                <a16:creationId xmlns:a16="http://schemas.microsoft.com/office/drawing/2014/main" id="{7B501BEA-06A0-1B72-D2D4-4E052D7147DA}"/>
              </a:ext>
            </a:extLst>
          </p:cNvPr>
          <p:cNvSpPr/>
          <p:nvPr/>
        </p:nvSpPr>
        <p:spPr>
          <a:xfrm rot="5400000">
            <a:off x="9282436" y="3204809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D25DCB-337F-9EEC-C9AB-BD0514E828F4}"/>
              </a:ext>
            </a:extLst>
          </p:cNvPr>
          <p:cNvSpPr txBox="1"/>
          <p:nvPr/>
        </p:nvSpPr>
        <p:spPr>
          <a:xfrm>
            <a:off x="8599658" y="2447711"/>
            <a:ext cx="170906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Physical, Plans,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Trained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C4415C-B7B5-41BB-924F-F5BCC80C7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206" y="2504207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D1316D9-6FB7-A4F0-D844-BD0BA527B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9206" y="3632211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79F6398-C2B6-99D9-FE5F-24B8ED088ACE}"/>
              </a:ext>
            </a:extLst>
          </p:cNvPr>
          <p:cNvSpPr txBox="1"/>
          <p:nvPr/>
        </p:nvSpPr>
        <p:spPr>
          <a:xfrm>
            <a:off x="8464960" y="3581596"/>
            <a:ext cx="195649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Physical, Plans,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Analytical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B1FC54-F089-F311-AC97-2712C7D8EC8B}"/>
              </a:ext>
            </a:extLst>
          </p:cNvPr>
          <p:cNvSpPr txBox="1"/>
          <p:nvPr/>
        </p:nvSpPr>
        <p:spPr>
          <a:xfrm>
            <a:off x="8739079" y="2039778"/>
            <a:ext cx="213754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A Personal War Story</a:t>
            </a:r>
          </a:p>
        </p:txBody>
      </p:sp>
      <p:sp>
        <p:nvSpPr>
          <p:cNvPr id="21" name="Right Arrow 14">
            <a:extLst>
              <a:ext uri="{FF2B5EF4-FFF2-40B4-BE49-F238E27FC236}">
                <a16:creationId xmlns:a16="http://schemas.microsoft.com/office/drawing/2014/main" id="{61EDAEA0-8E22-B5D8-8AA9-A92E75F4AB56}"/>
              </a:ext>
            </a:extLst>
          </p:cNvPr>
          <p:cNvSpPr/>
          <p:nvPr/>
        </p:nvSpPr>
        <p:spPr>
          <a:xfrm rot="5400000">
            <a:off x="9282435" y="4363508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916D88-9CCA-DBD2-3E20-C87D6290D5B7}"/>
              </a:ext>
            </a:extLst>
          </p:cNvPr>
          <p:cNvSpPr txBox="1"/>
          <p:nvPr/>
        </p:nvSpPr>
        <p:spPr>
          <a:xfrm>
            <a:off x="8691765" y="4722112"/>
            <a:ext cx="150288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Logical, Graphs, Analytical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PVDLB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0287CAB-3FFB-D54A-5E8C-90E6130AC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9205" y="4784883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03210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9" grpId="0"/>
      <p:bldP spid="20" grpId="0"/>
      <p:bldP spid="21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B96A2C-FA03-FE10-3D46-9671F0EF59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Hardware Setting</a:t>
            </a:r>
          </a:p>
          <a:p>
            <a:pPr lvl="1"/>
            <a:r>
              <a:rPr lang="en-US" b="1" dirty="0"/>
              <a:t>Max Memory Bandwidth: </a:t>
            </a:r>
            <a:br>
              <a:rPr lang="en-US" b="1" dirty="0"/>
            </a:br>
            <a:r>
              <a:rPr lang="en-US" dirty="0"/>
              <a:t>2 sockets * 6 channels * 21.9  GB/s = </a:t>
            </a:r>
            <a:r>
              <a:rPr lang="en-US" b="1" dirty="0">
                <a:solidFill>
                  <a:srgbClr val="7889FB"/>
                </a:solidFill>
              </a:rPr>
              <a:t>264 GB/s</a:t>
            </a:r>
          </a:p>
          <a:p>
            <a:pPr lvl="1"/>
            <a:r>
              <a:rPr lang="en-US" b="1" dirty="0"/>
              <a:t>Max Compute: </a:t>
            </a:r>
            <a:br>
              <a:rPr lang="en-US" b="1" dirty="0"/>
            </a:br>
            <a:r>
              <a:rPr lang="en-US" dirty="0"/>
              <a:t>2 sockets * 28 cores * 2.2 GHz * 2 FMA units </a:t>
            </a:r>
            <a:br>
              <a:rPr lang="en-US" dirty="0"/>
            </a:br>
            <a:r>
              <a:rPr lang="en-US" dirty="0"/>
              <a:t>* 8 FP64 (AVX512) * 2 (FMA) = </a:t>
            </a:r>
            <a:r>
              <a:rPr lang="en-US" b="1" dirty="0">
                <a:solidFill>
                  <a:srgbClr val="C40D1E"/>
                </a:solidFill>
              </a:rPr>
              <a:t>3.85 TFLOP/s</a:t>
            </a:r>
          </a:p>
          <a:p>
            <a:r>
              <a:rPr lang="en-US" dirty="0"/>
              <a:t>Workload</a:t>
            </a:r>
          </a:p>
          <a:p>
            <a:pPr lvl="1"/>
            <a:r>
              <a:rPr lang="en-US" dirty="0"/>
              <a:t>Matrix-vector Multiplication (X %*% v)</a:t>
            </a:r>
          </a:p>
          <a:p>
            <a:pPr lvl="1"/>
            <a:r>
              <a:rPr lang="en-US" dirty="0"/>
              <a:t>X: 1,000,000 x 1,000 in dense FP64 (double)</a:t>
            </a:r>
          </a:p>
          <a:p>
            <a:r>
              <a:rPr lang="en-US" dirty="0"/>
              <a:t>Costs</a:t>
            </a:r>
          </a:p>
          <a:p>
            <a:pPr lvl="1"/>
            <a:r>
              <a:rPr lang="en-US" dirty="0"/>
              <a:t>Determine data/compute workload, convert to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A7EA8-E87C-5086-48CB-0E313FA5BA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Analytical Cost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4D4412-C4DA-A0CF-9D8B-087D3A36C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370" y="670095"/>
            <a:ext cx="4675025" cy="19208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91DA466-ADC5-4021-2908-48641F05EFE4}"/>
              </a:ext>
            </a:extLst>
          </p:cNvPr>
          <p:cNvGrpSpPr/>
          <p:nvPr/>
        </p:nvGrpSpPr>
        <p:grpSpPr>
          <a:xfrm>
            <a:off x="7768646" y="2756625"/>
            <a:ext cx="3857296" cy="2343807"/>
            <a:chOff x="7768646" y="2756625"/>
            <a:chExt cx="3857296" cy="234380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F08B49C-69DC-712B-AC9C-39719137C8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8718" t="11839" r="2259" b="16409"/>
            <a:stretch/>
          </p:blipFill>
          <p:spPr>
            <a:xfrm>
              <a:off x="7768646" y="2756625"/>
              <a:ext cx="3857296" cy="234380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152CA24-A04C-3AA3-4205-B82B230F83CC}"/>
                </a:ext>
              </a:extLst>
            </p:cNvPr>
            <p:cNvSpPr txBox="1"/>
            <p:nvPr/>
          </p:nvSpPr>
          <p:spPr>
            <a:xfrm>
              <a:off x="7809188" y="2777706"/>
              <a:ext cx="2207173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l"/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cpufetch</a:t>
              </a: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output: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1BD1E2-087D-3F4A-1A33-A94E9CA95807}"/>
                </a:ext>
              </a:extLst>
            </p:cNvPr>
            <p:cNvSpPr txBox="1"/>
            <p:nvPr/>
          </p:nvSpPr>
          <p:spPr>
            <a:xfrm>
              <a:off x="10602313" y="4490900"/>
              <a:ext cx="825061" cy="58477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FP32 at </a:t>
              </a:r>
              <a:b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max </a:t>
              </a: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freq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5A56FE9-E911-916E-B6EB-CE86BBB98DFB}"/>
              </a:ext>
            </a:extLst>
          </p:cNvPr>
          <p:cNvSpPr txBox="1"/>
          <p:nvPr/>
        </p:nvSpPr>
        <p:spPr>
          <a:xfrm>
            <a:off x="789098" y="4964744"/>
            <a:ext cx="7094483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 =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max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8GB / 264GB/s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2000" b="1" dirty="0">
                <a:solidFill>
                  <a:srgbClr val="C40D1E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2GFLOP / 3.85TFLOP/s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=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max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30.3ms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20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0.5ms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 =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30.3ms</a:t>
            </a:r>
          </a:p>
        </p:txBody>
      </p:sp>
    </p:spTree>
    <p:extLst>
      <p:ext uri="{BB962C8B-B14F-4D97-AF65-F5344CB8AC3E}">
        <p14:creationId xmlns:p14="http://schemas.microsoft.com/office/powerpoint/2010/main" val="265217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0C6CDB-70E4-F8B8-C07E-C985598BF5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Differentiable Programming</a:t>
            </a:r>
          </a:p>
          <a:p>
            <a:pPr lvl="1"/>
            <a:r>
              <a:rPr lang="en-US" dirty="0"/>
              <a:t>Adoption of auto differentiation concept from ML systems to PLs</a:t>
            </a:r>
          </a:p>
          <a:p>
            <a:pPr lvl="1"/>
            <a:r>
              <a:rPr lang="en-US" dirty="0"/>
              <a:t>Yann </a:t>
            </a:r>
            <a:r>
              <a:rPr lang="en-US" dirty="0" err="1"/>
              <a:t>LeCun</a:t>
            </a:r>
            <a:r>
              <a:rPr lang="en-US" dirty="0"/>
              <a:t> (Jan 2018)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Example DBMS Fitting</a:t>
            </a:r>
          </a:p>
          <a:p>
            <a:pPr lvl="1"/>
            <a:r>
              <a:rPr lang="en-US" dirty="0"/>
              <a:t>Implement DBMS components </a:t>
            </a:r>
            <a:br>
              <a:rPr lang="en-US" dirty="0"/>
            </a:br>
            <a:r>
              <a:rPr lang="en-US" dirty="0"/>
              <a:t>as </a:t>
            </a:r>
            <a:r>
              <a:rPr lang="en-US" b="1" dirty="0">
                <a:solidFill>
                  <a:srgbClr val="7889FB"/>
                </a:solidFill>
              </a:rPr>
              <a:t>differentiable functions</a:t>
            </a:r>
          </a:p>
          <a:p>
            <a:pPr lvl="1"/>
            <a:r>
              <a:rPr lang="en-US" dirty="0"/>
              <a:t>E.g.: cost model components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Q:</a:t>
            </a:r>
            <a:r>
              <a:rPr lang="en-US" b="1" dirty="0">
                <a:solidFill>
                  <a:schemeClr val="accent1"/>
                </a:solidFill>
              </a:rPr>
              <a:t> What about guarantees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(memory, size)?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BC686-55AA-4DD1-85EC-E164D9DB07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Differentiable Programming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8835DF-38D0-36C3-0318-32E588283985}"/>
              </a:ext>
            </a:extLst>
          </p:cNvPr>
          <p:cNvSpPr txBox="1"/>
          <p:nvPr/>
        </p:nvSpPr>
        <p:spPr>
          <a:xfrm>
            <a:off x="4172806" y="2031194"/>
            <a:ext cx="710025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“It's really very much like a regular prog[r]am, except it’s </a:t>
            </a:r>
            <a:br>
              <a:rPr lang="en-US" i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i="1" dirty="0">
                <a:solidFill>
                  <a:srgbClr val="C40E02"/>
                </a:solidFill>
                <a:ea typeface="ＭＳ Ｐゴシック" charset="0"/>
                <a:cs typeface="Calibri" panose="020F0502020204030204" pitchFamily="34" charset="0"/>
              </a:rPr>
              <a:t>parameterized, automatically differentiated, and trainable/optimizable</a:t>
            </a:r>
            <a:r>
              <a:rPr lang="en-US" i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AA9288-FC2E-A6C9-93FB-5D158180A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927" y="3154925"/>
            <a:ext cx="4928100" cy="2337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05D2EC-7FE7-5F9B-5359-4D27CD1A3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67" y="5260190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CDAB09-4F1F-29F1-4B64-944DF5564182}"/>
              </a:ext>
            </a:extLst>
          </p:cNvPr>
          <p:cNvSpPr txBox="1"/>
          <p:nvPr/>
        </p:nvSpPr>
        <p:spPr>
          <a:xfrm>
            <a:off x="1200476" y="5315512"/>
            <a:ext cx="382346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[Benjamin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Hilprecht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et al: DBMS Fitting: Why should we learn what we already know?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CIDR 2020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4920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F7C8FD-7062-01E1-C51C-C430A13C1A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Expression</a:t>
            </a:r>
            <a:br>
              <a:rPr lang="en-US" dirty="0"/>
            </a:br>
            <a:r>
              <a:rPr lang="en-US" dirty="0" err="1"/>
              <a:t>MLogReg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Compiled DAG</a:t>
            </a:r>
          </a:p>
          <a:p>
            <a:pPr lvl="1"/>
            <a:r>
              <a:rPr lang="en-US" dirty="0"/>
              <a:t>X: 100,000 x 4,000 / </a:t>
            </a:r>
            <a:r>
              <a:rPr lang="en-US" dirty="0" err="1"/>
              <a:t>nnz</a:t>
            </a:r>
            <a:r>
              <a:rPr lang="en-US" dirty="0"/>
              <a:t> = 1,365,000 </a:t>
            </a:r>
          </a:p>
          <a:p>
            <a:pPr lvl="1"/>
            <a:r>
              <a:rPr lang="en-US" dirty="0"/>
              <a:t>v: 4,000 x 11</a:t>
            </a:r>
          </a:p>
          <a:p>
            <a:pPr lvl="1"/>
            <a:r>
              <a:rPr lang="en-US" dirty="0"/>
              <a:t>P: 100,000 x 12 (K=11, 12 classes)</a:t>
            </a:r>
          </a:p>
          <a:p>
            <a:pPr lvl="1"/>
            <a:endParaRPr lang="en-US" dirty="0"/>
          </a:p>
          <a:p>
            <a:r>
              <a:rPr lang="en-US" dirty="0"/>
              <a:t>Q &amp; A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What are the dimensions and sparsity of all intermediates?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What rewrites have been applied </a:t>
            </a:r>
            <a:r>
              <a:rPr lang="en-US" b="1" dirty="0"/>
              <a:t>Expression </a:t>
            </a:r>
            <a:r>
              <a:rPr lang="en-US" b="1" dirty="0">
                <a:sym typeface="Wingdings" panose="05000000000000000000" pitchFamily="2" charset="2"/>
              </a:rPr>
              <a:t> DAG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?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CSE P[,1:K], rm vector replication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What other rewrites are possible if </a:t>
            </a:r>
            <a:r>
              <a:rPr lang="en-US" b="1" dirty="0" err="1">
                <a:solidFill>
                  <a:srgbClr val="7889FB"/>
                </a:solidFill>
              </a:rPr>
              <a:t>ncol</a:t>
            </a:r>
            <a:r>
              <a:rPr lang="en-US" b="1" dirty="0">
                <a:solidFill>
                  <a:srgbClr val="7889FB"/>
                </a:solidFill>
              </a:rPr>
              <a:t>(v)==1?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7889FB"/>
                </a:solidFill>
              </a:rPr>
              <a:t>	</a:t>
            </a:r>
            <a:r>
              <a:rPr lang="en-US" dirty="0">
                <a:sym typeface="Wingdings" panose="05000000000000000000" pitchFamily="2" charset="2"/>
              </a:rPr>
              <a:t> rm </a:t>
            </a:r>
            <a:r>
              <a:rPr lang="en-US" dirty="0" err="1">
                <a:sym typeface="Wingdings" panose="05000000000000000000" pitchFamily="2" charset="2"/>
              </a:rPr>
              <a:t>rowsums</a:t>
            </a:r>
            <a:r>
              <a:rPr lang="en-US" dirty="0">
                <a:sym typeface="Wingdings" panose="05000000000000000000" pitchFamily="2" charset="2"/>
              </a:rPr>
              <a:t>(), factorize ((1-P[,1:K])*Q) &amp; ((1-P[,1:K])*P[,1:K]) 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913A8-6DE2-D431-E2BE-F40A9570F1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2min BREAK and TEST YOURSELF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2516E-71BB-168B-AB74-E9F234352193}"/>
              </a:ext>
            </a:extLst>
          </p:cNvPr>
          <p:cNvSpPr txBox="1"/>
          <p:nvPr/>
        </p:nvSpPr>
        <p:spPr>
          <a:xfrm>
            <a:off x="2575030" y="1247943"/>
            <a:ext cx="58647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urier New" pitchFamily="49" charset="0"/>
              </a:rPr>
              <a:t>Q = P[, 1:K] * (X %*% v);</a:t>
            </a:r>
            <a:br>
              <a:rPr lang="en-US" sz="20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urier New" pitchFamily="49" charset="0"/>
              </a:rPr>
              <a:t>H = t(X) %*% (Q - P[, 1:K] * </a:t>
            </a:r>
            <a:br>
              <a:rPr lang="en-US" sz="20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urier New" pitchFamily="49" charset="0"/>
              </a:rPr>
              <a:t>     (</a:t>
            </a:r>
            <a:r>
              <a:rPr lang="en-US" sz="2000" dirty="0" err="1">
                <a:latin typeface="Consolas" panose="020B0609020204030204" pitchFamily="49" charset="0"/>
                <a:cs typeface="Courier New" pitchFamily="49" charset="0"/>
              </a:rPr>
              <a:t>rowSums</a:t>
            </a:r>
            <a:r>
              <a:rPr lang="en-US" sz="2000" dirty="0">
                <a:latin typeface="Consolas" panose="020B0609020204030204" pitchFamily="49" charset="0"/>
                <a:cs typeface="Courier New" pitchFamily="49" charset="0"/>
              </a:rPr>
              <a:t>(Q) %*% matrix(1,1,K)));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D4FBA9-DE27-0DBA-3B3E-6DFF3E09E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238" y="1247943"/>
            <a:ext cx="2259141" cy="41888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5D3C25-E535-1D66-FDCA-9EB67BFF5239}"/>
              </a:ext>
            </a:extLst>
          </p:cNvPr>
          <p:cNvSpPr txBox="1"/>
          <p:nvPr/>
        </p:nvSpPr>
        <p:spPr>
          <a:xfrm>
            <a:off x="7794700" y="5375552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[100K x 4K]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56FC71-3F9F-876D-8E63-26BF6957EB09}"/>
              </a:ext>
            </a:extLst>
          </p:cNvPr>
          <p:cNvSpPr txBox="1"/>
          <p:nvPr/>
        </p:nvSpPr>
        <p:spPr>
          <a:xfrm>
            <a:off x="9027149" y="5375552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[4K x 11]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26D3C7-27F6-6304-8C85-39D7573A09A8}"/>
              </a:ext>
            </a:extLst>
          </p:cNvPr>
          <p:cNvSpPr txBox="1"/>
          <p:nvPr/>
        </p:nvSpPr>
        <p:spPr>
          <a:xfrm>
            <a:off x="10020351" y="5372841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[100K x 12]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4B32E2-B7AA-81BE-B271-AFDCA07F05BA}"/>
              </a:ext>
            </a:extLst>
          </p:cNvPr>
          <p:cNvSpPr txBox="1"/>
          <p:nvPr/>
        </p:nvSpPr>
        <p:spPr>
          <a:xfrm>
            <a:off x="7521432" y="3059668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[4K x 100K]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86E64A-7F26-EF72-E771-73187718A606}"/>
              </a:ext>
            </a:extLst>
          </p:cNvPr>
          <p:cNvSpPr txBox="1"/>
          <p:nvPr/>
        </p:nvSpPr>
        <p:spPr>
          <a:xfrm>
            <a:off x="9953702" y="4254301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[100K x 11]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687958-B0CE-B4C2-5831-7F4F44334055}"/>
              </a:ext>
            </a:extLst>
          </p:cNvPr>
          <p:cNvSpPr txBox="1"/>
          <p:nvPr/>
        </p:nvSpPr>
        <p:spPr>
          <a:xfrm>
            <a:off x="8614507" y="4254301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[100K x 11]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32C1DA-32E5-233A-71C3-03375D9FFD65}"/>
              </a:ext>
            </a:extLst>
          </p:cNvPr>
          <p:cNvSpPr txBox="1"/>
          <p:nvPr/>
        </p:nvSpPr>
        <p:spPr>
          <a:xfrm>
            <a:off x="9470808" y="3730754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[100K x 11]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1B1356-2F4B-DF27-919D-10BB98E5D192}"/>
              </a:ext>
            </a:extLst>
          </p:cNvPr>
          <p:cNvSpPr txBox="1"/>
          <p:nvPr/>
        </p:nvSpPr>
        <p:spPr>
          <a:xfrm>
            <a:off x="9445228" y="3212044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[100K x 1]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A527BE-DB33-B3FD-3A96-F3B741FB3FE4}"/>
              </a:ext>
            </a:extLst>
          </p:cNvPr>
          <p:cNvSpPr txBox="1"/>
          <p:nvPr/>
        </p:nvSpPr>
        <p:spPr>
          <a:xfrm>
            <a:off x="10421700" y="2555795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[100K x 11]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196426-EBC6-2AE5-4EFD-5758562BCF11}"/>
              </a:ext>
            </a:extLst>
          </p:cNvPr>
          <p:cNvSpPr txBox="1"/>
          <p:nvPr/>
        </p:nvSpPr>
        <p:spPr>
          <a:xfrm>
            <a:off x="10011602" y="1975828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[100K x 11]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DBD843-9564-3BF9-C3A8-96ED63D2AB29}"/>
              </a:ext>
            </a:extLst>
          </p:cNvPr>
          <p:cNvSpPr txBox="1"/>
          <p:nvPr/>
        </p:nvSpPr>
        <p:spPr>
          <a:xfrm>
            <a:off x="9584401" y="1394161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[4K x 11]</a:t>
            </a:r>
          </a:p>
        </p:txBody>
      </p:sp>
    </p:spTree>
    <p:extLst>
      <p:ext uri="{BB962C8B-B14F-4D97-AF65-F5344CB8AC3E}">
        <p14:creationId xmlns:p14="http://schemas.microsoft.com/office/powerpoint/2010/main" val="7357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4E9682-5AF2-9A36-374E-F38A19FD1D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Rewrites (and Operator Selection)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0A7BB-AE83-202F-E2D4-717D6461C3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40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3E898A-B95A-A29E-382D-D02AF5E846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Common Subexpression Elimination (CSE)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Step 1:</a:t>
            </a:r>
            <a:r>
              <a:rPr lang="en-US" dirty="0"/>
              <a:t> Collect and </a:t>
            </a:r>
            <a:r>
              <a:rPr lang="en-US" b="1" dirty="0">
                <a:solidFill>
                  <a:srgbClr val="7889FB"/>
                </a:solidFill>
              </a:rPr>
              <a:t>replace leaf nodes</a:t>
            </a:r>
            <a:r>
              <a:rPr lang="en-US" dirty="0"/>
              <a:t> (variable reads and literals)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Step 2:</a:t>
            </a:r>
            <a:r>
              <a:rPr lang="en-US" dirty="0"/>
              <a:t> recursively </a:t>
            </a:r>
            <a:r>
              <a:rPr lang="en-US" b="1" dirty="0">
                <a:solidFill>
                  <a:srgbClr val="7889FB"/>
                </a:solidFill>
              </a:rPr>
              <a:t>remove CSEs bottom-up</a:t>
            </a:r>
            <a:r>
              <a:rPr lang="en-US" dirty="0"/>
              <a:t> starting at the </a:t>
            </a:r>
            <a:r>
              <a:rPr lang="en-US" dirty="0" err="1"/>
              <a:t>leafs</a:t>
            </a:r>
            <a:br>
              <a:rPr lang="en-US" dirty="0"/>
            </a:br>
            <a:r>
              <a:rPr lang="en-US" dirty="0"/>
              <a:t>by merging nodes with same inputs (</a:t>
            </a:r>
            <a:r>
              <a:rPr lang="en-US" b="1" dirty="0">
                <a:solidFill>
                  <a:schemeClr val="accent1"/>
                </a:solidFill>
              </a:rPr>
              <a:t>beware non-determinism</a:t>
            </a:r>
            <a:r>
              <a:rPr lang="en-US" dirty="0"/>
              <a:t>)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Example: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DEA09-4BBF-2F8F-7118-17BBE5CD9A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Traditional PL Rewrites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4717F38-78C9-9CBE-70C8-6AA5777C4E26}"/>
              </a:ext>
            </a:extLst>
          </p:cNvPr>
          <p:cNvSpPr/>
          <p:nvPr/>
        </p:nvSpPr>
        <p:spPr>
          <a:xfrm>
            <a:off x="8028900" y="1840251"/>
            <a:ext cx="3203751" cy="64633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R1 = 7 </a:t>
            </a:r>
            <a:r>
              <a:rPr lang="en-AT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–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</a:t>
            </a:r>
            <a:r>
              <a:rPr lang="en-US" b="1" dirty="0">
                <a:solidFill>
                  <a:srgbClr val="C40D1E"/>
                </a:solidFill>
                <a:latin typeface="Consolas" panose="020B0609020204030204" pitchFamily="49" charset="0"/>
                <a:ea typeface="ＭＳ Ｐゴシック" charset="0"/>
              </a:rPr>
              <a:t>abs(A * B)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R2 = </a:t>
            </a:r>
            <a:r>
              <a:rPr lang="en-US" b="1" dirty="0">
                <a:solidFill>
                  <a:srgbClr val="C40D1E"/>
                </a:solidFill>
                <a:latin typeface="Consolas" panose="020B0609020204030204" pitchFamily="49" charset="0"/>
                <a:ea typeface="ＭＳ Ｐゴシック" charset="0"/>
              </a:rPr>
              <a:t>abs(A * B)</a:t>
            </a:r>
            <a:r>
              <a:rPr lang="en-US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+ rand()</a:t>
            </a:r>
          </a:p>
        </p:txBody>
      </p:sp>
      <p:sp>
        <p:nvSpPr>
          <p:cNvPr id="83" name="Right Arrow 147">
            <a:extLst>
              <a:ext uri="{FF2B5EF4-FFF2-40B4-BE49-F238E27FC236}">
                <a16:creationId xmlns:a16="http://schemas.microsoft.com/office/drawing/2014/main" id="{07C7C411-B31A-293C-B0CE-5DEBD7DF0D3A}"/>
              </a:ext>
            </a:extLst>
          </p:cNvPr>
          <p:cNvSpPr/>
          <p:nvPr/>
        </p:nvSpPr>
        <p:spPr>
          <a:xfrm>
            <a:off x="5469753" y="3147337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974A4AE-D3FB-A250-2411-D03ECBFA8F85}"/>
              </a:ext>
            </a:extLst>
          </p:cNvPr>
          <p:cNvGrpSpPr/>
          <p:nvPr/>
        </p:nvGrpSpPr>
        <p:grpSpPr>
          <a:xfrm>
            <a:off x="2559568" y="2917383"/>
            <a:ext cx="2829201" cy="2339579"/>
            <a:chOff x="123940" y="3644211"/>
            <a:chExt cx="2829201" cy="2339579"/>
          </a:xfrm>
        </p:grpSpPr>
        <p:sp>
          <p:nvSpPr>
            <p:cNvPr id="85" name="Rounded Rectangle 12">
              <a:extLst>
                <a:ext uri="{FF2B5EF4-FFF2-40B4-BE49-F238E27FC236}">
                  <a16:creationId xmlns:a16="http://schemas.microsoft.com/office/drawing/2014/main" id="{246C2604-371A-2C5A-219C-F69DA41F2378}"/>
                </a:ext>
              </a:extLst>
            </p:cNvPr>
            <p:cNvSpPr/>
            <p:nvPr/>
          </p:nvSpPr>
          <p:spPr>
            <a:xfrm>
              <a:off x="123940" y="4645693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86" name="Rounded Rectangle 15">
              <a:extLst>
                <a:ext uri="{FF2B5EF4-FFF2-40B4-BE49-F238E27FC236}">
                  <a16:creationId xmlns:a16="http://schemas.microsoft.com/office/drawing/2014/main" id="{617F4F73-30D9-530A-35CB-99ECC8D08786}"/>
                </a:ext>
              </a:extLst>
            </p:cNvPr>
            <p:cNvSpPr/>
            <p:nvPr/>
          </p:nvSpPr>
          <p:spPr>
            <a:xfrm>
              <a:off x="447163" y="4195194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-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952094F-18FE-65A1-BDB2-629CEF7E245E}"/>
                </a:ext>
              </a:extLst>
            </p:cNvPr>
            <p:cNvCxnSpPr>
              <a:stCxn id="85" idx="0"/>
              <a:endCxn id="86" idx="2"/>
            </p:cNvCxnSpPr>
            <p:nvPr/>
          </p:nvCxnSpPr>
          <p:spPr>
            <a:xfrm flipV="1">
              <a:off x="378498" y="4526790"/>
              <a:ext cx="323223" cy="118903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BF7C6A0-321C-49EA-99E4-DCA5713BA2A8}"/>
                </a:ext>
              </a:extLst>
            </p:cNvPr>
            <p:cNvCxnSpPr>
              <a:stCxn id="95" idx="0"/>
              <a:endCxn id="86" idx="2"/>
            </p:cNvCxnSpPr>
            <p:nvPr/>
          </p:nvCxnSpPr>
          <p:spPr>
            <a:xfrm flipH="1" flipV="1">
              <a:off x="701721" y="4526790"/>
              <a:ext cx="304512" cy="138165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2938AA0-EBD1-BFD4-6F4D-4D02762ABEBA}"/>
                </a:ext>
              </a:extLst>
            </p:cNvPr>
            <p:cNvCxnSpPr>
              <a:stCxn id="86" idx="0"/>
              <a:endCxn id="90" idx="2"/>
            </p:cNvCxnSpPr>
            <p:nvPr/>
          </p:nvCxnSpPr>
          <p:spPr>
            <a:xfrm flipV="1">
              <a:off x="701721" y="3975807"/>
              <a:ext cx="1674" cy="21938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90" name="Rounded Rectangle 31">
              <a:extLst>
                <a:ext uri="{FF2B5EF4-FFF2-40B4-BE49-F238E27FC236}">
                  <a16:creationId xmlns:a16="http://schemas.microsoft.com/office/drawing/2014/main" id="{E3F6448B-3078-1016-930C-0A6A7A6937CC}"/>
                </a:ext>
              </a:extLst>
            </p:cNvPr>
            <p:cNvSpPr/>
            <p:nvPr/>
          </p:nvSpPr>
          <p:spPr>
            <a:xfrm>
              <a:off x="448837" y="3644211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R1</a:t>
              </a:r>
            </a:p>
          </p:txBody>
        </p:sp>
        <p:sp>
          <p:nvSpPr>
            <p:cNvPr id="91" name="Rounded Rectangle 157">
              <a:extLst>
                <a:ext uri="{FF2B5EF4-FFF2-40B4-BE49-F238E27FC236}">
                  <a16:creationId xmlns:a16="http://schemas.microsoft.com/office/drawing/2014/main" id="{BB827C38-B872-43AC-233A-52B3ACA22C72}"/>
                </a:ext>
              </a:extLst>
            </p:cNvPr>
            <p:cNvSpPr/>
            <p:nvPr/>
          </p:nvSpPr>
          <p:spPr>
            <a:xfrm>
              <a:off x="535898" y="5650518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92" name="Rounded Rectangle 158">
              <a:extLst>
                <a:ext uri="{FF2B5EF4-FFF2-40B4-BE49-F238E27FC236}">
                  <a16:creationId xmlns:a16="http://schemas.microsoft.com/office/drawing/2014/main" id="{0F291443-7A45-CC0B-C62B-F9F0D8F01037}"/>
                </a:ext>
              </a:extLst>
            </p:cNvPr>
            <p:cNvSpPr/>
            <p:nvPr/>
          </p:nvSpPr>
          <p:spPr>
            <a:xfrm>
              <a:off x="1090237" y="5652194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B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717DD82-2F12-FBA6-17DA-72A86877A7CD}"/>
                </a:ext>
              </a:extLst>
            </p:cNvPr>
            <p:cNvCxnSpPr>
              <a:stCxn id="91" idx="0"/>
              <a:endCxn id="96" idx="2"/>
            </p:cNvCxnSpPr>
            <p:nvPr/>
          </p:nvCxnSpPr>
          <p:spPr>
            <a:xfrm flipV="1">
              <a:off x="716769" y="5531617"/>
              <a:ext cx="286327" cy="118901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CCB31AB-5688-DF8E-7B5D-4EC03CDFF037}"/>
                </a:ext>
              </a:extLst>
            </p:cNvPr>
            <p:cNvCxnSpPr>
              <a:stCxn id="92" idx="0"/>
              <a:endCxn id="96" idx="2"/>
            </p:cNvCxnSpPr>
            <p:nvPr/>
          </p:nvCxnSpPr>
          <p:spPr>
            <a:xfrm flipH="1" flipV="1">
              <a:off x="1003096" y="5531617"/>
              <a:ext cx="268012" cy="12057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95" name="Rounded Rectangle 161">
              <a:extLst>
                <a:ext uri="{FF2B5EF4-FFF2-40B4-BE49-F238E27FC236}">
                  <a16:creationId xmlns:a16="http://schemas.microsoft.com/office/drawing/2014/main" id="{37785277-F2D6-DB91-6226-285F43DB03D6}"/>
                </a:ext>
              </a:extLst>
            </p:cNvPr>
            <p:cNvSpPr/>
            <p:nvPr/>
          </p:nvSpPr>
          <p:spPr>
            <a:xfrm>
              <a:off x="698217" y="4664955"/>
              <a:ext cx="61603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abs</a:t>
              </a:r>
            </a:p>
          </p:txBody>
        </p:sp>
        <p:sp>
          <p:nvSpPr>
            <p:cNvPr id="96" name="Rounded Rectangle 162">
              <a:extLst>
                <a:ext uri="{FF2B5EF4-FFF2-40B4-BE49-F238E27FC236}">
                  <a16:creationId xmlns:a16="http://schemas.microsoft.com/office/drawing/2014/main" id="{1AA7F61D-D66B-1660-9844-15B02005EA38}"/>
                </a:ext>
              </a:extLst>
            </p:cNvPr>
            <p:cNvSpPr/>
            <p:nvPr/>
          </p:nvSpPr>
          <p:spPr>
            <a:xfrm>
              <a:off x="748538" y="5200021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*</a:t>
              </a: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CD3E50A-6268-47E3-6E4D-26F22466703C}"/>
                </a:ext>
              </a:extLst>
            </p:cNvPr>
            <p:cNvCxnSpPr>
              <a:stCxn id="96" idx="0"/>
              <a:endCxn id="95" idx="2"/>
            </p:cNvCxnSpPr>
            <p:nvPr/>
          </p:nvCxnSpPr>
          <p:spPr>
            <a:xfrm flipV="1">
              <a:off x="1003096" y="4996551"/>
              <a:ext cx="3137" cy="203470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98" name="Rounded Rectangle 165">
              <a:extLst>
                <a:ext uri="{FF2B5EF4-FFF2-40B4-BE49-F238E27FC236}">
                  <a16:creationId xmlns:a16="http://schemas.microsoft.com/office/drawing/2014/main" id="{493736EC-B921-D6BD-4644-1987A765EB68}"/>
                </a:ext>
              </a:extLst>
            </p:cNvPr>
            <p:cNvSpPr/>
            <p:nvPr/>
          </p:nvSpPr>
          <p:spPr>
            <a:xfrm>
              <a:off x="1516983" y="5647170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99" name="Rounded Rectangle 166">
              <a:extLst>
                <a:ext uri="{FF2B5EF4-FFF2-40B4-BE49-F238E27FC236}">
                  <a16:creationId xmlns:a16="http://schemas.microsoft.com/office/drawing/2014/main" id="{BDB27DC0-A56A-2622-A9F7-BEA3865A9EE8}"/>
                </a:ext>
              </a:extLst>
            </p:cNvPr>
            <p:cNvSpPr/>
            <p:nvPr/>
          </p:nvSpPr>
          <p:spPr>
            <a:xfrm>
              <a:off x="2071322" y="5648846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B</a:t>
              </a:r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8DC5960-221B-0849-74DD-E5D54A58C596}"/>
                </a:ext>
              </a:extLst>
            </p:cNvPr>
            <p:cNvCxnSpPr>
              <a:stCxn id="98" idx="0"/>
              <a:endCxn id="109" idx="2"/>
            </p:cNvCxnSpPr>
            <p:nvPr/>
          </p:nvCxnSpPr>
          <p:spPr>
            <a:xfrm flipV="1">
              <a:off x="1697854" y="5528269"/>
              <a:ext cx="286327" cy="118901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225E63D7-09B2-5EDD-6E1E-44E05F3CDCBA}"/>
                </a:ext>
              </a:extLst>
            </p:cNvPr>
            <p:cNvCxnSpPr>
              <a:stCxn id="99" idx="0"/>
              <a:endCxn id="109" idx="2"/>
            </p:cNvCxnSpPr>
            <p:nvPr/>
          </p:nvCxnSpPr>
          <p:spPr>
            <a:xfrm flipH="1" flipV="1">
              <a:off x="1984181" y="5528269"/>
              <a:ext cx="268012" cy="12057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102" name="Rounded Rectangle 169">
              <a:extLst>
                <a:ext uri="{FF2B5EF4-FFF2-40B4-BE49-F238E27FC236}">
                  <a16:creationId xmlns:a16="http://schemas.microsoft.com/office/drawing/2014/main" id="{82302CE1-BC23-61EB-1C26-E7D79E9D2FC0}"/>
                </a:ext>
              </a:extLst>
            </p:cNvPr>
            <p:cNvSpPr/>
            <p:nvPr/>
          </p:nvSpPr>
          <p:spPr>
            <a:xfrm>
              <a:off x="2094768" y="4195194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03" name="Rounded Rectangle 170">
              <a:extLst>
                <a:ext uri="{FF2B5EF4-FFF2-40B4-BE49-F238E27FC236}">
                  <a16:creationId xmlns:a16="http://schemas.microsoft.com/office/drawing/2014/main" id="{9E4B2A60-ADEE-3978-A701-52D6C5454223}"/>
                </a:ext>
              </a:extLst>
            </p:cNvPr>
            <p:cNvSpPr/>
            <p:nvPr/>
          </p:nvSpPr>
          <p:spPr>
            <a:xfrm>
              <a:off x="2207744" y="4647367"/>
              <a:ext cx="745397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rand</a:t>
              </a: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C576828-B94C-A97A-A888-61C64A604CBE}"/>
                </a:ext>
              </a:extLst>
            </p:cNvPr>
            <p:cNvCxnSpPr>
              <a:stCxn id="108" idx="0"/>
              <a:endCxn id="102" idx="2"/>
            </p:cNvCxnSpPr>
            <p:nvPr/>
          </p:nvCxnSpPr>
          <p:spPr>
            <a:xfrm flipV="1">
              <a:off x="1987318" y="4526790"/>
              <a:ext cx="362008" cy="13481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1D5682FF-9E63-FE8B-F295-135623534C4B}"/>
                </a:ext>
              </a:extLst>
            </p:cNvPr>
            <p:cNvCxnSpPr>
              <a:stCxn id="103" idx="0"/>
              <a:endCxn id="102" idx="2"/>
            </p:cNvCxnSpPr>
            <p:nvPr/>
          </p:nvCxnSpPr>
          <p:spPr>
            <a:xfrm flipH="1" flipV="1">
              <a:off x="2349326" y="4526790"/>
              <a:ext cx="231117" cy="12057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0F9DD9EF-134A-B246-DBEA-4E07E811D1B7}"/>
                </a:ext>
              </a:extLst>
            </p:cNvPr>
            <p:cNvCxnSpPr>
              <a:stCxn id="102" idx="0"/>
              <a:endCxn id="107" idx="2"/>
            </p:cNvCxnSpPr>
            <p:nvPr/>
          </p:nvCxnSpPr>
          <p:spPr>
            <a:xfrm flipV="1">
              <a:off x="2349326" y="3975807"/>
              <a:ext cx="1674" cy="21938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107" name="Rounded Rectangle 174">
              <a:extLst>
                <a:ext uri="{FF2B5EF4-FFF2-40B4-BE49-F238E27FC236}">
                  <a16:creationId xmlns:a16="http://schemas.microsoft.com/office/drawing/2014/main" id="{3050CE00-21EE-429B-EA30-C8A671BCCA67}"/>
                </a:ext>
              </a:extLst>
            </p:cNvPr>
            <p:cNvSpPr/>
            <p:nvPr/>
          </p:nvSpPr>
          <p:spPr>
            <a:xfrm>
              <a:off x="2096442" y="3644211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R2</a:t>
              </a:r>
            </a:p>
          </p:txBody>
        </p:sp>
        <p:sp>
          <p:nvSpPr>
            <p:cNvPr id="108" name="Rounded Rectangle 175">
              <a:extLst>
                <a:ext uri="{FF2B5EF4-FFF2-40B4-BE49-F238E27FC236}">
                  <a16:creationId xmlns:a16="http://schemas.microsoft.com/office/drawing/2014/main" id="{9337799D-0CEC-2F4E-CDE5-BCD92484421A}"/>
                </a:ext>
              </a:extLst>
            </p:cNvPr>
            <p:cNvSpPr/>
            <p:nvPr/>
          </p:nvSpPr>
          <p:spPr>
            <a:xfrm>
              <a:off x="1679302" y="4661607"/>
              <a:ext cx="61603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abs</a:t>
              </a:r>
            </a:p>
          </p:txBody>
        </p:sp>
        <p:sp>
          <p:nvSpPr>
            <p:cNvPr id="109" name="Rounded Rectangle 176">
              <a:extLst>
                <a:ext uri="{FF2B5EF4-FFF2-40B4-BE49-F238E27FC236}">
                  <a16:creationId xmlns:a16="http://schemas.microsoft.com/office/drawing/2014/main" id="{48C7DD3F-532D-4E7F-2C50-0FD062DB3BF1}"/>
                </a:ext>
              </a:extLst>
            </p:cNvPr>
            <p:cNvSpPr/>
            <p:nvPr/>
          </p:nvSpPr>
          <p:spPr>
            <a:xfrm>
              <a:off x="1729623" y="5196673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*</a:t>
              </a: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EA321BC2-2C9C-D206-9878-D2C26299947C}"/>
                </a:ext>
              </a:extLst>
            </p:cNvPr>
            <p:cNvCxnSpPr>
              <a:stCxn id="109" idx="0"/>
              <a:endCxn id="108" idx="2"/>
            </p:cNvCxnSpPr>
            <p:nvPr/>
          </p:nvCxnSpPr>
          <p:spPr>
            <a:xfrm flipV="1">
              <a:off x="1984181" y="4993203"/>
              <a:ext cx="3137" cy="203470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BBA06BB-4660-AC01-6F4B-089F6F169248}"/>
              </a:ext>
            </a:extLst>
          </p:cNvPr>
          <p:cNvGrpSpPr/>
          <p:nvPr/>
        </p:nvGrpSpPr>
        <p:grpSpPr>
          <a:xfrm>
            <a:off x="5857104" y="2919059"/>
            <a:ext cx="2829201" cy="2336231"/>
            <a:chOff x="3421476" y="3645887"/>
            <a:chExt cx="2829201" cy="2336231"/>
          </a:xfrm>
        </p:grpSpPr>
        <p:sp>
          <p:nvSpPr>
            <p:cNvPr id="112" name="Rounded Rectangle 178">
              <a:extLst>
                <a:ext uri="{FF2B5EF4-FFF2-40B4-BE49-F238E27FC236}">
                  <a16:creationId xmlns:a16="http://schemas.microsoft.com/office/drawing/2014/main" id="{F39203BF-5157-9098-1AA7-1BB78974A1A6}"/>
                </a:ext>
              </a:extLst>
            </p:cNvPr>
            <p:cNvSpPr/>
            <p:nvPr/>
          </p:nvSpPr>
          <p:spPr>
            <a:xfrm>
              <a:off x="3421476" y="4647369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40D1E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13" name="Rounded Rectangle 179">
              <a:extLst>
                <a:ext uri="{FF2B5EF4-FFF2-40B4-BE49-F238E27FC236}">
                  <a16:creationId xmlns:a16="http://schemas.microsoft.com/office/drawing/2014/main" id="{A77EF8E9-4A0E-65A9-4707-1861E0385082}"/>
                </a:ext>
              </a:extLst>
            </p:cNvPr>
            <p:cNvSpPr/>
            <p:nvPr/>
          </p:nvSpPr>
          <p:spPr>
            <a:xfrm>
              <a:off x="3744699" y="4196870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-</a:t>
              </a:r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6E43C3D-F0BD-8F61-2B19-913C3AC2C15B}"/>
                </a:ext>
              </a:extLst>
            </p:cNvPr>
            <p:cNvCxnSpPr>
              <a:stCxn id="112" idx="0"/>
              <a:endCxn id="113" idx="2"/>
            </p:cNvCxnSpPr>
            <p:nvPr/>
          </p:nvCxnSpPr>
          <p:spPr>
            <a:xfrm flipV="1">
              <a:off x="3676034" y="4528466"/>
              <a:ext cx="323223" cy="118903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9E774452-0F72-9917-A078-B6DBE153523C}"/>
                </a:ext>
              </a:extLst>
            </p:cNvPr>
            <p:cNvCxnSpPr>
              <a:stCxn id="118" idx="0"/>
              <a:endCxn id="113" idx="2"/>
            </p:cNvCxnSpPr>
            <p:nvPr/>
          </p:nvCxnSpPr>
          <p:spPr>
            <a:xfrm flipH="1" flipV="1">
              <a:off x="3999257" y="4528466"/>
              <a:ext cx="304512" cy="138165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70C688D3-1EEB-32DC-7B66-A1EC92726373}"/>
                </a:ext>
              </a:extLst>
            </p:cNvPr>
            <p:cNvCxnSpPr>
              <a:stCxn id="113" idx="0"/>
              <a:endCxn id="117" idx="2"/>
            </p:cNvCxnSpPr>
            <p:nvPr/>
          </p:nvCxnSpPr>
          <p:spPr>
            <a:xfrm flipV="1">
              <a:off x="3999257" y="3977483"/>
              <a:ext cx="1674" cy="21938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117" name="Rounded Rectangle 183">
              <a:extLst>
                <a:ext uri="{FF2B5EF4-FFF2-40B4-BE49-F238E27FC236}">
                  <a16:creationId xmlns:a16="http://schemas.microsoft.com/office/drawing/2014/main" id="{C9FFF468-C275-94C4-385B-0595D2BEA711}"/>
                </a:ext>
              </a:extLst>
            </p:cNvPr>
            <p:cNvSpPr/>
            <p:nvPr/>
          </p:nvSpPr>
          <p:spPr>
            <a:xfrm>
              <a:off x="3746373" y="3645887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R1</a:t>
              </a:r>
            </a:p>
          </p:txBody>
        </p:sp>
        <p:sp>
          <p:nvSpPr>
            <p:cNvPr id="118" name="Rounded Rectangle 188">
              <a:extLst>
                <a:ext uri="{FF2B5EF4-FFF2-40B4-BE49-F238E27FC236}">
                  <a16:creationId xmlns:a16="http://schemas.microsoft.com/office/drawing/2014/main" id="{5176B103-6FF3-8535-ECDA-AEFEE329AB5C}"/>
                </a:ext>
              </a:extLst>
            </p:cNvPr>
            <p:cNvSpPr/>
            <p:nvPr/>
          </p:nvSpPr>
          <p:spPr>
            <a:xfrm>
              <a:off x="3995753" y="4666631"/>
              <a:ext cx="61603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abs</a:t>
              </a:r>
            </a:p>
          </p:txBody>
        </p:sp>
        <p:sp>
          <p:nvSpPr>
            <p:cNvPr id="119" name="Rounded Rectangle 189">
              <a:extLst>
                <a:ext uri="{FF2B5EF4-FFF2-40B4-BE49-F238E27FC236}">
                  <a16:creationId xmlns:a16="http://schemas.microsoft.com/office/drawing/2014/main" id="{3EBF5388-29B5-ED60-0645-EFC5EFBBE4F5}"/>
                </a:ext>
              </a:extLst>
            </p:cNvPr>
            <p:cNvSpPr/>
            <p:nvPr/>
          </p:nvSpPr>
          <p:spPr>
            <a:xfrm>
              <a:off x="4046074" y="5201697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*</a:t>
              </a: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6AC9EC5-D6B7-EEBF-B63C-36F6EFF9057A}"/>
                </a:ext>
              </a:extLst>
            </p:cNvPr>
            <p:cNvCxnSpPr>
              <a:stCxn id="119" idx="0"/>
              <a:endCxn id="118" idx="2"/>
            </p:cNvCxnSpPr>
            <p:nvPr/>
          </p:nvCxnSpPr>
          <p:spPr>
            <a:xfrm flipV="1">
              <a:off x="4300632" y="4998227"/>
              <a:ext cx="3137" cy="203470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121" name="Rounded Rectangle 191">
              <a:extLst>
                <a:ext uri="{FF2B5EF4-FFF2-40B4-BE49-F238E27FC236}">
                  <a16:creationId xmlns:a16="http://schemas.microsoft.com/office/drawing/2014/main" id="{2EEA019D-24AD-E748-C8A6-4ACED9A2DFD8}"/>
                </a:ext>
              </a:extLst>
            </p:cNvPr>
            <p:cNvSpPr/>
            <p:nvPr/>
          </p:nvSpPr>
          <p:spPr>
            <a:xfrm>
              <a:off x="4372394" y="5648846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40D1E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22" name="Rounded Rectangle 192">
              <a:extLst>
                <a:ext uri="{FF2B5EF4-FFF2-40B4-BE49-F238E27FC236}">
                  <a16:creationId xmlns:a16="http://schemas.microsoft.com/office/drawing/2014/main" id="{D447432F-BE05-F581-D991-BCC0DC8F4D97}"/>
                </a:ext>
              </a:extLst>
            </p:cNvPr>
            <p:cNvSpPr/>
            <p:nvPr/>
          </p:nvSpPr>
          <p:spPr>
            <a:xfrm>
              <a:off x="4926733" y="5650522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40D1E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B</a:t>
              </a: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6E3E1A1-654E-D23D-5D70-F3614742A918}"/>
                </a:ext>
              </a:extLst>
            </p:cNvPr>
            <p:cNvCxnSpPr>
              <a:stCxn id="121" idx="0"/>
              <a:endCxn id="119" idx="2"/>
            </p:cNvCxnSpPr>
            <p:nvPr/>
          </p:nvCxnSpPr>
          <p:spPr>
            <a:xfrm flipH="1" flipV="1">
              <a:off x="4300632" y="5533293"/>
              <a:ext cx="252633" cy="115553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4AFCED94-02BD-AA2A-1B43-46227E05665E}"/>
                </a:ext>
              </a:extLst>
            </p:cNvPr>
            <p:cNvCxnSpPr>
              <a:stCxn id="122" idx="0"/>
              <a:endCxn id="119" idx="2"/>
            </p:cNvCxnSpPr>
            <p:nvPr/>
          </p:nvCxnSpPr>
          <p:spPr>
            <a:xfrm flipH="1" flipV="1">
              <a:off x="4300632" y="5533293"/>
              <a:ext cx="806972" cy="117229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125" name="Rounded Rectangle 195">
              <a:extLst>
                <a:ext uri="{FF2B5EF4-FFF2-40B4-BE49-F238E27FC236}">
                  <a16:creationId xmlns:a16="http://schemas.microsoft.com/office/drawing/2014/main" id="{324B79CE-E82D-57DC-57E9-A02B98D163CE}"/>
                </a:ext>
              </a:extLst>
            </p:cNvPr>
            <p:cNvSpPr/>
            <p:nvPr/>
          </p:nvSpPr>
          <p:spPr>
            <a:xfrm>
              <a:off x="5392304" y="4196870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26" name="Rounded Rectangle 196">
              <a:extLst>
                <a:ext uri="{FF2B5EF4-FFF2-40B4-BE49-F238E27FC236}">
                  <a16:creationId xmlns:a16="http://schemas.microsoft.com/office/drawing/2014/main" id="{58DE48D4-4565-D398-788F-6B27B15D5728}"/>
                </a:ext>
              </a:extLst>
            </p:cNvPr>
            <p:cNvSpPr/>
            <p:nvPr/>
          </p:nvSpPr>
          <p:spPr>
            <a:xfrm>
              <a:off x="5505280" y="4649043"/>
              <a:ext cx="745397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rand</a:t>
              </a:r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5CFD5FFA-3703-9B05-06B1-3EDA770C089B}"/>
                </a:ext>
              </a:extLst>
            </p:cNvPr>
            <p:cNvCxnSpPr>
              <a:stCxn id="131" idx="0"/>
              <a:endCxn id="125" idx="2"/>
            </p:cNvCxnSpPr>
            <p:nvPr/>
          </p:nvCxnSpPr>
          <p:spPr>
            <a:xfrm flipV="1">
              <a:off x="5284854" y="4528466"/>
              <a:ext cx="362008" cy="13481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12497211-ED5F-6841-DE14-BB077B98FA3B}"/>
                </a:ext>
              </a:extLst>
            </p:cNvPr>
            <p:cNvCxnSpPr>
              <a:stCxn id="126" idx="0"/>
              <a:endCxn id="125" idx="2"/>
            </p:cNvCxnSpPr>
            <p:nvPr/>
          </p:nvCxnSpPr>
          <p:spPr>
            <a:xfrm flipH="1" flipV="1">
              <a:off x="5646862" y="4528466"/>
              <a:ext cx="231117" cy="12057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E706660-E273-B5EE-DE96-C6883E466CA1}"/>
                </a:ext>
              </a:extLst>
            </p:cNvPr>
            <p:cNvCxnSpPr>
              <a:stCxn id="125" idx="0"/>
              <a:endCxn id="130" idx="2"/>
            </p:cNvCxnSpPr>
            <p:nvPr/>
          </p:nvCxnSpPr>
          <p:spPr>
            <a:xfrm flipV="1">
              <a:off x="5646862" y="3977483"/>
              <a:ext cx="1674" cy="21938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130" name="Rounded Rectangle 200">
              <a:extLst>
                <a:ext uri="{FF2B5EF4-FFF2-40B4-BE49-F238E27FC236}">
                  <a16:creationId xmlns:a16="http://schemas.microsoft.com/office/drawing/2014/main" id="{47EF1D59-41CB-3975-99CF-C77ABB87CF68}"/>
                </a:ext>
              </a:extLst>
            </p:cNvPr>
            <p:cNvSpPr/>
            <p:nvPr/>
          </p:nvSpPr>
          <p:spPr>
            <a:xfrm>
              <a:off x="5393978" y="3645887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R2</a:t>
              </a:r>
            </a:p>
          </p:txBody>
        </p:sp>
        <p:sp>
          <p:nvSpPr>
            <p:cNvPr id="131" name="Rounded Rectangle 201">
              <a:extLst>
                <a:ext uri="{FF2B5EF4-FFF2-40B4-BE49-F238E27FC236}">
                  <a16:creationId xmlns:a16="http://schemas.microsoft.com/office/drawing/2014/main" id="{855D5835-73DE-D0A5-F2A9-09A06B1371FE}"/>
                </a:ext>
              </a:extLst>
            </p:cNvPr>
            <p:cNvSpPr/>
            <p:nvPr/>
          </p:nvSpPr>
          <p:spPr>
            <a:xfrm>
              <a:off x="4976838" y="4663283"/>
              <a:ext cx="61603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abs</a:t>
              </a:r>
            </a:p>
          </p:txBody>
        </p:sp>
        <p:sp>
          <p:nvSpPr>
            <p:cNvPr id="132" name="Rounded Rectangle 202">
              <a:extLst>
                <a:ext uri="{FF2B5EF4-FFF2-40B4-BE49-F238E27FC236}">
                  <a16:creationId xmlns:a16="http://schemas.microsoft.com/office/drawing/2014/main" id="{1ACAD89D-5E73-D7CE-282F-5052A5BD3488}"/>
                </a:ext>
              </a:extLst>
            </p:cNvPr>
            <p:cNvSpPr/>
            <p:nvPr/>
          </p:nvSpPr>
          <p:spPr>
            <a:xfrm>
              <a:off x="5027159" y="5198349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*</a:t>
              </a: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CCBA09FA-A430-FBE7-6789-E803B9E1D683}"/>
                </a:ext>
              </a:extLst>
            </p:cNvPr>
            <p:cNvCxnSpPr>
              <a:stCxn id="132" idx="0"/>
              <a:endCxn id="131" idx="2"/>
            </p:cNvCxnSpPr>
            <p:nvPr/>
          </p:nvCxnSpPr>
          <p:spPr>
            <a:xfrm flipV="1">
              <a:off x="5281717" y="4994879"/>
              <a:ext cx="3137" cy="203470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BA32B990-8268-5FB3-BE21-14FE2B1F04D7}"/>
                </a:ext>
              </a:extLst>
            </p:cNvPr>
            <p:cNvCxnSpPr>
              <a:stCxn id="122" idx="0"/>
              <a:endCxn id="132" idx="2"/>
            </p:cNvCxnSpPr>
            <p:nvPr/>
          </p:nvCxnSpPr>
          <p:spPr>
            <a:xfrm flipV="1">
              <a:off x="5107604" y="5529945"/>
              <a:ext cx="174113" cy="12057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C972C4C-CA4E-2100-AA23-6D10CCC94783}"/>
                </a:ext>
              </a:extLst>
            </p:cNvPr>
            <p:cNvCxnSpPr>
              <a:stCxn id="121" idx="0"/>
              <a:endCxn id="132" idx="2"/>
            </p:cNvCxnSpPr>
            <p:nvPr/>
          </p:nvCxnSpPr>
          <p:spPr>
            <a:xfrm flipV="1">
              <a:off x="4553265" y="5529945"/>
              <a:ext cx="728452" cy="118901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</p:grpSp>
      <p:sp>
        <p:nvSpPr>
          <p:cNvPr id="136" name="Right Arrow 212">
            <a:extLst>
              <a:ext uri="{FF2B5EF4-FFF2-40B4-BE49-F238E27FC236}">
                <a16:creationId xmlns:a16="http://schemas.microsoft.com/office/drawing/2014/main" id="{1ADA6EA9-5B52-FC35-5D62-AAA750974672}"/>
              </a:ext>
            </a:extLst>
          </p:cNvPr>
          <p:cNvSpPr/>
          <p:nvPr/>
        </p:nvSpPr>
        <p:spPr>
          <a:xfrm>
            <a:off x="8809769" y="3197850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CF339B43-0AAF-8152-ED51-544F307ABEA2}"/>
              </a:ext>
            </a:extLst>
          </p:cNvPr>
          <p:cNvGrpSpPr/>
          <p:nvPr/>
        </p:nvGrpSpPr>
        <p:grpSpPr>
          <a:xfrm>
            <a:off x="9295321" y="2930783"/>
            <a:ext cx="1894707" cy="2324507"/>
            <a:chOff x="6919981" y="3717900"/>
            <a:chExt cx="1894707" cy="2324507"/>
          </a:xfrm>
        </p:grpSpPr>
        <p:sp>
          <p:nvSpPr>
            <p:cNvPr id="138" name="Rounded Rectangle 213">
              <a:extLst>
                <a:ext uri="{FF2B5EF4-FFF2-40B4-BE49-F238E27FC236}">
                  <a16:creationId xmlns:a16="http://schemas.microsoft.com/office/drawing/2014/main" id="{D0EB2412-A6EA-437E-208E-7065FAF72BE6}"/>
                </a:ext>
              </a:extLst>
            </p:cNvPr>
            <p:cNvSpPr/>
            <p:nvPr/>
          </p:nvSpPr>
          <p:spPr>
            <a:xfrm>
              <a:off x="6919981" y="4719382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7</a:t>
              </a: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78FF8878-E063-CBF7-8798-DE7A8677DD43}"/>
                </a:ext>
              </a:extLst>
            </p:cNvPr>
            <p:cNvGrpSpPr/>
            <p:nvPr/>
          </p:nvGrpSpPr>
          <p:grpSpPr>
            <a:xfrm>
              <a:off x="7184587" y="3717900"/>
              <a:ext cx="1630101" cy="2324507"/>
              <a:chOff x="7124299" y="3657611"/>
              <a:chExt cx="1630101" cy="2324507"/>
            </a:xfrm>
          </p:grpSpPr>
          <p:sp>
            <p:nvSpPr>
              <p:cNvPr id="140" name="Rounded Rectangle 214">
                <a:extLst>
                  <a:ext uri="{FF2B5EF4-FFF2-40B4-BE49-F238E27FC236}">
                    <a16:creationId xmlns:a16="http://schemas.microsoft.com/office/drawing/2014/main" id="{6A912B27-7529-7272-59CC-AB66C241701B}"/>
                  </a:ext>
                </a:extLst>
              </p:cNvPr>
              <p:cNvSpPr/>
              <p:nvPr/>
            </p:nvSpPr>
            <p:spPr>
              <a:xfrm>
                <a:off x="7182916" y="4208594"/>
                <a:ext cx="509116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-</a:t>
                </a:r>
              </a:p>
            </p:txBody>
          </p: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98EE3051-B945-BA0E-9CF4-535C756CCE6C}"/>
                  </a:ext>
                </a:extLst>
              </p:cNvPr>
              <p:cNvCxnSpPr>
                <a:stCxn id="138" idx="0"/>
                <a:endCxn id="140" idx="2"/>
              </p:cNvCxnSpPr>
              <p:nvPr/>
            </p:nvCxnSpPr>
            <p:spPr>
              <a:xfrm flipV="1">
                <a:off x="7124299" y="4540190"/>
                <a:ext cx="313175" cy="118903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918E0D3-1B9A-4369-EC1C-A959CC550C80}"/>
                  </a:ext>
                </a:extLst>
              </p:cNvPr>
              <p:cNvCxnSpPr>
                <a:stCxn id="155" idx="0"/>
                <a:endCxn id="140" idx="2"/>
              </p:cNvCxnSpPr>
              <p:nvPr/>
            </p:nvCxnSpPr>
            <p:spPr>
              <a:xfrm flipH="1" flipV="1">
                <a:off x="7437474" y="4540190"/>
                <a:ext cx="370261" cy="123093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8D5C6F90-799B-BFCF-DB49-45E057DD7551}"/>
                  </a:ext>
                </a:extLst>
              </p:cNvPr>
              <p:cNvCxnSpPr>
                <a:stCxn id="140" idx="0"/>
                <a:endCxn id="144" idx="2"/>
              </p:cNvCxnSpPr>
              <p:nvPr/>
            </p:nvCxnSpPr>
            <p:spPr>
              <a:xfrm flipV="1">
                <a:off x="7437474" y="3989207"/>
                <a:ext cx="1674" cy="219387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sp>
            <p:nvSpPr>
              <p:cNvPr id="144" name="Rounded Rectangle 218">
                <a:extLst>
                  <a:ext uri="{FF2B5EF4-FFF2-40B4-BE49-F238E27FC236}">
                    <a16:creationId xmlns:a16="http://schemas.microsoft.com/office/drawing/2014/main" id="{50F3F6A5-EF35-461B-FBB6-5526B6C38F4C}"/>
                  </a:ext>
                </a:extLst>
              </p:cNvPr>
              <p:cNvSpPr/>
              <p:nvPr/>
            </p:nvSpPr>
            <p:spPr>
              <a:xfrm>
                <a:off x="7184590" y="3657611"/>
                <a:ext cx="509116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R1</a:t>
                </a:r>
              </a:p>
            </p:txBody>
          </p:sp>
          <p:sp>
            <p:nvSpPr>
              <p:cNvPr id="145" name="Rounded Rectangle 226">
                <a:extLst>
                  <a:ext uri="{FF2B5EF4-FFF2-40B4-BE49-F238E27FC236}">
                    <a16:creationId xmlns:a16="http://schemas.microsoft.com/office/drawing/2014/main" id="{D35468ED-3D47-CC45-5F14-BEB373552499}"/>
                  </a:ext>
                </a:extLst>
              </p:cNvPr>
              <p:cNvSpPr/>
              <p:nvPr/>
            </p:nvSpPr>
            <p:spPr>
              <a:xfrm>
                <a:off x="7896027" y="4208594"/>
                <a:ext cx="509116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+</a:t>
                </a:r>
              </a:p>
            </p:txBody>
          </p:sp>
          <p:sp>
            <p:nvSpPr>
              <p:cNvPr id="146" name="Rounded Rectangle 227">
                <a:extLst>
                  <a:ext uri="{FF2B5EF4-FFF2-40B4-BE49-F238E27FC236}">
                    <a16:creationId xmlns:a16="http://schemas.microsoft.com/office/drawing/2014/main" id="{AE7D9750-0BA5-1560-F785-AAE630B32AAF}"/>
                  </a:ext>
                </a:extLst>
              </p:cNvPr>
              <p:cNvSpPr/>
              <p:nvPr/>
            </p:nvSpPr>
            <p:spPr>
              <a:xfrm>
                <a:off x="8009003" y="4660767"/>
                <a:ext cx="745397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889FB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rand</a:t>
                </a:r>
              </a:p>
            </p:txBody>
          </p: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446646B7-5FD4-37BF-C393-9F53EA38CFE6}"/>
                  </a:ext>
                </a:extLst>
              </p:cNvPr>
              <p:cNvCxnSpPr>
                <a:stCxn id="155" idx="0"/>
                <a:endCxn id="145" idx="2"/>
              </p:cNvCxnSpPr>
              <p:nvPr/>
            </p:nvCxnSpPr>
            <p:spPr>
              <a:xfrm flipV="1">
                <a:off x="7807735" y="4540190"/>
                <a:ext cx="342850" cy="123093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B51DEF7F-9C71-DF97-ED6F-8561AA07B406}"/>
                  </a:ext>
                </a:extLst>
              </p:cNvPr>
              <p:cNvCxnSpPr>
                <a:stCxn id="146" idx="0"/>
                <a:endCxn id="145" idx="2"/>
              </p:cNvCxnSpPr>
              <p:nvPr/>
            </p:nvCxnSpPr>
            <p:spPr>
              <a:xfrm flipH="1" flipV="1">
                <a:off x="8150585" y="4540190"/>
                <a:ext cx="231117" cy="120577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C1037BFB-DA1D-7DF6-552C-3D7A663735E5}"/>
                  </a:ext>
                </a:extLst>
              </p:cNvPr>
              <p:cNvCxnSpPr>
                <a:stCxn id="145" idx="0"/>
                <a:endCxn id="150" idx="2"/>
              </p:cNvCxnSpPr>
              <p:nvPr/>
            </p:nvCxnSpPr>
            <p:spPr>
              <a:xfrm flipV="1">
                <a:off x="8150585" y="3989207"/>
                <a:ext cx="1674" cy="219387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sp>
            <p:nvSpPr>
              <p:cNvPr id="150" name="Rounded Rectangle 231">
                <a:extLst>
                  <a:ext uri="{FF2B5EF4-FFF2-40B4-BE49-F238E27FC236}">
                    <a16:creationId xmlns:a16="http://schemas.microsoft.com/office/drawing/2014/main" id="{FF0A32C3-2D95-F863-CF78-28E0CFA1986E}"/>
                  </a:ext>
                </a:extLst>
              </p:cNvPr>
              <p:cNvSpPr/>
              <p:nvPr/>
            </p:nvSpPr>
            <p:spPr>
              <a:xfrm>
                <a:off x="7897701" y="3657611"/>
                <a:ext cx="509116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R2</a:t>
                </a:r>
              </a:p>
            </p:txBody>
          </p:sp>
          <p:sp>
            <p:nvSpPr>
              <p:cNvPr id="151" name="Rounded Rectangle 237">
                <a:extLst>
                  <a:ext uri="{FF2B5EF4-FFF2-40B4-BE49-F238E27FC236}">
                    <a16:creationId xmlns:a16="http://schemas.microsoft.com/office/drawing/2014/main" id="{66BA20D8-ACD7-59C5-2A42-DD19D5F692BF}"/>
                  </a:ext>
                </a:extLst>
              </p:cNvPr>
              <p:cNvSpPr/>
              <p:nvPr/>
            </p:nvSpPr>
            <p:spPr>
              <a:xfrm>
                <a:off x="7337400" y="5648846"/>
                <a:ext cx="361741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40D1E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A</a:t>
                </a:r>
              </a:p>
            </p:txBody>
          </p:sp>
          <p:sp>
            <p:nvSpPr>
              <p:cNvPr id="152" name="Rounded Rectangle 238">
                <a:extLst>
                  <a:ext uri="{FF2B5EF4-FFF2-40B4-BE49-F238E27FC236}">
                    <a16:creationId xmlns:a16="http://schemas.microsoft.com/office/drawing/2014/main" id="{F27EF563-74C9-1847-7ED0-CC3235E5BCBE}"/>
                  </a:ext>
                </a:extLst>
              </p:cNvPr>
              <p:cNvSpPr/>
              <p:nvPr/>
            </p:nvSpPr>
            <p:spPr>
              <a:xfrm>
                <a:off x="7891739" y="5650522"/>
                <a:ext cx="361741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40D1E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B</a:t>
                </a:r>
              </a:p>
            </p:txBody>
          </p: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67E0D43E-8EEB-AE70-9208-BD603F8B52E5}"/>
                  </a:ext>
                </a:extLst>
              </p:cNvPr>
              <p:cNvCxnSpPr>
                <a:stCxn id="151" idx="0"/>
                <a:endCxn id="156" idx="2"/>
              </p:cNvCxnSpPr>
              <p:nvPr/>
            </p:nvCxnSpPr>
            <p:spPr>
              <a:xfrm flipV="1">
                <a:off x="7518271" y="5529945"/>
                <a:ext cx="286327" cy="118901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4D3B77CD-6BEE-F7B2-33B4-624A08FC8D3C}"/>
                  </a:ext>
                </a:extLst>
              </p:cNvPr>
              <p:cNvCxnSpPr>
                <a:stCxn id="152" idx="0"/>
                <a:endCxn id="156" idx="2"/>
              </p:cNvCxnSpPr>
              <p:nvPr/>
            </p:nvCxnSpPr>
            <p:spPr>
              <a:xfrm flipH="1" flipV="1">
                <a:off x="7804598" y="5529945"/>
                <a:ext cx="268012" cy="120577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sp>
            <p:nvSpPr>
              <p:cNvPr id="155" name="Rounded Rectangle 241">
                <a:extLst>
                  <a:ext uri="{FF2B5EF4-FFF2-40B4-BE49-F238E27FC236}">
                    <a16:creationId xmlns:a16="http://schemas.microsoft.com/office/drawing/2014/main" id="{A3015718-47AA-B895-E101-CF8E19D7B0DD}"/>
                  </a:ext>
                </a:extLst>
              </p:cNvPr>
              <p:cNvSpPr/>
              <p:nvPr/>
            </p:nvSpPr>
            <p:spPr>
              <a:xfrm>
                <a:off x="7499719" y="4663283"/>
                <a:ext cx="616031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40D1E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abs</a:t>
                </a:r>
              </a:p>
            </p:txBody>
          </p:sp>
          <p:sp>
            <p:nvSpPr>
              <p:cNvPr id="156" name="Rounded Rectangle 242">
                <a:extLst>
                  <a:ext uri="{FF2B5EF4-FFF2-40B4-BE49-F238E27FC236}">
                    <a16:creationId xmlns:a16="http://schemas.microsoft.com/office/drawing/2014/main" id="{267456EE-F3A9-1D57-AC78-A31D78B71524}"/>
                  </a:ext>
                </a:extLst>
              </p:cNvPr>
              <p:cNvSpPr/>
              <p:nvPr/>
            </p:nvSpPr>
            <p:spPr>
              <a:xfrm>
                <a:off x="7550040" y="5198349"/>
                <a:ext cx="509116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40D1E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*</a:t>
                </a:r>
              </a:p>
            </p:txBody>
          </p: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DACBB86C-452B-0AE0-2C79-CA2F54DEDFCB}"/>
                  </a:ext>
                </a:extLst>
              </p:cNvPr>
              <p:cNvCxnSpPr>
                <a:stCxn id="156" idx="0"/>
                <a:endCxn id="155" idx="2"/>
              </p:cNvCxnSpPr>
              <p:nvPr/>
            </p:nvCxnSpPr>
            <p:spPr>
              <a:xfrm flipV="1">
                <a:off x="7804598" y="4994879"/>
                <a:ext cx="3137" cy="203470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42776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 animBg="1"/>
      <p:bldP spid="1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732C19-CE75-C788-B6FF-8405B30F83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#2 Constant Folding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After constant propagation</a:t>
            </a:r>
            <a:r>
              <a:rPr lang="en-US" dirty="0">
                <a:solidFill>
                  <a:schemeClr val="tx1"/>
                </a:solidFill>
              </a:rPr>
              <a:t>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fold sub-DAGs over literals into a single literal</a:t>
            </a:r>
          </a:p>
          <a:p>
            <a:pPr lvl="1"/>
            <a:r>
              <a:rPr lang="en-US" b="1" dirty="0"/>
              <a:t>Approach: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recursively</a:t>
            </a:r>
            <a:r>
              <a:rPr lang="en-US" dirty="0"/>
              <a:t> compile and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execute runtime instructions</a:t>
            </a:r>
            <a:r>
              <a:rPr lang="en-US" dirty="0"/>
              <a:t> with </a:t>
            </a:r>
            <a:br>
              <a:rPr lang="en-US" dirty="0"/>
            </a:br>
            <a:r>
              <a:rPr lang="en-US" dirty="0"/>
              <a:t>special handling of one-side constants</a:t>
            </a:r>
          </a:p>
          <a:p>
            <a:pPr lvl="1"/>
            <a:r>
              <a:rPr lang="en-US" b="1" dirty="0"/>
              <a:t>Example </a:t>
            </a:r>
            <a:r>
              <a:rPr lang="en-US" dirty="0"/>
              <a:t>(GLM </a:t>
            </a:r>
            <a:br>
              <a:rPr lang="en-US" dirty="0"/>
            </a:br>
            <a:r>
              <a:rPr lang="en-US" dirty="0"/>
              <a:t>Binomial probit):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0A813-46BF-3AB2-5885-853A9FF6B0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Traditional PL Rewrites, cont.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6DC2D89-60F6-5970-EAC1-49841727F3BC}"/>
              </a:ext>
            </a:extLst>
          </p:cNvPr>
          <p:cNvSpPr/>
          <p:nvPr/>
        </p:nvSpPr>
        <p:spPr>
          <a:xfrm>
            <a:off x="6094337" y="2203477"/>
            <a:ext cx="4205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ncol_y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== 2 &amp; </a:t>
            </a:r>
            <a:r>
              <a:rPr lang="en-US" sz="16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dist_type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== 2 </a:t>
            </a:r>
            <a:b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&amp; </a:t>
            </a:r>
            <a:r>
              <a:rPr lang="en-US" sz="16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link_type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&gt;= 1 &amp; </a:t>
            </a:r>
            <a:r>
              <a:rPr lang="en-US" sz="16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link_type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&lt;= 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6809DA2-9A3B-5D3E-5D13-022BC96C3F85}"/>
              </a:ext>
            </a:extLst>
          </p:cNvPr>
          <p:cNvSpPr/>
          <p:nvPr/>
        </p:nvSpPr>
        <p:spPr>
          <a:xfrm>
            <a:off x="6030704" y="2862656"/>
            <a:ext cx="42136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2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== 2 &amp; </a:t>
            </a:r>
            <a:r>
              <a:rPr lang="en-US" sz="16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2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== 2 &amp; </a:t>
            </a:r>
            <a:r>
              <a:rPr lang="en-US" sz="16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3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&gt;= 1 &amp; </a:t>
            </a:r>
            <a:r>
              <a:rPr lang="en-US" sz="16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3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&lt;= 5</a:t>
            </a:r>
          </a:p>
        </p:txBody>
      </p:sp>
      <p:sp>
        <p:nvSpPr>
          <p:cNvPr id="59" name="Right Arrow 7">
            <a:extLst>
              <a:ext uri="{FF2B5EF4-FFF2-40B4-BE49-F238E27FC236}">
                <a16:creationId xmlns:a16="http://schemas.microsoft.com/office/drawing/2014/main" id="{DD9CA5FD-B3F6-A028-72FF-0789AA234BF9}"/>
              </a:ext>
            </a:extLst>
          </p:cNvPr>
          <p:cNvSpPr/>
          <p:nvPr/>
        </p:nvSpPr>
        <p:spPr>
          <a:xfrm rot="7648258">
            <a:off x="5659069" y="2887551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7AC267E-2ECB-5792-CB50-991E9DAA38B9}"/>
              </a:ext>
            </a:extLst>
          </p:cNvPr>
          <p:cNvGrpSpPr/>
          <p:nvPr/>
        </p:nvGrpSpPr>
        <p:grpSpPr>
          <a:xfrm>
            <a:off x="3290844" y="3189490"/>
            <a:ext cx="4237054" cy="2413426"/>
            <a:chOff x="733532" y="3829948"/>
            <a:chExt cx="4237054" cy="2413426"/>
          </a:xfrm>
        </p:grpSpPr>
        <p:sp>
          <p:nvSpPr>
            <p:cNvPr id="61" name="Rounded Rectangle 8">
              <a:extLst>
                <a:ext uri="{FF2B5EF4-FFF2-40B4-BE49-F238E27FC236}">
                  <a16:creationId xmlns:a16="http://schemas.microsoft.com/office/drawing/2014/main" id="{9DA4DF39-3384-49CD-FE14-047BD98E846C}"/>
                </a:ext>
              </a:extLst>
            </p:cNvPr>
            <p:cNvSpPr/>
            <p:nvPr/>
          </p:nvSpPr>
          <p:spPr>
            <a:xfrm>
              <a:off x="733532" y="5908428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2" name="Rounded Rectangle 9">
              <a:extLst>
                <a:ext uri="{FF2B5EF4-FFF2-40B4-BE49-F238E27FC236}">
                  <a16:creationId xmlns:a16="http://schemas.microsoft.com/office/drawing/2014/main" id="{576A3B98-751E-50E9-B4CE-CF2B23C6FD66}"/>
                </a:ext>
              </a:extLst>
            </p:cNvPr>
            <p:cNvSpPr/>
            <p:nvPr/>
          </p:nvSpPr>
          <p:spPr>
            <a:xfrm>
              <a:off x="1438591" y="5910104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3" name="Rounded Rectangle 10">
              <a:extLst>
                <a:ext uri="{FF2B5EF4-FFF2-40B4-BE49-F238E27FC236}">
                  <a16:creationId xmlns:a16="http://schemas.microsoft.com/office/drawing/2014/main" id="{F7469B82-7B23-D222-ECED-0FAF376034CD}"/>
                </a:ext>
              </a:extLst>
            </p:cNvPr>
            <p:cNvSpPr/>
            <p:nvPr/>
          </p:nvSpPr>
          <p:spPr>
            <a:xfrm>
              <a:off x="1038334" y="5479702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==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99E5323-AAF2-64EC-7D79-7749A429C447}"/>
                </a:ext>
              </a:extLst>
            </p:cNvPr>
            <p:cNvCxnSpPr>
              <a:stCxn id="61" idx="0"/>
              <a:endCxn id="63" idx="2"/>
            </p:cNvCxnSpPr>
            <p:nvPr/>
          </p:nvCxnSpPr>
          <p:spPr>
            <a:xfrm flipV="1">
              <a:off x="914403" y="5811298"/>
              <a:ext cx="378489" cy="97130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90A9C65-A58E-4D60-C556-FF70C094DA8B}"/>
                </a:ext>
              </a:extLst>
            </p:cNvPr>
            <p:cNvCxnSpPr>
              <a:stCxn id="62" idx="0"/>
              <a:endCxn id="63" idx="2"/>
            </p:cNvCxnSpPr>
            <p:nvPr/>
          </p:nvCxnSpPr>
          <p:spPr>
            <a:xfrm flipH="1" flipV="1">
              <a:off x="1292892" y="5811298"/>
              <a:ext cx="326570" cy="98806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66" name="Rounded Rectangle 16">
              <a:extLst>
                <a:ext uri="{FF2B5EF4-FFF2-40B4-BE49-F238E27FC236}">
                  <a16:creationId xmlns:a16="http://schemas.microsoft.com/office/drawing/2014/main" id="{523C34A1-37DE-AB96-A616-2B20AF2A77C2}"/>
                </a:ext>
              </a:extLst>
            </p:cNvPr>
            <p:cNvSpPr/>
            <p:nvPr/>
          </p:nvSpPr>
          <p:spPr>
            <a:xfrm>
              <a:off x="1652957" y="5029203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&amp;</a:t>
              </a:r>
            </a:p>
          </p:txBody>
        </p:sp>
        <p:sp>
          <p:nvSpPr>
            <p:cNvPr id="67" name="Rounded Rectangle 17">
              <a:extLst>
                <a:ext uri="{FF2B5EF4-FFF2-40B4-BE49-F238E27FC236}">
                  <a16:creationId xmlns:a16="http://schemas.microsoft.com/office/drawing/2014/main" id="{0F26C48D-3708-F23C-A1D7-299589AEC8C6}"/>
                </a:ext>
              </a:extLst>
            </p:cNvPr>
            <p:cNvSpPr/>
            <p:nvPr/>
          </p:nvSpPr>
          <p:spPr>
            <a:xfrm>
              <a:off x="1971154" y="5910102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8" name="Rounded Rectangle 18">
              <a:extLst>
                <a:ext uri="{FF2B5EF4-FFF2-40B4-BE49-F238E27FC236}">
                  <a16:creationId xmlns:a16="http://schemas.microsoft.com/office/drawing/2014/main" id="{086BFD9E-560F-8462-1F13-4F4FEB63FA26}"/>
                </a:ext>
              </a:extLst>
            </p:cNvPr>
            <p:cNvSpPr/>
            <p:nvPr/>
          </p:nvSpPr>
          <p:spPr>
            <a:xfrm>
              <a:off x="2676213" y="5911778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9" name="Rounded Rectangle 19">
              <a:extLst>
                <a:ext uri="{FF2B5EF4-FFF2-40B4-BE49-F238E27FC236}">
                  <a16:creationId xmlns:a16="http://schemas.microsoft.com/office/drawing/2014/main" id="{C1E0B07A-6A73-AEA1-AC2D-6482A9B2B215}"/>
                </a:ext>
              </a:extLst>
            </p:cNvPr>
            <p:cNvSpPr/>
            <p:nvPr/>
          </p:nvSpPr>
          <p:spPr>
            <a:xfrm>
              <a:off x="2275956" y="5481376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==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6FFF5E0-06A1-021A-E373-936413CED064}"/>
                </a:ext>
              </a:extLst>
            </p:cNvPr>
            <p:cNvCxnSpPr>
              <a:stCxn id="67" idx="0"/>
              <a:endCxn id="69" idx="2"/>
            </p:cNvCxnSpPr>
            <p:nvPr/>
          </p:nvCxnSpPr>
          <p:spPr>
            <a:xfrm flipV="1">
              <a:off x="2152025" y="5812972"/>
              <a:ext cx="378489" cy="97130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9E6ACCD-C250-ABAD-BE38-4C5014EFF4C4}"/>
                </a:ext>
              </a:extLst>
            </p:cNvPr>
            <p:cNvCxnSpPr>
              <a:stCxn id="68" idx="0"/>
              <a:endCxn id="69" idx="2"/>
            </p:cNvCxnSpPr>
            <p:nvPr/>
          </p:nvCxnSpPr>
          <p:spPr>
            <a:xfrm flipH="1" flipV="1">
              <a:off x="2530514" y="5812972"/>
              <a:ext cx="326570" cy="98806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72" name="Rounded Rectangle 22">
              <a:extLst>
                <a:ext uri="{FF2B5EF4-FFF2-40B4-BE49-F238E27FC236}">
                  <a16:creationId xmlns:a16="http://schemas.microsoft.com/office/drawing/2014/main" id="{56BC7677-55D5-E865-91FE-E28E9D80E139}"/>
                </a:ext>
              </a:extLst>
            </p:cNvPr>
            <p:cNvSpPr/>
            <p:nvPr/>
          </p:nvSpPr>
          <p:spPr>
            <a:xfrm>
              <a:off x="3007810" y="5449554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73" name="Rounded Rectangle 23">
              <a:extLst>
                <a:ext uri="{FF2B5EF4-FFF2-40B4-BE49-F238E27FC236}">
                  <a16:creationId xmlns:a16="http://schemas.microsoft.com/office/drawing/2014/main" id="{54818816-5C03-80F8-0B1C-1345907D1239}"/>
                </a:ext>
              </a:extLst>
            </p:cNvPr>
            <p:cNvSpPr/>
            <p:nvPr/>
          </p:nvSpPr>
          <p:spPr>
            <a:xfrm>
              <a:off x="3712869" y="5451230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74" name="Rounded Rectangle 24">
              <a:extLst>
                <a:ext uri="{FF2B5EF4-FFF2-40B4-BE49-F238E27FC236}">
                  <a16:creationId xmlns:a16="http://schemas.microsoft.com/office/drawing/2014/main" id="{7CE3C137-C56A-228F-5875-66E61D8A2F1E}"/>
                </a:ext>
              </a:extLst>
            </p:cNvPr>
            <p:cNvSpPr/>
            <p:nvPr/>
          </p:nvSpPr>
          <p:spPr>
            <a:xfrm>
              <a:off x="3312612" y="5020828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&gt;=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0AA9348-0436-1E47-6923-E079E96FE0D0}"/>
                </a:ext>
              </a:extLst>
            </p:cNvPr>
            <p:cNvCxnSpPr>
              <a:stCxn id="72" idx="0"/>
              <a:endCxn id="74" idx="2"/>
            </p:cNvCxnSpPr>
            <p:nvPr/>
          </p:nvCxnSpPr>
          <p:spPr>
            <a:xfrm flipV="1">
              <a:off x="3188681" y="5352424"/>
              <a:ext cx="378489" cy="97130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10623D3-70F5-238E-E835-EC5A9A7A9C62}"/>
                </a:ext>
              </a:extLst>
            </p:cNvPr>
            <p:cNvCxnSpPr>
              <a:stCxn id="73" idx="0"/>
              <a:endCxn id="74" idx="2"/>
            </p:cNvCxnSpPr>
            <p:nvPr/>
          </p:nvCxnSpPr>
          <p:spPr>
            <a:xfrm flipH="1" flipV="1">
              <a:off x="3567170" y="5352424"/>
              <a:ext cx="326570" cy="98806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77" name="Rounded Rectangle 27">
              <a:extLst>
                <a:ext uri="{FF2B5EF4-FFF2-40B4-BE49-F238E27FC236}">
                  <a16:creationId xmlns:a16="http://schemas.microsoft.com/office/drawing/2014/main" id="{ECAEE19F-367D-45A2-8496-91D39C344C3A}"/>
                </a:ext>
              </a:extLst>
            </p:cNvPr>
            <p:cNvSpPr/>
            <p:nvPr/>
          </p:nvSpPr>
          <p:spPr>
            <a:xfrm>
              <a:off x="3903786" y="4828233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78" name="Rounded Rectangle 28">
              <a:extLst>
                <a:ext uri="{FF2B5EF4-FFF2-40B4-BE49-F238E27FC236}">
                  <a16:creationId xmlns:a16="http://schemas.microsoft.com/office/drawing/2014/main" id="{41783038-3096-A234-4A50-620BA36E244A}"/>
                </a:ext>
              </a:extLst>
            </p:cNvPr>
            <p:cNvSpPr/>
            <p:nvPr/>
          </p:nvSpPr>
          <p:spPr>
            <a:xfrm>
              <a:off x="4608845" y="4829909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79" name="Rounded Rectangle 29">
              <a:extLst>
                <a:ext uri="{FF2B5EF4-FFF2-40B4-BE49-F238E27FC236}">
                  <a16:creationId xmlns:a16="http://schemas.microsoft.com/office/drawing/2014/main" id="{3F4394E6-533C-4DBA-7EED-6208DF08CB7F}"/>
                </a:ext>
              </a:extLst>
            </p:cNvPr>
            <p:cNvSpPr/>
            <p:nvPr/>
          </p:nvSpPr>
          <p:spPr>
            <a:xfrm>
              <a:off x="4208588" y="4399507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&lt;=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814F8DC-0A08-2EE5-E133-8831D95742C0}"/>
                </a:ext>
              </a:extLst>
            </p:cNvPr>
            <p:cNvCxnSpPr>
              <a:stCxn id="77" idx="0"/>
              <a:endCxn id="79" idx="2"/>
            </p:cNvCxnSpPr>
            <p:nvPr/>
          </p:nvCxnSpPr>
          <p:spPr>
            <a:xfrm flipV="1">
              <a:off x="4084657" y="4731103"/>
              <a:ext cx="378489" cy="97130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E33F32C-50BD-2882-9A78-6F97DE785ED2}"/>
                </a:ext>
              </a:extLst>
            </p:cNvPr>
            <p:cNvCxnSpPr>
              <a:stCxn id="78" idx="0"/>
              <a:endCxn id="79" idx="2"/>
            </p:cNvCxnSpPr>
            <p:nvPr/>
          </p:nvCxnSpPr>
          <p:spPr>
            <a:xfrm flipH="1" flipV="1">
              <a:off x="4463146" y="4731103"/>
              <a:ext cx="326570" cy="98806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82" name="Rounded Rectangle 32">
              <a:extLst>
                <a:ext uri="{FF2B5EF4-FFF2-40B4-BE49-F238E27FC236}">
                  <a16:creationId xmlns:a16="http://schemas.microsoft.com/office/drawing/2014/main" id="{E2769B46-DE98-D90F-19FD-0FAF5278BA8B}"/>
                </a:ext>
              </a:extLst>
            </p:cNvPr>
            <p:cNvSpPr/>
            <p:nvPr/>
          </p:nvSpPr>
          <p:spPr>
            <a:xfrm>
              <a:off x="2532187" y="4412295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&amp;</a:t>
              </a:r>
            </a:p>
          </p:txBody>
        </p:sp>
        <p:sp>
          <p:nvSpPr>
            <p:cNvPr id="83" name="Rounded Rectangle 33">
              <a:extLst>
                <a:ext uri="{FF2B5EF4-FFF2-40B4-BE49-F238E27FC236}">
                  <a16:creationId xmlns:a16="http://schemas.microsoft.com/office/drawing/2014/main" id="{64834307-49E8-23C0-FEDA-28E2A70055D7}"/>
                </a:ext>
              </a:extLst>
            </p:cNvPr>
            <p:cNvSpPr/>
            <p:nvPr/>
          </p:nvSpPr>
          <p:spPr>
            <a:xfrm>
              <a:off x="3429842" y="3829948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&amp;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324ECA-7AA7-57AF-030A-DEDD86723528}"/>
                </a:ext>
              </a:extLst>
            </p:cNvPr>
            <p:cNvCxnSpPr>
              <a:stCxn id="63" idx="0"/>
              <a:endCxn id="66" idx="2"/>
            </p:cNvCxnSpPr>
            <p:nvPr/>
          </p:nvCxnSpPr>
          <p:spPr>
            <a:xfrm flipV="1">
              <a:off x="1292892" y="5360799"/>
              <a:ext cx="614623" cy="118903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86D6472-9F61-49C4-4782-C95C78DB4BD7}"/>
                </a:ext>
              </a:extLst>
            </p:cNvPr>
            <p:cNvCxnSpPr>
              <a:stCxn id="69" idx="0"/>
              <a:endCxn id="66" idx="2"/>
            </p:cNvCxnSpPr>
            <p:nvPr/>
          </p:nvCxnSpPr>
          <p:spPr>
            <a:xfrm flipH="1" flipV="1">
              <a:off x="1907515" y="5360799"/>
              <a:ext cx="622999" cy="12057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2FF8815-C2B2-629D-405A-11F222AE4888}"/>
                </a:ext>
              </a:extLst>
            </p:cNvPr>
            <p:cNvCxnSpPr>
              <a:stCxn id="66" idx="0"/>
              <a:endCxn id="82" idx="2"/>
            </p:cNvCxnSpPr>
            <p:nvPr/>
          </p:nvCxnSpPr>
          <p:spPr>
            <a:xfrm flipV="1">
              <a:off x="1907515" y="4743891"/>
              <a:ext cx="879230" cy="285312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1FFBAB9-8624-B871-FEF6-504B6959C49A}"/>
                </a:ext>
              </a:extLst>
            </p:cNvPr>
            <p:cNvCxnSpPr>
              <a:stCxn id="74" idx="0"/>
              <a:endCxn id="82" idx="2"/>
            </p:cNvCxnSpPr>
            <p:nvPr/>
          </p:nvCxnSpPr>
          <p:spPr>
            <a:xfrm flipH="1" flipV="1">
              <a:off x="2786745" y="4743891"/>
              <a:ext cx="780425" cy="27693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0EF4A26-7421-7058-826B-01AF307A411D}"/>
                </a:ext>
              </a:extLst>
            </p:cNvPr>
            <p:cNvCxnSpPr>
              <a:stCxn id="82" idx="0"/>
              <a:endCxn id="83" idx="2"/>
            </p:cNvCxnSpPr>
            <p:nvPr/>
          </p:nvCxnSpPr>
          <p:spPr>
            <a:xfrm flipV="1">
              <a:off x="2786745" y="4161544"/>
              <a:ext cx="897655" cy="250751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F185E28-DAEB-20FA-E3C2-E9769ED9215F}"/>
                </a:ext>
              </a:extLst>
            </p:cNvPr>
            <p:cNvCxnSpPr>
              <a:stCxn id="79" idx="0"/>
              <a:endCxn id="83" idx="2"/>
            </p:cNvCxnSpPr>
            <p:nvPr/>
          </p:nvCxnSpPr>
          <p:spPr>
            <a:xfrm flipH="1" flipV="1">
              <a:off x="3684400" y="4161544"/>
              <a:ext cx="778746" cy="237963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8F840F7-89BD-A807-EBC3-6C81EB0F7D0E}"/>
              </a:ext>
            </a:extLst>
          </p:cNvPr>
          <p:cNvGrpSpPr/>
          <p:nvPr/>
        </p:nvGrpSpPr>
        <p:grpSpPr>
          <a:xfrm>
            <a:off x="7478431" y="3562953"/>
            <a:ext cx="2368213" cy="1983024"/>
            <a:chOff x="4921119" y="3871818"/>
            <a:chExt cx="2368213" cy="1983024"/>
          </a:xfrm>
        </p:grpSpPr>
        <p:sp>
          <p:nvSpPr>
            <p:cNvPr id="91" name="Rounded Rectangle 54">
              <a:extLst>
                <a:ext uri="{FF2B5EF4-FFF2-40B4-BE49-F238E27FC236}">
                  <a16:creationId xmlns:a16="http://schemas.microsoft.com/office/drawing/2014/main" id="{B118AEEB-98B6-1B8B-DB92-9F1CF1A480FB}"/>
                </a:ext>
              </a:extLst>
            </p:cNvPr>
            <p:cNvSpPr/>
            <p:nvPr/>
          </p:nvSpPr>
          <p:spPr>
            <a:xfrm>
              <a:off x="4921119" y="5521572"/>
              <a:ext cx="745397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40E02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TRUE</a:t>
              </a:r>
            </a:p>
          </p:txBody>
        </p:sp>
        <p:sp>
          <p:nvSpPr>
            <p:cNvPr id="92" name="Rounded Rectangle 57">
              <a:extLst>
                <a:ext uri="{FF2B5EF4-FFF2-40B4-BE49-F238E27FC236}">
                  <a16:creationId xmlns:a16="http://schemas.microsoft.com/office/drawing/2014/main" id="{2DA87495-194A-29DE-C97D-9D014A724B1E}"/>
                </a:ext>
              </a:extLst>
            </p:cNvPr>
            <p:cNvSpPr/>
            <p:nvPr/>
          </p:nvSpPr>
          <p:spPr>
            <a:xfrm>
              <a:off x="5382578" y="5071073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&amp;</a:t>
              </a:r>
            </a:p>
          </p:txBody>
        </p:sp>
        <p:sp>
          <p:nvSpPr>
            <p:cNvPr id="93" name="Rounded Rectangle 60">
              <a:extLst>
                <a:ext uri="{FF2B5EF4-FFF2-40B4-BE49-F238E27FC236}">
                  <a16:creationId xmlns:a16="http://schemas.microsoft.com/office/drawing/2014/main" id="{ED141C29-1CF5-2501-8FDC-08311F91F1AB}"/>
                </a:ext>
              </a:extLst>
            </p:cNvPr>
            <p:cNvSpPr/>
            <p:nvPr/>
          </p:nvSpPr>
          <p:spPr>
            <a:xfrm>
              <a:off x="5616133" y="5523246"/>
              <a:ext cx="745397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40E02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TRUE</a:t>
              </a:r>
            </a:p>
          </p:txBody>
        </p:sp>
        <p:sp>
          <p:nvSpPr>
            <p:cNvPr id="94" name="Rounded Rectangle 65">
              <a:extLst>
                <a:ext uri="{FF2B5EF4-FFF2-40B4-BE49-F238E27FC236}">
                  <a16:creationId xmlns:a16="http://schemas.microsoft.com/office/drawing/2014/main" id="{EA35E0EE-3C6F-C7A6-A07F-ED382929DE4C}"/>
                </a:ext>
              </a:extLst>
            </p:cNvPr>
            <p:cNvSpPr/>
            <p:nvPr/>
          </p:nvSpPr>
          <p:spPr>
            <a:xfrm>
              <a:off x="6190567" y="5062698"/>
              <a:ext cx="745397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40E02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TRUE</a:t>
              </a:r>
            </a:p>
          </p:txBody>
        </p:sp>
        <p:sp>
          <p:nvSpPr>
            <p:cNvPr id="95" name="Rounded Rectangle 70">
              <a:extLst>
                <a:ext uri="{FF2B5EF4-FFF2-40B4-BE49-F238E27FC236}">
                  <a16:creationId xmlns:a16="http://schemas.microsoft.com/office/drawing/2014/main" id="{251FB5A0-938B-3B99-3660-BCB984545438}"/>
                </a:ext>
              </a:extLst>
            </p:cNvPr>
            <p:cNvSpPr/>
            <p:nvPr/>
          </p:nvSpPr>
          <p:spPr>
            <a:xfrm>
              <a:off x="6543935" y="4441377"/>
              <a:ext cx="745397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40E02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TRUE</a:t>
              </a:r>
            </a:p>
          </p:txBody>
        </p:sp>
        <p:sp>
          <p:nvSpPr>
            <p:cNvPr id="96" name="Rounded Rectangle 73">
              <a:extLst>
                <a:ext uri="{FF2B5EF4-FFF2-40B4-BE49-F238E27FC236}">
                  <a16:creationId xmlns:a16="http://schemas.microsoft.com/office/drawing/2014/main" id="{672864F6-CF5B-D086-C1DF-9348CC4202D7}"/>
                </a:ext>
              </a:extLst>
            </p:cNvPr>
            <p:cNvSpPr/>
            <p:nvPr/>
          </p:nvSpPr>
          <p:spPr>
            <a:xfrm>
              <a:off x="5839779" y="4454165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&amp;</a:t>
              </a:r>
            </a:p>
          </p:txBody>
        </p:sp>
        <p:sp>
          <p:nvSpPr>
            <p:cNvPr id="97" name="Rounded Rectangle 74">
              <a:extLst>
                <a:ext uri="{FF2B5EF4-FFF2-40B4-BE49-F238E27FC236}">
                  <a16:creationId xmlns:a16="http://schemas.microsoft.com/office/drawing/2014/main" id="{64119240-0C52-4E62-10CA-934F53351609}"/>
                </a:ext>
              </a:extLst>
            </p:cNvPr>
            <p:cNvSpPr/>
            <p:nvPr/>
          </p:nvSpPr>
          <p:spPr>
            <a:xfrm>
              <a:off x="6245067" y="3871818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&amp;</a:t>
              </a: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62CE188-D9E1-84BB-8971-17446D7C1359}"/>
                </a:ext>
              </a:extLst>
            </p:cNvPr>
            <p:cNvCxnSpPr>
              <a:stCxn id="91" idx="0"/>
              <a:endCxn id="92" idx="2"/>
            </p:cNvCxnSpPr>
            <p:nvPr/>
          </p:nvCxnSpPr>
          <p:spPr>
            <a:xfrm flipV="1">
              <a:off x="5293818" y="5402669"/>
              <a:ext cx="343318" cy="118903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D9AEA622-061D-E7C8-6E93-35909BAE171B}"/>
                </a:ext>
              </a:extLst>
            </p:cNvPr>
            <p:cNvCxnSpPr>
              <a:stCxn id="93" idx="0"/>
              <a:endCxn id="92" idx="2"/>
            </p:cNvCxnSpPr>
            <p:nvPr/>
          </p:nvCxnSpPr>
          <p:spPr>
            <a:xfrm flipH="1" flipV="1">
              <a:off x="5637136" y="5402669"/>
              <a:ext cx="351696" cy="12057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131196E-571D-A5A2-5603-99E169ECB009}"/>
                </a:ext>
              </a:extLst>
            </p:cNvPr>
            <p:cNvCxnSpPr>
              <a:stCxn id="92" idx="0"/>
              <a:endCxn id="96" idx="2"/>
            </p:cNvCxnSpPr>
            <p:nvPr/>
          </p:nvCxnSpPr>
          <p:spPr>
            <a:xfrm flipV="1">
              <a:off x="5637136" y="4785761"/>
              <a:ext cx="457201" cy="285312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F4873A3-504E-8498-D88E-DCA2FD4B999A}"/>
                </a:ext>
              </a:extLst>
            </p:cNvPr>
            <p:cNvCxnSpPr>
              <a:stCxn id="94" idx="0"/>
              <a:endCxn id="96" idx="2"/>
            </p:cNvCxnSpPr>
            <p:nvPr/>
          </p:nvCxnSpPr>
          <p:spPr>
            <a:xfrm flipH="1" flipV="1">
              <a:off x="6094337" y="4785761"/>
              <a:ext cx="468929" cy="27693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57CCAE66-F096-C321-AF16-FB4D0B0EE2A0}"/>
                </a:ext>
              </a:extLst>
            </p:cNvPr>
            <p:cNvCxnSpPr>
              <a:stCxn id="96" idx="0"/>
              <a:endCxn id="97" idx="2"/>
            </p:cNvCxnSpPr>
            <p:nvPr/>
          </p:nvCxnSpPr>
          <p:spPr>
            <a:xfrm flipV="1">
              <a:off x="6094337" y="4203414"/>
              <a:ext cx="405288" cy="250751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455D207-3A13-EC70-2136-3CB56C556F91}"/>
                </a:ext>
              </a:extLst>
            </p:cNvPr>
            <p:cNvCxnSpPr>
              <a:stCxn id="95" idx="0"/>
              <a:endCxn id="97" idx="2"/>
            </p:cNvCxnSpPr>
            <p:nvPr/>
          </p:nvCxnSpPr>
          <p:spPr>
            <a:xfrm flipH="1" flipV="1">
              <a:off x="6499625" y="4203414"/>
              <a:ext cx="417009" cy="237963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</p:grpSp>
      <p:sp>
        <p:nvSpPr>
          <p:cNvPr id="104" name="Rounded Rectangle 81">
            <a:extLst>
              <a:ext uri="{FF2B5EF4-FFF2-40B4-BE49-F238E27FC236}">
                <a16:creationId xmlns:a16="http://schemas.microsoft.com/office/drawing/2014/main" id="{DA584C4B-1520-AEFD-D27D-05EBC8148699}"/>
              </a:ext>
            </a:extLst>
          </p:cNvPr>
          <p:cNvSpPr/>
          <p:nvPr/>
        </p:nvSpPr>
        <p:spPr>
          <a:xfrm>
            <a:off x="10650363" y="3601627"/>
            <a:ext cx="745397" cy="331596"/>
          </a:xfrm>
          <a:prstGeom prst="round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40E02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TRUE</a:t>
            </a:r>
          </a:p>
        </p:txBody>
      </p:sp>
      <p:sp>
        <p:nvSpPr>
          <p:cNvPr id="105" name="Right Arrow 56">
            <a:extLst>
              <a:ext uri="{FF2B5EF4-FFF2-40B4-BE49-F238E27FC236}">
                <a16:creationId xmlns:a16="http://schemas.microsoft.com/office/drawing/2014/main" id="{F52595D1-0F45-F8AF-E43C-1ECA5F2C0229}"/>
              </a:ext>
            </a:extLst>
          </p:cNvPr>
          <p:cNvSpPr/>
          <p:nvPr/>
        </p:nvSpPr>
        <p:spPr>
          <a:xfrm>
            <a:off x="7899668" y="3590358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6" name="Right Arrow 58">
            <a:extLst>
              <a:ext uri="{FF2B5EF4-FFF2-40B4-BE49-F238E27FC236}">
                <a16:creationId xmlns:a16="http://schemas.microsoft.com/office/drawing/2014/main" id="{0B28EB6C-71FC-16AE-CB45-22115C9B522C}"/>
              </a:ext>
            </a:extLst>
          </p:cNvPr>
          <p:cNvSpPr/>
          <p:nvPr/>
        </p:nvSpPr>
        <p:spPr>
          <a:xfrm>
            <a:off x="10011495" y="3581983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CB2C6F73-75C7-A4D4-73F7-63B5E24FF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362" y="413415"/>
            <a:ext cx="4229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909ADA71-63A4-D90C-496C-9DEA9EFEBC79}"/>
              </a:ext>
            </a:extLst>
          </p:cNvPr>
          <p:cNvSpPr txBox="1"/>
          <p:nvPr/>
        </p:nvSpPr>
        <p:spPr>
          <a:xfrm>
            <a:off x="6722364" y="343079"/>
            <a:ext cx="316019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[A. V.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Aho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M. S. Lam, R.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Sethi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and J. D. Ullman. Compilers – Principles, Techniques, &amp; Tools. Addison-Wesley, 2007]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B93983E-CB70-F17C-0BFB-3ADF7401C49E}"/>
              </a:ext>
            </a:extLst>
          </p:cNvPr>
          <p:cNvSpPr txBox="1"/>
          <p:nvPr/>
        </p:nvSpPr>
        <p:spPr>
          <a:xfrm>
            <a:off x="8807378" y="1058561"/>
            <a:ext cx="169738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Turing Award ‘20</a:t>
            </a:r>
          </a:p>
        </p:txBody>
      </p:sp>
    </p:spTree>
    <p:extLst>
      <p:ext uri="{BB962C8B-B14F-4D97-AF65-F5344CB8AC3E}">
        <p14:creationId xmlns:p14="http://schemas.microsoft.com/office/powerpoint/2010/main" val="241328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 animBg="1"/>
      <p:bldP spid="104" grpId="0"/>
      <p:bldP spid="105" grpId="0" animBg="1"/>
      <p:bldP spid="10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28B8D4-22A6-0A04-24FC-1A40596F63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#3 Branch Removal</a:t>
            </a:r>
          </a:p>
          <a:p>
            <a:pPr lvl="1"/>
            <a:r>
              <a:rPr lang="en-US" dirty="0"/>
              <a:t>Applied after </a:t>
            </a:r>
            <a:r>
              <a:rPr lang="en-US" b="1" dirty="0">
                <a:solidFill>
                  <a:schemeClr val="accent1"/>
                </a:solidFill>
              </a:rPr>
              <a:t>constant propagation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constant folding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True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predicate:</a:t>
            </a:r>
            <a:r>
              <a:rPr lang="en-US" dirty="0"/>
              <a:t> replace if  statement block with if-body blocks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False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predicate:</a:t>
            </a:r>
            <a:r>
              <a:rPr lang="en-US" dirty="0"/>
              <a:t> replace if statement </a:t>
            </a:r>
            <a:br>
              <a:rPr lang="en-US" dirty="0"/>
            </a:br>
            <a:r>
              <a:rPr lang="en-US" dirty="0"/>
              <a:t>block with else-body block, or remove</a:t>
            </a:r>
          </a:p>
          <a:p>
            <a:pPr lvl="1"/>
            <a:endParaRPr lang="en-US" dirty="0"/>
          </a:p>
          <a:p>
            <a:r>
              <a:rPr lang="en-US" dirty="0"/>
              <a:t>#4 Merge of Statement Blocks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Merge sequences of unconditional blocks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(s1,s2) into a single block</a:t>
            </a:r>
          </a:p>
          <a:p>
            <a:pPr lvl="1"/>
            <a:r>
              <a:rPr lang="en-US" dirty="0"/>
              <a:t>Connect matching DAG roots of s1 with DAG inputs of s2</a:t>
            </a:r>
          </a:p>
          <a:p>
            <a:pPr lvl="1"/>
            <a:endParaRPr lang="en-US" dirty="0"/>
          </a:p>
          <a:p>
            <a:r>
              <a:rPr lang="en-US" dirty="0"/>
              <a:t>#5 Dead Code Elimination</a:t>
            </a:r>
          </a:p>
          <a:p>
            <a:pPr lvl="1"/>
            <a:r>
              <a:rPr lang="en-US" dirty="0"/>
              <a:t>Backwards pass through program to eliminate operations that create</a:t>
            </a:r>
            <a:br>
              <a:rPr lang="en-US" dirty="0"/>
            </a:br>
            <a:r>
              <a:rPr lang="en-US" dirty="0"/>
              <a:t>variables which are not used in subsequent statement blocks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67FE5-801F-9E08-E7FE-EB3F622F99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Traditional PL Rewrites, cont.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A1010-A550-EBA2-37C5-90E245C1C25E}"/>
              </a:ext>
            </a:extLst>
          </p:cNvPr>
          <p:cNvSpPr txBox="1"/>
          <p:nvPr/>
        </p:nvSpPr>
        <p:spPr>
          <a:xfrm>
            <a:off x="8081462" y="1231597"/>
            <a:ext cx="3469612" cy="370870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LinregDS</a:t>
            </a: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(Direct Solve)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7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ourier New" pitchFamily="49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X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read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$1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y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read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$2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intercept = 0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;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lambda = 0.001;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...</a:t>
            </a:r>
            <a:endParaRPr lang="en-US" sz="1400" b="1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ourier New" pitchFamily="49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if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 </a:t>
            </a:r>
            <a:r>
              <a:rPr lang="en-US" sz="1400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intercept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 == 1 )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  ones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matrix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(1, 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nrow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(X), 1);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  X = 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cbind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(X, ones);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}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I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matrix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(1, 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ncol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(X), 1);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A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 %*% X + 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diag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(I)*lambda;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 %*% y;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beta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solve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(A, b);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write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(beta,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$4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7CA24A-66B9-1685-55F0-56AF499D0DA8}"/>
              </a:ext>
            </a:extLst>
          </p:cNvPr>
          <p:cNvSpPr txBox="1"/>
          <p:nvPr/>
        </p:nvSpPr>
        <p:spPr>
          <a:xfrm>
            <a:off x="8817920" y="2510560"/>
            <a:ext cx="894303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FALSE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947DCF-4D4A-6DE0-2FA2-539CD4D322E6}"/>
              </a:ext>
            </a:extLst>
          </p:cNvPr>
          <p:cNvSpPr/>
          <p:nvPr/>
        </p:nvSpPr>
        <p:spPr>
          <a:xfrm>
            <a:off x="8081462" y="2534756"/>
            <a:ext cx="3198305" cy="1047704"/>
          </a:xfrm>
          <a:prstGeom prst="rect">
            <a:avLst/>
          </a:prstGeom>
          <a:noFill/>
          <a:ln w="25400" cap="flat" cmpd="sng" algn="ctr">
            <a:solidFill>
              <a:srgbClr val="F7014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F0F0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5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12CD3D-4FD3-7963-4710-4E63BBB65B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dirty="0"/>
              <a:t>Examples of Static Rewrites</a:t>
            </a:r>
          </a:p>
          <a:p>
            <a:pPr lvl="1"/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trace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(X%*%Y)   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sum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(X*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t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(Y))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sum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(X+Y)      </a:t>
            </a:r>
            <a:r>
              <a:rPr lang="en-AT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sum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(X)+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sum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(Y)</a:t>
            </a:r>
          </a:p>
          <a:p>
            <a:pPr lvl="1"/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(X%*%Y)[7,3] 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X[7,]%*%Y[,3]</a:t>
            </a:r>
            <a:endParaRPr lang="en-US" b="1" dirty="0"/>
          </a:p>
          <a:p>
            <a:pPr lvl="1"/>
            <a:r>
              <a:rPr lang="en-US" b="1" dirty="0">
                <a:latin typeface="Consolas" pitchFamily="49" charset="0"/>
                <a:sym typeface="Wingdings" panose="05000000000000000000" pitchFamily="2" charset="2"/>
              </a:rPr>
              <a:t>sum</a:t>
            </a:r>
            <a:r>
              <a:rPr lang="en-US" dirty="0">
                <a:latin typeface="Consolas" pitchFamily="49" charset="0"/>
                <a:sym typeface="Wingdings" panose="05000000000000000000" pitchFamily="2" charset="2"/>
              </a:rPr>
              <a:t>(</a:t>
            </a:r>
            <a:r>
              <a:rPr lang="en-US" b="1" dirty="0">
                <a:latin typeface="Consolas" pitchFamily="49" charset="0"/>
                <a:sym typeface="Wingdings" panose="05000000000000000000" pitchFamily="2" charset="2"/>
              </a:rPr>
              <a:t>t</a:t>
            </a:r>
            <a:r>
              <a:rPr lang="en-US" dirty="0">
                <a:latin typeface="Consolas" pitchFamily="49" charset="0"/>
                <a:sym typeface="Wingdings" panose="05000000000000000000" pitchFamily="2" charset="2"/>
              </a:rPr>
              <a:t>(X))     </a:t>
            </a:r>
            <a:r>
              <a:rPr lang="en-AT" dirty="0">
                <a:latin typeface="Consolas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itchFamily="49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Consolas" pitchFamily="49" charset="0"/>
                <a:sym typeface="Wingdings" panose="05000000000000000000" pitchFamily="2" charset="2"/>
              </a:rPr>
              <a:t>sum</a:t>
            </a:r>
            <a:r>
              <a:rPr lang="en-US" dirty="0">
                <a:latin typeface="Consolas" pitchFamily="49" charset="0"/>
                <a:sym typeface="Wingdings" panose="05000000000000000000" pitchFamily="2" charset="2"/>
              </a:rPr>
              <a:t>(X)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b="1" dirty="0">
                <a:latin typeface="Consolas" pitchFamily="49" charset="0"/>
                <a:cs typeface="Consolas" pitchFamily="49" charset="0"/>
                <a:sym typeface="Wingdings" pitchFamily="2" charset="2"/>
              </a:rPr>
              <a:t>rand</a:t>
            </a:r>
            <a:r>
              <a:rPr lang="en-US" dirty="0">
                <a:latin typeface="Consolas" pitchFamily="49" charset="0"/>
                <a:cs typeface="Consolas" pitchFamily="49" charset="0"/>
                <a:sym typeface="Wingdings" pitchFamily="2" charset="2"/>
              </a:rPr>
              <a:t>()*7      </a:t>
            </a:r>
            <a:r>
              <a:rPr lang="en-AT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rand</a:t>
            </a:r>
            <a:r>
              <a:rPr lang="en-US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(,min=0,max=7)</a:t>
            </a:r>
          </a:p>
          <a:p>
            <a:pPr lvl="1"/>
            <a:r>
              <a:rPr lang="en-US" b="1" dirty="0">
                <a:latin typeface="Consolas" pitchFamily="49" charset="0"/>
                <a:sym typeface="Wingdings" panose="05000000000000000000" pitchFamily="2" charset="2"/>
              </a:rPr>
              <a:t>sum</a:t>
            </a:r>
            <a:r>
              <a:rPr lang="en-US" dirty="0">
                <a:latin typeface="Consolas" pitchFamily="49" charset="0"/>
                <a:sym typeface="Wingdings" panose="05000000000000000000" pitchFamily="2" charset="2"/>
              </a:rPr>
              <a:t>(lambda*X) </a:t>
            </a:r>
            <a:r>
              <a:rPr lang="en-AT" dirty="0">
                <a:latin typeface="Consolas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itchFamily="49" charset="0"/>
                <a:sym typeface="Wingdings" panose="05000000000000000000" pitchFamily="2" charset="2"/>
              </a:rPr>
              <a:t> lambda * </a:t>
            </a:r>
            <a:r>
              <a:rPr lang="en-US" b="1" dirty="0">
                <a:latin typeface="Consolas" pitchFamily="49" charset="0"/>
                <a:sym typeface="Wingdings" panose="05000000000000000000" pitchFamily="2" charset="2"/>
              </a:rPr>
              <a:t>sum</a:t>
            </a:r>
            <a:r>
              <a:rPr lang="en-US" dirty="0">
                <a:latin typeface="Consolas" pitchFamily="49" charset="0"/>
                <a:sym typeface="Wingdings" panose="05000000000000000000" pitchFamily="2" charset="2"/>
              </a:rPr>
              <a:t>(X); </a:t>
            </a:r>
          </a:p>
          <a:p>
            <a:pPr lvl="1"/>
            <a:endParaRPr lang="en-US" b="1" dirty="0"/>
          </a:p>
          <a:p>
            <a:r>
              <a:rPr lang="en-US" dirty="0"/>
              <a:t>Examples of Dynamic Rewrites</a:t>
            </a:r>
          </a:p>
          <a:p>
            <a:pPr lvl="1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(X) %*% y    </a:t>
            </a:r>
            <a:r>
              <a:rPr lang="en-AT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(y) %*% X)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s.t.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costs</a:t>
            </a:r>
            <a:endParaRPr lang="en-US" b="1" dirty="0">
              <a:solidFill>
                <a:schemeClr val="accent1"/>
              </a:solidFill>
              <a:latin typeface="Consolas" panose="020B0609020204030204" pitchFamily="49" charset="0"/>
              <a:sym typeface="Wingdings" panose="05000000000000000000" pitchFamily="2" charset="2"/>
            </a:endParaRPr>
          </a:p>
          <a:p>
            <a:pPr lvl="1"/>
            <a:r>
              <a:rPr lang="en-US" dirty="0">
                <a:latin typeface="Consolas" panose="020B0609020204030204" pitchFamily="49" charset="0"/>
              </a:rPr>
              <a:t>X[</a:t>
            </a:r>
            <a:r>
              <a:rPr lang="en-US" dirty="0" err="1">
                <a:latin typeface="Consolas" panose="020B0609020204030204" pitchFamily="49" charset="0"/>
              </a:rPr>
              <a:t>a:b,c:d</a:t>
            </a:r>
            <a:r>
              <a:rPr lang="en-US" dirty="0">
                <a:latin typeface="Consolas" panose="020B0609020204030204" pitchFamily="49" charset="0"/>
              </a:rPr>
              <a:t>]=Y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X = Y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iff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dims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(X)=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dims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(Y)</a:t>
            </a:r>
          </a:p>
          <a:p>
            <a:pPr lvl="1"/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(...) * X 	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matrix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(0, </a:t>
            </a:r>
            <a:r>
              <a:rPr lang="en-US" b="1" dirty="0" err="1">
                <a:latin typeface="Consolas" panose="020B0609020204030204" pitchFamily="49" charset="0"/>
                <a:sym typeface="Wingdings" panose="05000000000000000000" pitchFamily="2" charset="2"/>
              </a:rPr>
              <a:t>nrow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(X), </a:t>
            </a:r>
            <a:r>
              <a:rPr lang="en-US" b="1" dirty="0" err="1">
                <a:latin typeface="Consolas" panose="020B0609020204030204" pitchFamily="49" charset="0"/>
                <a:sym typeface="Wingdings" panose="05000000000000000000" pitchFamily="2" charset="2"/>
              </a:rPr>
              <a:t>ncol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(X))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iff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nnz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(X)=0</a:t>
            </a:r>
          </a:p>
          <a:p>
            <a:pPr lvl="1"/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sum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(X^2)      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t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(X)%*%X; </a:t>
            </a:r>
            <a:r>
              <a:rPr lang="en-US" b="1" dirty="0" err="1">
                <a:latin typeface="Consolas" panose="020B0609020204030204" pitchFamily="49" charset="0"/>
                <a:sym typeface="Wingdings" panose="05000000000000000000" pitchFamily="2" charset="2"/>
              </a:rPr>
              <a:t>rowSums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(X)  X </a:t>
            </a:r>
            <a:r>
              <a:rPr lang="en-US" dirty="0" err="1">
                <a:solidFill>
                  <a:srgbClr val="C40D1E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iff</a:t>
            </a:r>
            <a:r>
              <a:rPr lang="en-US" dirty="0">
                <a:solidFill>
                  <a:srgbClr val="C40D1E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C40D1E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ncol</a:t>
            </a:r>
            <a:r>
              <a:rPr lang="en-US" dirty="0">
                <a:solidFill>
                  <a:srgbClr val="C40D1E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(X)=1</a:t>
            </a:r>
          </a:p>
          <a:p>
            <a:pPr lvl="1"/>
            <a:r>
              <a:rPr lang="en-US" b="1" dirty="0">
                <a:latin typeface="Consolas" panose="020B0609020204030204" pitchFamily="49" charset="0"/>
              </a:rPr>
              <a:t>sum</a:t>
            </a:r>
            <a:r>
              <a:rPr lang="en-US" dirty="0">
                <a:latin typeface="Consolas" panose="020B0609020204030204" pitchFamily="49" charset="0"/>
              </a:rPr>
              <a:t>(X%*%Y)  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sum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colSums</a:t>
            </a:r>
            <a:r>
              <a:rPr lang="en-US" dirty="0">
                <a:latin typeface="Consolas" panose="020B0609020204030204" pitchFamily="49" charset="0"/>
              </a:rPr>
              <a:t>(X))*</a:t>
            </a:r>
            <a:r>
              <a:rPr lang="en-US" b="1" dirty="0" err="1">
                <a:latin typeface="Consolas" panose="020B0609020204030204" pitchFamily="49" charset="0"/>
              </a:rPr>
              <a:t>rowSums</a:t>
            </a:r>
            <a:r>
              <a:rPr lang="en-US" dirty="0">
                <a:latin typeface="Consolas" panose="020B0609020204030204" pitchFamily="49" charset="0"/>
              </a:rPr>
              <a:t>(Y))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iff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ncol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(X)&gt;t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C737A-07B6-02DB-00D3-46FE1EBF4C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Static/Dynamic Simplification Rewrites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8932AE-31F0-F9EE-779D-4A901029DDE7}"/>
              </a:ext>
            </a:extLst>
          </p:cNvPr>
          <p:cNvGrpSpPr/>
          <p:nvPr/>
        </p:nvGrpSpPr>
        <p:grpSpPr>
          <a:xfrm>
            <a:off x="6985091" y="1614800"/>
            <a:ext cx="3504994" cy="1362524"/>
            <a:chOff x="5421298" y="1888925"/>
            <a:chExt cx="3504994" cy="13625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EA4C04-EB06-D274-BBBE-50541D771E95}"/>
                </a:ext>
              </a:extLst>
            </p:cNvPr>
            <p:cNvSpPr>
              <a:spLocks/>
            </p:cNvSpPr>
            <p:nvPr/>
          </p:nvSpPr>
          <p:spPr>
            <a:xfrm>
              <a:off x="5452910" y="2580749"/>
              <a:ext cx="666538" cy="6675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6E479A-A85E-4EC9-C459-EBDECF493942}"/>
                </a:ext>
              </a:extLst>
            </p:cNvPr>
            <p:cNvSpPr>
              <a:spLocks/>
            </p:cNvSpPr>
            <p:nvPr/>
          </p:nvSpPr>
          <p:spPr>
            <a:xfrm>
              <a:off x="6137876" y="1888925"/>
              <a:ext cx="666538" cy="6675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F405AA-F8CD-283D-6921-1B2BDA04BA9D}"/>
                </a:ext>
              </a:extLst>
            </p:cNvPr>
            <p:cNvSpPr>
              <a:spLocks/>
            </p:cNvSpPr>
            <p:nvPr/>
          </p:nvSpPr>
          <p:spPr>
            <a:xfrm>
              <a:off x="6137876" y="2580749"/>
              <a:ext cx="666538" cy="6675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DEA742E-B592-4B4D-3AED-2ACAA233D1DE}"/>
                </a:ext>
              </a:extLst>
            </p:cNvPr>
            <p:cNvCxnSpPr/>
            <p:nvPr/>
          </p:nvCxnSpPr>
          <p:spPr>
            <a:xfrm>
              <a:off x="6137876" y="2580749"/>
              <a:ext cx="666538" cy="667512"/>
            </a:xfrm>
            <a:prstGeom prst="line">
              <a:avLst/>
            </a:prstGeom>
            <a:ln w="25400">
              <a:solidFill>
                <a:srgbClr val="7889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156F27-586F-E496-E59A-10BEFC13E8EF}"/>
                </a:ext>
              </a:extLst>
            </p:cNvPr>
            <p:cNvSpPr>
              <a:spLocks/>
            </p:cNvSpPr>
            <p:nvPr/>
          </p:nvSpPr>
          <p:spPr>
            <a:xfrm>
              <a:off x="7393915" y="2582424"/>
              <a:ext cx="666538" cy="6675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F57C8E1-9281-739B-E688-C30EEFFC5CDD}"/>
                </a:ext>
              </a:extLst>
            </p:cNvPr>
            <p:cNvSpPr txBox="1"/>
            <p:nvPr/>
          </p:nvSpPr>
          <p:spPr>
            <a:xfrm>
              <a:off x="6843770" y="272310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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CBE6C9-9627-BB72-4D94-94C80E9CE0A0}"/>
                </a:ext>
              </a:extLst>
            </p:cNvPr>
            <p:cNvSpPr>
              <a:spLocks/>
            </p:cNvSpPr>
            <p:nvPr/>
          </p:nvSpPr>
          <p:spPr>
            <a:xfrm>
              <a:off x="8259754" y="2583937"/>
              <a:ext cx="666538" cy="6675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600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 ┬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F6DA10-E282-D656-AC99-547DD271C85D}"/>
                </a:ext>
              </a:extLst>
            </p:cNvPr>
            <p:cNvSpPr txBox="1"/>
            <p:nvPr/>
          </p:nvSpPr>
          <p:spPr>
            <a:xfrm>
              <a:off x="7880423" y="2724781"/>
              <a:ext cx="5537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*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5CD23B-3172-819B-0A1C-D37CD4B54FA6}"/>
                </a:ext>
              </a:extLst>
            </p:cNvPr>
            <p:cNvSpPr txBox="1"/>
            <p:nvPr/>
          </p:nvSpPr>
          <p:spPr>
            <a:xfrm>
              <a:off x="5421298" y="2168243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O(n</a:t>
              </a:r>
              <a:r>
                <a:rPr lang="en-US" b="1" baseline="30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9318D5-17B5-15E5-E6D9-E112016EEB8C}"/>
                </a:ext>
              </a:extLst>
            </p:cNvPr>
            <p:cNvSpPr txBox="1"/>
            <p:nvPr/>
          </p:nvSpPr>
          <p:spPr>
            <a:xfrm>
              <a:off x="7774290" y="2169919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O(n</a:t>
              </a:r>
              <a:r>
                <a:rPr lang="en-US" b="1" baseline="30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0F17C05-D64F-D199-1AC0-464306210C40}"/>
              </a:ext>
            </a:extLst>
          </p:cNvPr>
          <p:cNvSpPr txBox="1"/>
          <p:nvPr/>
        </p:nvSpPr>
        <p:spPr>
          <a:xfrm>
            <a:off x="6263061" y="344104"/>
            <a:ext cx="36427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 et al: </a:t>
            </a:r>
            <a:r>
              <a:rPr lang="en-US" sz="14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SystemML's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Optimizer: Plan Generation for Large-Scale Machine Learning Programs.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4E39FC-1F2F-B7B6-6B62-DBCFFA015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080" y="417443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91729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A227D7-7E3F-0046-6C81-4AA47C756D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TF Constant Push-Down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Add</a:t>
            </a:r>
            <a:r>
              <a:rPr lang="en-US" b="0" dirty="0">
                <a:latin typeface="Consolas" panose="020B0609020204030204" pitchFamily="49" charset="0"/>
              </a:rPr>
              <a:t>(c1,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Add</a:t>
            </a:r>
            <a:r>
              <a:rPr lang="en-US" b="0" dirty="0">
                <a:latin typeface="Consolas" panose="020B0609020204030204" pitchFamily="49" charset="0"/>
              </a:rPr>
              <a:t>(x,c2))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b="0" dirty="0"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Add</a:t>
            </a:r>
            <a:r>
              <a:rPr lang="en-US" b="0" dirty="0">
                <a:latin typeface="Consolas" panose="020B0609020204030204" pitchFamily="49" charset="0"/>
              </a:rPr>
              <a:t>(x,c1+c2)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ConvND</a:t>
            </a:r>
            <a:r>
              <a:rPr lang="en-US" b="0" dirty="0">
                <a:latin typeface="Consolas" panose="020B0609020204030204" pitchFamily="49" charset="0"/>
              </a:rPr>
              <a:t>(c1*x,c2)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b="0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ConvND</a:t>
            </a:r>
            <a:r>
              <a:rPr lang="en-US" b="0" dirty="0">
                <a:latin typeface="Consolas" panose="020B0609020204030204" pitchFamily="49" charset="0"/>
              </a:rPr>
              <a:t>(x,c1*c2)</a:t>
            </a:r>
            <a:endParaRPr lang="en-US" dirty="0">
              <a:latin typeface="Consolas" panose="020B0609020204030204" pitchFamily="49" charset="0"/>
            </a:endParaRPr>
          </a:p>
          <a:p>
            <a:pPr lvl="2"/>
            <a:endParaRPr lang="en-US" sz="700" dirty="0"/>
          </a:p>
          <a:p>
            <a:r>
              <a:rPr lang="en-US" dirty="0"/>
              <a:t>TF Arithmetic Simplifications</a:t>
            </a:r>
          </a:p>
          <a:p>
            <a:pPr lvl="1"/>
            <a:r>
              <a:rPr lang="en-US" b="0" dirty="0"/>
              <a:t>Flattening: </a:t>
            </a:r>
            <a:r>
              <a:rPr lang="en-US" b="0" dirty="0" err="1">
                <a:latin typeface="Consolas" panose="020B0609020204030204" pitchFamily="49" charset="0"/>
              </a:rPr>
              <a:t>a+b+c+d</a:t>
            </a:r>
            <a:r>
              <a:rPr lang="en-US" b="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b="0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AddN</a:t>
            </a:r>
            <a:r>
              <a:rPr lang="en-US" b="0" dirty="0">
                <a:latin typeface="Consolas" panose="020B0609020204030204" pitchFamily="49" charset="0"/>
              </a:rPr>
              <a:t>(a, b, c, d)</a:t>
            </a:r>
          </a:p>
          <a:p>
            <a:pPr lvl="1"/>
            <a:r>
              <a:rPr lang="en-US" b="0" dirty="0"/>
              <a:t>Hoisting: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AddN</a:t>
            </a:r>
            <a:r>
              <a:rPr lang="en-US" b="0" dirty="0">
                <a:latin typeface="Consolas" panose="020B0609020204030204" pitchFamily="49" charset="0"/>
              </a:rPr>
              <a:t>(x * a, b * x, x * c)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b="0" dirty="0">
                <a:latin typeface="Consolas" panose="020B0609020204030204" pitchFamily="49" charset="0"/>
              </a:rPr>
              <a:t> x *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AddN</a:t>
            </a:r>
            <a:r>
              <a:rPr lang="en-US" b="0" dirty="0">
                <a:latin typeface="Consolas" panose="020B0609020204030204" pitchFamily="49" charset="0"/>
              </a:rPr>
              <a:t>(</a:t>
            </a:r>
            <a:r>
              <a:rPr lang="en-US" b="0" dirty="0" err="1">
                <a:latin typeface="Consolas" panose="020B0609020204030204" pitchFamily="49" charset="0"/>
              </a:rPr>
              <a:t>a+b+c</a:t>
            </a:r>
            <a:r>
              <a:rPr lang="en-US" b="0" dirty="0">
                <a:latin typeface="Consolas" panose="020B0609020204030204" pitchFamily="49" charset="0"/>
              </a:rPr>
              <a:t>)</a:t>
            </a:r>
          </a:p>
          <a:p>
            <a:pPr lvl="1"/>
            <a:r>
              <a:rPr lang="en-US" b="0" dirty="0"/>
              <a:t>Reduce Nodes Numeric: </a:t>
            </a:r>
            <a:r>
              <a:rPr lang="en-US" b="0" dirty="0" err="1">
                <a:latin typeface="Consolas" panose="020B0609020204030204" pitchFamily="49" charset="0"/>
              </a:rPr>
              <a:t>x+x+x</a:t>
            </a:r>
            <a:r>
              <a:rPr lang="en-US" b="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b="0" dirty="0">
                <a:latin typeface="Consolas" panose="020B0609020204030204" pitchFamily="49" charset="0"/>
              </a:rPr>
              <a:t> 3*x</a:t>
            </a:r>
          </a:p>
          <a:p>
            <a:pPr lvl="1"/>
            <a:r>
              <a:rPr lang="es-ES" b="0" dirty="0"/>
              <a:t>Reduce </a:t>
            </a:r>
            <a:r>
              <a:rPr lang="es-ES" b="0" dirty="0" err="1"/>
              <a:t>Nodes</a:t>
            </a:r>
            <a:r>
              <a:rPr lang="es-ES" b="0" dirty="0"/>
              <a:t> Logicial: </a:t>
            </a:r>
            <a:r>
              <a:rPr lang="es-ES" b="0" dirty="0">
                <a:latin typeface="Consolas" panose="020B0609020204030204" pitchFamily="49" charset="0"/>
              </a:rPr>
              <a:t>!(x &gt; y) </a:t>
            </a:r>
            <a:r>
              <a:rPr lang="es-ES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s-ES" b="0" dirty="0">
                <a:latin typeface="Consolas" panose="020B0609020204030204" pitchFamily="49" charset="0"/>
              </a:rPr>
              <a:t> x &lt;= y</a:t>
            </a:r>
            <a:endParaRPr lang="en-US" dirty="0">
              <a:latin typeface="Consolas" panose="020B0609020204030204" pitchFamily="49" charset="0"/>
            </a:endParaRPr>
          </a:p>
          <a:p>
            <a:pPr lvl="2"/>
            <a:endParaRPr lang="en-US" sz="700" dirty="0"/>
          </a:p>
          <a:p>
            <a:r>
              <a:rPr lang="en-US" dirty="0"/>
              <a:t>TF Broadcast Minimization</a:t>
            </a:r>
          </a:p>
          <a:p>
            <a:pPr lvl="1"/>
            <a:r>
              <a:rPr lang="fr-FR" b="0" dirty="0">
                <a:latin typeface="Consolas" panose="020B0609020204030204" pitchFamily="49" charset="0"/>
              </a:rPr>
              <a:t>(M1+s1) + (M2+s2) </a:t>
            </a:r>
            <a:r>
              <a:rPr lang="fr-FR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fr-FR" b="0" dirty="0">
                <a:latin typeface="Consolas" panose="020B0609020204030204" pitchFamily="49" charset="0"/>
              </a:rPr>
              <a:t> (M1+M2) + (s1+s2)</a:t>
            </a:r>
          </a:p>
          <a:p>
            <a:pPr lvl="2"/>
            <a:endParaRPr lang="fr-FR" sz="700" b="0" dirty="0"/>
          </a:p>
          <a:p>
            <a:r>
              <a:rPr lang="en-US" dirty="0"/>
              <a:t>TF Better use of </a:t>
            </a:r>
            <a:r>
              <a:rPr lang="en-US" dirty="0" err="1"/>
              <a:t>Intrinsics</a:t>
            </a:r>
            <a:endParaRPr lang="en-US" dirty="0"/>
          </a:p>
          <a:p>
            <a:pPr lvl="1"/>
            <a:r>
              <a:rPr lang="es-E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Matmul</a:t>
            </a:r>
            <a:r>
              <a:rPr lang="es-ES" b="0" dirty="0">
                <a:latin typeface="Consolas" panose="020B0609020204030204" pitchFamily="49" charset="0"/>
              </a:rPr>
              <a:t>(</a:t>
            </a:r>
            <a:r>
              <a:rPr lang="es-E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Transpose</a:t>
            </a:r>
            <a:r>
              <a:rPr lang="es-ES" b="0" dirty="0">
                <a:latin typeface="Consolas" panose="020B0609020204030204" pitchFamily="49" charset="0"/>
              </a:rPr>
              <a:t>(X), </a:t>
            </a:r>
            <a:r>
              <a:rPr lang="es-ES" dirty="0">
                <a:latin typeface="Consolas" panose="020B0609020204030204" pitchFamily="49" charset="0"/>
              </a:rPr>
              <a:t>Y</a:t>
            </a:r>
            <a:r>
              <a:rPr lang="es-ES" b="0" dirty="0">
                <a:latin typeface="Consolas" panose="020B0609020204030204" pitchFamily="49" charset="0"/>
              </a:rPr>
              <a:t>) </a:t>
            </a:r>
            <a:r>
              <a:rPr lang="es-ES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s-ES" b="0" dirty="0">
                <a:latin typeface="Consolas" panose="020B0609020204030204" pitchFamily="49" charset="0"/>
              </a:rPr>
              <a:t> </a:t>
            </a:r>
            <a:r>
              <a:rPr lang="es-E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Matmul</a:t>
            </a:r>
            <a:r>
              <a:rPr lang="es-ES" b="0" dirty="0">
                <a:latin typeface="Consolas" panose="020B0609020204030204" pitchFamily="49" charset="0"/>
              </a:rPr>
              <a:t>(X, </a:t>
            </a:r>
            <a:r>
              <a:rPr lang="es-ES" dirty="0">
                <a:latin typeface="Consolas" panose="020B0609020204030204" pitchFamily="49" charset="0"/>
              </a:rPr>
              <a:t>Y</a:t>
            </a:r>
            <a:r>
              <a:rPr lang="es-ES" b="0" dirty="0">
                <a:latin typeface="Consolas" panose="020B0609020204030204" pitchFamily="49" charset="0"/>
              </a:rPr>
              <a:t>, </a:t>
            </a:r>
            <a:r>
              <a:rPr lang="es-ES" b="0" dirty="0" err="1">
                <a:latin typeface="Consolas" panose="020B0609020204030204" pitchFamily="49" charset="0"/>
              </a:rPr>
              <a:t>transpose_x</a:t>
            </a:r>
            <a:r>
              <a:rPr lang="es-ES" b="0" dirty="0">
                <a:latin typeface="Consolas" panose="020B0609020204030204" pitchFamily="49" charset="0"/>
              </a:rPr>
              <a:t>=True)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F9FC6-BE4D-D274-23DE-33AD95112B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Static/Dynamic Simplification Rewrites,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CA732B-3CE1-8292-F9E3-C05DE8F0D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813" y="1100566"/>
            <a:ext cx="114136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014DD9-7175-0AA3-7B63-00AE8F4C1FB9}"/>
              </a:ext>
            </a:extLst>
          </p:cNvPr>
          <p:cNvSpPr txBox="1"/>
          <p:nvPr/>
        </p:nvSpPr>
        <p:spPr>
          <a:xfrm>
            <a:off x="7317733" y="280978"/>
            <a:ext cx="320044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Rasmus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Munk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Larsen, Tatiana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Shpeisman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TensorFlow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Graph Optimizations, </a:t>
            </a:r>
          </a:p>
          <a:p>
            <a:pPr algn="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Guest Lecture Stanford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039CC1-4388-87F0-A8A2-36EF08A14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258" y="1165625"/>
            <a:ext cx="659373" cy="5619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061AD4-491F-813E-1DD8-5D40A13ECDE3}"/>
              </a:ext>
            </a:extLst>
          </p:cNvPr>
          <p:cNvSpPr txBox="1"/>
          <p:nvPr/>
        </p:nvSpPr>
        <p:spPr>
          <a:xfrm>
            <a:off x="8726621" y="3318888"/>
            <a:ext cx="2441746" cy="13542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err="1">
                <a:latin typeface="Consolas" panose="020B0609020204030204" pitchFamily="49" charset="0"/>
              </a:rPr>
              <a:t>RewriteElementwise-MultChainOptimization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(orders and collapses matrix, vector, scalar op chains)</a:t>
            </a:r>
          </a:p>
        </p:txBody>
      </p:sp>
    </p:spTree>
    <p:extLst>
      <p:ext uri="{BB962C8B-B14F-4D97-AF65-F5344CB8AC3E}">
        <p14:creationId xmlns:p14="http://schemas.microsoft.com/office/powerpoint/2010/main" val="205094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Compilation Overview</a:t>
            </a:r>
          </a:p>
          <a:p>
            <a:r>
              <a:rPr lang="en-US" dirty="0"/>
              <a:t>Size Inference and Cost Estimation</a:t>
            </a:r>
          </a:p>
          <a:p>
            <a:r>
              <a:rPr lang="en-US" dirty="0"/>
              <a:t>Rewrites (and Operator Selection)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0B0F3B-D711-1622-DB12-A785CDDEC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053" y="1377400"/>
            <a:ext cx="1388669" cy="4038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7074DB-56A1-13B7-D26E-B971F17C6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405" y="1285733"/>
            <a:ext cx="659373" cy="561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323C5F-9E00-E831-B2C6-FE96F77FD007}"/>
              </a:ext>
            </a:extLst>
          </p:cNvPr>
          <p:cNvSpPr txBox="1"/>
          <p:nvPr/>
        </p:nvSpPr>
        <p:spPr>
          <a:xfrm>
            <a:off x="6856671" y="1867798"/>
            <a:ext cx="230107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and several other ML systems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456150-98AD-36E2-91F9-6AB83059F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301" y="1039442"/>
            <a:ext cx="1027585" cy="21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72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273040-DF77-711A-5866-CD5B128D3F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Relaxed DNN Graph Substitutions </a:t>
            </a:r>
          </a:p>
          <a:p>
            <a:pPr lvl="1"/>
            <a:r>
              <a:rPr lang="en-US" dirty="0"/>
              <a:t>Allow substitutions that preserve </a:t>
            </a:r>
            <a:br>
              <a:rPr lang="en-US" dirty="0"/>
            </a:br>
            <a:r>
              <a:rPr lang="en-US" dirty="0"/>
              <a:t>semantics, no matter if </a:t>
            </a:r>
            <a:r>
              <a:rPr lang="en-US" b="1" dirty="0">
                <a:solidFill>
                  <a:srgbClr val="7889FB"/>
                </a:solidFill>
              </a:rPr>
              <a:t>faster</a:t>
            </a:r>
            <a:r>
              <a:rPr lang="en-US" dirty="0"/>
              <a:t>/</a:t>
            </a:r>
            <a:r>
              <a:rPr lang="en-US" b="1" dirty="0">
                <a:solidFill>
                  <a:schemeClr val="accent1"/>
                </a:solidFill>
              </a:rPr>
              <a:t>slower</a:t>
            </a:r>
          </a:p>
          <a:p>
            <a:pPr lvl="1"/>
            <a:r>
              <a:rPr lang="en-US" dirty="0"/>
              <a:t>Backtracking search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Additional Algorithms</a:t>
            </a:r>
          </a:p>
          <a:p>
            <a:pPr lvl="1"/>
            <a:r>
              <a:rPr lang="en-US" dirty="0"/>
              <a:t>Partial order of substitutions w/ pruning</a:t>
            </a:r>
          </a:p>
          <a:p>
            <a:pPr lvl="1"/>
            <a:r>
              <a:rPr lang="en-US" dirty="0"/>
              <a:t>Dynamic programming </a:t>
            </a:r>
            <a:r>
              <a:rPr lang="en-US" dirty="0">
                <a:sym typeface="Wingdings" panose="05000000000000000000" pitchFamily="2" charset="2"/>
              </a:rPr>
              <a:t> substitutions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DBB38-11CC-A211-10C2-3A6913A3DC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Static/Dynamic Simplification Rewrites,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00CC71-B82C-D072-39AE-F3C7821A5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897" y="2261683"/>
            <a:ext cx="7808696" cy="25203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B97D96-CBEC-94E0-3823-12D42CB8CD83}"/>
              </a:ext>
            </a:extLst>
          </p:cNvPr>
          <p:cNvSpPr txBox="1"/>
          <p:nvPr/>
        </p:nvSpPr>
        <p:spPr>
          <a:xfrm>
            <a:off x="3074720" y="3636732"/>
            <a:ext cx="9646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ResNet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module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95DAA3-59CB-BA43-F7DB-CE18A7484EDE}"/>
              </a:ext>
            </a:extLst>
          </p:cNvPr>
          <p:cNvSpPr txBox="1"/>
          <p:nvPr/>
        </p:nvSpPr>
        <p:spPr>
          <a:xfrm>
            <a:off x="4794660" y="3427896"/>
            <a:ext cx="1124871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Increased conv2d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kernel size via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padding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839F6-8FFF-782A-6425-ACF817319346}"/>
              </a:ext>
            </a:extLst>
          </p:cNvPr>
          <p:cNvSpPr txBox="1"/>
          <p:nvPr/>
        </p:nvSpPr>
        <p:spPr>
          <a:xfrm>
            <a:off x="10119742" y="4038669"/>
            <a:ext cx="14268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1.3x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faster on V100 GPUs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2E7A3D-E503-7571-33C9-FAAF64CC7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364" y="1372866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ECDBD7-8D25-A3E7-963C-181124F1310D}"/>
              </a:ext>
            </a:extLst>
          </p:cNvPr>
          <p:cNvSpPr txBox="1"/>
          <p:nvPr/>
        </p:nvSpPr>
        <p:spPr>
          <a:xfrm>
            <a:off x="7507028" y="1232190"/>
            <a:ext cx="346668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Zhihao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James J. Thomas, Todd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Warszawski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Mingyu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Gao,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Matei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Zaharia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Alex Aiken: Optimizing DNN Computation with Relaxed Graph Substitutions.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MLSys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FE2E91-2147-BE1F-68EC-3A0FF128A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502" y="4947485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651877-1FB4-513C-2FF1-2D0F6692333E}"/>
              </a:ext>
            </a:extLst>
          </p:cNvPr>
          <p:cNvSpPr txBox="1"/>
          <p:nvPr/>
        </p:nvSpPr>
        <p:spPr>
          <a:xfrm>
            <a:off x="5209534" y="4786714"/>
            <a:ext cx="287382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Jingzhi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Fang,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Yanyan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Shen, Yue Wang, Lei Chen: Optimizing DNN Computation Graph using Graph Substitutions.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13(11)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7138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B2B9BE-7871-5C2F-D226-7967B370E4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Rewrites in </a:t>
            </a:r>
            <a:r>
              <a:rPr lang="en-US" dirty="0" err="1"/>
              <a:t>PyTorch</a:t>
            </a:r>
            <a:r>
              <a:rPr lang="en-US" dirty="0"/>
              <a:t> </a:t>
            </a:r>
            <a:r>
              <a:rPr lang="en-US" b="0" dirty="0"/>
              <a:t>(Torch Script JIT)</a:t>
            </a:r>
          </a:p>
          <a:p>
            <a:pPr lvl="1"/>
            <a:r>
              <a:rPr lang="en-US" b="1" dirty="0" err="1"/>
              <a:t>Misc</a:t>
            </a:r>
            <a:r>
              <a:rPr lang="en-US" b="1" dirty="0"/>
              <a:t>:</a:t>
            </a:r>
            <a:r>
              <a:rPr lang="en-US" dirty="0"/>
              <a:t> Canonicalization, erase number types and no-ops</a:t>
            </a:r>
          </a:p>
          <a:p>
            <a:pPr lvl="1"/>
            <a:r>
              <a:rPr lang="en-US" dirty="0"/>
              <a:t>Fuse linear, fuse </a:t>
            </a:r>
            <a:r>
              <a:rPr lang="en-US" dirty="0" err="1"/>
              <a:t>relu</a:t>
            </a:r>
            <a:r>
              <a:rPr lang="en-US" dirty="0"/>
              <a:t>, fuse graph pipeline</a:t>
            </a:r>
          </a:p>
          <a:p>
            <a:pPr lvl="1"/>
            <a:r>
              <a:rPr lang="en-US" dirty="0"/>
              <a:t>Inlining and loop unrolling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Concatenation and fusion rewrites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Peephole simplifications </a:t>
            </a:r>
            <a:r>
              <a:rPr lang="en-US" dirty="0"/>
              <a:t>(e.g., </a:t>
            </a:r>
            <a:r>
              <a:rPr lang="en-US" dirty="0" err="1"/>
              <a:t>dtype</a:t>
            </a:r>
            <a:r>
              <a:rPr lang="en-US" dirty="0"/>
              <a:t> </a:t>
            </a:r>
            <a:r>
              <a:rPr lang="en-US" dirty="0" err="1"/>
              <a:t>mgmt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E8CF6-406C-E8D7-FFE9-767378D77C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Static/Dynamic Simplification Rewrites,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D8B5E5-E621-3B7D-EA85-2C4A5AA36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357" y="1268963"/>
            <a:ext cx="1027585" cy="2130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590F0E-0E14-FE38-E4F8-FFEAA2AA75E4}"/>
              </a:ext>
            </a:extLst>
          </p:cNvPr>
          <p:cNvSpPr txBox="1"/>
          <p:nvPr/>
        </p:nvSpPr>
        <p:spPr>
          <a:xfrm>
            <a:off x="8003698" y="1524038"/>
            <a:ext cx="3637503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https://github.com/pytorch/pytorch/blob/master/torch/csrc/jit/passes/subgraph_rewrite.cpp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8E693B-B7C2-BBB3-28EE-4DA17A0A3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511" y="2191481"/>
            <a:ext cx="3977996" cy="29300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CF459A-2552-BB30-781F-384851C5DD31}"/>
              </a:ext>
            </a:extLst>
          </p:cNvPr>
          <p:cNvSpPr txBox="1"/>
          <p:nvPr/>
        </p:nvSpPr>
        <p:spPr>
          <a:xfrm>
            <a:off x="9286992" y="2573139"/>
            <a:ext cx="239150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subgraph_rewrite.cpp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(extracted Mar 17, 2022)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7FAEEB-6B00-AD10-D272-F29B0F462D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715" y="3385758"/>
            <a:ext cx="3944172" cy="2403686"/>
          </a:xfrm>
          <a:prstGeom prst="rect">
            <a:avLst/>
          </a:prstGeom>
          <a:ln w="1905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02F5EE-A364-81BF-689F-4CEA162F973B}"/>
              </a:ext>
            </a:extLst>
          </p:cNvPr>
          <p:cNvSpPr txBox="1"/>
          <p:nvPr/>
        </p:nvSpPr>
        <p:spPr>
          <a:xfrm>
            <a:off x="5002706" y="5318155"/>
            <a:ext cx="55182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[</a:t>
            </a:r>
            <a:r>
              <a:rPr lang="en-US" sz="1400" dirty="0">
                <a:hlinkClick r:id="rId6"/>
              </a:rPr>
              <a:t>https://github.com/pytorch/pytorch/tree/main/torch/csrc/jit/passes</a:t>
            </a:r>
            <a:r>
              <a:rPr lang="en-US" sz="1400" dirty="0"/>
              <a:t>, extracted May 01, 2024]</a:t>
            </a:r>
          </a:p>
        </p:txBody>
      </p:sp>
    </p:spTree>
    <p:extLst>
      <p:ext uri="{BB962C8B-B14F-4D97-AF65-F5344CB8AC3E}">
        <p14:creationId xmlns:p14="http://schemas.microsoft.com/office/powerpoint/2010/main" val="48419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34595B-EFAD-7BCD-C939-A7EA2AB49B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Loop Transformations</a:t>
            </a:r>
            <a:br>
              <a:rPr lang="en-US" dirty="0"/>
            </a:br>
            <a:r>
              <a:rPr lang="en-US" b="0" dirty="0"/>
              <a:t>(e.g., </a:t>
            </a:r>
            <a:r>
              <a:rPr lang="en-US" dirty="0" err="1">
                <a:solidFill>
                  <a:srgbClr val="7889FB"/>
                </a:solidFill>
              </a:rPr>
              <a:t>OptiML</a:t>
            </a:r>
            <a:r>
              <a:rPr lang="en-US" b="0" dirty="0"/>
              <a:t>, </a:t>
            </a:r>
            <a:r>
              <a:rPr lang="en-US" dirty="0" err="1">
                <a:solidFill>
                  <a:srgbClr val="7889FB"/>
                </a:solidFill>
              </a:rPr>
              <a:t>SystemML</a:t>
            </a:r>
            <a:r>
              <a:rPr lang="en-US" b="0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Loop vectorization</a:t>
            </a:r>
          </a:p>
          <a:p>
            <a:pPr lvl="1"/>
            <a:r>
              <a:rPr lang="en-US" b="0" dirty="0"/>
              <a:t>Loop hoisting</a:t>
            </a:r>
          </a:p>
          <a:p>
            <a:pPr lvl="2"/>
            <a:endParaRPr lang="en-US" sz="1200" dirty="0"/>
          </a:p>
          <a:p>
            <a:r>
              <a:rPr lang="en-US" dirty="0"/>
              <a:t>Incremental Computations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Delta update rules</a:t>
            </a:r>
            <a:r>
              <a:rPr lang="en-US" dirty="0"/>
              <a:t> (e.g., </a:t>
            </a:r>
            <a:r>
              <a:rPr lang="en-US" b="1" dirty="0">
                <a:solidFill>
                  <a:srgbClr val="7889FB"/>
                </a:solidFill>
              </a:rPr>
              <a:t>LINVIEW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factorized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Incremental iterations (e.g., </a:t>
            </a:r>
            <a:r>
              <a:rPr lang="en-US" b="1" dirty="0" err="1">
                <a:solidFill>
                  <a:srgbClr val="7889FB"/>
                </a:solidFill>
              </a:rPr>
              <a:t>Flink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“Decremental”/Unlearning </a:t>
            </a:r>
            <a:r>
              <a:rPr lang="en-US" b="0" dirty="0"/>
              <a:t>(GDPR)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9A446-4AF4-9F09-E229-14701FBE55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Vectorization and Incremental Computation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3D1109C-7319-5E27-C61A-31C0B49128DD}"/>
              </a:ext>
            </a:extLst>
          </p:cNvPr>
          <p:cNvGrpSpPr/>
          <p:nvPr/>
        </p:nvGrpSpPr>
        <p:grpSpPr>
          <a:xfrm>
            <a:off x="3871609" y="1237430"/>
            <a:ext cx="4553343" cy="1154549"/>
            <a:chOff x="330372" y="4460032"/>
            <a:chExt cx="4553343" cy="115454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42257A5-504C-7E27-3D4F-15ACE55B0FE7}"/>
                </a:ext>
              </a:extLst>
            </p:cNvPr>
            <p:cNvSpPr txBox="1"/>
            <p:nvPr/>
          </p:nvSpPr>
          <p:spPr>
            <a:xfrm>
              <a:off x="830422" y="4460032"/>
              <a:ext cx="40121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for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(</a:t>
              </a:r>
              <a:r>
                <a:rPr kumimoji="0" lang="pl-P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i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 </a:t>
              </a:r>
              <a:r>
                <a:rPr kumimoji="0" lang="pl-P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in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 </a:t>
              </a:r>
              <a:r>
                <a:rPr kumimoji="0" lang="pl-P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a:b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)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endParaRPr>
            </a:p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   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X[</a:t>
              </a:r>
              <a:r>
                <a:rPr kumimoji="0" lang="pl-P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i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,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1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] = Y[</a:t>
              </a:r>
              <a:r>
                <a:rPr kumimoji="0" lang="pl-P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i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,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2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] + Z[</a:t>
              </a:r>
              <a:r>
                <a:rPr kumimoji="0" lang="pl-P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i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,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1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]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B5A4C31-910F-EB6F-0428-FA6EABAD47A8}"/>
                </a:ext>
              </a:extLst>
            </p:cNvPr>
            <p:cNvCxnSpPr/>
            <p:nvPr/>
          </p:nvCxnSpPr>
          <p:spPr>
            <a:xfrm flipH="1">
              <a:off x="330372" y="5425351"/>
              <a:ext cx="371668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  <a:headEnd type="triangle" w="med" len="lg"/>
              <a:tailEnd type="none" w="med" len="lg"/>
            </a:ln>
            <a:effectLst/>
          </p:spPr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A315F71-04EF-AF38-C5CF-D3895A9D409D}"/>
                </a:ext>
              </a:extLst>
            </p:cNvPr>
            <p:cNvSpPr txBox="1"/>
            <p:nvPr/>
          </p:nvSpPr>
          <p:spPr>
            <a:xfrm>
              <a:off x="864162" y="5245249"/>
              <a:ext cx="4019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X[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7889FB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a:b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,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1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] = Y[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7889FB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a:b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,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2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] + Z[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7889FB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a:b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,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1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]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72EFD90-F9A8-3E26-358F-A2019D631945}"/>
              </a:ext>
            </a:extLst>
          </p:cNvPr>
          <p:cNvSpPr txBox="1"/>
          <p:nvPr/>
        </p:nvSpPr>
        <p:spPr>
          <a:xfrm>
            <a:off x="4057443" y="3732676"/>
            <a:ext cx="3951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A = t(X) %*% X </a:t>
            </a:r>
            <a:r>
              <a:rPr lang="en-US" b="1" dirty="0">
                <a:solidFill>
                  <a:srgbClr val="C40E02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+ t(∆X) %*% ∆X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b = t(X) %*% y </a:t>
            </a:r>
            <a:r>
              <a:rPr lang="en-US" b="1" dirty="0">
                <a:solidFill>
                  <a:srgbClr val="C40E02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+ t(∆X) %*% ∆y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D3604E-DC7B-78D5-94BA-48E008DD3037}"/>
              </a:ext>
            </a:extLst>
          </p:cNvPr>
          <p:cNvSpPr/>
          <p:nvPr/>
        </p:nvSpPr>
        <p:spPr>
          <a:xfrm>
            <a:off x="10218684" y="1858452"/>
            <a:ext cx="783772" cy="1376624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6210AE0-19EA-0E7D-6608-4AC957A0D775}"/>
              </a:ext>
            </a:extLst>
          </p:cNvPr>
          <p:cNvSpPr/>
          <p:nvPr/>
        </p:nvSpPr>
        <p:spPr>
          <a:xfrm rot="16200000">
            <a:off x="8602377" y="3382328"/>
            <a:ext cx="783772" cy="1376624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vert="vert"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t(X)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0578EEB-F1E2-FE02-0EB8-8EAB098041C7}"/>
              </a:ext>
            </a:extLst>
          </p:cNvPr>
          <p:cNvSpPr/>
          <p:nvPr/>
        </p:nvSpPr>
        <p:spPr>
          <a:xfrm>
            <a:off x="11256197" y="1858452"/>
            <a:ext cx="288870" cy="1376624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DB85B60-ABAF-B123-328B-9EF6A6B2CBEF}"/>
              </a:ext>
            </a:extLst>
          </p:cNvPr>
          <p:cNvSpPr/>
          <p:nvPr/>
        </p:nvSpPr>
        <p:spPr>
          <a:xfrm>
            <a:off x="10218684" y="3259986"/>
            <a:ext cx="783772" cy="288138"/>
          </a:xfrm>
          <a:prstGeom prst="rect">
            <a:avLst/>
          </a:prstGeom>
          <a:solidFill>
            <a:srgbClr val="C40E0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7954D19-E9AB-42D7-17B8-FB7644691EC1}"/>
              </a:ext>
            </a:extLst>
          </p:cNvPr>
          <p:cNvSpPr/>
          <p:nvPr/>
        </p:nvSpPr>
        <p:spPr>
          <a:xfrm>
            <a:off x="11256197" y="3259986"/>
            <a:ext cx="288870" cy="288138"/>
          </a:xfrm>
          <a:prstGeom prst="rect">
            <a:avLst/>
          </a:prstGeom>
          <a:solidFill>
            <a:srgbClr val="C40E0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9D3663C-4C87-4520-6421-EFF9665F2CD1}"/>
              </a:ext>
            </a:extLst>
          </p:cNvPr>
          <p:cNvSpPr/>
          <p:nvPr/>
        </p:nvSpPr>
        <p:spPr>
          <a:xfrm rot="16200000">
            <a:off x="9473332" y="3926570"/>
            <a:ext cx="783772" cy="288138"/>
          </a:xfrm>
          <a:prstGeom prst="rect">
            <a:avLst/>
          </a:prstGeom>
          <a:solidFill>
            <a:srgbClr val="C40E0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61642A5-DD3C-2D1E-91CF-88F84D1E8A60}"/>
              </a:ext>
            </a:extLst>
          </p:cNvPr>
          <p:cNvSpPr/>
          <p:nvPr/>
        </p:nvSpPr>
        <p:spPr>
          <a:xfrm>
            <a:off x="10218684" y="3672329"/>
            <a:ext cx="783772" cy="783773"/>
          </a:xfrm>
          <a:prstGeom prst="rect">
            <a:avLst/>
          </a:prstGeom>
          <a:noFill/>
          <a:ln w="25400" cap="flat" cmpd="sng" algn="ctr">
            <a:solidFill>
              <a:srgbClr val="7889F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E784D18-D0D4-26DA-D2B8-D20C074357A7}"/>
              </a:ext>
            </a:extLst>
          </p:cNvPr>
          <p:cNvSpPr/>
          <p:nvPr/>
        </p:nvSpPr>
        <p:spPr>
          <a:xfrm>
            <a:off x="10260552" y="3714199"/>
            <a:ext cx="783772" cy="783773"/>
          </a:xfrm>
          <a:prstGeom prst="rect">
            <a:avLst/>
          </a:prstGeom>
          <a:noFill/>
          <a:ln w="25400" cap="flat" cmpd="sng" algn="ctr">
            <a:solidFill>
              <a:srgbClr val="F701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DC92A87-B289-E30E-5407-687166B88967}"/>
              </a:ext>
            </a:extLst>
          </p:cNvPr>
          <p:cNvSpPr/>
          <p:nvPr/>
        </p:nvSpPr>
        <p:spPr>
          <a:xfrm>
            <a:off x="11275434" y="3663956"/>
            <a:ext cx="263131" cy="783773"/>
          </a:xfrm>
          <a:prstGeom prst="rect">
            <a:avLst/>
          </a:prstGeom>
          <a:noFill/>
          <a:ln w="25400" cap="flat" cmpd="sng" algn="ctr">
            <a:solidFill>
              <a:srgbClr val="7889F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FD2A75-409B-F9A5-53E0-465EAEF5D18E}"/>
              </a:ext>
            </a:extLst>
          </p:cNvPr>
          <p:cNvSpPr/>
          <p:nvPr/>
        </p:nvSpPr>
        <p:spPr>
          <a:xfrm>
            <a:off x="11317302" y="3705826"/>
            <a:ext cx="263131" cy="783773"/>
          </a:xfrm>
          <a:prstGeom prst="rect">
            <a:avLst/>
          </a:prstGeom>
          <a:noFill/>
          <a:ln w="25400" cap="flat" cmpd="sng" algn="ctr">
            <a:solidFill>
              <a:srgbClr val="F701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B136309-17D1-C9D8-0DF0-0821EF07E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06" y="491733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BEA440F-17E6-D6F2-B640-F1DC5A8E124B}"/>
              </a:ext>
            </a:extLst>
          </p:cNvPr>
          <p:cNvSpPr txBox="1"/>
          <p:nvPr/>
        </p:nvSpPr>
        <p:spPr>
          <a:xfrm>
            <a:off x="1430030" y="4846995"/>
            <a:ext cx="302792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[Sebastian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Schelter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: "Amnesia" – Machine Learning Models That Can Forget User Data Very Fast.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CIDR 2020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4391E1C-74C9-5301-53AF-CC0B0F283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029" y="491733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CBE9D5C-33B2-0D76-88D8-07FB59DFA24F}"/>
              </a:ext>
            </a:extLst>
          </p:cNvPr>
          <p:cNvSpPr txBox="1"/>
          <p:nvPr/>
        </p:nvSpPr>
        <p:spPr>
          <a:xfrm>
            <a:off x="5059171" y="4848670"/>
            <a:ext cx="389881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[Sebastian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Schelter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Stefan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Grafberger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Ted Dunning: 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HedgeCut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: Maintaining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Randomised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Trees for Low-Latency Machine Unlearning.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SIGMOD 2021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8187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/>
      <p:bldP spid="4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77D00F-7CCB-5CDF-81E5-AFE1ACB489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Example: Cumulative Aggregate via Strawman Scripts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But:</a:t>
            </a:r>
            <a:r>
              <a:rPr lang="en-US" dirty="0"/>
              <a:t> R, Julia, </a:t>
            </a:r>
            <a:r>
              <a:rPr lang="en-US" dirty="0" err="1"/>
              <a:t>Matlab</a:t>
            </a:r>
            <a:r>
              <a:rPr lang="en-US" dirty="0"/>
              <a:t>, </a:t>
            </a:r>
            <a:r>
              <a:rPr lang="en-US" dirty="0" err="1"/>
              <a:t>SystemDS</a:t>
            </a:r>
            <a:r>
              <a:rPr lang="en-US" dirty="0"/>
              <a:t>, NumPy all provide </a:t>
            </a:r>
            <a:r>
              <a:rPr lang="en-US" dirty="0" err="1">
                <a:latin typeface="Consolas" panose="020B0609020204030204" pitchFamily="49" charset="0"/>
              </a:rPr>
              <a:t>cumsum</a:t>
            </a:r>
            <a:r>
              <a:rPr lang="en-US" dirty="0">
                <a:latin typeface="Consolas" panose="020B0609020204030204" pitchFamily="49" charset="0"/>
              </a:rPr>
              <a:t>(X)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Update in place </a:t>
            </a:r>
            <a:r>
              <a:rPr lang="en-US" b="0" dirty="0">
                <a:solidFill>
                  <a:schemeClr val="tx1"/>
                </a:solidFill>
              </a:rPr>
              <a:t>(w/ O(n))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SystemDS</a:t>
            </a:r>
            <a:r>
              <a:rPr lang="en-US" b="1" dirty="0">
                <a:solidFill>
                  <a:srgbClr val="7889FB"/>
                </a:solidFill>
              </a:rPr>
              <a:t>: </a:t>
            </a:r>
            <a:r>
              <a:rPr lang="en-US" dirty="0"/>
              <a:t>via rewrites (</a:t>
            </a:r>
            <a:r>
              <a:rPr lang="en-US" b="1" dirty="0">
                <a:solidFill>
                  <a:srgbClr val="7889FB"/>
                </a:solidFill>
              </a:rPr>
              <a:t>why do the above scripts apply?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R:</a:t>
            </a:r>
            <a:r>
              <a:rPr lang="en-US" dirty="0"/>
              <a:t> via reference counting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Julia:</a:t>
            </a:r>
            <a:r>
              <a:rPr lang="en-US" dirty="0"/>
              <a:t> by default, otherwise explicit </a:t>
            </a:r>
            <a:r>
              <a:rPr lang="en-US" b="1" dirty="0">
                <a:solidFill>
                  <a:schemeClr val="accent1"/>
                </a:solidFill>
              </a:rPr>
              <a:t>B = copy(A)</a:t>
            </a:r>
            <a:r>
              <a:rPr lang="en-US" dirty="0"/>
              <a:t> necessary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C35FB-1A8D-ABD0-CA11-37768CE3EF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Update-in-place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BDA1E-1431-D039-8C8B-4649692FC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937" y="4446626"/>
            <a:ext cx="1087676" cy="3163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296C3D-1E22-F86E-8CF1-3F8448EF8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571" y="4795681"/>
            <a:ext cx="491759" cy="381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2E9AF9-C1CD-81C1-E6D2-BD4636994D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5497" y="5116071"/>
            <a:ext cx="548869" cy="3952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E46821-46C9-4EC7-100D-208543E66C08}"/>
              </a:ext>
            </a:extLst>
          </p:cNvPr>
          <p:cNvSpPr txBox="1"/>
          <p:nvPr/>
        </p:nvSpPr>
        <p:spPr>
          <a:xfrm>
            <a:off x="1475496" y="1979221"/>
            <a:ext cx="4119817" cy="2031325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1: 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cumsumN2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function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Matrix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[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Double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] A)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2:  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return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Matrix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[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Double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] B)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AT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3: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4:   B = A;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csums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matrix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(0,1,ncol(A));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5:  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for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i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in 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1: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nrow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(A) 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6:    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csums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csums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+ A[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i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,];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7:     B[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i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,]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csums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AT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8: 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</a:t>
            </a:r>
            <a:r>
              <a:rPr lang="en-AT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}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AT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9: }</a:t>
            </a:r>
            <a:endParaRPr lang="en-US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11FDB5-B1A2-470A-2CE3-5826CB15C032}"/>
              </a:ext>
            </a:extLst>
          </p:cNvPr>
          <p:cNvSpPr txBox="1"/>
          <p:nvPr/>
        </p:nvSpPr>
        <p:spPr>
          <a:xfrm>
            <a:off x="6213422" y="1980897"/>
            <a:ext cx="4801419" cy="2031325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1: 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cumsumNlogN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function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Matrix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[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Double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] A)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2:   return(Matrix[Double] B)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3: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4:   B = A; m = 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nrow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(A); k = 1;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5:  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while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 k &lt; m 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6:     B[(k+1):m,] = B[(k+1):m,] + B[1:(m‐k),];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7:     k = 2 * k;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8:   }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9: }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625D46-DF7B-2211-6F00-D94885AA9595}"/>
              </a:ext>
            </a:extLst>
          </p:cNvPr>
          <p:cNvSpPr/>
          <p:nvPr/>
        </p:nvSpPr>
        <p:spPr>
          <a:xfrm>
            <a:off x="2168827" y="3305600"/>
            <a:ext cx="1507253" cy="251209"/>
          </a:xfrm>
          <a:prstGeom prst="rect">
            <a:avLst/>
          </a:prstGeom>
          <a:noFill/>
          <a:ln w="25400" cap="flat" cmpd="sng" algn="ctr">
            <a:solidFill>
              <a:srgbClr val="F701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368EB2-38BF-D5F5-C757-115AF98CDFB6}"/>
              </a:ext>
            </a:extLst>
          </p:cNvPr>
          <p:cNvSpPr txBox="1"/>
          <p:nvPr/>
        </p:nvSpPr>
        <p:spPr>
          <a:xfrm>
            <a:off x="2279360" y="3556811"/>
            <a:ext cx="248194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40E02"/>
                </a:solidFill>
                <a:ea typeface="ＭＳ Ｐゴシック" charset="0"/>
                <a:cs typeface="Calibri" panose="020F0502020204030204" pitchFamily="34" charset="0"/>
              </a:rPr>
              <a:t>copy-on-write </a:t>
            </a:r>
            <a:r>
              <a:rPr lang="en-AT" b="1" dirty="0">
                <a:solidFill>
                  <a:srgbClr val="C40E02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C40E02"/>
                </a:solidFill>
                <a:ea typeface="ＭＳ Ｐゴシック" charset="0"/>
                <a:cs typeface="Calibri" panose="020F0502020204030204" pitchFamily="34" charset="0"/>
              </a:rPr>
              <a:t> O(n^2)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92D44B-716F-C400-CFA2-9068DC18687A}"/>
              </a:ext>
            </a:extLst>
          </p:cNvPr>
          <p:cNvSpPr/>
          <p:nvPr/>
        </p:nvSpPr>
        <p:spPr>
          <a:xfrm>
            <a:off x="9437256" y="3558390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AT" b="1" dirty="0">
                <a:solidFill>
                  <a:srgbClr val="C40E02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C40E02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C40E02"/>
                </a:solidFill>
                <a:ea typeface="ＭＳ Ｐゴシック" charset="0"/>
                <a:cs typeface="Calibri" panose="020F0502020204030204" pitchFamily="34" charset="0"/>
              </a:rPr>
              <a:t>O(n log n)</a:t>
            </a:r>
          </a:p>
        </p:txBody>
      </p:sp>
    </p:spTree>
    <p:extLst>
      <p:ext uri="{BB962C8B-B14F-4D97-AF65-F5344CB8AC3E}">
        <p14:creationId xmlns:p14="http://schemas.microsoft.com/office/powerpoint/2010/main" val="55375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0215F9-D9C4-1444-138D-2CE52D85B3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SPOOF/SPORES (Sum-Product </a:t>
            </a:r>
            <a:r>
              <a:rPr lang="en-US" dirty="0" err="1"/>
              <a:t>Optim</a:t>
            </a:r>
            <a:r>
              <a:rPr lang="en-US" dirty="0"/>
              <a:t>.)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Break up</a:t>
            </a:r>
            <a:r>
              <a:rPr lang="en-US" dirty="0"/>
              <a:t> LA ops into basic ops (RA)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Elementary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sum-product/RA rewrites</a:t>
            </a:r>
          </a:p>
          <a:p>
            <a:pPr lvl="1"/>
            <a:r>
              <a:rPr lang="en-US" b="1" dirty="0"/>
              <a:t>Example:</a:t>
            </a:r>
            <a:br>
              <a:rPr lang="en-US" b="1" dirty="0"/>
            </a:br>
            <a:r>
              <a:rPr lang="en-US" b="1" dirty="0">
                <a:latin typeface="Consolas" panose="020B0609020204030204" pitchFamily="49" charset="0"/>
              </a:rPr>
              <a:t>sum</a:t>
            </a:r>
            <a:r>
              <a:rPr lang="en-US" dirty="0">
                <a:latin typeface="Consolas" panose="020B0609020204030204" pitchFamily="49" charset="0"/>
              </a:rPr>
              <a:t>(W%*%H)</a:t>
            </a:r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TASO (Super Optimization)</a:t>
            </a:r>
          </a:p>
          <a:p>
            <a:pPr lvl="1"/>
            <a:r>
              <a:rPr lang="en-US" dirty="0"/>
              <a:t>List of operator specifications and properties</a:t>
            </a:r>
          </a:p>
          <a:p>
            <a:pPr lvl="1"/>
            <a:r>
              <a:rPr lang="en-US" dirty="0"/>
              <a:t>Automatic </a:t>
            </a:r>
            <a:r>
              <a:rPr lang="en-US" b="1" dirty="0">
                <a:solidFill>
                  <a:srgbClr val="7889FB"/>
                </a:solidFill>
              </a:rPr>
              <a:t>generation/verification of graph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substitutions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data layouts</a:t>
            </a:r>
            <a:r>
              <a:rPr lang="en-US" dirty="0"/>
              <a:t> via cost-based backtracking search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4A5D3-E7A1-62FC-2917-610CD3BD7B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Automatic Rewrite Generation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79020E-1895-2494-26D9-E94116A8E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626" y="2024407"/>
            <a:ext cx="1481244" cy="24841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9673F5-6A72-604A-D565-6C46A8281F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684"/>
          <a:stretch/>
        </p:blipFill>
        <p:spPr>
          <a:xfrm>
            <a:off x="6159813" y="2043406"/>
            <a:ext cx="1030836" cy="18573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1564F1-195A-A3A8-18E0-BD1B9033C1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0838" y="2024408"/>
            <a:ext cx="1714065" cy="24215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162D3E7-E970-59F1-E7C4-89BC4A254F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7718" y="2024407"/>
            <a:ext cx="1222620" cy="242151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E4871A5-760B-9EB2-8D52-0012115E98A7}"/>
              </a:ext>
            </a:extLst>
          </p:cNvPr>
          <p:cNvSpPr/>
          <p:nvPr/>
        </p:nvSpPr>
        <p:spPr>
          <a:xfrm>
            <a:off x="8646930" y="3661671"/>
            <a:ext cx="534301" cy="205200"/>
          </a:xfrm>
          <a:prstGeom prst="rect">
            <a:avLst/>
          </a:prstGeom>
          <a:noFill/>
          <a:ln w="19050" cap="flat" cmpd="sng" algn="ctr">
            <a:solidFill>
              <a:srgbClr val="F701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B95B1-81C4-9436-85E4-92D3DD77688F}"/>
              </a:ext>
            </a:extLst>
          </p:cNvPr>
          <p:cNvCxnSpPr>
            <a:cxnSpLocks/>
          </p:cNvCxnSpPr>
          <p:nvPr/>
        </p:nvCxnSpPr>
        <p:spPr>
          <a:xfrm>
            <a:off x="8867775" y="2426473"/>
            <a:ext cx="234807" cy="1196334"/>
          </a:xfrm>
          <a:prstGeom prst="line">
            <a:avLst/>
          </a:prstGeom>
          <a:noFill/>
          <a:ln w="19050" cap="flat" cmpd="sng" algn="ctr">
            <a:solidFill>
              <a:srgbClr val="F70146"/>
            </a:solidFill>
            <a:prstDash val="dash"/>
            <a:miter lim="800000"/>
            <a:tailEnd type="triangle" w="med" len="lg"/>
          </a:ln>
          <a:effectLst/>
        </p:spPr>
      </p:cxnSp>
      <p:sp>
        <p:nvSpPr>
          <p:cNvPr id="25" name="Right Arrow 44">
            <a:extLst>
              <a:ext uri="{FF2B5EF4-FFF2-40B4-BE49-F238E27FC236}">
                <a16:creationId xmlns:a16="http://schemas.microsoft.com/office/drawing/2014/main" id="{21783D03-12DC-CD62-E4BF-7D927E6151E0}"/>
              </a:ext>
            </a:extLst>
          </p:cNvPr>
          <p:cNvSpPr/>
          <p:nvPr/>
        </p:nvSpPr>
        <p:spPr>
          <a:xfrm>
            <a:off x="9343673" y="3141770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Right Arrow 45">
            <a:extLst>
              <a:ext uri="{FF2B5EF4-FFF2-40B4-BE49-F238E27FC236}">
                <a16:creationId xmlns:a16="http://schemas.microsoft.com/office/drawing/2014/main" id="{77F8F1A2-EDB3-2732-E2B2-1A15B611874F}"/>
              </a:ext>
            </a:extLst>
          </p:cNvPr>
          <p:cNvSpPr/>
          <p:nvPr/>
        </p:nvSpPr>
        <p:spPr>
          <a:xfrm>
            <a:off x="7382916" y="3153494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Right Arrow 46">
            <a:extLst>
              <a:ext uri="{FF2B5EF4-FFF2-40B4-BE49-F238E27FC236}">
                <a16:creationId xmlns:a16="http://schemas.microsoft.com/office/drawing/2014/main" id="{171CAE46-31DC-1B37-8C09-E276E42642B8}"/>
              </a:ext>
            </a:extLst>
          </p:cNvPr>
          <p:cNvSpPr/>
          <p:nvPr/>
        </p:nvSpPr>
        <p:spPr>
          <a:xfrm>
            <a:off x="5772467" y="3145121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06D4FA-3A48-9A00-8C87-BC14DF2304AF}"/>
              </a:ext>
            </a:extLst>
          </p:cNvPr>
          <p:cNvSpPr txBox="1"/>
          <p:nvPr/>
        </p:nvSpPr>
        <p:spPr>
          <a:xfrm>
            <a:off x="6850735" y="396545"/>
            <a:ext cx="298184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[Tarek </a:t>
            </a:r>
            <a:r>
              <a:rPr lang="en-US" sz="12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Elgamal</a:t>
            </a: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et al: SPOOF: Sum-Product Optimization and Operator Fusion for </a:t>
            </a:r>
            <a:b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Large-Scale Machine Learning. </a:t>
            </a:r>
            <a:r>
              <a:rPr lang="en-US" sz="12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CIDR 2017</a:t>
            </a: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BADB30-F94F-8BE3-4389-751AB68167F2}"/>
              </a:ext>
            </a:extLst>
          </p:cNvPr>
          <p:cNvSpPr txBox="1"/>
          <p:nvPr/>
        </p:nvSpPr>
        <p:spPr>
          <a:xfrm>
            <a:off x="6835887" y="1051738"/>
            <a:ext cx="313805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2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Yisu</a:t>
            </a: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Remy Wang et al: SPORES: Sum-Product Optimization via Relational Equality Saturation for Large Scale Linear Algebra. </a:t>
            </a:r>
            <a:r>
              <a:rPr lang="en-US" sz="12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PVLDB 13(11) 2020</a:t>
            </a: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ACE4C13-74DC-072A-2221-2FA27682A8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5206" y="426689"/>
            <a:ext cx="4963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69AE62A-C774-7828-DC51-4166B16755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1948" y="479952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7811C69-10CE-4910-F288-0C3D9E2AC37F}"/>
              </a:ext>
            </a:extLst>
          </p:cNvPr>
          <p:cNvSpPr txBox="1"/>
          <p:nvPr/>
        </p:nvSpPr>
        <p:spPr>
          <a:xfrm>
            <a:off x="7079076" y="4648796"/>
            <a:ext cx="265064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Zhihao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Jia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et al: TASO: optimizing deep learning computation with automatic generation of graph substitutions.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SOSP 2019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DA4CCBE-EBF3-9747-A9AA-456599B460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71976" y="954005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45886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41D4E4-99DD-D355-8F03-7B1715D290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Optimization Problem</a:t>
            </a:r>
          </a:p>
          <a:p>
            <a:pPr lvl="1"/>
            <a:r>
              <a:rPr lang="en-US" dirty="0"/>
              <a:t>Matrix multiplication chain of n matrices M</a:t>
            </a:r>
            <a:r>
              <a:rPr lang="en-US" baseline="-25000" dirty="0"/>
              <a:t>1</a:t>
            </a:r>
            <a:r>
              <a:rPr lang="en-US" dirty="0"/>
              <a:t>, M</a:t>
            </a:r>
            <a:r>
              <a:rPr lang="en-US" baseline="-25000" dirty="0"/>
              <a:t>2</a:t>
            </a:r>
            <a:r>
              <a:rPr lang="en-US" dirty="0"/>
              <a:t>, …M</a:t>
            </a:r>
            <a:r>
              <a:rPr lang="en-US" baseline="-25000" dirty="0"/>
              <a:t>n </a:t>
            </a:r>
            <a:r>
              <a:rPr lang="en-US" dirty="0"/>
              <a:t>(associative)</a:t>
            </a:r>
          </a:p>
          <a:p>
            <a:pPr lvl="1"/>
            <a:r>
              <a:rPr lang="en-US" dirty="0"/>
              <a:t>Optimal </a:t>
            </a:r>
            <a:r>
              <a:rPr lang="en-US" dirty="0" err="1"/>
              <a:t>parenthesization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of the product M</a:t>
            </a:r>
            <a:r>
              <a:rPr lang="en-US" baseline="-25000" dirty="0"/>
              <a:t>1</a:t>
            </a:r>
            <a:r>
              <a:rPr lang="en-US" dirty="0"/>
              <a:t>M</a:t>
            </a:r>
            <a:r>
              <a:rPr lang="en-US" baseline="-25000" dirty="0"/>
              <a:t>2</a:t>
            </a:r>
            <a:r>
              <a:rPr lang="en-US" dirty="0"/>
              <a:t> … M</a:t>
            </a:r>
            <a:r>
              <a:rPr lang="en-US" baseline="-25000" dirty="0"/>
              <a:t>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sz="1000" dirty="0"/>
          </a:p>
          <a:p>
            <a:r>
              <a:rPr lang="en-US" dirty="0"/>
              <a:t>Search Space Characteristics</a:t>
            </a:r>
          </a:p>
          <a:p>
            <a:pPr lvl="1"/>
            <a:r>
              <a:rPr lang="en-US" dirty="0"/>
              <a:t>Naïve exhaustive: Catalan numbers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l-GR" dirty="0"/>
              <a:t>Ω</a:t>
            </a:r>
            <a:r>
              <a:rPr lang="en-US" dirty="0"/>
              <a:t>(4</a:t>
            </a:r>
            <a:r>
              <a:rPr lang="en-US" baseline="30000" dirty="0"/>
              <a:t>n</a:t>
            </a:r>
            <a:r>
              <a:rPr lang="en-US" dirty="0"/>
              <a:t> / n</a:t>
            </a:r>
            <a:r>
              <a:rPr lang="en-US" baseline="30000" dirty="0"/>
              <a:t>3/2</a:t>
            </a:r>
            <a:r>
              <a:rPr lang="en-US" dirty="0"/>
              <a:t>))</a:t>
            </a:r>
          </a:p>
          <a:p>
            <a:pPr lvl="1"/>
            <a:r>
              <a:rPr lang="en-US" dirty="0"/>
              <a:t>DP applies: (1) optimal substructure, </a:t>
            </a:r>
            <a:br>
              <a:rPr lang="en-US" dirty="0"/>
            </a:br>
            <a:r>
              <a:rPr lang="en-US" dirty="0"/>
              <a:t>(2) overlapping subproblems  </a:t>
            </a:r>
          </a:p>
          <a:p>
            <a:pPr lvl="1"/>
            <a:r>
              <a:rPr lang="en-US" dirty="0"/>
              <a:t>Textbook DP algorithm: </a:t>
            </a:r>
            <a:r>
              <a:rPr lang="el-GR" dirty="0"/>
              <a:t>Θ</a:t>
            </a:r>
            <a:r>
              <a:rPr lang="en-US" dirty="0"/>
              <a:t>(n</a:t>
            </a:r>
            <a:r>
              <a:rPr lang="en-US" baseline="30000" dirty="0"/>
              <a:t>3</a:t>
            </a:r>
            <a:r>
              <a:rPr lang="en-US" dirty="0"/>
              <a:t>) time, </a:t>
            </a:r>
            <a:r>
              <a:rPr lang="el-GR" dirty="0"/>
              <a:t>Θ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) space</a:t>
            </a:r>
          </a:p>
          <a:p>
            <a:pPr lvl="2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‘14</a:t>
            </a:r>
            <a:r>
              <a:rPr lang="en-US" dirty="0"/>
              <a:t>,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RIOT</a:t>
            </a:r>
            <a:r>
              <a:rPr lang="en-US" dirty="0"/>
              <a:t> (‘09 I/O costs), </a:t>
            </a:r>
            <a:r>
              <a:rPr lang="en-US" b="1" dirty="0" err="1">
                <a:solidFill>
                  <a:srgbClr val="7889FB"/>
                </a:solidFill>
              </a:rPr>
              <a:t>SpMachO</a:t>
            </a:r>
            <a:r>
              <a:rPr lang="en-US" dirty="0"/>
              <a:t> (‘15 sparsity)</a:t>
            </a:r>
          </a:p>
          <a:p>
            <a:pPr lvl="1"/>
            <a:r>
              <a:rPr lang="en-US" dirty="0"/>
              <a:t>Best known: O(n log n)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94910-AAA5-6350-7DB9-DB27FBD04F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Matrix Multiplication Chain Optimization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16941-0E47-9909-A0B2-83FECFB332BF}"/>
              </a:ext>
            </a:extLst>
          </p:cNvPr>
          <p:cNvSpPr txBox="1"/>
          <p:nvPr/>
        </p:nvSpPr>
        <p:spPr>
          <a:xfrm>
            <a:off x="6688268" y="229228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4975BE-A644-C490-0409-1EA4E821E911}"/>
              </a:ext>
            </a:extLst>
          </p:cNvPr>
          <p:cNvGrpSpPr/>
          <p:nvPr/>
        </p:nvGrpSpPr>
        <p:grpSpPr>
          <a:xfrm>
            <a:off x="4190415" y="2004676"/>
            <a:ext cx="2365552" cy="1117437"/>
            <a:chOff x="1447800" y="2455590"/>
            <a:chExt cx="2365552" cy="11174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163A216-A62C-E1E2-D40A-0E122F14A14F}"/>
                </a:ext>
              </a:extLst>
            </p:cNvPr>
            <p:cNvSpPr>
              <a:spLocks/>
            </p:cNvSpPr>
            <p:nvPr/>
          </p:nvSpPr>
          <p:spPr>
            <a:xfrm>
              <a:off x="1640393" y="2474408"/>
              <a:ext cx="667512" cy="6675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t(X)</a:t>
              </a:r>
              <a:b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1kx1k</a:t>
              </a:r>
            </a:p>
          </p:txBody>
        </p:sp>
        <p:sp>
          <p:nvSpPr>
            <p:cNvPr id="7" name="Right Bracket 6">
              <a:extLst>
                <a:ext uri="{FF2B5EF4-FFF2-40B4-BE49-F238E27FC236}">
                  <a16:creationId xmlns:a16="http://schemas.microsoft.com/office/drawing/2014/main" id="{7F2B7FA7-96B0-AA17-BB31-609BAA92A502}"/>
                </a:ext>
              </a:extLst>
            </p:cNvPr>
            <p:cNvSpPr/>
            <p:nvPr/>
          </p:nvSpPr>
          <p:spPr>
            <a:xfrm rot="10800000">
              <a:off x="1447800" y="2455590"/>
              <a:ext cx="76201" cy="706425"/>
            </a:xfrm>
            <a:prstGeom prst="rightBracket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3CEDF4-7D3E-0FBE-A195-63F0A64C45D4}"/>
                </a:ext>
              </a:extLst>
            </p:cNvPr>
            <p:cNvSpPr>
              <a:spLocks/>
            </p:cNvSpPr>
            <p:nvPr/>
          </p:nvSpPr>
          <p:spPr>
            <a:xfrm>
              <a:off x="2450125" y="2474408"/>
              <a:ext cx="667512" cy="6675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b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1kx1k</a:t>
              </a:r>
            </a:p>
          </p:txBody>
        </p:sp>
        <p:sp>
          <p:nvSpPr>
            <p:cNvPr id="9" name="Right Bracket 8">
              <a:extLst>
                <a:ext uri="{FF2B5EF4-FFF2-40B4-BE49-F238E27FC236}">
                  <a16:creationId xmlns:a16="http://schemas.microsoft.com/office/drawing/2014/main" id="{9CE6C30F-1B21-574B-008B-B499876E5337}"/>
                </a:ext>
              </a:extLst>
            </p:cNvPr>
            <p:cNvSpPr/>
            <p:nvPr/>
          </p:nvSpPr>
          <p:spPr>
            <a:xfrm>
              <a:off x="3217988" y="2455593"/>
              <a:ext cx="76201" cy="703481"/>
            </a:xfrm>
            <a:prstGeom prst="rightBracket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0E5C3F-C41A-25ED-888E-5B31CC544486}"/>
                </a:ext>
              </a:extLst>
            </p:cNvPr>
            <p:cNvSpPr>
              <a:spLocks/>
            </p:cNvSpPr>
            <p:nvPr/>
          </p:nvSpPr>
          <p:spPr>
            <a:xfrm>
              <a:off x="3432352" y="2474408"/>
              <a:ext cx="381000" cy="6675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</a:p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09730B-F704-C6E7-3AE4-5B804506BABE}"/>
                </a:ext>
              </a:extLst>
            </p:cNvPr>
            <p:cNvSpPr txBox="1"/>
            <p:nvPr/>
          </p:nvSpPr>
          <p:spPr>
            <a:xfrm>
              <a:off x="1447800" y="3203695"/>
              <a:ext cx="2365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2,002  MFLOPs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8C9DB6-8FB3-F2A9-E0B9-B1191FFBA045}"/>
              </a:ext>
            </a:extLst>
          </p:cNvPr>
          <p:cNvGrpSpPr/>
          <p:nvPr/>
        </p:nvGrpSpPr>
        <p:grpSpPr>
          <a:xfrm>
            <a:off x="7367382" y="2006351"/>
            <a:ext cx="2368902" cy="1117437"/>
            <a:chOff x="1447800" y="2455590"/>
            <a:chExt cx="2368902" cy="111743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0DDA185-4908-E50A-ED12-CE511CD62D61}"/>
                </a:ext>
              </a:extLst>
            </p:cNvPr>
            <p:cNvSpPr>
              <a:spLocks/>
            </p:cNvSpPr>
            <p:nvPr/>
          </p:nvSpPr>
          <p:spPr>
            <a:xfrm>
              <a:off x="1449475" y="2474408"/>
              <a:ext cx="667512" cy="6675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t(X)</a:t>
              </a:r>
              <a:b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1kx1k</a:t>
              </a:r>
            </a:p>
          </p:txBody>
        </p:sp>
        <p:sp>
          <p:nvSpPr>
            <p:cNvPr id="14" name="Right Bracket 13">
              <a:extLst>
                <a:ext uri="{FF2B5EF4-FFF2-40B4-BE49-F238E27FC236}">
                  <a16:creationId xmlns:a16="http://schemas.microsoft.com/office/drawing/2014/main" id="{AFF3B92F-BCF0-EC91-064A-D48A14B50E43}"/>
                </a:ext>
              </a:extLst>
            </p:cNvPr>
            <p:cNvSpPr/>
            <p:nvPr/>
          </p:nvSpPr>
          <p:spPr>
            <a:xfrm rot="10800000">
              <a:off x="2261717" y="2455590"/>
              <a:ext cx="76201" cy="706425"/>
            </a:xfrm>
            <a:prstGeom prst="rightBracket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01CCAF-2D82-2CE7-75ED-534A53A93EF5}"/>
                </a:ext>
              </a:extLst>
            </p:cNvPr>
            <p:cNvSpPr>
              <a:spLocks/>
            </p:cNvSpPr>
            <p:nvPr/>
          </p:nvSpPr>
          <p:spPr>
            <a:xfrm>
              <a:off x="2440077" y="2474408"/>
              <a:ext cx="667512" cy="6675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b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1kx1k</a:t>
              </a:r>
            </a:p>
          </p:txBody>
        </p:sp>
        <p:sp>
          <p:nvSpPr>
            <p:cNvPr id="16" name="Right Bracket 15">
              <a:extLst>
                <a:ext uri="{FF2B5EF4-FFF2-40B4-BE49-F238E27FC236}">
                  <a16:creationId xmlns:a16="http://schemas.microsoft.com/office/drawing/2014/main" id="{DD1A8198-C076-EA92-5684-6F6B858EB9FC}"/>
                </a:ext>
              </a:extLst>
            </p:cNvPr>
            <p:cNvSpPr/>
            <p:nvPr/>
          </p:nvSpPr>
          <p:spPr>
            <a:xfrm>
              <a:off x="3740501" y="2455593"/>
              <a:ext cx="76201" cy="703481"/>
            </a:xfrm>
            <a:prstGeom prst="rightBracket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CC52DB-A848-5502-DBE0-FB8A4AAFAE07}"/>
                </a:ext>
              </a:extLst>
            </p:cNvPr>
            <p:cNvSpPr>
              <a:spLocks/>
            </p:cNvSpPr>
            <p:nvPr/>
          </p:nvSpPr>
          <p:spPr>
            <a:xfrm>
              <a:off x="3251483" y="2474408"/>
              <a:ext cx="381000" cy="6675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</a:p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5AF8CA-0FBD-268C-1FCF-BCBF70D36E22}"/>
                </a:ext>
              </a:extLst>
            </p:cNvPr>
            <p:cNvSpPr txBox="1"/>
            <p:nvPr/>
          </p:nvSpPr>
          <p:spPr>
            <a:xfrm>
              <a:off x="1447800" y="3203695"/>
              <a:ext cx="2365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  MFLOPs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D70182C-49E9-BB80-3713-DECA9677663A}"/>
              </a:ext>
            </a:extLst>
          </p:cNvPr>
          <p:cNvSpPr txBox="1"/>
          <p:nvPr/>
        </p:nvSpPr>
        <p:spPr>
          <a:xfrm>
            <a:off x="9905409" y="1966344"/>
            <a:ext cx="1847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 propagation and sparsity estimation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270B368-F2EC-B2EB-77E0-BBE8AFAE7C0A}"/>
              </a:ext>
            </a:extLst>
          </p:cNvPr>
          <p:cNvGraphicFramePr>
            <a:graphicFrameLocks noGrp="1"/>
          </p:cNvGraphicFramePr>
          <p:nvPr/>
        </p:nvGraphicFramePr>
        <p:xfrm>
          <a:off x="6568999" y="3465560"/>
          <a:ext cx="257967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583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674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408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222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289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904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147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020895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943EE27B-2C30-2F63-BB0E-94257BA3B44D}"/>
              </a:ext>
            </a:extLst>
          </p:cNvPr>
          <p:cNvSpPr txBox="1"/>
          <p:nvPr/>
        </p:nvSpPr>
        <p:spPr>
          <a:xfrm>
            <a:off x="9195976" y="4791670"/>
            <a:ext cx="2579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[T. C.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M. T. Shing: Computation of Matrix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Chain Products. Part II.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SIAM J.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13(2), 1984]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B80EFBB-6363-9D95-E6C7-EFCD24D6F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6623" y="4081586"/>
            <a:ext cx="49931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87775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FF99B-BEB3-DA06-5C95-40E515FAD8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Matrix Multiplication Chain Optimization, cont. </a:t>
            </a:r>
          </a:p>
        </p:txBody>
      </p:sp>
      <p:graphicFrame>
        <p:nvGraphicFramePr>
          <p:cNvPr id="110" name="Table 109">
            <a:extLst>
              <a:ext uri="{FF2B5EF4-FFF2-40B4-BE49-F238E27FC236}">
                <a16:creationId xmlns:a16="http://schemas.microsoft.com/office/drawing/2014/main" id="{3A9C81B4-F315-0C63-7EB3-F653A8C7B408}"/>
              </a:ext>
            </a:extLst>
          </p:cNvPr>
          <p:cNvGraphicFramePr>
            <a:graphicFrameLocks noGrp="1"/>
          </p:cNvGraphicFramePr>
          <p:nvPr/>
        </p:nvGraphicFramePr>
        <p:xfrm>
          <a:off x="3034860" y="977463"/>
          <a:ext cx="6096000" cy="741680"/>
        </p:xfrm>
        <a:graphic>
          <a:graphicData uri="http://schemas.openxmlformats.org/drawingml/2006/table">
            <a:tbl>
              <a:tblPr firstRow="1" bandRow="1"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M5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10x7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7x5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5x1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1x3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3x9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11" name="Group 28">
            <a:extLst>
              <a:ext uri="{FF2B5EF4-FFF2-40B4-BE49-F238E27FC236}">
                <a16:creationId xmlns:a16="http://schemas.microsoft.com/office/drawing/2014/main" id="{3B6D9D1F-341F-8158-3069-A2327CE87B27}"/>
              </a:ext>
            </a:extLst>
          </p:cNvPr>
          <p:cNvGrpSpPr/>
          <p:nvPr/>
        </p:nvGrpSpPr>
        <p:grpSpPr>
          <a:xfrm rot="18894723">
            <a:off x="1982344" y="2931289"/>
            <a:ext cx="3583790" cy="3636148"/>
            <a:chOff x="1600200" y="3733799"/>
            <a:chExt cx="3429000" cy="3429001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65DF4919-EE15-9370-631D-7936F1F95D71}"/>
                </a:ext>
              </a:extLst>
            </p:cNvPr>
            <p:cNvSpPr/>
            <p:nvPr/>
          </p:nvSpPr>
          <p:spPr>
            <a:xfrm>
              <a:off x="16002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D87C429F-5797-23E7-9014-E61D4557F1FD}"/>
                </a:ext>
              </a:extLst>
            </p:cNvPr>
            <p:cNvSpPr/>
            <p:nvPr/>
          </p:nvSpPr>
          <p:spPr>
            <a:xfrm>
              <a:off x="2286000" y="3733799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BBBCE1E-222B-1BA3-33E9-58CF2B280BFA}"/>
                </a:ext>
              </a:extLst>
            </p:cNvPr>
            <p:cNvSpPr/>
            <p:nvPr/>
          </p:nvSpPr>
          <p:spPr>
            <a:xfrm>
              <a:off x="29718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7C34940F-48E9-8B5A-E99D-F3E6EFECEAEC}"/>
                </a:ext>
              </a:extLst>
            </p:cNvPr>
            <p:cNvSpPr/>
            <p:nvPr/>
          </p:nvSpPr>
          <p:spPr>
            <a:xfrm>
              <a:off x="36576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1DD757CD-E4C2-0CB2-3346-5BC8C476E1F6}"/>
                </a:ext>
              </a:extLst>
            </p:cNvPr>
            <p:cNvSpPr/>
            <p:nvPr/>
          </p:nvSpPr>
          <p:spPr>
            <a:xfrm>
              <a:off x="43434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CB79DB5B-24BB-594D-31C4-553B50C63BA4}"/>
                </a:ext>
              </a:extLst>
            </p:cNvPr>
            <p:cNvSpPr/>
            <p:nvPr/>
          </p:nvSpPr>
          <p:spPr>
            <a:xfrm>
              <a:off x="22860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18FDC155-EF82-2616-BC79-AE7A49FCBDF2}"/>
                </a:ext>
              </a:extLst>
            </p:cNvPr>
            <p:cNvSpPr/>
            <p:nvPr/>
          </p:nvSpPr>
          <p:spPr>
            <a:xfrm>
              <a:off x="29718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C64D7123-46CB-1ABA-7441-6173F4587970}"/>
                </a:ext>
              </a:extLst>
            </p:cNvPr>
            <p:cNvSpPr/>
            <p:nvPr/>
          </p:nvSpPr>
          <p:spPr>
            <a:xfrm>
              <a:off x="36576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A9E11B3C-E091-FD2E-F5DB-0470B2926110}"/>
                </a:ext>
              </a:extLst>
            </p:cNvPr>
            <p:cNvSpPr/>
            <p:nvPr/>
          </p:nvSpPr>
          <p:spPr>
            <a:xfrm>
              <a:off x="43434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28F37C9C-7974-E19F-604F-34484C303294}"/>
                </a:ext>
              </a:extLst>
            </p:cNvPr>
            <p:cNvSpPr/>
            <p:nvPr/>
          </p:nvSpPr>
          <p:spPr>
            <a:xfrm>
              <a:off x="29718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3E8B6E4E-AC94-41C5-FEC4-1544A1626ECB}"/>
                </a:ext>
              </a:extLst>
            </p:cNvPr>
            <p:cNvSpPr/>
            <p:nvPr/>
          </p:nvSpPr>
          <p:spPr>
            <a:xfrm>
              <a:off x="36576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2D15E9F0-6CE5-C3ED-D602-E94227AE8349}"/>
                </a:ext>
              </a:extLst>
            </p:cNvPr>
            <p:cNvSpPr/>
            <p:nvPr/>
          </p:nvSpPr>
          <p:spPr>
            <a:xfrm>
              <a:off x="43434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67BA7B48-9C1E-094A-B75C-AC582D2FEB83}"/>
                </a:ext>
              </a:extLst>
            </p:cNvPr>
            <p:cNvSpPr/>
            <p:nvPr/>
          </p:nvSpPr>
          <p:spPr>
            <a:xfrm>
              <a:off x="3657600" y="57912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FCC4F45D-CD60-E472-E4EE-B5E4E42B2249}"/>
                </a:ext>
              </a:extLst>
            </p:cNvPr>
            <p:cNvSpPr/>
            <p:nvPr/>
          </p:nvSpPr>
          <p:spPr>
            <a:xfrm>
              <a:off x="4343400" y="57912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2ACFF6BF-89CF-95FE-5A1C-E093A4824631}"/>
                </a:ext>
              </a:extLst>
            </p:cNvPr>
            <p:cNvSpPr/>
            <p:nvPr/>
          </p:nvSpPr>
          <p:spPr>
            <a:xfrm>
              <a:off x="4343400" y="64770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7" name="Group 83">
            <a:extLst>
              <a:ext uri="{FF2B5EF4-FFF2-40B4-BE49-F238E27FC236}">
                <a16:creationId xmlns:a16="http://schemas.microsoft.com/office/drawing/2014/main" id="{3BFC77DD-E4A8-B879-0ACA-AB7B8778D7B9}"/>
              </a:ext>
            </a:extLst>
          </p:cNvPr>
          <p:cNvGrpSpPr/>
          <p:nvPr/>
        </p:nvGrpSpPr>
        <p:grpSpPr>
          <a:xfrm>
            <a:off x="1298027" y="5397063"/>
            <a:ext cx="4953000" cy="369332"/>
            <a:chOff x="457200" y="6019800"/>
            <a:chExt cx="4953000" cy="369332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4459B9C8-0ACD-E8BD-6B27-1CF165C47396}"/>
                </a:ext>
              </a:extLst>
            </p:cNvPr>
            <p:cNvSpPr txBox="1"/>
            <p:nvPr/>
          </p:nvSpPr>
          <p:spPr>
            <a:xfrm>
              <a:off x="457200" y="6019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M1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13EFB2D6-C8ED-4EFA-E55C-529E4B6F74B6}"/>
                </a:ext>
              </a:extLst>
            </p:cNvPr>
            <p:cNvSpPr txBox="1"/>
            <p:nvPr/>
          </p:nvSpPr>
          <p:spPr>
            <a:xfrm>
              <a:off x="1524000" y="6019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M2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16379C4E-14DD-0DD2-8732-1E946D057745}"/>
                </a:ext>
              </a:extLst>
            </p:cNvPr>
            <p:cNvSpPr txBox="1"/>
            <p:nvPr/>
          </p:nvSpPr>
          <p:spPr>
            <a:xfrm>
              <a:off x="2514600" y="6019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M3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F81E15C-2036-A162-7307-7273AB7C9E6E}"/>
                </a:ext>
              </a:extLst>
            </p:cNvPr>
            <p:cNvSpPr txBox="1"/>
            <p:nvPr/>
          </p:nvSpPr>
          <p:spPr>
            <a:xfrm>
              <a:off x="3505200" y="6019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M4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98BD3EEB-54BE-2AC9-5909-D7B1FE49AF37}"/>
                </a:ext>
              </a:extLst>
            </p:cNvPr>
            <p:cNvSpPr txBox="1"/>
            <p:nvPr/>
          </p:nvSpPr>
          <p:spPr>
            <a:xfrm>
              <a:off x="4572000" y="6019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M5</a:t>
              </a:r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2C2B37B5-7A94-4B6B-9A23-0A1599782337}"/>
              </a:ext>
            </a:extLst>
          </p:cNvPr>
          <p:cNvSpPr txBox="1"/>
          <p:nvPr/>
        </p:nvSpPr>
        <p:spPr>
          <a:xfrm>
            <a:off x="1298027" y="2044263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Cost matrix m</a:t>
            </a:r>
          </a:p>
        </p:txBody>
      </p:sp>
      <p:grpSp>
        <p:nvGrpSpPr>
          <p:cNvPr id="134" name="Group 98">
            <a:extLst>
              <a:ext uri="{FF2B5EF4-FFF2-40B4-BE49-F238E27FC236}">
                <a16:creationId xmlns:a16="http://schemas.microsoft.com/office/drawing/2014/main" id="{6F450EF1-775A-02D2-0FA5-4ECB7E0C15A5}"/>
              </a:ext>
            </a:extLst>
          </p:cNvPr>
          <p:cNvGrpSpPr/>
          <p:nvPr/>
        </p:nvGrpSpPr>
        <p:grpSpPr>
          <a:xfrm>
            <a:off x="1374227" y="4570531"/>
            <a:ext cx="4781350" cy="369332"/>
            <a:chOff x="533400" y="5193268"/>
            <a:chExt cx="4781350" cy="369332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0E35F26B-EF80-8D34-99F7-4F1D7C4ACA42}"/>
                </a:ext>
              </a:extLst>
            </p:cNvPr>
            <p:cNvSpPr txBox="1"/>
            <p:nvPr/>
          </p:nvSpPr>
          <p:spPr>
            <a:xfrm>
              <a:off x="533400" y="5193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CCB13788-83D2-5F15-8C33-B89A2E942B6E}"/>
                </a:ext>
              </a:extLst>
            </p:cNvPr>
            <p:cNvSpPr txBox="1"/>
            <p:nvPr/>
          </p:nvSpPr>
          <p:spPr>
            <a:xfrm>
              <a:off x="1571325" y="5193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F838BF6-BEC0-A39D-D752-84DE55B8810A}"/>
                </a:ext>
              </a:extLst>
            </p:cNvPr>
            <p:cNvSpPr txBox="1"/>
            <p:nvPr/>
          </p:nvSpPr>
          <p:spPr>
            <a:xfrm>
              <a:off x="2590800" y="5193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D19412DF-4305-A870-31E9-BFC8545B6461}"/>
                </a:ext>
              </a:extLst>
            </p:cNvPr>
            <p:cNvSpPr txBox="1"/>
            <p:nvPr/>
          </p:nvSpPr>
          <p:spPr>
            <a:xfrm>
              <a:off x="3600650" y="5193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6D9D3459-34CC-7101-2359-CC36BF27E80E}"/>
                </a:ext>
              </a:extLst>
            </p:cNvPr>
            <p:cNvSpPr txBox="1"/>
            <p:nvPr/>
          </p:nvSpPr>
          <p:spPr>
            <a:xfrm>
              <a:off x="4628950" y="5193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0</a:t>
              </a:r>
            </a:p>
          </p:txBody>
        </p: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ABCAB45B-2E75-74DC-2797-422100FCBE52}"/>
              </a:ext>
            </a:extLst>
          </p:cNvPr>
          <p:cNvSpPr txBox="1"/>
          <p:nvPr/>
        </p:nvSpPr>
        <p:spPr>
          <a:xfrm>
            <a:off x="1069427" y="410166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76BBD4C4-3980-AFF7-1971-611B1D8D636E}"/>
              </a:ext>
            </a:extLst>
          </p:cNvPr>
          <p:cNvSpPr txBox="1"/>
          <p:nvPr/>
        </p:nvSpPr>
        <p:spPr>
          <a:xfrm>
            <a:off x="1593202" y="357833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48E4A15-1B13-3E9B-E66E-4876474F2E50}"/>
              </a:ext>
            </a:extLst>
          </p:cNvPr>
          <p:cNvSpPr txBox="1"/>
          <p:nvPr/>
        </p:nvSpPr>
        <p:spPr>
          <a:xfrm>
            <a:off x="2116977" y="307336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3A81E297-17C5-F11A-71F4-C9E44C9D5374}"/>
              </a:ext>
            </a:extLst>
          </p:cNvPr>
          <p:cNvSpPr txBox="1"/>
          <p:nvPr/>
        </p:nvSpPr>
        <p:spPr>
          <a:xfrm>
            <a:off x="2593427" y="258933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138F48EA-56F6-C5BB-F561-7A5D781C197E}"/>
              </a:ext>
            </a:extLst>
          </p:cNvPr>
          <p:cNvSpPr txBox="1"/>
          <p:nvPr/>
        </p:nvSpPr>
        <p:spPr>
          <a:xfrm>
            <a:off x="3097952" y="210201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9026ED47-A39B-7EF6-B333-814DB75D7F0F}"/>
              </a:ext>
            </a:extLst>
          </p:cNvPr>
          <p:cNvSpPr txBox="1"/>
          <p:nvPr/>
        </p:nvSpPr>
        <p:spPr>
          <a:xfrm>
            <a:off x="3859952" y="210325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E2A39B6C-2928-7DAB-C604-D469954E739D}"/>
              </a:ext>
            </a:extLst>
          </p:cNvPr>
          <p:cNvSpPr txBox="1"/>
          <p:nvPr/>
        </p:nvSpPr>
        <p:spPr>
          <a:xfrm>
            <a:off x="4383727" y="260653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582FB562-495B-D759-C939-1310AD01C915}"/>
              </a:ext>
            </a:extLst>
          </p:cNvPr>
          <p:cNvSpPr txBox="1"/>
          <p:nvPr/>
        </p:nvSpPr>
        <p:spPr>
          <a:xfrm>
            <a:off x="4917927" y="312273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7188BFEB-EC7A-8B6E-C1D2-5A7FEE08947F}"/>
              </a:ext>
            </a:extLst>
          </p:cNvPr>
          <p:cNvSpPr txBox="1"/>
          <p:nvPr/>
        </p:nvSpPr>
        <p:spPr>
          <a:xfrm>
            <a:off x="5432077" y="360676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3F21318D-B5A4-144A-3422-912B904FA58C}"/>
              </a:ext>
            </a:extLst>
          </p:cNvPr>
          <p:cNvSpPr txBox="1"/>
          <p:nvPr/>
        </p:nvSpPr>
        <p:spPr>
          <a:xfrm>
            <a:off x="5946227" y="418953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FDE2C981-5EE3-8DEE-0F3A-BBEC2AE07C24}"/>
              </a:ext>
            </a:extLst>
          </p:cNvPr>
          <p:cNvSpPr txBox="1"/>
          <p:nvPr/>
        </p:nvSpPr>
        <p:spPr>
          <a:xfrm>
            <a:off x="1679027" y="28179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j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17CCC85A-7B6A-D0F8-C7CE-37DB7A8C76FE}"/>
              </a:ext>
            </a:extLst>
          </p:cNvPr>
          <p:cNvSpPr txBox="1"/>
          <p:nvPr/>
        </p:nvSpPr>
        <p:spPr>
          <a:xfrm>
            <a:off x="5184227" y="28179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i</a:t>
            </a:r>
            <a:endParaRPr lang="en-US" dirty="0">
              <a:solidFill>
                <a:srgbClr val="000000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A72A4D19-37F0-7166-4C97-7F49BF3A91F0}"/>
              </a:ext>
            </a:extLst>
          </p:cNvPr>
          <p:cNvGrpSpPr/>
          <p:nvPr/>
        </p:nvGrpSpPr>
        <p:grpSpPr>
          <a:xfrm>
            <a:off x="1907627" y="4025463"/>
            <a:ext cx="3733800" cy="381000"/>
            <a:chOff x="1066800" y="4648200"/>
            <a:chExt cx="3733800" cy="381000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E2A153E3-8DE4-04A0-F823-056A3F72CB61}"/>
                </a:ext>
              </a:extLst>
            </p:cNvPr>
            <p:cNvSpPr txBox="1"/>
            <p:nvPr/>
          </p:nvSpPr>
          <p:spPr>
            <a:xfrm>
              <a:off x="1066800" y="46598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350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30E16166-4E7E-08BA-0DA5-013DF001CBD7}"/>
                </a:ext>
              </a:extLst>
            </p:cNvPr>
            <p:cNvSpPr txBox="1"/>
            <p:nvPr/>
          </p:nvSpPr>
          <p:spPr>
            <a:xfrm>
              <a:off x="2057400" y="4648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35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9162802D-1A6F-6B1B-4D25-B918624667CF}"/>
                </a:ext>
              </a:extLst>
            </p:cNvPr>
            <p:cNvSpPr txBox="1"/>
            <p:nvPr/>
          </p:nvSpPr>
          <p:spPr>
            <a:xfrm>
              <a:off x="3124200" y="46598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15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3A4A190-8267-AFE0-24A1-399F9A1284B6}"/>
                </a:ext>
              </a:extLst>
            </p:cNvPr>
            <p:cNvSpPr txBox="1"/>
            <p:nvPr/>
          </p:nvSpPr>
          <p:spPr>
            <a:xfrm>
              <a:off x="4114800" y="46598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27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E9567ADE-948B-120A-71E3-AEA5FDCCBF87}"/>
              </a:ext>
            </a:extLst>
          </p:cNvPr>
          <p:cNvSpPr txBox="1"/>
          <p:nvPr/>
        </p:nvSpPr>
        <p:spPr>
          <a:xfrm>
            <a:off x="2417877" y="35037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105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080894C5-5B20-C7A2-92E9-FF084D911F27}"/>
              </a:ext>
            </a:extLst>
          </p:cNvPr>
          <p:cNvSpPr txBox="1"/>
          <p:nvPr/>
        </p:nvSpPr>
        <p:spPr>
          <a:xfrm>
            <a:off x="3431627" y="35037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56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D032D0DB-0AD9-0EF2-2130-356409F68C34}"/>
              </a:ext>
            </a:extLst>
          </p:cNvPr>
          <p:cNvSpPr txBox="1"/>
          <p:nvPr/>
        </p:nvSpPr>
        <p:spPr>
          <a:xfrm>
            <a:off x="4452127" y="35037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72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B10136C1-223E-AAF3-98E0-DC5E65EDCF02}"/>
              </a:ext>
            </a:extLst>
          </p:cNvPr>
          <p:cNvSpPr txBox="1"/>
          <p:nvPr/>
        </p:nvSpPr>
        <p:spPr>
          <a:xfrm>
            <a:off x="2898227" y="303486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135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56C5D03C-290C-7469-9C00-D9E4922861CB}"/>
              </a:ext>
            </a:extLst>
          </p:cNvPr>
          <p:cNvSpPr txBox="1"/>
          <p:nvPr/>
        </p:nvSpPr>
        <p:spPr>
          <a:xfrm>
            <a:off x="3965027" y="303486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125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79F4056D-98BB-36FD-AD97-727E478F14BA}"/>
              </a:ext>
            </a:extLst>
          </p:cNvPr>
          <p:cNvSpPr txBox="1"/>
          <p:nvPr/>
        </p:nvSpPr>
        <p:spPr>
          <a:xfrm>
            <a:off x="3431627" y="25131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222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84E04150-1A83-E5A6-148A-9099563B20A4}"/>
              </a:ext>
            </a:extLst>
          </p:cNvPr>
          <p:cNvSpPr txBox="1"/>
          <p:nvPr/>
        </p:nvSpPr>
        <p:spPr>
          <a:xfrm>
            <a:off x="7149660" y="2120463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m[1,3] = min(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m[1,1] + m[2,3] + p1p2p4,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dirty="0">
                <a:solidFill>
                  <a:srgbClr val="00B050"/>
                </a:solidFill>
                <a:ea typeface="ＭＳ Ｐゴシック" charset="0"/>
                <a:cs typeface="Calibri" panose="020F0502020204030204" pitchFamily="34" charset="0"/>
              </a:rPr>
              <a:t>m[1,2] + m[3,3] + p1p3p4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20BC19B-E1AC-E78F-9671-6FB18851F2B0}"/>
              </a:ext>
            </a:extLst>
          </p:cNvPr>
          <p:cNvSpPr/>
          <p:nvPr/>
        </p:nvSpPr>
        <p:spPr>
          <a:xfrm rot="18894723">
            <a:off x="1373979" y="4370528"/>
            <a:ext cx="716758" cy="72722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BC9B2C94-4BF3-97E0-C829-2C91BD46B29A}"/>
              </a:ext>
            </a:extLst>
          </p:cNvPr>
          <p:cNvSpPr/>
          <p:nvPr/>
        </p:nvSpPr>
        <p:spPr>
          <a:xfrm rot="18894723">
            <a:off x="2897980" y="3867569"/>
            <a:ext cx="716758" cy="72722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27EBB33-C7A1-3E77-B41A-A7FB316E9C16}"/>
              </a:ext>
            </a:extLst>
          </p:cNvPr>
          <p:cNvSpPr/>
          <p:nvPr/>
        </p:nvSpPr>
        <p:spPr>
          <a:xfrm rot="18894723">
            <a:off x="1886541" y="3857944"/>
            <a:ext cx="716758" cy="727229"/>
          </a:xfrm>
          <a:prstGeom prst="rect">
            <a:avLst/>
          </a:prstGeom>
          <a:noFill/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81D14354-A6C5-26D2-D8AE-129C68B62062}"/>
              </a:ext>
            </a:extLst>
          </p:cNvPr>
          <p:cNvSpPr/>
          <p:nvPr/>
        </p:nvSpPr>
        <p:spPr>
          <a:xfrm rot="18894723">
            <a:off x="3420166" y="4381719"/>
            <a:ext cx="716758" cy="727229"/>
          </a:xfrm>
          <a:prstGeom prst="rect">
            <a:avLst/>
          </a:prstGeom>
          <a:noFill/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43A28D29-D1A3-12D5-19B6-1A30B8C809C8}"/>
              </a:ext>
            </a:extLst>
          </p:cNvPr>
          <p:cNvSpPr txBox="1"/>
          <p:nvPr/>
        </p:nvSpPr>
        <p:spPr>
          <a:xfrm>
            <a:off x="7149660" y="3034863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= min(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0 + 35 + 10*7*1,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dirty="0">
                <a:solidFill>
                  <a:srgbClr val="00B050"/>
                </a:solidFill>
                <a:ea typeface="ＭＳ Ｐゴシック" charset="0"/>
                <a:cs typeface="Calibri" panose="020F0502020204030204" pitchFamily="34" charset="0"/>
              </a:rPr>
              <a:t>350 + 0 + 10*5*1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78286D6-B637-D928-B558-1145993243D7}"/>
              </a:ext>
            </a:extLst>
          </p:cNvPr>
          <p:cNvSpPr/>
          <p:nvPr/>
        </p:nvSpPr>
        <p:spPr>
          <a:xfrm>
            <a:off x="9283260" y="3034863"/>
            <a:ext cx="152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= min(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105,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dirty="0">
                <a:solidFill>
                  <a:srgbClr val="00B050"/>
                </a:solidFill>
                <a:ea typeface="ＭＳ Ｐゴシック" charset="0"/>
                <a:cs typeface="Calibri" panose="020F0502020204030204" pitchFamily="34" charset="0"/>
              </a:rPr>
              <a:t>400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EC3F7817-16D0-3E70-4E7C-C40278681AE2}"/>
              </a:ext>
            </a:extLst>
          </p:cNvPr>
          <p:cNvSpPr txBox="1"/>
          <p:nvPr/>
        </p:nvSpPr>
        <p:spPr>
          <a:xfrm>
            <a:off x="7325106" y="5042800"/>
            <a:ext cx="3154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[T. H. </a:t>
            </a:r>
            <a:r>
              <a:rPr lang="en-US" sz="12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Cormen</a:t>
            </a: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C. E. </a:t>
            </a:r>
            <a:r>
              <a:rPr lang="en-US" sz="12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Leiserson</a:t>
            </a: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R. L. </a:t>
            </a:r>
            <a:r>
              <a:rPr lang="en-US" sz="12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Rivest</a:t>
            </a: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C. Stein: Introduction to Algorithms, Third Edition, </a:t>
            </a:r>
            <a:r>
              <a:rPr lang="en-US" sz="12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The MIT Press</a:t>
            </a: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pages 370-377, 2009]</a:t>
            </a:r>
          </a:p>
        </p:txBody>
      </p:sp>
    </p:spTree>
    <p:extLst>
      <p:ext uri="{BB962C8B-B14F-4D97-AF65-F5344CB8AC3E}">
        <p14:creationId xmlns:p14="http://schemas.microsoft.com/office/powerpoint/2010/main" val="22140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 animBg="1"/>
      <p:bldP spid="165" grpId="0" animBg="1"/>
      <p:bldP spid="166" grpId="0" animBg="1"/>
      <p:bldP spid="167" grpId="0" animBg="1"/>
      <p:bldP spid="168" grpId="0"/>
      <p:bldP spid="169" grpId="0"/>
      <p:bldP spid="17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5BB4843E-912D-4966-C342-2BD4868C185D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D6854-DFA8-2DCF-51E9-A5600BC321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Matrix Multiplication Chain Optimization, cont.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FA7D9C6-68BA-1908-A4BC-ABD6F33272F8}"/>
              </a:ext>
            </a:extLst>
          </p:cNvPr>
          <p:cNvGraphicFramePr>
            <a:graphicFrameLocks noGrp="1"/>
          </p:cNvGraphicFramePr>
          <p:nvPr/>
        </p:nvGraphicFramePr>
        <p:xfrm>
          <a:off x="3034860" y="977463"/>
          <a:ext cx="6096000" cy="741680"/>
        </p:xfrm>
        <a:graphic>
          <a:graphicData uri="http://schemas.openxmlformats.org/drawingml/2006/table">
            <a:tbl>
              <a:tblPr firstRow="1" bandRow="1"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M5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10x7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7x5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5x1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1x3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3x9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Group 28">
            <a:extLst>
              <a:ext uri="{FF2B5EF4-FFF2-40B4-BE49-F238E27FC236}">
                <a16:creationId xmlns:a16="http://schemas.microsoft.com/office/drawing/2014/main" id="{37922970-352C-180B-1B3C-B99DC7A591A6}"/>
              </a:ext>
            </a:extLst>
          </p:cNvPr>
          <p:cNvGrpSpPr/>
          <p:nvPr/>
        </p:nvGrpSpPr>
        <p:grpSpPr>
          <a:xfrm rot="18894723">
            <a:off x="1982344" y="2931289"/>
            <a:ext cx="3583790" cy="3636148"/>
            <a:chOff x="1600200" y="3733799"/>
            <a:chExt cx="3429000" cy="342900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E70C8D1-DB56-1B33-63CC-3D260A8DD0A4}"/>
                </a:ext>
              </a:extLst>
            </p:cNvPr>
            <p:cNvSpPr/>
            <p:nvPr/>
          </p:nvSpPr>
          <p:spPr>
            <a:xfrm>
              <a:off x="16002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174D76-9B6A-B284-DB50-590FF91D7C35}"/>
                </a:ext>
              </a:extLst>
            </p:cNvPr>
            <p:cNvSpPr/>
            <p:nvPr/>
          </p:nvSpPr>
          <p:spPr>
            <a:xfrm>
              <a:off x="2286000" y="3733799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211C31-89E6-EFDA-F67F-A846DAF30284}"/>
                </a:ext>
              </a:extLst>
            </p:cNvPr>
            <p:cNvSpPr/>
            <p:nvPr/>
          </p:nvSpPr>
          <p:spPr>
            <a:xfrm>
              <a:off x="29718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2693BC1-0130-34FB-082F-8F22FB606278}"/>
                </a:ext>
              </a:extLst>
            </p:cNvPr>
            <p:cNvSpPr/>
            <p:nvPr/>
          </p:nvSpPr>
          <p:spPr>
            <a:xfrm>
              <a:off x="36576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A5D7C0-47FB-F3A9-A419-2F828256F393}"/>
                </a:ext>
              </a:extLst>
            </p:cNvPr>
            <p:cNvSpPr/>
            <p:nvPr/>
          </p:nvSpPr>
          <p:spPr>
            <a:xfrm>
              <a:off x="43434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97FECD-391F-3891-386E-32012F52DE67}"/>
                </a:ext>
              </a:extLst>
            </p:cNvPr>
            <p:cNvSpPr/>
            <p:nvPr/>
          </p:nvSpPr>
          <p:spPr>
            <a:xfrm>
              <a:off x="22860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F8B1C71-D905-AA14-BC6C-FD1ED27FF7AA}"/>
                </a:ext>
              </a:extLst>
            </p:cNvPr>
            <p:cNvSpPr/>
            <p:nvPr/>
          </p:nvSpPr>
          <p:spPr>
            <a:xfrm>
              <a:off x="29718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E7F3A21-3BA0-115F-FFDE-BA4F32D0289D}"/>
                </a:ext>
              </a:extLst>
            </p:cNvPr>
            <p:cNvSpPr/>
            <p:nvPr/>
          </p:nvSpPr>
          <p:spPr>
            <a:xfrm>
              <a:off x="36576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F5C8A42-9A82-5B77-67BE-615B935844A3}"/>
                </a:ext>
              </a:extLst>
            </p:cNvPr>
            <p:cNvSpPr/>
            <p:nvPr/>
          </p:nvSpPr>
          <p:spPr>
            <a:xfrm>
              <a:off x="43434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751A5E-9FC2-E8D3-6D21-02174241892B}"/>
                </a:ext>
              </a:extLst>
            </p:cNvPr>
            <p:cNvSpPr/>
            <p:nvPr/>
          </p:nvSpPr>
          <p:spPr>
            <a:xfrm>
              <a:off x="29718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0871C95-301F-7A38-2800-DAEE0B1236EC}"/>
                </a:ext>
              </a:extLst>
            </p:cNvPr>
            <p:cNvSpPr/>
            <p:nvPr/>
          </p:nvSpPr>
          <p:spPr>
            <a:xfrm>
              <a:off x="36576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3B66BEE-1115-06BB-B0CC-7DD7E33C999B}"/>
                </a:ext>
              </a:extLst>
            </p:cNvPr>
            <p:cNvSpPr/>
            <p:nvPr/>
          </p:nvSpPr>
          <p:spPr>
            <a:xfrm>
              <a:off x="43434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08C3CCE-4F6A-76B0-AE42-03212F6B28A4}"/>
                </a:ext>
              </a:extLst>
            </p:cNvPr>
            <p:cNvSpPr/>
            <p:nvPr/>
          </p:nvSpPr>
          <p:spPr>
            <a:xfrm>
              <a:off x="3657600" y="57912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664EA5-BB83-5D8B-AA90-91E324849188}"/>
                </a:ext>
              </a:extLst>
            </p:cNvPr>
            <p:cNvSpPr/>
            <p:nvPr/>
          </p:nvSpPr>
          <p:spPr>
            <a:xfrm>
              <a:off x="4343400" y="57912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2B81DF3-81DE-8DA7-DA69-9E29E8384DC4}"/>
                </a:ext>
              </a:extLst>
            </p:cNvPr>
            <p:cNvSpPr/>
            <p:nvPr/>
          </p:nvSpPr>
          <p:spPr>
            <a:xfrm>
              <a:off x="4343400" y="64770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83">
            <a:extLst>
              <a:ext uri="{FF2B5EF4-FFF2-40B4-BE49-F238E27FC236}">
                <a16:creationId xmlns:a16="http://schemas.microsoft.com/office/drawing/2014/main" id="{C5B4FB8E-217B-9527-8AC5-19F37BA43023}"/>
              </a:ext>
            </a:extLst>
          </p:cNvPr>
          <p:cNvGrpSpPr/>
          <p:nvPr/>
        </p:nvGrpSpPr>
        <p:grpSpPr>
          <a:xfrm>
            <a:off x="1298027" y="5397063"/>
            <a:ext cx="4953000" cy="369332"/>
            <a:chOff x="457200" y="6019800"/>
            <a:chExt cx="4953000" cy="36933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D347778-CB67-ACCA-B75F-F8700B258546}"/>
                </a:ext>
              </a:extLst>
            </p:cNvPr>
            <p:cNvSpPr txBox="1"/>
            <p:nvPr/>
          </p:nvSpPr>
          <p:spPr>
            <a:xfrm>
              <a:off x="457200" y="6019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M1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02E73B-48FD-7603-DDDD-40DFED1C1D65}"/>
                </a:ext>
              </a:extLst>
            </p:cNvPr>
            <p:cNvSpPr txBox="1"/>
            <p:nvPr/>
          </p:nvSpPr>
          <p:spPr>
            <a:xfrm>
              <a:off x="1524000" y="6019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M2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10474E-D14C-FFD5-E033-1168A48EAD6C}"/>
                </a:ext>
              </a:extLst>
            </p:cNvPr>
            <p:cNvSpPr txBox="1"/>
            <p:nvPr/>
          </p:nvSpPr>
          <p:spPr>
            <a:xfrm>
              <a:off x="2514600" y="6019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M3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77E2941-A3D0-57FF-7F7B-82335BA6BD5B}"/>
                </a:ext>
              </a:extLst>
            </p:cNvPr>
            <p:cNvSpPr txBox="1"/>
            <p:nvPr/>
          </p:nvSpPr>
          <p:spPr>
            <a:xfrm>
              <a:off x="3505200" y="6019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M4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2982F71-60F8-38D0-970A-880608667E58}"/>
                </a:ext>
              </a:extLst>
            </p:cNvPr>
            <p:cNvSpPr txBox="1"/>
            <p:nvPr/>
          </p:nvSpPr>
          <p:spPr>
            <a:xfrm>
              <a:off x="4572000" y="6019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M5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B46AA68-37B1-6A9C-D23B-BB2BD4AFD260}"/>
              </a:ext>
            </a:extLst>
          </p:cNvPr>
          <p:cNvSpPr txBox="1"/>
          <p:nvPr/>
        </p:nvSpPr>
        <p:spPr>
          <a:xfrm>
            <a:off x="1298027" y="2044263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Cost matrix m</a:t>
            </a:r>
          </a:p>
        </p:txBody>
      </p:sp>
      <p:grpSp>
        <p:nvGrpSpPr>
          <p:cNvPr id="28" name="Group 98">
            <a:extLst>
              <a:ext uri="{FF2B5EF4-FFF2-40B4-BE49-F238E27FC236}">
                <a16:creationId xmlns:a16="http://schemas.microsoft.com/office/drawing/2014/main" id="{04B6D32E-1271-3A89-C788-3234F7BE4E37}"/>
              </a:ext>
            </a:extLst>
          </p:cNvPr>
          <p:cNvGrpSpPr/>
          <p:nvPr/>
        </p:nvGrpSpPr>
        <p:grpSpPr>
          <a:xfrm>
            <a:off x="1374227" y="4570531"/>
            <a:ext cx="4781350" cy="369332"/>
            <a:chOff x="533400" y="5193268"/>
            <a:chExt cx="4781350" cy="36933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3EEDEA-20F1-F2BF-C95B-96C97091F1FE}"/>
                </a:ext>
              </a:extLst>
            </p:cNvPr>
            <p:cNvSpPr txBox="1"/>
            <p:nvPr/>
          </p:nvSpPr>
          <p:spPr>
            <a:xfrm>
              <a:off x="533400" y="5193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ADCFCC0-ED89-1590-5611-547EE7BB80C1}"/>
                </a:ext>
              </a:extLst>
            </p:cNvPr>
            <p:cNvSpPr txBox="1"/>
            <p:nvPr/>
          </p:nvSpPr>
          <p:spPr>
            <a:xfrm>
              <a:off x="1571325" y="5193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2D0B8CC-F0CC-574E-0D36-16D7698593A6}"/>
                </a:ext>
              </a:extLst>
            </p:cNvPr>
            <p:cNvSpPr txBox="1"/>
            <p:nvPr/>
          </p:nvSpPr>
          <p:spPr>
            <a:xfrm>
              <a:off x="2590800" y="5193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DE07FB8-1FE6-85D5-C1DA-08EC1286D04E}"/>
                </a:ext>
              </a:extLst>
            </p:cNvPr>
            <p:cNvSpPr txBox="1"/>
            <p:nvPr/>
          </p:nvSpPr>
          <p:spPr>
            <a:xfrm>
              <a:off x="3600650" y="5193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91A59A-C2B4-10FD-CA9C-AD1451A12EE4}"/>
                </a:ext>
              </a:extLst>
            </p:cNvPr>
            <p:cNvSpPr txBox="1"/>
            <p:nvPr/>
          </p:nvSpPr>
          <p:spPr>
            <a:xfrm>
              <a:off x="4628950" y="5193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0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D686A30-B09D-334B-46AC-D7B8E178B5A3}"/>
              </a:ext>
            </a:extLst>
          </p:cNvPr>
          <p:cNvSpPr txBox="1"/>
          <p:nvPr/>
        </p:nvSpPr>
        <p:spPr>
          <a:xfrm>
            <a:off x="1069427" y="410166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49B6AD-EBC1-0A19-8A6C-36CE20584CBE}"/>
              </a:ext>
            </a:extLst>
          </p:cNvPr>
          <p:cNvSpPr txBox="1"/>
          <p:nvPr/>
        </p:nvSpPr>
        <p:spPr>
          <a:xfrm>
            <a:off x="1593202" y="357833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2BDCB3F-395A-DD6F-DF47-26EC19F96D8C}"/>
              </a:ext>
            </a:extLst>
          </p:cNvPr>
          <p:cNvSpPr txBox="1"/>
          <p:nvPr/>
        </p:nvSpPr>
        <p:spPr>
          <a:xfrm>
            <a:off x="2116977" y="307336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2BF1F6-F2FC-6E98-478B-8279F7682E58}"/>
              </a:ext>
            </a:extLst>
          </p:cNvPr>
          <p:cNvSpPr txBox="1"/>
          <p:nvPr/>
        </p:nvSpPr>
        <p:spPr>
          <a:xfrm>
            <a:off x="2593427" y="258933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0E1EC76-D181-D5CD-4A0A-92C1A5D8009A}"/>
              </a:ext>
            </a:extLst>
          </p:cNvPr>
          <p:cNvSpPr txBox="1"/>
          <p:nvPr/>
        </p:nvSpPr>
        <p:spPr>
          <a:xfrm>
            <a:off x="3097952" y="210201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82B51BF-CC17-DFD2-1EC8-D0CDDB480078}"/>
              </a:ext>
            </a:extLst>
          </p:cNvPr>
          <p:cNvSpPr txBox="1"/>
          <p:nvPr/>
        </p:nvSpPr>
        <p:spPr>
          <a:xfrm>
            <a:off x="3859952" y="210325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65B777-A8F6-EB29-6E0E-5B36C9D39F59}"/>
              </a:ext>
            </a:extLst>
          </p:cNvPr>
          <p:cNvSpPr txBox="1"/>
          <p:nvPr/>
        </p:nvSpPr>
        <p:spPr>
          <a:xfrm>
            <a:off x="4383727" y="260653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B3FEDA-025B-9239-BA94-D0547A49D988}"/>
              </a:ext>
            </a:extLst>
          </p:cNvPr>
          <p:cNvSpPr txBox="1"/>
          <p:nvPr/>
        </p:nvSpPr>
        <p:spPr>
          <a:xfrm>
            <a:off x="4917927" y="312273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BDC20F-A1F1-E0C1-2CBE-7CF5593BE85E}"/>
              </a:ext>
            </a:extLst>
          </p:cNvPr>
          <p:cNvSpPr txBox="1"/>
          <p:nvPr/>
        </p:nvSpPr>
        <p:spPr>
          <a:xfrm>
            <a:off x="5432077" y="360676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9C1F16-7BBF-A873-5888-F78DB3522EBA}"/>
              </a:ext>
            </a:extLst>
          </p:cNvPr>
          <p:cNvSpPr txBox="1"/>
          <p:nvPr/>
        </p:nvSpPr>
        <p:spPr>
          <a:xfrm>
            <a:off x="5946227" y="418953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35A28D-0BF7-95CD-5BAF-E6C54A6304BB}"/>
              </a:ext>
            </a:extLst>
          </p:cNvPr>
          <p:cNvSpPr txBox="1"/>
          <p:nvPr/>
        </p:nvSpPr>
        <p:spPr>
          <a:xfrm>
            <a:off x="1679027" y="28179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j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21ACBF-3DAE-794B-73B8-D89231C0D155}"/>
              </a:ext>
            </a:extLst>
          </p:cNvPr>
          <p:cNvSpPr txBox="1"/>
          <p:nvPr/>
        </p:nvSpPr>
        <p:spPr>
          <a:xfrm>
            <a:off x="5184227" y="28179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i</a:t>
            </a:r>
            <a:endParaRPr lang="en-US" dirty="0">
              <a:solidFill>
                <a:srgbClr val="000000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C1135D5-86E3-BB2D-3A86-A21657C4A417}"/>
              </a:ext>
            </a:extLst>
          </p:cNvPr>
          <p:cNvGrpSpPr/>
          <p:nvPr/>
        </p:nvGrpSpPr>
        <p:grpSpPr>
          <a:xfrm>
            <a:off x="1907627" y="4025463"/>
            <a:ext cx="3733800" cy="381000"/>
            <a:chOff x="1066800" y="4648200"/>
            <a:chExt cx="3733800" cy="38100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CEF3D97-A88D-50EE-3FA5-D5F25FBE170F}"/>
                </a:ext>
              </a:extLst>
            </p:cNvPr>
            <p:cNvSpPr txBox="1"/>
            <p:nvPr/>
          </p:nvSpPr>
          <p:spPr>
            <a:xfrm>
              <a:off x="1066800" y="46598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350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3A8A459-8531-0B13-FECF-BD83222988BA}"/>
                </a:ext>
              </a:extLst>
            </p:cNvPr>
            <p:cNvSpPr txBox="1"/>
            <p:nvPr/>
          </p:nvSpPr>
          <p:spPr>
            <a:xfrm>
              <a:off x="2057400" y="4648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35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C5AB2F3-E0DC-53FF-2260-26C4EA6A3CC7}"/>
                </a:ext>
              </a:extLst>
            </p:cNvPr>
            <p:cNvSpPr txBox="1"/>
            <p:nvPr/>
          </p:nvSpPr>
          <p:spPr>
            <a:xfrm>
              <a:off x="3124200" y="46598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15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4384529-C817-914B-8D1E-A22521448D98}"/>
                </a:ext>
              </a:extLst>
            </p:cNvPr>
            <p:cNvSpPr txBox="1"/>
            <p:nvPr/>
          </p:nvSpPr>
          <p:spPr>
            <a:xfrm>
              <a:off x="4114800" y="46598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27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55AF4606-F10F-88B7-778A-990A288A717A}"/>
              </a:ext>
            </a:extLst>
          </p:cNvPr>
          <p:cNvSpPr txBox="1"/>
          <p:nvPr/>
        </p:nvSpPr>
        <p:spPr>
          <a:xfrm>
            <a:off x="2417877" y="35037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105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0970957-43DA-9CBC-1E9F-66D95868B86B}"/>
              </a:ext>
            </a:extLst>
          </p:cNvPr>
          <p:cNvSpPr txBox="1"/>
          <p:nvPr/>
        </p:nvSpPr>
        <p:spPr>
          <a:xfrm>
            <a:off x="3431627" y="35037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56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7B91C44-FECA-0323-9298-6B779BA8245B}"/>
              </a:ext>
            </a:extLst>
          </p:cNvPr>
          <p:cNvSpPr txBox="1"/>
          <p:nvPr/>
        </p:nvSpPr>
        <p:spPr>
          <a:xfrm>
            <a:off x="4452127" y="35037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72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AC2A8A6-4AD4-6A63-D8D6-259E0026699B}"/>
              </a:ext>
            </a:extLst>
          </p:cNvPr>
          <p:cNvSpPr txBox="1"/>
          <p:nvPr/>
        </p:nvSpPr>
        <p:spPr>
          <a:xfrm>
            <a:off x="2898227" y="303486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135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B254A3B-E70D-A3A8-D205-DEE9EE374D27}"/>
              </a:ext>
            </a:extLst>
          </p:cNvPr>
          <p:cNvSpPr txBox="1"/>
          <p:nvPr/>
        </p:nvSpPr>
        <p:spPr>
          <a:xfrm>
            <a:off x="3965027" y="303486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125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46E6120-E67D-DE5A-1739-9186924A026F}"/>
              </a:ext>
            </a:extLst>
          </p:cNvPr>
          <p:cNvSpPr txBox="1"/>
          <p:nvPr/>
        </p:nvSpPr>
        <p:spPr>
          <a:xfrm>
            <a:off x="3431627" y="25131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222</a:t>
            </a:r>
          </a:p>
        </p:txBody>
      </p:sp>
      <p:grpSp>
        <p:nvGrpSpPr>
          <p:cNvPr id="65" name="Group 3">
            <a:extLst>
              <a:ext uri="{FF2B5EF4-FFF2-40B4-BE49-F238E27FC236}">
                <a16:creationId xmlns:a16="http://schemas.microsoft.com/office/drawing/2014/main" id="{EB93764A-ECB0-30EC-7355-DE21BB82D1F2}"/>
              </a:ext>
            </a:extLst>
          </p:cNvPr>
          <p:cNvGrpSpPr/>
          <p:nvPr/>
        </p:nvGrpSpPr>
        <p:grpSpPr>
          <a:xfrm>
            <a:off x="6600494" y="2018041"/>
            <a:ext cx="3395768" cy="1872347"/>
            <a:chOff x="5181600" y="2630269"/>
            <a:chExt cx="3395768" cy="1872347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9EE15D7-3DBA-8691-66C8-F8AFAD7929BC}"/>
                </a:ext>
              </a:extLst>
            </p:cNvPr>
            <p:cNvSpPr/>
            <p:nvPr/>
          </p:nvSpPr>
          <p:spPr>
            <a:xfrm rot="18845411">
              <a:off x="5808929" y="3959291"/>
              <a:ext cx="515955" cy="53996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3377EE3-B756-63CE-116F-2F27FC06E520}"/>
                </a:ext>
              </a:extLst>
            </p:cNvPr>
            <p:cNvSpPr/>
            <p:nvPr/>
          </p:nvSpPr>
          <p:spPr>
            <a:xfrm rot="18845411">
              <a:off x="6167926" y="3588708"/>
              <a:ext cx="515955" cy="53996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617281D-8294-1CD1-2E8B-DE5516130610}"/>
                </a:ext>
              </a:extLst>
            </p:cNvPr>
            <p:cNvSpPr/>
            <p:nvPr/>
          </p:nvSpPr>
          <p:spPr>
            <a:xfrm rot="18845411">
              <a:off x="6526922" y="3218126"/>
              <a:ext cx="515955" cy="53996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3F5856C-C582-C678-A644-EA32A53F6DFE}"/>
                </a:ext>
              </a:extLst>
            </p:cNvPr>
            <p:cNvSpPr/>
            <p:nvPr/>
          </p:nvSpPr>
          <p:spPr>
            <a:xfrm rot="18845411">
              <a:off x="6885918" y="2847543"/>
              <a:ext cx="515955" cy="53996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0EE7219-124B-025A-776B-8EE94AFB56E0}"/>
                </a:ext>
              </a:extLst>
            </p:cNvPr>
            <p:cNvSpPr/>
            <p:nvPr/>
          </p:nvSpPr>
          <p:spPr>
            <a:xfrm rot="18845411">
              <a:off x="6555755" y="3964412"/>
              <a:ext cx="515955" cy="53996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BA4EA3A-6808-9546-657C-DC94EFC49FCE}"/>
                </a:ext>
              </a:extLst>
            </p:cNvPr>
            <p:cNvSpPr/>
            <p:nvPr/>
          </p:nvSpPr>
          <p:spPr>
            <a:xfrm rot="18845411">
              <a:off x="6914751" y="3593830"/>
              <a:ext cx="515955" cy="53996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938504C-E3E7-2EFC-4398-FC7D5FBBB521}"/>
                </a:ext>
              </a:extLst>
            </p:cNvPr>
            <p:cNvSpPr/>
            <p:nvPr/>
          </p:nvSpPr>
          <p:spPr>
            <a:xfrm rot="18845411">
              <a:off x="7273748" y="3223247"/>
              <a:ext cx="515955" cy="53996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E0A1324-8556-B4FA-FABF-3AEA4852FAC7}"/>
                </a:ext>
              </a:extLst>
            </p:cNvPr>
            <p:cNvSpPr/>
            <p:nvPr/>
          </p:nvSpPr>
          <p:spPr>
            <a:xfrm rot="18845411">
              <a:off x="7302581" y="3969534"/>
              <a:ext cx="515955" cy="53996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C4BB9D3-3928-A133-C96F-F7C20728379F}"/>
                </a:ext>
              </a:extLst>
            </p:cNvPr>
            <p:cNvSpPr/>
            <p:nvPr/>
          </p:nvSpPr>
          <p:spPr>
            <a:xfrm rot="18845411">
              <a:off x="7661577" y="3598951"/>
              <a:ext cx="515955" cy="53996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5DE3AB1-D208-CCD8-ABFA-55EE49DB1096}"/>
                </a:ext>
              </a:extLst>
            </p:cNvPr>
            <p:cNvSpPr/>
            <p:nvPr/>
          </p:nvSpPr>
          <p:spPr>
            <a:xfrm rot="18845411">
              <a:off x="8049406" y="3974655"/>
              <a:ext cx="515955" cy="53996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3782E4E-F45E-D761-6098-DF2949E888F8}"/>
                </a:ext>
              </a:extLst>
            </p:cNvPr>
            <p:cNvSpPr txBox="1"/>
            <p:nvPr/>
          </p:nvSpPr>
          <p:spPr>
            <a:xfrm>
              <a:off x="5181600" y="2630269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Optimal split matrix s</a:t>
              </a:r>
            </a:p>
          </p:txBody>
        </p:sp>
      </p:grpSp>
      <p:grpSp>
        <p:nvGrpSpPr>
          <p:cNvPr id="77" name="Group 15">
            <a:extLst>
              <a:ext uri="{FF2B5EF4-FFF2-40B4-BE49-F238E27FC236}">
                <a16:creationId xmlns:a16="http://schemas.microsoft.com/office/drawing/2014/main" id="{CE1D495A-D5B7-27C7-3005-9AF506DBCBE4}"/>
              </a:ext>
            </a:extLst>
          </p:cNvPr>
          <p:cNvGrpSpPr/>
          <p:nvPr/>
        </p:nvGrpSpPr>
        <p:grpSpPr>
          <a:xfrm>
            <a:off x="7133894" y="3438040"/>
            <a:ext cx="2952550" cy="369332"/>
            <a:chOff x="5353250" y="4431268"/>
            <a:chExt cx="2952550" cy="369332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F4142A9-EB6E-F8B3-FBD4-B702C6670A61}"/>
                </a:ext>
              </a:extLst>
            </p:cNvPr>
            <p:cNvSpPr txBox="1"/>
            <p:nvPr/>
          </p:nvSpPr>
          <p:spPr>
            <a:xfrm>
              <a:off x="5353250" y="4431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753D1A4-7DC4-E3B8-CB6A-943D2B0F4C7E}"/>
                </a:ext>
              </a:extLst>
            </p:cNvPr>
            <p:cNvSpPr txBox="1"/>
            <p:nvPr/>
          </p:nvSpPr>
          <p:spPr>
            <a:xfrm>
              <a:off x="6104000" y="4431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527CC27-A5D4-4123-2538-FCCD422D3B8B}"/>
                </a:ext>
              </a:extLst>
            </p:cNvPr>
            <p:cNvSpPr txBox="1"/>
            <p:nvPr/>
          </p:nvSpPr>
          <p:spPr>
            <a:xfrm>
              <a:off x="6858000" y="4431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7DCE6C0-8D63-B984-6985-170EE198872E}"/>
                </a:ext>
              </a:extLst>
            </p:cNvPr>
            <p:cNvSpPr txBox="1"/>
            <p:nvPr/>
          </p:nvSpPr>
          <p:spPr>
            <a:xfrm>
              <a:off x="7620000" y="4431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00E3EA9E-3F43-A3DE-918D-A867881104E6}"/>
              </a:ext>
            </a:extLst>
          </p:cNvPr>
          <p:cNvSpPr txBox="1"/>
          <p:nvPr/>
        </p:nvSpPr>
        <p:spPr>
          <a:xfrm>
            <a:off x="6905294" y="312157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183BDD6-E8DF-F899-4DB6-8871F8316BDB}"/>
              </a:ext>
            </a:extLst>
          </p:cNvPr>
          <p:cNvSpPr txBox="1"/>
          <p:nvPr/>
        </p:nvSpPr>
        <p:spPr>
          <a:xfrm>
            <a:off x="9800894" y="313324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grpSp>
        <p:nvGrpSpPr>
          <p:cNvPr id="84" name="Group 22">
            <a:extLst>
              <a:ext uri="{FF2B5EF4-FFF2-40B4-BE49-F238E27FC236}">
                <a16:creationId xmlns:a16="http://schemas.microsoft.com/office/drawing/2014/main" id="{56CFF3EA-2DE9-3AFD-C7DE-8A7460960079}"/>
              </a:ext>
            </a:extLst>
          </p:cNvPr>
          <p:cNvGrpSpPr/>
          <p:nvPr/>
        </p:nvGrpSpPr>
        <p:grpSpPr>
          <a:xfrm>
            <a:off x="7480169" y="3057040"/>
            <a:ext cx="2190550" cy="369332"/>
            <a:chOff x="5353250" y="4431268"/>
            <a:chExt cx="2190550" cy="369332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B3490CC-EC18-234D-385F-395C9FF222DB}"/>
                </a:ext>
              </a:extLst>
            </p:cNvPr>
            <p:cNvSpPr txBox="1"/>
            <p:nvPr/>
          </p:nvSpPr>
          <p:spPr>
            <a:xfrm>
              <a:off x="5353250" y="4431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323E6CD-2361-7799-16F9-B1D42BAE58F8}"/>
                </a:ext>
              </a:extLst>
            </p:cNvPr>
            <p:cNvSpPr txBox="1"/>
            <p:nvPr/>
          </p:nvSpPr>
          <p:spPr>
            <a:xfrm>
              <a:off x="6104000" y="4431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23455EC-E654-B4C8-164F-39085F55B1D5}"/>
                </a:ext>
              </a:extLst>
            </p:cNvPr>
            <p:cNvSpPr txBox="1"/>
            <p:nvPr/>
          </p:nvSpPr>
          <p:spPr>
            <a:xfrm>
              <a:off x="6858000" y="4431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88" name="Group 26">
            <a:extLst>
              <a:ext uri="{FF2B5EF4-FFF2-40B4-BE49-F238E27FC236}">
                <a16:creationId xmlns:a16="http://schemas.microsoft.com/office/drawing/2014/main" id="{1CF9F5E2-9FDE-21C0-1848-BB96DBCAF6F3}"/>
              </a:ext>
            </a:extLst>
          </p:cNvPr>
          <p:cNvGrpSpPr/>
          <p:nvPr/>
        </p:nvGrpSpPr>
        <p:grpSpPr>
          <a:xfrm>
            <a:off x="7865994" y="2676040"/>
            <a:ext cx="1436550" cy="369332"/>
            <a:chOff x="5353250" y="4431268"/>
            <a:chExt cx="1436550" cy="369332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AD4CD3B-92DB-146F-6D01-6C584C38CE4C}"/>
                </a:ext>
              </a:extLst>
            </p:cNvPr>
            <p:cNvSpPr txBox="1"/>
            <p:nvPr/>
          </p:nvSpPr>
          <p:spPr>
            <a:xfrm>
              <a:off x="5353250" y="4431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5F8C1E7-F698-107C-B1FB-A8A9EC28FB39}"/>
                </a:ext>
              </a:extLst>
            </p:cNvPr>
            <p:cNvSpPr txBox="1"/>
            <p:nvPr/>
          </p:nvSpPr>
          <p:spPr>
            <a:xfrm>
              <a:off x="6104000" y="4431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5FB0AA78-9C5D-E9D4-3E3D-DABAA827CB5E}"/>
              </a:ext>
            </a:extLst>
          </p:cNvPr>
          <p:cNvSpPr txBox="1"/>
          <p:nvPr/>
        </p:nvSpPr>
        <p:spPr>
          <a:xfrm>
            <a:off x="8223844" y="230169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2" name="Down Arrow 121">
            <a:extLst>
              <a:ext uri="{FF2B5EF4-FFF2-40B4-BE49-F238E27FC236}">
                <a16:creationId xmlns:a16="http://schemas.microsoft.com/office/drawing/2014/main" id="{20572240-A8F2-0554-E2EC-FC5A67D307D7}"/>
              </a:ext>
            </a:extLst>
          </p:cNvPr>
          <p:cNvSpPr/>
          <p:nvPr/>
        </p:nvSpPr>
        <p:spPr>
          <a:xfrm>
            <a:off x="8376244" y="4112172"/>
            <a:ext cx="457200" cy="533400"/>
          </a:xfrm>
          <a:prstGeom prst="downArrow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D9A252C-C330-30D3-FF0A-F9AABB60110F}"/>
              </a:ext>
            </a:extLst>
          </p:cNvPr>
          <p:cNvSpPr/>
          <p:nvPr/>
        </p:nvSpPr>
        <p:spPr>
          <a:xfrm rot="18845411">
            <a:off x="8312053" y="2234132"/>
            <a:ext cx="515955" cy="53996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B8351B1-0E42-92EA-4758-A6FE22482A54}"/>
              </a:ext>
            </a:extLst>
          </p:cNvPr>
          <p:cNvSpPr txBox="1"/>
          <p:nvPr/>
        </p:nvSpPr>
        <p:spPr>
          <a:xfrm>
            <a:off x="7247793" y="4721772"/>
            <a:ext cx="2942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M1 M2 M3 M4 M5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5F1BE8B-3808-B7E2-C286-EC7D9B3683C8}"/>
              </a:ext>
            </a:extLst>
          </p:cNvPr>
          <p:cNvSpPr txBox="1"/>
          <p:nvPr/>
        </p:nvSpPr>
        <p:spPr>
          <a:xfrm>
            <a:off x="7247793" y="5055447"/>
            <a:ext cx="2942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M1 M2 M3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(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M4 M5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A73AB93-B430-54C0-C2A4-4C210A889BB8}"/>
              </a:ext>
            </a:extLst>
          </p:cNvPr>
          <p:cNvSpPr/>
          <p:nvPr/>
        </p:nvSpPr>
        <p:spPr>
          <a:xfrm rot="18845411">
            <a:off x="9474303" y="3367507"/>
            <a:ext cx="515955" cy="53996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8CAB27F-3C5C-4774-A00B-762DDB0F00B6}"/>
              </a:ext>
            </a:extLst>
          </p:cNvPr>
          <p:cNvSpPr/>
          <p:nvPr/>
        </p:nvSpPr>
        <p:spPr>
          <a:xfrm rot="18845411">
            <a:off x="7588553" y="2977682"/>
            <a:ext cx="515955" cy="53996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C764ACE-2A71-3155-5235-8C6052D470D7}"/>
              </a:ext>
            </a:extLst>
          </p:cNvPr>
          <p:cNvSpPr/>
          <p:nvPr/>
        </p:nvSpPr>
        <p:spPr>
          <a:xfrm rot="18845411">
            <a:off x="7968753" y="3354344"/>
            <a:ext cx="515955" cy="53996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5B4F5C0-0D82-185C-79F5-585D5490E2ED}"/>
              </a:ext>
            </a:extLst>
          </p:cNvPr>
          <p:cNvSpPr txBox="1"/>
          <p:nvPr/>
        </p:nvSpPr>
        <p:spPr>
          <a:xfrm>
            <a:off x="7019194" y="5407572"/>
            <a:ext cx="323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( M1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M2 M3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 ( M4 M5 ) )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DEBEF87-23C1-1834-7CD9-BC8B6034B343}"/>
              </a:ext>
            </a:extLst>
          </p:cNvPr>
          <p:cNvSpPr txBox="1"/>
          <p:nvPr/>
        </p:nvSpPr>
        <p:spPr>
          <a:xfrm>
            <a:off x="6981494" y="5800240"/>
            <a:ext cx="323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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((M1 (M2 M3)) (M4 M5))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3DEFBCBA-EE82-D208-5CE0-EE28287974F6}"/>
              </a:ext>
            </a:extLst>
          </p:cNvPr>
          <p:cNvCxnSpPr>
            <a:endCxn id="93" idx="3"/>
          </p:cNvCxnSpPr>
          <p:nvPr/>
        </p:nvCxnSpPr>
        <p:spPr>
          <a:xfrm rot="10800000" flipV="1">
            <a:off x="8749530" y="2087037"/>
            <a:ext cx="289365" cy="231787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05FCA1F-2897-6D1B-F3A3-0D49F2AFCDC4}"/>
              </a:ext>
            </a:extLst>
          </p:cNvPr>
          <p:cNvCxnSpPr/>
          <p:nvPr/>
        </p:nvCxnSpPr>
        <p:spPr>
          <a:xfrm rot="16200000" flipH="1" flipV="1">
            <a:off x="7888634" y="2565736"/>
            <a:ext cx="371784" cy="35726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7CF99CE-05B3-5E50-9990-C9447A1F5B89}"/>
              </a:ext>
            </a:extLst>
          </p:cNvPr>
          <p:cNvCxnSpPr/>
          <p:nvPr/>
        </p:nvCxnSpPr>
        <p:spPr>
          <a:xfrm>
            <a:off x="8896222" y="2578125"/>
            <a:ext cx="768417" cy="75259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15583B25-4C7C-7BD1-C6D9-CE70F9D44594}"/>
              </a:ext>
            </a:extLst>
          </p:cNvPr>
          <p:cNvSpPr txBox="1"/>
          <p:nvPr/>
        </p:nvSpPr>
        <p:spPr>
          <a:xfrm>
            <a:off x="9038894" y="1902372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getOpt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(s,1,5)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F3DE6C5-F7B7-FE5D-1A9C-4752325147F8}"/>
              </a:ext>
            </a:extLst>
          </p:cNvPr>
          <p:cNvSpPr txBox="1"/>
          <p:nvPr/>
        </p:nvSpPr>
        <p:spPr>
          <a:xfrm>
            <a:off x="9191294" y="2130972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getOpt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(s,1,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5F68019-E051-F914-9E20-5EE6ABEA8DE0}"/>
              </a:ext>
            </a:extLst>
          </p:cNvPr>
          <p:cNvSpPr txBox="1"/>
          <p:nvPr/>
        </p:nvSpPr>
        <p:spPr>
          <a:xfrm>
            <a:off x="9191294" y="2359572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getOpt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(s,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,5)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144B31E-52CF-6273-E313-CDE9AE72B52A}"/>
              </a:ext>
            </a:extLst>
          </p:cNvPr>
          <p:cNvSpPr txBox="1"/>
          <p:nvPr/>
        </p:nvSpPr>
        <p:spPr>
          <a:xfrm>
            <a:off x="1398785" y="6155840"/>
            <a:ext cx="6825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Open questions: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DAGs; other operations,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sparsity,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joint opt w/ rewrites, CSE, fusion, and physical operators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4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/>
      <p:bldP spid="95" grpId="0"/>
      <p:bldP spid="96" grpId="0" animBg="1"/>
      <p:bldP spid="97" grpId="0" animBg="1"/>
      <p:bldP spid="98" grpId="0" animBg="1"/>
      <p:bldP spid="99" grpId="0"/>
      <p:bldP spid="100" grpId="0"/>
      <p:bldP spid="100" grpId="1"/>
      <p:bldP spid="104" grpId="0"/>
      <p:bldP spid="105" grpId="0"/>
      <p:bldP spid="106" grpId="0"/>
      <p:bldP spid="10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9BA95E-D05C-E994-16D6-4C6B366B30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Sparsity-aware </a:t>
            </a:r>
            <a:r>
              <a:rPr lang="en-US" dirty="0" err="1"/>
              <a:t>MMChain</a:t>
            </a:r>
            <a:r>
              <a:rPr lang="en-US" dirty="0"/>
              <a:t> </a:t>
            </a:r>
            <a:r>
              <a:rPr lang="en-US" dirty="0" err="1"/>
              <a:t>Opt</a:t>
            </a:r>
            <a:endParaRPr lang="en-US" dirty="0"/>
          </a:p>
          <a:p>
            <a:pPr lvl="1"/>
            <a:r>
              <a:rPr lang="en-US" dirty="0"/>
              <a:t>Additional n x n  sketch matrix e</a:t>
            </a:r>
          </a:p>
          <a:p>
            <a:pPr lvl="1"/>
            <a:r>
              <a:rPr lang="en-US" dirty="0"/>
              <a:t>Sketch propagation for optimal </a:t>
            </a:r>
            <a:r>
              <a:rPr lang="en-US" dirty="0" err="1"/>
              <a:t>subchains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(currently for all chains)</a:t>
            </a:r>
          </a:p>
          <a:p>
            <a:pPr lvl="1"/>
            <a:r>
              <a:rPr lang="en-US" dirty="0"/>
              <a:t>Modified cost computation via MNC sketches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number FLOPs for sparse</a:t>
            </a:r>
            <a:r>
              <a:rPr lang="en-US" dirty="0"/>
              <a:t> instead of dense mm)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6A7EE-DB28-8CF5-737B-ADE11A7C1C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Sparsity-aware </a:t>
            </a:r>
            <a:r>
              <a:rPr lang="en-US" dirty="0" err="1"/>
              <a:t>MMChain</a:t>
            </a:r>
            <a:r>
              <a:rPr lang="en-US" dirty="0"/>
              <a:t> Optimization</a:t>
            </a:r>
          </a:p>
        </p:txBody>
      </p:sp>
      <p:grpSp>
        <p:nvGrpSpPr>
          <p:cNvPr id="4" name="Group 73">
            <a:extLst>
              <a:ext uri="{FF2B5EF4-FFF2-40B4-BE49-F238E27FC236}">
                <a16:creationId xmlns:a16="http://schemas.microsoft.com/office/drawing/2014/main" id="{37117ACD-7ED5-29EE-844B-668000E3BF87}"/>
              </a:ext>
            </a:extLst>
          </p:cNvPr>
          <p:cNvGrpSpPr/>
          <p:nvPr/>
        </p:nvGrpSpPr>
        <p:grpSpPr>
          <a:xfrm rot="18894723">
            <a:off x="6515062" y="2144398"/>
            <a:ext cx="1074029" cy="945596"/>
            <a:chOff x="1600200" y="3733799"/>
            <a:chExt cx="3429000" cy="34290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7DA3A76-8CE2-3619-E58F-419AF532B007}"/>
                </a:ext>
              </a:extLst>
            </p:cNvPr>
            <p:cNvSpPr/>
            <p:nvPr/>
          </p:nvSpPr>
          <p:spPr>
            <a:xfrm>
              <a:off x="16002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0B1D772-479F-8274-9C3F-7CBD32785A60}"/>
                </a:ext>
              </a:extLst>
            </p:cNvPr>
            <p:cNvSpPr/>
            <p:nvPr/>
          </p:nvSpPr>
          <p:spPr>
            <a:xfrm>
              <a:off x="2286000" y="3733799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E6D58A-E655-B767-D5FF-4EA10FD740C2}"/>
                </a:ext>
              </a:extLst>
            </p:cNvPr>
            <p:cNvSpPr/>
            <p:nvPr/>
          </p:nvSpPr>
          <p:spPr>
            <a:xfrm>
              <a:off x="29718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377104-E55D-6E42-0540-26F31B845469}"/>
                </a:ext>
              </a:extLst>
            </p:cNvPr>
            <p:cNvSpPr/>
            <p:nvPr/>
          </p:nvSpPr>
          <p:spPr>
            <a:xfrm>
              <a:off x="36576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C403CF-F60E-20AE-A176-20D44AFD8D7B}"/>
                </a:ext>
              </a:extLst>
            </p:cNvPr>
            <p:cNvSpPr/>
            <p:nvPr/>
          </p:nvSpPr>
          <p:spPr>
            <a:xfrm>
              <a:off x="43434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C2776F-2796-6B87-60EF-85ADF62C0D13}"/>
                </a:ext>
              </a:extLst>
            </p:cNvPr>
            <p:cNvSpPr/>
            <p:nvPr/>
          </p:nvSpPr>
          <p:spPr>
            <a:xfrm>
              <a:off x="22860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52D373-B467-3B1E-CE64-08684246C061}"/>
                </a:ext>
              </a:extLst>
            </p:cNvPr>
            <p:cNvSpPr/>
            <p:nvPr/>
          </p:nvSpPr>
          <p:spPr>
            <a:xfrm>
              <a:off x="29718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F26796E-CCCA-6EAB-C880-A19D4841F034}"/>
                </a:ext>
              </a:extLst>
            </p:cNvPr>
            <p:cNvSpPr/>
            <p:nvPr/>
          </p:nvSpPr>
          <p:spPr>
            <a:xfrm>
              <a:off x="36576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CA19BC-9FE8-915E-93A9-BC46ABA2BA02}"/>
                </a:ext>
              </a:extLst>
            </p:cNvPr>
            <p:cNvSpPr/>
            <p:nvPr/>
          </p:nvSpPr>
          <p:spPr>
            <a:xfrm>
              <a:off x="43434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0ECEB9B-F7DE-D037-7622-92C108965402}"/>
                </a:ext>
              </a:extLst>
            </p:cNvPr>
            <p:cNvSpPr/>
            <p:nvPr/>
          </p:nvSpPr>
          <p:spPr>
            <a:xfrm>
              <a:off x="29718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D29822F-7E7B-7A9A-30F0-CDEEACBBDC0E}"/>
                </a:ext>
              </a:extLst>
            </p:cNvPr>
            <p:cNvSpPr/>
            <p:nvPr/>
          </p:nvSpPr>
          <p:spPr>
            <a:xfrm>
              <a:off x="36576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AEFF2E3-AD46-7D7D-95AF-186768A599B6}"/>
                </a:ext>
              </a:extLst>
            </p:cNvPr>
            <p:cNvSpPr/>
            <p:nvPr/>
          </p:nvSpPr>
          <p:spPr>
            <a:xfrm>
              <a:off x="43434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8EAF322-3115-926D-CB2B-B7D8C22393D6}"/>
                </a:ext>
              </a:extLst>
            </p:cNvPr>
            <p:cNvSpPr/>
            <p:nvPr/>
          </p:nvSpPr>
          <p:spPr>
            <a:xfrm>
              <a:off x="3657600" y="57912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52564A1-522E-9C91-F5BF-C43A0369F00D}"/>
                </a:ext>
              </a:extLst>
            </p:cNvPr>
            <p:cNvSpPr/>
            <p:nvPr/>
          </p:nvSpPr>
          <p:spPr>
            <a:xfrm>
              <a:off x="4343400" y="57912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C9D5E1A-50D3-0ABB-8490-0BF468B3FE3F}"/>
                </a:ext>
              </a:extLst>
            </p:cNvPr>
            <p:cNvSpPr/>
            <p:nvPr/>
          </p:nvSpPr>
          <p:spPr>
            <a:xfrm>
              <a:off x="4343400" y="64770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73">
            <a:extLst>
              <a:ext uri="{FF2B5EF4-FFF2-40B4-BE49-F238E27FC236}">
                <a16:creationId xmlns:a16="http://schemas.microsoft.com/office/drawing/2014/main" id="{B61939D4-32DD-086A-07BA-613CAFC6866E}"/>
              </a:ext>
            </a:extLst>
          </p:cNvPr>
          <p:cNvGrpSpPr/>
          <p:nvPr/>
        </p:nvGrpSpPr>
        <p:grpSpPr>
          <a:xfrm rot="18894723">
            <a:off x="8364695" y="2107195"/>
            <a:ext cx="1074029" cy="945596"/>
            <a:chOff x="1600200" y="3733799"/>
            <a:chExt cx="3429000" cy="342900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B10CE72-805D-7475-2E84-418B42B6FAE8}"/>
                </a:ext>
              </a:extLst>
            </p:cNvPr>
            <p:cNvSpPr/>
            <p:nvPr/>
          </p:nvSpPr>
          <p:spPr>
            <a:xfrm>
              <a:off x="16002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93D0C8B-762F-24A4-CC03-EE149DFD1D39}"/>
                </a:ext>
              </a:extLst>
            </p:cNvPr>
            <p:cNvSpPr/>
            <p:nvPr/>
          </p:nvSpPr>
          <p:spPr>
            <a:xfrm>
              <a:off x="2286000" y="3733799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B4AEEBC-02C6-1BB1-A92C-6D65B83CBF8A}"/>
                </a:ext>
              </a:extLst>
            </p:cNvPr>
            <p:cNvSpPr/>
            <p:nvPr/>
          </p:nvSpPr>
          <p:spPr>
            <a:xfrm>
              <a:off x="29718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99EBF08-5BBC-F3EF-A2E9-1F9E8653A93D}"/>
                </a:ext>
              </a:extLst>
            </p:cNvPr>
            <p:cNvSpPr/>
            <p:nvPr/>
          </p:nvSpPr>
          <p:spPr>
            <a:xfrm>
              <a:off x="36576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766445-F5C5-5EB5-EBE2-D74E3BE105FB}"/>
                </a:ext>
              </a:extLst>
            </p:cNvPr>
            <p:cNvSpPr/>
            <p:nvPr/>
          </p:nvSpPr>
          <p:spPr>
            <a:xfrm>
              <a:off x="43434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1FCEAA5-F538-A5BE-6A2A-9D2A85F59373}"/>
                </a:ext>
              </a:extLst>
            </p:cNvPr>
            <p:cNvSpPr/>
            <p:nvPr/>
          </p:nvSpPr>
          <p:spPr>
            <a:xfrm>
              <a:off x="22860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2B33132-035F-69CB-20A8-B6A032B06748}"/>
                </a:ext>
              </a:extLst>
            </p:cNvPr>
            <p:cNvSpPr/>
            <p:nvPr/>
          </p:nvSpPr>
          <p:spPr>
            <a:xfrm>
              <a:off x="29718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A666ED0-85F2-A96F-649F-DC0463C069FF}"/>
                </a:ext>
              </a:extLst>
            </p:cNvPr>
            <p:cNvSpPr/>
            <p:nvPr/>
          </p:nvSpPr>
          <p:spPr>
            <a:xfrm>
              <a:off x="36576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C07E7D6-6D19-FFB2-47B9-EFADFA146182}"/>
                </a:ext>
              </a:extLst>
            </p:cNvPr>
            <p:cNvSpPr/>
            <p:nvPr/>
          </p:nvSpPr>
          <p:spPr>
            <a:xfrm>
              <a:off x="43434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F3D9BE5-D069-3EF3-FC8D-34A9B37389A5}"/>
                </a:ext>
              </a:extLst>
            </p:cNvPr>
            <p:cNvSpPr/>
            <p:nvPr/>
          </p:nvSpPr>
          <p:spPr>
            <a:xfrm>
              <a:off x="29718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3F218B1-195D-4F30-AE50-FDB72C2F328A}"/>
                </a:ext>
              </a:extLst>
            </p:cNvPr>
            <p:cNvSpPr/>
            <p:nvPr/>
          </p:nvSpPr>
          <p:spPr>
            <a:xfrm>
              <a:off x="36576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F5079F3-AECA-765D-3693-8208F8B51CC9}"/>
                </a:ext>
              </a:extLst>
            </p:cNvPr>
            <p:cNvSpPr/>
            <p:nvPr/>
          </p:nvSpPr>
          <p:spPr>
            <a:xfrm>
              <a:off x="43434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6AADF0C-2FD7-5483-83CA-AB6A1B4A0179}"/>
                </a:ext>
              </a:extLst>
            </p:cNvPr>
            <p:cNvSpPr/>
            <p:nvPr/>
          </p:nvSpPr>
          <p:spPr>
            <a:xfrm>
              <a:off x="3657600" y="57912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2283849-02DA-3293-09B7-9BCFA4362A3E}"/>
                </a:ext>
              </a:extLst>
            </p:cNvPr>
            <p:cNvSpPr/>
            <p:nvPr/>
          </p:nvSpPr>
          <p:spPr>
            <a:xfrm>
              <a:off x="4343400" y="57912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37D4451-D7AE-EA4E-0B58-2B2A54B926BE}"/>
                </a:ext>
              </a:extLst>
            </p:cNvPr>
            <p:cNvSpPr/>
            <p:nvPr/>
          </p:nvSpPr>
          <p:spPr>
            <a:xfrm>
              <a:off x="4343400" y="64770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oup 73">
            <a:extLst>
              <a:ext uri="{FF2B5EF4-FFF2-40B4-BE49-F238E27FC236}">
                <a16:creationId xmlns:a16="http://schemas.microsoft.com/office/drawing/2014/main" id="{4CF72ABC-CDE7-412C-FC68-00A071CD2883}"/>
              </a:ext>
            </a:extLst>
          </p:cNvPr>
          <p:cNvGrpSpPr/>
          <p:nvPr/>
        </p:nvGrpSpPr>
        <p:grpSpPr>
          <a:xfrm rot="18894723">
            <a:off x="10156789" y="2125796"/>
            <a:ext cx="1074029" cy="945596"/>
            <a:chOff x="1600200" y="3733799"/>
            <a:chExt cx="3429000" cy="3429001"/>
          </a:xfrm>
          <a:solidFill>
            <a:schemeClr val="accent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8CB031F-36A2-8E5A-4382-F1DBE27B951B}"/>
                </a:ext>
              </a:extLst>
            </p:cNvPr>
            <p:cNvSpPr/>
            <p:nvPr/>
          </p:nvSpPr>
          <p:spPr>
            <a:xfrm>
              <a:off x="1600200" y="37338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67B4866-BB3E-2A96-2C4A-B6077C6A0BF7}"/>
                </a:ext>
              </a:extLst>
            </p:cNvPr>
            <p:cNvSpPr/>
            <p:nvPr/>
          </p:nvSpPr>
          <p:spPr>
            <a:xfrm>
              <a:off x="2286000" y="3733799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5253ACE-7570-6656-8FE1-14FC82EA1695}"/>
                </a:ext>
              </a:extLst>
            </p:cNvPr>
            <p:cNvSpPr/>
            <p:nvPr/>
          </p:nvSpPr>
          <p:spPr>
            <a:xfrm>
              <a:off x="2971800" y="37338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4AA104D-5440-AA6B-4B8D-5E1DC3710BBD}"/>
                </a:ext>
              </a:extLst>
            </p:cNvPr>
            <p:cNvSpPr/>
            <p:nvPr/>
          </p:nvSpPr>
          <p:spPr>
            <a:xfrm>
              <a:off x="3657600" y="37338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0446BE6-F534-14B3-8B11-E50D4D692C20}"/>
                </a:ext>
              </a:extLst>
            </p:cNvPr>
            <p:cNvSpPr/>
            <p:nvPr/>
          </p:nvSpPr>
          <p:spPr>
            <a:xfrm>
              <a:off x="4343400" y="37338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4B4E972-B2F3-8D18-5773-7D58DA787296}"/>
                </a:ext>
              </a:extLst>
            </p:cNvPr>
            <p:cNvSpPr/>
            <p:nvPr/>
          </p:nvSpPr>
          <p:spPr>
            <a:xfrm>
              <a:off x="2286000" y="44196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A9AFD5F-0D9D-2B4F-8156-04E59FC571AF}"/>
                </a:ext>
              </a:extLst>
            </p:cNvPr>
            <p:cNvSpPr/>
            <p:nvPr/>
          </p:nvSpPr>
          <p:spPr>
            <a:xfrm>
              <a:off x="2971800" y="44196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C7051DB-6273-037D-3B4B-B63A2D6D22D1}"/>
                </a:ext>
              </a:extLst>
            </p:cNvPr>
            <p:cNvSpPr/>
            <p:nvPr/>
          </p:nvSpPr>
          <p:spPr>
            <a:xfrm>
              <a:off x="3657600" y="44196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C5D4CEC-BBF8-5EAA-67A3-B08A60FEEFB5}"/>
                </a:ext>
              </a:extLst>
            </p:cNvPr>
            <p:cNvSpPr/>
            <p:nvPr/>
          </p:nvSpPr>
          <p:spPr>
            <a:xfrm>
              <a:off x="4343400" y="44196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66947F3-F1B6-025B-FC39-EEF10FF74C78}"/>
                </a:ext>
              </a:extLst>
            </p:cNvPr>
            <p:cNvSpPr/>
            <p:nvPr/>
          </p:nvSpPr>
          <p:spPr>
            <a:xfrm>
              <a:off x="2971800" y="51054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A13E145-B427-1113-727E-C95F8EC27FFF}"/>
                </a:ext>
              </a:extLst>
            </p:cNvPr>
            <p:cNvSpPr/>
            <p:nvPr/>
          </p:nvSpPr>
          <p:spPr>
            <a:xfrm>
              <a:off x="3657600" y="51054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9D6604F-D75F-5ECD-13B3-846705F69B5C}"/>
                </a:ext>
              </a:extLst>
            </p:cNvPr>
            <p:cNvSpPr/>
            <p:nvPr/>
          </p:nvSpPr>
          <p:spPr>
            <a:xfrm>
              <a:off x="4343400" y="51054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D1156F3-2FC6-60B1-FFBB-D7447C524944}"/>
                </a:ext>
              </a:extLst>
            </p:cNvPr>
            <p:cNvSpPr/>
            <p:nvPr/>
          </p:nvSpPr>
          <p:spPr>
            <a:xfrm>
              <a:off x="3657600" y="57912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63CAE43-8ED7-0C7B-D14E-41A47AD7014C}"/>
                </a:ext>
              </a:extLst>
            </p:cNvPr>
            <p:cNvSpPr/>
            <p:nvPr/>
          </p:nvSpPr>
          <p:spPr>
            <a:xfrm>
              <a:off x="4343400" y="57912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AA4E36A-CF4E-2E16-8318-8362794D7034}"/>
                </a:ext>
              </a:extLst>
            </p:cNvPr>
            <p:cNvSpPr/>
            <p:nvPr/>
          </p:nvSpPr>
          <p:spPr>
            <a:xfrm>
              <a:off x="4343400" y="64770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968AAC8F-38C9-F4E8-8B22-2EFFEDCA4513}"/>
              </a:ext>
            </a:extLst>
          </p:cNvPr>
          <p:cNvSpPr txBox="1"/>
          <p:nvPr/>
        </p:nvSpPr>
        <p:spPr>
          <a:xfrm>
            <a:off x="7940274" y="1306148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Optimal split matrix 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4E1D750-E128-8ED4-4403-13FCE8E9D370}"/>
              </a:ext>
            </a:extLst>
          </p:cNvPr>
          <p:cNvSpPr txBox="1"/>
          <p:nvPr/>
        </p:nvSpPr>
        <p:spPr>
          <a:xfrm>
            <a:off x="6340817" y="1289043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 matrix 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47CAB80-5A29-B889-ECD2-95F594C47FD9}"/>
              </a:ext>
            </a:extLst>
          </p:cNvPr>
          <p:cNvSpPr txBox="1"/>
          <p:nvPr/>
        </p:nvSpPr>
        <p:spPr>
          <a:xfrm>
            <a:off x="9907974" y="129834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Sketch matrix </a:t>
            </a:r>
            <a:r>
              <a:rPr lang="en-US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4153572-4C53-F5C9-985B-0A8018A54AB9}"/>
                  </a:ext>
                </a:extLst>
              </p:cNvPr>
              <p:cNvSpPr txBox="1"/>
              <p:nvPr/>
            </p:nvSpPr>
            <p:spPr>
              <a:xfrm>
                <a:off x="1272274" y="3412560"/>
                <a:ext cx="3447995" cy="5986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−1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+1,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 +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𝒊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𝒉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𝒄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𝒌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𝟏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𝒋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𝒉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eqArr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4153572-4C53-F5C9-985B-0A8018A54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274" y="3412560"/>
                <a:ext cx="3447995" cy="5986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>
            <a:extLst>
              <a:ext uri="{FF2B5EF4-FFF2-40B4-BE49-F238E27FC236}">
                <a16:creationId xmlns:a16="http://schemas.microsoft.com/office/drawing/2014/main" id="{F5BB1714-7A6B-400D-E7BA-321E9AD04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222" y="3422950"/>
            <a:ext cx="4312721" cy="218151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B453AE6A-ACEA-285D-336B-6BF8339E73D9}"/>
              </a:ext>
            </a:extLst>
          </p:cNvPr>
          <p:cNvSpPr txBox="1"/>
          <p:nvPr/>
        </p:nvSpPr>
        <p:spPr>
          <a:xfrm>
            <a:off x="8603068" y="3102331"/>
            <a:ext cx="251154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n=20 matrices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42F700C-FE66-9C62-36E2-CBD24D32506E}"/>
              </a:ext>
            </a:extLst>
          </p:cNvPr>
          <p:cNvSpPr/>
          <p:nvPr/>
        </p:nvSpPr>
        <p:spPr>
          <a:xfrm>
            <a:off x="1784571" y="4711836"/>
            <a:ext cx="4846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[Johanna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Sommer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Matthias Boehm, Alexandre V.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Evfimievski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J. Haas: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MNC: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Structure-Exploiting Sparsity Estimation for Matrix Expressions.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EDDA37E2-A590-BF34-8CEB-831D6D464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359" y="4762592"/>
            <a:ext cx="49837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96085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3D267D26-8E58-86AD-737E-136B65A4FED6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EA1118-AC5E-0684-2BFF-25231E5029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Example: Deferred Standardization</a:t>
            </a:r>
          </a:p>
          <a:p>
            <a:pPr lvl="1"/>
            <a:r>
              <a:rPr lang="en-US" dirty="0"/>
              <a:t>Mean subtraction is densifying</a:t>
            </a:r>
          </a:p>
          <a:p>
            <a:pPr lvl="1"/>
            <a:r>
              <a:rPr lang="en-US" dirty="0"/>
              <a:t>Substitute standardized </a:t>
            </a:r>
            <a:r>
              <a:rPr lang="en-US" b="1" dirty="0">
                <a:solidFill>
                  <a:srgbClr val="7889FB"/>
                </a:solidFill>
              </a:rPr>
              <a:t>X</a:t>
            </a:r>
            <a:r>
              <a:rPr lang="en-US" dirty="0"/>
              <a:t> with </a:t>
            </a:r>
            <a:br>
              <a:rPr lang="en-US" dirty="0"/>
            </a:br>
            <a:r>
              <a:rPr lang="en-US" b="1" dirty="0">
                <a:solidFill>
                  <a:srgbClr val="C40E02"/>
                </a:solidFill>
              </a:rPr>
              <a:t>X %*% S</a:t>
            </a:r>
            <a:r>
              <a:rPr lang="en-US" dirty="0">
                <a:solidFill>
                  <a:srgbClr val="C40E02"/>
                </a:solidFill>
              </a:rPr>
              <a:t> </a:t>
            </a:r>
            <a:r>
              <a:rPr lang="en-US" dirty="0"/>
              <a:t>and optimize mm chain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Accuracy of Sparsity Estimation</a:t>
            </a:r>
          </a:p>
          <a:p>
            <a:pPr lvl="1"/>
            <a:r>
              <a:rPr lang="en-US" dirty="0"/>
              <a:t>Example Expression</a:t>
            </a:r>
            <a:br>
              <a:rPr lang="en-US" dirty="0"/>
            </a:br>
            <a:r>
              <a:rPr lang="en-US" dirty="0"/>
              <a:t>(substitute </a:t>
            </a:r>
            <a:r>
              <a:rPr lang="en-US" dirty="0">
                <a:latin typeface="Consolas" panose="020B0609020204030204" pitchFamily="49" charset="0"/>
              </a:rPr>
              <a:t>X</a:t>
            </a:r>
            <a:r>
              <a:rPr lang="en-US" dirty="0"/>
              <a:t> with </a:t>
            </a:r>
            <a:r>
              <a:rPr lang="en-US" dirty="0">
                <a:solidFill>
                  <a:srgbClr val="F70146"/>
                </a:solidFill>
                <a:latin typeface="Consolas" panose="020B0609020204030204" pitchFamily="49" charset="0"/>
              </a:rPr>
              <a:t>X %*% 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Mnist1m</a:t>
            </a:r>
          </a:p>
          <a:p>
            <a:pPr lvl="1"/>
            <a:r>
              <a:rPr lang="en-US" dirty="0"/>
              <a:t>Error Density Map</a:t>
            </a:r>
            <a:br>
              <a:rPr lang="en-US" dirty="0"/>
            </a:br>
            <a:r>
              <a:rPr lang="en-US" dirty="0"/>
              <a:t>vs MNC Sketch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3E6FF-6A40-251A-C25B-5F73C16E00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Sparsity-aware </a:t>
            </a:r>
            <a:r>
              <a:rPr lang="en-US" dirty="0" err="1"/>
              <a:t>MMChain</a:t>
            </a:r>
            <a:r>
              <a:rPr lang="en-US" dirty="0"/>
              <a:t> Optimization, cont.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B4D0F7-0403-F6BC-F02A-567C63BC7159}"/>
              </a:ext>
            </a:extLst>
          </p:cNvPr>
          <p:cNvGrpSpPr/>
          <p:nvPr/>
        </p:nvGrpSpPr>
        <p:grpSpPr>
          <a:xfrm>
            <a:off x="5793417" y="1362469"/>
            <a:ext cx="943224" cy="1547898"/>
            <a:chOff x="985939" y="3596860"/>
            <a:chExt cx="943224" cy="154789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F096825-F926-5528-E1B6-8E047985F111}"/>
                </a:ext>
              </a:extLst>
            </p:cNvPr>
            <p:cNvSpPr/>
            <p:nvPr/>
          </p:nvSpPr>
          <p:spPr>
            <a:xfrm>
              <a:off x="985939" y="3596908"/>
              <a:ext cx="838200" cy="1547848"/>
            </a:xfrm>
            <a:prstGeom prst="rect">
              <a:avLst/>
            </a:prstGeom>
            <a:no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rgbClr val="000000"/>
                  </a:solidFill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E1B61FC-3FA9-FD07-2113-9D740ECD3CCF}"/>
                </a:ext>
              </a:extLst>
            </p:cNvPr>
            <p:cNvSpPr/>
            <p:nvPr/>
          </p:nvSpPr>
          <p:spPr>
            <a:xfrm rot="5400000">
              <a:off x="1137678" y="3751742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41EA511-F5CB-4909-3F25-F2C9487642C5}"/>
                </a:ext>
              </a:extLst>
            </p:cNvPr>
            <p:cNvSpPr/>
            <p:nvPr/>
          </p:nvSpPr>
          <p:spPr>
            <a:xfrm rot="5400000">
              <a:off x="1501093" y="3904142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23FFDC9-0646-D993-83FB-2CE013AF4E3C}"/>
                </a:ext>
              </a:extLst>
            </p:cNvPr>
            <p:cNvSpPr/>
            <p:nvPr/>
          </p:nvSpPr>
          <p:spPr>
            <a:xfrm rot="5400000">
              <a:off x="1563059" y="469963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16FC729-D57A-A1C5-2E6B-9C974FC1265A}"/>
                </a:ext>
              </a:extLst>
            </p:cNvPr>
            <p:cNvSpPr/>
            <p:nvPr/>
          </p:nvSpPr>
          <p:spPr>
            <a:xfrm rot="5400000">
              <a:off x="990306" y="451876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4B0CE01-357B-E735-991E-9FD41C7D6066}"/>
                </a:ext>
              </a:extLst>
            </p:cNvPr>
            <p:cNvSpPr/>
            <p:nvPr/>
          </p:nvSpPr>
          <p:spPr>
            <a:xfrm rot="5400000">
              <a:off x="1261608" y="4850359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3B639DE-596B-1BB1-7A68-E87B5D8A4A7D}"/>
                </a:ext>
              </a:extLst>
            </p:cNvPr>
            <p:cNvSpPr/>
            <p:nvPr/>
          </p:nvSpPr>
          <p:spPr>
            <a:xfrm rot="5400000">
              <a:off x="1106545" y="4322139"/>
              <a:ext cx="1547898" cy="97339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360840C-AB97-5930-DC17-611CC7AC08E0}"/>
              </a:ext>
            </a:extLst>
          </p:cNvPr>
          <p:cNvGrpSpPr/>
          <p:nvPr/>
        </p:nvGrpSpPr>
        <p:grpSpPr>
          <a:xfrm>
            <a:off x="7485540" y="1357627"/>
            <a:ext cx="1060580" cy="775858"/>
            <a:chOff x="2010718" y="5144299"/>
            <a:chExt cx="1060580" cy="77585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C898F2B-36C5-2FB1-3BFD-550D340FE3B7}"/>
                </a:ext>
              </a:extLst>
            </p:cNvPr>
            <p:cNvSpPr/>
            <p:nvPr/>
          </p:nvSpPr>
          <p:spPr>
            <a:xfrm>
              <a:off x="2123073" y="5144299"/>
              <a:ext cx="838200" cy="765427"/>
            </a:xfrm>
            <a:prstGeom prst="rect">
              <a:avLst/>
            </a:prstGeom>
            <a:no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rgbClr val="000000"/>
                  </a:solidFill>
                  <a:cs typeface="Calibri" panose="020F0502020204030204" pitchFamily="34" charset="0"/>
                </a:rPr>
                <a:t>        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 dirty="0">
                <a:solidFill>
                  <a:srgbClr val="000000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F421BDC-3A73-31BF-405D-6D8F698A1B8F}"/>
                </a:ext>
              </a:extLst>
            </p:cNvPr>
            <p:cNvSpPr/>
            <p:nvPr/>
          </p:nvSpPr>
          <p:spPr>
            <a:xfrm rot="7915418" flipV="1">
              <a:off x="2494513" y="5000583"/>
              <a:ext cx="92990" cy="106058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8C7A898-8B7D-756A-AD4A-097131DA5889}"/>
                </a:ext>
              </a:extLst>
            </p:cNvPr>
            <p:cNvSpPr/>
            <p:nvPr/>
          </p:nvSpPr>
          <p:spPr>
            <a:xfrm rot="5400000" flipV="1">
              <a:off x="2494938" y="5446136"/>
              <a:ext cx="102156" cy="84588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9BF2F53-7F9C-BA1B-9BDD-5B41F93BF9DE}"/>
              </a:ext>
            </a:extLst>
          </p:cNvPr>
          <p:cNvSpPr txBox="1"/>
          <p:nvPr/>
        </p:nvSpPr>
        <p:spPr>
          <a:xfrm>
            <a:off x="6976126" y="1877187"/>
            <a:ext cx="62171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/>
            <a:r>
              <a:rPr lang="en-US" b="1" dirty="0">
                <a:solidFill>
                  <a:prstClr val="black"/>
                </a:solidFill>
                <a:cs typeface="Calibri" panose="020F0502020204030204" pitchFamily="34" charset="0"/>
              </a:rPr>
              <a:t>Shift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8077CB-F5D1-4DE4-E9AE-5B3C3024A114}"/>
              </a:ext>
            </a:extLst>
          </p:cNvPr>
          <p:cNvSpPr txBox="1"/>
          <p:nvPr/>
        </p:nvSpPr>
        <p:spPr>
          <a:xfrm>
            <a:off x="7429648" y="994974"/>
            <a:ext cx="62171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/>
            <a:r>
              <a:rPr lang="en-US" b="1" dirty="0">
                <a:solidFill>
                  <a:prstClr val="black"/>
                </a:solidFill>
                <a:cs typeface="Calibri" panose="020F0502020204030204" pitchFamily="34" charset="0"/>
              </a:rPr>
              <a:t>Scale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2E3609-73F2-D782-E0E6-A11642CCF400}"/>
              </a:ext>
            </a:extLst>
          </p:cNvPr>
          <p:cNvSpPr txBox="1"/>
          <p:nvPr/>
        </p:nvSpPr>
        <p:spPr>
          <a:xfrm>
            <a:off x="8482048" y="1422202"/>
            <a:ext cx="1019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Neg. column means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9EE77C-97D1-44B5-E10D-CF6860978DF2}"/>
              </a:ext>
            </a:extLst>
          </p:cNvPr>
          <p:cNvSpPr txBox="1"/>
          <p:nvPr/>
        </p:nvSpPr>
        <p:spPr>
          <a:xfrm>
            <a:off x="6836978" y="2348514"/>
            <a:ext cx="2369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40E02"/>
                </a:solidFill>
                <a:effectLst/>
                <a:uLnTx/>
                <a:uFillTx/>
              </a:rPr>
              <a:t>Dense output if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C40E02"/>
                </a:solidFill>
                <a:effectLst/>
                <a:uLnTx/>
                <a:uFillTx/>
              </a:rPr>
              <a:t>colMeans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40E02"/>
                </a:solidFill>
                <a:effectLst/>
                <a:uLnTx/>
                <a:uFillTx/>
              </a:rPr>
              <a:t> non-zero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837BF0-1838-978E-6051-F910664A4ABD}"/>
              </a:ext>
            </a:extLst>
          </p:cNvPr>
          <p:cNvSpPr txBox="1"/>
          <p:nvPr/>
        </p:nvSpPr>
        <p:spPr>
          <a:xfrm>
            <a:off x="5001784" y="3216877"/>
            <a:ext cx="5968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t(X) %*% 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diag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(w) %*% X %*% B 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defTabSz="457200"/>
            <a:r>
              <a:rPr lang="en-US" dirty="0">
                <a:solidFill>
                  <a:srgbClr val="F70146"/>
                </a:solidFill>
                <a:latin typeface="Consolas" panose="020B0609020204030204" pitchFamily="49" charset="0"/>
              </a:rPr>
              <a:t>t(S) %*% t(X) 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%*% 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diag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(w) %*% </a:t>
            </a:r>
            <a:r>
              <a:rPr lang="en-US" dirty="0">
                <a:solidFill>
                  <a:srgbClr val="F70146"/>
                </a:solidFill>
                <a:latin typeface="Consolas" panose="020B0609020204030204" pitchFamily="49" charset="0"/>
              </a:rPr>
              <a:t>X %*% S 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%*% B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5056EB4-2E3E-9BED-FFB7-D86B11FE6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648" y="4361769"/>
            <a:ext cx="3486150" cy="224313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5FD11CF-08BB-B02C-3184-EA1382022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709" y="4361769"/>
            <a:ext cx="3486150" cy="224313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98981D3-3A6F-D92C-42F2-BD9A4849C62B}"/>
              </a:ext>
            </a:extLst>
          </p:cNvPr>
          <p:cNvSpPr txBox="1"/>
          <p:nvPr/>
        </p:nvSpPr>
        <p:spPr>
          <a:xfrm>
            <a:off x="4041439" y="3985583"/>
            <a:ext cx="196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</a:rPr>
              <a:t>Density Map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2C5938A-E2A3-5400-FAB9-9DC5CC5CC4FC}"/>
              </a:ext>
            </a:extLst>
          </p:cNvPr>
          <p:cNvSpPr txBox="1"/>
          <p:nvPr/>
        </p:nvSpPr>
        <p:spPr>
          <a:xfrm>
            <a:off x="8195578" y="3980668"/>
            <a:ext cx="196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</a:rPr>
              <a:t>MNC Sketch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E1B8E53-8894-16DD-99BD-2A9661AEDDAD}"/>
              </a:ext>
            </a:extLst>
          </p:cNvPr>
          <p:cNvSpPr txBox="1"/>
          <p:nvPr/>
        </p:nvSpPr>
        <p:spPr>
          <a:xfrm>
            <a:off x="6273363" y="4430741"/>
            <a:ext cx="1761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MMChain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Opt Memo Table</a:t>
            </a:r>
          </a:p>
        </p:txBody>
      </p:sp>
    </p:spTree>
    <p:extLst>
      <p:ext uri="{BB962C8B-B14F-4D97-AF65-F5344CB8AC3E}">
        <p14:creationId xmlns:p14="http://schemas.microsoft.com/office/powerpoint/2010/main" val="106821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AF88B-D511-1439-C22F-3BBDB8AD82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Compilation Overview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7BBBC9-6316-61AE-A668-0105D1E3C8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26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E39CFB-0A6C-5C49-3001-45B369EED6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Distributed Caching</a:t>
            </a:r>
          </a:p>
          <a:p>
            <a:pPr lvl="1"/>
            <a:r>
              <a:rPr lang="en-US" dirty="0"/>
              <a:t>Redundant compute vs. memory consumption and I/O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#1 Cache intermediates w/ multiple refs</a:t>
            </a:r>
            <a:r>
              <a:rPr lang="en-US" dirty="0"/>
              <a:t> (Emma)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#2 Cache initial read and read-only loop vars</a:t>
            </a:r>
            <a:r>
              <a:rPr lang="en-US" dirty="0"/>
              <a:t> (</a:t>
            </a:r>
            <a:r>
              <a:rPr lang="en-US" dirty="0" err="1"/>
              <a:t>SystemML</a:t>
            </a:r>
            <a:r>
              <a:rPr lang="en-US" dirty="0"/>
              <a:t>) </a:t>
            </a:r>
          </a:p>
          <a:p>
            <a:pPr lvl="2"/>
            <a:endParaRPr lang="en-US" sz="700" dirty="0"/>
          </a:p>
          <a:p>
            <a:r>
              <a:rPr lang="en-US" dirty="0"/>
              <a:t>Partitioning</a:t>
            </a:r>
          </a:p>
          <a:p>
            <a:pPr lvl="1"/>
            <a:r>
              <a:rPr lang="en-US" dirty="0"/>
              <a:t>Many frameworks exploit co-partitioning for efficient joins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#1 Partitioning-exploiting operators</a:t>
            </a:r>
            <a:r>
              <a:rPr lang="en-US" dirty="0"/>
              <a:t> (</a:t>
            </a:r>
            <a:r>
              <a:rPr lang="en-US" dirty="0" err="1"/>
              <a:t>SystemML</a:t>
            </a:r>
            <a:r>
              <a:rPr lang="en-US" dirty="0"/>
              <a:t>, Emma, Samsara)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#2 Inject partitioning to avoid shuffle per iteration</a:t>
            </a:r>
            <a:r>
              <a:rPr lang="en-US" dirty="0"/>
              <a:t> (</a:t>
            </a:r>
            <a:r>
              <a:rPr lang="en-US" dirty="0" err="1"/>
              <a:t>SystemML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#3 Plan-specific data partitioning</a:t>
            </a:r>
            <a:r>
              <a:rPr lang="en-US" dirty="0"/>
              <a:t> (</a:t>
            </a:r>
            <a:r>
              <a:rPr lang="en-US" dirty="0" err="1"/>
              <a:t>SystemML</a:t>
            </a:r>
            <a:r>
              <a:rPr lang="en-US" dirty="0"/>
              <a:t>, </a:t>
            </a:r>
            <a:r>
              <a:rPr lang="en-US" dirty="0" err="1"/>
              <a:t>Dmac</a:t>
            </a:r>
            <a:r>
              <a:rPr lang="en-US" dirty="0"/>
              <a:t>, Kasen)</a:t>
            </a:r>
          </a:p>
          <a:p>
            <a:pPr lvl="2"/>
            <a:endParaRPr lang="en-US" sz="700" dirty="0"/>
          </a:p>
          <a:p>
            <a:r>
              <a:rPr lang="en-US" dirty="0"/>
              <a:t>Other Data Flow Optimizations</a:t>
            </a:r>
            <a:r>
              <a:rPr lang="en-US" b="0" dirty="0"/>
              <a:t> (Emma)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#1 Exists unnesting</a:t>
            </a:r>
            <a:r>
              <a:rPr lang="en-US" dirty="0"/>
              <a:t> (e.g., filter w/ broadcast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join)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#2 Fold-group fusion </a:t>
            </a:r>
            <a:r>
              <a:rPr lang="en-US" dirty="0"/>
              <a:t>(e.g., </a:t>
            </a:r>
            <a:r>
              <a:rPr lang="en-US" dirty="0" err="1"/>
              <a:t>groupByKey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reduceByKey</a:t>
            </a:r>
            <a:r>
              <a:rPr lang="en-US" dirty="0"/>
              <a:t>)</a:t>
            </a:r>
          </a:p>
          <a:p>
            <a:pPr lvl="2"/>
            <a:endParaRPr lang="en-US" sz="700" dirty="0"/>
          </a:p>
          <a:p>
            <a:r>
              <a:rPr lang="en-US" dirty="0"/>
              <a:t>Physical Operator Selection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07976-2A03-325E-21B1-32698C93F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Physical Rewrites and Optimizations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5A85D1-8543-885D-7981-4F57B0937F2B}"/>
              </a:ext>
            </a:extLst>
          </p:cNvPr>
          <p:cNvGrpSpPr/>
          <p:nvPr/>
        </p:nvGrpSpPr>
        <p:grpSpPr>
          <a:xfrm>
            <a:off x="8867775" y="1441177"/>
            <a:ext cx="1402889" cy="857838"/>
            <a:chOff x="7158522" y="1319753"/>
            <a:chExt cx="1402889" cy="85783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CFBFF9-3F3E-C076-BEE8-B61F9C84D0F9}"/>
                </a:ext>
              </a:extLst>
            </p:cNvPr>
            <p:cNvSpPr/>
            <p:nvPr/>
          </p:nvSpPr>
          <p:spPr>
            <a:xfrm>
              <a:off x="7258642" y="1583702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F1B7C8-1DF3-4731-D40B-ADF01396D267}"/>
                </a:ext>
              </a:extLst>
            </p:cNvPr>
            <p:cNvSpPr/>
            <p:nvPr/>
          </p:nvSpPr>
          <p:spPr>
            <a:xfrm>
              <a:off x="7896422" y="1583701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582A7B-2DAA-6037-5A0F-D7D1923DF975}"/>
                </a:ext>
              </a:extLst>
            </p:cNvPr>
            <p:cNvSpPr/>
            <p:nvPr/>
          </p:nvSpPr>
          <p:spPr>
            <a:xfrm>
              <a:off x="7288493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FFA8AA0-B86B-0F13-A112-F11A7D454917}"/>
                </a:ext>
              </a:extLst>
            </p:cNvPr>
            <p:cNvSpPr/>
            <p:nvPr/>
          </p:nvSpPr>
          <p:spPr>
            <a:xfrm>
              <a:off x="7931822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33BEE2-9666-1CDC-A0AE-14E0EE3A84A8}"/>
                </a:ext>
              </a:extLst>
            </p:cNvPr>
            <p:cNvSpPr txBox="1"/>
            <p:nvPr/>
          </p:nvSpPr>
          <p:spPr>
            <a:xfrm>
              <a:off x="7158522" y="1319753"/>
              <a:ext cx="750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06170C-47AD-134B-210A-CFB1A3631DA2}"/>
                </a:ext>
              </a:extLst>
            </p:cNvPr>
            <p:cNvSpPr txBox="1"/>
            <p:nvPr/>
          </p:nvSpPr>
          <p:spPr>
            <a:xfrm>
              <a:off x="7810543" y="1321323"/>
              <a:ext cx="750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79D6561-DA03-065E-1B83-36614434ACFE}"/>
              </a:ext>
            </a:extLst>
          </p:cNvPr>
          <p:cNvSpPr txBox="1"/>
          <p:nvPr/>
        </p:nvSpPr>
        <p:spPr>
          <a:xfrm>
            <a:off x="8036919" y="3114000"/>
            <a:ext cx="297431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 Partitioning: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all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k,v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of R: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hash(k) %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numPartitions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pid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856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73B6F2-E809-883A-D747-22A1B9831636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F7DC90-43B3-72D3-AD1B-5DBE0D3EC3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Common Selection Criteria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and cluster characteristics </a:t>
            </a:r>
            <a:r>
              <a:rPr lang="en-US" dirty="0"/>
              <a:t>(e.g., data size/shape, memory, parallelism)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Matrix/operation properties</a:t>
            </a:r>
            <a:r>
              <a:rPr lang="en-US" dirty="0"/>
              <a:t> (e.g., diagonal/symmetric, sparse-safe ops)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flow properties</a:t>
            </a:r>
            <a:r>
              <a:rPr lang="en-US" dirty="0"/>
              <a:t> (e.g., co-partitioning, co-location, data locality)</a:t>
            </a:r>
          </a:p>
          <a:p>
            <a:r>
              <a:rPr lang="en-US" dirty="0"/>
              <a:t>#0 Local Operators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mm, </a:t>
            </a:r>
            <a:r>
              <a:rPr lang="en-US" dirty="0" err="1"/>
              <a:t>tsmm</a:t>
            </a:r>
            <a:r>
              <a:rPr lang="en-US" dirty="0"/>
              <a:t>, </a:t>
            </a:r>
            <a:r>
              <a:rPr lang="en-US" dirty="0" err="1"/>
              <a:t>mmchain</a:t>
            </a:r>
            <a:r>
              <a:rPr lang="en-US" dirty="0"/>
              <a:t>; Samsara/</a:t>
            </a:r>
            <a:r>
              <a:rPr lang="en-US" dirty="0" err="1"/>
              <a:t>Mllib</a:t>
            </a:r>
            <a:r>
              <a:rPr lang="en-US" dirty="0"/>
              <a:t> local</a:t>
            </a:r>
          </a:p>
          <a:p>
            <a:r>
              <a:rPr lang="en-US" dirty="0"/>
              <a:t>#1 Special Operators </a:t>
            </a:r>
            <a:r>
              <a:rPr lang="en-US" b="0" dirty="0"/>
              <a:t>(special patterns/sparsity)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tsmm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mapmmchain</a:t>
            </a:r>
            <a:r>
              <a:rPr lang="en-US" dirty="0"/>
              <a:t>; Samsara </a:t>
            </a:r>
            <a:r>
              <a:rPr lang="en-US" dirty="0" err="1"/>
              <a:t>AtA</a:t>
            </a:r>
            <a:endParaRPr lang="en-US" dirty="0"/>
          </a:p>
          <a:p>
            <a:r>
              <a:rPr lang="en-US" dirty="0"/>
              <a:t>#2 Broadcast-Based Operators </a:t>
            </a:r>
            <a:r>
              <a:rPr lang="en-US" b="0" dirty="0"/>
              <a:t>(aka broadcast join)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mapmm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accent1"/>
                </a:solidFill>
              </a:rPr>
              <a:t>mapmmchain</a:t>
            </a:r>
            <a:endParaRPr lang="en-US" b="1" dirty="0">
              <a:solidFill>
                <a:schemeClr val="accent1"/>
              </a:solidFill>
            </a:endParaRPr>
          </a:p>
          <a:p>
            <a:r>
              <a:rPr lang="en-US" dirty="0"/>
              <a:t>#3 Co-Partitioning-Based Operators </a:t>
            </a:r>
            <a:r>
              <a:rPr lang="en-US" b="0" dirty="0"/>
              <a:t>(aka improved repartition join)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zipmm</a:t>
            </a:r>
            <a:r>
              <a:rPr lang="en-US" dirty="0"/>
              <a:t>; Emma, Samsara </a:t>
            </a:r>
            <a:r>
              <a:rPr lang="en-US" dirty="0" err="1"/>
              <a:t>OpAtB</a:t>
            </a:r>
            <a:endParaRPr lang="en-US" dirty="0"/>
          </a:p>
          <a:p>
            <a:r>
              <a:rPr lang="en-US" dirty="0"/>
              <a:t>#4 Shuffle-Based Operators </a:t>
            </a:r>
            <a:r>
              <a:rPr lang="en-US" b="0" dirty="0"/>
              <a:t>(aka repartition join)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cpmm</a:t>
            </a:r>
            <a:r>
              <a:rPr lang="en-US" dirty="0"/>
              <a:t>, </a:t>
            </a:r>
            <a:r>
              <a:rPr lang="en-US" b="1" dirty="0" err="1">
                <a:solidFill>
                  <a:schemeClr val="accent1"/>
                </a:solidFill>
              </a:rPr>
              <a:t>rmm</a:t>
            </a:r>
            <a:r>
              <a:rPr lang="en-US" dirty="0"/>
              <a:t>; Samsara </a:t>
            </a:r>
            <a:r>
              <a:rPr lang="en-US" dirty="0" err="1"/>
              <a:t>OpAB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2AA64-A220-AABE-1AA6-B9388F063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Physical Operator Selection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6357864-32D3-DB11-D3C0-8393FD617918}"/>
              </a:ext>
            </a:extLst>
          </p:cNvPr>
          <p:cNvGrpSpPr/>
          <p:nvPr/>
        </p:nvGrpSpPr>
        <p:grpSpPr>
          <a:xfrm>
            <a:off x="8162633" y="3003347"/>
            <a:ext cx="2267145" cy="1766668"/>
            <a:chOff x="4286055" y="4405531"/>
            <a:chExt cx="2267145" cy="176666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3947A4-20B8-47CE-6BAC-26E17DEAF1A5}"/>
                </a:ext>
              </a:extLst>
            </p:cNvPr>
            <p:cNvSpPr/>
            <p:nvPr/>
          </p:nvSpPr>
          <p:spPr>
            <a:xfrm>
              <a:off x="4495800" y="4990306"/>
              <a:ext cx="457200" cy="72231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5C692A9-7326-B4DB-F1A8-ED0D95DB74AB}"/>
                </a:ext>
              </a:extLst>
            </p:cNvPr>
            <p:cNvSpPr/>
            <p:nvPr/>
          </p:nvSpPr>
          <p:spPr>
            <a:xfrm>
              <a:off x="5028406" y="4495800"/>
              <a:ext cx="153194" cy="45561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kern="0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v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DBD2E02-E7B4-CF83-4459-36FD2F975CA0}"/>
                </a:ext>
              </a:extLst>
            </p:cNvPr>
            <p:cNvSpPr/>
            <p:nvPr/>
          </p:nvSpPr>
          <p:spPr>
            <a:xfrm>
              <a:off x="5867400" y="5257799"/>
              <a:ext cx="457200" cy="72231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982886C-0EF6-91F2-4A47-87C9C887434D}"/>
                </a:ext>
              </a:extLst>
            </p:cNvPr>
            <p:cNvSpPr/>
            <p:nvPr/>
          </p:nvSpPr>
          <p:spPr>
            <a:xfrm>
              <a:off x="5027612" y="4990306"/>
              <a:ext cx="153988" cy="724694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E5E074A-3155-DC3D-F9D6-7E402C2B80BE}"/>
                </a:ext>
              </a:extLst>
            </p:cNvPr>
            <p:cNvSpPr/>
            <p:nvPr/>
          </p:nvSpPr>
          <p:spPr>
            <a:xfrm rot="16200000">
              <a:off x="5390753" y="5732858"/>
              <a:ext cx="153988" cy="724694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1C96890-7F4B-DC3E-9EB3-EC0E28AD4E2C}"/>
                </a:ext>
              </a:extLst>
            </p:cNvPr>
            <p:cNvSpPr/>
            <p:nvPr/>
          </p:nvSpPr>
          <p:spPr>
            <a:xfrm rot="16200000">
              <a:off x="6019800" y="5867400"/>
              <a:ext cx="152399" cy="4572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7CB371-1695-907A-6791-50BC8D4942CF}"/>
                </a:ext>
              </a:extLst>
            </p:cNvPr>
            <p:cNvSpPr txBox="1"/>
            <p:nvPr/>
          </p:nvSpPr>
          <p:spPr>
            <a:xfrm>
              <a:off x="4286055" y="4405531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1</a:t>
              </a:r>
              <a:r>
                <a:rPr lang="en-US" sz="1600" kern="0" baseline="3000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st</a:t>
              </a: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 </a:t>
              </a:r>
              <a:b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</a:b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pass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331CE0F-1A79-29C9-9594-936129519572}"/>
                </a:ext>
              </a:extLst>
            </p:cNvPr>
            <p:cNvSpPr txBox="1"/>
            <p:nvPr/>
          </p:nvSpPr>
          <p:spPr>
            <a:xfrm>
              <a:off x="5638800" y="4682452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2</a:t>
              </a:r>
              <a:r>
                <a:rPr lang="en-US" sz="1600" kern="0" baseline="3000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nd</a:t>
              </a: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  </a:t>
              </a:r>
              <a:b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</a:b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pass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10F0ADD-F5D3-8D93-86DB-74334B5C4B4B}"/>
                </a:ext>
              </a:extLst>
            </p:cNvPr>
            <p:cNvCxnSpPr>
              <a:cxnSpLocks/>
            </p:cNvCxnSpPr>
            <p:nvPr/>
          </p:nvCxnSpPr>
          <p:spPr>
            <a:xfrm>
              <a:off x="5244140" y="5276453"/>
              <a:ext cx="286147" cy="66555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97F0B08-D20E-1B68-1777-0C715111D1DE}"/>
                </a:ext>
              </a:extLst>
            </p:cNvPr>
            <p:cNvSpPr/>
            <p:nvPr/>
          </p:nvSpPr>
          <p:spPr>
            <a:xfrm>
              <a:off x="5320340" y="5257800"/>
              <a:ext cx="3946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  <a:sym typeface="Wingdings" panose="05000000000000000000" pitchFamily="2" charset="2"/>
                </a:rPr>
                <a:t>q</a:t>
              </a:r>
              <a:r>
                <a:rPr lang="en-US" sz="1600" kern="0" baseline="6000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  <a:sym typeface="Wingdings" panose="05000000000000000000" pitchFamily="2" charset="2"/>
                </a:rPr>
                <a:t>┬</a:t>
              </a:r>
              <a:endParaRPr lang="en-US" sz="1600" kern="0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1FB5C63E-0EA2-4EB6-7AC1-DDFE4932A55C}"/>
              </a:ext>
            </a:extLst>
          </p:cNvPr>
          <p:cNvSpPr/>
          <p:nvPr/>
        </p:nvSpPr>
        <p:spPr>
          <a:xfrm>
            <a:off x="8301434" y="2708235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t(X) %*% (X%*%v)</a:t>
            </a:r>
          </a:p>
        </p:txBody>
      </p:sp>
    </p:spTree>
    <p:extLst>
      <p:ext uri="{BB962C8B-B14F-4D97-AF65-F5344CB8AC3E}">
        <p14:creationId xmlns:p14="http://schemas.microsoft.com/office/powerpoint/2010/main" val="50955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F24F55-8AE0-45C4-0C40-A8CE49F027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Goal: </a:t>
            </a:r>
            <a:r>
              <a:rPr lang="en-US" b="0" dirty="0"/>
              <a:t>Avoid dense intermediates and unnecessary computation</a:t>
            </a:r>
          </a:p>
          <a:p>
            <a:pPr lvl="1"/>
            <a:endParaRPr lang="en-US" dirty="0"/>
          </a:p>
          <a:p>
            <a:r>
              <a:rPr lang="en-US" dirty="0"/>
              <a:t>#1 Fused Physical Operators 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SystemML</a:t>
            </a:r>
            <a:r>
              <a:rPr lang="en-US" dirty="0"/>
              <a:t> [PVLDB’16]</a:t>
            </a:r>
            <a:br>
              <a:rPr lang="en-US" dirty="0"/>
            </a:br>
            <a:r>
              <a:rPr lang="en-US" dirty="0" err="1"/>
              <a:t>wsloss</a:t>
            </a:r>
            <a:r>
              <a:rPr lang="en-US" dirty="0"/>
              <a:t>, </a:t>
            </a:r>
            <a:r>
              <a:rPr lang="en-US" dirty="0" err="1"/>
              <a:t>wcemm</a:t>
            </a:r>
            <a:r>
              <a:rPr lang="en-US" dirty="0"/>
              <a:t>, </a:t>
            </a:r>
            <a:r>
              <a:rPr lang="en-US" dirty="0" err="1"/>
              <a:t>wdivmm</a:t>
            </a:r>
            <a:endParaRPr lang="en-US" dirty="0"/>
          </a:p>
          <a:p>
            <a:pPr lvl="1"/>
            <a:r>
              <a:rPr lang="en-US" dirty="0"/>
              <a:t>Selective computation over </a:t>
            </a:r>
            <a:br>
              <a:rPr lang="en-US" dirty="0"/>
            </a:br>
            <a:r>
              <a:rPr lang="en-US" dirty="0"/>
              <a:t>non-zeros of </a:t>
            </a:r>
            <a:r>
              <a:rPr lang="en-US" b="1" dirty="0">
                <a:solidFill>
                  <a:srgbClr val="7889FB"/>
                </a:solidFill>
              </a:rPr>
              <a:t>“sparse driver”</a:t>
            </a:r>
          </a:p>
          <a:p>
            <a:pPr lvl="1"/>
            <a:endParaRPr lang="en-US" dirty="0"/>
          </a:p>
          <a:p>
            <a:r>
              <a:rPr lang="en-US" dirty="0"/>
              <a:t>#2 Masked Physical Operators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Cumulon</a:t>
            </a:r>
            <a:r>
              <a:rPr lang="en-US" dirty="0"/>
              <a:t> </a:t>
            </a:r>
            <a:r>
              <a:rPr lang="en-US" dirty="0" err="1"/>
              <a:t>MaskMult</a:t>
            </a:r>
            <a:r>
              <a:rPr lang="en-US" dirty="0"/>
              <a:t> [SIGMOD’13]</a:t>
            </a:r>
          </a:p>
          <a:p>
            <a:pPr lvl="1"/>
            <a:r>
              <a:rPr lang="en-US" dirty="0"/>
              <a:t>Create mask of </a:t>
            </a:r>
            <a:r>
              <a:rPr lang="en-US" b="1" dirty="0">
                <a:solidFill>
                  <a:srgbClr val="7889FB"/>
                </a:solidFill>
              </a:rPr>
              <a:t>“sparse driver”</a:t>
            </a:r>
          </a:p>
          <a:p>
            <a:pPr lvl="1"/>
            <a:r>
              <a:rPr lang="en-US" dirty="0"/>
              <a:t>Pass mask to single masked</a:t>
            </a:r>
            <a:br>
              <a:rPr lang="en-US" dirty="0"/>
            </a:br>
            <a:r>
              <a:rPr lang="en-US" dirty="0"/>
              <a:t>matrix multiply operator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A805F-5558-6D7C-C4EF-EAA60215C4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Sparsity-Exploiting Operators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CAD896-DFE4-52FB-425A-C13FD94202F6}"/>
              </a:ext>
            </a:extLst>
          </p:cNvPr>
          <p:cNvGrpSpPr/>
          <p:nvPr/>
        </p:nvGrpSpPr>
        <p:grpSpPr>
          <a:xfrm>
            <a:off x="5767389" y="2150955"/>
            <a:ext cx="4839276" cy="1356752"/>
            <a:chOff x="3937521" y="1952504"/>
            <a:chExt cx="4839276" cy="135675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0264734-E06B-8C78-CBE1-F1D5F8D6FD21}"/>
                </a:ext>
              </a:extLst>
            </p:cNvPr>
            <p:cNvSpPr/>
            <p:nvPr/>
          </p:nvSpPr>
          <p:spPr>
            <a:xfrm>
              <a:off x="7044609" y="2321836"/>
              <a:ext cx="157479" cy="8382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DAEE7F3-5ECE-9EBB-5DC0-AC63C223C423}"/>
                </a:ext>
              </a:extLst>
            </p:cNvPr>
            <p:cNvSpPr/>
            <p:nvPr/>
          </p:nvSpPr>
          <p:spPr>
            <a:xfrm rot="5400000">
              <a:off x="7605427" y="1754191"/>
              <a:ext cx="152402" cy="82413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72D180D-7242-8C7E-AB24-34F892FC8830}"/>
                </a:ext>
              </a:extLst>
            </p:cNvPr>
            <p:cNvSpPr/>
            <p:nvPr/>
          </p:nvSpPr>
          <p:spPr>
            <a:xfrm>
              <a:off x="7262324" y="2307768"/>
              <a:ext cx="838200" cy="852268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U V</a:t>
              </a:r>
              <a:r>
                <a:rPr kumimoji="0" lang="en-US" sz="1800" b="1" i="0" u="none" strike="noStrike" kern="0" cap="none" spc="0" normalizeH="0" baseline="6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  <a:sym typeface="Wingdings" panose="05000000000000000000" pitchFamily="2" charset="2"/>
                </a:rPr>
                <a:t>┬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D5323B7-6E06-4CA5-EFA0-1AB84E14F13F}"/>
                </a:ext>
              </a:extLst>
            </p:cNvPr>
            <p:cNvSpPr/>
            <p:nvPr/>
          </p:nvSpPr>
          <p:spPr>
            <a:xfrm>
              <a:off x="4697963" y="2307768"/>
              <a:ext cx="838200" cy="852268"/>
            </a:xfrm>
            <a:prstGeom prst="rect">
              <a:avLst/>
            </a:prstGeom>
            <a:no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W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3FBC2EA-CB82-4C5E-9E6C-A4EA8A885A75}"/>
                </a:ext>
              </a:extLst>
            </p:cNvPr>
            <p:cNvSpPr/>
            <p:nvPr/>
          </p:nvSpPr>
          <p:spPr>
            <a:xfrm>
              <a:off x="6753212" y="2520437"/>
              <a:ext cx="3529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–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E62B716-8985-204D-8481-22F503AAACEF}"/>
                </a:ext>
              </a:extLst>
            </p:cNvPr>
            <p:cNvSpPr/>
            <p:nvPr/>
          </p:nvSpPr>
          <p:spPr>
            <a:xfrm>
              <a:off x="3937521" y="2522084"/>
              <a:ext cx="5806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sum</a:t>
              </a:r>
            </a:p>
          </p:txBody>
        </p:sp>
        <p:sp>
          <p:nvSpPr>
            <p:cNvPr id="37" name="Left Bracket 36">
              <a:extLst>
                <a:ext uri="{FF2B5EF4-FFF2-40B4-BE49-F238E27FC236}">
                  <a16:creationId xmlns:a16="http://schemas.microsoft.com/office/drawing/2014/main" id="{CEA66146-4FC3-17B3-56D0-9C9CE316EF6E}"/>
                </a:ext>
              </a:extLst>
            </p:cNvPr>
            <p:cNvSpPr/>
            <p:nvPr/>
          </p:nvSpPr>
          <p:spPr>
            <a:xfrm>
              <a:off x="4584439" y="2090056"/>
              <a:ext cx="141317" cy="1219200"/>
            </a:xfrm>
            <a:prstGeom prst="leftBracke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8" name="Left Bracket 37">
              <a:extLst>
                <a:ext uri="{FF2B5EF4-FFF2-40B4-BE49-F238E27FC236}">
                  <a16:creationId xmlns:a16="http://schemas.microsoft.com/office/drawing/2014/main" id="{79935310-F715-1BE4-9A58-4D021F0FA757}"/>
                </a:ext>
              </a:extLst>
            </p:cNvPr>
            <p:cNvSpPr/>
            <p:nvPr/>
          </p:nvSpPr>
          <p:spPr>
            <a:xfrm>
              <a:off x="5800523" y="2166256"/>
              <a:ext cx="130235" cy="1077688"/>
            </a:xfrm>
            <a:prstGeom prst="leftBracke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9" name="Left Bracket 38">
              <a:extLst>
                <a:ext uri="{FF2B5EF4-FFF2-40B4-BE49-F238E27FC236}">
                  <a16:creationId xmlns:a16="http://schemas.microsoft.com/office/drawing/2014/main" id="{4BB8BF70-7363-0D76-EFA7-79C81AF83702}"/>
                </a:ext>
              </a:extLst>
            </p:cNvPr>
            <p:cNvSpPr/>
            <p:nvPr/>
          </p:nvSpPr>
          <p:spPr>
            <a:xfrm rot="10800000">
              <a:off x="8176725" y="2166256"/>
              <a:ext cx="130235" cy="1077688"/>
            </a:xfrm>
            <a:prstGeom prst="leftBracke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0" name="Left Bracket 39">
              <a:extLst>
                <a:ext uri="{FF2B5EF4-FFF2-40B4-BE49-F238E27FC236}">
                  <a16:creationId xmlns:a16="http://schemas.microsoft.com/office/drawing/2014/main" id="{6B57B66D-FDC4-1F71-8C4B-0FCC47FEBC92}"/>
                </a:ext>
              </a:extLst>
            </p:cNvPr>
            <p:cNvSpPr/>
            <p:nvPr/>
          </p:nvSpPr>
          <p:spPr>
            <a:xfrm rot="10800000">
              <a:off x="8635480" y="2090055"/>
              <a:ext cx="141317" cy="1219200"/>
            </a:xfrm>
            <a:prstGeom prst="leftBracke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795069E-39C4-AF29-4FE3-5BD56F4C1FAA}"/>
                </a:ext>
              </a:extLst>
            </p:cNvPr>
            <p:cNvSpPr/>
            <p:nvPr/>
          </p:nvSpPr>
          <p:spPr>
            <a:xfrm rot="5400000">
              <a:off x="5305023" y="2468516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8A7C25A-D2B0-7DB5-5E5D-8E6467C4B666}"/>
                </a:ext>
              </a:extLst>
            </p:cNvPr>
            <p:cNvSpPr/>
            <p:nvPr/>
          </p:nvSpPr>
          <p:spPr>
            <a:xfrm rot="5400000">
              <a:off x="4776702" y="2620916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69B1A88-58AA-9B23-B679-B30F0B36D541}"/>
                </a:ext>
              </a:extLst>
            </p:cNvPr>
            <p:cNvSpPr/>
            <p:nvPr/>
          </p:nvSpPr>
          <p:spPr>
            <a:xfrm rot="5400000">
              <a:off x="5076423" y="2925716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9ADA2D2-B76A-582D-6787-42BE23E496EE}"/>
                </a:ext>
              </a:extLst>
            </p:cNvPr>
            <p:cNvSpPr/>
            <p:nvPr/>
          </p:nvSpPr>
          <p:spPr>
            <a:xfrm rot="5400000">
              <a:off x="7869384" y="2468518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C2C6ECF-07C8-AB0B-DDD8-B654641EB1FD}"/>
                </a:ext>
              </a:extLst>
            </p:cNvPr>
            <p:cNvSpPr/>
            <p:nvPr/>
          </p:nvSpPr>
          <p:spPr>
            <a:xfrm rot="5400000">
              <a:off x="7874463" y="2087518"/>
              <a:ext cx="152401" cy="157478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4506385-FBE5-BBFE-98F8-14EFEC05F92A}"/>
                </a:ext>
              </a:extLst>
            </p:cNvPr>
            <p:cNvSpPr/>
            <p:nvPr/>
          </p:nvSpPr>
          <p:spPr>
            <a:xfrm>
              <a:off x="5914051" y="2301547"/>
              <a:ext cx="838200" cy="852268"/>
            </a:xfrm>
            <a:prstGeom prst="rect">
              <a:avLst/>
            </a:prstGeom>
            <a:no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D608AE1-F2BB-54DE-B544-81B5691B5598}"/>
                </a:ext>
              </a:extLst>
            </p:cNvPr>
            <p:cNvSpPr/>
            <p:nvPr/>
          </p:nvSpPr>
          <p:spPr>
            <a:xfrm rot="5400000">
              <a:off x="6521111" y="246229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8BE53B8-B2B4-8ADE-E697-BD9D82B4E140}"/>
                </a:ext>
              </a:extLst>
            </p:cNvPr>
            <p:cNvSpPr/>
            <p:nvPr/>
          </p:nvSpPr>
          <p:spPr>
            <a:xfrm rot="5400000">
              <a:off x="5992790" y="261469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47DD68D-C52C-E5B5-6331-8EAD8A409E02}"/>
                </a:ext>
              </a:extLst>
            </p:cNvPr>
            <p:cNvSpPr/>
            <p:nvPr/>
          </p:nvSpPr>
          <p:spPr>
            <a:xfrm rot="5400000">
              <a:off x="6292511" y="291949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B49066D-70A9-5EB6-D414-00612EBAB834}"/>
                </a:ext>
              </a:extLst>
            </p:cNvPr>
            <p:cNvSpPr/>
            <p:nvPr/>
          </p:nvSpPr>
          <p:spPr>
            <a:xfrm>
              <a:off x="8240762" y="1952504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^2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39118F1-6679-BD4C-B0DE-CAF5FCEBF5A0}"/>
                </a:ext>
              </a:extLst>
            </p:cNvPr>
            <p:cNvSpPr/>
            <p:nvPr/>
          </p:nvSpPr>
          <p:spPr>
            <a:xfrm>
              <a:off x="5522721" y="2587397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*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4A6DBAE-33A3-5694-395B-3334FF841319}"/>
                </a:ext>
              </a:extLst>
            </p:cNvPr>
            <p:cNvCxnSpPr>
              <a:stCxn id="47" idx="2"/>
              <a:endCxn id="41" idx="0"/>
            </p:cNvCxnSpPr>
            <p:nvPr/>
          </p:nvCxnSpPr>
          <p:spPr>
            <a:xfrm flipH="1">
              <a:off x="5459963" y="2541035"/>
              <a:ext cx="1058610" cy="6221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  <a:headEnd type="triangle" w="med" len="lg"/>
              <a:tailEnd type="none" w="med" len="lg"/>
            </a:ln>
            <a:effectLst/>
          </p:spPr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5821E8C-CC3E-4CA2-8A8B-DAA7A5C547F5}"/>
                </a:ext>
              </a:extLst>
            </p:cNvPr>
            <p:cNvCxnSpPr>
              <a:stCxn id="44" idx="2"/>
              <a:endCxn id="47" idx="0"/>
            </p:cNvCxnSpPr>
            <p:nvPr/>
          </p:nvCxnSpPr>
          <p:spPr>
            <a:xfrm flipH="1" flipV="1">
              <a:off x="6676051" y="2541035"/>
              <a:ext cx="1190795" cy="622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  <a:headEnd type="triangle" w="med" len="lg"/>
              <a:tailEnd type="none" w="med" len="lg"/>
            </a:ln>
            <a:effectLst/>
          </p:spPr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B84A53C-78E4-08CF-CEFA-BF7482D0D45D}"/>
                </a:ext>
              </a:extLst>
            </p:cNvPr>
            <p:cNvSpPr/>
            <p:nvPr/>
          </p:nvSpPr>
          <p:spPr>
            <a:xfrm rot="5400000">
              <a:off x="7047149" y="2468516"/>
              <a:ext cx="152401" cy="157478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D298D35A-2FA3-7B39-B677-1D7173037B69}"/>
              </a:ext>
            </a:extLst>
          </p:cNvPr>
          <p:cNvSpPr txBox="1"/>
          <p:nvPr/>
        </p:nvSpPr>
        <p:spPr>
          <a:xfrm>
            <a:off x="6443654" y="1775329"/>
            <a:ext cx="405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sum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(W * (X – U %*% </a:t>
            </a:r>
            <a:r>
              <a:rPr lang="en-US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t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(V))^2)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009971B-BF6F-6496-79FC-8A8520241DA3}"/>
              </a:ext>
            </a:extLst>
          </p:cNvPr>
          <p:cNvSpPr txBox="1"/>
          <p:nvPr/>
        </p:nvSpPr>
        <p:spPr>
          <a:xfrm>
            <a:off x="6842254" y="3826740"/>
            <a:ext cx="405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 / (C %*% E %*%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(B))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A639C8B-F861-6289-A96F-5D0AC844ADC9}"/>
              </a:ext>
            </a:extLst>
          </p:cNvPr>
          <p:cNvGrpSpPr/>
          <p:nvPr/>
        </p:nvGrpSpPr>
        <p:grpSpPr>
          <a:xfrm>
            <a:off x="5019442" y="3845927"/>
            <a:ext cx="3389924" cy="1939985"/>
            <a:chOff x="5461518" y="4609319"/>
            <a:chExt cx="3389924" cy="193998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638BBBD-9CC1-4E04-F11D-B69B31E79D43}"/>
                </a:ext>
              </a:extLst>
            </p:cNvPr>
            <p:cNvSpPr txBox="1"/>
            <p:nvPr/>
          </p:nvSpPr>
          <p:spPr>
            <a:xfrm>
              <a:off x="6522097" y="4609319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/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BDA1B86-70B9-9046-D418-D78870DF09BD}"/>
                </a:ext>
              </a:extLst>
            </p:cNvPr>
            <p:cNvSpPr txBox="1"/>
            <p:nvPr/>
          </p:nvSpPr>
          <p:spPr>
            <a:xfrm>
              <a:off x="5461518" y="6179972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736DC1D-794D-D473-189C-E9E1115DF2CD}"/>
                </a:ext>
              </a:extLst>
            </p:cNvPr>
            <p:cNvSpPr txBox="1"/>
            <p:nvPr/>
          </p:nvSpPr>
          <p:spPr>
            <a:xfrm>
              <a:off x="7582683" y="6173751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CDEC6D8-290E-348F-5ABA-BA6CBA0B760C}"/>
                </a:ext>
              </a:extLst>
            </p:cNvPr>
            <p:cNvSpPr txBox="1"/>
            <p:nvPr/>
          </p:nvSpPr>
          <p:spPr>
            <a:xfrm>
              <a:off x="8220273" y="6176860"/>
              <a:ext cx="631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t(B)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3729FF5-F054-85BA-CBCA-26AE62B5B653}"/>
                </a:ext>
              </a:extLst>
            </p:cNvPr>
            <p:cNvSpPr txBox="1"/>
            <p:nvPr/>
          </p:nvSpPr>
          <p:spPr>
            <a:xfrm>
              <a:off x="7822162" y="5592147"/>
              <a:ext cx="637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mm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D153835-DE27-D4E8-253C-CDE84462B32B}"/>
                </a:ext>
              </a:extLst>
            </p:cNvPr>
            <p:cNvSpPr txBox="1"/>
            <p:nvPr/>
          </p:nvSpPr>
          <p:spPr>
            <a:xfrm>
              <a:off x="7172129" y="5054082"/>
              <a:ext cx="637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mm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C447921-1F79-3810-CAE1-48ACF6A4D169}"/>
                </a:ext>
              </a:extLst>
            </p:cNvPr>
            <p:cNvCxnSpPr>
              <a:stCxn id="59" idx="0"/>
            </p:cNvCxnSpPr>
            <p:nvPr/>
          </p:nvCxnSpPr>
          <p:spPr>
            <a:xfrm flipV="1">
              <a:off x="5699449" y="4978651"/>
              <a:ext cx="893769" cy="1201321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A6F4E30-FF2B-2220-F6A7-4DF6C5F5F3A8}"/>
                </a:ext>
              </a:extLst>
            </p:cNvPr>
            <p:cNvCxnSpPr>
              <a:endCxn id="63" idx="0"/>
            </p:cNvCxnSpPr>
            <p:nvPr/>
          </p:nvCxnSpPr>
          <p:spPr>
            <a:xfrm>
              <a:off x="6917290" y="4903231"/>
              <a:ext cx="573440" cy="150851"/>
            </a:xfrm>
            <a:prstGeom prst="line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2CC85A3-57D0-4E40-B673-91C313A85A89}"/>
                </a:ext>
              </a:extLst>
            </p:cNvPr>
            <p:cNvCxnSpPr>
              <a:stCxn id="62" idx="0"/>
            </p:cNvCxnSpPr>
            <p:nvPr/>
          </p:nvCxnSpPr>
          <p:spPr>
            <a:xfrm flipH="1" flipV="1">
              <a:off x="7756070" y="5378393"/>
              <a:ext cx="384693" cy="213754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A82C1C6-CBE4-81D8-DB90-0359A79F31ED}"/>
                </a:ext>
              </a:extLst>
            </p:cNvPr>
            <p:cNvCxnSpPr>
              <a:stCxn id="60" idx="0"/>
            </p:cNvCxnSpPr>
            <p:nvPr/>
          </p:nvCxnSpPr>
          <p:spPr>
            <a:xfrm flipV="1">
              <a:off x="7820614" y="5927407"/>
              <a:ext cx="191088" cy="246344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6EC6F1B-06B6-54FD-03CE-F5C82BD8C658}"/>
                </a:ext>
              </a:extLst>
            </p:cNvPr>
            <p:cNvCxnSpPr>
              <a:stCxn id="61" idx="0"/>
            </p:cNvCxnSpPr>
            <p:nvPr/>
          </p:nvCxnSpPr>
          <p:spPr>
            <a:xfrm flipH="1" flipV="1">
              <a:off x="8315408" y="5927407"/>
              <a:ext cx="220450" cy="249453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89CF6F1-792F-9246-3C1B-D6E02649CBE3}"/>
                </a:ext>
              </a:extLst>
            </p:cNvPr>
            <p:cNvSpPr txBox="1"/>
            <p:nvPr/>
          </p:nvSpPr>
          <p:spPr>
            <a:xfrm>
              <a:off x="6830012" y="5626351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5AA62D8-09C6-CE8B-73FB-74C51D62FD88}"/>
                </a:ext>
              </a:extLst>
            </p:cNvPr>
            <p:cNvCxnSpPr>
              <a:stCxn id="69" idx="0"/>
            </p:cNvCxnSpPr>
            <p:nvPr/>
          </p:nvCxnSpPr>
          <p:spPr>
            <a:xfrm flipV="1">
              <a:off x="7067943" y="5380007"/>
              <a:ext cx="191088" cy="246344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82C619C4-AD4A-9954-294B-0F016E9369AC}"/>
                </a:ext>
              </a:extLst>
            </p:cNvPr>
            <p:cNvCxnSpPr/>
            <p:nvPr/>
          </p:nvCxnSpPr>
          <p:spPr>
            <a:xfrm flipH="1">
              <a:off x="5937380" y="6251510"/>
              <a:ext cx="351453" cy="83677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D873708-837E-5724-27B8-DE09B61B8ABB}"/>
                </a:ext>
              </a:extLst>
            </p:cNvPr>
            <p:cNvSpPr txBox="1"/>
            <p:nvPr/>
          </p:nvSpPr>
          <p:spPr>
            <a:xfrm>
              <a:off x="6211079" y="6052453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017B5B0C-3601-B42B-893D-B9AD81B8A7EF}"/>
                </a:ext>
              </a:extLst>
            </p:cNvPr>
            <p:cNvCxnSpPr>
              <a:stCxn id="63" idx="1"/>
            </p:cNvCxnSpPr>
            <p:nvPr/>
          </p:nvCxnSpPr>
          <p:spPr>
            <a:xfrm flipH="1">
              <a:off x="6444347" y="5238748"/>
              <a:ext cx="727782" cy="838291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1BD057F1-3A51-7DD4-4377-E924EFBA6BAB}"/>
                </a:ext>
              </a:extLst>
            </p:cNvPr>
            <p:cNvCxnSpPr>
              <a:stCxn id="62" idx="1"/>
            </p:cNvCxnSpPr>
            <p:nvPr/>
          </p:nvCxnSpPr>
          <p:spPr>
            <a:xfrm flipH="1">
              <a:off x="6634070" y="5776813"/>
              <a:ext cx="1188092" cy="45262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276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compilation overview</a:t>
            </a:r>
          </a:p>
          <a:p>
            <a:r>
              <a:rPr lang="en-US" b="1" dirty="0"/>
              <a:t>Size inference and cost estimation</a:t>
            </a:r>
            <a:endParaRPr lang="en-US" dirty="0"/>
          </a:p>
          <a:p>
            <a:r>
              <a:rPr lang="en-US" b="1" dirty="0"/>
              <a:t>Rewrites and operator selection</a:t>
            </a:r>
          </a:p>
          <a:p>
            <a:endParaRPr lang="en-US" sz="900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Impact of Size Inference and Costs</a:t>
            </a:r>
          </a:p>
          <a:p>
            <a:pPr lvl="1"/>
            <a:r>
              <a:rPr lang="en-US" dirty="0"/>
              <a:t>Advanced optimization of LA programs requires size inference for cost estimation and validity constraints</a:t>
            </a:r>
            <a:endParaRPr lang="en-US" sz="700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Ubiquitous Rewrite Opportunities</a:t>
            </a:r>
          </a:p>
          <a:p>
            <a:pPr lvl="1"/>
            <a:r>
              <a:rPr lang="en-US" dirty="0"/>
              <a:t>Linear algebra programs have plenty of room for optimization</a:t>
            </a:r>
          </a:p>
          <a:p>
            <a:pPr lvl="1"/>
            <a:r>
              <a:rPr lang="en-US" dirty="0"/>
              <a:t>Potential for changed asymptotic behavior</a:t>
            </a:r>
            <a:endParaRPr lang="en-US" sz="700" dirty="0"/>
          </a:p>
          <a:p>
            <a:r>
              <a:rPr lang="en-US" dirty="0"/>
              <a:t>Next Lectures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04 Compilation – Operator Fusion and Runtime Adaptation</a:t>
            </a:r>
            <a:r>
              <a:rPr lang="en-US" b="1" dirty="0"/>
              <a:t> </a:t>
            </a:r>
            <a:r>
              <a:rPr lang="en-US" dirty="0"/>
              <a:t>[</a:t>
            </a:r>
            <a:r>
              <a:rPr lang="en-US" b="1" dirty="0">
                <a:solidFill>
                  <a:srgbClr val="C40D1E"/>
                </a:solidFill>
              </a:rPr>
              <a:t>May 07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(advanced compilation, operator scheduling, JIT compilation, operator fusion / </a:t>
            </a:r>
            <a:r>
              <a:rPr lang="en-US" dirty="0" err="1"/>
              <a:t>codegen</a:t>
            </a:r>
            <a:r>
              <a:rPr lang="en-US" dirty="0"/>
              <a:t>, MLIR)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350E9C-4384-2E47-720D-C3178D4AB9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Comparison Query Optimization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Rule- and cost-based rewrites and operator ordering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Physical operator selection and query compilation</a:t>
            </a:r>
          </a:p>
          <a:p>
            <a:pPr lvl="1"/>
            <a:r>
              <a:rPr lang="en-US" dirty="0"/>
              <a:t>Linear algebra / other ML operators, DAGs, control flow, sparse/dense formats</a:t>
            </a:r>
          </a:p>
          <a:p>
            <a:r>
              <a:rPr lang="en-US" dirty="0"/>
              <a:t>#1 Interpretation </a:t>
            </a:r>
            <a:r>
              <a:rPr lang="en-US" b="0" dirty="0"/>
              <a:t>(operation at-a-time)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PyTorch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Morpheus</a:t>
            </a:r>
            <a:r>
              <a:rPr lang="en-US" dirty="0"/>
              <a:t> [PVLDB’17]</a:t>
            </a:r>
            <a:endParaRPr lang="en-US" sz="1000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C40D1E"/>
                </a:solidFill>
              </a:rPr>
              <a:t>Lazy Expression Compilation</a:t>
            </a:r>
            <a:r>
              <a:rPr lang="en-US" dirty="0"/>
              <a:t> </a:t>
            </a:r>
            <a:r>
              <a:rPr lang="en-US" b="0" dirty="0"/>
              <a:t>(DAG at-a-time)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RIOT</a:t>
            </a:r>
            <a:r>
              <a:rPr lang="en-US" dirty="0"/>
              <a:t> [CIDR’09], </a:t>
            </a:r>
            <a:r>
              <a:rPr lang="en-US" b="1" dirty="0">
                <a:solidFill>
                  <a:srgbClr val="7889FB"/>
                </a:solidFill>
              </a:rPr>
              <a:t>TensorFlow</a:t>
            </a:r>
            <a:r>
              <a:rPr lang="en-US" dirty="0"/>
              <a:t> [OSDI’16]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Mahout Samsara </a:t>
            </a:r>
            <a:r>
              <a:rPr lang="en-US" dirty="0"/>
              <a:t>[MLSystems’16]</a:t>
            </a:r>
          </a:p>
          <a:p>
            <a:pPr lvl="1"/>
            <a:r>
              <a:rPr lang="en-US" dirty="0"/>
              <a:t>Examples w/ control structures: </a:t>
            </a:r>
            <a:r>
              <a:rPr lang="en-US" b="1" dirty="0">
                <a:solidFill>
                  <a:srgbClr val="7889FB"/>
                </a:solidFill>
              </a:rPr>
              <a:t>Weld</a:t>
            </a:r>
            <a:r>
              <a:rPr lang="en-US" dirty="0"/>
              <a:t> [CIDR’17],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OptiML</a:t>
            </a:r>
            <a:r>
              <a:rPr lang="en-US" dirty="0"/>
              <a:t> [ICML’11], </a:t>
            </a:r>
            <a:r>
              <a:rPr lang="en-US" b="1" dirty="0">
                <a:solidFill>
                  <a:srgbClr val="7889FB"/>
                </a:solidFill>
              </a:rPr>
              <a:t>Emma</a:t>
            </a:r>
            <a:r>
              <a:rPr lang="en-US" dirty="0"/>
              <a:t> [SIGMOD’15]</a:t>
            </a:r>
            <a:endParaRPr lang="en-US" sz="1000" dirty="0"/>
          </a:p>
          <a:p>
            <a:r>
              <a:rPr lang="en-US" dirty="0"/>
              <a:t>#3 </a:t>
            </a:r>
            <a:r>
              <a:rPr lang="en-US" dirty="0">
                <a:solidFill>
                  <a:srgbClr val="C40D1E"/>
                </a:solidFill>
              </a:rPr>
              <a:t>Program Compilation</a:t>
            </a:r>
            <a:r>
              <a:rPr lang="en-US" dirty="0"/>
              <a:t> </a:t>
            </a:r>
            <a:r>
              <a:rPr lang="en-US" b="0" dirty="0"/>
              <a:t>(entire program)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dirty="0"/>
              <a:t> [PVLDB’16], </a:t>
            </a:r>
            <a:r>
              <a:rPr lang="en-US" b="1" dirty="0">
                <a:solidFill>
                  <a:srgbClr val="7889FB"/>
                </a:solidFill>
              </a:rPr>
              <a:t>Julia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Cumulon</a:t>
            </a:r>
            <a:r>
              <a:rPr lang="en-US" dirty="0"/>
              <a:t> [SIGMOD’13], </a:t>
            </a:r>
            <a:r>
              <a:rPr lang="en-US" b="1" dirty="0" err="1">
                <a:solidFill>
                  <a:srgbClr val="7889FB"/>
                </a:solidFill>
              </a:rPr>
              <a:t>Tupleware</a:t>
            </a:r>
            <a:r>
              <a:rPr lang="en-US" dirty="0"/>
              <a:t> [PVLDB’15]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CB959-0E9A-0398-0129-2E49A79E1F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Linear Algebra Systems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9A55DA-5589-1850-2E14-05ACEF031A3B}"/>
              </a:ext>
            </a:extLst>
          </p:cNvPr>
          <p:cNvGrpSpPr/>
          <p:nvPr/>
        </p:nvGrpSpPr>
        <p:grpSpPr>
          <a:xfrm>
            <a:off x="9145072" y="1340440"/>
            <a:ext cx="2062062" cy="1520300"/>
            <a:chOff x="6780245" y="1486675"/>
            <a:chExt cx="2062062" cy="15203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B235A8-5546-2D52-8A9B-031330D90E62}"/>
                </a:ext>
              </a:extLst>
            </p:cNvPr>
            <p:cNvSpPr txBox="1"/>
            <p:nvPr/>
          </p:nvSpPr>
          <p:spPr>
            <a:xfrm>
              <a:off x="7053943" y="2360644"/>
              <a:ext cx="16048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Compilers for Large-scale ML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C6A046C-77B9-2BC6-7D36-826E678EBA4C}"/>
                </a:ext>
              </a:extLst>
            </p:cNvPr>
            <p:cNvCxnSpPr>
              <a:endCxn id="8" idx="2"/>
            </p:cNvCxnSpPr>
            <p:nvPr/>
          </p:nvCxnSpPr>
          <p:spPr>
            <a:xfrm flipH="1" flipV="1">
              <a:off x="7151914" y="2064392"/>
              <a:ext cx="371669" cy="296252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0227AD-0CC3-7002-84B5-6CA003E8C5A6}"/>
                </a:ext>
              </a:extLst>
            </p:cNvPr>
            <p:cNvSpPr txBox="1"/>
            <p:nvPr/>
          </p:nvSpPr>
          <p:spPr>
            <a:xfrm>
              <a:off x="7420945" y="1486675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DE3E22-F8FF-47B9-BC5D-EA70EC0160DA}"/>
                </a:ext>
              </a:extLst>
            </p:cNvPr>
            <p:cNvSpPr txBox="1"/>
            <p:nvPr/>
          </p:nvSpPr>
          <p:spPr>
            <a:xfrm>
              <a:off x="6780245" y="1695060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A12711-C1C1-020B-FB1C-29BCC8D83063}"/>
                </a:ext>
              </a:extLst>
            </p:cNvPr>
            <p:cNvSpPr txBox="1"/>
            <p:nvPr/>
          </p:nvSpPr>
          <p:spPr>
            <a:xfrm>
              <a:off x="8098969" y="1698168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HPC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07BBEAC-C665-78E9-EF2C-D9FF9C5CF76E}"/>
                </a:ext>
              </a:extLst>
            </p:cNvPr>
            <p:cNvCxnSpPr>
              <a:endCxn id="9" idx="2"/>
            </p:cNvCxnSpPr>
            <p:nvPr/>
          </p:nvCxnSpPr>
          <p:spPr>
            <a:xfrm flipV="1">
              <a:off x="8164283" y="2067500"/>
              <a:ext cx="306355" cy="293144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8F856A8-D2A3-300A-E889-42F0A21DED99}"/>
                </a:ext>
              </a:extLst>
            </p:cNvPr>
            <p:cNvCxnSpPr>
              <a:stCxn id="5" idx="0"/>
              <a:endCxn id="7" idx="2"/>
            </p:cNvCxnSpPr>
            <p:nvPr/>
          </p:nvCxnSpPr>
          <p:spPr>
            <a:xfrm flipH="1" flipV="1">
              <a:off x="7792614" y="1856007"/>
              <a:ext cx="63762" cy="504637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E171771-225E-4369-948D-B1F912B411AA}"/>
              </a:ext>
            </a:extLst>
          </p:cNvPr>
          <p:cNvSpPr txBox="1"/>
          <p:nvPr/>
        </p:nvSpPr>
        <p:spPr>
          <a:xfrm>
            <a:off x="6372811" y="2938139"/>
            <a:ext cx="27805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X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$1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 # n x m matrix</a:t>
            </a:r>
          </a:p>
          <a:p>
            <a:r>
              <a:rPr lang="es-E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2: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y = </a:t>
            </a:r>
            <a:r>
              <a:rPr lang="es-ES" sz="9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s-E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$2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 # n x 1 vector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maxi = 50; lambda = 0.001; </a:t>
            </a:r>
            <a:b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intercept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$3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...</a:t>
            </a:r>
          </a:p>
          <a:p>
            <a:r>
              <a:rPr lang="fr-F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6: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r = -</a:t>
            </a:r>
            <a:r>
              <a:rPr lang="fr-FR" sz="900" b="1" dirty="0">
                <a:solidFill>
                  <a:srgbClr val="C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(t(X) %*% y)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 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7: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norm_r2 =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(r * r); p = -r;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 = 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matrix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(0, 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ncol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(X), 1); i = 0;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9: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(i&lt;maxi &amp; norm_r2&gt;norm_r2_trgt)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 {</a:t>
            </a:r>
          </a:p>
          <a:p>
            <a:r>
              <a:rPr lang="fr-F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11: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q = </a:t>
            </a:r>
            <a:r>
              <a:rPr lang="fr-FR" sz="900" b="1" dirty="0">
                <a:solidFill>
                  <a:srgbClr val="C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(t(X) %*% X %*% p)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+lambda*p;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12: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alpha = norm_r2 /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(p * q);</a:t>
            </a:r>
          </a:p>
          <a:p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 = w + alpha * p;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14: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old_norm_r2 = norm_r2;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15: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r = r + alpha * q;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16: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norm_r2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(r * r);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17: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beta = norm_r2 / old_norm_r2;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18: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p = -r + beta * p;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+ 1; 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19: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}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20: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write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(w,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$4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format="text");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D21F13-DC5E-A8B4-868A-87D2784148C7}"/>
              </a:ext>
            </a:extLst>
          </p:cNvPr>
          <p:cNvSpPr/>
          <p:nvPr/>
        </p:nvSpPr>
        <p:spPr>
          <a:xfrm>
            <a:off x="7044612" y="3653450"/>
            <a:ext cx="813315" cy="1772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49357B-B624-2E56-822D-1DD773CB1D76}"/>
              </a:ext>
            </a:extLst>
          </p:cNvPr>
          <p:cNvSpPr/>
          <p:nvPr/>
        </p:nvSpPr>
        <p:spPr>
          <a:xfrm>
            <a:off x="6870440" y="4347026"/>
            <a:ext cx="2124270" cy="304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AD93DE-83CE-5B07-CDE2-AEE45BC5D49C}"/>
              </a:ext>
            </a:extLst>
          </p:cNvPr>
          <p:cNvSpPr/>
          <p:nvPr/>
        </p:nvSpPr>
        <p:spPr>
          <a:xfrm>
            <a:off x="6369694" y="2922553"/>
            <a:ext cx="2718322" cy="28779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0708E0-97D4-CEAD-AA82-76D8C6E9E28C}"/>
              </a:ext>
            </a:extLst>
          </p:cNvPr>
          <p:cNvSpPr txBox="1"/>
          <p:nvPr/>
        </p:nvSpPr>
        <p:spPr>
          <a:xfrm>
            <a:off x="6369694" y="2555706"/>
            <a:ext cx="2718322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Optimization Scope</a:t>
            </a:r>
          </a:p>
        </p:txBody>
      </p:sp>
    </p:spTree>
    <p:extLst>
      <p:ext uri="{BB962C8B-B14F-4D97-AF65-F5344CB8AC3E}">
        <p14:creationId xmlns:p14="http://schemas.microsoft.com/office/powerpoint/2010/main" val="181817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98AA31-31BD-7573-496C-DAF89BC7D8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Script: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Operator DAG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today’s lecture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a.k.a. “graph”</a:t>
            </a:r>
            <a:br>
              <a:rPr lang="en-US" dirty="0"/>
            </a:br>
            <a:r>
              <a:rPr lang="en-US" dirty="0"/>
              <a:t>(data flow graph) </a:t>
            </a:r>
          </a:p>
          <a:p>
            <a:pPr lvl="1"/>
            <a:r>
              <a:rPr lang="en-US" dirty="0"/>
              <a:t>a.k.a. intermediate </a:t>
            </a:r>
            <a:br>
              <a:rPr lang="en-US" dirty="0"/>
            </a:br>
            <a:r>
              <a:rPr lang="en-US" dirty="0"/>
              <a:t>representation (IR)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Runtime Plan</a:t>
            </a:r>
          </a:p>
          <a:p>
            <a:pPr lvl="1"/>
            <a:r>
              <a:rPr lang="en-US" dirty="0"/>
              <a:t>Compiled runtime plans </a:t>
            </a:r>
          </a:p>
          <a:p>
            <a:pPr lvl="1"/>
            <a:r>
              <a:rPr lang="en-US" dirty="0"/>
              <a:t>Interpreted plans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719BA-F04C-75FB-6D0C-7316587284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ML Program Compilation / Graphs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F6F0764-AEA7-60F2-B5C7-8E9CBD805DB1}"/>
              </a:ext>
            </a:extLst>
          </p:cNvPr>
          <p:cNvSpPr/>
          <p:nvPr/>
        </p:nvSpPr>
        <p:spPr>
          <a:xfrm>
            <a:off x="3657865" y="5314046"/>
            <a:ext cx="5195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SPARK </a:t>
            </a:r>
            <a:r>
              <a:rPr lang="en-US" sz="1400" dirty="0" err="1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mapmmchain</a:t>
            </a:r>
            <a:r>
              <a:rPr lang="en-US" sz="14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X.MATRIX.DOUBLE </a:t>
            </a:r>
            <a:r>
              <a:rPr lang="en-US" sz="1400" dirty="0" err="1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w.MATRIX.DOUBLE</a:t>
            </a:r>
            <a:r>
              <a:rPr lang="en-US" sz="14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 </a:t>
            </a:r>
            <a:r>
              <a:rPr lang="en-US" sz="1400" dirty="0" err="1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v.MATRIX.DOUBLE</a:t>
            </a:r>
            <a:r>
              <a:rPr lang="en-US" sz="14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_mVar4.MATRIX.DOUBLE </a:t>
            </a:r>
            <a:r>
              <a:rPr lang="en-US" sz="1400" dirty="0" err="1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XtwXv</a:t>
            </a:r>
            <a:endParaRPr lang="en-US" sz="1400" dirty="0">
              <a:solidFill>
                <a:srgbClr val="0F0F0F"/>
              </a:solidFill>
              <a:latin typeface="Consolas" pitchFamily="49" charset="0"/>
              <a:ea typeface="ＭＳ Ｐゴシック" charset="0"/>
              <a:cs typeface="Consolas" pitchFamily="49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ADEE888-9AE8-46EF-53BE-B31AB351DA9B}"/>
              </a:ext>
            </a:extLst>
          </p:cNvPr>
          <p:cNvSpPr/>
          <p:nvPr/>
        </p:nvSpPr>
        <p:spPr>
          <a:xfrm>
            <a:off x="3540380" y="1083159"/>
            <a:ext cx="47436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while</a:t>
            </a:r>
            <a:r>
              <a:rPr lang="en-US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(...)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   q = </a:t>
            </a:r>
            <a:r>
              <a:rPr lang="en-US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t</a:t>
            </a:r>
            <a:r>
              <a:rPr lang="en-US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(X) %*% (w * (X %*% v)) 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}</a:t>
            </a:r>
            <a:endParaRPr lang="en-US" dirty="0">
              <a:solidFill>
                <a:srgbClr val="0F0F0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4FBC23-4D08-1361-D524-1936B79CEC8B}"/>
              </a:ext>
            </a:extLst>
          </p:cNvPr>
          <p:cNvSpPr/>
          <p:nvPr/>
        </p:nvSpPr>
        <p:spPr>
          <a:xfrm>
            <a:off x="3997579" y="1387959"/>
            <a:ext cx="4349861" cy="373575"/>
          </a:xfrm>
          <a:prstGeom prst="rect">
            <a:avLst/>
          </a:prstGeom>
          <a:noFill/>
          <a:ln w="19050" cap="flat" cmpd="sng" algn="ctr">
            <a:solidFill>
              <a:srgbClr val="F7014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1A1B64F-4A9D-0576-819B-C7FEAC048B59}"/>
              </a:ext>
            </a:extLst>
          </p:cNvPr>
          <p:cNvSpPr/>
          <p:nvPr/>
        </p:nvSpPr>
        <p:spPr>
          <a:xfrm>
            <a:off x="3540379" y="1083159"/>
            <a:ext cx="4958841" cy="974727"/>
          </a:xfrm>
          <a:prstGeom prst="rect">
            <a:avLst/>
          </a:prstGeom>
          <a:noFill/>
          <a:ln w="19050" cap="flat" cmpd="sng" algn="ctr">
            <a:solidFill>
              <a:srgbClr val="F7014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01BC03A-D52D-0CC2-9412-1C62F941C458}"/>
              </a:ext>
            </a:extLst>
          </p:cNvPr>
          <p:cNvGrpSpPr/>
          <p:nvPr/>
        </p:nvGrpSpPr>
        <p:grpSpPr>
          <a:xfrm>
            <a:off x="4599890" y="2247328"/>
            <a:ext cx="2849880" cy="2895600"/>
            <a:chOff x="3886200" y="2590800"/>
            <a:chExt cx="2590800" cy="289560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7BE330F-B11D-84C7-0544-B4E5FCD01641}"/>
                </a:ext>
              </a:extLst>
            </p:cNvPr>
            <p:cNvSpPr txBox="1"/>
            <p:nvPr/>
          </p:nvSpPr>
          <p:spPr>
            <a:xfrm>
              <a:off x="4114800" y="5143381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alibri" panose="020F0502020204030204" pitchFamily="34" charset="0"/>
                </a:rPr>
                <a:t>X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6CEF3AE6-1223-9091-401C-6E75FBC59C05}"/>
                </a:ext>
              </a:extLst>
            </p:cNvPr>
            <p:cNvCxnSpPr>
              <a:stCxn id="44" idx="0"/>
              <a:endCxn id="48" idx="2"/>
            </p:cNvCxnSpPr>
            <p:nvPr/>
          </p:nvCxnSpPr>
          <p:spPr>
            <a:xfrm rot="5400000" flipH="1" flipV="1">
              <a:off x="4741277" y="3064877"/>
              <a:ext cx="271046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24EBC17-61A2-FDA2-9120-1EE73F498EE3}"/>
                </a:ext>
              </a:extLst>
            </p:cNvPr>
            <p:cNvSpPr txBox="1"/>
            <p:nvPr/>
          </p:nvSpPr>
          <p:spPr>
            <a:xfrm>
              <a:off x="5181600" y="5147846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alibri" panose="020F0502020204030204" pitchFamily="34" charset="0"/>
                </a:rPr>
                <a:t>v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DC8BDD2-347A-FE6E-19B3-52D142207EE4}"/>
                </a:ext>
              </a:extLst>
            </p:cNvPr>
            <p:cNvSpPr/>
            <p:nvPr/>
          </p:nvSpPr>
          <p:spPr>
            <a:xfrm>
              <a:off x="4724400" y="4419600"/>
              <a:ext cx="609600" cy="381000"/>
            </a:xfrm>
            <a:prstGeom prst="ellipse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alibri" panose="020F0502020204030204" pitchFamily="34" charset="0"/>
                </a:rPr>
                <a:t>ba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alibri" panose="020F0502020204030204" pitchFamily="34" charset="0"/>
                </a:rPr>
                <a:t>+*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0CA9409-9D25-4F01-F07C-35EC098145EC}"/>
                </a:ext>
              </a:extLst>
            </p:cNvPr>
            <p:cNvSpPr/>
            <p:nvPr/>
          </p:nvSpPr>
          <p:spPr>
            <a:xfrm>
              <a:off x="4572000" y="3200400"/>
              <a:ext cx="609600" cy="381000"/>
            </a:xfrm>
            <a:prstGeom prst="ellipse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alibri" panose="020F0502020204030204" pitchFamily="34" charset="0"/>
                </a:rPr>
                <a:t>ba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alibri" panose="020F0502020204030204" pitchFamily="34" charset="0"/>
                </a:rPr>
                <a:t>+*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BD8150D-2D77-E01E-B380-F5B051B9DC44}"/>
                </a:ext>
              </a:extLst>
            </p:cNvPr>
            <p:cNvSpPr/>
            <p:nvPr/>
          </p:nvSpPr>
          <p:spPr>
            <a:xfrm>
              <a:off x="5334000" y="3810000"/>
              <a:ext cx="609600" cy="381000"/>
            </a:xfrm>
            <a:prstGeom prst="ellipse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alibri" panose="020F0502020204030204" pitchFamily="34" charset="0"/>
                </a:rPr>
                <a:t>b(*)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94F25FE-7D1A-82A3-0616-E48A8EDE44EC}"/>
                </a:ext>
              </a:extLst>
            </p:cNvPr>
            <p:cNvSpPr/>
            <p:nvPr/>
          </p:nvSpPr>
          <p:spPr>
            <a:xfrm>
              <a:off x="3886200" y="3810000"/>
              <a:ext cx="609600" cy="381000"/>
            </a:xfrm>
            <a:prstGeom prst="ellipse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alibri" panose="020F0502020204030204" pitchFamily="34" charset="0"/>
                </a:rPr>
                <a:t>r(t)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FB1B30B-242E-F500-F40D-4D7ED830FE82}"/>
                </a:ext>
              </a:extLst>
            </p:cNvPr>
            <p:cNvSpPr txBox="1"/>
            <p:nvPr/>
          </p:nvSpPr>
          <p:spPr>
            <a:xfrm>
              <a:off x="5791200" y="4462046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alibri" panose="020F0502020204030204" pitchFamily="34" charset="0"/>
                </a:rPr>
                <a:t>w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B70DB57-A3AD-18B8-FFBE-2C6702F0FF24}"/>
                </a:ext>
              </a:extLst>
            </p:cNvPr>
            <p:cNvSpPr txBox="1"/>
            <p:nvPr/>
          </p:nvSpPr>
          <p:spPr>
            <a:xfrm>
              <a:off x="4495800" y="2590800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alibri" panose="020F0502020204030204" pitchFamily="34" charset="0"/>
                </a:rPr>
                <a:t>q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DD01703D-D3B3-3451-CDE2-B9F2452471B6}"/>
                </a:ext>
              </a:extLst>
            </p:cNvPr>
            <p:cNvCxnSpPr>
              <a:stCxn id="46" idx="0"/>
              <a:endCxn id="44" idx="3"/>
            </p:cNvCxnSpPr>
            <p:nvPr/>
          </p:nvCxnSpPr>
          <p:spPr>
            <a:xfrm rot="5400000" flipH="1" flipV="1">
              <a:off x="4283939" y="3432665"/>
              <a:ext cx="284396" cy="470274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14285CF7-B7BC-2082-864B-6097D8965245}"/>
                </a:ext>
              </a:extLst>
            </p:cNvPr>
            <p:cNvCxnSpPr>
              <a:stCxn id="45" idx="0"/>
              <a:endCxn id="44" idx="5"/>
            </p:cNvCxnSpPr>
            <p:nvPr/>
          </p:nvCxnSpPr>
          <p:spPr>
            <a:xfrm rot="16200000" flipV="1">
              <a:off x="5223365" y="3394565"/>
              <a:ext cx="284396" cy="546474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3E7D224-668F-2CBB-A8B1-4F66B4DE75F8}"/>
                </a:ext>
              </a:extLst>
            </p:cNvPr>
            <p:cNvCxnSpPr>
              <a:stCxn id="40" idx="0"/>
              <a:endCxn id="46" idx="4"/>
            </p:cNvCxnSpPr>
            <p:nvPr/>
          </p:nvCxnSpPr>
          <p:spPr>
            <a:xfrm rot="16200000" flipV="1">
              <a:off x="3848160" y="4533841"/>
              <a:ext cx="952381" cy="2667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76007673-6962-4C5A-B9A3-A7BD0DB8160A}"/>
                </a:ext>
              </a:extLst>
            </p:cNvPr>
            <p:cNvCxnSpPr>
              <a:stCxn id="40" idx="0"/>
              <a:endCxn id="43" idx="3"/>
            </p:cNvCxnSpPr>
            <p:nvPr/>
          </p:nvCxnSpPr>
          <p:spPr>
            <a:xfrm rot="5400000" flipH="1" flipV="1">
              <a:off x="4436399" y="4766106"/>
              <a:ext cx="398577" cy="355974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E240510-9FB0-0A3B-D39F-C0813EE9C47E}"/>
                </a:ext>
              </a:extLst>
            </p:cNvPr>
            <p:cNvCxnSpPr>
              <a:stCxn id="42" idx="0"/>
              <a:endCxn id="43" idx="5"/>
            </p:cNvCxnSpPr>
            <p:nvPr/>
          </p:nvCxnSpPr>
          <p:spPr>
            <a:xfrm rot="16200000" flipV="1">
              <a:off x="5183092" y="4806438"/>
              <a:ext cx="403042" cy="279774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A05DE7C2-A135-F87A-6F60-A7AC20AB4BBF}"/>
                </a:ext>
              </a:extLst>
            </p:cNvPr>
            <p:cNvCxnSpPr>
              <a:stCxn id="43" idx="0"/>
              <a:endCxn id="45" idx="3"/>
            </p:cNvCxnSpPr>
            <p:nvPr/>
          </p:nvCxnSpPr>
          <p:spPr>
            <a:xfrm rot="5400000" flipH="1" flipV="1">
              <a:off x="5084039" y="4080365"/>
              <a:ext cx="284396" cy="394074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292A8809-9244-8D2B-6288-A12C3990C6F1}"/>
                </a:ext>
              </a:extLst>
            </p:cNvPr>
            <p:cNvCxnSpPr>
              <a:stCxn id="47" idx="0"/>
              <a:endCxn id="45" idx="5"/>
            </p:cNvCxnSpPr>
            <p:nvPr/>
          </p:nvCxnSpPr>
          <p:spPr>
            <a:xfrm rot="16200000" flipV="1">
              <a:off x="5830792" y="4158738"/>
              <a:ext cx="326842" cy="279774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C221DC-A5E2-DF61-4059-31E8A534F576}"/>
              </a:ext>
            </a:extLst>
          </p:cNvPr>
          <p:cNvCxnSpPr/>
          <p:nvPr/>
        </p:nvCxnSpPr>
        <p:spPr>
          <a:xfrm flipH="1">
            <a:off x="5187552" y="1668961"/>
            <a:ext cx="1588" cy="1001841"/>
          </a:xfrm>
          <a:prstGeom prst="straightConnector1">
            <a:avLst/>
          </a:prstGeom>
          <a:noFill/>
          <a:ln w="19050" cap="flat" cmpd="sng" algn="ctr">
            <a:solidFill>
              <a:srgbClr val="F70146"/>
            </a:solidFill>
            <a:prstDash val="solid"/>
            <a:miter lim="800000"/>
            <a:headEnd type="oval"/>
            <a:tailEnd type="arrow"/>
          </a:ln>
          <a:effectLst/>
        </p:spPr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E9ABC979-F7CB-D0E6-A646-D19B06A93C9B}"/>
              </a:ext>
            </a:extLst>
          </p:cNvPr>
          <p:cNvSpPr txBox="1"/>
          <p:nvPr/>
        </p:nvSpPr>
        <p:spPr>
          <a:xfrm>
            <a:off x="6863030" y="262832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Operation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BC8AFBB-B185-09BF-8860-02125238E095}"/>
              </a:ext>
            </a:extLst>
          </p:cNvPr>
          <p:cNvSpPr txBox="1"/>
          <p:nvPr/>
        </p:nvSpPr>
        <p:spPr>
          <a:xfrm>
            <a:off x="6863030" y="300932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Data Dependency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9A6948C-BCCB-FE0A-4369-9860F6E96A7B}"/>
              </a:ext>
            </a:extLst>
          </p:cNvPr>
          <p:cNvCxnSpPr>
            <a:stCxn id="57" idx="1"/>
          </p:cNvCxnSpPr>
          <p:nvPr/>
        </p:nvCxnSpPr>
        <p:spPr>
          <a:xfrm rot="10800000" flipV="1">
            <a:off x="5948630" y="2812994"/>
            <a:ext cx="914400" cy="120134"/>
          </a:xfrm>
          <a:prstGeom prst="straightConnector1">
            <a:avLst/>
          </a:prstGeom>
          <a:noFill/>
          <a:ln w="19050" cap="flat" cmpd="sng" algn="ctr">
            <a:solidFill>
              <a:srgbClr val="F70146"/>
            </a:solidFill>
            <a:prstDash val="solid"/>
            <a:miter lim="800000"/>
            <a:headEnd type="oval"/>
            <a:tailEnd type="none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9FAA3E2-0BE2-73D5-B353-3ABDD333BD9E}"/>
              </a:ext>
            </a:extLst>
          </p:cNvPr>
          <p:cNvCxnSpPr/>
          <p:nvPr/>
        </p:nvCxnSpPr>
        <p:spPr>
          <a:xfrm rot="10800000" flipV="1">
            <a:off x="6177230" y="3193994"/>
            <a:ext cx="914400" cy="120134"/>
          </a:xfrm>
          <a:prstGeom prst="straightConnector1">
            <a:avLst/>
          </a:prstGeom>
          <a:noFill/>
          <a:ln w="19050" cap="flat" cmpd="sng" algn="ctr">
            <a:solidFill>
              <a:srgbClr val="F70146"/>
            </a:solidFill>
            <a:prstDash val="solid"/>
            <a:miter lim="800000"/>
            <a:headEnd type="oval"/>
            <a:tailEnd type="none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30D1FA07-34ED-8FD7-1745-F9EDB3939528}"/>
              </a:ext>
            </a:extLst>
          </p:cNvPr>
          <p:cNvSpPr txBox="1"/>
          <p:nvPr/>
        </p:nvSpPr>
        <p:spPr>
          <a:xfrm>
            <a:off x="7015430" y="3694405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[Multiple] Consumers of Intermediates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D2220D3-470D-09E1-DA7C-AEE9FADE735F}"/>
              </a:ext>
            </a:extLst>
          </p:cNvPr>
          <p:cNvSpPr txBox="1"/>
          <p:nvPr/>
        </p:nvSpPr>
        <p:spPr>
          <a:xfrm>
            <a:off x="6253430" y="2277472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[Multiple] DAG roots (outputs)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878326F-B321-D2E2-2C7D-9736A849FF74}"/>
              </a:ext>
            </a:extLst>
          </p:cNvPr>
          <p:cNvSpPr txBox="1"/>
          <p:nvPr/>
        </p:nvSpPr>
        <p:spPr>
          <a:xfrm>
            <a:off x="7320230" y="434073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No cycles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4EDE01C-7F33-F8AE-C60E-516F5CB55371}"/>
              </a:ext>
            </a:extLst>
          </p:cNvPr>
          <p:cNvSpPr txBox="1"/>
          <p:nvPr/>
        </p:nvSpPr>
        <p:spPr>
          <a:xfrm>
            <a:off x="6634430" y="4733404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[Multiple] DAG leafs (inputs)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A3B43B1-500A-03E0-3FDE-FDE931EA8252}"/>
              </a:ext>
            </a:extLst>
          </p:cNvPr>
          <p:cNvSpPr txBox="1"/>
          <p:nvPr/>
        </p:nvSpPr>
        <p:spPr>
          <a:xfrm>
            <a:off x="8580462" y="1082760"/>
            <a:ext cx="1172901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Statement Block Hierarchy</a:t>
            </a:r>
          </a:p>
        </p:txBody>
      </p:sp>
    </p:spTree>
    <p:extLst>
      <p:ext uri="{BB962C8B-B14F-4D97-AF65-F5344CB8AC3E}">
        <p14:creationId xmlns:p14="http://schemas.microsoft.com/office/powerpoint/2010/main" val="81052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38" grpId="0" animBg="1"/>
      <p:bldP spid="57" grpId="0"/>
      <p:bldP spid="58" grpId="0"/>
      <p:bldP spid="61" grpId="0"/>
      <p:bldP spid="62" grpId="0"/>
      <p:bldP spid="63" grpId="0"/>
      <p:bldP spid="64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D5B53C-8265-DC35-4EE5-5B65761CDB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TF </a:t>
            </a:r>
            <a:r>
              <a:rPr lang="en-US" dirty="0" err="1"/>
              <a:t>TensorBoard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CF0B6-BFCA-3A6D-EA6F-B405AC8D3B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ML Program Compilation / Graphs, cont.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B9DCC1-4851-6407-0C7B-FADB6D453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80" y="2238721"/>
            <a:ext cx="2491403" cy="36255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F4228E-DD4E-6279-511A-CE3D463EB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130" y="1954943"/>
            <a:ext cx="2529634" cy="36638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E4DE03-F3D5-C20D-FAF5-28FAC26878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673" y="1974009"/>
            <a:ext cx="3050477" cy="363759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8A6000D-A663-63BF-858E-77A2E6241389}"/>
              </a:ext>
            </a:extLst>
          </p:cNvPr>
          <p:cNvSpPr txBox="1"/>
          <p:nvPr/>
        </p:nvSpPr>
        <p:spPr>
          <a:xfrm>
            <a:off x="1118704" y="1852645"/>
            <a:ext cx="228097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(Node) </a:t>
            </a: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Structure 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EB5D0A-71C5-5991-2B5B-BB9D5213E27B}"/>
              </a:ext>
            </a:extLst>
          </p:cNvPr>
          <p:cNvSpPr txBox="1"/>
          <p:nvPr/>
        </p:nvSpPr>
        <p:spPr>
          <a:xfrm>
            <a:off x="4622179" y="1560493"/>
            <a:ext cx="228097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Device View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(CPU, GPU)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225BDE-589F-0EFE-E5EC-8BD638EC8885}"/>
              </a:ext>
            </a:extLst>
          </p:cNvPr>
          <p:cNvSpPr txBox="1"/>
          <p:nvPr/>
        </p:nvSpPr>
        <p:spPr>
          <a:xfrm>
            <a:off x="7855024" y="1280064"/>
            <a:ext cx="315855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Tensor Shapes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and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Runtime Statistics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(time, mem)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A5A529-03C7-AF9C-9B61-14FCE69600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743" y="440774"/>
            <a:ext cx="659373" cy="56196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4A4F08C-ABE0-2B89-184E-52754EF07A7E}"/>
              </a:ext>
            </a:extLst>
          </p:cNvPr>
          <p:cNvSpPr/>
          <p:nvPr/>
        </p:nvSpPr>
        <p:spPr>
          <a:xfrm>
            <a:off x="6008853" y="440774"/>
            <a:ext cx="3687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6"/>
              </a:rPr>
              <a:t>https://github.com/tensorflow/tensorboard/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6"/>
              </a:rPr>
            </a:b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6"/>
              </a:rPr>
              <a:t>blob/master/docs/r1/graphs.md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9377BA-4DDD-F869-F732-24C413EE64C1}"/>
              </a:ext>
            </a:extLst>
          </p:cNvPr>
          <p:cNvSpPr txBox="1"/>
          <p:nvPr/>
        </p:nvSpPr>
        <p:spPr>
          <a:xfrm>
            <a:off x="1418456" y="3743211"/>
            <a:ext cx="916097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Same color, same internal 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structure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0F3707-427E-6BDE-F439-80396F68B899}"/>
              </a:ext>
            </a:extLst>
          </p:cNvPr>
          <p:cNvSpPr txBox="1"/>
          <p:nvPr/>
        </p:nvSpPr>
        <p:spPr>
          <a:xfrm>
            <a:off x="5092756" y="3461108"/>
            <a:ext cx="916097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Same color, same 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device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A83DC6-85F8-5BFB-C2A8-4877BB20E40F}"/>
              </a:ext>
            </a:extLst>
          </p:cNvPr>
          <p:cNvSpPr txBox="1"/>
          <p:nvPr/>
        </p:nvSpPr>
        <p:spPr>
          <a:xfrm>
            <a:off x="8190963" y="2780421"/>
            <a:ext cx="1543102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Edge thickness 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 size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Color intensity 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301915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85EECF96-3628-E4BB-DFC4-BA7E1D137630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ACFB0-8149-5E16-6DBC-63414861D8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SystemDS</a:t>
            </a:r>
            <a:r>
              <a:rPr lang="en-US" dirty="0"/>
              <a:t>: Compilation Chain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C4F6FD-C222-1D79-BA64-1EE74041C18D}"/>
              </a:ext>
            </a:extLst>
          </p:cNvPr>
          <p:cNvSpPr/>
          <p:nvPr/>
        </p:nvSpPr>
        <p:spPr>
          <a:xfrm>
            <a:off x="5048027" y="1226023"/>
            <a:ext cx="4123693" cy="324408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Parsing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(syntactic analysis)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1E39B2-C445-75BE-CF67-4FFF0F554628}"/>
              </a:ext>
            </a:extLst>
          </p:cNvPr>
          <p:cNvSpPr/>
          <p:nvPr/>
        </p:nvSpPr>
        <p:spPr>
          <a:xfrm>
            <a:off x="5048027" y="1612623"/>
            <a:ext cx="4123693" cy="324408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Live Variable Analysis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CD24FE-379E-F191-2E23-760E8F8589BB}"/>
              </a:ext>
            </a:extLst>
          </p:cNvPr>
          <p:cNvSpPr/>
          <p:nvPr/>
        </p:nvSpPr>
        <p:spPr>
          <a:xfrm>
            <a:off x="5048026" y="1999223"/>
            <a:ext cx="4123693" cy="324408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Validate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(semantic analysis)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E4B5C0-16D1-08D3-535A-2CD16C963367}"/>
              </a:ext>
            </a:extLst>
          </p:cNvPr>
          <p:cNvSpPr txBox="1"/>
          <p:nvPr/>
        </p:nvSpPr>
        <p:spPr>
          <a:xfrm>
            <a:off x="6547164" y="591518"/>
            <a:ext cx="112541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Script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9495DEC-AA95-7E7C-6B6C-E3D576B26BE3}"/>
              </a:ext>
            </a:extLst>
          </p:cNvPr>
          <p:cNvCxnSpPr>
            <a:stCxn id="29" idx="2"/>
            <a:endCxn id="26" idx="0"/>
          </p:cNvCxnSpPr>
          <p:nvPr/>
        </p:nvCxnSpPr>
        <p:spPr>
          <a:xfrm>
            <a:off x="7109872" y="960850"/>
            <a:ext cx="2" cy="265173"/>
          </a:xfrm>
          <a:prstGeom prst="straightConnector1">
            <a:avLst/>
          </a:prstGeom>
          <a:noFill/>
          <a:ln w="19050" cap="flat" cmpd="sng" algn="ctr">
            <a:solidFill>
              <a:srgbClr val="F70146"/>
            </a:solidFill>
            <a:prstDash val="solid"/>
            <a:miter lim="800000"/>
            <a:headEnd type="oval"/>
            <a:tailEnd type="arrow"/>
          </a:ln>
          <a:effectLst/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866CD5E-BF5B-2C48-A8EB-FBEAAAB0DFBC}"/>
              </a:ext>
            </a:extLst>
          </p:cNvPr>
          <p:cNvSpPr/>
          <p:nvPr/>
        </p:nvSpPr>
        <p:spPr>
          <a:xfrm>
            <a:off x="5048028" y="2610219"/>
            <a:ext cx="4123693" cy="324408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Construct HOP DAGs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40576F5-7EFB-78CC-4327-5B64895A30E0}"/>
              </a:ext>
            </a:extLst>
          </p:cNvPr>
          <p:cNvSpPr/>
          <p:nvPr/>
        </p:nvSpPr>
        <p:spPr>
          <a:xfrm>
            <a:off x="5045962" y="4320391"/>
            <a:ext cx="4123693" cy="324408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Compute Memory Estimates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D1BC52-E722-081D-4BBA-056636AFBBFE}"/>
              </a:ext>
            </a:extLst>
          </p:cNvPr>
          <p:cNvSpPr/>
          <p:nvPr/>
        </p:nvSpPr>
        <p:spPr>
          <a:xfrm>
            <a:off x="5045964" y="4969207"/>
            <a:ext cx="4123693" cy="575462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Construct LOP DAGs 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(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incl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operator selection, hop-lop rewrites)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0881E49-6F97-7E02-3931-B559D5900B06}"/>
              </a:ext>
            </a:extLst>
          </p:cNvPr>
          <p:cNvSpPr/>
          <p:nvPr/>
        </p:nvSpPr>
        <p:spPr>
          <a:xfrm>
            <a:off x="5045963" y="5606861"/>
            <a:ext cx="4123693" cy="324408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Generate Runtime Program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4196EB6-FBE3-9CE3-9960-848359D658F9}"/>
              </a:ext>
            </a:extLst>
          </p:cNvPr>
          <p:cNvSpPr txBox="1"/>
          <p:nvPr/>
        </p:nvSpPr>
        <p:spPr>
          <a:xfrm>
            <a:off x="9631619" y="1270075"/>
            <a:ext cx="20541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[Matthias Boehm et al:</a:t>
            </a: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SystemML's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Optimizer: Plan Generation for Large-Scale Machine Learning Programs.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IEEE Data Eng. Bull 2014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2C83158-6F47-D684-9E8F-2094509ED599}"/>
              </a:ext>
            </a:extLst>
          </p:cNvPr>
          <p:cNvSpPr/>
          <p:nvPr/>
        </p:nvSpPr>
        <p:spPr>
          <a:xfrm>
            <a:off x="4026964" y="3002388"/>
            <a:ext cx="5250264" cy="861063"/>
          </a:xfrm>
          <a:prstGeom prst="rect">
            <a:avLst/>
          </a:prstGeom>
          <a:solidFill>
            <a:srgbClr val="F70146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Multiple 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Rounds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1765437-F68C-DFEB-EFA6-6896D5605E34}"/>
              </a:ext>
            </a:extLst>
          </p:cNvPr>
          <p:cNvSpPr/>
          <p:nvPr/>
        </p:nvSpPr>
        <p:spPr>
          <a:xfrm>
            <a:off x="5045962" y="3090251"/>
            <a:ext cx="4123693" cy="324408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Static/Dynamic Rewrites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B08A18C-472C-E42B-9B28-A062DB8BACDC}"/>
              </a:ext>
            </a:extLst>
          </p:cNvPr>
          <p:cNvSpPr/>
          <p:nvPr/>
        </p:nvSpPr>
        <p:spPr>
          <a:xfrm>
            <a:off x="5045961" y="3476851"/>
            <a:ext cx="4123693" cy="324408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Intra-/Inter-Procedural Analysis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8663E04-4F6F-306E-BCFC-4D4FAF083C08}"/>
              </a:ext>
            </a:extLst>
          </p:cNvPr>
          <p:cNvSpPr/>
          <p:nvPr/>
        </p:nvSpPr>
        <p:spPr>
          <a:xfrm>
            <a:off x="5045963" y="3933787"/>
            <a:ext cx="4123693" cy="324408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Static/Dynamic Rewrites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9E29D37-4B54-030F-414E-2D41E2EC25F9}"/>
              </a:ext>
            </a:extLst>
          </p:cNvPr>
          <p:cNvSpPr txBox="1"/>
          <p:nvPr/>
        </p:nvSpPr>
        <p:spPr>
          <a:xfrm>
            <a:off x="5903660" y="6228663"/>
            <a:ext cx="24124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Execution Plan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C040EB0-8D8B-1468-63F9-837751727B99}"/>
              </a:ext>
            </a:extLst>
          </p:cNvPr>
          <p:cNvCxnSpPr>
            <a:stCxn id="34" idx="2"/>
            <a:endCxn id="40" idx="0"/>
          </p:cNvCxnSpPr>
          <p:nvPr/>
        </p:nvCxnSpPr>
        <p:spPr>
          <a:xfrm>
            <a:off x="7107810" y="5931269"/>
            <a:ext cx="2065" cy="297394"/>
          </a:xfrm>
          <a:prstGeom prst="straightConnector1">
            <a:avLst/>
          </a:prstGeom>
          <a:noFill/>
          <a:ln w="19050" cap="flat" cmpd="sng" algn="ctr">
            <a:solidFill>
              <a:srgbClr val="F70146"/>
            </a:solidFill>
            <a:prstDash val="solid"/>
            <a:miter lim="800000"/>
            <a:headEnd type="oval"/>
            <a:tailEnd type="arrow"/>
          </a:ln>
          <a:effectLst/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7A837D64-96C7-9D96-979B-835161BE9D5E}"/>
              </a:ext>
            </a:extLst>
          </p:cNvPr>
          <p:cNvSpPr/>
          <p:nvPr/>
        </p:nvSpPr>
        <p:spPr>
          <a:xfrm>
            <a:off x="3180146" y="1171415"/>
            <a:ext cx="6143123" cy="1206251"/>
          </a:xfrm>
          <a:prstGeom prst="rect">
            <a:avLst/>
          </a:prstGeom>
          <a:noFill/>
          <a:ln w="25400" cap="flat" cmpd="sng" algn="ctr">
            <a:solidFill>
              <a:srgbClr val="F7014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Language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D107438-435E-7F59-7986-C57C887F608F}"/>
              </a:ext>
            </a:extLst>
          </p:cNvPr>
          <p:cNvSpPr/>
          <p:nvPr/>
        </p:nvSpPr>
        <p:spPr>
          <a:xfrm>
            <a:off x="3180147" y="2554208"/>
            <a:ext cx="6143122" cy="2140831"/>
          </a:xfrm>
          <a:prstGeom prst="rect">
            <a:avLst/>
          </a:prstGeom>
          <a:noFill/>
          <a:ln w="25400" cap="flat" cmpd="sng" algn="ctr">
            <a:solidFill>
              <a:srgbClr val="F7014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HOPs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B126C59-A90C-E9BA-6365-9C93E2034C36}"/>
              </a:ext>
            </a:extLst>
          </p:cNvPr>
          <p:cNvSpPr/>
          <p:nvPr/>
        </p:nvSpPr>
        <p:spPr>
          <a:xfrm>
            <a:off x="3181822" y="4909972"/>
            <a:ext cx="6143122" cy="1072926"/>
          </a:xfrm>
          <a:prstGeom prst="rect">
            <a:avLst/>
          </a:prstGeom>
          <a:noFill/>
          <a:ln w="25400" cap="flat" cmpd="sng" algn="ctr">
            <a:solidFill>
              <a:srgbClr val="F7014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LOPs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CACB036-D745-380A-20AD-E42ACA68CAB5}"/>
              </a:ext>
            </a:extLst>
          </p:cNvPr>
          <p:cNvCxnSpPr/>
          <p:nvPr/>
        </p:nvCxnSpPr>
        <p:spPr>
          <a:xfrm>
            <a:off x="9631619" y="3876958"/>
            <a:ext cx="0" cy="2351705"/>
          </a:xfrm>
          <a:prstGeom prst="straightConnector1">
            <a:avLst/>
          </a:prstGeom>
          <a:noFill/>
          <a:ln w="19050" cap="flat" cmpd="sng" algn="ctr">
            <a:solidFill>
              <a:srgbClr val="F70146"/>
            </a:solidFill>
            <a:prstDash val="solid"/>
            <a:miter lim="800000"/>
            <a:headEnd type="oval"/>
            <a:tailEnd type="arrow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27065E5-514B-B0BD-5B4E-051CFEE023F7}"/>
              </a:ext>
            </a:extLst>
          </p:cNvPr>
          <p:cNvSpPr txBox="1"/>
          <p:nvPr/>
        </p:nvSpPr>
        <p:spPr>
          <a:xfrm>
            <a:off x="9764573" y="4482595"/>
            <a:ext cx="155749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Dynamic Recompilation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lecture 04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611E079-B1FE-912A-7F09-E9D268788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4253" y="2733787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05765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/>
      <p:bldP spid="43" grpId="0" animBg="1"/>
      <p:bldP spid="44" grpId="0" animBg="1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1F1DF-49D4-A8A9-9649-5BDE3AC6F1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SystemDS</a:t>
            </a:r>
            <a:r>
              <a:rPr lang="en-US" dirty="0"/>
              <a:t>: Basic HOP and LOP DAG Compilation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BCB90B-ADA5-9505-6FF7-1C4BED4397F9}"/>
              </a:ext>
            </a:extLst>
          </p:cNvPr>
          <p:cNvSpPr txBox="1"/>
          <p:nvPr/>
        </p:nvSpPr>
        <p:spPr>
          <a:xfrm>
            <a:off x="594424" y="1030442"/>
            <a:ext cx="3434760" cy="333937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LinregDS</a:t>
            </a: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(Direct Solve)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7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ourier New" pitchFamily="49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X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read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$1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y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read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$2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intercept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$3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;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lambda = 0.001;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00" b="1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ourier New" pitchFamily="49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if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 intercept == 1 )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  ones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matrix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(1, </a:t>
            </a:r>
            <a:r>
              <a:rPr lang="en-US" sz="12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nrow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(X), 1);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  X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append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(X, ones);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}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ourier New" pitchFamily="49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I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matrix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(1, </a:t>
            </a:r>
            <a:r>
              <a:rPr lang="en-US" sz="12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ncol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(X), 1);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A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t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 %*% X + </a:t>
            </a:r>
            <a:r>
              <a:rPr lang="en-US" sz="12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diag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(I)*lambda;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t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 %*% y;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beta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solve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(A, b);</a:t>
            </a:r>
            <a:b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</a:b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write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(beta,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$4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46A2A4-C25F-1568-7D5C-3BADB5648F01}"/>
              </a:ext>
            </a:extLst>
          </p:cNvPr>
          <p:cNvSpPr/>
          <p:nvPr/>
        </p:nvSpPr>
        <p:spPr>
          <a:xfrm>
            <a:off x="801678" y="2612090"/>
            <a:ext cx="2770952" cy="422028"/>
          </a:xfrm>
          <a:prstGeom prst="rect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2ED578-0CF6-9302-26B7-BF7E405AA546}"/>
              </a:ext>
            </a:extLst>
          </p:cNvPr>
          <p:cNvSpPr/>
          <p:nvPr/>
        </p:nvSpPr>
        <p:spPr>
          <a:xfrm>
            <a:off x="582597" y="3211424"/>
            <a:ext cx="3068664" cy="1101972"/>
          </a:xfrm>
          <a:prstGeom prst="rect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1518AB-3D34-8E66-0FE7-154725049658}"/>
              </a:ext>
            </a:extLst>
          </p:cNvPr>
          <p:cNvSpPr/>
          <p:nvPr/>
        </p:nvSpPr>
        <p:spPr>
          <a:xfrm>
            <a:off x="582597" y="2449430"/>
            <a:ext cx="3068664" cy="709248"/>
          </a:xfrm>
          <a:prstGeom prst="rect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6C3565-B36E-8016-8BDC-317106AB133C}"/>
              </a:ext>
            </a:extLst>
          </p:cNvPr>
          <p:cNvSpPr txBox="1"/>
          <p:nvPr/>
        </p:nvSpPr>
        <p:spPr>
          <a:xfrm>
            <a:off x="4643094" y="1019224"/>
            <a:ext cx="1828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HOP DAG</a:t>
            </a:r>
            <a:b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(after rewrites)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C7C3C5-1C95-A7F7-6D63-48EA0188DED5}"/>
              </a:ext>
            </a:extLst>
          </p:cNvPr>
          <p:cNvSpPr txBox="1"/>
          <p:nvPr/>
        </p:nvSpPr>
        <p:spPr>
          <a:xfrm>
            <a:off x="5099118" y="3760320"/>
            <a:ext cx="1828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LOP DAG</a:t>
            </a:r>
            <a:b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(after rewrites)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EC7438-C680-F607-C797-39695AC33E72}"/>
              </a:ext>
            </a:extLst>
          </p:cNvPr>
          <p:cNvSpPr txBox="1"/>
          <p:nvPr/>
        </p:nvSpPr>
        <p:spPr>
          <a:xfrm>
            <a:off x="8535631" y="1022638"/>
            <a:ext cx="2242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  <a:t>Cluster </a:t>
            </a:r>
            <a:r>
              <a:rPr lang="en-US" b="1" dirty="0" err="1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  <a:t>Config</a:t>
            </a:r>
            <a:r>
              <a:rPr lang="en-US" b="1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  <a:t>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  <a:t> driver mem: 20 GB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  <a:t> exec mem:   60 GB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EDAD7A-E825-5DC0-A54A-F94C093BD661}"/>
              </a:ext>
            </a:extLst>
          </p:cNvPr>
          <p:cNvSpPr/>
          <p:nvPr/>
        </p:nvSpPr>
        <p:spPr>
          <a:xfrm>
            <a:off x="6194654" y="2236469"/>
            <a:ext cx="2791840" cy="1219200"/>
          </a:xfrm>
          <a:prstGeom prst="rect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8633D56-77B7-8BA4-5F75-CA0C2F6D2B1B}"/>
              </a:ext>
            </a:extLst>
          </p:cNvPr>
          <p:cNvCxnSpPr>
            <a:cxnSpLocks/>
          </p:cNvCxnSpPr>
          <p:nvPr/>
        </p:nvCxnSpPr>
        <p:spPr>
          <a:xfrm flipV="1">
            <a:off x="3352800" y="1735727"/>
            <a:ext cx="1335654" cy="218138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  <a:headEnd type="oval"/>
            <a:tailEnd type="arrow"/>
          </a:ln>
          <a:effectLst/>
        </p:spPr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B60E41-0D3E-56F5-7E3C-CBFA7A655385}"/>
              </a:ext>
            </a:extLst>
          </p:cNvPr>
          <p:cNvGrpSpPr/>
          <p:nvPr/>
        </p:nvGrpSpPr>
        <p:grpSpPr>
          <a:xfrm>
            <a:off x="5024094" y="1199350"/>
            <a:ext cx="3505200" cy="2290465"/>
            <a:chOff x="4114800" y="1749623"/>
            <a:chExt cx="3505200" cy="229046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DDD4C0-E154-98FF-8A84-B4CE9C159884}"/>
                </a:ext>
              </a:extLst>
            </p:cNvPr>
            <p:cNvSpPr txBox="1"/>
            <p:nvPr/>
          </p:nvSpPr>
          <p:spPr>
            <a:xfrm>
              <a:off x="4114800" y="3578423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dg(rand)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3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x1,10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3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)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4EEAE7B-873C-495C-53E0-3B49B9FBA1B6}"/>
                </a:ext>
              </a:extLst>
            </p:cNvPr>
            <p:cNvCxnSpPr>
              <a:stCxn id="14" idx="0"/>
              <a:endCxn id="16" idx="2"/>
            </p:cNvCxnSpPr>
            <p:nvPr/>
          </p:nvCxnSpPr>
          <p:spPr>
            <a:xfrm rot="5400000" flipH="1" flipV="1">
              <a:off x="4495880" y="3311803"/>
              <a:ext cx="533240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614248-065E-F7BD-CA8A-C8FD95092C51}"/>
                </a:ext>
              </a:extLst>
            </p:cNvPr>
            <p:cNvSpPr txBox="1"/>
            <p:nvPr/>
          </p:nvSpPr>
          <p:spPr>
            <a:xfrm>
              <a:off x="4267200" y="2768184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r(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diag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D3CB35-D008-8573-4D73-549295315E9A}"/>
                </a:ext>
              </a:extLst>
            </p:cNvPr>
            <p:cNvSpPr txBox="1"/>
            <p:nvPr/>
          </p:nvSpPr>
          <p:spPr>
            <a:xfrm>
              <a:off x="5181600" y="3578423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X</a:t>
              </a:r>
            </a:p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8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x10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3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,10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11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E5FF1DD-A4A9-9C40-79ED-79F5CB48F3D4}"/>
                </a:ext>
              </a:extLst>
            </p:cNvPr>
            <p:cNvSpPr txBox="1"/>
            <p:nvPr/>
          </p:nvSpPr>
          <p:spPr>
            <a:xfrm>
              <a:off x="6477000" y="3578423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y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8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x1,10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8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6E34633-3863-4836-A23E-23068FED1F1F}"/>
                </a:ext>
              </a:extLst>
            </p:cNvPr>
            <p:cNvSpPr txBox="1"/>
            <p:nvPr/>
          </p:nvSpPr>
          <p:spPr>
            <a:xfrm>
              <a:off x="5410200" y="2768184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ba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(+*)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312F8A1-D65C-90B4-F8B2-64F902F5B90C}"/>
                </a:ext>
              </a:extLst>
            </p:cNvPr>
            <p:cNvSpPr txBox="1"/>
            <p:nvPr/>
          </p:nvSpPr>
          <p:spPr>
            <a:xfrm>
              <a:off x="6553200" y="2768184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ba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(+*)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EF35FC8-0267-BBDE-50EA-AEF5EF8A267A}"/>
                </a:ext>
              </a:extLst>
            </p:cNvPr>
            <p:cNvSpPr txBox="1"/>
            <p:nvPr/>
          </p:nvSpPr>
          <p:spPr>
            <a:xfrm>
              <a:off x="5029200" y="3245822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r(t)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C7DA2E7-BD6C-2A47-4DE6-C4503C9973A1}"/>
                </a:ext>
              </a:extLst>
            </p:cNvPr>
            <p:cNvCxnSpPr/>
            <p:nvPr/>
          </p:nvCxnSpPr>
          <p:spPr>
            <a:xfrm rot="10800000">
              <a:off x="5562600" y="3522822"/>
              <a:ext cx="228600" cy="104001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8098E4A-1B2D-B0FE-55C7-94F6DE0F568E}"/>
                </a:ext>
              </a:extLst>
            </p:cNvPr>
            <p:cNvCxnSpPr>
              <a:stCxn id="17" idx="0"/>
              <a:endCxn id="19" idx="2"/>
            </p:cNvCxnSpPr>
            <p:nvPr/>
          </p:nvCxnSpPr>
          <p:spPr>
            <a:xfrm rot="5400000" flipH="1" flipV="1">
              <a:off x="5638880" y="3311803"/>
              <a:ext cx="533240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2C5DD65-AA9E-E472-2F3E-76E9E8F84E77}"/>
                </a:ext>
              </a:extLst>
            </p:cNvPr>
            <p:cNvCxnSpPr>
              <a:stCxn id="21" idx="0"/>
            </p:cNvCxnSpPr>
            <p:nvPr/>
          </p:nvCxnSpPr>
          <p:spPr>
            <a:xfrm rot="5400000" flipH="1" flipV="1">
              <a:off x="5495231" y="3026053"/>
              <a:ext cx="249038" cy="1905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D4DE4F5-FC06-B343-52C3-E9D8BCB0CDFC}"/>
                </a:ext>
              </a:extLst>
            </p:cNvPr>
            <p:cNvCxnSpPr/>
            <p:nvPr/>
          </p:nvCxnSpPr>
          <p:spPr>
            <a:xfrm flipV="1">
              <a:off x="5726724" y="3017222"/>
              <a:ext cx="1131276" cy="3311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322289E-2490-13AC-4FD1-602637667F2B}"/>
                </a:ext>
              </a:extLst>
            </p:cNvPr>
            <p:cNvCxnSpPr>
              <a:stCxn id="18" idx="0"/>
              <a:endCxn id="20" idx="2"/>
            </p:cNvCxnSpPr>
            <p:nvPr/>
          </p:nvCxnSpPr>
          <p:spPr>
            <a:xfrm rot="5400000" flipH="1" flipV="1">
              <a:off x="6781880" y="3311803"/>
              <a:ext cx="533240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C5F4B66-475E-12B0-42F2-291BBC5B3DC3}"/>
                </a:ext>
              </a:extLst>
            </p:cNvPr>
            <p:cNvSpPr txBox="1"/>
            <p:nvPr/>
          </p:nvSpPr>
          <p:spPr>
            <a:xfrm>
              <a:off x="4953000" y="2407622"/>
              <a:ext cx="838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b(+)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3CB85E5-3CDC-BE1F-75EC-716ECEC9D09E}"/>
                </a:ext>
              </a:extLst>
            </p:cNvPr>
            <p:cNvCxnSpPr>
              <a:stCxn id="16" idx="0"/>
            </p:cNvCxnSpPr>
            <p:nvPr/>
          </p:nvCxnSpPr>
          <p:spPr>
            <a:xfrm rot="5400000" flipH="1" flipV="1">
              <a:off x="4906069" y="2492653"/>
              <a:ext cx="131962" cy="4191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8AA9C94-77E7-FA2D-F16D-20BA5C787045}"/>
                </a:ext>
              </a:extLst>
            </p:cNvPr>
            <p:cNvCxnSpPr>
              <a:stCxn id="19" idx="0"/>
            </p:cNvCxnSpPr>
            <p:nvPr/>
          </p:nvCxnSpPr>
          <p:spPr>
            <a:xfrm rot="16200000" flipV="1">
              <a:off x="5629969" y="2492653"/>
              <a:ext cx="131962" cy="4191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EF5A7C4-7233-7FEE-E4D5-A114EEB06A2F}"/>
                </a:ext>
              </a:extLst>
            </p:cNvPr>
            <p:cNvSpPr txBox="1"/>
            <p:nvPr/>
          </p:nvSpPr>
          <p:spPr>
            <a:xfrm>
              <a:off x="5791200" y="2179022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b(solve)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BEAF065-FF79-485F-05D8-6A3AFE2AE219}"/>
                </a:ext>
              </a:extLst>
            </p:cNvPr>
            <p:cNvCxnSpPr/>
            <p:nvPr/>
          </p:nvCxnSpPr>
          <p:spPr>
            <a:xfrm flipV="1">
              <a:off x="5562600" y="2407622"/>
              <a:ext cx="457200" cy="762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B56EDC7-2A47-C614-C5E2-A213E2C6BC6E}"/>
                </a:ext>
              </a:extLst>
            </p:cNvPr>
            <p:cNvCxnSpPr>
              <a:stCxn id="20" idx="0"/>
            </p:cNvCxnSpPr>
            <p:nvPr/>
          </p:nvCxnSpPr>
          <p:spPr>
            <a:xfrm rot="16200000" flipV="1">
              <a:off x="6544369" y="2264053"/>
              <a:ext cx="360562" cy="6477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4A44BF4-E100-4F96-EA19-617D42335B44}"/>
                </a:ext>
              </a:extLst>
            </p:cNvPr>
            <p:cNvSpPr txBox="1"/>
            <p:nvPr/>
          </p:nvSpPr>
          <p:spPr>
            <a:xfrm>
              <a:off x="5791200" y="1749623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write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F1ACF8A-6AF4-4BDF-6FFB-E0BB4147B82C}"/>
                </a:ext>
              </a:extLst>
            </p:cNvPr>
            <p:cNvCxnSpPr>
              <a:stCxn id="30" idx="0"/>
              <a:endCxn id="33" idx="2"/>
            </p:cNvCxnSpPr>
            <p:nvPr/>
          </p:nvCxnSpPr>
          <p:spPr>
            <a:xfrm rot="5400000" flipH="1" flipV="1">
              <a:off x="6210300" y="2102822"/>
              <a:ext cx="152400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B2EF3B5-612A-807D-738E-9FBD90B4555C}"/>
              </a:ext>
            </a:extLst>
          </p:cNvPr>
          <p:cNvSpPr txBox="1"/>
          <p:nvPr/>
        </p:nvSpPr>
        <p:spPr>
          <a:xfrm>
            <a:off x="2124183" y="1411442"/>
            <a:ext cx="1524000" cy="738664"/>
          </a:xfrm>
          <a:prstGeom prst="rect">
            <a:avLst/>
          </a:prstGeom>
          <a:solidFill>
            <a:srgbClr val="7889FB"/>
          </a:solidFill>
        </p:spPr>
        <p:txBody>
          <a:bodyPr wrap="square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Scenario: </a:t>
            </a:r>
            <a:br>
              <a:rPr lang="en-US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</a:b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X: 10</a:t>
            </a:r>
            <a:r>
              <a:rPr lang="de-DE" sz="1400" baseline="30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x 10</a:t>
            </a:r>
            <a:r>
              <a:rPr lang="de-DE" sz="1400" baseline="30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, 10</a:t>
            </a:r>
            <a:r>
              <a:rPr lang="de-DE" sz="1400" baseline="30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11</a:t>
            </a: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b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</a:b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y: 10</a:t>
            </a:r>
            <a:r>
              <a:rPr lang="de-DE" sz="1400" baseline="30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x 1, 10</a:t>
            </a:r>
            <a:r>
              <a:rPr lang="de-DE" sz="1400" baseline="30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endParaRPr lang="en-US" sz="140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23F4EB-5715-E0FD-4A05-325975311F4A}"/>
              </a:ext>
            </a:extLst>
          </p:cNvPr>
          <p:cNvSpPr txBox="1"/>
          <p:nvPr/>
        </p:nvSpPr>
        <p:spPr>
          <a:xfrm>
            <a:off x="422853" y="4600594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è"/>
            </a:pPr>
            <a:r>
              <a:rPr lang="en-US" b="1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Hybrid Runtime Plans:</a:t>
            </a:r>
          </a:p>
          <a:p>
            <a:pPr marL="182880" lvl="1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Size propagation / memory estimates</a:t>
            </a:r>
          </a:p>
          <a:p>
            <a:pPr marL="182880" lvl="1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Integrated CP / Spark runtime</a:t>
            </a:r>
          </a:p>
          <a:p>
            <a:pPr marL="182880" lvl="1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Dynamic recompilation</a:t>
            </a:r>
            <a:r>
              <a:rPr lang="en-US" b="1" dirty="0">
                <a:solidFill>
                  <a:srgbClr val="FF0000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during runtime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B314845-0ACF-7873-1A66-BA2AC599F056}"/>
              </a:ext>
            </a:extLst>
          </p:cNvPr>
          <p:cNvGrpSpPr/>
          <p:nvPr/>
        </p:nvGrpSpPr>
        <p:grpSpPr>
          <a:xfrm>
            <a:off x="4947894" y="1019224"/>
            <a:ext cx="4114800" cy="2243480"/>
            <a:chOff x="4038600" y="1569497"/>
            <a:chExt cx="4114800" cy="224348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C8ED3A1-333F-C84B-A5BD-73A36B08D11B}"/>
                </a:ext>
              </a:extLst>
            </p:cNvPr>
            <p:cNvSpPr txBox="1"/>
            <p:nvPr/>
          </p:nvSpPr>
          <p:spPr>
            <a:xfrm>
              <a:off x="7086600" y="35052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800MB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5372090-5E65-50ED-D8BB-D90FE6946573}"/>
                </a:ext>
              </a:extLst>
            </p:cNvPr>
            <p:cNvSpPr txBox="1"/>
            <p:nvPr/>
          </p:nvSpPr>
          <p:spPr>
            <a:xfrm>
              <a:off x="7315200" y="2740223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800GB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7D1250B-A46E-EE0F-8A08-E56AD50E638A}"/>
                </a:ext>
              </a:extLst>
            </p:cNvPr>
            <p:cNvSpPr txBox="1"/>
            <p:nvPr/>
          </p:nvSpPr>
          <p:spPr>
            <a:xfrm>
              <a:off x="5943600" y="3505200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800GB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8FAAD64-FF62-D8B0-609E-654A5942C2DB}"/>
                </a:ext>
              </a:extLst>
            </p:cNvPr>
            <p:cNvSpPr txBox="1"/>
            <p:nvPr/>
          </p:nvSpPr>
          <p:spPr>
            <a:xfrm>
              <a:off x="4114800" y="3349823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8KB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21977E4-824D-7977-CD47-EC6501C6927B}"/>
                </a:ext>
              </a:extLst>
            </p:cNvPr>
            <p:cNvSpPr txBox="1"/>
            <p:nvPr/>
          </p:nvSpPr>
          <p:spPr>
            <a:xfrm>
              <a:off x="4038600" y="2508646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172KB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9E3B6D5-7A24-6F59-5F0F-12A7EBA2F908}"/>
                </a:ext>
              </a:extLst>
            </p:cNvPr>
            <p:cNvSpPr txBox="1"/>
            <p:nvPr/>
          </p:nvSpPr>
          <p:spPr>
            <a:xfrm>
              <a:off x="4876800" y="3093497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1.6TB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899A79D-E8DB-3ADA-89BE-66D6915FEDB4}"/>
                </a:ext>
              </a:extLst>
            </p:cNvPr>
            <p:cNvSpPr txBox="1"/>
            <p:nvPr/>
          </p:nvSpPr>
          <p:spPr>
            <a:xfrm>
              <a:off x="5867400" y="2554069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1.6TB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F428C0F-97C8-9E11-3730-9BADFF32DF73}"/>
                </a:ext>
              </a:extLst>
            </p:cNvPr>
            <p:cNvSpPr txBox="1"/>
            <p:nvPr/>
          </p:nvSpPr>
          <p:spPr>
            <a:xfrm>
              <a:off x="4876800" y="2146439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16MB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EACBAAD-8D22-D7FE-8642-B2D5ADC8BD40}"/>
                </a:ext>
              </a:extLst>
            </p:cNvPr>
            <p:cNvSpPr txBox="1"/>
            <p:nvPr/>
          </p:nvSpPr>
          <p:spPr>
            <a:xfrm>
              <a:off x="5715000" y="1978223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8MB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9DEF8A8-AAD1-1138-B6C3-DB61D750ADD4}"/>
                </a:ext>
              </a:extLst>
            </p:cNvPr>
            <p:cNvSpPr txBox="1"/>
            <p:nvPr/>
          </p:nvSpPr>
          <p:spPr>
            <a:xfrm>
              <a:off x="5715000" y="1569497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8KB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09A5F1E-BB0B-14C5-816C-10CD46647928}"/>
              </a:ext>
            </a:extLst>
          </p:cNvPr>
          <p:cNvGrpSpPr/>
          <p:nvPr/>
        </p:nvGrpSpPr>
        <p:grpSpPr>
          <a:xfrm>
            <a:off x="4871694" y="1171624"/>
            <a:ext cx="3722914" cy="2139554"/>
            <a:chOff x="3962400" y="1721897"/>
            <a:chExt cx="3722914" cy="213955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1E0320A-83A9-88E7-4B41-5D0464DEB115}"/>
                </a:ext>
              </a:extLst>
            </p:cNvPr>
            <p:cNvSpPr txBox="1"/>
            <p:nvPr/>
          </p:nvSpPr>
          <p:spPr>
            <a:xfrm>
              <a:off x="3962400" y="355367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CP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05BD099-F63C-3CF6-68DF-7ECB83A57992}"/>
                </a:ext>
              </a:extLst>
            </p:cNvPr>
            <p:cNvSpPr txBox="1"/>
            <p:nvPr/>
          </p:nvSpPr>
          <p:spPr>
            <a:xfrm>
              <a:off x="4905984" y="3270646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SP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AD6A107-3D87-2F7E-D41E-EC4D5B3FFB57}"/>
                </a:ext>
              </a:extLst>
            </p:cNvPr>
            <p:cNvSpPr txBox="1"/>
            <p:nvPr/>
          </p:nvSpPr>
          <p:spPr>
            <a:xfrm>
              <a:off x="4038600" y="271547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CP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2CFAE7B-BBF2-D2A2-6E6D-C36660213490}"/>
                </a:ext>
              </a:extLst>
            </p:cNvPr>
            <p:cNvSpPr txBox="1"/>
            <p:nvPr/>
          </p:nvSpPr>
          <p:spPr>
            <a:xfrm>
              <a:off x="4800600" y="233447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CP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2C664D8-AAE1-A5B3-A1D9-3AEB07A04BCE}"/>
                </a:ext>
              </a:extLst>
            </p:cNvPr>
            <p:cNvSpPr txBox="1"/>
            <p:nvPr/>
          </p:nvSpPr>
          <p:spPr>
            <a:xfrm>
              <a:off x="5638800" y="1721897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CP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6E7D57F-2DEA-573C-43B8-44E3FA391D43}"/>
                </a:ext>
              </a:extLst>
            </p:cNvPr>
            <p:cNvSpPr txBox="1"/>
            <p:nvPr/>
          </p:nvSpPr>
          <p:spPr>
            <a:xfrm>
              <a:off x="6085114" y="2737246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SP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ADBEB36-C528-2D7E-52A3-8AF3E67B1DAE}"/>
                </a:ext>
              </a:extLst>
            </p:cNvPr>
            <p:cNvSpPr txBox="1"/>
            <p:nvPr/>
          </p:nvSpPr>
          <p:spPr>
            <a:xfrm>
              <a:off x="7151914" y="2911418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SP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5E7DDFA-E2F4-7550-EF28-033CA43B54BF}"/>
                </a:ext>
              </a:extLst>
            </p:cNvPr>
            <p:cNvSpPr txBox="1"/>
            <p:nvPr/>
          </p:nvSpPr>
          <p:spPr>
            <a:xfrm>
              <a:off x="5486400" y="2138532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CP</a:t>
              </a:r>
            </a:p>
          </p:txBody>
        </p:sp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F97070E-AA9C-9508-B3BB-711254B11572}"/>
              </a:ext>
            </a:extLst>
          </p:cNvPr>
          <p:cNvCxnSpPr/>
          <p:nvPr/>
        </p:nvCxnSpPr>
        <p:spPr>
          <a:xfrm rot="5400000">
            <a:off x="8263388" y="3679521"/>
            <a:ext cx="685800" cy="158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  <a:headEnd type="oval"/>
            <a:tailEnd type="arrow"/>
          </a:ln>
          <a:effectLst/>
        </p:spPr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3514B9EA-81B2-A57A-1DC2-C11A5C65BC7B}"/>
              </a:ext>
            </a:extLst>
          </p:cNvPr>
          <p:cNvSpPr/>
          <p:nvPr/>
        </p:nvSpPr>
        <p:spPr>
          <a:xfrm>
            <a:off x="582597" y="1411442"/>
            <a:ext cx="3068664" cy="979368"/>
          </a:xfrm>
          <a:prstGeom prst="rect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38B12B2-A3DC-9A66-64E9-5F493A21F42E}"/>
              </a:ext>
            </a:extLst>
          </p:cNvPr>
          <p:cNvGrpSpPr/>
          <p:nvPr/>
        </p:nvGrpSpPr>
        <p:grpSpPr>
          <a:xfrm>
            <a:off x="6271575" y="3704256"/>
            <a:ext cx="3086100" cy="2030566"/>
            <a:chOff x="5377860" y="4423395"/>
            <a:chExt cx="3086100" cy="2030566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CB07BC7-F64C-43B5-2D44-085E2871985F}"/>
                </a:ext>
              </a:extLst>
            </p:cNvPr>
            <p:cNvSpPr txBox="1"/>
            <p:nvPr/>
          </p:nvSpPr>
          <p:spPr>
            <a:xfrm>
              <a:off x="5377860" y="5455741"/>
              <a:ext cx="723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1.6GB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1310518-D2D6-A2B2-18A9-BB4331C3D1F2}"/>
                </a:ext>
              </a:extLst>
            </p:cNvPr>
            <p:cNvSpPr txBox="1"/>
            <p:nvPr/>
          </p:nvSpPr>
          <p:spPr>
            <a:xfrm>
              <a:off x="5500670" y="5225752"/>
              <a:ext cx="810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800MB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406A990-1454-CCEC-2179-0BC774124DD4}"/>
                </a:ext>
              </a:extLst>
            </p:cNvPr>
            <p:cNvSpPr txBox="1"/>
            <p:nvPr/>
          </p:nvSpPr>
          <p:spPr>
            <a:xfrm>
              <a:off x="5991515" y="4423395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16KB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C7B053F-72CE-1614-6CD9-A421F27746C1}"/>
                </a:ext>
              </a:extLst>
            </p:cNvPr>
            <p:cNvSpPr txBox="1"/>
            <p:nvPr/>
          </p:nvSpPr>
          <p:spPr>
            <a:xfrm>
              <a:off x="6635160" y="5600521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X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2A22EA3-1928-38F8-2016-D7943FA981BE}"/>
                </a:ext>
              </a:extLst>
            </p:cNvPr>
            <p:cNvSpPr txBox="1"/>
            <p:nvPr/>
          </p:nvSpPr>
          <p:spPr>
            <a:xfrm>
              <a:off x="5701710" y="6176962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y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charset="0"/>
                <a:cs typeface="Courier New" pitchFamily="49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6908BA2-04CB-B7C3-32A1-EC10F44FB4B0}"/>
                </a:ext>
              </a:extLst>
            </p:cNvPr>
            <p:cNvSpPr txBox="1"/>
            <p:nvPr/>
          </p:nvSpPr>
          <p:spPr>
            <a:xfrm>
              <a:off x="5625510" y="5646241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r’(CP)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E906C84B-5DB9-C803-4222-F6F7E89B19CF}"/>
                </a:ext>
              </a:extLst>
            </p:cNvPr>
            <p:cNvCxnSpPr>
              <a:endCxn id="67" idx="2"/>
            </p:cNvCxnSpPr>
            <p:nvPr/>
          </p:nvCxnSpPr>
          <p:spPr>
            <a:xfrm rot="10800000">
              <a:off x="6673260" y="5344121"/>
              <a:ext cx="495300" cy="256401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BEA87A0-8ADC-57A8-4926-29221969DBF7}"/>
                </a:ext>
              </a:extLst>
            </p:cNvPr>
            <p:cNvSpPr txBox="1"/>
            <p:nvPr/>
          </p:nvSpPr>
          <p:spPr>
            <a:xfrm>
              <a:off x="6025560" y="5067121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mapmm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(SP)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14C3BD4-23E1-24E5-6775-1A46CF0C3D63}"/>
                </a:ext>
              </a:extLst>
            </p:cNvPr>
            <p:cNvSpPr txBox="1"/>
            <p:nvPr/>
          </p:nvSpPr>
          <p:spPr>
            <a:xfrm>
              <a:off x="7168560" y="5067121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tsmm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(SP)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68768EAF-538D-BF35-C257-CE884F4E501B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438380" y="4984640"/>
              <a:ext cx="164961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B8D3C8FB-8BF7-3F70-BF1A-F3FF477377D5}"/>
                </a:ext>
              </a:extLst>
            </p:cNvPr>
            <p:cNvCxnSpPr>
              <a:stCxn id="68" idx="0"/>
            </p:cNvCxnSpPr>
            <p:nvPr/>
          </p:nvCxnSpPr>
          <p:spPr>
            <a:xfrm rot="5400000" flipH="1" flipV="1">
              <a:off x="7733780" y="4984641"/>
              <a:ext cx="164961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ACB7D60-2EE3-1A4A-4A8C-8D1CB2E5CE6E}"/>
                </a:ext>
              </a:extLst>
            </p:cNvPr>
            <p:cNvCxnSpPr>
              <a:endCxn id="68" idx="2"/>
            </p:cNvCxnSpPr>
            <p:nvPr/>
          </p:nvCxnSpPr>
          <p:spPr>
            <a:xfrm flipV="1">
              <a:off x="7397162" y="5344120"/>
              <a:ext cx="419098" cy="256401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3E42201D-14A5-CCCA-D432-F4FFD75FC2F0}"/>
                </a:ext>
              </a:extLst>
            </p:cNvPr>
            <p:cNvCxnSpPr>
              <a:stCxn id="64" idx="0"/>
              <a:endCxn id="65" idx="2"/>
            </p:cNvCxnSpPr>
            <p:nvPr/>
          </p:nvCxnSpPr>
          <p:spPr>
            <a:xfrm flipV="1">
              <a:off x="6006510" y="5923240"/>
              <a:ext cx="0" cy="253722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653F6C14-05A3-D019-2765-2321CFF97651}"/>
                </a:ext>
              </a:extLst>
            </p:cNvPr>
            <p:cNvCxnSpPr>
              <a:cxnSpLocks/>
              <a:stCxn id="65" idx="0"/>
            </p:cNvCxnSpPr>
            <p:nvPr/>
          </p:nvCxnSpPr>
          <p:spPr>
            <a:xfrm flipV="1">
              <a:off x="6006510" y="5344120"/>
              <a:ext cx="428228" cy="302121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6C749A9-7F5D-B8E5-EEBE-0E06AC0B2999}"/>
                </a:ext>
              </a:extLst>
            </p:cNvPr>
            <p:cNvSpPr txBox="1"/>
            <p:nvPr/>
          </p:nvSpPr>
          <p:spPr>
            <a:xfrm>
              <a:off x="5890849" y="4636253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r’(CP)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6E912F0-346D-38BD-DC9C-970FDF9BECDD}"/>
                </a:ext>
              </a:extLst>
            </p:cNvPr>
            <p:cNvSpPr txBox="1"/>
            <p:nvPr/>
          </p:nvSpPr>
          <p:spPr>
            <a:xfrm>
              <a:off x="7018421" y="5847135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889FB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(persisted in MEM_DISK)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E95E8A9-DF3B-7D2B-F292-00CE8FA17A19}"/>
              </a:ext>
            </a:extLst>
          </p:cNvPr>
          <p:cNvGrpSpPr/>
          <p:nvPr/>
        </p:nvGrpSpPr>
        <p:grpSpPr>
          <a:xfrm>
            <a:off x="9219288" y="4316717"/>
            <a:ext cx="443191" cy="1267384"/>
            <a:chOff x="7952246" y="5448396"/>
            <a:chExt cx="443191" cy="1267384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72AD951-5062-884E-7CFC-921F3AD3ECAD}"/>
                </a:ext>
              </a:extLst>
            </p:cNvPr>
            <p:cNvSpPr/>
            <p:nvPr/>
          </p:nvSpPr>
          <p:spPr>
            <a:xfrm>
              <a:off x="7952246" y="5448396"/>
              <a:ext cx="437413" cy="395306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X</a:t>
              </a:r>
              <a:r>
                <a:rPr kumimoji="0" lang="en-US" sz="1700" b="0" i="0" u="none" strike="noStrike" kern="0" cap="none" spc="0" normalizeH="0" baseline="-25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1,1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A8039B7-8EF5-B8D2-5E5E-31F8568B51B9}"/>
                </a:ext>
              </a:extLst>
            </p:cNvPr>
            <p:cNvSpPr/>
            <p:nvPr/>
          </p:nvSpPr>
          <p:spPr>
            <a:xfrm>
              <a:off x="7955354" y="5887834"/>
              <a:ext cx="437413" cy="395306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X</a:t>
              </a:r>
              <a:r>
                <a:rPr kumimoji="0" lang="en-US" sz="1700" b="0" i="0" u="none" strike="noStrike" kern="0" cap="none" spc="0" normalizeH="0" baseline="-25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2,1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C307253-CC84-43CE-8CB8-3010A9F6959C}"/>
                </a:ext>
              </a:extLst>
            </p:cNvPr>
            <p:cNvSpPr/>
            <p:nvPr/>
          </p:nvSpPr>
          <p:spPr>
            <a:xfrm>
              <a:off x="7958024" y="6320474"/>
              <a:ext cx="437413" cy="395306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X</a:t>
              </a:r>
              <a:r>
                <a:rPr kumimoji="0" lang="en-US" sz="1700" b="0" i="0" u="none" strike="noStrike" kern="0" cap="none" spc="0" normalizeH="0" baseline="-25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m,1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EDBD75A4-953A-96A5-CB86-D7F328CDCAF3}"/>
              </a:ext>
            </a:extLst>
          </p:cNvPr>
          <p:cNvSpPr txBox="1"/>
          <p:nvPr/>
        </p:nvSpPr>
        <p:spPr>
          <a:xfrm>
            <a:off x="9207537" y="3155134"/>
            <a:ext cx="29844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è"/>
            </a:pPr>
            <a:r>
              <a:rPr lang="en-US" b="1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Distributed Matrices</a:t>
            </a:r>
          </a:p>
          <a:p>
            <a:pPr marL="182880" lvl="1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Fixed-size matrix blocks</a:t>
            </a:r>
          </a:p>
          <a:p>
            <a:pPr marL="182880" lvl="1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Data-parallel operations</a:t>
            </a:r>
          </a:p>
        </p:txBody>
      </p:sp>
    </p:spTree>
    <p:extLst>
      <p:ext uri="{BB962C8B-B14F-4D97-AF65-F5344CB8AC3E}">
        <p14:creationId xmlns:p14="http://schemas.microsoft.com/office/powerpoint/2010/main" val="206146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1" grpId="0" animBg="1"/>
      <p:bldP spid="36" grpId="0"/>
      <p:bldP spid="58" grpId="0" animBg="1"/>
      <p:bldP spid="81" grpId="0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6385</Words>
  <Application>Microsoft Office PowerPoint</Application>
  <PresentationFormat>Widescreen</PresentationFormat>
  <Paragraphs>1034</Paragraphs>
  <Slides>43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ＭＳ Ｐゴシック</vt:lpstr>
      <vt:lpstr>Arial</vt:lpstr>
      <vt:lpstr>Calibri</vt:lpstr>
      <vt:lpstr>Cambria</vt:lpstr>
      <vt:lpstr>Cambria Math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AMLS - 02 System Architecture</dc:title>
  <dc:creator>Matthias Boehm</dc:creator>
  <cp:lastModifiedBy>Matthias Boehm</cp:lastModifiedBy>
  <cp:revision>157</cp:revision>
  <cp:lastPrinted>2021-03-24T16:10:50Z</cp:lastPrinted>
  <dcterms:created xsi:type="dcterms:W3CDTF">2023-02-25T13:39:16Z</dcterms:created>
  <dcterms:modified xsi:type="dcterms:W3CDTF">2026-04-30T13:07:49Z</dcterms:modified>
</cp:coreProperties>
</file>