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710" r:id="rId2"/>
  </p:sldMasterIdLst>
  <p:notesMasterIdLst>
    <p:notesMasterId r:id="rId38"/>
  </p:notesMasterIdLst>
  <p:handoutMasterIdLst>
    <p:handoutMasterId r:id="rId39"/>
  </p:handoutMasterIdLst>
  <p:sldIdLst>
    <p:sldId id="359" r:id="rId3"/>
    <p:sldId id="387" r:id="rId4"/>
    <p:sldId id="528" r:id="rId5"/>
    <p:sldId id="388" r:id="rId6"/>
    <p:sldId id="475" r:id="rId7"/>
    <p:sldId id="533" r:id="rId8"/>
    <p:sldId id="535" r:id="rId9"/>
    <p:sldId id="558" r:id="rId10"/>
    <p:sldId id="537" r:id="rId11"/>
    <p:sldId id="534" r:id="rId12"/>
    <p:sldId id="529" r:id="rId13"/>
    <p:sldId id="549" r:id="rId14"/>
    <p:sldId id="559" r:id="rId15"/>
    <p:sldId id="536" r:id="rId16"/>
    <p:sldId id="548" r:id="rId17"/>
    <p:sldId id="530" r:id="rId18"/>
    <p:sldId id="540" r:id="rId19"/>
    <p:sldId id="541" r:id="rId20"/>
    <p:sldId id="538" r:id="rId21"/>
    <p:sldId id="556" r:id="rId22"/>
    <p:sldId id="539" r:id="rId23"/>
    <p:sldId id="557" r:id="rId24"/>
    <p:sldId id="531" r:id="rId25"/>
    <p:sldId id="555" r:id="rId26"/>
    <p:sldId id="542" r:id="rId27"/>
    <p:sldId id="550" r:id="rId28"/>
    <p:sldId id="560" r:id="rId29"/>
    <p:sldId id="543" r:id="rId30"/>
    <p:sldId id="532" r:id="rId31"/>
    <p:sldId id="553" r:id="rId32"/>
    <p:sldId id="545" r:id="rId33"/>
    <p:sldId id="454" r:id="rId34"/>
    <p:sldId id="546" r:id="rId35"/>
    <p:sldId id="552" r:id="rId36"/>
    <p:sldId id="421" r:id="rId3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89FB"/>
    <a:srgbClr val="C40D1E"/>
    <a:srgbClr val="000000"/>
    <a:srgbClr val="FF6C00"/>
    <a:srgbClr val="1F90CC"/>
    <a:srgbClr val="9013FE"/>
    <a:srgbClr val="434343"/>
    <a:srgbClr val="C40E02"/>
    <a:srgbClr val="FFFFFF"/>
    <a:srgbClr val="49CB4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5"/>
    <p:restoredTop sz="84282" autoAdjust="0"/>
  </p:normalViewPr>
  <p:slideViewPr>
    <p:cSldViewPr snapToGrid="0" snapToObjects="1">
      <p:cViewPr varScale="1">
        <p:scale>
          <a:sx n="80" d="100"/>
          <a:sy n="80" d="100"/>
        </p:scale>
        <p:origin x="312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64" d="100"/>
          <a:sy n="64" d="100"/>
        </p:scale>
        <p:origin x="3192" y="8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FC65016-F466-65F2-1647-F2D65EC6DD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E8699B-DCFC-9457-9B24-BB3645C0A6E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F52E21-16B8-4FAD-8424-BDD4550E587D}" type="datetimeFigureOut">
              <a:rPr lang="en-US" smtClean="0"/>
              <a:t>5/30/2026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7BA9BA-3A7F-9FC3-5FDF-2AD1D34638E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842FF1-55D3-2AD7-9662-D337382FA8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0BE3A1-6E20-4D8E-B1B3-D17FFCFF2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4180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6180F-3EA1-4748-B4F4-956BB5176995}" type="datetimeFigureOut">
              <a:rPr lang="de-DE" smtClean="0"/>
              <a:t>30.05.2026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C3961-1900-1342-BF9B-82C3215CD31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8931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4784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7125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TODO ref Stanford course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5111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Proposed for machine translation, but general-purpose architecture (message passing among vectors) </a:t>
            </a:r>
          </a:p>
          <a:p>
            <a:r>
              <a:rPr lang="en-US" dirty="0"/>
              <a:t>https://www.youtube.com/watch?v=9uw3F6rndnA</a:t>
            </a:r>
          </a:p>
          <a:p>
            <a:r>
              <a:rPr lang="en-US" dirty="0"/>
              <a:t>As of 06/2025: 182,589 citations</a:t>
            </a:r>
          </a:p>
          <a:p>
            <a:r>
              <a:rPr lang="en-US" dirty="0"/>
              <a:t>As of 05/2026: 250,321 citations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6084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 larger dk dot products grow large, pushing </a:t>
            </a:r>
            <a:r>
              <a:rPr lang="en-US" dirty="0" err="1"/>
              <a:t>softmax</a:t>
            </a:r>
            <a:r>
              <a:rPr lang="en-US" dirty="0"/>
              <a:t> in regions with very small gradients </a:t>
            </a:r>
            <a:r>
              <a:rPr lang="en-US" dirty="0">
                <a:sym typeface="Wingdings" panose="05000000000000000000" pitchFamily="2" charset="2"/>
              </a:rPr>
              <a:t> scaling fixes it</a:t>
            </a:r>
            <a:r>
              <a:rPr lang="en-US" dirty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0190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Tree map of Pile components by effective size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5221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~ 40 token / parameter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6798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82469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of 06/2025: </a:t>
            </a:r>
            <a:r>
              <a:rPr lang="en-US" dirty="0" err="1"/>
              <a:t>LoRA</a:t>
            </a:r>
            <a:r>
              <a:rPr lang="en-US" dirty="0"/>
              <a:t> cited 14,491</a:t>
            </a:r>
          </a:p>
          <a:p>
            <a:r>
              <a:rPr lang="en-US" dirty="0"/>
              <a:t>As of 05/2026 cited 32,539</a:t>
            </a:r>
          </a:p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7535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-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704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2" name="Textplatzhalter 5">
            <a:extLst>
              <a:ext uri="{FF2B5EF4-FFF2-40B4-BE49-F238E27FC236}">
                <a16:creationId xmlns:a16="http://schemas.microsoft.com/office/drawing/2014/main" id="{124D4CAA-133B-B88A-74F8-407F69B249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14945" y="1262740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</p:spTree>
    <p:extLst>
      <p:ext uri="{BB962C8B-B14F-4D97-AF65-F5344CB8AC3E}">
        <p14:creationId xmlns:p14="http://schemas.microsoft.com/office/powerpoint/2010/main" val="420617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11075143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1431473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7">
            <a:extLst>
              <a:ext uri="{FF2B5EF4-FFF2-40B4-BE49-F238E27FC236}">
                <a16:creationId xmlns:a16="http://schemas.microsoft.com/office/drawing/2014/main" id="{E494F037-B453-E6C3-6931-1688CF9B95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2582402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3700"/>
              </a:lnSpc>
              <a:spcBef>
                <a:spcPts val="0"/>
              </a:spcBef>
              <a:buNone/>
              <a:defRPr sz="37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5" name="Textplatzhalter 17">
            <a:extLst>
              <a:ext uri="{FF2B5EF4-FFF2-40B4-BE49-F238E27FC236}">
                <a16:creationId xmlns:a16="http://schemas.microsoft.com/office/drawing/2014/main" id="{A837A2E9-5AA7-3D02-1A49-6988BEC5B8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1510" y="4180427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3619498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svg"/><Relationship Id="rId5" Type="http://schemas.openxmlformats.org/officeDocument/2006/relationships/image" Target="../media/image3.sv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4">
            <a:extLst>
              <a:ext uri="{FF2B5EF4-FFF2-40B4-BE49-F238E27FC236}">
                <a16:creationId xmlns:a16="http://schemas.microsoft.com/office/drawing/2014/main" id="{B97C5655-F240-634C-9B7B-B6181A1B3AF5}"/>
              </a:ext>
            </a:extLst>
          </p:cNvPr>
          <p:cNvSpPr/>
          <p:nvPr userDrawn="1"/>
        </p:nvSpPr>
        <p:spPr>
          <a:xfrm>
            <a:off x="0" y="1668462"/>
            <a:ext cx="12192000" cy="5189537"/>
          </a:xfrm>
          <a:custGeom>
            <a:avLst/>
            <a:gdLst>
              <a:gd name="connsiteX0" fmla="*/ 0 w 12192000"/>
              <a:gd name="connsiteY0" fmla="*/ 0 h 4760912"/>
              <a:gd name="connsiteX1" fmla="*/ 12192000 w 12192000"/>
              <a:gd name="connsiteY1" fmla="*/ 0 h 4760912"/>
              <a:gd name="connsiteX2" fmla="*/ 12192000 w 12192000"/>
              <a:gd name="connsiteY2" fmla="*/ 4760912 h 4760912"/>
              <a:gd name="connsiteX3" fmla="*/ 0 w 12192000"/>
              <a:gd name="connsiteY3" fmla="*/ 4760912 h 4760912"/>
              <a:gd name="connsiteX4" fmla="*/ 0 w 12192000"/>
              <a:gd name="connsiteY4" fmla="*/ 0 h 4760912"/>
              <a:gd name="connsiteX0" fmla="*/ 0 w 12192000"/>
              <a:gd name="connsiteY0" fmla="*/ 212725 h 4973637"/>
              <a:gd name="connsiteX1" fmla="*/ 12192000 w 12192000"/>
              <a:gd name="connsiteY1" fmla="*/ 0 h 4973637"/>
              <a:gd name="connsiteX2" fmla="*/ 12192000 w 12192000"/>
              <a:gd name="connsiteY2" fmla="*/ 4973637 h 4973637"/>
              <a:gd name="connsiteX3" fmla="*/ 0 w 12192000"/>
              <a:gd name="connsiteY3" fmla="*/ 4973637 h 4973637"/>
              <a:gd name="connsiteX4" fmla="*/ 0 w 12192000"/>
              <a:gd name="connsiteY4" fmla="*/ 212725 h 4973637"/>
              <a:gd name="connsiteX0" fmla="*/ 0 w 12192000"/>
              <a:gd name="connsiteY0" fmla="*/ 428625 h 5189537"/>
              <a:gd name="connsiteX1" fmla="*/ 12192000 w 12192000"/>
              <a:gd name="connsiteY1" fmla="*/ 0 h 5189537"/>
              <a:gd name="connsiteX2" fmla="*/ 12192000 w 12192000"/>
              <a:gd name="connsiteY2" fmla="*/ 5189537 h 5189537"/>
              <a:gd name="connsiteX3" fmla="*/ 0 w 12192000"/>
              <a:gd name="connsiteY3" fmla="*/ 5189537 h 5189537"/>
              <a:gd name="connsiteX4" fmla="*/ 0 w 12192000"/>
              <a:gd name="connsiteY4" fmla="*/ 428625 h 518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189537">
                <a:moveTo>
                  <a:pt x="0" y="428625"/>
                </a:moveTo>
                <a:lnTo>
                  <a:pt x="12192000" y="0"/>
                </a:lnTo>
                <a:lnTo>
                  <a:pt x="12192000" y="5189537"/>
                </a:lnTo>
                <a:lnTo>
                  <a:pt x="0" y="5189537"/>
                </a:lnTo>
                <a:lnTo>
                  <a:pt x="0" y="42862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8DDEEBD-D00D-1249-9E02-EDC0548BFC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8168" y="378741"/>
            <a:ext cx="2250000" cy="774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3597FE0-CC24-D198-44F6-8B86AC8E52DB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2D5CBC3-F82D-3CBE-40BC-802F674C616B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5A0E74B8-E76E-1A0B-C1A8-60E6BE5351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969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pos="7333" userDrawn="1">
          <p15:clr>
            <a:srgbClr val="F26B43"/>
          </p15:clr>
        </p15:guide>
        <p15:guide id="3" orient="horz" pos="346" userDrawn="1">
          <p15:clr>
            <a:srgbClr val="F26B43"/>
          </p15:clr>
        </p15:guide>
        <p15:guide id="4" pos="1232" userDrawn="1">
          <p15:clr>
            <a:srgbClr val="F26B43"/>
          </p15:clr>
        </p15:guide>
        <p15:guide id="5" orient="horz" pos="3974" userDrawn="1">
          <p15:clr>
            <a:srgbClr val="F26B43"/>
          </p15:clr>
        </p15:guide>
        <p15:guide id="6" orient="horz" pos="663" userDrawn="1">
          <p15:clr>
            <a:srgbClr val="F26B43"/>
          </p15:clr>
        </p15:guide>
        <p15:guide id="7" orient="horz" pos="1003" userDrawn="1">
          <p15:clr>
            <a:srgbClr val="F26B43"/>
          </p15:clr>
        </p15:guide>
        <p15:guide id="8" orient="horz" pos="1321" userDrawn="1">
          <p15:clr>
            <a:srgbClr val="F26B43"/>
          </p15:clr>
        </p15:guide>
        <p15:guide id="9" orient="horz" pos="1661" userDrawn="1">
          <p15:clr>
            <a:srgbClr val="F26B43"/>
          </p15:clr>
        </p15:guide>
        <p15:guide id="10" orient="horz" pos="2001" userDrawn="1">
          <p15:clr>
            <a:srgbClr val="F26B43"/>
          </p15:clr>
        </p15:guide>
        <p15:guide id="11" orient="horz" pos="3339" userDrawn="1">
          <p15:clr>
            <a:srgbClr val="F26B43"/>
          </p15:clr>
        </p15:guide>
        <p15:guide id="12" orient="horz" pos="2319" userDrawn="1">
          <p15:clr>
            <a:srgbClr val="F26B43"/>
          </p15:clr>
        </p15:guide>
        <p15:guide id="13" orient="horz" pos="2999" userDrawn="1">
          <p15:clr>
            <a:srgbClr val="F26B43"/>
          </p15:clr>
        </p15:guide>
        <p15:guide id="14" orient="horz" pos="3657" userDrawn="1">
          <p15:clr>
            <a:srgbClr val="F26B43"/>
          </p15:clr>
        </p15:guide>
        <p15:guide id="15" orient="horz" pos="2659" userDrawn="1">
          <p15:clr>
            <a:srgbClr val="F26B43"/>
          </p15:clr>
        </p15:guide>
        <p15:guide id="16" pos="2094" userDrawn="1">
          <p15:clr>
            <a:srgbClr val="F26B43"/>
          </p15:clr>
        </p15:guide>
        <p15:guide id="17" pos="2978" userDrawn="1">
          <p15:clr>
            <a:srgbClr val="F26B43"/>
          </p15:clr>
        </p15:guide>
        <p15:guide id="18" pos="3840" userDrawn="1">
          <p15:clr>
            <a:srgbClr val="F26B43"/>
          </p15:clr>
        </p15:guide>
        <p15:guide id="19" pos="4725" userDrawn="1">
          <p15:clr>
            <a:srgbClr val="F26B43"/>
          </p15:clr>
        </p15:guide>
        <p15:guide id="20" pos="5586" userDrawn="1">
          <p15:clr>
            <a:srgbClr val="F26B43"/>
          </p15:clr>
        </p15:guide>
        <p15:guide id="21" pos="647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1">
            <a:extLst>
              <a:ext uri="{FF2B5EF4-FFF2-40B4-BE49-F238E27FC236}">
                <a16:creationId xmlns:a16="http://schemas.microsoft.com/office/drawing/2014/main" id="{48266648-C51B-EA45-AE41-AF74B0A4657C}"/>
              </a:ext>
            </a:extLst>
          </p:cNvPr>
          <p:cNvSpPr/>
          <p:nvPr userDrawn="1"/>
        </p:nvSpPr>
        <p:spPr>
          <a:xfrm>
            <a:off x="0" y="5748124"/>
            <a:ext cx="12195175" cy="1109875"/>
          </a:xfrm>
          <a:custGeom>
            <a:avLst/>
            <a:gdLst>
              <a:gd name="connsiteX0" fmla="*/ 0 w 12192000"/>
              <a:gd name="connsiteY0" fmla="*/ 0 h 687600"/>
              <a:gd name="connsiteX1" fmla="*/ 12192000 w 12192000"/>
              <a:gd name="connsiteY1" fmla="*/ 0 h 687600"/>
              <a:gd name="connsiteX2" fmla="*/ 12192000 w 12192000"/>
              <a:gd name="connsiteY2" fmla="*/ 687600 h 687600"/>
              <a:gd name="connsiteX3" fmla="*/ 0 w 12192000"/>
              <a:gd name="connsiteY3" fmla="*/ 687600 h 687600"/>
              <a:gd name="connsiteX4" fmla="*/ 0 w 12192000"/>
              <a:gd name="connsiteY4" fmla="*/ 0 h 687600"/>
              <a:gd name="connsiteX0" fmla="*/ 0 w 12195175"/>
              <a:gd name="connsiteY0" fmla="*/ 422275 h 1109875"/>
              <a:gd name="connsiteX1" fmla="*/ 12195175 w 12195175"/>
              <a:gd name="connsiteY1" fmla="*/ 0 h 1109875"/>
              <a:gd name="connsiteX2" fmla="*/ 12192000 w 12195175"/>
              <a:gd name="connsiteY2" fmla="*/ 1109875 h 1109875"/>
              <a:gd name="connsiteX3" fmla="*/ 0 w 12195175"/>
              <a:gd name="connsiteY3" fmla="*/ 1109875 h 1109875"/>
              <a:gd name="connsiteX4" fmla="*/ 0 w 12195175"/>
              <a:gd name="connsiteY4" fmla="*/ 422275 h 110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175" h="1109875">
                <a:moveTo>
                  <a:pt x="0" y="422275"/>
                </a:moveTo>
                <a:lnTo>
                  <a:pt x="12195175" y="0"/>
                </a:lnTo>
                <a:cubicBezTo>
                  <a:pt x="12194117" y="369958"/>
                  <a:pt x="12193058" y="739917"/>
                  <a:pt x="12192000" y="1109875"/>
                </a:cubicBezTo>
                <a:lnTo>
                  <a:pt x="0" y="1109875"/>
                </a:lnTo>
                <a:lnTo>
                  <a:pt x="0" y="42227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0A395C2-361B-A14B-9312-A16F3F6780A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14598" y="378000"/>
            <a:ext cx="1004400" cy="766068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36184FE9-ADE0-F94C-90C6-58CFCA50F9A4}"/>
              </a:ext>
            </a:extLst>
          </p:cNvPr>
          <p:cNvSpPr txBox="1"/>
          <p:nvPr userDrawn="1"/>
        </p:nvSpPr>
        <p:spPr>
          <a:xfrm>
            <a:off x="1196393" y="6393866"/>
            <a:ext cx="7615318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Matthias Boehm | FG DAMS | AMLS </a:t>
            </a:r>
            <a:r>
              <a:rPr lang="en-US" sz="1400" b="0" noProof="0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SoSe</a:t>
            </a: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2026 – </a:t>
            </a:r>
            <a:r>
              <a:rPr lang="en-US" sz="1400" b="1" dirty="0">
                <a:solidFill>
                  <a:schemeClr val="bg1"/>
                </a:solidFill>
                <a:cs typeface="Arial" panose="020B0604020202020204" pitchFamily="34" charset="0"/>
              </a:rPr>
              <a:t>07 Execution Strategies – LLM Training and Inference</a:t>
            </a:r>
            <a:endParaRPr lang="en-US" sz="1400" b="0" noProof="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CF44FBF-6529-4A53-F1BA-D10222FCFDB0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0132AE6E-5DB2-25F8-161D-6A04BD40CA8C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A17F1DB4-F8F6-5B0E-9657-BBA11B1CD3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FEDE8D1-082D-9900-BD99-D84E6B3FBCD0}"/>
              </a:ext>
            </a:extLst>
          </p:cNvPr>
          <p:cNvSpPr/>
          <p:nvPr userDrawn="1"/>
        </p:nvSpPr>
        <p:spPr>
          <a:xfrm>
            <a:off x="559027" y="6393872"/>
            <a:ext cx="391886" cy="217302"/>
          </a:xfrm>
          <a:prstGeom prst="roundRect">
            <a:avLst>
              <a:gd name="adj" fmla="val 294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675EF3AE-78B3-9641-A88A-C3B5FFA9245E}" type="slidenum">
              <a:rPr lang="de-DE" sz="1400" b="1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pPr/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247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07" r:id="rId2"/>
    <p:sldLayoutId id="214748371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vM4p9NN0Ts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commoncrawl.org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emf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arxiv.org/pdf/2101.00027" TargetMode="External"/><Relationship Id="rId4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autonomous-agents/math-behind-positional-embeddings-in-transformer-models-921db18b0c28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yrilzakka.github.io/llm-playbook/nested/fixed-pos-embed.html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arxiv.org/pdf/2001.08361" TargetMode="External"/><Relationship Id="rId4" Type="http://schemas.openxmlformats.org/officeDocument/2006/relationships/image" Target="../media/image29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arxiv.org/pdf/2203.15556" TargetMode="External"/><Relationship Id="rId3" Type="http://schemas.openxmlformats.org/officeDocument/2006/relationships/image" Target="../media/image31.emf"/><Relationship Id="rId7" Type="http://schemas.openxmlformats.org/officeDocument/2006/relationships/image" Target="../media/image34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2412.19437" TargetMode="External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u-berlin.zoom.us/j/9529634787?pwd=R1ZsN1M3SC9BOU1OcFdmem9zT202UT09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hyperlink" Target="https://mboehm7.github.io/teaching/ss26_amls/index.htm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red.com/story/openai-ceo-sam-altman-the-age-of-giant-ai-models-is-already-over/" TargetMode="External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visualcapitalist.com/the-surging-cost-of-training-ai-models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arxiv.org/pdf/1904.10509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huggingface.co/blog/rlhf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image" Target="../media/image39.emf"/><Relationship Id="rId7" Type="http://schemas.openxmlformats.org/officeDocument/2006/relationships/image" Target="../media/image4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emf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arxiv.org/pdf/2403.13372" TargetMode="External"/><Relationship Id="rId4" Type="http://schemas.openxmlformats.org/officeDocument/2006/relationships/image" Target="../media/image47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hyperlink" Target="https://github.com/stanfordnlp/dspy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arxiv.org/pdf/2404.02151v4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vllm.ai/en/stable/getting_started/examples/basic.html" TargetMode="Externa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arxiv.org/pdf/2408.03314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3.emf"/><Relationship Id="rId7" Type="http://schemas.openxmlformats.org/officeDocument/2006/relationships/image" Target="../media/image16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emf"/><Relationship Id="rId5" Type="http://schemas.openxmlformats.org/officeDocument/2006/relationships/hyperlink" Target="https://arxiv.org/pdf/2412.19437" TargetMode="External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B91E010B-877E-604A-96C7-32EFC5B57054}"/>
              </a:ext>
            </a:extLst>
          </p:cNvPr>
          <p:cNvSpPr txBox="1"/>
          <p:nvPr/>
        </p:nvSpPr>
        <p:spPr>
          <a:xfrm>
            <a:off x="550801" y="3050935"/>
            <a:ext cx="11641199" cy="11541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  <a:t>Architecture of ML Systems (AMLS)</a:t>
            </a:r>
            <a:b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sz="4100" b="1" dirty="0">
                <a:solidFill>
                  <a:schemeClr val="bg1"/>
                </a:solidFill>
                <a:cs typeface="Arial" panose="020B0604020202020204" pitchFamily="34" charset="0"/>
              </a:rPr>
              <a:t>07 LLM Training and Inference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7FB4931-3EF5-3045-BA3B-F8959781C0D1}"/>
              </a:ext>
            </a:extLst>
          </p:cNvPr>
          <p:cNvSpPr txBox="1"/>
          <p:nvPr/>
        </p:nvSpPr>
        <p:spPr>
          <a:xfrm>
            <a:off x="550801" y="4575355"/>
            <a:ext cx="8328079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200" b="1" dirty="0">
                <a:solidFill>
                  <a:schemeClr val="bg1"/>
                </a:solidFill>
                <a:cs typeface="Arial" panose="020B0604020202020204" pitchFamily="34" charset="0"/>
              </a:rPr>
              <a:t>Prof. Dr. Matthias Boehm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 err="1">
                <a:solidFill>
                  <a:schemeClr val="bg1"/>
                </a:solidFill>
                <a:cs typeface="Arial" panose="020B0604020202020204" pitchFamily="34" charset="0"/>
              </a:rPr>
              <a:t>Technische</a:t>
            </a: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 Universität Berlin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Berlin Institute for the Foundations of Learning and Data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Big Data Engineering (DAMS Lab)</a:t>
            </a:r>
            <a:endParaRPr lang="de-DE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28C5F3-C7B7-3F09-E67B-2CB951E0B5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1" y="6321314"/>
            <a:ext cx="853163" cy="3014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8920D0-3EF7-66BD-9DA1-37967723809B}"/>
              </a:ext>
            </a:extLst>
          </p:cNvPr>
          <p:cNvSpPr txBox="1"/>
          <p:nvPr/>
        </p:nvSpPr>
        <p:spPr>
          <a:xfrm>
            <a:off x="1518108" y="6275437"/>
            <a:ext cx="326409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May 30, 2026</a:t>
            </a:r>
          </a:p>
        </p:txBody>
      </p:sp>
    </p:spTree>
    <p:extLst>
      <p:ext uri="{BB962C8B-B14F-4D97-AF65-F5344CB8AC3E}">
        <p14:creationId xmlns:p14="http://schemas.microsoft.com/office/powerpoint/2010/main" val="3533876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4F7134-3B34-FA9C-8BF1-BE20B716B0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LLM Training and Inference Workflow</a:t>
            </a:r>
          </a:p>
        </p:txBody>
      </p:sp>
      <p:sp>
        <p:nvSpPr>
          <p:cNvPr id="4" name="Chevron 5">
            <a:extLst>
              <a:ext uri="{FF2B5EF4-FFF2-40B4-BE49-F238E27FC236}">
                <a16:creationId xmlns:a16="http://schemas.microsoft.com/office/drawing/2014/main" id="{703CF1F0-EEF8-8028-C39A-A52563509C86}"/>
              </a:ext>
            </a:extLst>
          </p:cNvPr>
          <p:cNvSpPr/>
          <p:nvPr/>
        </p:nvSpPr>
        <p:spPr>
          <a:xfrm>
            <a:off x="532743" y="2471653"/>
            <a:ext cx="2316240" cy="1228977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Collection</a:t>
            </a:r>
          </a:p>
        </p:txBody>
      </p:sp>
      <p:sp>
        <p:nvSpPr>
          <p:cNvPr id="5" name="Chevron 5">
            <a:extLst>
              <a:ext uri="{FF2B5EF4-FFF2-40B4-BE49-F238E27FC236}">
                <a16:creationId xmlns:a16="http://schemas.microsoft.com/office/drawing/2014/main" id="{C057CE20-CDD2-8DCB-C007-8BDD4A2EC069}"/>
              </a:ext>
            </a:extLst>
          </p:cNvPr>
          <p:cNvSpPr/>
          <p:nvPr/>
        </p:nvSpPr>
        <p:spPr>
          <a:xfrm>
            <a:off x="2632278" y="2471653"/>
            <a:ext cx="2316240" cy="1228977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Pre-processing </a:t>
            </a:r>
            <a:b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(tokenize)</a:t>
            </a:r>
          </a:p>
        </p:txBody>
      </p:sp>
      <p:sp>
        <p:nvSpPr>
          <p:cNvPr id="6" name="Chevron 5">
            <a:extLst>
              <a:ext uri="{FF2B5EF4-FFF2-40B4-BE49-F238E27FC236}">
                <a16:creationId xmlns:a16="http://schemas.microsoft.com/office/drawing/2014/main" id="{3B0DF006-8E8F-AAD3-C153-900CAA21889A}"/>
              </a:ext>
            </a:extLst>
          </p:cNvPr>
          <p:cNvSpPr/>
          <p:nvPr/>
        </p:nvSpPr>
        <p:spPr>
          <a:xfrm>
            <a:off x="4713757" y="2471653"/>
            <a:ext cx="2316240" cy="1228977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Pre-Training 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(multiple phases)</a:t>
            </a:r>
          </a:p>
        </p:txBody>
      </p:sp>
      <p:sp>
        <p:nvSpPr>
          <p:cNvPr id="7" name="Chevron 5">
            <a:extLst>
              <a:ext uri="{FF2B5EF4-FFF2-40B4-BE49-F238E27FC236}">
                <a16:creationId xmlns:a16="http://schemas.microsoft.com/office/drawing/2014/main" id="{5C8D2A18-41FE-7FD2-C48F-E1EAB203D089}"/>
              </a:ext>
            </a:extLst>
          </p:cNvPr>
          <p:cNvSpPr/>
          <p:nvPr/>
        </p:nvSpPr>
        <p:spPr>
          <a:xfrm>
            <a:off x="6813292" y="2471653"/>
            <a:ext cx="2316240" cy="1228977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Post-Training / Fine-Tuning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C5A687-E10A-1707-7230-AC266071283C}"/>
              </a:ext>
            </a:extLst>
          </p:cNvPr>
          <p:cNvSpPr txBox="1"/>
          <p:nvPr/>
        </p:nvSpPr>
        <p:spPr>
          <a:xfrm>
            <a:off x="1032735" y="3844853"/>
            <a:ext cx="131243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Crawl the Internet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FC2C75-756E-DFCD-3FF8-228F8DD254B9}"/>
              </a:ext>
            </a:extLst>
          </p:cNvPr>
          <p:cNvSpPr txBox="1"/>
          <p:nvPr/>
        </p:nvSpPr>
        <p:spPr>
          <a:xfrm>
            <a:off x="3030198" y="3844853"/>
            <a:ext cx="1466498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Train Tokenizer</a:t>
            </a:r>
            <a:b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(e.g., common subsequences)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ED985D-2E0C-1EFE-834D-361DB5C0705D}"/>
              </a:ext>
            </a:extLst>
          </p:cNvPr>
          <p:cNvSpPr txBox="1"/>
          <p:nvPr/>
        </p:nvSpPr>
        <p:spPr>
          <a:xfrm>
            <a:off x="5054429" y="3835888"/>
            <a:ext cx="1466498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Train LLM on very large data corpus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ECEBE4-D453-7FF6-F66B-6A8E4A30603F}"/>
              </a:ext>
            </a:extLst>
          </p:cNvPr>
          <p:cNvSpPr txBox="1"/>
          <p:nvPr/>
        </p:nvSpPr>
        <p:spPr>
          <a:xfrm>
            <a:off x="7046386" y="3837680"/>
            <a:ext cx="1624278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Fine-tune model on high-quality and/or user data</a:t>
            </a:r>
          </a:p>
        </p:txBody>
      </p:sp>
      <p:sp>
        <p:nvSpPr>
          <p:cNvPr id="12" name="Chevron 5">
            <a:extLst>
              <a:ext uri="{FF2B5EF4-FFF2-40B4-BE49-F238E27FC236}">
                <a16:creationId xmlns:a16="http://schemas.microsoft.com/office/drawing/2014/main" id="{9DCBE547-50AF-34C7-09C9-167CB9E3700F}"/>
              </a:ext>
            </a:extLst>
          </p:cNvPr>
          <p:cNvSpPr/>
          <p:nvPr/>
        </p:nvSpPr>
        <p:spPr>
          <a:xfrm>
            <a:off x="8894771" y="2471653"/>
            <a:ext cx="2316240" cy="1228977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LLM Inference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2531ED-525C-37CF-7B0F-FDCFEAE68969}"/>
              </a:ext>
            </a:extLst>
          </p:cNvPr>
          <p:cNvSpPr txBox="1"/>
          <p:nvPr/>
        </p:nvSpPr>
        <p:spPr>
          <a:xfrm>
            <a:off x="9135161" y="3839472"/>
            <a:ext cx="162427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Test-time compute </a:t>
            </a:r>
          </a:p>
        </p:txBody>
      </p:sp>
    </p:spTree>
    <p:extLst>
      <p:ext uri="{BB962C8B-B14F-4D97-AF65-F5344CB8AC3E}">
        <p14:creationId xmlns:p14="http://schemas.microsoft.com/office/powerpoint/2010/main" val="268658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/>
      <p:bldP spid="10" grpId="0"/>
      <p:bldP spid="11" grpId="0"/>
      <p:bldP spid="12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0C5A54-D460-0564-8C00-9BDC3438C8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AE3A12-9EF6-A83A-40DF-3F7B6CAD44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LLM Data Preprocessing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AEF6F4-F063-E142-3929-D9FB9A4C1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867" y="4339175"/>
            <a:ext cx="1361581" cy="685782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2BBABE-6683-19A9-1C2C-1C1CE85626B9}"/>
              </a:ext>
            </a:extLst>
          </p:cNvPr>
          <p:cNvSpPr txBox="1"/>
          <p:nvPr/>
        </p:nvSpPr>
        <p:spPr>
          <a:xfrm>
            <a:off x="2111021" y="4260152"/>
            <a:ext cx="4560711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[Stanford CS229 Machine Learning, Yann Dubois: Building Large Language Models (LLMs),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https://www.youtube.com/watch?v=9vM4p9NN0Ts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357400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19DFAAB-63E4-5E2D-E7B4-B8E7997D7F5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Web Crawling</a:t>
            </a:r>
          </a:p>
          <a:p>
            <a:pPr lvl="1"/>
            <a:r>
              <a:rPr lang="en-US" dirty="0"/>
              <a:t>Download websites from public internet</a:t>
            </a:r>
          </a:p>
          <a:p>
            <a:pPr lvl="1"/>
            <a:r>
              <a:rPr lang="en-US" dirty="0"/>
              <a:t>Common crawl </a:t>
            </a:r>
            <a:r>
              <a:rPr lang="en-US" b="1" dirty="0">
                <a:solidFill>
                  <a:srgbClr val="7889FB"/>
                </a:solidFill>
              </a:rPr>
              <a:t>250 billion websites</a:t>
            </a:r>
            <a:r>
              <a:rPr lang="en-US" dirty="0"/>
              <a:t>, 2-5 billion new / month </a:t>
            </a:r>
          </a:p>
          <a:p>
            <a:pPr lvl="1"/>
            <a:r>
              <a:rPr lang="en-US" dirty="0"/>
              <a:t>Other sources: Project Gutenberg (books), Stack Exchange (code), </a:t>
            </a:r>
            <a:br>
              <a:rPr lang="en-US" dirty="0"/>
            </a:br>
            <a:r>
              <a:rPr lang="en-US" dirty="0"/>
              <a:t>Wikipedia, Newspapers (see </a:t>
            </a:r>
            <a:r>
              <a:rPr lang="en-US" b="1" dirty="0">
                <a:solidFill>
                  <a:srgbClr val="C40D1E"/>
                </a:solidFill>
              </a:rPr>
              <a:t>law suites</a:t>
            </a:r>
            <a:r>
              <a:rPr lang="en-US" dirty="0"/>
              <a:t>), </a:t>
            </a:r>
            <a:r>
              <a:rPr lang="en-US" dirty="0" err="1"/>
              <a:t>LeetCode</a:t>
            </a:r>
            <a:r>
              <a:rPr lang="en-US" dirty="0"/>
              <a:t> (code)</a:t>
            </a:r>
          </a:p>
          <a:p>
            <a:pPr lvl="2"/>
            <a:endParaRPr lang="en-US" sz="700" dirty="0"/>
          </a:p>
          <a:p>
            <a:r>
              <a:rPr lang="en-US" dirty="0"/>
              <a:t>#2 Text Extraction </a:t>
            </a:r>
          </a:p>
          <a:p>
            <a:pPr lvl="1"/>
            <a:r>
              <a:rPr lang="en-US" dirty="0"/>
              <a:t>From HTML and PDF (remove meta data)</a:t>
            </a:r>
          </a:p>
          <a:p>
            <a:pPr lvl="2"/>
            <a:endParaRPr lang="en-US" sz="700" dirty="0"/>
          </a:p>
          <a:p>
            <a:r>
              <a:rPr lang="en-US" dirty="0"/>
              <a:t>#3 Filtering</a:t>
            </a:r>
          </a:p>
          <a:p>
            <a:pPr lvl="1"/>
            <a:r>
              <a:rPr lang="en-US" dirty="0"/>
              <a:t>Remove undesirable content (e.g., outliers, backlist, low quality)</a:t>
            </a:r>
          </a:p>
          <a:p>
            <a:pPr lvl="1"/>
            <a:r>
              <a:rPr lang="en-US" dirty="0"/>
              <a:t>Remove duplicates (within and across documents)</a:t>
            </a:r>
          </a:p>
          <a:p>
            <a:pPr lvl="2"/>
            <a:endParaRPr lang="en-US" sz="700" dirty="0"/>
          </a:p>
          <a:p>
            <a:r>
              <a:rPr lang="en-US" dirty="0"/>
              <a:t>#4 Composition</a:t>
            </a:r>
          </a:p>
          <a:p>
            <a:pPr lvl="1"/>
            <a:r>
              <a:rPr lang="en-US" dirty="0"/>
              <a:t>Mix categories of data (e.g., source code, entertainment, text books)</a:t>
            </a:r>
          </a:p>
          <a:p>
            <a:pPr lvl="1"/>
            <a:r>
              <a:rPr lang="en-US" dirty="0"/>
              <a:t>Synthetic and multi-modal data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6E1A02-DD07-C866-03F9-10265B4C69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Data Sources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7732A3-0FCF-3E87-1C12-0ED8CADEDFF6}"/>
              </a:ext>
            </a:extLst>
          </p:cNvPr>
          <p:cNvSpPr txBox="1"/>
          <p:nvPr/>
        </p:nvSpPr>
        <p:spPr>
          <a:xfrm>
            <a:off x="7723989" y="1775012"/>
            <a:ext cx="2958353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https://commoncrawl.org/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6489F8-68F3-3041-BD1F-C40DD2C081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1625" y="1198070"/>
            <a:ext cx="1786112" cy="5855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362F87-717C-84F9-0C8F-BBCAFE925D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2279" y="1275671"/>
            <a:ext cx="1116747" cy="12334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7877DE-6451-FA5A-D21C-4716262AC0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31335" y="2614850"/>
            <a:ext cx="494607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0C2CC48-7414-4519-021D-54A3F050C477}"/>
              </a:ext>
            </a:extLst>
          </p:cNvPr>
          <p:cNvSpPr txBox="1"/>
          <p:nvPr/>
        </p:nvSpPr>
        <p:spPr>
          <a:xfrm>
            <a:off x="7422775" y="2474999"/>
            <a:ext cx="3590224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[Dong Huang, Yuhao Qing,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Weiyi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Shang, Heming Cui, Jie Zhang: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EffiBench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Benchmarking the Efficiency of Automatically Generated Code. </a:t>
            </a:r>
            <a:r>
              <a:rPr lang="en-US" sz="1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NeurIPS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2024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F171E2-C59A-15BC-E331-BB032A3C3A82}"/>
              </a:ext>
            </a:extLst>
          </p:cNvPr>
          <p:cNvSpPr txBox="1"/>
          <p:nvPr/>
        </p:nvSpPr>
        <p:spPr>
          <a:xfrm>
            <a:off x="8277783" y="4401684"/>
            <a:ext cx="3294317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400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~15T Tokens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(usually 1 epoch)</a:t>
            </a:r>
          </a:p>
        </p:txBody>
      </p:sp>
    </p:spTree>
    <p:extLst>
      <p:ext uri="{BB962C8B-B14F-4D97-AF65-F5344CB8AC3E}">
        <p14:creationId xmlns:p14="http://schemas.microsoft.com/office/powerpoint/2010/main" val="73039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C481986-60C7-CFEF-3451-DB8C29A4EAA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Composition of </a:t>
            </a:r>
            <a:br>
              <a:rPr lang="en-US" dirty="0"/>
            </a:br>
            <a:r>
              <a:rPr lang="en-US" dirty="0">
                <a:solidFill>
                  <a:srgbClr val="7889FB"/>
                </a:solidFill>
              </a:rPr>
              <a:t>the Pile</a:t>
            </a:r>
            <a:r>
              <a:rPr lang="en-US" dirty="0"/>
              <a:t> by Category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69468E-339A-0A39-C506-C885BD19D8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Data Sources, cont.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8EB220-AA16-0CC1-F896-EE5CA6867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0811" y="1268963"/>
            <a:ext cx="7654328" cy="44110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11E174-792C-27BE-179B-C68C7666F3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848" y="3672875"/>
            <a:ext cx="453343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C8044B2-C483-B0FA-53DF-B3240FD7D021}"/>
              </a:ext>
            </a:extLst>
          </p:cNvPr>
          <p:cNvSpPr txBox="1"/>
          <p:nvPr/>
        </p:nvSpPr>
        <p:spPr>
          <a:xfrm>
            <a:off x="547035" y="4357592"/>
            <a:ext cx="2826326" cy="132343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[Leo Gao et al: The Pile: An 800GB Dataset of Diverse Text for Language Modeling. </a:t>
            </a: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abs/2101.00027, 2021,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https://arxiv.org/pdf/2101.00027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786541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027FCF-8A59-E1E5-17E4-B3071AF9812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Purpose </a:t>
            </a:r>
          </a:p>
          <a:p>
            <a:pPr lvl="1"/>
            <a:r>
              <a:rPr lang="en-US" dirty="0"/>
              <a:t>Split input strings into sequence of tokens  </a:t>
            </a:r>
          </a:p>
          <a:p>
            <a:pPr lvl="1"/>
            <a:r>
              <a:rPr lang="en-US" dirty="0"/>
              <a:t>Robustness to typos and different languages (more general than words)</a:t>
            </a:r>
          </a:p>
          <a:p>
            <a:pPr lvl="1"/>
            <a:endParaRPr lang="en-US" dirty="0"/>
          </a:p>
          <a:p>
            <a:r>
              <a:rPr lang="en-US" dirty="0"/>
              <a:t>Common Approach</a:t>
            </a:r>
          </a:p>
          <a:p>
            <a:pPr lvl="1"/>
            <a:r>
              <a:rPr lang="en-US" dirty="0"/>
              <a:t>Often </a:t>
            </a:r>
            <a:r>
              <a:rPr lang="en-US" b="1" dirty="0">
                <a:solidFill>
                  <a:srgbClr val="7889FB"/>
                </a:solidFill>
              </a:rPr>
              <a:t>Token := 3-4 characters</a:t>
            </a:r>
            <a:r>
              <a:rPr lang="en-US" dirty="0"/>
              <a:t> (n-grams), </a:t>
            </a:r>
            <a:br>
              <a:rPr lang="en-US" dirty="0"/>
            </a:br>
            <a:r>
              <a:rPr lang="en-US" dirty="0"/>
              <a:t>sometimes longer words or individual characters </a:t>
            </a:r>
          </a:p>
          <a:p>
            <a:pPr lvl="1"/>
            <a:r>
              <a:rPr lang="en-US" b="1" dirty="0">
                <a:solidFill>
                  <a:srgbClr val="C40D1E"/>
                </a:solidFill>
              </a:rPr>
              <a:t>Special handling of numbers</a:t>
            </a:r>
            <a:r>
              <a:rPr lang="en-US" dirty="0"/>
              <a:t> (single digit vs full number) </a:t>
            </a:r>
            <a:br>
              <a:rPr lang="en-US" dirty="0"/>
            </a:br>
            <a:r>
              <a:rPr lang="en-US" b="1" dirty="0">
                <a:solidFill>
                  <a:srgbClr val="C40D1E"/>
                </a:solidFill>
              </a:rPr>
              <a:t>and source code</a:t>
            </a:r>
            <a:r>
              <a:rPr lang="en-US" dirty="0"/>
              <a:t> (handling indentation) </a:t>
            </a:r>
          </a:p>
          <a:p>
            <a:pPr lvl="1"/>
            <a:endParaRPr lang="en-US" dirty="0"/>
          </a:p>
          <a:p>
            <a:r>
              <a:rPr lang="en-US" dirty="0"/>
              <a:t>Byte-Pair Encoding (BPE)</a:t>
            </a:r>
          </a:p>
          <a:p>
            <a:pPr lvl="1"/>
            <a:r>
              <a:rPr lang="en-US" dirty="0"/>
              <a:t>Large text corpus, start with single characters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Merge common pairs</a:t>
            </a:r>
            <a:r>
              <a:rPr lang="en-US" dirty="0"/>
              <a:t> of tokens into token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Repeat</a:t>
            </a:r>
            <a:r>
              <a:rPr lang="en-US" dirty="0"/>
              <a:t> until num merges / dictionary size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018027-F3EF-376E-496D-93B296451C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Tokenization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D8C9C9-4336-8900-246D-1CE09B8A5E88}"/>
              </a:ext>
            </a:extLst>
          </p:cNvPr>
          <p:cNvSpPr txBox="1"/>
          <p:nvPr/>
        </p:nvSpPr>
        <p:spPr>
          <a:xfrm>
            <a:off x="7564053" y="1315679"/>
            <a:ext cx="4195484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(AML, Sis,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ane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asy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cou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rse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)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A7C444-ABA7-AEDD-F0B2-1DCA78D0C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2105" y="1981184"/>
            <a:ext cx="3280401" cy="36976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B562F42-E441-30E2-9A16-B813C357F6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1021" y="4199717"/>
            <a:ext cx="454457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729C7A2-3F4F-B577-C30B-55082F199EE3}"/>
              </a:ext>
            </a:extLst>
          </p:cNvPr>
          <p:cNvSpPr txBox="1"/>
          <p:nvPr/>
        </p:nvSpPr>
        <p:spPr>
          <a:xfrm>
            <a:off x="5389581" y="4016836"/>
            <a:ext cx="2538805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[Rico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Sennrich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Barry Haddow, Alexandra Birch: Neural Machine Translation of Rare Words with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Subword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Units. 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ACL 2016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562C5F-71D1-0001-B884-160DEE964967}"/>
              </a:ext>
            </a:extLst>
          </p:cNvPr>
          <p:cNvSpPr txBox="1"/>
          <p:nvPr/>
        </p:nvSpPr>
        <p:spPr>
          <a:xfrm>
            <a:off x="5292760" y="4927913"/>
            <a:ext cx="2617579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[Taku Kudo, John Richardson: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SentencePiece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A simple and language independent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subword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tokenizer… 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EMNLP 2018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400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Gemini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)]]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811880-C299-BF74-BC59-099495D8D8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1021" y="5084926"/>
            <a:ext cx="454457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319100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3E592F5-F0AD-0793-676A-B9473F533D1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Challenge</a:t>
            </a:r>
          </a:p>
          <a:p>
            <a:pPr lvl="1"/>
            <a:r>
              <a:rPr lang="en-US" dirty="0"/>
              <a:t>Transformers/self-attention by themselves </a:t>
            </a:r>
            <a:r>
              <a:rPr lang="en-US" b="1" dirty="0">
                <a:solidFill>
                  <a:srgbClr val="C40D1E"/>
                </a:solidFill>
              </a:rPr>
              <a:t>invariant to permutations</a:t>
            </a:r>
            <a:r>
              <a:rPr lang="en-US" dirty="0"/>
              <a:t> of input sequences</a:t>
            </a:r>
          </a:p>
          <a:p>
            <a:pPr lvl="1"/>
            <a:r>
              <a:rPr lang="en-US" dirty="0"/>
              <a:t>Positional embeddings combine </a:t>
            </a:r>
            <a:r>
              <a:rPr lang="en-US" b="1" dirty="0">
                <a:solidFill>
                  <a:srgbClr val="7889FB"/>
                </a:solidFill>
              </a:rPr>
              <a:t>word embeddings and token positions</a:t>
            </a:r>
          </a:p>
          <a:p>
            <a:pPr lvl="1"/>
            <a:endParaRPr lang="en-US" b="1" dirty="0"/>
          </a:p>
          <a:p>
            <a:r>
              <a:rPr lang="en-US" b="1" dirty="0"/>
              <a:t>Fixed Positional Embeddings</a:t>
            </a:r>
          </a:p>
          <a:p>
            <a:pPr lvl="1"/>
            <a:r>
              <a:rPr lang="en-US" dirty="0"/>
              <a:t>Absolute positional encoding, which requires fixed sequence </a:t>
            </a:r>
            <a:br>
              <a:rPr lang="en-US" dirty="0"/>
            </a:br>
            <a:r>
              <a:rPr lang="en-US" dirty="0"/>
              <a:t>length or scaling; token pos, embedding index </a:t>
            </a:r>
            <a:r>
              <a:rPr lang="en-US" dirty="0" err="1"/>
              <a:t>i</a:t>
            </a:r>
            <a:r>
              <a:rPr lang="en-US" dirty="0"/>
              <a:t>, embedding dim d</a:t>
            </a:r>
          </a:p>
          <a:p>
            <a:pPr lvl="1"/>
            <a:r>
              <a:rPr lang="en-US" dirty="0"/>
              <a:t>Add positional embedding to word embedding of input token </a:t>
            </a:r>
          </a:p>
          <a:p>
            <a:pPr lvl="1"/>
            <a:r>
              <a:rPr lang="en-US" b="1" dirty="0"/>
              <a:t>Example: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Sinusoidal Positional Encoding</a:t>
            </a:r>
            <a:r>
              <a:rPr lang="en-US" dirty="0"/>
              <a:t> </a:t>
            </a:r>
          </a:p>
          <a:p>
            <a:pPr lvl="1"/>
            <a:endParaRPr lang="en-US" dirty="0"/>
          </a:p>
          <a:p>
            <a:r>
              <a:rPr lang="en-US" dirty="0"/>
              <a:t>Rotary Positional Embedding (</a:t>
            </a:r>
            <a:r>
              <a:rPr lang="en-US" dirty="0" err="1"/>
              <a:t>RoPE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Relative positional encoding	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Rotate queries and keys</a:t>
            </a:r>
            <a:r>
              <a:rPr lang="en-US" dirty="0"/>
              <a:t> with rotation relative to position in sequence</a:t>
            </a:r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B63242-1179-A471-359F-23DA30AFFE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Positional Embeddings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35F099-792A-1C2C-D3D1-FD70FD4BA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5497" y="2473106"/>
            <a:ext cx="4035554" cy="17826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572D57-172E-770B-B58A-430FC6FD63DE}"/>
              </a:ext>
            </a:extLst>
          </p:cNvPr>
          <p:cNvSpPr txBox="1"/>
          <p:nvPr/>
        </p:nvSpPr>
        <p:spPr>
          <a:xfrm>
            <a:off x="7788537" y="4077149"/>
            <a:ext cx="364684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https://medium.com/autonomous-agents/math-behind-positional-embeddings-in-transformer-models-921db18b0c28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5A8BFB-A303-ABD4-26B5-DD297E619272}"/>
              </a:ext>
            </a:extLst>
          </p:cNvPr>
          <p:cNvSpPr txBox="1"/>
          <p:nvPr/>
        </p:nvSpPr>
        <p:spPr>
          <a:xfrm>
            <a:off x="6788076" y="605861"/>
            <a:ext cx="3732904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https://cyrilzakka.github.io/</a:t>
            </a:r>
            <a:b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</a:b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llm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-playbook/nested/fixed-pos-embed.html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7A3D4C-7FC3-B01D-567D-9A9642D3E88B}"/>
              </a:ext>
            </a:extLst>
          </p:cNvPr>
          <p:cNvSpPr txBox="1"/>
          <p:nvPr/>
        </p:nvSpPr>
        <p:spPr>
          <a:xfrm>
            <a:off x="7584132" y="2718025"/>
            <a:ext cx="83909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 i: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7AF6F5-DE86-CED1-C54E-9BE8ABD06D39}"/>
              </a:ext>
            </a:extLst>
          </p:cNvPr>
          <p:cNvSpPr txBox="1"/>
          <p:nvPr/>
        </p:nvSpPr>
        <p:spPr>
          <a:xfrm>
            <a:off x="7596681" y="3515884"/>
            <a:ext cx="83909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odd i:</a:t>
            </a:r>
          </a:p>
        </p:txBody>
      </p:sp>
    </p:spTree>
    <p:extLst>
      <p:ext uri="{BB962C8B-B14F-4D97-AF65-F5344CB8AC3E}">
        <p14:creationId xmlns:p14="http://schemas.microsoft.com/office/powerpoint/2010/main" val="70437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0D29AC-81A9-A5FC-04C6-29D5285E1C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DB0C16-974D-448D-6FAF-B87AC89987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LLM Pre-Training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B850DD-6507-4AE9-C24E-BF339F9356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986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C927D68-7C3C-66F7-CD23-5A89EA656B2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Predictable Performance w/ increasing Compute / Data Size / #Parameters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AC6EB6-C71D-A7EF-B9AE-0B6C016266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Scaling Laws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B89129-CB19-E34D-56A0-3D0887D8D8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738" y="1703151"/>
            <a:ext cx="11172720" cy="33441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66BCBA-C694-491D-D7EE-E1A02ACF15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271" y="5255024"/>
            <a:ext cx="494607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B6D6827-32CC-B72C-ADF2-18EC7ED2BFB0}"/>
              </a:ext>
            </a:extLst>
          </p:cNvPr>
          <p:cNvSpPr txBox="1"/>
          <p:nvPr/>
        </p:nvSpPr>
        <p:spPr>
          <a:xfrm>
            <a:off x="1545515" y="5302631"/>
            <a:ext cx="5371651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[Jared Kaplan et al: Scaling Laws for Neural Language Models.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abs/2001.08361,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2020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https://arxiv.org/pdf/2001.08361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2456191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5E270D2-808D-416B-7FB1-F597FEE2A65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96EB99-23A9-8908-BB30-7BBAE9368A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Scaling Laws, cont.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023A98-DF95-C552-E5E4-EA3CF9E81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542" y="1258205"/>
            <a:ext cx="5273901" cy="33870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93BF5D-AB80-6C6B-5C41-2CC463D3BD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0621" y="5018890"/>
            <a:ext cx="1756678" cy="4320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9219B60-E5E1-5679-12FB-134332D421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7331" y="4921536"/>
            <a:ext cx="452516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A29495-EB48-494C-6A35-9EB75C956F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4844" y="1258205"/>
            <a:ext cx="4062573" cy="351923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7DF9929-676E-7F60-AF58-9336451173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268" y="4921536"/>
            <a:ext cx="494607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B5D12E5-5CF9-62B4-D9EC-D028E551B33B}"/>
              </a:ext>
            </a:extLst>
          </p:cNvPr>
          <p:cNvSpPr txBox="1"/>
          <p:nvPr/>
        </p:nvSpPr>
        <p:spPr>
          <a:xfrm>
            <a:off x="1168997" y="4872324"/>
            <a:ext cx="284378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[Jared Kaplan et al: Scaling Laws for Neural Language Models.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abs/2001.08361,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2020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A6B4A8D-CB22-EFA3-7E42-A417A1985A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5914" y="5047917"/>
            <a:ext cx="1586434" cy="42965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9743689-7070-BCC8-A608-25DBB018F5B5}"/>
              </a:ext>
            </a:extLst>
          </p:cNvPr>
          <p:cNvSpPr txBox="1"/>
          <p:nvPr/>
        </p:nvSpPr>
        <p:spPr>
          <a:xfrm>
            <a:off x="7214236" y="4819436"/>
            <a:ext cx="2756385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[Jordan Hoffmann et al.: Training Compute-Optimal Large Language Models.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abs/2203.15556, 2022, 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https://arxiv.org/pdf/2203.15556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19FB47-3F5C-F915-61DA-5AE36A1EA82A}"/>
              </a:ext>
            </a:extLst>
          </p:cNvPr>
          <p:cNvSpPr txBox="1"/>
          <p:nvPr/>
        </p:nvSpPr>
        <p:spPr>
          <a:xfrm>
            <a:off x="7214236" y="892885"/>
            <a:ext cx="319916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err="1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IsoFLOP</a:t>
            </a:r>
            <a:r>
              <a:rPr lang="en-US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Curves</a:t>
            </a:r>
          </a:p>
        </p:txBody>
      </p:sp>
    </p:spTree>
    <p:extLst>
      <p:ext uri="{BB962C8B-B14F-4D97-AF65-F5344CB8AC3E}">
        <p14:creationId xmlns:p14="http://schemas.microsoft.com/office/powerpoint/2010/main" val="132463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9DE5AA-15D0-3D7B-B55D-FFD2A50C79C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Data/Model Selection</a:t>
            </a:r>
          </a:p>
          <a:p>
            <a:pPr lvl="1"/>
            <a:r>
              <a:rPr lang="en-US" b="0" u="none" strike="noStrike" baseline="0" dirty="0"/>
              <a:t>Given a fixed FLOPs budget, select model size &amp; # training tokens</a:t>
            </a:r>
          </a:p>
          <a:p>
            <a:pPr lvl="1"/>
            <a:r>
              <a:rPr lang="en-US" dirty="0"/>
              <a:t>Training range of models </a:t>
            </a:r>
            <a:r>
              <a:rPr lang="en-US" dirty="0">
                <a:sym typeface="Wingdings" panose="05000000000000000000" pitchFamily="2" charset="2"/>
              </a:rPr>
              <a:t> Fit curve for scaling</a:t>
            </a:r>
          </a:p>
          <a:p>
            <a:pPr lvl="2"/>
            <a:endParaRPr lang="en-US" sz="1000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Pre-Training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Train selected model in single-pass over data </a:t>
            </a:r>
          </a:p>
          <a:p>
            <a:pPr lvl="1"/>
            <a:r>
              <a:rPr lang="en-US" b="1" dirty="0">
                <a:solidFill>
                  <a:srgbClr val="C40D1E"/>
                </a:solidFill>
                <a:sym typeface="Wingdings" panose="05000000000000000000" pitchFamily="2" charset="2"/>
              </a:rPr>
              <a:t>State-of-the-art: 15T tokens</a:t>
            </a:r>
            <a:r>
              <a:rPr lang="en-US" dirty="0">
                <a:sym typeface="Wingdings" panose="05000000000000000000" pitchFamily="2" charset="2"/>
              </a:rPr>
              <a:t>; e.g., DeepSeek-V3: 14.8T tokens</a:t>
            </a:r>
          </a:p>
          <a:p>
            <a:pPr lvl="2"/>
            <a:endParaRPr lang="en-US" sz="1000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Context-Length Extensions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Phase 1: max context length extended to </a:t>
            </a:r>
            <a:r>
              <a:rPr lang="en-US" b="1" dirty="0">
                <a:solidFill>
                  <a:srgbClr val="C40D1E"/>
                </a:solidFill>
                <a:sym typeface="Wingdings" panose="05000000000000000000" pitchFamily="2" charset="2"/>
              </a:rPr>
              <a:t>32K tokens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Phase 2: max context length extended to </a:t>
            </a:r>
            <a:r>
              <a:rPr lang="en-US" b="1" dirty="0">
                <a:solidFill>
                  <a:srgbClr val="C40D1E"/>
                </a:solidFill>
                <a:sym typeface="Wingdings" panose="05000000000000000000" pitchFamily="2" charset="2"/>
              </a:rPr>
              <a:t>128K tokens</a:t>
            </a:r>
          </a:p>
          <a:p>
            <a:pPr lvl="2"/>
            <a:endParaRPr lang="en-US" sz="1000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Fine-Tuning</a:t>
            </a:r>
          </a:p>
          <a:p>
            <a:pPr lvl="1"/>
            <a:r>
              <a:rPr lang="en-US" sz="1800" b="0" i="0" u="none" strike="noStrike" baseline="0" dirty="0">
                <a:latin typeface="URWPalladioL-Roma"/>
              </a:rPr>
              <a:t>Overfitting on high-quality data, </a:t>
            </a:r>
            <a:r>
              <a:rPr lang="en-US" sz="1800" b="1" i="0" u="none" strike="noStrike" baseline="0" dirty="0">
                <a:solidFill>
                  <a:srgbClr val="7889FB"/>
                </a:solidFill>
                <a:latin typeface="URWPalladioL-Roma"/>
              </a:rPr>
              <a:t>Supervised Fine-Tuning </a:t>
            </a:r>
            <a:r>
              <a:rPr lang="en-US" sz="1800" b="0" i="0" u="none" strike="noStrike" baseline="0" dirty="0">
                <a:latin typeface="URWPalladioL-Roma"/>
              </a:rPr>
              <a:t>(SFT)</a:t>
            </a:r>
          </a:p>
          <a:p>
            <a:pPr lvl="1"/>
            <a:r>
              <a:rPr lang="en-US" sz="1800" b="0" i="0" u="none" strike="noStrike" baseline="0" dirty="0">
                <a:latin typeface="URWPalladioL-Roma"/>
              </a:rPr>
              <a:t>Reinforcement Learning (RL); </a:t>
            </a:r>
            <a:r>
              <a:rPr lang="en-US" sz="1800" b="1" i="0" u="none" strike="noStrike" baseline="0" dirty="0">
                <a:solidFill>
                  <a:srgbClr val="7889FB"/>
                </a:solidFill>
                <a:latin typeface="URWPalladioL-Roma"/>
              </a:rPr>
              <a:t>RL from Human Feedback</a:t>
            </a:r>
            <a:r>
              <a:rPr lang="en-US" sz="1800" b="0" i="0" u="none" strike="noStrike" baseline="0" dirty="0">
                <a:latin typeface="URWPalladioL-Roma"/>
              </a:rPr>
              <a:t> (RLFH)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987724-A5FC-7B45-68D7-A5F9B31E10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Training Regimes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A6B7B9-5426-99D2-8025-3F940468F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0551" y="1456452"/>
            <a:ext cx="451983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DBDD8C1-8564-DB3A-243E-31D736B54AE2}"/>
              </a:ext>
            </a:extLst>
          </p:cNvPr>
          <p:cNvSpPr txBox="1"/>
          <p:nvPr/>
        </p:nvSpPr>
        <p:spPr>
          <a:xfrm>
            <a:off x="8057478" y="1406968"/>
            <a:ext cx="291532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[DeepSeek-AI: DeepSeek-V3 Technical Report, 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2025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https://arxiv.org/pdf/2412.19437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]</a:t>
            </a:r>
          </a:p>
        </p:txBody>
      </p:sp>
    </p:spTree>
    <p:extLst>
      <p:ext uri="{BB962C8B-B14F-4D97-AF65-F5344CB8AC3E}">
        <p14:creationId xmlns:p14="http://schemas.microsoft.com/office/powerpoint/2010/main" val="108202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1F8E86-A5F3-FA9D-806F-C20DBF522E9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Hybrid &amp; Video Recording</a:t>
            </a:r>
          </a:p>
          <a:p>
            <a:pPr lvl="1"/>
            <a:r>
              <a:rPr lang="en-US" dirty="0"/>
              <a:t>Hybrid lectures (in-person, zoom) with optional attendance</a:t>
            </a:r>
            <a:br>
              <a:rPr lang="en-US" dirty="0"/>
            </a:br>
            <a:r>
              <a:rPr lang="en-US" dirty="0">
                <a:hlinkClick r:id="rId3"/>
              </a:rPr>
              <a:t>https://tu-berlin.zoom.us/j/9529634787?pwd=R1ZsN1M3SC9BOU1OcFdmem9zT202UT09</a:t>
            </a:r>
            <a:endParaRPr lang="en-US" dirty="0"/>
          </a:p>
          <a:p>
            <a:pPr lvl="1"/>
            <a:r>
              <a:rPr lang="en-US" dirty="0"/>
              <a:t>Zoom </a:t>
            </a:r>
            <a:r>
              <a:rPr lang="en-US" b="1" dirty="0">
                <a:solidFill>
                  <a:srgbClr val="7889FB"/>
                </a:solidFill>
              </a:rPr>
              <a:t>video recordings</a:t>
            </a:r>
            <a:r>
              <a:rPr lang="en-US" dirty="0"/>
              <a:t>, links from website</a:t>
            </a:r>
            <a:br>
              <a:rPr lang="en-US" dirty="0"/>
            </a:br>
            <a:r>
              <a:rPr lang="en-US" dirty="0">
                <a:hlinkClick r:id="rId4"/>
              </a:rPr>
              <a:t>https://mboehm7.github.io/teaching/ss26_amls/index.htm</a:t>
            </a:r>
            <a:r>
              <a:rPr lang="en-US" dirty="0"/>
              <a:t>   </a:t>
            </a:r>
          </a:p>
          <a:p>
            <a:pPr lvl="1"/>
            <a:endParaRPr lang="en-US" dirty="0"/>
          </a:p>
          <a:p>
            <a:r>
              <a:rPr lang="en-US" dirty="0"/>
              <a:t>#2 Projects &amp; Exercises</a:t>
            </a:r>
          </a:p>
          <a:p>
            <a:pPr lvl="1"/>
            <a:r>
              <a:rPr lang="en-US" b="1" dirty="0"/>
              <a:t>Submission deadline:</a:t>
            </a:r>
            <a:r>
              <a:rPr lang="en-US" dirty="0"/>
              <a:t> </a:t>
            </a:r>
            <a:r>
              <a:rPr lang="en-US" b="1" dirty="0">
                <a:solidFill>
                  <a:srgbClr val="C40D1E"/>
                </a:solidFill>
              </a:rPr>
              <a:t>Jul 15 EOD</a:t>
            </a:r>
          </a:p>
          <a:p>
            <a:pPr lvl="1"/>
            <a:r>
              <a:rPr lang="en-US" dirty="0"/>
              <a:t>Get started, use the office hour (Tue 3pm-4.30pm), and mentor meetings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2F9665-3AAA-960B-6947-87080883FC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Announcements / Org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1CAC4B-AB9A-2534-93A5-F0C687ECFB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0814" y="2036054"/>
            <a:ext cx="1210387" cy="3167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7E4166-F1F3-3F4E-4E63-C2C6942E434E}"/>
              </a:ext>
            </a:extLst>
          </p:cNvPr>
          <p:cNvSpPr txBox="1"/>
          <p:nvPr/>
        </p:nvSpPr>
        <p:spPr>
          <a:xfrm>
            <a:off x="9638853" y="3429000"/>
            <a:ext cx="2045380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400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~3 ECTS </a:t>
            </a:r>
            <a:r>
              <a:rPr lang="en-US" sz="2400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 90h</a:t>
            </a:r>
            <a:endParaRPr lang="en-US" sz="2400" b="1" dirty="0">
              <a:solidFill>
                <a:srgbClr val="C40D1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8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C486AC-C25D-71C2-A804-E491CB4D6DD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OpenAI GPT</a:t>
            </a:r>
          </a:p>
          <a:p>
            <a:pPr lvl="1"/>
            <a:r>
              <a:rPr lang="en-US" dirty="0"/>
              <a:t>GPT-3: </a:t>
            </a:r>
            <a:r>
              <a:rPr lang="en-US" b="1" dirty="0">
                <a:solidFill>
                  <a:srgbClr val="7889FB"/>
                </a:solidFill>
              </a:rPr>
              <a:t>4.5M USD</a:t>
            </a:r>
            <a:r>
              <a:rPr lang="en-US" dirty="0"/>
              <a:t>, GPT-4: </a:t>
            </a:r>
            <a:r>
              <a:rPr lang="en-US" b="1" dirty="0">
                <a:solidFill>
                  <a:srgbClr val="C40D1E"/>
                </a:solidFill>
              </a:rPr>
              <a:t>100M USD</a:t>
            </a:r>
          </a:p>
          <a:p>
            <a:pPr lvl="2"/>
            <a:endParaRPr lang="en-US" sz="300" dirty="0"/>
          </a:p>
          <a:p>
            <a:r>
              <a:rPr lang="en-US" dirty="0"/>
              <a:t>Google Gemini</a:t>
            </a:r>
          </a:p>
          <a:p>
            <a:pPr lvl="1"/>
            <a:r>
              <a:rPr lang="en-US" dirty="0"/>
              <a:t>Gemini 1.0 Ultra: </a:t>
            </a:r>
            <a:r>
              <a:rPr lang="en-US" b="1" dirty="0">
                <a:solidFill>
                  <a:srgbClr val="C40D1E"/>
                </a:solidFill>
              </a:rPr>
              <a:t>192M USD</a:t>
            </a:r>
          </a:p>
          <a:p>
            <a:pPr lvl="2"/>
            <a:endParaRPr lang="en-US" sz="300" dirty="0"/>
          </a:p>
          <a:p>
            <a:r>
              <a:rPr lang="en-US" dirty="0"/>
              <a:t>Meta Llama</a:t>
            </a:r>
          </a:p>
          <a:p>
            <a:pPr lvl="1"/>
            <a:r>
              <a:rPr lang="en-US" dirty="0"/>
              <a:t>Llama-3.1: </a:t>
            </a:r>
            <a:r>
              <a:rPr lang="en-US" b="1" dirty="0">
                <a:solidFill>
                  <a:srgbClr val="C40D1E"/>
                </a:solidFill>
              </a:rPr>
              <a:t>170M USD</a:t>
            </a:r>
          </a:p>
          <a:p>
            <a:pPr lvl="2"/>
            <a:endParaRPr lang="en-US" sz="300" dirty="0"/>
          </a:p>
          <a:p>
            <a:r>
              <a:rPr lang="en-US" dirty="0"/>
              <a:t>DeepSeek</a:t>
            </a:r>
          </a:p>
          <a:p>
            <a:pPr lvl="1"/>
            <a:r>
              <a:rPr lang="en-US" dirty="0"/>
              <a:t>DeepSeek-V3: </a:t>
            </a:r>
            <a:r>
              <a:rPr lang="en-US" b="1" dirty="0">
                <a:solidFill>
                  <a:srgbClr val="7889FB"/>
                </a:solidFill>
              </a:rPr>
              <a:t>5.3M USD</a:t>
            </a:r>
          </a:p>
          <a:p>
            <a:pPr lvl="2"/>
            <a:endParaRPr lang="en-US" sz="300" dirty="0"/>
          </a:p>
          <a:p>
            <a:r>
              <a:rPr lang="en-US" dirty="0"/>
              <a:t>Mistral</a:t>
            </a:r>
          </a:p>
          <a:p>
            <a:pPr lvl="1"/>
            <a:r>
              <a:rPr lang="en-US" dirty="0"/>
              <a:t>Mistral Large: 41M USD</a:t>
            </a:r>
          </a:p>
          <a:p>
            <a:pPr lvl="2"/>
            <a:endParaRPr lang="en-US" sz="300" dirty="0"/>
          </a:p>
          <a:p>
            <a:r>
              <a:rPr lang="en-US" dirty="0"/>
              <a:t>X Grok</a:t>
            </a:r>
          </a:p>
          <a:p>
            <a:pPr lvl="1"/>
            <a:r>
              <a:rPr lang="en-US" dirty="0"/>
              <a:t>Grok-2: </a:t>
            </a:r>
            <a:r>
              <a:rPr lang="en-US" b="1" dirty="0">
                <a:solidFill>
                  <a:srgbClr val="C40D1E"/>
                </a:solidFill>
              </a:rPr>
              <a:t>107M USD</a:t>
            </a:r>
            <a:r>
              <a:rPr lang="en-US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26755F-9EC7-D39B-4310-B84E0BA7A3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Models and Training Cost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F03D82-9AFF-1858-CAFE-8497F99C33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9572" y="3517281"/>
            <a:ext cx="7853083" cy="10907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25361E-B736-4901-E3D3-B02CADD887BF}"/>
              </a:ext>
            </a:extLst>
          </p:cNvPr>
          <p:cNvSpPr txBox="1"/>
          <p:nvPr/>
        </p:nvSpPr>
        <p:spPr>
          <a:xfrm>
            <a:off x="7675582" y="1386194"/>
            <a:ext cx="41470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dirty="0"/>
              <a:t>[</a:t>
            </a:r>
            <a:r>
              <a:rPr lang="en-US" sz="1400" dirty="0">
                <a:hlinkClick r:id="rId3"/>
              </a:rPr>
              <a:t>https://www.wired.com/story/openai-ceo-sam-altman-the-age-of-giant-ai-models-is-already-over/</a:t>
            </a:r>
            <a:r>
              <a:rPr lang="en-US" sz="1400" dirty="0"/>
              <a:t>]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DB2B42-EB35-9E6E-2B8F-3635487937F3}"/>
              </a:ext>
            </a:extLst>
          </p:cNvPr>
          <p:cNvSpPr txBox="1"/>
          <p:nvPr/>
        </p:nvSpPr>
        <p:spPr>
          <a:xfrm>
            <a:off x="8611495" y="2149743"/>
            <a:ext cx="32111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dirty="0"/>
              <a:t>[</a:t>
            </a:r>
            <a:r>
              <a:rPr lang="en-US" sz="1400" dirty="0">
                <a:hlinkClick r:id="rId4"/>
              </a:rPr>
              <a:t>https://www.visualcapitalist.com/the-surging-cost-of-training-ai-models/</a:t>
            </a:r>
            <a:r>
              <a:rPr lang="en-US" sz="1400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71095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18EF40C-1908-4A16-C826-F97DEF004FE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Example DeepSeek-V3 Training</a:t>
            </a:r>
          </a:p>
          <a:p>
            <a:pPr lvl="1"/>
            <a:r>
              <a:rPr lang="en-US" dirty="0"/>
              <a:t>16-way Pipeline Parallelism</a:t>
            </a:r>
          </a:p>
          <a:p>
            <a:pPr lvl="1"/>
            <a:r>
              <a:rPr lang="en-US" dirty="0"/>
              <a:t>ZeRO-1 Data Parallelism (partitioning of parameters/gradients/optimizer state) </a:t>
            </a:r>
          </a:p>
          <a:p>
            <a:pPr lvl="1"/>
            <a:r>
              <a:rPr lang="en-US" dirty="0"/>
              <a:t>64-way Expert Parallelism on 8 nodes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B1A7AD-0BD2-FEB6-5F8C-98164158A4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Employed Types of Parallelism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95AF67-F5C4-E74D-A534-F082BBCFCDF9}"/>
              </a:ext>
            </a:extLst>
          </p:cNvPr>
          <p:cNvSpPr txBox="1"/>
          <p:nvPr/>
        </p:nvSpPr>
        <p:spPr>
          <a:xfrm>
            <a:off x="505485" y="1268963"/>
            <a:ext cx="2355823" cy="70788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Pipeline Parallelism</a:t>
            </a:r>
            <a:b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(Model Parallelism)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0E7741-A696-E0BE-0C13-956D717ADF97}"/>
              </a:ext>
            </a:extLst>
          </p:cNvPr>
          <p:cNvSpPr/>
          <p:nvPr/>
        </p:nvSpPr>
        <p:spPr>
          <a:xfrm>
            <a:off x="681807" y="2167469"/>
            <a:ext cx="1977888" cy="4001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Layer 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EA081C-63FD-D43C-9186-99EF064CD8F5}"/>
              </a:ext>
            </a:extLst>
          </p:cNvPr>
          <p:cNvSpPr/>
          <p:nvPr/>
        </p:nvSpPr>
        <p:spPr>
          <a:xfrm>
            <a:off x="687450" y="2827873"/>
            <a:ext cx="1977888" cy="4001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Layer 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ED1717-0E22-E617-790A-C1CB78E80B2E}"/>
              </a:ext>
            </a:extLst>
          </p:cNvPr>
          <p:cNvSpPr/>
          <p:nvPr/>
        </p:nvSpPr>
        <p:spPr>
          <a:xfrm>
            <a:off x="693093" y="3510854"/>
            <a:ext cx="1977888" cy="4001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Layer 1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2DA7D5F-D5B3-3344-2DFB-CA8BCB411BF5}"/>
              </a:ext>
            </a:extLst>
          </p:cNvPr>
          <p:cNvCxnSpPr>
            <a:endCxn id="5" idx="2"/>
          </p:cNvCxnSpPr>
          <p:nvPr/>
        </p:nvCxnSpPr>
        <p:spPr>
          <a:xfrm flipV="1">
            <a:off x="1670751" y="2567579"/>
            <a:ext cx="0" cy="260294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6A419C3-97EC-ED51-E2A8-E944074B69A1}"/>
              </a:ext>
            </a:extLst>
          </p:cNvPr>
          <p:cNvCxnSpPr>
            <a:cxnSpLocks/>
            <a:stCxn id="7" idx="0"/>
            <a:endCxn id="6" idx="2"/>
          </p:cNvCxnSpPr>
          <p:nvPr/>
        </p:nvCxnSpPr>
        <p:spPr>
          <a:xfrm flipH="1" flipV="1">
            <a:off x="1676394" y="3227983"/>
            <a:ext cx="5643" cy="28287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18117D5-15BC-1138-34AA-E0576C0D140C}"/>
              </a:ext>
            </a:extLst>
          </p:cNvPr>
          <p:cNvSpPr txBox="1"/>
          <p:nvPr/>
        </p:nvSpPr>
        <p:spPr>
          <a:xfrm>
            <a:off x="553151" y="2077158"/>
            <a:ext cx="2201334" cy="598311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txBody>
          <a:bodyPr wrap="square" lIns="0" rIns="0" rtlCol="0">
            <a:spAutoFit/>
          </a:bodyPr>
          <a:lstStyle/>
          <a:p>
            <a:pPr algn="l"/>
            <a:endParaRPr lang="en-US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EF9DC6-E99F-25C6-F455-1A4C6D32EC8E}"/>
              </a:ext>
            </a:extLst>
          </p:cNvPr>
          <p:cNvSpPr txBox="1"/>
          <p:nvPr/>
        </p:nvSpPr>
        <p:spPr>
          <a:xfrm>
            <a:off x="10057139" y="5191297"/>
            <a:ext cx="1568803" cy="369332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device/thread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C211E1-4B6B-B7E0-49A9-675CF8D78596}"/>
              </a:ext>
            </a:extLst>
          </p:cNvPr>
          <p:cNvSpPr txBox="1"/>
          <p:nvPr/>
        </p:nvSpPr>
        <p:spPr>
          <a:xfrm>
            <a:off x="558794" y="2737560"/>
            <a:ext cx="2201334" cy="598311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txBody>
          <a:bodyPr wrap="square" lIns="0" rIns="0" rtlCol="0">
            <a:spAutoFit/>
          </a:bodyPr>
          <a:lstStyle/>
          <a:p>
            <a:pPr algn="l"/>
            <a:endParaRPr lang="en-US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06C51C-8F69-55E3-1024-40165706CAD0}"/>
              </a:ext>
            </a:extLst>
          </p:cNvPr>
          <p:cNvSpPr txBox="1"/>
          <p:nvPr/>
        </p:nvSpPr>
        <p:spPr>
          <a:xfrm>
            <a:off x="553148" y="3397961"/>
            <a:ext cx="2201334" cy="598311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txBody>
          <a:bodyPr wrap="square" lIns="0" rIns="0" rtlCol="0">
            <a:spAutoFit/>
          </a:bodyPr>
          <a:lstStyle/>
          <a:p>
            <a:pPr algn="l"/>
            <a:endParaRPr lang="en-US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F7B068-E444-C428-BEC7-499A341BD82B}"/>
              </a:ext>
            </a:extLst>
          </p:cNvPr>
          <p:cNvSpPr txBox="1"/>
          <p:nvPr/>
        </p:nvSpPr>
        <p:spPr>
          <a:xfrm>
            <a:off x="3299484" y="1274606"/>
            <a:ext cx="2355823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Tensor Parallelism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DB5042-E161-448E-D941-CE21A4AA98E6}"/>
              </a:ext>
            </a:extLst>
          </p:cNvPr>
          <p:cNvSpPr/>
          <p:nvPr/>
        </p:nvSpPr>
        <p:spPr>
          <a:xfrm>
            <a:off x="3487095" y="2173112"/>
            <a:ext cx="1977888" cy="4001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Layer 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C450B72-2963-84D2-D0FC-3F79DFA26F64}"/>
              </a:ext>
            </a:extLst>
          </p:cNvPr>
          <p:cNvSpPr/>
          <p:nvPr/>
        </p:nvSpPr>
        <p:spPr>
          <a:xfrm>
            <a:off x="3492738" y="2833516"/>
            <a:ext cx="1977888" cy="4001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Layer 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50A97D5-110B-5FAE-7576-AFDFFB119E17}"/>
              </a:ext>
            </a:extLst>
          </p:cNvPr>
          <p:cNvSpPr/>
          <p:nvPr/>
        </p:nvSpPr>
        <p:spPr>
          <a:xfrm>
            <a:off x="3498381" y="3516497"/>
            <a:ext cx="1977888" cy="4001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Layer 1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D7992B2-7BB3-EAE0-6234-CED589D426A0}"/>
              </a:ext>
            </a:extLst>
          </p:cNvPr>
          <p:cNvCxnSpPr>
            <a:endCxn id="18" idx="2"/>
          </p:cNvCxnSpPr>
          <p:nvPr/>
        </p:nvCxnSpPr>
        <p:spPr>
          <a:xfrm flipV="1">
            <a:off x="4476039" y="2573222"/>
            <a:ext cx="0" cy="260294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1339FA2-7F46-B7CE-D1D2-99240EFC14A2}"/>
              </a:ext>
            </a:extLst>
          </p:cNvPr>
          <p:cNvCxnSpPr>
            <a:cxnSpLocks/>
            <a:stCxn id="20" idx="0"/>
            <a:endCxn id="19" idx="2"/>
          </p:cNvCxnSpPr>
          <p:nvPr/>
        </p:nvCxnSpPr>
        <p:spPr>
          <a:xfrm flipH="1" flipV="1">
            <a:off x="4481682" y="3233626"/>
            <a:ext cx="5643" cy="28287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53163DC6-457F-D84B-EAB4-F574E87878EC}"/>
              </a:ext>
            </a:extLst>
          </p:cNvPr>
          <p:cNvSpPr txBox="1"/>
          <p:nvPr/>
        </p:nvSpPr>
        <p:spPr>
          <a:xfrm>
            <a:off x="3386661" y="2059184"/>
            <a:ext cx="688628" cy="1937087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txBody>
          <a:bodyPr wrap="square" lIns="0" rIns="0" rtlCol="0">
            <a:noAutofit/>
          </a:bodyPr>
          <a:lstStyle/>
          <a:p>
            <a:pPr algn="l"/>
            <a:endParaRPr lang="en-US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202F642-EAD6-CE28-C737-E9C3CACC7C03}"/>
              </a:ext>
            </a:extLst>
          </p:cNvPr>
          <p:cNvSpPr txBox="1"/>
          <p:nvPr/>
        </p:nvSpPr>
        <p:spPr>
          <a:xfrm>
            <a:off x="4126077" y="2053539"/>
            <a:ext cx="688628" cy="1937087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txBody>
          <a:bodyPr wrap="square" lIns="0" rIns="0" rtlCol="0">
            <a:noAutofit/>
          </a:bodyPr>
          <a:lstStyle/>
          <a:p>
            <a:pPr algn="l"/>
            <a:endParaRPr lang="en-US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D1E4642-7B20-58CD-6BBF-B2976A5C0B5C}"/>
              </a:ext>
            </a:extLst>
          </p:cNvPr>
          <p:cNvSpPr txBox="1"/>
          <p:nvPr/>
        </p:nvSpPr>
        <p:spPr>
          <a:xfrm>
            <a:off x="4854204" y="2059184"/>
            <a:ext cx="688628" cy="1937087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txBody>
          <a:bodyPr wrap="square" lIns="0" rIns="0" rtlCol="0">
            <a:noAutofit/>
          </a:bodyPr>
          <a:lstStyle/>
          <a:p>
            <a:pPr algn="l"/>
            <a:endParaRPr lang="en-US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297B954-DDEB-4B5E-745C-2C9900CFECEC}"/>
              </a:ext>
            </a:extLst>
          </p:cNvPr>
          <p:cNvSpPr txBox="1"/>
          <p:nvPr/>
        </p:nvSpPr>
        <p:spPr>
          <a:xfrm>
            <a:off x="6048328" y="1268960"/>
            <a:ext cx="2355823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Parallelism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74B74039-16BD-1682-5A35-064C8BCF8BCA}"/>
              </a:ext>
            </a:extLst>
          </p:cNvPr>
          <p:cNvGrpSpPr/>
          <p:nvPr/>
        </p:nvGrpSpPr>
        <p:grpSpPr>
          <a:xfrm>
            <a:off x="6145627" y="2229559"/>
            <a:ext cx="1989174" cy="2579508"/>
            <a:chOff x="6585896" y="2015068"/>
            <a:chExt cx="1989174" cy="2579508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ACB61E9-4C85-B26A-17CA-2329BD42234D}"/>
                </a:ext>
              </a:extLst>
            </p:cNvPr>
            <p:cNvSpPr/>
            <p:nvPr/>
          </p:nvSpPr>
          <p:spPr>
            <a:xfrm>
              <a:off x="6585896" y="2020709"/>
              <a:ext cx="1977888" cy="40011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Layer 3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C25F5CA-92A5-94B9-5613-A466A485ECB4}"/>
                </a:ext>
              </a:extLst>
            </p:cNvPr>
            <p:cNvSpPr/>
            <p:nvPr/>
          </p:nvSpPr>
          <p:spPr>
            <a:xfrm>
              <a:off x="6591539" y="2681113"/>
              <a:ext cx="1977888" cy="40011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Layer 2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E40D63B-7EA2-4A08-9A34-A03C8FCB3BB8}"/>
                </a:ext>
              </a:extLst>
            </p:cNvPr>
            <p:cNvSpPr/>
            <p:nvPr/>
          </p:nvSpPr>
          <p:spPr>
            <a:xfrm>
              <a:off x="6597182" y="3364094"/>
              <a:ext cx="1977888" cy="40011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Layer 1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E308D005-4C6C-9203-C528-118A02F20112}"/>
                </a:ext>
              </a:extLst>
            </p:cNvPr>
            <p:cNvCxnSpPr>
              <a:endCxn id="29" idx="2"/>
            </p:cNvCxnSpPr>
            <p:nvPr/>
          </p:nvCxnSpPr>
          <p:spPr>
            <a:xfrm flipV="1">
              <a:off x="7574840" y="2420819"/>
              <a:ext cx="0" cy="260294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B2CB13AF-18C3-E5EA-307C-4F0063522E7A}"/>
                </a:ext>
              </a:extLst>
            </p:cNvPr>
            <p:cNvCxnSpPr>
              <a:cxnSpLocks/>
              <a:stCxn id="31" idx="0"/>
              <a:endCxn id="30" idx="2"/>
            </p:cNvCxnSpPr>
            <p:nvPr/>
          </p:nvCxnSpPr>
          <p:spPr>
            <a:xfrm flipH="1" flipV="1">
              <a:off x="7580483" y="3081223"/>
              <a:ext cx="5643" cy="282871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0C938043-A021-3120-C161-C43EF399FB99}"/>
                </a:ext>
              </a:extLst>
            </p:cNvPr>
            <p:cNvSpPr/>
            <p:nvPr/>
          </p:nvSpPr>
          <p:spPr>
            <a:xfrm>
              <a:off x="6886221" y="4097865"/>
              <a:ext cx="1388534" cy="496711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Batch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CA97CE94-C70E-16A7-8E62-09EF72AD6BF7}"/>
                </a:ext>
              </a:extLst>
            </p:cNvPr>
            <p:cNvSpPr txBox="1"/>
            <p:nvPr/>
          </p:nvSpPr>
          <p:spPr>
            <a:xfrm>
              <a:off x="6597182" y="2015068"/>
              <a:ext cx="1977888" cy="1737849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</p:spPr>
          <p:txBody>
            <a:bodyPr wrap="square" lIns="0" rIns="0" rtlCol="0">
              <a:noAutofit/>
            </a:bodyPr>
            <a:lstStyle/>
            <a:p>
              <a:pPr algn="l"/>
              <a:endPara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EFFA8747-B2E9-F27D-6B3A-48D417DB7975}"/>
                </a:ext>
              </a:extLst>
            </p:cNvPr>
            <p:cNvCxnSpPr>
              <a:cxnSpLocks/>
              <a:stCxn id="69" idx="0"/>
              <a:endCxn id="31" idx="2"/>
            </p:cNvCxnSpPr>
            <p:nvPr/>
          </p:nvCxnSpPr>
          <p:spPr>
            <a:xfrm flipV="1">
              <a:off x="7580488" y="3764204"/>
              <a:ext cx="5638" cy="333661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0B590B65-F398-0A54-3D01-53DF63CE5269}"/>
              </a:ext>
            </a:extLst>
          </p:cNvPr>
          <p:cNvGrpSpPr/>
          <p:nvPr/>
        </p:nvGrpSpPr>
        <p:grpSpPr>
          <a:xfrm>
            <a:off x="6241582" y="2167468"/>
            <a:ext cx="1989174" cy="2579508"/>
            <a:chOff x="6585896" y="2015068"/>
            <a:chExt cx="1989174" cy="2579508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1431E832-1AE2-46A9-7F23-CC070BAF2281}"/>
                </a:ext>
              </a:extLst>
            </p:cNvPr>
            <p:cNvSpPr/>
            <p:nvPr/>
          </p:nvSpPr>
          <p:spPr>
            <a:xfrm>
              <a:off x="6585896" y="2020709"/>
              <a:ext cx="1977888" cy="40011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Layer 3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B3E74D95-6BEF-057F-2313-0BBB0DC9D775}"/>
                </a:ext>
              </a:extLst>
            </p:cNvPr>
            <p:cNvSpPr/>
            <p:nvPr/>
          </p:nvSpPr>
          <p:spPr>
            <a:xfrm>
              <a:off x="6591539" y="2681113"/>
              <a:ext cx="1977888" cy="40011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Layer 2</a:t>
              </a: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B1EED5DB-104D-84A3-EAF5-2ADACE78C3A5}"/>
                </a:ext>
              </a:extLst>
            </p:cNvPr>
            <p:cNvSpPr/>
            <p:nvPr/>
          </p:nvSpPr>
          <p:spPr>
            <a:xfrm>
              <a:off x="6597182" y="3364094"/>
              <a:ext cx="1977888" cy="40011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Layer 1</a:t>
              </a:r>
            </a:p>
          </p:txBody>
        </p: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D08593C6-DC53-3BBE-C5F9-B293467FB276}"/>
                </a:ext>
              </a:extLst>
            </p:cNvPr>
            <p:cNvCxnSpPr>
              <a:endCxn id="81" idx="2"/>
            </p:cNvCxnSpPr>
            <p:nvPr/>
          </p:nvCxnSpPr>
          <p:spPr>
            <a:xfrm flipV="1">
              <a:off x="7574840" y="2420819"/>
              <a:ext cx="0" cy="260294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228EA713-23B2-7DC2-1107-18E5B9A59C61}"/>
                </a:ext>
              </a:extLst>
            </p:cNvPr>
            <p:cNvCxnSpPr>
              <a:cxnSpLocks/>
              <a:stCxn id="83" idx="0"/>
              <a:endCxn id="82" idx="2"/>
            </p:cNvCxnSpPr>
            <p:nvPr/>
          </p:nvCxnSpPr>
          <p:spPr>
            <a:xfrm flipH="1" flipV="1">
              <a:off x="7580483" y="3081223"/>
              <a:ext cx="5643" cy="282871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505CFF65-B062-E319-D684-55B63997DF19}"/>
                </a:ext>
              </a:extLst>
            </p:cNvPr>
            <p:cNvSpPr/>
            <p:nvPr/>
          </p:nvSpPr>
          <p:spPr>
            <a:xfrm>
              <a:off x="6886221" y="4097865"/>
              <a:ext cx="1388534" cy="496711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Batch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85658FC9-C9B2-7E6C-0BCA-862935B20939}"/>
                </a:ext>
              </a:extLst>
            </p:cNvPr>
            <p:cNvSpPr txBox="1"/>
            <p:nvPr/>
          </p:nvSpPr>
          <p:spPr>
            <a:xfrm>
              <a:off x="6597182" y="2015068"/>
              <a:ext cx="1977888" cy="1737849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</p:spPr>
          <p:txBody>
            <a:bodyPr wrap="square" lIns="0" rIns="0" rtlCol="0">
              <a:noAutofit/>
            </a:bodyPr>
            <a:lstStyle/>
            <a:p>
              <a:pPr algn="l"/>
              <a:endPara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E7E84D87-D46C-1A62-371C-C1264E5C9AB1}"/>
                </a:ext>
              </a:extLst>
            </p:cNvPr>
            <p:cNvCxnSpPr>
              <a:cxnSpLocks/>
              <a:stCxn id="86" idx="0"/>
              <a:endCxn id="83" idx="2"/>
            </p:cNvCxnSpPr>
            <p:nvPr/>
          </p:nvCxnSpPr>
          <p:spPr>
            <a:xfrm flipV="1">
              <a:off x="7580488" y="3764204"/>
              <a:ext cx="5638" cy="333661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B77710C6-7B3D-890F-D23A-02040EA377C4}"/>
              </a:ext>
            </a:extLst>
          </p:cNvPr>
          <p:cNvGrpSpPr/>
          <p:nvPr/>
        </p:nvGrpSpPr>
        <p:grpSpPr>
          <a:xfrm>
            <a:off x="6337537" y="2094088"/>
            <a:ext cx="1989174" cy="2579508"/>
            <a:chOff x="6585896" y="2015068"/>
            <a:chExt cx="1989174" cy="2579508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5D77CF90-63C7-B52E-DFC2-7D63CEC14E5E}"/>
                </a:ext>
              </a:extLst>
            </p:cNvPr>
            <p:cNvSpPr/>
            <p:nvPr/>
          </p:nvSpPr>
          <p:spPr>
            <a:xfrm>
              <a:off x="6585896" y="2020709"/>
              <a:ext cx="1977888" cy="40011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Layer 3</a:t>
              </a: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DE112E60-B6DE-07A4-E716-5CBB0A7B4292}"/>
                </a:ext>
              </a:extLst>
            </p:cNvPr>
            <p:cNvSpPr/>
            <p:nvPr/>
          </p:nvSpPr>
          <p:spPr>
            <a:xfrm>
              <a:off x="6591539" y="2681113"/>
              <a:ext cx="1977888" cy="40011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Layer 2</a:t>
              </a: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A778CF38-B201-7EDA-CBF1-75E361F9F27C}"/>
                </a:ext>
              </a:extLst>
            </p:cNvPr>
            <p:cNvSpPr/>
            <p:nvPr/>
          </p:nvSpPr>
          <p:spPr>
            <a:xfrm>
              <a:off x="6597182" y="3364094"/>
              <a:ext cx="1977888" cy="40011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Layer 1</a:t>
              </a:r>
            </a:p>
          </p:txBody>
        </p: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C44192D0-938B-45A1-2B69-53B87039BD71}"/>
                </a:ext>
              </a:extLst>
            </p:cNvPr>
            <p:cNvCxnSpPr>
              <a:endCxn id="90" idx="2"/>
            </p:cNvCxnSpPr>
            <p:nvPr/>
          </p:nvCxnSpPr>
          <p:spPr>
            <a:xfrm flipV="1">
              <a:off x="7574840" y="2420819"/>
              <a:ext cx="0" cy="260294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34FFFE8C-7C5F-C2FA-4007-A0F7C7F9A698}"/>
                </a:ext>
              </a:extLst>
            </p:cNvPr>
            <p:cNvCxnSpPr>
              <a:cxnSpLocks/>
              <a:stCxn id="92" idx="0"/>
              <a:endCxn id="91" idx="2"/>
            </p:cNvCxnSpPr>
            <p:nvPr/>
          </p:nvCxnSpPr>
          <p:spPr>
            <a:xfrm flipH="1" flipV="1">
              <a:off x="7580483" y="3081223"/>
              <a:ext cx="5643" cy="282871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B48F8C94-4932-9E21-C8E1-89DE662B380B}"/>
                </a:ext>
              </a:extLst>
            </p:cNvPr>
            <p:cNvSpPr/>
            <p:nvPr/>
          </p:nvSpPr>
          <p:spPr>
            <a:xfrm>
              <a:off x="6886221" y="4097865"/>
              <a:ext cx="1388534" cy="496711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Batch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566D5381-FDB4-1FE9-46AB-03279F584CA8}"/>
                </a:ext>
              </a:extLst>
            </p:cNvPr>
            <p:cNvSpPr txBox="1"/>
            <p:nvPr/>
          </p:nvSpPr>
          <p:spPr>
            <a:xfrm>
              <a:off x="6597182" y="2015068"/>
              <a:ext cx="1977888" cy="1737849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</p:spPr>
          <p:txBody>
            <a:bodyPr wrap="square" lIns="0" rIns="0" rtlCol="0">
              <a:noAutofit/>
            </a:bodyPr>
            <a:lstStyle/>
            <a:p>
              <a:pPr algn="l"/>
              <a:endPara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10928CF6-EE21-9547-780F-AA9C8447205E}"/>
                </a:ext>
              </a:extLst>
            </p:cNvPr>
            <p:cNvCxnSpPr>
              <a:cxnSpLocks/>
              <a:stCxn id="95" idx="0"/>
              <a:endCxn id="92" idx="2"/>
            </p:cNvCxnSpPr>
            <p:nvPr/>
          </p:nvCxnSpPr>
          <p:spPr>
            <a:xfrm flipV="1">
              <a:off x="7580488" y="3764204"/>
              <a:ext cx="5638" cy="333661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Isosceles Triangle 97">
            <a:extLst>
              <a:ext uri="{FF2B5EF4-FFF2-40B4-BE49-F238E27FC236}">
                <a16:creationId xmlns:a16="http://schemas.microsoft.com/office/drawing/2014/main" id="{D58E0418-1553-9421-B762-7F2FEB975E84}"/>
              </a:ext>
            </a:extLst>
          </p:cNvPr>
          <p:cNvSpPr/>
          <p:nvPr/>
        </p:nvSpPr>
        <p:spPr>
          <a:xfrm>
            <a:off x="9584266" y="4018848"/>
            <a:ext cx="1433688" cy="677324"/>
          </a:xfrm>
          <a:prstGeom prst="triangle">
            <a:avLst>
              <a:gd name="adj" fmla="val 5078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Router</a:t>
            </a:r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9A2470D9-0806-07DB-0155-660559F7EACB}"/>
              </a:ext>
            </a:extLst>
          </p:cNvPr>
          <p:cNvSpPr/>
          <p:nvPr/>
        </p:nvSpPr>
        <p:spPr>
          <a:xfrm>
            <a:off x="9022147" y="3166536"/>
            <a:ext cx="1004712" cy="68862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Code</a:t>
            </a:r>
            <a:br>
              <a:rPr lang="en-US" dirty="0"/>
            </a:br>
            <a:r>
              <a:rPr lang="en-US" dirty="0"/>
              <a:t>Expert</a:t>
            </a:r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45ECD831-195A-54E0-EE42-53D17CFF9658}"/>
              </a:ext>
            </a:extLst>
          </p:cNvPr>
          <p:cNvSpPr/>
          <p:nvPr/>
        </p:nvSpPr>
        <p:spPr>
          <a:xfrm>
            <a:off x="9810043" y="2304590"/>
            <a:ext cx="1004712" cy="68862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Math</a:t>
            </a:r>
            <a:br>
              <a:rPr lang="en-US" dirty="0"/>
            </a:br>
            <a:r>
              <a:rPr lang="en-US" dirty="0"/>
              <a:t>Expert</a:t>
            </a:r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19A89EA1-2836-81D7-8BA2-876EA078AF43}"/>
              </a:ext>
            </a:extLst>
          </p:cNvPr>
          <p:cNvSpPr/>
          <p:nvPr/>
        </p:nvSpPr>
        <p:spPr>
          <a:xfrm>
            <a:off x="10588977" y="3166536"/>
            <a:ext cx="1004712" cy="68862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Image</a:t>
            </a:r>
            <a:br>
              <a:rPr lang="en-US" dirty="0"/>
            </a:br>
            <a:r>
              <a:rPr lang="en-US" dirty="0"/>
              <a:t>Expert</a:t>
            </a:r>
          </a:p>
        </p:txBody>
      </p: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5A9D4EBC-DCCB-577D-58A9-D4BA64A8707A}"/>
              </a:ext>
            </a:extLst>
          </p:cNvPr>
          <p:cNvCxnSpPr>
            <a:cxnSpLocks/>
            <a:stCxn id="98" idx="1"/>
            <a:endCxn id="99" idx="2"/>
          </p:cNvCxnSpPr>
          <p:nvPr/>
        </p:nvCxnSpPr>
        <p:spPr>
          <a:xfrm flipH="1" flipV="1">
            <a:off x="9524503" y="3855160"/>
            <a:ext cx="423827" cy="50235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72432E19-1812-52C1-8D42-5D940A5F51B9}"/>
              </a:ext>
            </a:extLst>
          </p:cNvPr>
          <p:cNvCxnSpPr>
            <a:cxnSpLocks/>
            <a:stCxn id="98" idx="0"/>
            <a:endCxn id="100" idx="2"/>
          </p:cNvCxnSpPr>
          <p:nvPr/>
        </p:nvCxnSpPr>
        <p:spPr>
          <a:xfrm flipV="1">
            <a:off x="10312393" y="2993214"/>
            <a:ext cx="6" cy="1025634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A15B89AC-DC85-11EC-0636-A56466FEBDA4}"/>
              </a:ext>
            </a:extLst>
          </p:cNvPr>
          <p:cNvCxnSpPr>
            <a:cxnSpLocks/>
            <a:stCxn id="98" idx="5"/>
            <a:endCxn id="101" idx="2"/>
          </p:cNvCxnSpPr>
          <p:nvPr/>
        </p:nvCxnSpPr>
        <p:spPr>
          <a:xfrm flipV="1">
            <a:off x="10665174" y="3855160"/>
            <a:ext cx="426159" cy="502350"/>
          </a:xfrm>
          <a:prstGeom prst="straightConnector1">
            <a:avLst/>
          </a:prstGeom>
          <a:ln w="19050">
            <a:solidFill>
              <a:srgbClr val="C40D1E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>
            <a:extLst>
              <a:ext uri="{FF2B5EF4-FFF2-40B4-BE49-F238E27FC236}">
                <a16:creationId xmlns:a16="http://schemas.microsoft.com/office/drawing/2014/main" id="{E74D317B-AE7D-E301-EC97-CE31AB592F49}"/>
              </a:ext>
            </a:extLst>
          </p:cNvPr>
          <p:cNvSpPr txBox="1"/>
          <p:nvPr/>
        </p:nvSpPr>
        <p:spPr>
          <a:xfrm>
            <a:off x="8914906" y="3103036"/>
            <a:ext cx="1188651" cy="881952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txBody>
          <a:bodyPr wrap="square" lIns="0" rIns="0" rtlCol="0"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F943A532-5042-A3EE-3F4E-77868DF4CB16}"/>
              </a:ext>
            </a:extLst>
          </p:cNvPr>
          <p:cNvSpPr txBox="1"/>
          <p:nvPr/>
        </p:nvSpPr>
        <p:spPr>
          <a:xfrm>
            <a:off x="10514904" y="3095978"/>
            <a:ext cx="1188651" cy="881952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txBody>
          <a:bodyPr wrap="square" lIns="0" rIns="0" rtlCol="0"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95040446-E584-6528-D5C7-1A47C1865E59}"/>
              </a:ext>
            </a:extLst>
          </p:cNvPr>
          <p:cNvSpPr txBox="1"/>
          <p:nvPr/>
        </p:nvSpPr>
        <p:spPr>
          <a:xfrm>
            <a:off x="9718073" y="2154884"/>
            <a:ext cx="1188651" cy="881952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txBody>
          <a:bodyPr wrap="square" lIns="0" rIns="0" rtlCol="0"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947BCE80-95A9-C028-5FF2-B454EDAD156F}"/>
              </a:ext>
            </a:extLst>
          </p:cNvPr>
          <p:cNvSpPr txBox="1"/>
          <p:nvPr/>
        </p:nvSpPr>
        <p:spPr>
          <a:xfrm>
            <a:off x="9124550" y="1263314"/>
            <a:ext cx="2355823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Expert Parallelism</a:t>
            </a:r>
          </a:p>
        </p:txBody>
      </p:sp>
    </p:spTree>
    <p:extLst>
      <p:ext uri="{BB962C8B-B14F-4D97-AF65-F5344CB8AC3E}">
        <p14:creationId xmlns:p14="http://schemas.microsoft.com/office/powerpoint/2010/main" val="71631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 animBg="1"/>
      <p:bldP spid="20" grpId="0" animBg="1"/>
      <p:bldP spid="24" grpId="0" animBg="1"/>
      <p:bldP spid="26" grpId="0" animBg="1"/>
      <p:bldP spid="27" grpId="0" animBg="1"/>
      <p:bldP spid="28" grpId="0"/>
      <p:bldP spid="98" grpId="0" animBg="1"/>
      <p:bldP spid="99" grpId="0" animBg="1"/>
      <p:bldP spid="100" grpId="0" animBg="1"/>
      <p:bldP spid="101" grpId="0" animBg="1"/>
      <p:bldP spid="111" grpId="0" animBg="1"/>
      <p:bldP spid="112" grpId="0" animBg="1"/>
      <p:bldP spid="113" grpId="0" animBg="1"/>
      <p:bldP spid="1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140EFD-5F1F-2C6E-4830-BB08630BF7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Sparse Transformers (e.g., GPT-3)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503C5E-7EA3-8868-28BE-3B936792A9F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828"/>
          <a:stretch>
            <a:fillRect/>
          </a:stretch>
        </p:blipFill>
        <p:spPr>
          <a:xfrm>
            <a:off x="4797777" y="1955834"/>
            <a:ext cx="5878237" cy="38423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952C05-C583-3FF8-CCF2-5A346F40B970}"/>
              </a:ext>
            </a:extLst>
          </p:cNvPr>
          <p:cNvSpPr txBox="1"/>
          <p:nvPr/>
        </p:nvSpPr>
        <p:spPr>
          <a:xfrm>
            <a:off x="1628726" y="1081313"/>
            <a:ext cx="2355823" cy="70788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Transformer</a:t>
            </a:r>
            <a:b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O(n^2 * d)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ABCCFE-44C4-4C7B-C942-5750B0A5D840}"/>
              </a:ext>
            </a:extLst>
          </p:cNvPr>
          <p:cNvSpPr txBox="1"/>
          <p:nvPr/>
        </p:nvSpPr>
        <p:spPr>
          <a:xfrm>
            <a:off x="4896858" y="1086956"/>
            <a:ext cx="2355823" cy="70788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Sparse Transformer </a:t>
            </a:r>
            <a:r>
              <a:rPr lang="en-US" sz="2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Strided</a:t>
            </a:r>
            <a:endParaRPr lang="en-US" sz="20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CDDA30-0FDB-E532-9B03-FF4A975FEFED}"/>
              </a:ext>
            </a:extLst>
          </p:cNvPr>
          <p:cNvSpPr txBox="1"/>
          <p:nvPr/>
        </p:nvSpPr>
        <p:spPr>
          <a:xfrm>
            <a:off x="8210147" y="1092599"/>
            <a:ext cx="2355823" cy="70788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Sparse Transformer Fixed/Blocked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434487-D322-8AC3-67C2-E572DCA68678}"/>
              </a:ext>
            </a:extLst>
          </p:cNvPr>
          <p:cNvSpPr txBox="1"/>
          <p:nvPr/>
        </p:nvSpPr>
        <p:spPr>
          <a:xfrm>
            <a:off x="6807199" y="1513268"/>
            <a:ext cx="18488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O(n * √n * d)</a:t>
            </a:r>
            <a:endParaRPr lang="en-US" sz="2000" dirty="0">
              <a:solidFill>
                <a:srgbClr val="7889FB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A25F8F-0778-2C0D-B07E-8A4723DEF187}"/>
              </a:ext>
            </a:extLst>
          </p:cNvPr>
          <p:cNvSpPr txBox="1"/>
          <p:nvPr/>
        </p:nvSpPr>
        <p:spPr>
          <a:xfrm>
            <a:off x="510860" y="4131733"/>
            <a:ext cx="1072859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Current</a:t>
            </a:r>
            <a:b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Position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(Query)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C933C9-CB01-0C07-E434-B21C1DD9E480}"/>
              </a:ext>
            </a:extLst>
          </p:cNvPr>
          <p:cNvSpPr txBox="1"/>
          <p:nvPr/>
        </p:nvSpPr>
        <p:spPr>
          <a:xfrm>
            <a:off x="1634106" y="5706534"/>
            <a:ext cx="227185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Attention Positions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4FED152-90F0-CADC-AC2D-82F629D6B13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71012"/>
          <a:stretch>
            <a:fillRect/>
          </a:stretch>
        </p:blipFill>
        <p:spPr>
          <a:xfrm>
            <a:off x="1503403" y="1944545"/>
            <a:ext cx="2655259" cy="38423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3C163DF-2CA4-30E1-C716-3F75CF726F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1866" y="372023"/>
            <a:ext cx="49474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7236DFE-176D-0D69-48C1-AD82DD771FE2}"/>
              </a:ext>
            </a:extLst>
          </p:cNvPr>
          <p:cNvSpPr txBox="1"/>
          <p:nvPr/>
        </p:nvSpPr>
        <p:spPr>
          <a:xfrm>
            <a:off x="5734755" y="306796"/>
            <a:ext cx="413422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[Rewon Child, Scott Gray, Alec Radford, </a:t>
            </a:r>
            <a:r>
              <a:rPr lang="en-US" sz="1400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Ilya </a:t>
            </a:r>
            <a:r>
              <a:rPr lang="en-US" sz="1400" dirty="0" err="1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Sutskever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Generating Long Sequences with Sparse Transformers,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2019, 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https://arxiv.org/pdf/1904.10509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14735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9E0CEF-6FBF-DC48-5466-A5BDCA4457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D5663A-CE73-0C12-848A-35C579AB16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LLM Post-Training and Fine-Tuning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FC5D5E-F928-97EE-1FF4-EC0BEF22CF9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2508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EF1FDA4-DE05-E4A9-F318-835DF411476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Objective: </a:t>
            </a:r>
            <a:r>
              <a:rPr lang="en-US" dirty="0">
                <a:solidFill>
                  <a:srgbClr val="7889FB"/>
                </a:solidFill>
              </a:rPr>
              <a:t>Classify next token</a:t>
            </a:r>
            <a:r>
              <a:rPr lang="en-US" dirty="0"/>
              <a:t> (multi-class classification)</a:t>
            </a:r>
          </a:p>
          <a:p>
            <a:pPr lvl="1"/>
            <a:r>
              <a:rPr lang="en-US" dirty="0"/>
              <a:t>Cross-entropy loss</a:t>
            </a:r>
          </a:p>
          <a:p>
            <a:pPr lvl="1"/>
            <a:r>
              <a:rPr lang="en-US" b="1" dirty="0"/>
              <a:t>Min</a:t>
            </a:r>
            <a:r>
              <a:rPr lang="en-US" dirty="0"/>
              <a:t> </a:t>
            </a:r>
            <a:r>
              <a:rPr lang="en-US" b="1" dirty="0">
                <a:solidFill>
                  <a:srgbClr val="C40D1E"/>
                </a:solidFill>
              </a:rPr>
              <a:t>–log(p(x))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07E7D8-EF2B-BE46-8E21-4832CAE4AA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Training Objective and Losses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0A93E2-F94D-C4C8-F6FD-FBDC93D61F4A}"/>
              </a:ext>
            </a:extLst>
          </p:cNvPr>
          <p:cNvSpPr txBox="1"/>
          <p:nvPr/>
        </p:nvSpPr>
        <p:spPr>
          <a:xfrm>
            <a:off x="3568344" y="2568956"/>
            <a:ext cx="1353606" cy="175432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AMLS</a:t>
            </a:r>
          </a:p>
          <a:p>
            <a:pPr algn="l"/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is</a:t>
            </a:r>
          </a:p>
          <a:p>
            <a:pPr algn="l"/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an</a:t>
            </a:r>
          </a:p>
          <a:p>
            <a:pPr algn="l"/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easy</a:t>
            </a:r>
          </a:p>
          <a:p>
            <a:pPr algn="l"/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difficult</a:t>
            </a:r>
          </a:p>
          <a:p>
            <a:pPr algn="l"/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course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270B84-41E9-DAE6-226B-970CFDC7BF61}"/>
              </a:ext>
            </a:extLst>
          </p:cNvPr>
          <p:cNvSpPr/>
          <p:nvPr/>
        </p:nvSpPr>
        <p:spPr>
          <a:xfrm>
            <a:off x="6141157" y="2647979"/>
            <a:ext cx="812800" cy="1554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D77D38-280D-E600-F868-37B142CF590E}"/>
              </a:ext>
            </a:extLst>
          </p:cNvPr>
          <p:cNvSpPr/>
          <p:nvPr/>
        </p:nvSpPr>
        <p:spPr>
          <a:xfrm>
            <a:off x="6158089" y="2901980"/>
            <a:ext cx="513646" cy="1554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5CF1D4-2D05-92B7-73F8-F05BD0A39EFE}"/>
              </a:ext>
            </a:extLst>
          </p:cNvPr>
          <p:cNvSpPr/>
          <p:nvPr/>
        </p:nvSpPr>
        <p:spPr>
          <a:xfrm>
            <a:off x="6163732" y="3178559"/>
            <a:ext cx="293515" cy="1554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B2E115-6E84-EF30-1578-EC6B62CD5310}"/>
              </a:ext>
            </a:extLst>
          </p:cNvPr>
          <p:cNvSpPr/>
          <p:nvPr/>
        </p:nvSpPr>
        <p:spPr>
          <a:xfrm>
            <a:off x="6158086" y="3466427"/>
            <a:ext cx="1179693" cy="155465"/>
          </a:xfrm>
          <a:prstGeom prst="rect">
            <a:avLst/>
          </a:prstGeom>
          <a:solidFill>
            <a:srgbClr val="788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DBC067-5F4B-5F43-A411-FFB14871A588}"/>
              </a:ext>
            </a:extLst>
          </p:cNvPr>
          <p:cNvSpPr/>
          <p:nvPr/>
        </p:nvSpPr>
        <p:spPr>
          <a:xfrm>
            <a:off x="6163729" y="3743006"/>
            <a:ext cx="383827" cy="1554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87BDEA-D408-4945-FCE0-4156B7409D8F}"/>
              </a:ext>
            </a:extLst>
          </p:cNvPr>
          <p:cNvSpPr/>
          <p:nvPr/>
        </p:nvSpPr>
        <p:spPr>
          <a:xfrm>
            <a:off x="6169372" y="4019585"/>
            <a:ext cx="881588" cy="1554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859A34-68B3-5942-B7BA-599D369A01F3}"/>
              </a:ext>
            </a:extLst>
          </p:cNvPr>
          <p:cNvSpPr txBox="1"/>
          <p:nvPr/>
        </p:nvSpPr>
        <p:spPr>
          <a:xfrm>
            <a:off x="9082967" y="2563310"/>
            <a:ext cx="1353606" cy="175432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0</a:t>
            </a:r>
          </a:p>
          <a:p>
            <a:pPr algn="l"/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0</a:t>
            </a:r>
          </a:p>
          <a:p>
            <a:pPr algn="l"/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0</a:t>
            </a:r>
          </a:p>
          <a:p>
            <a:pPr algn="l"/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</a:p>
          <a:p>
            <a:pPr algn="l"/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0</a:t>
            </a:r>
          </a:p>
          <a:p>
            <a:pPr algn="l"/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3" name="Right Arrow 132">
            <a:extLst>
              <a:ext uri="{FF2B5EF4-FFF2-40B4-BE49-F238E27FC236}">
                <a16:creationId xmlns:a16="http://schemas.microsoft.com/office/drawing/2014/main" id="{EF2CD244-A0E4-9C6F-1BC6-B3DA2C707A89}"/>
              </a:ext>
            </a:extLst>
          </p:cNvPr>
          <p:cNvSpPr/>
          <p:nvPr/>
        </p:nvSpPr>
        <p:spPr>
          <a:xfrm>
            <a:off x="7986099" y="3379392"/>
            <a:ext cx="321547" cy="356460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ight Arrow 132">
            <a:extLst>
              <a:ext uri="{FF2B5EF4-FFF2-40B4-BE49-F238E27FC236}">
                <a16:creationId xmlns:a16="http://schemas.microsoft.com/office/drawing/2014/main" id="{2BC966A4-2313-CE24-E73E-DF22F4EE9302}"/>
              </a:ext>
            </a:extLst>
          </p:cNvPr>
          <p:cNvSpPr/>
          <p:nvPr/>
        </p:nvSpPr>
        <p:spPr>
          <a:xfrm>
            <a:off x="5135652" y="3396324"/>
            <a:ext cx="321547" cy="356460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4A78AE-1B56-6457-572F-E4C18F35DC30}"/>
              </a:ext>
            </a:extLst>
          </p:cNvPr>
          <p:cNvSpPr txBox="1"/>
          <p:nvPr/>
        </p:nvSpPr>
        <p:spPr>
          <a:xfrm>
            <a:off x="8455375" y="2065868"/>
            <a:ext cx="1353606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Target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7E3DB72-BB03-4F91-F0FC-A048C8FF4629}"/>
              </a:ext>
            </a:extLst>
          </p:cNvPr>
          <p:cNvSpPr txBox="1"/>
          <p:nvPr/>
        </p:nvSpPr>
        <p:spPr>
          <a:xfrm>
            <a:off x="5683948" y="2048933"/>
            <a:ext cx="1947337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p(</a:t>
            </a:r>
            <a:r>
              <a:rPr lang="en-US" sz="2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2000" b="1" dirty="0" err="1">
                <a:cs typeface="Arial" panose="020B0604020202020204" pitchFamily="34" charset="0"/>
              </a:rPr>
              <a:t>|AMLS,is,an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7380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 animBg="1"/>
      <p:bldP spid="14" grpId="0" animBg="1"/>
      <p:bldP spid="15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2B0D63-5F8D-364B-6314-66649570C2A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Foundation Model Fine-Tuning</a:t>
            </a:r>
          </a:p>
          <a:p>
            <a:pPr lvl="1"/>
            <a:r>
              <a:rPr lang="en-US" dirty="0"/>
              <a:t>Fine-tuning for specific </a:t>
            </a:r>
            <a:r>
              <a:rPr lang="en-US" b="1" dirty="0">
                <a:solidFill>
                  <a:srgbClr val="7889FB"/>
                </a:solidFill>
              </a:rPr>
              <a:t>high-quality data</a:t>
            </a:r>
            <a:r>
              <a:rPr lang="en-US" dirty="0"/>
              <a:t> (e.g., Wikipedia), and </a:t>
            </a:r>
            <a:r>
              <a:rPr lang="en-US" b="1" dirty="0">
                <a:solidFill>
                  <a:srgbClr val="7889FB"/>
                </a:solidFill>
              </a:rPr>
              <a:t>tasks</a:t>
            </a:r>
            <a:r>
              <a:rPr lang="en-US" dirty="0"/>
              <a:t> (e.g., coding) through feedback</a:t>
            </a:r>
          </a:p>
          <a:p>
            <a:pPr lvl="1"/>
            <a:r>
              <a:rPr lang="en-US" b="1" dirty="0">
                <a:solidFill>
                  <a:srgbClr val="C40D1E"/>
                </a:solidFill>
              </a:rPr>
              <a:t>Overfitting</a:t>
            </a:r>
            <a:r>
              <a:rPr lang="en-US" dirty="0"/>
              <a:t> to high-quality data</a:t>
            </a:r>
          </a:p>
          <a:p>
            <a:pPr lvl="1"/>
            <a:endParaRPr lang="en-US" dirty="0"/>
          </a:p>
          <a:p>
            <a:r>
              <a:rPr lang="en-US" dirty="0"/>
              <a:t>#2 Model Distillation and Quantization</a:t>
            </a:r>
          </a:p>
          <a:p>
            <a:pPr lvl="1"/>
            <a:r>
              <a:rPr lang="en-US" dirty="0"/>
              <a:t>Transferring knowledge from </a:t>
            </a:r>
            <a:r>
              <a:rPr lang="en-US" b="1" dirty="0">
                <a:solidFill>
                  <a:srgbClr val="C40D1E"/>
                </a:solidFill>
              </a:rPr>
              <a:t>large teacher model</a:t>
            </a:r>
            <a:r>
              <a:rPr lang="en-US" dirty="0"/>
              <a:t> to </a:t>
            </a:r>
            <a:r>
              <a:rPr lang="en-US" b="1" dirty="0">
                <a:solidFill>
                  <a:srgbClr val="7889FB"/>
                </a:solidFill>
              </a:rPr>
              <a:t>small student model</a:t>
            </a:r>
          </a:p>
          <a:p>
            <a:pPr lvl="1"/>
            <a:r>
              <a:rPr lang="en-US" b="1" dirty="0"/>
              <a:t>Goal:</a:t>
            </a:r>
            <a:r>
              <a:rPr lang="en-US" dirty="0"/>
              <a:t> reduce inference costs / resource requirements (# layers, model dim, attention heads)</a:t>
            </a:r>
          </a:p>
          <a:p>
            <a:pPr lvl="1"/>
            <a:r>
              <a:rPr lang="en-US" b="1" dirty="0"/>
              <a:t>Example:</a:t>
            </a:r>
            <a:r>
              <a:rPr lang="en-US" dirty="0"/>
              <a:t> Llama 3.2 (09/2024): 90B, 11B, 3B, 1B parameters + FP32 / FP16 / UINT8 quantized variants </a:t>
            </a:r>
          </a:p>
          <a:p>
            <a:pPr lvl="1"/>
            <a:endParaRPr lang="en-US" dirty="0"/>
          </a:p>
          <a:p>
            <a:r>
              <a:rPr lang="en-US" dirty="0"/>
              <a:t>#3 User-level Fine-Tuning</a:t>
            </a:r>
          </a:p>
          <a:p>
            <a:pPr lvl="1"/>
            <a:r>
              <a:rPr lang="en-US" dirty="0"/>
              <a:t>Specialize the LLM through user- and domain-specific data</a:t>
            </a:r>
          </a:p>
          <a:p>
            <a:pPr lvl="1"/>
            <a:r>
              <a:rPr lang="en-US" dirty="0"/>
              <a:t>Create model variants (</a:t>
            </a:r>
            <a:r>
              <a:rPr lang="en-US" b="1" dirty="0">
                <a:solidFill>
                  <a:srgbClr val="7889FB"/>
                </a:solidFill>
              </a:rPr>
              <a:t>pro:</a:t>
            </a:r>
            <a:r>
              <a:rPr lang="en-US" dirty="0"/>
              <a:t> effectiveness, </a:t>
            </a:r>
            <a:r>
              <a:rPr lang="en-US" b="1" dirty="0">
                <a:solidFill>
                  <a:srgbClr val="C40D1E"/>
                </a:solidFill>
              </a:rPr>
              <a:t>con:</a:t>
            </a:r>
            <a:r>
              <a:rPr lang="en-US" dirty="0"/>
              <a:t> number of models) </a:t>
            </a:r>
          </a:p>
          <a:p>
            <a:pPr lvl="1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D332A2-7B90-AE15-66FF-70B1379F1D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Types of Post-Training</a:t>
            </a:r>
          </a:p>
        </p:txBody>
      </p:sp>
    </p:spTree>
    <p:extLst>
      <p:ext uri="{BB962C8B-B14F-4D97-AF65-F5344CB8AC3E}">
        <p14:creationId xmlns:p14="http://schemas.microsoft.com/office/powerpoint/2010/main" val="567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4B9FFEB-5EA3-BE12-71A3-3D0CF632BAB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Supervised Fine-Tuning (SFT)</a:t>
            </a:r>
          </a:p>
          <a:p>
            <a:pPr lvl="1"/>
            <a:r>
              <a:rPr lang="en-US" dirty="0"/>
              <a:t>Fine-tune LLM with language modeling (next word prediction) and desired output (human feedback)</a:t>
            </a:r>
          </a:p>
          <a:p>
            <a:pPr lvl="1"/>
            <a:r>
              <a:rPr lang="en-US" dirty="0"/>
              <a:t>Example prompts and expected answers (free form text) </a:t>
            </a:r>
            <a:r>
              <a:rPr lang="en-US" b="1" dirty="0">
                <a:solidFill>
                  <a:srgbClr val="C40D1E"/>
                </a:solidFill>
                <a:sym typeface="Wingdings" panose="05000000000000000000" pitchFamily="2" charset="2"/>
              </a:rPr>
              <a:t> limited by human ability / costs</a:t>
            </a:r>
            <a:endParaRPr lang="en-US" b="1" dirty="0">
              <a:solidFill>
                <a:srgbClr val="C40D1E"/>
              </a:solidFill>
            </a:endParaRPr>
          </a:p>
          <a:p>
            <a:pPr lvl="1"/>
            <a:r>
              <a:rPr lang="en-US" b="1" dirty="0"/>
              <a:t>Example:</a:t>
            </a:r>
            <a:r>
              <a:rPr lang="en-US" dirty="0"/>
              <a:t> GPT-3 </a:t>
            </a:r>
            <a:r>
              <a:rPr lang="en-US" dirty="0">
                <a:sym typeface="Wingdings" panose="05000000000000000000" pitchFamily="2" charset="2"/>
              </a:rPr>
              <a:t> ChatGPT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Reinforcement Learning from Human Feedback (RLHF)</a:t>
            </a:r>
            <a:endParaRPr lang="en-US" dirty="0"/>
          </a:p>
          <a:p>
            <a:pPr lvl="1"/>
            <a:r>
              <a:rPr lang="en-US" dirty="0"/>
              <a:t>Aks fine-tuned LLM to generate two different answers 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rgbClr val="7889FB"/>
                </a:solidFill>
              </a:rPr>
              <a:t>humans ranks the answers</a:t>
            </a:r>
          </a:p>
          <a:p>
            <a:pPr lvl="1"/>
            <a:r>
              <a:rPr lang="en-US" dirty="0"/>
              <a:t>#1 Train Reward Model </a:t>
            </a:r>
            <a:r>
              <a:rPr lang="en-US" b="1" dirty="0"/>
              <a:t>RM</a:t>
            </a:r>
            <a:r>
              <a:rPr lang="en-US" dirty="0"/>
              <a:t> for classifying preferences</a:t>
            </a:r>
          </a:p>
          <a:p>
            <a:pPr lvl="1"/>
            <a:r>
              <a:rPr lang="en-US" dirty="0"/>
              <a:t>#2 Proximal Policy Optimization (PPO) with </a:t>
            </a:r>
            <a:r>
              <a:rPr lang="en-US" b="1" dirty="0"/>
              <a:t>RM</a:t>
            </a:r>
          </a:p>
          <a:p>
            <a:pPr lvl="1"/>
            <a:r>
              <a:rPr lang="en-US" dirty="0"/>
              <a:t>Freeze model parameters and </a:t>
            </a:r>
            <a:r>
              <a:rPr lang="en-US" b="1" dirty="0" err="1">
                <a:solidFill>
                  <a:srgbClr val="7889FB"/>
                </a:solidFill>
              </a:rPr>
              <a:t>LoRA</a:t>
            </a:r>
            <a:r>
              <a:rPr lang="en-US" b="1" dirty="0">
                <a:solidFill>
                  <a:srgbClr val="7889FB"/>
                </a:solidFill>
              </a:rPr>
              <a:t> Low-Rank Adaptation</a:t>
            </a:r>
            <a:r>
              <a:rPr lang="en-US" dirty="0"/>
              <a:t> for LLMs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DBFE06-D6FC-8536-DBEC-813206662D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SFT and RLHF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996A8C-C278-870D-C50C-33CD174C53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4292" y="2680575"/>
            <a:ext cx="3411650" cy="29084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76766FE-1B7B-C1D3-DDEF-47BBF90EA9C1}"/>
              </a:ext>
            </a:extLst>
          </p:cNvPr>
          <p:cNvSpPr txBox="1"/>
          <p:nvPr/>
        </p:nvSpPr>
        <p:spPr>
          <a:xfrm>
            <a:off x="9900355" y="2765775"/>
            <a:ext cx="1738488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https://huggingface.co/blog/rlhf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49925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21FE9A-31E0-D2AD-136F-5CC30F93D70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pPr lvl="1"/>
            <a:r>
              <a:rPr lang="en-US" dirty="0"/>
              <a:t>Freeze large </a:t>
            </a:r>
            <a:r>
              <a:rPr lang="en-US" b="1" dirty="0">
                <a:solidFill>
                  <a:srgbClr val="7889FB"/>
                </a:solidFill>
              </a:rPr>
              <a:t>weight matrices W</a:t>
            </a:r>
          </a:p>
          <a:p>
            <a:pPr lvl="1"/>
            <a:r>
              <a:rPr lang="en-US" dirty="0"/>
              <a:t>Fine-tune by optimizing </a:t>
            </a:r>
            <a:br>
              <a:rPr lang="en-US" dirty="0"/>
            </a:br>
            <a:r>
              <a:rPr lang="en-US" b="1" dirty="0">
                <a:solidFill>
                  <a:srgbClr val="C40D1E"/>
                </a:solidFill>
              </a:rPr>
              <a:t>low-rank decomposition matrices B A</a:t>
            </a:r>
          </a:p>
          <a:p>
            <a:pPr lvl="1"/>
            <a:endParaRPr lang="en-US" b="1" dirty="0">
              <a:solidFill>
                <a:srgbClr val="C40D1E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Initialization</a:t>
            </a:r>
          </a:p>
          <a:p>
            <a:pPr lvl="1"/>
            <a:r>
              <a:rPr lang="en-US" b="1" dirty="0" err="1">
                <a:solidFill>
                  <a:schemeClr val="tx1"/>
                </a:solidFill>
              </a:rPr>
              <a:t>LoRA</a:t>
            </a:r>
            <a:r>
              <a:rPr lang="en-US" b="1" dirty="0">
                <a:solidFill>
                  <a:schemeClr val="tx1"/>
                </a:solidFill>
              </a:rPr>
              <a:t>:</a:t>
            </a:r>
            <a:r>
              <a:rPr lang="en-US" dirty="0">
                <a:solidFill>
                  <a:schemeClr val="tx1"/>
                </a:solidFill>
              </a:rPr>
              <a:t> B zero, A random normal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 B A zero at the beginning</a:t>
            </a:r>
          </a:p>
          <a:p>
            <a:pPr lvl="1"/>
            <a:r>
              <a:rPr lang="en-US" b="1" dirty="0" err="1">
                <a:solidFill>
                  <a:schemeClr val="tx1"/>
                </a:solidFill>
                <a:sym typeface="Wingdings" panose="05000000000000000000" pitchFamily="2" charset="2"/>
              </a:rPr>
              <a:t>PiSSA</a:t>
            </a:r>
            <a:r>
              <a:rPr lang="en-US" b="1" dirty="0">
                <a:solidFill>
                  <a:schemeClr val="tx1"/>
                </a:solidFill>
                <a:sym typeface="Wingdings" panose="05000000000000000000" pitchFamily="2" charset="2"/>
              </a:rPr>
              <a:t>: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 singular-value decomp. </a:t>
            </a:r>
            <a:b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(SVD) of W = U S t(V), </a:t>
            </a:r>
            <a:b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partitioned principal/residual </a:t>
            </a:r>
            <a:b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</a:br>
            <a:endParaRPr lang="en-DE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2D581-F8E9-7C15-00F2-E689FCB4AE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/>
              <a:t>LoRA</a:t>
            </a:r>
            <a:r>
              <a:rPr lang="en-US" dirty="0"/>
              <a:t>: Low-Rank Adaptation </a:t>
            </a:r>
            <a:endParaRPr lang="en-D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BDCC60-8B7F-37DD-94DE-304C340F1B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3655" y="396545"/>
            <a:ext cx="49474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F5301BA-F9AE-4FE2-EBB6-56A841CDB659}"/>
              </a:ext>
            </a:extLst>
          </p:cNvPr>
          <p:cNvSpPr txBox="1"/>
          <p:nvPr/>
        </p:nvSpPr>
        <p:spPr>
          <a:xfrm>
            <a:off x="6181725" y="294548"/>
            <a:ext cx="3586339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[Edward J. Hu,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Yelong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Shen, Phillip Wallis,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Zeyuan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Allen-Zhu,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Yuanzhi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Li, Shean Wang, Lu Wang,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Weizhu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Chen: </a:t>
            </a:r>
            <a:r>
              <a:rPr lang="en-US" sz="1400" b="1" dirty="0" err="1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LoRA</a:t>
            </a:r>
            <a:r>
              <a:rPr lang="en-US" sz="1400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Low-Rank Adaptation of Large Language Models. 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ICLR 2022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A7FBAC-7EEA-C160-B372-D80C7A5484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476" y="1659236"/>
            <a:ext cx="4257479" cy="3938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E34EFF-C253-635F-6141-7C66276F62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9376" y="2985290"/>
            <a:ext cx="2973197" cy="2603747"/>
          </a:xfrm>
          <a:prstGeom prst="rect">
            <a:avLst/>
          </a:prstGeom>
        </p:spPr>
      </p:pic>
      <p:sp>
        <p:nvSpPr>
          <p:cNvPr id="6" name="Right Arrow 132">
            <a:extLst>
              <a:ext uri="{FF2B5EF4-FFF2-40B4-BE49-F238E27FC236}">
                <a16:creationId xmlns:a16="http://schemas.microsoft.com/office/drawing/2014/main" id="{FE20E39A-3578-667F-3200-D45343AF24EB}"/>
              </a:ext>
            </a:extLst>
          </p:cNvPr>
          <p:cNvSpPr/>
          <p:nvPr/>
        </p:nvSpPr>
        <p:spPr>
          <a:xfrm>
            <a:off x="7433649" y="4112817"/>
            <a:ext cx="321547" cy="356460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0A52D52-F473-F955-EA99-03E0D6304F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7201" y="3038474"/>
            <a:ext cx="2562291" cy="25285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D193E59-1DBA-8652-428C-818A066155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23655" y="2515950"/>
            <a:ext cx="2090815" cy="100635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C02F0B7-3C93-1613-2F3D-9C893C2E28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5867" y="5145093"/>
            <a:ext cx="495716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8480365-6B6E-909C-9E7B-0CE3F7FCE7A2}"/>
              </a:ext>
            </a:extLst>
          </p:cNvPr>
          <p:cNvSpPr txBox="1"/>
          <p:nvPr/>
        </p:nvSpPr>
        <p:spPr>
          <a:xfrm>
            <a:off x="1171422" y="4969108"/>
            <a:ext cx="2876704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cs typeface="Calibri" panose="020F0502020204030204" pitchFamily="34" charset="0"/>
              </a:rPr>
              <a:t>[</a:t>
            </a:r>
            <a:r>
              <a:rPr lang="es-ES" sz="1400" dirty="0" err="1"/>
              <a:t>Fanxu</a:t>
            </a:r>
            <a:r>
              <a:rPr lang="es-ES" sz="1400" dirty="0"/>
              <a:t> Meng, Zhaohui Wang, Muhan Zhang</a:t>
            </a:r>
            <a:r>
              <a:rPr lang="en-US" sz="1400" dirty="0">
                <a:solidFill>
                  <a:srgbClr val="000000"/>
                </a:solidFill>
                <a:cs typeface="Calibri" panose="020F0502020204030204" pitchFamily="34" charset="0"/>
              </a:rPr>
              <a:t>: </a:t>
            </a:r>
            <a:r>
              <a:rPr lang="es-ES" sz="1400" dirty="0" err="1"/>
              <a:t>PiSSA</a:t>
            </a:r>
            <a:r>
              <a:rPr lang="es-ES" sz="1400" dirty="0"/>
              <a:t>: Principal Singular </a:t>
            </a:r>
            <a:r>
              <a:rPr lang="es-ES" sz="1400" dirty="0" err="1"/>
              <a:t>Values</a:t>
            </a:r>
            <a:r>
              <a:rPr lang="es-ES" sz="1400" dirty="0"/>
              <a:t> and Singular </a:t>
            </a:r>
            <a:r>
              <a:rPr lang="en-US" sz="1400" dirty="0"/>
              <a:t>Vectors Adaptation of Large Language Models</a:t>
            </a:r>
            <a:r>
              <a:rPr lang="en-US" sz="1400" dirty="0">
                <a:solidFill>
                  <a:srgbClr val="000000"/>
                </a:solidFill>
                <a:cs typeface="Calibri" panose="020F0502020204030204" pitchFamily="34" charset="0"/>
              </a:rPr>
              <a:t>. </a:t>
            </a:r>
            <a:r>
              <a:rPr lang="en-US" sz="1400" b="1" dirty="0" err="1">
                <a:solidFill>
                  <a:srgbClr val="000000"/>
                </a:solidFill>
                <a:cs typeface="Calibri" panose="020F0502020204030204" pitchFamily="34" charset="0"/>
              </a:rPr>
              <a:t>NeurIPS</a:t>
            </a:r>
            <a:r>
              <a:rPr lang="en-US" sz="1400" b="1" dirty="0">
                <a:solidFill>
                  <a:srgbClr val="000000"/>
                </a:solidFill>
                <a:cs typeface="Calibri" panose="020F0502020204030204" pitchFamily="34" charset="0"/>
              </a:rPr>
              <a:t> 2024</a:t>
            </a:r>
            <a:r>
              <a:rPr lang="en-US" sz="1400" dirty="0">
                <a:solidFill>
                  <a:srgbClr val="000000"/>
                </a:solidFill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67145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6457F9-31CE-AAC1-98EB-733B43FF862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Example </a:t>
            </a:r>
            <a:r>
              <a:rPr lang="en-US" dirty="0" err="1"/>
              <a:t>LlamaFactory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E257E4-9ED3-B434-03BA-84720EF38F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User-Level Fine-Tuning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AEA0D2-5F95-7EAE-5B5F-CAEE5AB58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3214" y="436521"/>
            <a:ext cx="4195098" cy="51525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BE00B9-F525-5511-CE6F-4EB2767F81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349" y="1729761"/>
            <a:ext cx="4274635" cy="30823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7CF4B5-6D46-1CB6-0FAA-51582828EF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349" y="5038380"/>
            <a:ext cx="453342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971EDD1-5032-EA4A-BA24-50BC84A929C4}"/>
              </a:ext>
            </a:extLst>
          </p:cNvPr>
          <p:cNvSpPr txBox="1"/>
          <p:nvPr/>
        </p:nvSpPr>
        <p:spPr>
          <a:xfrm>
            <a:off x="1309511" y="4881366"/>
            <a:ext cx="4425244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Yaowei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Zheng,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Richong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Zhang, Junhao Zhang,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Yanhan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Ye,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Zheyan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Luo,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Yongqiang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Ma: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LlamaFactory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Unified Efficient Fine-Tuning of 100+ Language Models.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abs/2403.13372 (2024), 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https://arxiv.org/pdf/2403.13372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19828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662E22-2833-DDE5-D649-56E94E4350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F5A8C2-F6C3-C137-E025-1DC6B2FC9D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LLM Inference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A27DF9-7882-2EF6-690C-BD490D44C24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022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D0695B-97CD-3983-2F2A-F03F5DD6DB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Categories of Execution Strategies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2081CF-E9BE-65E3-FC1D-BBB73D2DA2AD}"/>
              </a:ext>
            </a:extLst>
          </p:cNvPr>
          <p:cNvSpPr/>
          <p:nvPr/>
        </p:nvSpPr>
        <p:spPr>
          <a:xfrm>
            <a:off x="1549998" y="3589334"/>
            <a:ext cx="8437089" cy="5524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08 Hybrid Execution and HW Accelerators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F2B71A-4A81-8CA0-0AD0-7FFAC7C2D0B1}"/>
              </a:ext>
            </a:extLst>
          </p:cNvPr>
          <p:cNvSpPr/>
          <p:nvPr/>
        </p:nvSpPr>
        <p:spPr>
          <a:xfrm>
            <a:off x="4511242" y="2136041"/>
            <a:ext cx="2514600" cy="1082502"/>
          </a:xfrm>
          <a:prstGeom prst="rect">
            <a:avLst/>
          </a:prstGeom>
          <a:solidFill>
            <a:srgbClr val="C40D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06 Parameter Servers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(data, model)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DA0BD2-33AB-8DD8-05B9-0CE5B757134B}"/>
              </a:ext>
            </a:extLst>
          </p:cNvPr>
          <p:cNvSpPr/>
          <p:nvPr/>
        </p:nvSpPr>
        <p:spPr>
          <a:xfrm>
            <a:off x="7472403" y="2136041"/>
            <a:ext cx="2514600" cy="1082502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07 LLM Training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(dense,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MoE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F219CA-7E8D-22B6-89A9-8301153973BD}"/>
              </a:ext>
            </a:extLst>
          </p:cNvPr>
          <p:cNvSpPr txBox="1"/>
          <p:nvPr/>
        </p:nvSpPr>
        <p:spPr>
          <a:xfrm>
            <a:off x="4619010" y="1028991"/>
            <a:ext cx="2299064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Mini-batch,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Federated,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DC41ED-113F-B57D-5D67-86FBEFC29DD4}"/>
              </a:ext>
            </a:extLst>
          </p:cNvPr>
          <p:cNvSpPr txBox="1"/>
          <p:nvPr/>
        </p:nvSpPr>
        <p:spPr>
          <a:xfrm>
            <a:off x="1844848" y="1045412"/>
            <a:ext cx="676704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Batch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SIMD/SPMD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C14CCE-F41D-54C3-3926-905BE27ADD0B}"/>
              </a:ext>
            </a:extLst>
          </p:cNvPr>
          <p:cNvSpPr txBox="1"/>
          <p:nvPr/>
        </p:nvSpPr>
        <p:spPr>
          <a:xfrm>
            <a:off x="2602750" y="1028991"/>
            <a:ext cx="1743339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Independent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Tasks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MIMD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FB92D7-DA73-90D1-533C-19B3E098639D}"/>
              </a:ext>
            </a:extLst>
          </p:cNvPr>
          <p:cNvSpPr/>
          <p:nvPr/>
        </p:nvSpPr>
        <p:spPr>
          <a:xfrm>
            <a:off x="1558657" y="2137716"/>
            <a:ext cx="1206058" cy="1082502"/>
          </a:xfrm>
          <a:prstGeom prst="rect">
            <a:avLst/>
          </a:prstGeom>
          <a:solidFill>
            <a:srgbClr val="C40D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05</a:t>
            </a:r>
            <a:r>
              <a:rPr lang="en-US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Data-Parallel Execution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755B73-361E-3581-492C-C9FE2EC88A6D}"/>
              </a:ext>
            </a:extLst>
          </p:cNvPr>
          <p:cNvSpPr/>
          <p:nvPr/>
        </p:nvSpPr>
        <p:spPr>
          <a:xfrm>
            <a:off x="2858623" y="2137716"/>
            <a:ext cx="1206058" cy="1082502"/>
          </a:xfrm>
          <a:prstGeom prst="rect">
            <a:avLst/>
          </a:prstGeom>
          <a:solidFill>
            <a:srgbClr val="C40D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05</a:t>
            </a:r>
            <a:r>
              <a:rPr lang="en-US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Task-Parallel Execution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00EE319-FA1D-9949-179F-EE122F8E6D3C}"/>
              </a:ext>
            </a:extLst>
          </p:cNvPr>
          <p:cNvCxnSpPr/>
          <p:nvPr/>
        </p:nvCxnSpPr>
        <p:spPr>
          <a:xfrm>
            <a:off x="1551757" y="4534879"/>
            <a:ext cx="8435246" cy="1"/>
          </a:xfrm>
          <a:prstGeom prst="line">
            <a:avLst/>
          </a:prstGeom>
          <a:ln w="22225">
            <a:solidFill>
              <a:schemeClr val="tx1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90244C31-98D9-143A-3455-538FCBB5CBE9}"/>
              </a:ext>
            </a:extLst>
          </p:cNvPr>
          <p:cNvSpPr/>
          <p:nvPr/>
        </p:nvSpPr>
        <p:spPr>
          <a:xfrm>
            <a:off x="1551674" y="4918600"/>
            <a:ext cx="8437089" cy="5524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09 Caching, Partitioning, Indexing, and Compression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FAD82B-E890-2960-3CAA-B4593AD992A4}"/>
              </a:ext>
            </a:extLst>
          </p:cNvPr>
          <p:cNvSpPr txBox="1"/>
          <p:nvPr/>
        </p:nvSpPr>
        <p:spPr>
          <a:xfrm>
            <a:off x="7598172" y="1028211"/>
            <a:ext cx="2299064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Self-supervised, supervised,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RL</a:t>
            </a:r>
          </a:p>
        </p:txBody>
      </p:sp>
    </p:spTree>
    <p:extLst>
      <p:ext uri="{BB962C8B-B14F-4D97-AF65-F5344CB8AC3E}">
        <p14:creationId xmlns:p14="http://schemas.microsoft.com/office/powerpoint/2010/main" val="412649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76110FC-B680-53E1-AC48-2EAA52B30CB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Zero-shot</a:t>
            </a:r>
          </a:p>
          <a:p>
            <a:pPr lvl="1"/>
            <a:r>
              <a:rPr lang="en-US" dirty="0"/>
              <a:t>General question answering and task processing, often via </a:t>
            </a:r>
            <a:r>
              <a:rPr lang="en-US" b="1" dirty="0">
                <a:solidFill>
                  <a:srgbClr val="7889FB"/>
                </a:solidFill>
              </a:rPr>
              <a:t>prompt templates</a:t>
            </a:r>
          </a:p>
          <a:p>
            <a:pPr lvl="1"/>
            <a:r>
              <a:rPr lang="en-US" b="1" dirty="0">
                <a:solidFill>
                  <a:srgbClr val="C40D1E"/>
                </a:solidFill>
              </a:rPr>
              <a:t>No provided examples</a:t>
            </a:r>
            <a:r>
              <a:rPr lang="en-US" dirty="0"/>
              <a:t>, best effort results</a:t>
            </a:r>
          </a:p>
          <a:p>
            <a:pPr lvl="2"/>
            <a:endParaRPr lang="en-US" sz="1000" dirty="0"/>
          </a:p>
          <a:p>
            <a:r>
              <a:rPr lang="en-US" dirty="0"/>
              <a:t>#2 Few-shot</a:t>
            </a:r>
          </a:p>
          <a:p>
            <a:pPr lvl="1"/>
            <a:r>
              <a:rPr lang="en-US" dirty="0"/>
              <a:t>Give </a:t>
            </a:r>
            <a:r>
              <a:rPr lang="en-US" b="1" dirty="0">
                <a:solidFill>
                  <a:srgbClr val="7889FB"/>
                </a:solidFill>
              </a:rPr>
              <a:t>general instruction and few examples</a:t>
            </a:r>
            <a:r>
              <a:rPr lang="en-US" dirty="0"/>
              <a:t>; one-shot as an extreme case (“human instruction”)</a:t>
            </a:r>
          </a:p>
          <a:p>
            <a:pPr lvl="1"/>
            <a:r>
              <a:rPr lang="en-US" dirty="0"/>
              <a:t>LLM executes task while considering the pattern of examples</a:t>
            </a:r>
          </a:p>
          <a:p>
            <a:pPr lvl="2"/>
            <a:endParaRPr lang="en-US" sz="1000" dirty="0"/>
          </a:p>
          <a:p>
            <a:r>
              <a:rPr lang="en-US" dirty="0" err="1"/>
              <a:t>DSPy</a:t>
            </a:r>
            <a:endParaRPr lang="en-US" dirty="0"/>
          </a:p>
          <a:p>
            <a:pPr lvl="1"/>
            <a:r>
              <a:rPr lang="en-US" dirty="0"/>
              <a:t>Programmatic, compositional interaction with LLMs</a:t>
            </a:r>
          </a:p>
          <a:p>
            <a:pPr lvl="2"/>
            <a:endParaRPr lang="en-US" sz="1000" dirty="0"/>
          </a:p>
          <a:p>
            <a:r>
              <a:rPr lang="en-US" dirty="0"/>
              <a:t>Jail Breaking</a:t>
            </a:r>
          </a:p>
          <a:p>
            <a:pPr lvl="1"/>
            <a:r>
              <a:rPr lang="en-US" dirty="0"/>
              <a:t>Append special prefixed/suffixes for getting refused answers from LLM</a:t>
            </a:r>
          </a:p>
          <a:p>
            <a:pPr lvl="1"/>
            <a:r>
              <a:rPr lang="en-US" b="1" dirty="0"/>
              <a:t>Example:</a:t>
            </a:r>
            <a:r>
              <a:rPr lang="en-US" dirty="0"/>
              <a:t> optimized </a:t>
            </a:r>
            <a:r>
              <a:rPr lang="en-US" b="1" dirty="0">
                <a:solidFill>
                  <a:srgbClr val="7889FB"/>
                </a:solidFill>
              </a:rPr>
              <a:t>suffix search for probability of “Sure”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8D1333-E9C8-CA7A-D51F-1047A70010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Prompting Strategies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ABBB25-6E78-8687-FDCB-471A89DCF404}"/>
              </a:ext>
            </a:extLst>
          </p:cNvPr>
          <p:cNvSpPr txBox="1"/>
          <p:nvPr/>
        </p:nvSpPr>
        <p:spPr>
          <a:xfrm>
            <a:off x="7885353" y="3903240"/>
            <a:ext cx="38619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/>
              <a:t>[</a:t>
            </a:r>
            <a:r>
              <a:rPr lang="en-US" dirty="0">
                <a:hlinkClick r:id="rId2"/>
              </a:rPr>
              <a:t>https://github.com/stanfordnlp/dspy</a:t>
            </a:r>
            <a:r>
              <a:rPr lang="en-US" dirty="0"/>
              <a:t>]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F86081-1078-9493-1FAB-683407F32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9328" y="4800890"/>
            <a:ext cx="496614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5BE8EDB-BBBF-0A5F-27A5-FBAFA1FB0449}"/>
              </a:ext>
            </a:extLst>
          </p:cNvPr>
          <p:cNvSpPr txBox="1"/>
          <p:nvPr/>
        </p:nvSpPr>
        <p:spPr>
          <a:xfrm>
            <a:off x="7850007" y="4536154"/>
            <a:ext cx="3157914" cy="116955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[Maksym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Andriushchenko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Francesco Croce, Nicolas Flammarion: Jailbreaking Leading Safety-Aligned LLMs with Simple Adaptive Attacks. </a:t>
            </a:r>
            <a:r>
              <a:rPr lang="en-US" sz="1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2024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https://arxiv.org/pdf/2404.02151v4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97782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FDB0E44-AFD7-74AE-5652-44287FDC21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Model Variants</a:t>
            </a:r>
          </a:p>
          <a:p>
            <a:pPr lvl="1"/>
            <a:r>
              <a:rPr lang="en-US" dirty="0"/>
              <a:t>Large and small models</a:t>
            </a:r>
          </a:p>
          <a:p>
            <a:pPr lvl="1"/>
            <a:r>
              <a:rPr lang="en-US" dirty="0"/>
              <a:t>Quantized models</a:t>
            </a:r>
          </a:p>
          <a:p>
            <a:pPr lvl="1"/>
            <a:endParaRPr lang="en-US" dirty="0"/>
          </a:p>
          <a:p>
            <a:r>
              <a:rPr lang="en-US" dirty="0"/>
              <a:t>Service API Costs</a:t>
            </a:r>
          </a:p>
          <a:p>
            <a:pPr lvl="1"/>
            <a:r>
              <a:rPr lang="en-US" dirty="0"/>
              <a:t>Billed by input/output tokens</a:t>
            </a:r>
          </a:p>
          <a:p>
            <a:pPr lvl="1"/>
            <a:r>
              <a:rPr lang="en-US" dirty="0"/>
              <a:t>GPT-4.1: 2/8$ per 1M input/output tokens; </a:t>
            </a:r>
            <a:r>
              <a:rPr lang="en-US" b="1" dirty="0">
                <a:solidFill>
                  <a:srgbClr val="7889FB"/>
                </a:solidFill>
              </a:rPr>
              <a:t>0.5$ / 1M cached input tokens</a:t>
            </a:r>
          </a:p>
          <a:p>
            <a:pPr lvl="1"/>
            <a:r>
              <a:rPr lang="en-US" dirty="0"/>
              <a:t>GPT-4.1-mini: 0.4/1.6$ per 1M input/output tokens; </a:t>
            </a:r>
            <a:r>
              <a:rPr lang="en-US" b="1" dirty="0">
                <a:solidFill>
                  <a:srgbClr val="7889FB"/>
                </a:solidFill>
              </a:rPr>
              <a:t>0.1$ / 1M cached input tokens</a:t>
            </a:r>
            <a:r>
              <a:rPr lang="en-US" dirty="0"/>
              <a:t>  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E8707B-7171-45C0-9A1E-92241744E1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LLM Inference Overview</a:t>
            </a:r>
          </a:p>
        </p:txBody>
      </p:sp>
      <p:sp>
        <p:nvSpPr>
          <p:cNvPr id="4" name="Rectangle: Folded Corner 3">
            <a:extLst>
              <a:ext uri="{FF2B5EF4-FFF2-40B4-BE49-F238E27FC236}">
                <a16:creationId xmlns:a16="http://schemas.microsoft.com/office/drawing/2014/main" id="{8EB66DE1-A107-DC93-5332-F4CA9B3119BB}"/>
              </a:ext>
            </a:extLst>
          </p:cNvPr>
          <p:cNvSpPr/>
          <p:nvPr/>
        </p:nvSpPr>
        <p:spPr>
          <a:xfrm>
            <a:off x="2753960" y="2000921"/>
            <a:ext cx="1011219" cy="688490"/>
          </a:xfrm>
          <a:prstGeom prst="foldedCorne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Prompt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535CD0A-EB4C-F103-06A9-9583D51EB427}"/>
              </a:ext>
            </a:extLst>
          </p:cNvPr>
          <p:cNvCxnSpPr>
            <a:cxnSpLocks/>
            <a:stCxn id="4" idx="3"/>
            <a:endCxn id="7" idx="1"/>
          </p:cNvCxnSpPr>
          <p:nvPr/>
        </p:nvCxnSpPr>
        <p:spPr>
          <a:xfrm>
            <a:off x="3765179" y="2345166"/>
            <a:ext cx="1688921" cy="1172588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08A1AFE0-2F14-4CA7-23E0-2ADBFFFE9190}"/>
              </a:ext>
            </a:extLst>
          </p:cNvPr>
          <p:cNvSpPr/>
          <p:nvPr/>
        </p:nvSpPr>
        <p:spPr>
          <a:xfrm>
            <a:off x="5454100" y="3173509"/>
            <a:ext cx="2323680" cy="688490"/>
          </a:xfrm>
          <a:prstGeom prst="rect">
            <a:avLst/>
          </a:prstGeom>
          <a:solidFill>
            <a:srgbClr val="788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Open-Weight </a:t>
            </a:r>
            <a:br>
              <a:rPr lang="en-US" sz="2000" b="1" dirty="0"/>
            </a:br>
            <a:r>
              <a:rPr lang="en-US" sz="2000" b="1" dirty="0"/>
              <a:t>LLM</a:t>
            </a:r>
          </a:p>
        </p:txBody>
      </p:sp>
      <p:sp>
        <p:nvSpPr>
          <p:cNvPr id="10" name="Rectangle: Folded Corner 9">
            <a:extLst>
              <a:ext uri="{FF2B5EF4-FFF2-40B4-BE49-F238E27FC236}">
                <a16:creationId xmlns:a16="http://schemas.microsoft.com/office/drawing/2014/main" id="{6F79A42F-93B5-B4BB-99AB-C9A736CEB540}"/>
              </a:ext>
            </a:extLst>
          </p:cNvPr>
          <p:cNvSpPr/>
          <p:nvPr/>
        </p:nvSpPr>
        <p:spPr>
          <a:xfrm>
            <a:off x="9513603" y="2000921"/>
            <a:ext cx="1168742" cy="688490"/>
          </a:xfrm>
          <a:prstGeom prst="foldedCorne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Outputs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7603342-C272-8422-ED40-B56C762F7649}"/>
              </a:ext>
            </a:extLst>
          </p:cNvPr>
          <p:cNvCxnSpPr>
            <a:cxnSpLocks/>
            <a:stCxn id="7" idx="3"/>
            <a:endCxn id="10" idx="1"/>
          </p:cNvCxnSpPr>
          <p:nvPr/>
        </p:nvCxnSpPr>
        <p:spPr>
          <a:xfrm flipV="1">
            <a:off x="7777780" y="2345166"/>
            <a:ext cx="1735823" cy="1172588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AC5BDBBA-0551-41FB-489F-C52D27577092}"/>
              </a:ext>
            </a:extLst>
          </p:cNvPr>
          <p:cNvSpPr/>
          <p:nvPr/>
        </p:nvSpPr>
        <p:spPr>
          <a:xfrm>
            <a:off x="5812976" y="1398054"/>
            <a:ext cx="1963838" cy="688490"/>
          </a:xfrm>
          <a:prstGeom prst="rect">
            <a:avLst/>
          </a:prstGeom>
          <a:solidFill>
            <a:srgbClr val="788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LLM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FA26C44-2E1F-4E77-F14C-0E7661568673}"/>
              </a:ext>
            </a:extLst>
          </p:cNvPr>
          <p:cNvSpPr/>
          <p:nvPr/>
        </p:nvSpPr>
        <p:spPr>
          <a:xfrm>
            <a:off x="4840943" y="1279719"/>
            <a:ext cx="3385584" cy="957870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000000"/>
                </a:solidFill>
              </a:rPr>
              <a:t>Service </a:t>
            </a:r>
            <a:br>
              <a:rPr lang="en-US" b="1" dirty="0">
                <a:solidFill>
                  <a:srgbClr val="000000"/>
                </a:solidFill>
              </a:rPr>
            </a:br>
            <a:r>
              <a:rPr lang="en-US" b="1" dirty="0">
                <a:solidFill>
                  <a:srgbClr val="000000"/>
                </a:solidFill>
              </a:rPr>
              <a:t>API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3A40EA8-75E4-BCCA-1D93-2130B79CD184}"/>
              </a:ext>
            </a:extLst>
          </p:cNvPr>
          <p:cNvCxnSpPr>
            <a:cxnSpLocks/>
            <a:stCxn id="4" idx="3"/>
            <a:endCxn id="16" idx="1"/>
          </p:cNvCxnSpPr>
          <p:nvPr/>
        </p:nvCxnSpPr>
        <p:spPr>
          <a:xfrm flipV="1">
            <a:off x="3765179" y="1758654"/>
            <a:ext cx="1075764" cy="586512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03B3FAA-9F06-6D74-5DF2-D2D02C16F054}"/>
              </a:ext>
            </a:extLst>
          </p:cNvPr>
          <p:cNvCxnSpPr>
            <a:cxnSpLocks/>
            <a:stCxn id="16" idx="3"/>
            <a:endCxn id="10" idx="1"/>
          </p:cNvCxnSpPr>
          <p:nvPr/>
        </p:nvCxnSpPr>
        <p:spPr>
          <a:xfrm>
            <a:off x="8226527" y="1758654"/>
            <a:ext cx="1287076" cy="586512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ylinder 22">
            <a:extLst>
              <a:ext uri="{FF2B5EF4-FFF2-40B4-BE49-F238E27FC236}">
                <a16:creationId xmlns:a16="http://schemas.microsoft.com/office/drawing/2014/main" id="{A2B4202B-FEC4-4B1A-C61C-035ACF125FAB}"/>
              </a:ext>
            </a:extLst>
          </p:cNvPr>
          <p:cNvSpPr/>
          <p:nvPr/>
        </p:nvSpPr>
        <p:spPr>
          <a:xfrm>
            <a:off x="5801816" y="2392570"/>
            <a:ext cx="1735823" cy="586512"/>
          </a:xfrm>
          <a:prstGeom prst="can">
            <a:avLst>
              <a:gd name="adj" fmla="val 1582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Conversational State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F2F7918-A354-C067-B48F-0564B5DB4E74}"/>
              </a:ext>
            </a:extLst>
          </p:cNvPr>
          <p:cNvSpPr txBox="1"/>
          <p:nvPr/>
        </p:nvSpPr>
        <p:spPr>
          <a:xfrm>
            <a:off x="8084109" y="3392230"/>
            <a:ext cx="116874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Probabilities</a:t>
            </a:r>
          </a:p>
        </p:txBody>
      </p:sp>
    </p:spTree>
    <p:extLst>
      <p:ext uri="{BB962C8B-B14F-4D97-AF65-F5344CB8AC3E}">
        <p14:creationId xmlns:p14="http://schemas.microsoft.com/office/powerpoint/2010/main" val="3921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2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687F7D-E548-AE70-D682-07EBE270455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err="1"/>
              <a:t>vLLM</a:t>
            </a:r>
            <a:r>
              <a:rPr lang="en-US" dirty="0"/>
              <a:t>: LLM Inference and Serving</a:t>
            </a:r>
          </a:p>
          <a:p>
            <a:pPr lvl="1"/>
            <a:r>
              <a:rPr lang="en-US" dirty="0"/>
              <a:t>Management of attention </a:t>
            </a:r>
            <a:r>
              <a:rPr lang="en-US" b="1" dirty="0">
                <a:solidFill>
                  <a:srgbClr val="7889FB"/>
                </a:solidFill>
              </a:rPr>
              <a:t>key/value cache</a:t>
            </a:r>
          </a:p>
          <a:p>
            <a:pPr lvl="1"/>
            <a:r>
              <a:rPr lang="en-US" dirty="0"/>
              <a:t>Batching of incoming requests, eviction mechanisms</a:t>
            </a:r>
          </a:p>
          <a:p>
            <a:pPr lvl="1"/>
            <a:r>
              <a:rPr lang="en-US" b="1" dirty="0" err="1">
                <a:solidFill>
                  <a:srgbClr val="7889FB"/>
                </a:solidFill>
              </a:rPr>
              <a:t>HuggingFace</a:t>
            </a:r>
            <a:r>
              <a:rPr lang="en-US" b="1" dirty="0">
                <a:solidFill>
                  <a:srgbClr val="7889FB"/>
                </a:solidFill>
              </a:rPr>
              <a:t> models</a:t>
            </a:r>
            <a:r>
              <a:rPr lang="en-US" dirty="0"/>
              <a:t> and </a:t>
            </a:r>
            <a:r>
              <a:rPr lang="en-US" b="1" dirty="0">
                <a:solidFill>
                  <a:srgbClr val="7889FB"/>
                </a:solidFill>
              </a:rPr>
              <a:t>hardware accelerators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856DA8-DE81-56FB-1F3A-841CE416DB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LLM Offline and Online Inference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F01B85-65EE-2884-4AF1-B9F4F5FE8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7600" y="377410"/>
            <a:ext cx="1812698" cy="8663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BB612F-FCB8-C068-7361-F180C1889437}"/>
              </a:ext>
            </a:extLst>
          </p:cNvPr>
          <p:cNvSpPr txBox="1"/>
          <p:nvPr/>
        </p:nvSpPr>
        <p:spPr>
          <a:xfrm>
            <a:off x="1023719" y="2741571"/>
            <a:ext cx="4891659" cy="30931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from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vllm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15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import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LLM, 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SamplingParams</a:t>
            </a:r>
            <a:endParaRPr lang="en-US" sz="15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alibri" panose="020F0502020204030204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alibri" panose="020F0502020204030204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00B050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# Sample prompts.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prompts = [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  </a:t>
            </a:r>
            <a:r>
              <a:rPr lang="en-US" sz="1500" dirty="0">
                <a:solidFill>
                  <a:srgbClr val="C00000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"Hello, my name is"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,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  </a:t>
            </a:r>
            <a:r>
              <a:rPr lang="en-US" sz="1500" dirty="0">
                <a:solidFill>
                  <a:srgbClr val="C00000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"The president of the United States is"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,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  </a:t>
            </a:r>
            <a:r>
              <a:rPr lang="en-US" sz="1500" dirty="0">
                <a:solidFill>
                  <a:srgbClr val="C00000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"The capital of France is"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,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  </a:t>
            </a:r>
            <a:r>
              <a:rPr lang="en-US" sz="1500" dirty="0">
                <a:solidFill>
                  <a:srgbClr val="C00000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"The future of AI is"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,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]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00B050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# Create a sampling params object.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sampling_params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= 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SamplingParams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temperature=0.8, 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top_p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=0.95)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...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6FA23A-8A8A-4DC0-320F-40200BBC2D6B}"/>
              </a:ext>
            </a:extLst>
          </p:cNvPr>
          <p:cNvSpPr txBox="1"/>
          <p:nvPr/>
        </p:nvSpPr>
        <p:spPr>
          <a:xfrm>
            <a:off x="6276624" y="2716229"/>
            <a:ext cx="5510411" cy="286232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00B050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# Create an LLM.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llm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= </a:t>
            </a:r>
            <a:r>
              <a:rPr lang="en-US" sz="15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LLM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(model=</a:t>
            </a:r>
            <a:r>
              <a:rPr lang="en-US" sz="1500" b="1" dirty="0">
                <a:solidFill>
                  <a:srgbClr val="C40D1E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"</a:t>
            </a:r>
            <a:r>
              <a:rPr lang="en-US" sz="1500" b="1" dirty="0" err="1">
                <a:solidFill>
                  <a:srgbClr val="C40D1E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facebook</a:t>
            </a:r>
            <a:r>
              <a:rPr lang="en-US" sz="1500" b="1" dirty="0">
                <a:solidFill>
                  <a:srgbClr val="C40D1E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/opt-125m"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00B050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# Generate texts from the prompts (</a:t>
            </a:r>
            <a:r>
              <a:rPr lang="en-US" sz="1500" b="1" dirty="0" err="1">
                <a:solidFill>
                  <a:srgbClr val="00B050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RequestOutput</a:t>
            </a:r>
            <a:r>
              <a:rPr lang="en-US" sz="1500" b="1" dirty="0">
                <a:solidFill>
                  <a:srgbClr val="00B050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outputs = 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llm.generate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(prompts, 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sampling_params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00B050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# Print the outputs.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print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</a:t>
            </a:r>
            <a:r>
              <a:rPr lang="en-US" sz="1500" dirty="0">
                <a:solidFill>
                  <a:srgbClr val="C00000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"\</a:t>
            </a:r>
            <a:r>
              <a:rPr lang="en-US" sz="1500" dirty="0" err="1">
                <a:solidFill>
                  <a:srgbClr val="C00000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nGenerated</a:t>
            </a:r>
            <a:r>
              <a:rPr lang="en-US" sz="1500" dirty="0">
                <a:solidFill>
                  <a:srgbClr val="C00000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Outputs:\n"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+ "-" * 60)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for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output </a:t>
            </a:r>
            <a:r>
              <a:rPr lang="en-US" sz="15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in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outputs: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  prompt = 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output.prompt</a:t>
            </a:r>
            <a:endParaRPr lang="en-US" sz="15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alibri" panose="020F0502020204030204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  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generated_text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= 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output.outputs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[0].text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  </a:t>
            </a:r>
            <a:r>
              <a:rPr lang="en-US" sz="15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print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f</a:t>
            </a:r>
            <a:r>
              <a:rPr lang="en-US" sz="1500" dirty="0" err="1">
                <a:solidFill>
                  <a:srgbClr val="C00000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"Prompt</a:t>
            </a:r>
            <a:r>
              <a:rPr lang="en-US" sz="1500" dirty="0">
                <a:solidFill>
                  <a:srgbClr val="C00000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:    {</a:t>
            </a:r>
            <a:r>
              <a:rPr lang="en-US" sz="1500" dirty="0" err="1">
                <a:solidFill>
                  <a:srgbClr val="C00000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prompt!r</a:t>
            </a:r>
            <a:r>
              <a:rPr lang="en-US" sz="1500" dirty="0">
                <a:solidFill>
                  <a:srgbClr val="C00000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}"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  </a:t>
            </a:r>
            <a:r>
              <a:rPr lang="en-US" sz="15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print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f</a:t>
            </a:r>
            <a:r>
              <a:rPr lang="en-US" sz="1500" dirty="0" err="1">
                <a:solidFill>
                  <a:srgbClr val="C00000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"Output</a:t>
            </a:r>
            <a:r>
              <a:rPr lang="en-US" sz="1500" dirty="0">
                <a:solidFill>
                  <a:srgbClr val="C00000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:    {</a:t>
            </a:r>
            <a:r>
              <a:rPr lang="en-US" sz="1500" dirty="0" err="1">
                <a:solidFill>
                  <a:srgbClr val="C00000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generated_text!r</a:t>
            </a:r>
            <a:r>
              <a:rPr lang="en-US" sz="1500" dirty="0">
                <a:solidFill>
                  <a:srgbClr val="C00000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}"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  </a:t>
            </a:r>
            <a:r>
              <a:rPr lang="en-US" sz="15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print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("-" * 60)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9B40CE-7C2D-F784-2F34-A0D92746F99B}"/>
              </a:ext>
            </a:extLst>
          </p:cNvPr>
          <p:cNvSpPr txBox="1"/>
          <p:nvPr/>
        </p:nvSpPr>
        <p:spPr>
          <a:xfrm>
            <a:off x="8150578" y="1320712"/>
            <a:ext cx="3883378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https://docs.vllm.ai/en/stable/</a:t>
            </a:r>
            <a:b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</a:b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getting_started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/examples/basic.html#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   </a:t>
            </a:r>
          </a:p>
        </p:txBody>
      </p:sp>
    </p:spTree>
    <p:extLst>
      <p:ext uri="{BB962C8B-B14F-4D97-AF65-F5344CB8AC3E}">
        <p14:creationId xmlns:p14="http://schemas.microsoft.com/office/powerpoint/2010/main" val="32781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07945A1-EEF1-9AEC-2CA0-A709BCD17A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Basic Idea </a:t>
            </a:r>
          </a:p>
          <a:p>
            <a:pPr lvl="1"/>
            <a:r>
              <a:rPr lang="en-US" dirty="0"/>
              <a:t>For every token, compute squared attention to all previous tokens </a:t>
            </a:r>
            <a:r>
              <a:rPr lang="en-US" b="1" dirty="0">
                <a:solidFill>
                  <a:srgbClr val="C40D1E"/>
                </a:solidFill>
                <a:sym typeface="Wingdings" panose="05000000000000000000" pitchFamily="2" charset="2"/>
              </a:rPr>
              <a:t> large overlap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Establish KV cache to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compute rows of keys/values just ones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0DE9A3-E1A4-56AE-2335-4F0E5BC9326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Key-Value (KV) Caching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4C2AA5-C222-C4F9-459A-5C3269455487}"/>
              </a:ext>
            </a:extLst>
          </p:cNvPr>
          <p:cNvSpPr txBox="1"/>
          <p:nvPr/>
        </p:nvSpPr>
        <p:spPr>
          <a:xfrm>
            <a:off x="1194073" y="2861535"/>
            <a:ext cx="3679115" cy="258532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AMLS</a:t>
            </a:r>
          </a:p>
          <a:p>
            <a:pPr algn="l"/>
            <a:endParaRPr lang="en-US" dirty="0">
              <a:solidFill>
                <a:srgbClr val="00000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pPr algn="l"/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is</a:t>
            </a:r>
          </a:p>
          <a:p>
            <a:pPr algn="l"/>
            <a:endParaRPr lang="en-US" dirty="0">
              <a:solidFill>
                <a:srgbClr val="00000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pPr algn="l"/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an</a:t>
            </a:r>
          </a:p>
          <a:p>
            <a:pPr algn="l"/>
            <a:endParaRPr lang="en-US" dirty="0">
              <a:solidFill>
                <a:srgbClr val="00000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pPr algn="l"/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easy</a:t>
            </a:r>
          </a:p>
          <a:p>
            <a:pPr algn="l"/>
            <a:endParaRPr lang="en-US" dirty="0">
              <a:solidFill>
                <a:srgbClr val="00000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pPr algn="l"/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course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7DDE09-A590-1359-1421-9A6CB36E9A06}"/>
              </a:ext>
            </a:extLst>
          </p:cNvPr>
          <p:cNvSpPr/>
          <p:nvPr/>
        </p:nvSpPr>
        <p:spPr>
          <a:xfrm>
            <a:off x="2097743" y="2861535"/>
            <a:ext cx="419548" cy="398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F1DC73-E070-3BDF-A21E-65B829C740E4}"/>
              </a:ext>
            </a:extLst>
          </p:cNvPr>
          <p:cNvSpPr/>
          <p:nvPr/>
        </p:nvSpPr>
        <p:spPr>
          <a:xfrm>
            <a:off x="2099535" y="3401210"/>
            <a:ext cx="419548" cy="398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71D292-634B-7A7D-B6C2-23F47C2C002A}"/>
              </a:ext>
            </a:extLst>
          </p:cNvPr>
          <p:cNvSpPr/>
          <p:nvPr/>
        </p:nvSpPr>
        <p:spPr>
          <a:xfrm>
            <a:off x="2660730" y="3403002"/>
            <a:ext cx="419548" cy="398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BB69FE-01E3-F1EB-3F25-703CA6438548}"/>
              </a:ext>
            </a:extLst>
          </p:cNvPr>
          <p:cNvSpPr/>
          <p:nvPr/>
        </p:nvSpPr>
        <p:spPr>
          <a:xfrm>
            <a:off x="2079812" y="3940886"/>
            <a:ext cx="419548" cy="398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6DB4D0-69A3-7262-2CD1-23C15B16232E}"/>
              </a:ext>
            </a:extLst>
          </p:cNvPr>
          <p:cNvSpPr/>
          <p:nvPr/>
        </p:nvSpPr>
        <p:spPr>
          <a:xfrm>
            <a:off x="2641007" y="3942678"/>
            <a:ext cx="419548" cy="398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73084D-3BC8-2050-B895-AF5A1873BB56}"/>
              </a:ext>
            </a:extLst>
          </p:cNvPr>
          <p:cNvSpPr/>
          <p:nvPr/>
        </p:nvSpPr>
        <p:spPr>
          <a:xfrm>
            <a:off x="2092362" y="4480561"/>
            <a:ext cx="419548" cy="398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A45F4E-1E61-016B-0728-9EBCFD44D903}"/>
              </a:ext>
            </a:extLst>
          </p:cNvPr>
          <p:cNvSpPr/>
          <p:nvPr/>
        </p:nvSpPr>
        <p:spPr>
          <a:xfrm>
            <a:off x="2653557" y="4482353"/>
            <a:ext cx="419548" cy="398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25DC5B9-38BB-1CC7-511B-5869FBB3D173}"/>
              </a:ext>
            </a:extLst>
          </p:cNvPr>
          <p:cNvSpPr/>
          <p:nvPr/>
        </p:nvSpPr>
        <p:spPr>
          <a:xfrm>
            <a:off x="2083395" y="5041752"/>
            <a:ext cx="419548" cy="398032"/>
          </a:xfrm>
          <a:prstGeom prst="rect">
            <a:avLst/>
          </a:prstGeom>
          <a:solidFill>
            <a:srgbClr val="788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9681F7-5AA3-C8D0-3088-6C8EAD2A3455}"/>
              </a:ext>
            </a:extLst>
          </p:cNvPr>
          <p:cNvSpPr/>
          <p:nvPr/>
        </p:nvSpPr>
        <p:spPr>
          <a:xfrm>
            <a:off x="2644590" y="5043544"/>
            <a:ext cx="419548" cy="398032"/>
          </a:xfrm>
          <a:prstGeom prst="rect">
            <a:avLst/>
          </a:prstGeom>
          <a:solidFill>
            <a:srgbClr val="788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86133AA-0E26-14C1-24D0-E9F2D7513DDB}"/>
              </a:ext>
            </a:extLst>
          </p:cNvPr>
          <p:cNvSpPr/>
          <p:nvPr/>
        </p:nvSpPr>
        <p:spPr>
          <a:xfrm>
            <a:off x="3200403" y="3953436"/>
            <a:ext cx="419548" cy="398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3DF02FF-8A27-5673-30E2-96A217E68AB5}"/>
              </a:ext>
            </a:extLst>
          </p:cNvPr>
          <p:cNvSpPr/>
          <p:nvPr/>
        </p:nvSpPr>
        <p:spPr>
          <a:xfrm>
            <a:off x="3212953" y="4493111"/>
            <a:ext cx="419548" cy="398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D19A32D-BF45-375B-9C97-B07B7FF25FE4}"/>
              </a:ext>
            </a:extLst>
          </p:cNvPr>
          <p:cNvSpPr/>
          <p:nvPr/>
        </p:nvSpPr>
        <p:spPr>
          <a:xfrm>
            <a:off x="3774148" y="4494903"/>
            <a:ext cx="419548" cy="398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FB85FF7-5616-3183-8662-EB46D55B3C6D}"/>
              </a:ext>
            </a:extLst>
          </p:cNvPr>
          <p:cNvSpPr/>
          <p:nvPr/>
        </p:nvSpPr>
        <p:spPr>
          <a:xfrm>
            <a:off x="3203986" y="5054302"/>
            <a:ext cx="419548" cy="398032"/>
          </a:xfrm>
          <a:prstGeom prst="rect">
            <a:avLst/>
          </a:prstGeom>
          <a:solidFill>
            <a:srgbClr val="788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68BDF28-1273-7DE0-1219-05F9241393F0}"/>
              </a:ext>
            </a:extLst>
          </p:cNvPr>
          <p:cNvSpPr/>
          <p:nvPr/>
        </p:nvSpPr>
        <p:spPr>
          <a:xfrm>
            <a:off x="3765181" y="5056094"/>
            <a:ext cx="419548" cy="398032"/>
          </a:xfrm>
          <a:prstGeom prst="rect">
            <a:avLst/>
          </a:prstGeom>
          <a:solidFill>
            <a:srgbClr val="788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7CC292B-2A5F-7212-06F6-499FABE7F6E4}"/>
              </a:ext>
            </a:extLst>
          </p:cNvPr>
          <p:cNvSpPr/>
          <p:nvPr/>
        </p:nvSpPr>
        <p:spPr>
          <a:xfrm>
            <a:off x="4355049" y="5054302"/>
            <a:ext cx="419548" cy="398032"/>
          </a:xfrm>
          <a:prstGeom prst="rect">
            <a:avLst/>
          </a:prstGeom>
          <a:solidFill>
            <a:srgbClr val="788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2C724D8-6A44-3B68-7E28-FF892291AC25}"/>
              </a:ext>
            </a:extLst>
          </p:cNvPr>
          <p:cNvSpPr txBox="1"/>
          <p:nvPr/>
        </p:nvSpPr>
        <p:spPr>
          <a:xfrm>
            <a:off x="3700634" y="2807747"/>
            <a:ext cx="1151068" cy="70788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Without KV Cache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EB039BD-83EC-C3D4-67BF-F11ECF892C45}"/>
              </a:ext>
            </a:extLst>
          </p:cNvPr>
          <p:cNvSpPr txBox="1"/>
          <p:nvPr/>
        </p:nvSpPr>
        <p:spPr>
          <a:xfrm>
            <a:off x="6553157" y="2863327"/>
            <a:ext cx="3679115" cy="258532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AMLS</a:t>
            </a:r>
          </a:p>
          <a:p>
            <a:pPr algn="l"/>
            <a:endParaRPr lang="en-US" dirty="0">
              <a:solidFill>
                <a:srgbClr val="00000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pPr algn="l"/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is</a:t>
            </a:r>
          </a:p>
          <a:p>
            <a:pPr algn="l"/>
            <a:endParaRPr lang="en-US" dirty="0">
              <a:solidFill>
                <a:srgbClr val="00000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pPr algn="l"/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an</a:t>
            </a:r>
          </a:p>
          <a:p>
            <a:pPr algn="l"/>
            <a:endParaRPr lang="en-US" dirty="0">
              <a:solidFill>
                <a:srgbClr val="00000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pPr algn="l"/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easy</a:t>
            </a:r>
          </a:p>
          <a:p>
            <a:pPr algn="l"/>
            <a:endParaRPr lang="en-US" dirty="0">
              <a:solidFill>
                <a:srgbClr val="00000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pPr algn="l"/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course 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34E8896-E13C-30D9-AE5A-EBB2E24F30B5}"/>
              </a:ext>
            </a:extLst>
          </p:cNvPr>
          <p:cNvSpPr/>
          <p:nvPr/>
        </p:nvSpPr>
        <p:spPr>
          <a:xfrm>
            <a:off x="7456827" y="2863327"/>
            <a:ext cx="419548" cy="398032"/>
          </a:xfrm>
          <a:prstGeom prst="rect">
            <a:avLst/>
          </a:prstGeom>
          <a:solidFill>
            <a:srgbClr val="788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AFD881E-BF33-6A5E-B79C-7F4130D17D50}"/>
              </a:ext>
            </a:extLst>
          </p:cNvPr>
          <p:cNvSpPr/>
          <p:nvPr/>
        </p:nvSpPr>
        <p:spPr>
          <a:xfrm>
            <a:off x="7458619" y="3403002"/>
            <a:ext cx="419548" cy="398032"/>
          </a:xfrm>
          <a:prstGeom prst="rect">
            <a:avLst/>
          </a:prstGeom>
          <a:solidFill>
            <a:srgbClr val="788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CBE671C-A588-3542-AF13-BF232269DBFF}"/>
              </a:ext>
            </a:extLst>
          </p:cNvPr>
          <p:cNvSpPr/>
          <p:nvPr/>
        </p:nvSpPr>
        <p:spPr>
          <a:xfrm>
            <a:off x="8019814" y="3404794"/>
            <a:ext cx="419548" cy="398032"/>
          </a:xfrm>
          <a:prstGeom prst="rect">
            <a:avLst/>
          </a:prstGeom>
          <a:solidFill>
            <a:srgbClr val="788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81D1663-542C-5F0F-1B46-F9A6FAAFEBED}"/>
              </a:ext>
            </a:extLst>
          </p:cNvPr>
          <p:cNvSpPr/>
          <p:nvPr/>
        </p:nvSpPr>
        <p:spPr>
          <a:xfrm>
            <a:off x="7438896" y="3942678"/>
            <a:ext cx="419548" cy="398032"/>
          </a:xfrm>
          <a:prstGeom prst="rect">
            <a:avLst/>
          </a:prstGeom>
          <a:solidFill>
            <a:srgbClr val="788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0B4C70E-8AC7-AC11-817D-634B871CBFBA}"/>
              </a:ext>
            </a:extLst>
          </p:cNvPr>
          <p:cNvSpPr/>
          <p:nvPr/>
        </p:nvSpPr>
        <p:spPr>
          <a:xfrm>
            <a:off x="8000091" y="3944470"/>
            <a:ext cx="419548" cy="398032"/>
          </a:xfrm>
          <a:prstGeom prst="rect">
            <a:avLst/>
          </a:prstGeom>
          <a:solidFill>
            <a:srgbClr val="788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2D19B93-8529-01E6-5B8A-C63EB0F8EF60}"/>
              </a:ext>
            </a:extLst>
          </p:cNvPr>
          <p:cNvSpPr/>
          <p:nvPr/>
        </p:nvSpPr>
        <p:spPr>
          <a:xfrm>
            <a:off x="7451446" y="4482353"/>
            <a:ext cx="419548" cy="398032"/>
          </a:xfrm>
          <a:prstGeom prst="rect">
            <a:avLst/>
          </a:prstGeom>
          <a:solidFill>
            <a:srgbClr val="788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2E270F5-4FAA-AE1A-6204-15F67D865731}"/>
              </a:ext>
            </a:extLst>
          </p:cNvPr>
          <p:cNvSpPr/>
          <p:nvPr/>
        </p:nvSpPr>
        <p:spPr>
          <a:xfrm>
            <a:off x="8012641" y="4484145"/>
            <a:ext cx="419548" cy="398032"/>
          </a:xfrm>
          <a:prstGeom prst="rect">
            <a:avLst/>
          </a:prstGeom>
          <a:solidFill>
            <a:srgbClr val="788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C0D054A-222D-7528-5EFF-65935F444559}"/>
              </a:ext>
            </a:extLst>
          </p:cNvPr>
          <p:cNvSpPr/>
          <p:nvPr/>
        </p:nvSpPr>
        <p:spPr>
          <a:xfrm>
            <a:off x="7442479" y="5043544"/>
            <a:ext cx="419548" cy="398032"/>
          </a:xfrm>
          <a:prstGeom prst="rect">
            <a:avLst/>
          </a:prstGeom>
          <a:solidFill>
            <a:srgbClr val="788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AB743C-75C2-F037-CCA0-57425762106B}"/>
              </a:ext>
            </a:extLst>
          </p:cNvPr>
          <p:cNvSpPr/>
          <p:nvPr/>
        </p:nvSpPr>
        <p:spPr>
          <a:xfrm>
            <a:off x="8003674" y="5045336"/>
            <a:ext cx="419548" cy="398032"/>
          </a:xfrm>
          <a:prstGeom prst="rect">
            <a:avLst/>
          </a:prstGeom>
          <a:solidFill>
            <a:srgbClr val="788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E2DDA52-5876-B2BC-D2D5-AE6FA0666113}"/>
              </a:ext>
            </a:extLst>
          </p:cNvPr>
          <p:cNvSpPr/>
          <p:nvPr/>
        </p:nvSpPr>
        <p:spPr>
          <a:xfrm>
            <a:off x="8559487" y="3955228"/>
            <a:ext cx="419548" cy="398032"/>
          </a:xfrm>
          <a:prstGeom prst="rect">
            <a:avLst/>
          </a:prstGeom>
          <a:solidFill>
            <a:srgbClr val="788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BD5D7F2-088F-DF7B-D673-4AC736096BE5}"/>
              </a:ext>
            </a:extLst>
          </p:cNvPr>
          <p:cNvSpPr/>
          <p:nvPr/>
        </p:nvSpPr>
        <p:spPr>
          <a:xfrm>
            <a:off x="8572037" y="4494903"/>
            <a:ext cx="419548" cy="398032"/>
          </a:xfrm>
          <a:prstGeom prst="rect">
            <a:avLst/>
          </a:prstGeom>
          <a:solidFill>
            <a:srgbClr val="788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5203AD0-C95E-AA15-EAC0-DA38EFFF6339}"/>
              </a:ext>
            </a:extLst>
          </p:cNvPr>
          <p:cNvSpPr/>
          <p:nvPr/>
        </p:nvSpPr>
        <p:spPr>
          <a:xfrm>
            <a:off x="9133232" y="4496695"/>
            <a:ext cx="419548" cy="398032"/>
          </a:xfrm>
          <a:prstGeom prst="rect">
            <a:avLst/>
          </a:prstGeom>
          <a:solidFill>
            <a:srgbClr val="788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070B860-07AE-4497-E9A5-7D05477C684E}"/>
              </a:ext>
            </a:extLst>
          </p:cNvPr>
          <p:cNvSpPr/>
          <p:nvPr/>
        </p:nvSpPr>
        <p:spPr>
          <a:xfrm>
            <a:off x="8563070" y="5056094"/>
            <a:ext cx="419548" cy="398032"/>
          </a:xfrm>
          <a:prstGeom prst="rect">
            <a:avLst/>
          </a:prstGeom>
          <a:solidFill>
            <a:srgbClr val="788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643C775-3B0B-EC87-7E4E-F90E76191F72}"/>
              </a:ext>
            </a:extLst>
          </p:cNvPr>
          <p:cNvSpPr/>
          <p:nvPr/>
        </p:nvSpPr>
        <p:spPr>
          <a:xfrm>
            <a:off x="9124265" y="5057886"/>
            <a:ext cx="419548" cy="398032"/>
          </a:xfrm>
          <a:prstGeom prst="rect">
            <a:avLst/>
          </a:prstGeom>
          <a:solidFill>
            <a:srgbClr val="788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BDC70A9-C8DD-CB09-351F-23F07C87F5D9}"/>
              </a:ext>
            </a:extLst>
          </p:cNvPr>
          <p:cNvSpPr/>
          <p:nvPr/>
        </p:nvSpPr>
        <p:spPr>
          <a:xfrm>
            <a:off x="9714133" y="5056094"/>
            <a:ext cx="419548" cy="398032"/>
          </a:xfrm>
          <a:prstGeom prst="rect">
            <a:avLst/>
          </a:prstGeom>
          <a:solidFill>
            <a:srgbClr val="788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36EA3AD-3F47-011D-BBF5-7AF0BAEB360D}"/>
              </a:ext>
            </a:extLst>
          </p:cNvPr>
          <p:cNvSpPr txBox="1"/>
          <p:nvPr/>
        </p:nvSpPr>
        <p:spPr>
          <a:xfrm>
            <a:off x="9059718" y="2809539"/>
            <a:ext cx="1151068" cy="70788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  <a:b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KV Cache</a:t>
            </a:r>
          </a:p>
        </p:txBody>
      </p:sp>
    </p:spTree>
    <p:extLst>
      <p:ext uri="{BB962C8B-B14F-4D97-AF65-F5344CB8AC3E}">
        <p14:creationId xmlns:p14="http://schemas.microsoft.com/office/powerpoint/2010/main" val="34280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8" grpId="0" animBg="1"/>
      <p:bldP spid="30" grpId="0"/>
      <p:bldP spid="31" grpId="0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A600E2B-2C60-0B18-71F6-C6B26D73311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Overview: Leverage multiple LLM </a:t>
            </a:r>
            <a:br>
              <a:rPr lang="en-US" dirty="0"/>
            </a:br>
            <a:r>
              <a:rPr lang="en-US" dirty="0"/>
              <a:t>invocations for </a:t>
            </a:r>
            <a:r>
              <a:rPr lang="en-US" dirty="0">
                <a:solidFill>
                  <a:srgbClr val="7889FB"/>
                </a:solidFill>
              </a:rPr>
              <a:t>improved accuracy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at expense of </a:t>
            </a:r>
            <a:r>
              <a:rPr lang="en-US" dirty="0">
                <a:solidFill>
                  <a:srgbClr val="C40D1E"/>
                </a:solidFill>
              </a:rPr>
              <a:t>compute costs</a:t>
            </a:r>
            <a:br>
              <a:rPr lang="en-US" dirty="0"/>
            </a:b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E32471-8A42-193E-8F6D-FC9CB1AADE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Test-Time Compute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888B12-AFBE-77FB-F7AC-A79B6CA1B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641" y="1311995"/>
            <a:ext cx="6497309" cy="42582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B1E0EF-A0C9-449B-7D4F-D8DE8FB200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799" y="2661230"/>
            <a:ext cx="496423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A19C6F-83A3-3832-E6D4-0D0551DA855F}"/>
              </a:ext>
            </a:extLst>
          </p:cNvPr>
          <p:cNvSpPr txBox="1"/>
          <p:nvPr/>
        </p:nvSpPr>
        <p:spPr>
          <a:xfrm>
            <a:off x="1161825" y="2564411"/>
            <a:ext cx="3262277" cy="116955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[Charlie Snell,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Jaehoon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Lee, Kelvin Xu, Aviral Kumar: Scaling LLM Test-Time Compute Optimally can be More Effective than Scaling Model Parameters.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abs/2408.03314 (2024) 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https://arxiv.org/pdf/2408.03314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4086264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C20C36-E1A2-19A7-8F6D-85E46EC84DB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Basics and Terminology</a:t>
            </a:r>
          </a:p>
          <a:p>
            <a:r>
              <a:rPr lang="en-US" dirty="0"/>
              <a:t>LLM Data Preprocessing</a:t>
            </a:r>
          </a:p>
          <a:p>
            <a:r>
              <a:rPr lang="en-US" dirty="0"/>
              <a:t>LLM Pre-Training</a:t>
            </a:r>
          </a:p>
          <a:p>
            <a:r>
              <a:rPr lang="en-US" dirty="0"/>
              <a:t>LLM Post-Training and Fine-Tuning</a:t>
            </a:r>
          </a:p>
          <a:p>
            <a:r>
              <a:rPr lang="en-US" dirty="0"/>
              <a:t>LLM Inference</a:t>
            </a:r>
          </a:p>
          <a:p>
            <a:endParaRPr lang="en-US" dirty="0"/>
          </a:p>
          <a:p>
            <a:r>
              <a:rPr lang="en-US" dirty="0"/>
              <a:t>Next Lectures </a:t>
            </a:r>
            <a:r>
              <a:rPr lang="en-US" b="0" dirty="0"/>
              <a:t>(Part A)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08 Hybrid Execution and HW Accelerators</a:t>
            </a:r>
            <a:r>
              <a:rPr lang="en-US" dirty="0"/>
              <a:t> [Jun 11]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09 Caching, Partitioning, Indexing and Compression</a:t>
            </a:r>
            <a:r>
              <a:rPr lang="en-US" dirty="0"/>
              <a:t> [Jun 18]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83EAB1-F127-C540-FA42-25B5B48C79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Summary &amp; QA</a:t>
            </a:r>
          </a:p>
        </p:txBody>
      </p:sp>
    </p:spTree>
    <p:extLst>
      <p:ext uri="{BB962C8B-B14F-4D97-AF65-F5344CB8AC3E}">
        <p14:creationId xmlns:p14="http://schemas.microsoft.com/office/powerpoint/2010/main" val="234411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77752A-3C19-3D7B-F46B-F552950D51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Basics and Terminology</a:t>
            </a:r>
          </a:p>
          <a:p>
            <a:r>
              <a:rPr lang="en-US" dirty="0"/>
              <a:t>LLM Data Preprocessing</a:t>
            </a:r>
          </a:p>
          <a:p>
            <a:r>
              <a:rPr lang="en-US" dirty="0"/>
              <a:t>LLM Pre-Training</a:t>
            </a:r>
          </a:p>
          <a:p>
            <a:r>
              <a:rPr lang="en-US" dirty="0"/>
              <a:t>LLM Post-Training and Fine-Tuning</a:t>
            </a:r>
          </a:p>
          <a:p>
            <a:r>
              <a:rPr lang="en-US" dirty="0"/>
              <a:t>LLM Inference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53A55A-84FA-DA28-D1A0-B8512BB22E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728501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C2FC96-ADDD-F48E-8E6F-F1DB05E185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Basics and Terminology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8E6C82-E3CD-1803-089D-A26578D879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649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C10D1F-8908-E9F5-3154-03FBA614FD1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Tokens/Words x</a:t>
            </a:r>
            <a:r>
              <a:rPr lang="en-US" baseline="-25000" dirty="0"/>
              <a:t>i</a:t>
            </a:r>
          </a:p>
          <a:p>
            <a:pPr lvl="1"/>
            <a:r>
              <a:rPr lang="en-US" dirty="0"/>
              <a:t>Sequence of characters, n-grams, or words; </a:t>
            </a:r>
            <a:r>
              <a:rPr lang="en-US" b="1" dirty="0">
                <a:solidFill>
                  <a:srgbClr val="C40D1E"/>
                </a:solidFill>
              </a:rPr>
              <a:t>dictionary defined upfront</a:t>
            </a:r>
          </a:p>
          <a:p>
            <a:pPr lvl="1"/>
            <a:r>
              <a:rPr lang="en-US" dirty="0"/>
              <a:t>The larger the tokens, the more efficient but the less effective </a:t>
            </a:r>
          </a:p>
          <a:p>
            <a:pPr lvl="1"/>
            <a:endParaRPr lang="en-US" dirty="0"/>
          </a:p>
          <a:p>
            <a:r>
              <a:rPr lang="en-US" dirty="0"/>
              <a:t>LLMs as Generate AI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Probability distribution</a:t>
            </a:r>
            <a:r>
              <a:rPr lang="en-US" dirty="0"/>
              <a:t> p(x</a:t>
            </a:r>
            <a:r>
              <a:rPr lang="en-US" baseline="-25000" dirty="0"/>
              <a:t>1</a:t>
            </a:r>
            <a:r>
              <a:rPr lang="en-US" dirty="0"/>
              <a:t>, …, </a:t>
            </a:r>
            <a:r>
              <a:rPr lang="en-US" dirty="0" err="1"/>
              <a:t>x</a:t>
            </a:r>
            <a:r>
              <a:rPr lang="en-US" baseline="-25000" dirty="0" err="1"/>
              <a:t>L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Generative models X</a:t>
            </a:r>
            <a:r>
              <a:rPr lang="en-US" baseline="-25000" dirty="0"/>
              <a:t>1:L</a:t>
            </a:r>
            <a:r>
              <a:rPr lang="en-US" dirty="0"/>
              <a:t> ~ p(x</a:t>
            </a:r>
            <a:r>
              <a:rPr lang="en-US" baseline="-25000" dirty="0"/>
              <a:t>1</a:t>
            </a:r>
            <a:r>
              <a:rPr lang="en-US" dirty="0"/>
              <a:t>, …, </a:t>
            </a:r>
            <a:r>
              <a:rPr lang="en-US" dirty="0" err="1"/>
              <a:t>x</a:t>
            </a:r>
            <a:r>
              <a:rPr lang="en-US" baseline="-25000" dirty="0" err="1"/>
              <a:t>L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r>
              <a:rPr lang="en-US" dirty="0"/>
              <a:t>Autoregressive LLMs</a:t>
            </a:r>
          </a:p>
          <a:p>
            <a:pPr lvl="1"/>
            <a:r>
              <a:rPr lang="en-US" dirty="0"/>
              <a:t>Sequential product of conditional token probabilities </a:t>
            </a:r>
            <a:br>
              <a:rPr lang="en-US" dirty="0"/>
            </a:br>
            <a:r>
              <a:rPr lang="en-US" dirty="0"/>
              <a:t>(by chain rule)</a:t>
            </a:r>
          </a:p>
          <a:p>
            <a:pPr lvl="1"/>
            <a:r>
              <a:rPr lang="en-US" dirty="0"/>
              <a:t>p(x</a:t>
            </a:r>
            <a:r>
              <a:rPr lang="en-US" baseline="-25000" dirty="0"/>
              <a:t>1</a:t>
            </a:r>
            <a:r>
              <a:rPr lang="en-US" dirty="0"/>
              <a:t>, …, </a:t>
            </a:r>
            <a:r>
              <a:rPr lang="en-US" dirty="0" err="1"/>
              <a:t>x</a:t>
            </a:r>
            <a:r>
              <a:rPr lang="en-US" baseline="-25000" dirty="0" err="1"/>
              <a:t>L</a:t>
            </a:r>
            <a:r>
              <a:rPr lang="en-US" dirty="0"/>
              <a:t>) = p(x</a:t>
            </a:r>
            <a:r>
              <a:rPr lang="en-US" baseline="-25000" dirty="0"/>
              <a:t>1</a:t>
            </a:r>
            <a:r>
              <a:rPr lang="en-US" dirty="0"/>
              <a:t>) * p(x</a:t>
            </a:r>
            <a:r>
              <a:rPr lang="en-US" baseline="-25000" dirty="0"/>
              <a:t>2</a:t>
            </a:r>
            <a:r>
              <a:rPr lang="en-US" sz="1800" b="0" noProof="0" dirty="0">
                <a:latin typeface="+mn-lt"/>
                <a:cs typeface="Arial" panose="020B0604020202020204" pitchFamily="34" charset="0"/>
              </a:rPr>
              <a:t>|</a:t>
            </a:r>
            <a:r>
              <a:rPr lang="en-US" dirty="0"/>
              <a:t>x</a:t>
            </a:r>
            <a:r>
              <a:rPr lang="en-US" baseline="-25000" dirty="0"/>
              <a:t>1</a:t>
            </a:r>
            <a:r>
              <a:rPr lang="en-US" dirty="0"/>
              <a:t>) * p(x</a:t>
            </a:r>
            <a:r>
              <a:rPr lang="en-US" baseline="-25000" dirty="0"/>
              <a:t>3</a:t>
            </a:r>
            <a:r>
              <a:rPr lang="en-US" sz="1600" b="0" noProof="0" dirty="0">
                <a:latin typeface="+mn-lt"/>
                <a:cs typeface="Arial" panose="020B0604020202020204" pitchFamily="34" charset="0"/>
              </a:rPr>
              <a:t>|</a:t>
            </a:r>
            <a:r>
              <a:rPr lang="en-US" dirty="0"/>
              <a:t>x</a:t>
            </a:r>
            <a:r>
              <a:rPr lang="en-US" baseline="-25000" dirty="0"/>
              <a:t>2</a:t>
            </a:r>
            <a:r>
              <a:rPr lang="en-US" dirty="0"/>
              <a:t>,x</a:t>
            </a:r>
            <a:r>
              <a:rPr lang="en-US" baseline="-25000" dirty="0"/>
              <a:t>1</a:t>
            </a:r>
            <a:r>
              <a:rPr lang="en-US" dirty="0"/>
              <a:t>) * … 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F4BE70-001A-711D-2437-32A0A24E17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Large Language Models (LLMs) Overview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B8E25B-0502-E762-E523-BB79D55FDE70}"/>
              </a:ext>
            </a:extLst>
          </p:cNvPr>
          <p:cNvSpPr txBox="1"/>
          <p:nvPr/>
        </p:nvSpPr>
        <p:spPr>
          <a:xfrm>
            <a:off x="8208083" y="1699709"/>
            <a:ext cx="367911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(AMLS, is, an, easy, course)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25D277-E667-EC9D-D43C-4CEF74321635}"/>
              </a:ext>
            </a:extLst>
          </p:cNvPr>
          <p:cNvSpPr txBox="1"/>
          <p:nvPr/>
        </p:nvSpPr>
        <p:spPr>
          <a:xfrm>
            <a:off x="8208083" y="3817266"/>
            <a:ext cx="3679115" cy="175432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p(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AMLS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) </a:t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* p(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is</a:t>
            </a:r>
            <a:r>
              <a:rPr lang="en-US" sz="1800" b="0" noProof="0" dirty="0">
                <a:latin typeface="Consolas" panose="020B0609020204030204" pitchFamily="49" charset="0"/>
                <a:cs typeface="Arial" panose="020B0604020202020204" pitchFamily="34" charset="0"/>
              </a:rPr>
              <a:t>|AMLS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) </a:t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* p(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an</a:t>
            </a:r>
            <a:r>
              <a:rPr lang="en-US" sz="1800" b="0" noProof="0" dirty="0">
                <a:latin typeface="Consolas" panose="020B0609020204030204" pitchFamily="49" charset="0"/>
                <a:cs typeface="Arial" panose="020B0604020202020204" pitchFamily="34" charset="0"/>
              </a:rPr>
              <a:t>|</a:t>
            </a:r>
            <a:r>
              <a:rPr lang="en-US" sz="1800" b="0" noProof="0" dirty="0" err="1">
                <a:latin typeface="Consolas" panose="020B0609020204030204" pitchFamily="49" charset="0"/>
                <a:cs typeface="Arial" panose="020B0604020202020204" pitchFamily="34" charset="0"/>
              </a:rPr>
              <a:t>AMLS,is</a:t>
            </a:r>
            <a:r>
              <a:rPr lang="en-US" sz="1800" b="0" noProof="0" dirty="0">
                <a:latin typeface="Consolas" panose="020B0609020204030204" pitchFamily="49" charset="0"/>
                <a:cs typeface="Arial" panose="020B0604020202020204" pitchFamily="34" charset="0"/>
              </a:rPr>
              <a:t>)</a:t>
            </a:r>
            <a:br>
              <a:rPr lang="en-US" sz="1800" b="0" noProof="0" dirty="0">
                <a:latin typeface="Consolas" panose="020B0609020204030204" pitchFamily="49" charset="0"/>
                <a:cs typeface="Arial" panose="020B0604020202020204" pitchFamily="34" charset="0"/>
              </a:rPr>
            </a:br>
            <a:r>
              <a:rPr lang="en-US" sz="1800" b="0" noProof="0" dirty="0">
                <a:latin typeface="Consolas" panose="020B0609020204030204" pitchFamily="49" charset="0"/>
                <a:cs typeface="Arial" panose="020B0604020202020204" pitchFamily="34" charset="0"/>
              </a:rPr>
              <a:t>* p(</a:t>
            </a:r>
            <a:r>
              <a:rPr lang="en-US" sz="1800" b="1" noProof="0" dirty="0" err="1">
                <a:latin typeface="Consolas" panose="020B0609020204030204" pitchFamily="49" charset="0"/>
                <a:cs typeface="Arial" panose="020B0604020202020204" pitchFamily="34" charset="0"/>
              </a:rPr>
              <a:t>easy</a:t>
            </a:r>
            <a:r>
              <a:rPr lang="en-US" sz="1800" b="0" noProof="0" dirty="0" err="1">
                <a:latin typeface="Consolas" panose="020B0609020204030204" pitchFamily="49" charset="0"/>
                <a:cs typeface="Arial" panose="020B0604020202020204" pitchFamily="34" charset="0"/>
              </a:rPr>
              <a:t>|AMLS,is,an</a:t>
            </a:r>
            <a:r>
              <a:rPr lang="en-US" sz="1800" b="0" noProof="0" dirty="0">
                <a:latin typeface="Consolas" panose="020B0609020204030204" pitchFamily="49" charset="0"/>
                <a:cs typeface="Arial" panose="020B0604020202020204" pitchFamily="34" charset="0"/>
              </a:rPr>
              <a:t>) </a:t>
            </a:r>
          </a:p>
          <a:p>
            <a:pPr algn="l"/>
            <a:r>
              <a:rPr lang="en-US" sz="1800" b="0" noProof="0" dirty="0">
                <a:latin typeface="Consolas" panose="020B0609020204030204" pitchFamily="49" charset="0"/>
                <a:cs typeface="Arial" panose="020B0604020202020204" pitchFamily="34" charset="0"/>
              </a:rPr>
              <a:t>* p(</a:t>
            </a:r>
            <a:r>
              <a:rPr lang="en-US" sz="1800" b="1" noProof="0" dirty="0" err="1">
                <a:latin typeface="Consolas" panose="020B0609020204030204" pitchFamily="49" charset="0"/>
                <a:cs typeface="Arial" panose="020B0604020202020204" pitchFamily="34" charset="0"/>
              </a:rPr>
              <a:t>course</a:t>
            </a:r>
            <a:r>
              <a:rPr lang="en-US" sz="1800" b="0" noProof="0" dirty="0" err="1">
                <a:latin typeface="Consolas" panose="020B0609020204030204" pitchFamily="49" charset="0"/>
                <a:cs typeface="Arial" panose="020B0604020202020204" pitchFamily="34" charset="0"/>
              </a:rPr>
              <a:t>|AMLS,is,an,easy</a:t>
            </a:r>
            <a:r>
              <a:rPr lang="en-US" sz="1800" b="0" noProof="0" dirty="0">
                <a:latin typeface="Consolas" panose="020B0609020204030204" pitchFamily="49" charset="0"/>
                <a:cs typeface="Arial" panose="020B0604020202020204" pitchFamily="34" charset="0"/>
              </a:rPr>
              <a:t>)</a:t>
            </a:r>
          </a:p>
          <a:p>
            <a:pPr algn="l"/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= 0.7</a:t>
            </a:r>
          </a:p>
        </p:txBody>
      </p:sp>
    </p:spTree>
    <p:extLst>
      <p:ext uri="{BB962C8B-B14F-4D97-AF65-F5344CB8AC3E}">
        <p14:creationId xmlns:p14="http://schemas.microsoft.com/office/powerpoint/2010/main" val="427931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91870B3-54E0-6AB0-D089-5BB5BEA0FF9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Encoder-Decoder Structure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Encoder: </a:t>
            </a:r>
            <a:r>
              <a:rPr lang="en-US" dirty="0"/>
              <a:t>maps sequence of symbols (x</a:t>
            </a:r>
            <a:r>
              <a:rPr lang="en-US" baseline="-25000" dirty="0"/>
              <a:t>1</a:t>
            </a:r>
            <a:r>
              <a:rPr lang="en-US" dirty="0"/>
              <a:t>, …, </a:t>
            </a:r>
            <a:r>
              <a:rPr lang="en-US" dirty="0" err="1"/>
              <a:t>x</a:t>
            </a:r>
            <a:r>
              <a:rPr lang="en-US" baseline="-25000" dirty="0" err="1"/>
              <a:t>n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to continuous representation (z</a:t>
            </a:r>
            <a:r>
              <a:rPr lang="en-US" baseline="-25000" dirty="0"/>
              <a:t>1</a:t>
            </a:r>
            <a:r>
              <a:rPr lang="en-US" dirty="0"/>
              <a:t>, …, </a:t>
            </a:r>
            <a:r>
              <a:rPr lang="en-US" dirty="0" err="1"/>
              <a:t>z</a:t>
            </a:r>
            <a:r>
              <a:rPr lang="en-US" baseline="-25000" dirty="0" err="1"/>
              <a:t>n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rgbClr val="C40D1E"/>
                </a:solidFill>
              </a:rPr>
              <a:t>Decoder:</a:t>
            </a:r>
            <a:r>
              <a:rPr lang="en-US" dirty="0">
                <a:solidFill>
                  <a:srgbClr val="C40D1E"/>
                </a:solidFill>
              </a:rPr>
              <a:t> </a:t>
            </a:r>
            <a:r>
              <a:rPr lang="en-US" dirty="0"/>
              <a:t>maps sequence (z</a:t>
            </a:r>
            <a:r>
              <a:rPr lang="en-US" baseline="-25000" dirty="0"/>
              <a:t>1</a:t>
            </a:r>
            <a:r>
              <a:rPr lang="en-US" dirty="0"/>
              <a:t>, …, </a:t>
            </a:r>
            <a:r>
              <a:rPr lang="en-US" dirty="0" err="1"/>
              <a:t>z</a:t>
            </a:r>
            <a:r>
              <a:rPr lang="en-US" baseline="-25000" dirty="0" err="1"/>
              <a:t>n</a:t>
            </a:r>
            <a:r>
              <a:rPr lang="en-US" dirty="0"/>
              <a:t>) sequentially</a:t>
            </a:r>
            <a:br>
              <a:rPr lang="en-US" dirty="0"/>
            </a:br>
            <a:r>
              <a:rPr lang="en-US" dirty="0"/>
              <a:t>to output symbol sequence (y</a:t>
            </a:r>
            <a:r>
              <a:rPr lang="en-US" baseline="-25000" dirty="0"/>
              <a:t>1</a:t>
            </a:r>
            <a:r>
              <a:rPr lang="en-US" dirty="0"/>
              <a:t>, …, </a:t>
            </a:r>
            <a:r>
              <a:rPr lang="en-US" dirty="0" err="1"/>
              <a:t>y</a:t>
            </a:r>
            <a:r>
              <a:rPr lang="en-US" baseline="-25000" dirty="0" err="1"/>
              <a:t>n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r>
              <a:rPr lang="en-US" dirty="0"/>
              <a:t>Additional Features</a:t>
            </a:r>
          </a:p>
          <a:p>
            <a:pPr lvl="1"/>
            <a:r>
              <a:rPr lang="en-US" dirty="0"/>
              <a:t>Stacked self-attention and fully-connected layers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Residual connections</a:t>
            </a:r>
            <a:r>
              <a:rPr lang="en-US" dirty="0"/>
              <a:t> and layer normalization</a:t>
            </a:r>
          </a:p>
          <a:p>
            <a:pPr lvl="1"/>
            <a:r>
              <a:rPr lang="en-US" b="1" dirty="0">
                <a:solidFill>
                  <a:srgbClr val="C40D1E"/>
                </a:solidFill>
              </a:rPr>
              <a:t>Masked self-attention</a:t>
            </a:r>
            <a:r>
              <a:rPr lang="en-US" dirty="0"/>
              <a:t> in decoder to ensure </a:t>
            </a:r>
            <a:br>
              <a:rPr lang="en-US" dirty="0"/>
            </a:br>
            <a:r>
              <a:rPr lang="en-US" dirty="0"/>
              <a:t>model uses only tokens before position </a:t>
            </a:r>
            <a:r>
              <a:rPr lang="en-US" dirty="0" err="1"/>
              <a:t>i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0AE108-36B5-6D28-030E-F70233E0E5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Transformer Model Architecture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600627-B3DA-1330-1AD0-C6822765476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235"/>
          <a:stretch/>
        </p:blipFill>
        <p:spPr>
          <a:xfrm>
            <a:off x="6347013" y="157677"/>
            <a:ext cx="3989444" cy="56072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1C9DFE-8856-BB53-9789-BD5FB5F9A121}"/>
              </a:ext>
            </a:extLst>
          </p:cNvPr>
          <p:cNvSpPr txBox="1"/>
          <p:nvPr/>
        </p:nvSpPr>
        <p:spPr>
          <a:xfrm>
            <a:off x="6906410" y="1678193"/>
            <a:ext cx="126940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Encoder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8C13AA-F80A-9267-1148-F99AF4B60330}"/>
              </a:ext>
            </a:extLst>
          </p:cNvPr>
          <p:cNvSpPr txBox="1"/>
          <p:nvPr/>
        </p:nvSpPr>
        <p:spPr>
          <a:xfrm>
            <a:off x="9711796" y="1678193"/>
            <a:ext cx="126940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Decoder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07601B-0018-66C8-67A0-D9FCC63104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296" y="5121083"/>
            <a:ext cx="494607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88B2756-B688-E5BE-686C-AE80A200B122}"/>
              </a:ext>
            </a:extLst>
          </p:cNvPr>
          <p:cNvSpPr txBox="1"/>
          <p:nvPr/>
        </p:nvSpPr>
        <p:spPr>
          <a:xfrm>
            <a:off x="1247884" y="5056536"/>
            <a:ext cx="432816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[Ashish Vaswani, Noam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Shazeer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Niki Parmar, Jakob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Uszkoreit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Llion Jones, Aidan N. Gomez, Lukasz Kaiser, Illia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Polosukhin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Attention is All you Need. </a:t>
            </a:r>
            <a:r>
              <a:rPr lang="en-US" sz="1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NeurIPS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2017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99376B-2EAC-25AB-8D46-5197AC36C5A0}"/>
              </a:ext>
            </a:extLst>
          </p:cNvPr>
          <p:cNvSpPr txBox="1"/>
          <p:nvPr/>
        </p:nvSpPr>
        <p:spPr>
          <a:xfrm>
            <a:off x="9595821" y="4797911"/>
            <a:ext cx="1882588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Word Embeddings</a:t>
            </a:r>
          </a:p>
        </p:txBody>
      </p:sp>
    </p:spTree>
    <p:extLst>
      <p:ext uri="{BB962C8B-B14F-4D97-AF65-F5344CB8AC3E}">
        <p14:creationId xmlns:p14="http://schemas.microsoft.com/office/powerpoint/2010/main" val="341824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144FF0-5284-54A7-3FF3-256C146B100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Basic Attention Block (Self-Attention)</a:t>
            </a:r>
          </a:p>
          <a:p>
            <a:pPr lvl="1"/>
            <a:r>
              <a:rPr lang="en-US" dirty="0"/>
              <a:t>Mapping of a queries </a:t>
            </a:r>
            <a:r>
              <a:rPr lang="en-US" b="1" dirty="0"/>
              <a:t>Q</a:t>
            </a:r>
            <a:r>
              <a:rPr lang="en-US" dirty="0"/>
              <a:t> (search terms) and keys </a:t>
            </a:r>
            <a:r>
              <a:rPr lang="en-US" b="1" dirty="0"/>
              <a:t>K</a:t>
            </a:r>
            <a:r>
              <a:rPr lang="en-US" dirty="0"/>
              <a:t> (context words) / </a:t>
            </a:r>
            <a:br>
              <a:rPr lang="en-US" dirty="0"/>
            </a:br>
            <a:r>
              <a:rPr lang="en-US" dirty="0"/>
              <a:t>values </a:t>
            </a:r>
            <a:r>
              <a:rPr lang="en-US" b="1" dirty="0"/>
              <a:t>V</a:t>
            </a:r>
            <a:r>
              <a:rPr lang="en-US" dirty="0"/>
              <a:t> (modification of query) pairs to output 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Scaled dot-product attention</a:t>
            </a:r>
            <a:r>
              <a:rPr lang="en-US" dirty="0"/>
              <a:t> (divided by sqrt(d</a:t>
            </a:r>
            <a:r>
              <a:rPr lang="en-US" baseline="-25000" dirty="0"/>
              <a:t>k</a:t>
            </a:r>
            <a:r>
              <a:rPr lang="en-US" dirty="0"/>
              <a:t>))</a:t>
            </a:r>
          </a:p>
          <a:p>
            <a:pPr lvl="1"/>
            <a:endParaRPr lang="en-US" dirty="0"/>
          </a:p>
          <a:p>
            <a:r>
              <a:rPr lang="en-US" dirty="0"/>
              <a:t>Multi-head Attention Block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Project queries, keys, values h times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with different linear projections</a:t>
            </a:r>
          </a:p>
          <a:p>
            <a:pPr lvl="1"/>
            <a:r>
              <a:rPr lang="en-US" dirty="0"/>
              <a:t>Attend to information from different subspaces</a:t>
            </a:r>
          </a:p>
          <a:p>
            <a:pPr lvl="1"/>
            <a:endParaRPr lang="en-US" dirty="0"/>
          </a:p>
          <a:p>
            <a:r>
              <a:rPr lang="en-US" dirty="0"/>
              <a:t>Cross Attention</a:t>
            </a:r>
          </a:p>
          <a:p>
            <a:pPr lvl="1"/>
            <a:r>
              <a:rPr lang="en-US" dirty="0"/>
              <a:t>Two sequences (in </a:t>
            </a:r>
            <a:r>
              <a:rPr lang="en-US" b="1" dirty="0">
                <a:solidFill>
                  <a:srgbClr val="C40D1E"/>
                </a:solidFill>
              </a:rPr>
              <a:t>Decoder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Key and value vectors from input sequence</a:t>
            </a:r>
          </a:p>
          <a:p>
            <a:pPr lvl="2"/>
            <a:r>
              <a:rPr lang="en-US" dirty="0"/>
              <a:t>Query vectors from output sequence</a:t>
            </a:r>
            <a:br>
              <a:rPr lang="en-US" dirty="0"/>
            </a:br>
            <a:r>
              <a:rPr lang="en-US" dirty="0"/>
              <a:t> </a:t>
            </a:r>
          </a:p>
          <a:p>
            <a:pPr lvl="1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5A788F-98D0-C51C-F76E-7D862AEC57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Transformer Model Architecture, cont.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42C187-D48D-E930-1508-43DFA19873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5449" y="396545"/>
            <a:ext cx="494607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D887CD-BE3F-EE8F-B7D8-492C8B01D373}"/>
              </a:ext>
            </a:extLst>
          </p:cNvPr>
          <p:cNvSpPr txBox="1"/>
          <p:nvPr/>
        </p:nvSpPr>
        <p:spPr>
          <a:xfrm>
            <a:off x="6658984" y="235468"/>
            <a:ext cx="3155572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[Ashish Vaswani, Noam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Shazeer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Niki Parmar, Jakob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Uszkoreit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Llion Jones, Aidan N. Gomez, Lukasz Kaiser, Illia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Polosukhin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Attention is All you Need. </a:t>
            </a:r>
            <a:r>
              <a:rPr lang="en-US" sz="1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NeurIPS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2017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8CA91D-C1AE-0974-8B09-3E0A5F3480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4261" y="1268963"/>
            <a:ext cx="1309764" cy="22950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F3AAA80-328B-2345-A85C-6302A9BDF7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3599" y="1975255"/>
            <a:ext cx="3812406" cy="7318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6DCBD66-2FA9-077E-5D60-94BD43A53DE6}"/>
              </a:ext>
            </a:extLst>
          </p:cNvPr>
          <p:cNvSpPr txBox="1"/>
          <p:nvPr/>
        </p:nvSpPr>
        <p:spPr>
          <a:xfrm>
            <a:off x="10524603" y="3574810"/>
            <a:ext cx="63107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size d</a:t>
            </a:r>
            <a:r>
              <a:rPr lang="en-US" baseline="-25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76FC4F-FE2B-CDE0-F6D8-3C7BB8167D47}"/>
              </a:ext>
            </a:extLst>
          </p:cNvPr>
          <p:cNvSpPr txBox="1"/>
          <p:nvPr/>
        </p:nvSpPr>
        <p:spPr>
          <a:xfrm>
            <a:off x="11343980" y="3587360"/>
            <a:ext cx="63107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size d</a:t>
            </a:r>
            <a:r>
              <a:rPr lang="en-US" baseline="-25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9DE49D3-C7B4-2E20-71B3-B817E08184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2722" y="2939488"/>
            <a:ext cx="4811278" cy="6708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9A387AB-51EC-0931-FDBC-3DCD170A84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19034" y="3616620"/>
            <a:ext cx="1742392" cy="213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3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6AF61CA-AF2D-5039-74D9-B1D4269486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Dense Models</a:t>
            </a:r>
          </a:p>
          <a:p>
            <a:pPr lvl="1"/>
            <a:r>
              <a:rPr lang="en-US" dirty="0"/>
              <a:t>Stack of transformer layers (e.g., 16 - 128), </a:t>
            </a:r>
            <a:br>
              <a:rPr lang="en-US" dirty="0"/>
            </a:br>
            <a:r>
              <a:rPr lang="en-US" b="1" dirty="0">
                <a:solidFill>
                  <a:srgbClr val="C40D1E"/>
                </a:solidFill>
              </a:rPr>
              <a:t>all parameters active during inference</a:t>
            </a:r>
          </a:p>
          <a:p>
            <a:pPr lvl="1"/>
            <a:r>
              <a:rPr lang="en-US" dirty="0"/>
              <a:t>E.g., GPT-2 and GPT-3 (sparse transformer)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Mixture of Experts </a:t>
            </a:r>
          </a:p>
          <a:p>
            <a:pPr lvl="1"/>
            <a:r>
              <a:rPr lang="en-US" dirty="0"/>
              <a:t>Ensemble of specialized models (experts)</a:t>
            </a:r>
          </a:p>
          <a:p>
            <a:pPr lvl="1"/>
            <a:r>
              <a:rPr lang="en-US" dirty="0"/>
              <a:t>Router / </a:t>
            </a:r>
            <a:r>
              <a:rPr lang="en-US" b="1" dirty="0">
                <a:solidFill>
                  <a:srgbClr val="7889FB"/>
                </a:solidFill>
              </a:rPr>
              <a:t>gating network selects top-K experts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E.g., DeepSeek-V3 (8+1 out of 256), [GPT-4]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7E2600-B8B4-354F-FF1B-1495E0E361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Dense vs Mixture of Experts (</a:t>
            </a:r>
            <a:r>
              <a:rPr lang="en-US" dirty="0" err="1"/>
              <a:t>MoE</a:t>
            </a:r>
            <a:r>
              <a:rPr lang="en-US" dirty="0"/>
              <a:t>) Models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BAA575-FB7E-DA40-8811-13E5A725B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182" y="2642303"/>
            <a:ext cx="494723" cy="640080"/>
          </a:xfrm>
          <a:prstGeom prst="rect">
            <a:avLst/>
          </a:prstGeom>
          <a:noFill/>
          <a:ln w="25400">
            <a:solidFill>
              <a:srgbClr val="7889FB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0FA875-A954-A4B0-3FC3-A4F6DC2B1974}"/>
              </a:ext>
            </a:extLst>
          </p:cNvPr>
          <p:cNvSpPr txBox="1"/>
          <p:nvPr/>
        </p:nvSpPr>
        <p:spPr>
          <a:xfrm>
            <a:off x="1678194" y="2588514"/>
            <a:ext cx="3076686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[Tom B. Brown et al: Language Models are Few-Shot Learners.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abs/2005.14165 (2020), </a:t>
            </a:r>
            <a:r>
              <a:rPr lang="en-US" sz="1400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GPT-3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7430FE-E08B-6393-3C05-BE4F924F75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9595" y="1311239"/>
            <a:ext cx="6328976" cy="17439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D45BB9-F331-182E-1ED8-FCA5B4458B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182" y="5167842"/>
            <a:ext cx="451983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EF06868-329D-411F-B272-3F35AA6203E3}"/>
              </a:ext>
            </a:extLst>
          </p:cNvPr>
          <p:cNvSpPr txBox="1"/>
          <p:nvPr/>
        </p:nvSpPr>
        <p:spPr>
          <a:xfrm>
            <a:off x="1626197" y="5204418"/>
            <a:ext cx="3558989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[DeepSeek-AI: DeepSeek-V3 Technical Report, 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2025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https://arxiv.org/pdf/2412.19437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]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1D01221-2C38-62D4-09C1-21C10B2174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2247" y="3269493"/>
            <a:ext cx="2590953" cy="25549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AB26662-11A3-90A6-5750-72C0CE8305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94035" y="3662158"/>
            <a:ext cx="531907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25A7860-22BB-FE59-4FEA-D0C435FA1D00}"/>
              </a:ext>
            </a:extLst>
          </p:cNvPr>
          <p:cNvSpPr txBox="1"/>
          <p:nvPr/>
        </p:nvSpPr>
        <p:spPr>
          <a:xfrm>
            <a:off x="8263802" y="3511551"/>
            <a:ext cx="2739631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[Robert A. Jacobs, Michael I. Jordan, Steven J. Nowlan, Geoffrey E. Hinton: Adaptive Mixtures of Local Experts. 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Neural </a:t>
            </a:r>
            <a:r>
              <a:rPr lang="en-US" sz="1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Comput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3(1), 1991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FBA7DE-053E-C75E-819B-313A6069001C}"/>
              </a:ext>
            </a:extLst>
          </p:cNvPr>
          <p:cNvSpPr txBox="1"/>
          <p:nvPr/>
        </p:nvSpPr>
        <p:spPr>
          <a:xfrm>
            <a:off x="8401520" y="4509265"/>
            <a:ext cx="2590953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[Michael I. Jordan, Robert A. Jacobs: Hierarchies of Adaptive Experts. </a:t>
            </a:r>
            <a:r>
              <a:rPr lang="en-US" sz="1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NeurIPS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1991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D0DE618-B37A-85FC-1DE4-7E598A8FA7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11776" y="4560036"/>
            <a:ext cx="496423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161747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Titelfolien zur Auswahl">
  <a:themeElements>
    <a:clrScheme name="TU Berlin">
      <a:dk1>
        <a:srgbClr val="434343"/>
      </a:dk1>
      <a:lt1>
        <a:srgbClr val="FFFFFF"/>
      </a:lt1>
      <a:dk2>
        <a:srgbClr val="434343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848A7489-E40A-E247-AA59-65F245259B10}"/>
    </a:ext>
  </a:extLst>
</a:theme>
</file>

<file path=ppt/theme/theme2.xml><?xml version="1.0" encoding="utf-8"?>
<a:theme xmlns:a="http://schemas.openxmlformats.org/drawingml/2006/main" name="Master für Folgeseite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rIns="0" rtlCol="0">
        <a:spAutoFit/>
      </a:bodyPr>
      <a:lstStyle>
        <a:defPPr algn="l">
          <a:defRPr sz="1600" dirty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7CAADE83-5F25-0A48-B83D-03A7471B880E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TU-Berlin-Praesentation-Master-Verlauf-Orange-Rot</Template>
  <TotalTime>0</TotalTime>
  <Words>2967</Words>
  <Application>Microsoft Office PowerPoint</Application>
  <PresentationFormat>Widescreen</PresentationFormat>
  <Paragraphs>473</Paragraphs>
  <Slides>35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Calibri</vt:lpstr>
      <vt:lpstr>Consolas</vt:lpstr>
      <vt:lpstr>URWPalladioL-Roma</vt:lpstr>
      <vt:lpstr>Wingdings</vt:lpstr>
      <vt:lpstr>Titelfolien zur Auswahl</vt:lpstr>
      <vt:lpstr>Master für Folgeseiten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AMLS - 06 Parameter Servers</dc:title>
  <dc:creator>Matthias Boehm</dc:creator>
  <cp:lastModifiedBy>Matthias Boehm</cp:lastModifiedBy>
  <cp:revision>251</cp:revision>
  <cp:lastPrinted>2021-03-24T16:10:50Z</cp:lastPrinted>
  <dcterms:created xsi:type="dcterms:W3CDTF">2023-02-25T13:39:16Z</dcterms:created>
  <dcterms:modified xsi:type="dcterms:W3CDTF">2026-05-30T09:17:41Z</dcterms:modified>
</cp:coreProperties>
</file>