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51"/>
  </p:notesMasterIdLst>
  <p:sldIdLst>
    <p:sldId id="359" r:id="rId3"/>
    <p:sldId id="387" r:id="rId4"/>
    <p:sldId id="484" r:id="rId5"/>
    <p:sldId id="388" r:id="rId6"/>
    <p:sldId id="475" r:id="rId7"/>
    <p:sldId id="430" r:id="rId8"/>
    <p:sldId id="488" r:id="rId9"/>
    <p:sldId id="489" r:id="rId10"/>
    <p:sldId id="490" r:id="rId11"/>
    <p:sldId id="491" r:id="rId12"/>
    <p:sldId id="485" r:id="rId13"/>
    <p:sldId id="492" r:id="rId14"/>
    <p:sldId id="493" r:id="rId15"/>
    <p:sldId id="494" r:id="rId16"/>
    <p:sldId id="495" r:id="rId17"/>
    <p:sldId id="496" r:id="rId18"/>
    <p:sldId id="497" r:id="rId19"/>
    <p:sldId id="498" r:id="rId20"/>
    <p:sldId id="524" r:id="rId21"/>
    <p:sldId id="500" r:id="rId22"/>
    <p:sldId id="501" r:id="rId23"/>
    <p:sldId id="451" r:id="rId24"/>
    <p:sldId id="503" r:id="rId25"/>
    <p:sldId id="504" r:id="rId26"/>
    <p:sldId id="505" r:id="rId27"/>
    <p:sldId id="506" r:id="rId28"/>
    <p:sldId id="507" r:id="rId29"/>
    <p:sldId id="486" r:id="rId30"/>
    <p:sldId id="508" r:id="rId31"/>
    <p:sldId id="509" r:id="rId32"/>
    <p:sldId id="510" r:id="rId33"/>
    <p:sldId id="511" r:id="rId34"/>
    <p:sldId id="512" r:id="rId35"/>
    <p:sldId id="513" r:id="rId36"/>
    <p:sldId id="487" r:id="rId37"/>
    <p:sldId id="514" r:id="rId38"/>
    <p:sldId id="515" r:id="rId39"/>
    <p:sldId id="516" r:id="rId40"/>
    <p:sldId id="517" r:id="rId41"/>
    <p:sldId id="518" r:id="rId42"/>
    <p:sldId id="525" r:id="rId43"/>
    <p:sldId id="519" r:id="rId44"/>
    <p:sldId id="520" r:id="rId45"/>
    <p:sldId id="526" r:id="rId46"/>
    <p:sldId id="521" r:id="rId47"/>
    <p:sldId id="522" r:id="rId48"/>
    <p:sldId id="523" r:id="rId49"/>
    <p:sldId id="421" r:id="rId5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C40D1E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80" d="100"/>
          <a:sy n="80" d="100"/>
        </p:scale>
        <p:origin x="89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11.06.2026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Problem</a:t>
            </a:r>
          </a:p>
          <a:p>
            <a:pPr lvl="1"/>
            <a:r>
              <a:rPr lang="en-US" dirty="0"/>
              <a:t>Many sources of sparsity (inputs, transformations, selections)</a:t>
            </a:r>
          </a:p>
          <a:p>
            <a:pPr lvl="1"/>
            <a:r>
              <a:rPr lang="en-US" dirty="0"/>
              <a:t>Broader support for </a:t>
            </a:r>
            <a:r>
              <a:rPr lang="en-US" b="1" dirty="0">
                <a:solidFill>
                  <a:srgbClr val="7889FB"/>
                </a:solidFill>
              </a:rPr>
              <a:t>efficient sparsity exploitation</a:t>
            </a:r>
            <a:r>
              <a:rPr lang="en-US" dirty="0"/>
              <a:t> required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3091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VHDL:</a:t>
            </a:r>
            <a:r>
              <a:rPr lang="en-US" baseline="0" dirty="0"/>
              <a:t> Very High Speed Integrated Circuit Hardware Description Language</a:t>
            </a:r>
          </a:p>
          <a:p>
            <a:r>
              <a:rPr lang="en-US" baseline="0" dirty="0"/>
              <a:t>LUTs (bit-oriented logic, 4-input, 6-input lookup tables) </a:t>
            </a:r>
            <a:r>
              <a:rPr lang="en-US" baseline="0" dirty="0">
                <a:sym typeface="Wingdings" panose="05000000000000000000" pitchFamily="2" charset="2"/>
              </a:rPr>
              <a:t> 24x17bits 403 LUTs multiply vs 17 LUTs add</a:t>
            </a:r>
            <a:endParaRPr lang="en-US" baseline="0" dirty="0"/>
          </a:p>
          <a:p>
            <a:r>
              <a:rPr lang="en-US" baseline="0" dirty="0"/>
              <a:t>DSP (word-oriented multiply-accumulate)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4103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Other Intel</a:t>
            </a:r>
            <a:r>
              <a:rPr lang="en-US" baseline="0" dirty="0"/>
              <a:t> FPGA families: Stratix (high-end), </a:t>
            </a:r>
            <a:r>
              <a:rPr lang="en-US" baseline="0" dirty="0" err="1"/>
              <a:t>Arria</a:t>
            </a:r>
            <a:r>
              <a:rPr lang="en-US" baseline="0" dirty="0"/>
              <a:t> (embedded), Cyclone (cost), MAX (mobile)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0459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NIC .. network interface</a:t>
            </a:r>
            <a:r>
              <a:rPr lang="en-US" baseline="0" dirty="0"/>
              <a:t> card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2945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Also: https://developer.android.com/ndk/guides/neuralnetworks Android NN API deprecated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9377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244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Trillium announced Dec 2024, for Training and Inference (collection scheduling with replicas)</a:t>
            </a:r>
          </a:p>
          <a:p>
            <a:r>
              <a:rPr lang="en-US" dirty="0"/>
              <a:t>Ironwood Apr 2025 for Inference</a:t>
            </a:r>
          </a:p>
          <a:p>
            <a:r>
              <a:rPr lang="en-US" dirty="0"/>
              <a:t>2026: TPUv7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4548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VC</a:t>
            </a:r>
            <a:r>
              <a:rPr lang="en-US" baseline="0" dirty="0"/>
              <a:t> capital: total $1.1B funding (676M by Apr 13 2021), $5B valuation (2021)</a:t>
            </a:r>
          </a:p>
          <a:p>
            <a:r>
              <a:rPr lang="en-US" dirty="0"/>
              <a:t>https://www.crunchbase.com/organization/sambanova-systems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633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Note on contradiction in </a:t>
            </a:r>
            <a:r>
              <a:rPr lang="en-US" b="0" dirty="0"/>
              <a:t>Schrödinger's cat thought experiment (missing entanglement)</a:t>
            </a:r>
            <a:r>
              <a:rPr lang="en-US" dirty="0"/>
              <a:t>: https://arxiv.org/pdf/1603.07986.pdf</a:t>
            </a:r>
          </a:p>
          <a:p>
            <a:r>
              <a:rPr lang="en-US" dirty="0"/>
              <a:t>* Grover quantum</a:t>
            </a:r>
            <a:r>
              <a:rPr lang="en-US" baseline="0" dirty="0"/>
              <a:t> search </a:t>
            </a:r>
            <a:r>
              <a:rPr lang="en-US" baseline="0" dirty="0">
                <a:sym typeface="Wingdings" panose="05000000000000000000" pitchFamily="2" charset="2"/>
              </a:rPr>
              <a:t> polynomial speedup to exponential problem  randomized search</a:t>
            </a:r>
          </a:p>
          <a:p>
            <a:r>
              <a:rPr lang="en-US" dirty="0"/>
              <a:t>*</a:t>
            </a:r>
            <a:r>
              <a:rPr lang="en-US" baseline="0" dirty="0"/>
              <a:t> SVM: quantum variational classifier + quantum kernel estimator</a:t>
            </a:r>
          </a:p>
          <a:p>
            <a:r>
              <a:rPr lang="en-US" dirty="0"/>
              <a:t>* TFQ for</a:t>
            </a:r>
            <a:r>
              <a:rPr lang="en-US" baseline="0" dirty="0"/>
              <a:t> hybrid DNN models and circuits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927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</a:t>
            </a:r>
            <a:r>
              <a:rPr lang="en-US" baseline="0" dirty="0"/>
              <a:t> NYT story on </a:t>
            </a:r>
            <a:r>
              <a:rPr lang="en-US" dirty="0"/>
              <a:t>Satrajit Chatterjee – May 2, 2022;</a:t>
            </a:r>
            <a:r>
              <a:rPr lang="en-US" baseline="0" dirty="0"/>
              <a:t> anonymous paper (Mar 2022) “Stronger Baselines for Evaluating Deep Reinforcement Learning in Chip Placement”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7496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125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Dennard Scaling: (scaling factor</a:t>
            </a:r>
            <a:r>
              <a:rPr lang="en-US" baseline="0" dirty="0"/>
              <a:t> S</a:t>
            </a:r>
            <a:r>
              <a:rPr lang="en-US" dirty="0"/>
              <a:t> of transistors) </a:t>
            </a:r>
          </a:p>
          <a:p>
            <a:r>
              <a:rPr lang="en-US" baseline="0" dirty="0"/>
              <a:t> </a:t>
            </a:r>
            <a:r>
              <a:rPr lang="en-US" dirty="0"/>
              <a:t>*</a:t>
            </a:r>
            <a:r>
              <a:rPr lang="en-US" baseline="0" dirty="0"/>
              <a:t> #</a:t>
            </a:r>
            <a:r>
              <a:rPr lang="en-US" dirty="0"/>
              <a:t> transistors:</a:t>
            </a:r>
            <a:r>
              <a:rPr lang="en-US" baseline="0" dirty="0"/>
              <a:t> S^2</a:t>
            </a:r>
            <a:r>
              <a:rPr lang="en-US" dirty="0"/>
              <a:t> </a:t>
            </a:r>
          </a:p>
          <a:p>
            <a:r>
              <a:rPr lang="en-US" dirty="0"/>
              <a:t> * Capacitance: 1/S</a:t>
            </a:r>
          </a:p>
          <a:p>
            <a:r>
              <a:rPr lang="en-US" dirty="0"/>
              <a:t> * Frequency:</a:t>
            </a:r>
            <a:r>
              <a:rPr lang="en-US" baseline="0" dirty="0"/>
              <a:t> S</a:t>
            </a:r>
          </a:p>
          <a:p>
            <a:r>
              <a:rPr lang="en-US" baseline="0" dirty="0"/>
              <a:t> * Device power V: 1/(S^2) </a:t>
            </a:r>
          </a:p>
          <a:p>
            <a:r>
              <a:rPr lang="en-US" baseline="0" dirty="0"/>
              <a:t> * Alpha 1/2  </a:t>
            </a:r>
            <a:endParaRPr lang="en-US" dirty="0"/>
          </a:p>
          <a:p>
            <a:r>
              <a:rPr lang="en-US" dirty="0"/>
              <a:t>(</a:t>
            </a:r>
            <a:r>
              <a:rPr lang="en-US" baseline="0" dirty="0"/>
              <a:t>but </a:t>
            </a:r>
            <a:r>
              <a:rPr lang="en-US" dirty="0"/>
              <a:t>V cannot be further</a:t>
            </a:r>
            <a:r>
              <a:rPr lang="en-US" baseline="0" dirty="0"/>
              <a:t> reduced due to leakage (noise of neighboring transistors); capacity (current) of transistor -&gt; the smaller the transistor, the smaller the frequency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baseline="0" dirty="0"/>
              <a:t>Gordon Moore (co-founder of Intel)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2154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Tradeoff: reconfiguration (CPU high, ASIC impossible) vs energy efficiency (ASIC high, CPU low)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8042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2017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2874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V07: up to 4096</a:t>
            </a:r>
            <a:r>
              <a:rPr lang="en-US" baseline="0"/>
              <a:t> (regular), 16384 (HPC)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8370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MONeT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en-US" baseline="0" dirty="0" err="1"/>
              <a:t>Aashaka</a:t>
            </a:r>
            <a:r>
              <a:rPr lang="en-US" baseline="0" dirty="0"/>
              <a:t> Shah, Chao-Yuan Wu, Jayashree Mohan, Vijay Chidambaram, Philipp </a:t>
            </a:r>
            <a:r>
              <a:rPr lang="en-US" baseline="0" dirty="0" err="1"/>
              <a:t>Krähenbühl</a:t>
            </a:r>
            <a:r>
              <a:rPr lang="en-US" baseline="0" dirty="0"/>
              <a:t>: Memory Optimization for Deep Networks. ICLR 2021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225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white: CPU; colors: different GPU devices</a:t>
            </a:r>
          </a:p>
          <a:p>
            <a:r>
              <a:rPr lang="en-US" dirty="0"/>
              <a:t>Sequence-to-sequence model with attention (encoder-decoder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operator sequence to device</a:t>
            </a:r>
            <a:r>
              <a:rPr lang="en-US" baseline="0" dirty="0"/>
              <a:t> sequence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64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3.sv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AMLS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SoSe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2026 – 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08 Execution Strategies – Hardware Accelerators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nvidia.com/de-de/data-center/tesla-v10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hpcwire.com/2023/05/28/nvidia-announces-new-1-exaflops-ai-supercomputer-grace-hopper-in-full-production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u-berlin.zoom.us/j/9529634787?pwd=R1ZsN1M3SC9BOU1OcFdmem9zT202UT0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hyperlink" Target="https://mboehm7.github.io/teaching/ss26_amls/index.ht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hyperlink" Target="https://www.forbes.com/sites/tiriasresearch/2019/06/19/nvidia-offers-a-turnkey-supercomputer-the-dgx-superpod/#693400f43ee5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lperf.org/training-results-0-7" TargetMode="External"/><Relationship Id="rId5" Type="http://schemas.openxmlformats.org/officeDocument/2006/relationships/hyperlink" Target="https://mlperf.org/training-results-0-6/" TargetMode="Externa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44.em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intel.com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loud.google.com/blog/products/compute/google-unveils-worlds-largest-publicly-available-ml-cluster" TargetMode="Externa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cloud.google.com/blog/products/ai-machine-learning/introducing-cloud-tpu-v5p-and-ai-hypercomputer" TargetMode="External"/><Relationship Id="rId3" Type="http://schemas.openxmlformats.org/officeDocument/2006/relationships/image" Target="../media/image71.png"/><Relationship Id="rId7" Type="http://schemas.openxmlformats.org/officeDocument/2006/relationships/hyperlink" Target="https://cloud.google.com/blog/products/compute/trillium-tpu-is-ga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loud.google.com/transform/ai-specialized-chips-tpu-history-gen-ai" TargetMode="External"/><Relationship Id="rId5" Type="http://schemas.openxmlformats.org/officeDocument/2006/relationships/hyperlink" Target="https://blog.google/products/google-cloud/ironwood-tpu-age-of-inference/" TargetMode="External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hyperlink" Target="https://www.youtube.com/watch?v=E7se0KEa4BY" TargetMode="External"/><Relationship Id="rId4" Type="http://schemas.openxmlformats.org/officeDocument/2006/relationships/hyperlink" Target="https://www.youtube.com/watch?v=iHhHHBuk3W4" TargetMode="External"/><Relationship Id="rId9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wsdocs-neuron.readthedocs-hosted.com/en/latest/about-neuron/arch/neuron-hardware/neuron-core-v4.html#neuroncores-v4-arch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blogs.microsoft.com/blog/2026/01/26/maia-200-the-ai-accelerator-built-for-inference/" TargetMode="External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qiskit.org/" TargetMode="External"/><Relationship Id="rId7" Type="http://schemas.openxmlformats.org/officeDocument/2006/relationships/image" Target="../media/image8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emf"/><Relationship Id="rId5" Type="http://schemas.openxmlformats.org/officeDocument/2006/relationships/image" Target="../media/image83.png"/><Relationship Id="rId4" Type="http://schemas.openxmlformats.org/officeDocument/2006/relationships/hyperlink" Target="https://www.tensorflow.org/quantum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7" Type="http://schemas.openxmlformats.org/officeDocument/2006/relationships/hyperlink" Target="https://www.youtube.com/watch?v=gSBYf25bWyo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Architecture of ML Systems (AMLS)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100" b="1" dirty="0">
                <a:solidFill>
                  <a:schemeClr val="bg1"/>
                </a:solidFill>
                <a:cs typeface="Arial" panose="020B0604020202020204" pitchFamily="34" charset="0"/>
              </a:rPr>
              <a:t>08 Hardware Accelerators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Jun 11, 2026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5433F5-146A-2DF9-94AF-1537ED07A0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HW Specialization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Additional Specialization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Transfer &amp; Types:</a:t>
            </a:r>
            <a:r>
              <a:rPr lang="en-US" dirty="0"/>
              <a:t> e.g., low-precision, quantization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Sparsity Exploitation:</a:t>
            </a:r>
            <a:r>
              <a:rPr lang="en-US" dirty="0"/>
              <a:t> e.g., </a:t>
            </a:r>
            <a:r>
              <a:rPr lang="en-US" dirty="0" err="1"/>
              <a:t>sparsification</a:t>
            </a:r>
            <a:r>
              <a:rPr lang="en-US" dirty="0"/>
              <a:t>, exploit across ops,</a:t>
            </a:r>
            <a:br>
              <a:rPr lang="en-US" dirty="0"/>
            </a:br>
            <a:r>
              <a:rPr lang="en-US" dirty="0"/>
              <a:t>defer weight decompression just before instruction execution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Near-Data Processing:</a:t>
            </a:r>
            <a:r>
              <a:rPr lang="en-US" dirty="0"/>
              <a:t> e.g., operations in main memory, storage class memory (SCM), </a:t>
            </a:r>
            <a:br>
              <a:rPr lang="en-US" dirty="0"/>
            </a:br>
            <a:r>
              <a:rPr lang="en-US" dirty="0"/>
              <a:t>secondary storage (e.g., SSDs), and tertiary storage (e.g., tapes)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F8A66-FAA2-E1C0-EC15-DE1E2F53AF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Towards Specialized Hardware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A385BC-DE5E-1602-6939-FD57A6DE51E7}"/>
              </a:ext>
            </a:extLst>
          </p:cNvPr>
          <p:cNvSpPr/>
          <p:nvPr/>
        </p:nvSpPr>
        <p:spPr>
          <a:xfrm>
            <a:off x="8004195" y="4103071"/>
            <a:ext cx="2387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08 Caching, Indexing and Compression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8EB5EA-88CC-F2A8-CB67-FB8E029A8617}"/>
              </a:ext>
            </a:extLst>
          </p:cNvPr>
          <p:cNvSpPr txBox="1"/>
          <p:nvPr/>
        </p:nvSpPr>
        <p:spPr>
          <a:xfrm>
            <a:off x="5586884" y="1261954"/>
            <a:ext cx="162783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HW Devices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8D069-0035-DEFF-473A-4AF820FEA49C}"/>
              </a:ext>
            </a:extLst>
          </p:cNvPr>
          <p:cNvSpPr txBox="1"/>
          <p:nvPr/>
        </p:nvSpPr>
        <p:spPr>
          <a:xfrm>
            <a:off x="3558798" y="1916771"/>
            <a:ext cx="199794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Purpose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574D225-6D50-D926-B363-90C0EED6062B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4557770" y="1631286"/>
            <a:ext cx="1843031" cy="285485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8F1E3E6-A9CB-DF49-883B-247B1AE2F06F}"/>
              </a:ext>
            </a:extLst>
          </p:cNvPr>
          <p:cNvSpPr txBox="1"/>
          <p:nvPr/>
        </p:nvSpPr>
        <p:spPr>
          <a:xfrm>
            <a:off x="7770724" y="1926819"/>
            <a:ext cx="199794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Specialized HW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7046207-2628-0799-D5EE-F176951C06D2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6400801" y="1631286"/>
            <a:ext cx="2368895" cy="295533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39576ED-D73F-8DF8-23BE-94B199921E92}"/>
              </a:ext>
            </a:extLst>
          </p:cNvPr>
          <p:cNvSpPr txBox="1"/>
          <p:nvPr/>
        </p:nvSpPr>
        <p:spPr>
          <a:xfrm>
            <a:off x="3072288" y="2768665"/>
            <a:ext cx="95291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75DD0-E4E1-57BC-918B-04A7BA435A49}"/>
              </a:ext>
            </a:extLst>
          </p:cNvPr>
          <p:cNvSpPr txBox="1"/>
          <p:nvPr/>
        </p:nvSpPr>
        <p:spPr>
          <a:xfrm>
            <a:off x="5073168" y="2768665"/>
            <a:ext cx="952914" cy="369332"/>
          </a:xfrm>
          <a:prstGeom prst="rect">
            <a:avLst/>
          </a:prstGeom>
          <a:solidFill>
            <a:srgbClr val="7889FB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51382B-D1B5-7FE9-7E59-B42758CFBEC1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flipH="1">
            <a:off x="3548745" y="2286103"/>
            <a:ext cx="1009025" cy="482562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DA1F03-288B-2957-F54C-D40CE4677998}"/>
              </a:ext>
            </a:extLst>
          </p:cNvPr>
          <p:cNvCxnSpPr>
            <a:cxnSpLocks/>
            <a:stCxn id="6" idx="2"/>
            <a:endCxn id="11" idx="0"/>
          </p:cNvCxnSpPr>
          <p:nvPr/>
        </p:nvCxnSpPr>
        <p:spPr>
          <a:xfrm>
            <a:off x="4557770" y="2286103"/>
            <a:ext cx="991855" cy="482562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4ECD0AB-55EA-20AD-597B-624B885F37C9}"/>
              </a:ext>
            </a:extLst>
          </p:cNvPr>
          <p:cNvSpPr txBox="1"/>
          <p:nvPr/>
        </p:nvSpPr>
        <p:spPr>
          <a:xfrm>
            <a:off x="7262042" y="2782906"/>
            <a:ext cx="952914" cy="369332"/>
          </a:xfrm>
          <a:prstGeom prst="rect">
            <a:avLst/>
          </a:prstGeom>
          <a:solidFill>
            <a:srgbClr val="7889FB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FPGAs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6B0BC4-A55A-714C-1904-904BB9D6CB77}"/>
              </a:ext>
            </a:extLst>
          </p:cNvPr>
          <p:cNvSpPr txBox="1"/>
          <p:nvPr/>
        </p:nvSpPr>
        <p:spPr>
          <a:xfrm>
            <a:off x="9283021" y="2782906"/>
            <a:ext cx="952914" cy="369332"/>
          </a:xfrm>
          <a:prstGeom prst="rect">
            <a:avLst/>
          </a:prstGeom>
          <a:solidFill>
            <a:srgbClr val="7889FB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ASICs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845C02-2DDA-C5C4-A6B4-629E4E517F0B}"/>
              </a:ext>
            </a:extLst>
          </p:cNvPr>
          <p:cNvCxnSpPr>
            <a:cxnSpLocks/>
            <a:stCxn id="8" idx="2"/>
            <a:endCxn id="14" idx="0"/>
          </p:cNvCxnSpPr>
          <p:nvPr/>
        </p:nvCxnSpPr>
        <p:spPr>
          <a:xfrm flipH="1">
            <a:off x="7738499" y="2296151"/>
            <a:ext cx="1031197" cy="486755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F1987C-2B2C-FC51-C815-C569EFD578E8}"/>
              </a:ext>
            </a:extLst>
          </p:cNvPr>
          <p:cNvCxnSpPr>
            <a:cxnSpLocks/>
            <a:stCxn id="8" idx="2"/>
            <a:endCxn id="15" idx="0"/>
          </p:cNvCxnSpPr>
          <p:nvPr/>
        </p:nvCxnSpPr>
        <p:spPr>
          <a:xfrm>
            <a:off x="8769696" y="2296151"/>
            <a:ext cx="989782" cy="486755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850EF4F-2B0D-F8DB-E681-4B91D1C0137E}"/>
              </a:ext>
            </a:extLst>
          </p:cNvPr>
          <p:cNvSpPr txBox="1"/>
          <p:nvPr/>
        </p:nvSpPr>
        <p:spPr>
          <a:xfrm>
            <a:off x="4396996" y="3191239"/>
            <a:ext cx="224245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Throughput-oriented, specialized instructions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4757E1-CA83-5810-505A-3FAC52E29764}"/>
              </a:ext>
            </a:extLst>
          </p:cNvPr>
          <p:cNvSpPr txBox="1"/>
          <p:nvPr/>
        </p:nvSpPr>
        <p:spPr>
          <a:xfrm>
            <a:off x="6800227" y="3182865"/>
            <a:ext cx="188029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programmable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logic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73E90E-BAF4-9D83-3BB8-0D05427E4C04}"/>
              </a:ext>
            </a:extLst>
          </p:cNvPr>
          <p:cNvSpPr txBox="1"/>
          <p:nvPr/>
        </p:nvSpPr>
        <p:spPr>
          <a:xfrm>
            <a:off x="8821620" y="3295074"/>
            <a:ext cx="188029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fixed logic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7D8F2-5C5C-B19A-0CAB-F2C110270411}"/>
              </a:ext>
            </a:extLst>
          </p:cNvPr>
          <p:cNvSpPr txBox="1"/>
          <p:nvPr/>
        </p:nvSpPr>
        <p:spPr>
          <a:xfrm>
            <a:off x="3022046" y="3202963"/>
            <a:ext cx="112960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SIMD</a:t>
            </a:r>
          </a:p>
        </p:txBody>
      </p:sp>
    </p:spTree>
    <p:extLst>
      <p:ext uri="{BB962C8B-B14F-4D97-AF65-F5344CB8AC3E}">
        <p14:creationId xmlns:p14="http://schemas.microsoft.com/office/powerpoint/2010/main" val="268472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4" grpId="0" animBg="1"/>
      <p:bldP spid="15" grpId="0" animBg="1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6C35CA-1014-E62B-5F13-24BBD84653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GPUs in ML Systems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BDF99-CF1F-F3C7-1F40-53F9D9EE5B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06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0085DF-3BED-E9AA-7126-E9311187F5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Tesla V100 </a:t>
            </a:r>
            <a:r>
              <a:rPr lang="en-US" dirty="0" err="1"/>
              <a:t>NVLink</a:t>
            </a:r>
            <a:endParaRPr lang="en-US" dirty="0"/>
          </a:p>
          <a:p>
            <a:pPr lvl="1"/>
            <a:r>
              <a:rPr lang="en-US" dirty="0"/>
              <a:t>FP64: </a:t>
            </a:r>
            <a:r>
              <a:rPr lang="en-US" b="1" dirty="0">
                <a:solidFill>
                  <a:srgbClr val="7889FB"/>
                </a:solidFill>
              </a:rPr>
              <a:t>7.8 TFLOPs</a:t>
            </a:r>
            <a:r>
              <a:rPr lang="en-US" dirty="0"/>
              <a:t>, FP32: </a:t>
            </a:r>
            <a:r>
              <a:rPr lang="en-US" b="1" dirty="0">
                <a:solidFill>
                  <a:srgbClr val="7889FB"/>
                </a:solidFill>
              </a:rPr>
              <a:t>15.7 TFLOPs</a:t>
            </a:r>
          </a:p>
          <a:p>
            <a:pPr lvl="1"/>
            <a:r>
              <a:rPr lang="en-US" dirty="0"/>
              <a:t>DL FP16: </a:t>
            </a:r>
            <a:r>
              <a:rPr lang="en-US" b="1" dirty="0">
                <a:solidFill>
                  <a:schemeClr val="accent1"/>
                </a:solidFill>
              </a:rPr>
              <a:t>125 TFLOPs</a:t>
            </a:r>
          </a:p>
          <a:p>
            <a:pPr lvl="1"/>
            <a:r>
              <a:rPr lang="en-US" dirty="0" err="1"/>
              <a:t>NVLink</a:t>
            </a:r>
            <a:r>
              <a:rPr lang="en-US" dirty="0"/>
              <a:t>: 300GB/s</a:t>
            </a:r>
          </a:p>
          <a:p>
            <a:pPr lvl="1"/>
            <a:r>
              <a:rPr lang="en-US" dirty="0"/>
              <a:t>Device HBM: 32 GB (</a:t>
            </a:r>
            <a:r>
              <a:rPr lang="en-US" b="1" dirty="0">
                <a:solidFill>
                  <a:schemeClr val="accent1"/>
                </a:solidFill>
              </a:rPr>
              <a:t>900 GB/s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Power: 300 W</a:t>
            </a:r>
          </a:p>
          <a:p>
            <a:endParaRPr lang="en-US" dirty="0"/>
          </a:p>
          <a:p>
            <a:r>
              <a:rPr lang="en-US" dirty="0"/>
              <a:t>Tesla V100 PCIe</a:t>
            </a:r>
          </a:p>
          <a:p>
            <a:pPr lvl="1"/>
            <a:r>
              <a:rPr lang="en-US" dirty="0"/>
              <a:t>FP64: 7 TFLOPs, FP32: 14 TFLOPs</a:t>
            </a:r>
          </a:p>
          <a:p>
            <a:pPr lvl="1"/>
            <a:r>
              <a:rPr lang="en-US" dirty="0"/>
              <a:t>DL FP16: 112 TFLOPs </a:t>
            </a:r>
          </a:p>
          <a:p>
            <a:pPr lvl="1"/>
            <a:r>
              <a:rPr lang="en-US" dirty="0"/>
              <a:t>PCIe: 32 GB/s</a:t>
            </a:r>
          </a:p>
          <a:p>
            <a:pPr lvl="1"/>
            <a:r>
              <a:rPr lang="en-US" dirty="0"/>
              <a:t>Device HBM: 16 GB (900 GB/s)</a:t>
            </a:r>
          </a:p>
          <a:p>
            <a:pPr lvl="1"/>
            <a:r>
              <a:rPr lang="en-US" dirty="0"/>
              <a:t>Power: </a:t>
            </a:r>
            <a:r>
              <a:rPr lang="en-US" b="1" dirty="0">
                <a:solidFill>
                  <a:srgbClr val="7889FB"/>
                </a:solidFill>
              </a:rPr>
              <a:t>250 W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45A9C-8016-C760-341C-DAB9053E24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NVIDIA Volta V100 </a:t>
            </a:r>
            <a:r>
              <a:rPr lang="en-AT" dirty="0"/>
              <a:t>–</a:t>
            </a:r>
            <a:r>
              <a:rPr lang="en-US" dirty="0"/>
              <a:t> Specifications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4A3C5A-D105-0FA3-FB42-0E389B2DD4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9886" y="1394385"/>
            <a:ext cx="3577213" cy="28738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F885F0-B89B-34A8-314D-FC396C153EB6}"/>
              </a:ext>
            </a:extLst>
          </p:cNvPr>
          <p:cNvSpPr txBox="1"/>
          <p:nvPr/>
        </p:nvSpPr>
        <p:spPr>
          <a:xfrm>
            <a:off x="6717383" y="4323219"/>
            <a:ext cx="269295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[Credit: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https://nvidia.com/de-de/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data-center/tesla-v100/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2024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96D161-34EF-6224-91EA-1372A12930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6 GPU Processing Clusters (GPCs)</a:t>
            </a:r>
          </a:p>
          <a:p>
            <a:pPr lvl="1"/>
            <a:r>
              <a:rPr lang="en-US" dirty="0"/>
              <a:t>7 Texture Processing </a:t>
            </a:r>
            <a:br>
              <a:rPr lang="en-US" dirty="0"/>
            </a:br>
            <a:r>
              <a:rPr lang="en-US" dirty="0"/>
              <a:t>Clusters (TPC)</a:t>
            </a:r>
          </a:p>
          <a:p>
            <a:pPr lvl="1"/>
            <a:r>
              <a:rPr lang="en-US" dirty="0"/>
              <a:t>14 Streaming </a:t>
            </a:r>
            <a:br>
              <a:rPr lang="en-US" dirty="0"/>
            </a:br>
            <a:r>
              <a:rPr lang="en-US" dirty="0"/>
              <a:t>Multiprocessors (SM)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0A5FD-6FA6-603E-09CD-1D6C274A7D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NVIDIA Volta V100 </a:t>
            </a:r>
            <a:r>
              <a:rPr lang="en-AT" dirty="0"/>
              <a:t>–</a:t>
            </a:r>
            <a:r>
              <a:rPr lang="en-US" dirty="0"/>
              <a:t> Architecture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836B8-95F4-3047-1C23-AFFA63161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320" y="1319817"/>
            <a:ext cx="7079106" cy="4153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812345-ED5D-57B9-B7AA-B74EC654B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777" y="411337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DDE935-5BBB-366E-240E-6B9D8A77F89C}"/>
              </a:ext>
            </a:extLst>
          </p:cNvPr>
          <p:cNvSpPr txBox="1"/>
          <p:nvPr/>
        </p:nvSpPr>
        <p:spPr>
          <a:xfrm>
            <a:off x="6820348" y="348209"/>
            <a:ext cx="300411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[NVIDIA Tesla V100 GPU Architecture - </a:t>
            </a:r>
            <a:r>
              <a:rPr lang="en-US" sz="14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WORLD’S MOST ADVANCED DATA CENTER GPU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Whitepaper,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Aug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34777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185C0D-A328-0818-DDD6-9E95A3F229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FP64 cores: 32 / FP32 cores: 64</a:t>
            </a:r>
          </a:p>
          <a:p>
            <a:r>
              <a:rPr lang="en-US" dirty="0"/>
              <a:t>INT32 cores: 64</a:t>
            </a:r>
          </a:p>
          <a:p>
            <a:r>
              <a:rPr lang="en-US" dirty="0"/>
              <a:t>“Tensor cores”: 8</a:t>
            </a:r>
          </a:p>
          <a:p>
            <a:r>
              <a:rPr lang="en-US" dirty="0"/>
              <a:t>Max warps /SM: 64</a:t>
            </a:r>
          </a:p>
          <a:p>
            <a:r>
              <a:rPr lang="en-US" dirty="0"/>
              <a:t>Threads/warp: 32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662BA-73D1-F595-D9D0-B7687C61A7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NVIDIA Volta V100 </a:t>
            </a:r>
            <a:r>
              <a:rPr lang="en-AT" dirty="0"/>
              <a:t>–</a:t>
            </a:r>
            <a:r>
              <a:rPr lang="en-US" dirty="0"/>
              <a:t> SM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EFFA01-9E3C-F38B-1935-92357621B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817" y="485921"/>
            <a:ext cx="3897549" cy="518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7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C0DCF1-C24A-DB77-6EB1-6D8E445E8D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32 Threads grouped to warps and execute in SIMT model</a:t>
            </a:r>
          </a:p>
          <a:p>
            <a:pPr lvl="1"/>
            <a:endParaRPr lang="en-US" dirty="0"/>
          </a:p>
          <a:p>
            <a:r>
              <a:rPr lang="en-US" dirty="0"/>
              <a:t>Pascal P100 </a:t>
            </a:r>
            <a:br>
              <a:rPr lang="en-US" dirty="0"/>
            </a:br>
            <a:r>
              <a:rPr lang="en-US" dirty="0"/>
              <a:t>Execution Model</a:t>
            </a:r>
          </a:p>
          <a:p>
            <a:pPr lvl="1"/>
            <a:r>
              <a:rPr lang="en-US" dirty="0"/>
              <a:t>Warps use a single </a:t>
            </a:r>
            <a:br>
              <a:rPr lang="en-US" dirty="0"/>
            </a:br>
            <a:r>
              <a:rPr lang="en-US" dirty="0"/>
              <a:t>program counter + active mask</a:t>
            </a:r>
          </a:p>
          <a:p>
            <a:pPr lvl="1"/>
            <a:endParaRPr lang="en-US" dirty="0"/>
          </a:p>
          <a:p>
            <a:r>
              <a:rPr lang="en-US" dirty="0"/>
              <a:t>Volta V100 </a:t>
            </a:r>
            <a:br>
              <a:rPr lang="en-US" dirty="0"/>
            </a:br>
            <a:r>
              <a:rPr lang="en-US" dirty="0"/>
              <a:t>Execution Model</a:t>
            </a:r>
          </a:p>
          <a:p>
            <a:pPr lvl="1"/>
            <a:r>
              <a:rPr lang="en-US" dirty="0"/>
              <a:t>Independent thread scheduling</a:t>
            </a:r>
          </a:p>
          <a:p>
            <a:pPr lvl="1"/>
            <a:r>
              <a:rPr lang="en-US" dirty="0"/>
              <a:t>Per-thread program counters</a:t>
            </a:r>
            <a:br>
              <a:rPr lang="en-US" dirty="0"/>
            </a:br>
            <a:r>
              <a:rPr lang="en-US" dirty="0"/>
              <a:t>and call stacks</a:t>
            </a:r>
          </a:p>
          <a:p>
            <a:pPr lvl="1"/>
            <a:r>
              <a:rPr lang="en-US" dirty="0"/>
              <a:t>New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__</a:t>
            </a:r>
            <a:r>
              <a:rPr lang="en-US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syncwarp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()</a:t>
            </a:r>
            <a:r>
              <a:rPr lang="en-US" dirty="0"/>
              <a:t> primitive </a:t>
            </a:r>
            <a:br>
              <a:rPr lang="en-US" dirty="0"/>
            </a:br>
            <a:r>
              <a:rPr lang="en-US" dirty="0"/>
              <a:t>(if needed) + </a:t>
            </a:r>
            <a:r>
              <a:rPr lang="en-US" b="1" dirty="0">
                <a:solidFill>
                  <a:srgbClr val="7889FB"/>
                </a:solidFill>
              </a:rPr>
              <a:t>convergence optimizer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84E70-555E-8228-B80D-21E136302C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Single Instruction Multiple Threads (SIMT)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12F21-3743-F18D-C272-73A39E90A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910" y="1859750"/>
            <a:ext cx="5526594" cy="1603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AEDA28-B65F-99BF-9C0D-D1DCB4A7C555}"/>
              </a:ext>
            </a:extLst>
          </p:cNvPr>
          <p:cNvSpPr txBox="1"/>
          <p:nvPr/>
        </p:nvSpPr>
        <p:spPr>
          <a:xfrm>
            <a:off x="7973189" y="1504075"/>
            <a:ext cx="218049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Thread Divergence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F3818-36F1-6A14-ECAF-B7E1945B2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984" y="3690918"/>
            <a:ext cx="5594520" cy="165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FAF2C1-AC40-24BB-79B3-D10650A5B6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“Tensor Core”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Specialized instruction </a:t>
            </a:r>
            <a:r>
              <a:rPr lang="en-US" dirty="0"/>
              <a:t>for </a:t>
            </a:r>
            <a:r>
              <a:rPr lang="en-US" b="1" dirty="0">
                <a:solidFill>
                  <a:schemeClr val="accent1"/>
                </a:solidFill>
              </a:rPr>
              <a:t>4x4 by 4x4 fused matrix multiply</a:t>
            </a:r>
          </a:p>
          <a:p>
            <a:pPr lvl="1"/>
            <a:r>
              <a:rPr lang="en-US" dirty="0"/>
              <a:t>Two FP16 inputs and FP32 accumulator</a:t>
            </a:r>
          </a:p>
          <a:p>
            <a:pPr lvl="1"/>
            <a:r>
              <a:rPr lang="en-US" dirty="0"/>
              <a:t>Exposed as warp-level matrix operations w/ special load, mm, acc, and store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0B2FE-DF62-F71A-1CAF-43E67EE10F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NVIDIA Volta V100 </a:t>
            </a:r>
            <a:r>
              <a:rPr lang="en-AT" dirty="0"/>
              <a:t>–</a:t>
            </a:r>
            <a:r>
              <a:rPr lang="en-US" dirty="0"/>
              <a:t> Tensor Cores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7B885-96ED-4FE6-48E1-AE89FFB6B046}"/>
              </a:ext>
            </a:extLst>
          </p:cNvPr>
          <p:cNvSpPr txBox="1"/>
          <p:nvPr/>
        </p:nvSpPr>
        <p:spPr>
          <a:xfrm>
            <a:off x="9031172" y="1509973"/>
            <a:ext cx="154824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 Dally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Hardware for Deep Learning.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SysML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B33E0-6FF9-C97B-11C1-C0C6FAFEA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803" y="3467807"/>
            <a:ext cx="8027319" cy="1889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0CBB0B-E89D-55DE-C346-ADDD57493D49}"/>
              </a:ext>
            </a:extLst>
          </p:cNvPr>
          <p:cNvSpPr txBox="1"/>
          <p:nvPr/>
        </p:nvSpPr>
        <p:spPr>
          <a:xfrm>
            <a:off x="2906151" y="2929994"/>
            <a:ext cx="4197927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dirty="0">
                <a:latin typeface="Consolas" panose="020B0609020204030204" pitchFamily="49" charset="0"/>
                <a:cs typeface="Calibri" panose="020F0502020204030204" pitchFamily="34" charset="0"/>
              </a:rPr>
              <a:t>D = A %*% B + 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E40548-13D0-3172-FFD0-28FDB7EB1042}"/>
              </a:ext>
            </a:extLst>
          </p:cNvPr>
          <p:cNvSpPr txBox="1"/>
          <p:nvPr/>
        </p:nvSpPr>
        <p:spPr>
          <a:xfrm>
            <a:off x="7540501" y="2731413"/>
            <a:ext cx="198462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 FMA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</a:p>
        </p:txBody>
      </p:sp>
    </p:spTree>
    <p:extLst>
      <p:ext uri="{BB962C8B-B14F-4D97-AF65-F5344CB8AC3E}">
        <p14:creationId xmlns:p14="http://schemas.microsoft.com/office/powerpoint/2010/main" val="3731925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64EC50-79B0-0AA3-C9E3-33335547E2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Specification </a:t>
            </a:r>
            <a:endParaRPr lang="en-US" b="0" dirty="0"/>
          </a:p>
          <a:p>
            <a:pPr lvl="1"/>
            <a:r>
              <a:rPr lang="en-US" b="0" dirty="0"/>
              <a:t>7nm, 8 GPC x 8 TPC * 2 SM = 128 SMs, 40GB HBM</a:t>
            </a:r>
          </a:p>
          <a:p>
            <a:pPr lvl="1"/>
            <a:r>
              <a:rPr lang="en-US" dirty="0"/>
              <a:t>FP64: 9.7 TFLOPs / FP64 </a:t>
            </a:r>
            <a:r>
              <a:rPr lang="en-US" dirty="0" err="1"/>
              <a:t>TensorCore</a:t>
            </a:r>
            <a:r>
              <a:rPr lang="en-US" dirty="0"/>
              <a:t>: 19.5 TFLOPs</a:t>
            </a:r>
          </a:p>
          <a:p>
            <a:pPr lvl="1"/>
            <a:r>
              <a:rPr lang="en-US" dirty="0"/>
              <a:t>FP32 </a:t>
            </a:r>
            <a:r>
              <a:rPr lang="en-US" b="1" dirty="0">
                <a:solidFill>
                  <a:srgbClr val="C40D1E"/>
                </a:solidFill>
              </a:rPr>
              <a:t>19.5 TFLOPs</a:t>
            </a:r>
            <a:r>
              <a:rPr lang="en-US" dirty="0"/>
              <a:t>, FP16: 78 TFLOPs, BF16: 39 TFLOPs</a:t>
            </a:r>
          </a:p>
          <a:p>
            <a:pPr lvl="1"/>
            <a:r>
              <a:rPr lang="en-US" dirty="0"/>
              <a:t>TF32 </a:t>
            </a:r>
            <a:r>
              <a:rPr lang="en-US" dirty="0" err="1"/>
              <a:t>TensorCore</a:t>
            </a:r>
            <a:r>
              <a:rPr lang="en-US" dirty="0"/>
              <a:t> 156 TFLOPs / 312 TFLOPs (sparse)</a:t>
            </a:r>
          </a:p>
          <a:p>
            <a:pPr lvl="1"/>
            <a:r>
              <a:rPr lang="en-US" dirty="0"/>
              <a:t>FP16 </a:t>
            </a:r>
            <a:r>
              <a:rPr lang="en-US" dirty="0" err="1"/>
              <a:t>TensorCore</a:t>
            </a:r>
            <a:r>
              <a:rPr lang="en-US" dirty="0"/>
              <a:t> 312 TFLOPs / 624 TFLOPs (sparse), INT8, INT4</a:t>
            </a:r>
          </a:p>
          <a:p>
            <a:pPr lvl="1"/>
            <a:endParaRPr lang="en-US" dirty="0"/>
          </a:p>
          <a:p>
            <a:r>
              <a:rPr lang="en-US" dirty="0"/>
              <a:t>New Features</a:t>
            </a:r>
          </a:p>
          <a:p>
            <a:pPr lvl="1"/>
            <a:r>
              <a:rPr lang="en-US" dirty="0"/>
              <a:t>New generation of “</a:t>
            </a:r>
            <a:r>
              <a:rPr lang="en-US" dirty="0" err="1"/>
              <a:t>TensorCores</a:t>
            </a:r>
            <a:r>
              <a:rPr lang="en-US" dirty="0"/>
              <a:t>” (FP64, </a:t>
            </a:r>
            <a:r>
              <a:rPr lang="en-US" b="1" dirty="0">
                <a:solidFill>
                  <a:srgbClr val="7889FB"/>
                </a:solidFill>
              </a:rPr>
              <a:t>new data types:</a:t>
            </a:r>
            <a:r>
              <a:rPr lang="en-US" dirty="0"/>
              <a:t> TF32, BF16)</a:t>
            </a:r>
          </a:p>
          <a:p>
            <a:pPr lvl="1"/>
            <a:r>
              <a:rPr lang="en-US" dirty="0"/>
              <a:t>Fine-grained </a:t>
            </a:r>
            <a:r>
              <a:rPr lang="en-US" b="1" dirty="0">
                <a:solidFill>
                  <a:srgbClr val="7889FB"/>
                </a:solidFill>
              </a:rPr>
              <a:t>sparsity exploitation</a:t>
            </a:r>
          </a:p>
          <a:p>
            <a:pPr lvl="1"/>
            <a:r>
              <a:rPr lang="en-US" dirty="0"/>
              <a:t>Multi-instance </a:t>
            </a:r>
            <a:r>
              <a:rPr lang="en-US" b="1" dirty="0">
                <a:solidFill>
                  <a:srgbClr val="7889FB"/>
                </a:solidFill>
              </a:rPr>
              <a:t>GPU (MIG) virtualization</a:t>
            </a:r>
            <a:r>
              <a:rPr lang="en-US" dirty="0"/>
              <a:t>: up to 7 virtual GPU instances</a:t>
            </a:r>
          </a:p>
          <a:p>
            <a:pPr lvl="1"/>
            <a:r>
              <a:rPr lang="en-US" dirty="0"/>
              <a:t>Link technologies: </a:t>
            </a:r>
            <a:r>
              <a:rPr lang="en-US" b="1" dirty="0" err="1">
                <a:solidFill>
                  <a:srgbClr val="7889FB"/>
                </a:solidFill>
              </a:rPr>
              <a:t>NVLink</a:t>
            </a:r>
            <a:r>
              <a:rPr lang="en-US" b="1" dirty="0">
                <a:solidFill>
                  <a:srgbClr val="7889FB"/>
                </a:solidFill>
              </a:rPr>
              <a:t> 3</a:t>
            </a:r>
            <a:r>
              <a:rPr lang="en-US" dirty="0"/>
              <a:t> (25GB/s bidirectional) x 12 links = 600GB/s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Submission of task graphs</a:t>
            </a:r>
            <a:r>
              <a:rPr lang="en-US" dirty="0"/>
              <a:t> (launch a workflow of kernels)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3FF214-75B1-4EFD-129B-1764A7BEBD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NVIDIA Ampere A100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FA8105-B455-12C3-8FB0-B1A0E538A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366" y="2302055"/>
            <a:ext cx="1773576" cy="9997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229E71-AD72-736C-4BA3-9AB98B1CC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840" y="1512826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BF826A-2509-BD30-EB92-318C22136597}"/>
              </a:ext>
            </a:extLst>
          </p:cNvPr>
          <p:cNvSpPr txBox="1"/>
          <p:nvPr/>
        </p:nvSpPr>
        <p:spPr>
          <a:xfrm>
            <a:off x="7460858" y="1471316"/>
            <a:ext cx="350830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[NVIDIA A100 Tensor Core GPU Architecture - </a:t>
            </a:r>
            <a:r>
              <a:rPr lang="en-US" sz="14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UNPRECEDENTED ACCELERATION AT </a:t>
            </a:r>
            <a:br>
              <a:rPr lang="en-US" sz="14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 SCALE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Whitepaper,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Aug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2006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5E6093B-D31D-DE32-381E-5231A971F1F3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0C73FE-758E-742D-D41C-861AE363B6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Specification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SXM5 / PCIe</a:t>
            </a:r>
            <a:endParaRPr lang="en-US" b="0" dirty="0"/>
          </a:p>
          <a:p>
            <a:pPr lvl="1"/>
            <a:r>
              <a:rPr lang="en-US" b="0" dirty="0"/>
              <a:t>7nm, 7/8 GPC x 9 TPC * 2 SM = 114/144 SMs, 80GB HBM</a:t>
            </a:r>
          </a:p>
          <a:p>
            <a:pPr lvl="1"/>
            <a:r>
              <a:rPr lang="en-US" dirty="0"/>
              <a:t>FP64: 25.6 TFLOPs / FP64 </a:t>
            </a:r>
            <a:r>
              <a:rPr lang="en-US" dirty="0" err="1"/>
              <a:t>TensorCore</a:t>
            </a:r>
            <a:r>
              <a:rPr lang="en-US" dirty="0"/>
              <a:t>: 66.9 TFLOPs</a:t>
            </a:r>
          </a:p>
          <a:p>
            <a:pPr lvl="1"/>
            <a:r>
              <a:rPr lang="en-US" dirty="0"/>
              <a:t>FP32 </a:t>
            </a:r>
            <a:r>
              <a:rPr lang="en-US" b="1" dirty="0">
                <a:solidFill>
                  <a:srgbClr val="C40D1E"/>
                </a:solidFill>
              </a:rPr>
              <a:t>66.9 TFLOPs</a:t>
            </a:r>
            <a:r>
              <a:rPr lang="en-US" dirty="0"/>
              <a:t>, FP16: 134 TFLOPs, BF16: 134 TFLOPs</a:t>
            </a:r>
          </a:p>
          <a:p>
            <a:pPr lvl="1"/>
            <a:r>
              <a:rPr lang="en-US" dirty="0"/>
              <a:t>TF32 </a:t>
            </a:r>
            <a:r>
              <a:rPr lang="en-US" dirty="0" err="1"/>
              <a:t>TensorCore</a:t>
            </a:r>
            <a:r>
              <a:rPr lang="en-US" dirty="0"/>
              <a:t> 495 TFLOPs / 989 TFLOPs (sparse)</a:t>
            </a:r>
          </a:p>
          <a:p>
            <a:pPr lvl="1"/>
            <a:r>
              <a:rPr lang="en-US" dirty="0"/>
              <a:t>FP16 </a:t>
            </a:r>
            <a:r>
              <a:rPr lang="en-US" dirty="0" err="1"/>
              <a:t>TensorCore</a:t>
            </a:r>
            <a:r>
              <a:rPr lang="en-US" dirty="0"/>
              <a:t> 989 TFLOPs / 1979 TFLOPs (sparse),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FP8 </a:t>
            </a:r>
            <a:r>
              <a:rPr lang="en-US" b="1" dirty="0" err="1">
                <a:solidFill>
                  <a:srgbClr val="7889FB"/>
                </a:solidFill>
              </a:rPr>
              <a:t>TensorCore</a:t>
            </a:r>
            <a:r>
              <a:rPr lang="en-US" dirty="0"/>
              <a:t> 1979 TFLOPs / 3958 TFLOPs (sparse),  INT8</a:t>
            </a:r>
          </a:p>
          <a:p>
            <a:r>
              <a:rPr lang="en-US" dirty="0"/>
              <a:t>New Features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Dedicated Transformer Engine </a:t>
            </a:r>
            <a:r>
              <a:rPr lang="en-US" dirty="0"/>
              <a:t>(hybrid FP8 and FP16)</a:t>
            </a:r>
          </a:p>
          <a:p>
            <a:pPr lvl="1"/>
            <a:r>
              <a:rPr lang="en-US" dirty="0"/>
              <a:t>HBM3 memory and 50MB L2 cache; </a:t>
            </a:r>
            <a:r>
              <a:rPr lang="en-US" b="1" dirty="0">
                <a:solidFill>
                  <a:srgbClr val="C00000"/>
                </a:solidFill>
              </a:rPr>
              <a:t>TMA - tensor mem. acc.</a:t>
            </a:r>
            <a:r>
              <a:rPr lang="en-US" dirty="0"/>
              <a:t> (async copy)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Gen Multi-instance </a:t>
            </a:r>
            <a:r>
              <a:rPr lang="en-US" b="1" dirty="0">
                <a:solidFill>
                  <a:srgbClr val="7889FB"/>
                </a:solidFill>
              </a:rPr>
              <a:t>GPU (MIG) virtualization</a:t>
            </a:r>
            <a:r>
              <a:rPr lang="en-US" dirty="0"/>
              <a:t>: up to 7 virtual GPUs</a:t>
            </a:r>
          </a:p>
          <a:p>
            <a:pPr lvl="1"/>
            <a:r>
              <a:rPr lang="en-US" dirty="0"/>
              <a:t>Confidential computing (</a:t>
            </a:r>
            <a:r>
              <a:rPr lang="en-US" b="1" dirty="0">
                <a:solidFill>
                  <a:srgbClr val="7889FB"/>
                </a:solidFill>
              </a:rPr>
              <a:t>trusted execution environments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Improved link technologies (</a:t>
            </a:r>
            <a:r>
              <a:rPr lang="en-US" dirty="0" err="1"/>
              <a:t>NVLink</a:t>
            </a:r>
            <a:r>
              <a:rPr lang="en-US" dirty="0"/>
              <a:t> 4, </a:t>
            </a:r>
            <a:r>
              <a:rPr lang="en-US" dirty="0" err="1"/>
              <a:t>NVSwitch</a:t>
            </a:r>
            <a:r>
              <a:rPr lang="en-US" dirty="0"/>
              <a:t> 3, PCIe 5)</a:t>
            </a:r>
          </a:p>
          <a:p>
            <a:r>
              <a:rPr lang="en-US" dirty="0"/>
              <a:t>NVIDIA Grace Hopper DGX GH200</a:t>
            </a:r>
          </a:p>
          <a:p>
            <a:pPr lvl="1"/>
            <a:r>
              <a:rPr lang="en-US" dirty="0"/>
              <a:t>256 H100 GPUs in 16 Racks, 96L1 + 36L2 </a:t>
            </a:r>
            <a:r>
              <a:rPr lang="en-US" dirty="0" err="1"/>
              <a:t>NVSwitches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532D4-5A90-5063-4141-33EFABCAB0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NVIDIA Hopper H100, GH200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FDE75-4394-AA1D-642E-80C9A5C0545E}"/>
              </a:ext>
            </a:extLst>
          </p:cNvPr>
          <p:cNvSpPr txBox="1"/>
          <p:nvPr/>
        </p:nvSpPr>
        <p:spPr>
          <a:xfrm>
            <a:off x="7460858" y="1471316"/>
            <a:ext cx="350830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[NVIDIA H100 Tensor Core GPU Architecture</a:t>
            </a:r>
          </a:p>
          <a:p>
            <a:pPr algn="r"/>
            <a:r>
              <a:rPr lang="en-US" sz="14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EXCEPTIONAL PERFORMANCE, SCALABILITY, AND SECURITY FOR THE DATA CENTER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Whitepaper,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May 2023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3AE51-62AA-08AA-EE72-582FC77CF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335" y="1628329"/>
            <a:ext cx="494607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BD67FE-95B5-1BC8-3106-ECD4B3209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945" y="2470879"/>
            <a:ext cx="1993951" cy="9171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F088CD-0997-699F-239C-2AD741237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0192" y="4079309"/>
            <a:ext cx="2109456" cy="11700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F78D6-46FF-89DB-A8BF-2306A83907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300" b="20803"/>
          <a:stretch/>
        </p:blipFill>
        <p:spPr>
          <a:xfrm>
            <a:off x="7568383" y="5298465"/>
            <a:ext cx="4124412" cy="7232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36A583-119C-2567-03A0-CF71C0E094ED}"/>
              </a:ext>
            </a:extLst>
          </p:cNvPr>
          <p:cNvSpPr txBox="1"/>
          <p:nvPr/>
        </p:nvSpPr>
        <p:spPr>
          <a:xfrm>
            <a:off x="6335797" y="6056230"/>
            <a:ext cx="5379282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https://www.hpcwire.com/2023/05/28/nvidia-announces-new-1-exaflops-ai-supercomputer-grace-hopper-in-full-production/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431A5-91FE-FD00-2AA1-C543B9F13C4A}"/>
              </a:ext>
            </a:extLst>
          </p:cNvPr>
          <p:cNvSpPr txBox="1"/>
          <p:nvPr/>
        </p:nvSpPr>
        <p:spPr>
          <a:xfrm>
            <a:off x="8702936" y="2689413"/>
            <a:ext cx="87130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H100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2D0C7-BC67-7BA9-F8B6-02CA95C653BB}"/>
              </a:ext>
            </a:extLst>
          </p:cNvPr>
          <p:cNvSpPr txBox="1"/>
          <p:nvPr/>
        </p:nvSpPr>
        <p:spPr>
          <a:xfrm>
            <a:off x="8532598" y="4165002"/>
            <a:ext cx="111700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GH200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(GPU+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 CPU)</a:t>
            </a:r>
          </a:p>
        </p:txBody>
      </p:sp>
    </p:spTree>
    <p:extLst>
      <p:ext uri="{BB962C8B-B14F-4D97-AF65-F5344CB8AC3E}">
        <p14:creationId xmlns:p14="http://schemas.microsoft.com/office/powerpoint/2010/main" val="156689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C9A405-3DE5-6C42-400E-46205504D2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New Features</a:t>
            </a:r>
          </a:p>
          <a:p>
            <a:pPr lvl="1"/>
            <a:r>
              <a:rPr lang="en-US" dirty="0"/>
              <a:t>B100/B200 chips with </a:t>
            </a:r>
            <a:r>
              <a:rPr lang="en-US" b="1" dirty="0">
                <a:solidFill>
                  <a:srgbClr val="C40D1E"/>
                </a:solidFill>
              </a:rPr>
              <a:t>2 dies</a:t>
            </a:r>
            <a:r>
              <a:rPr lang="en-US" dirty="0"/>
              <a:t>, </a:t>
            </a:r>
            <a:r>
              <a:rPr lang="en-US" b="1" dirty="0">
                <a:solidFill>
                  <a:srgbClr val="C40D1E"/>
                </a:solidFill>
              </a:rPr>
              <a:t>cache-coherence</a:t>
            </a:r>
            <a:r>
              <a:rPr lang="en-US" dirty="0"/>
              <a:t>, and</a:t>
            </a:r>
            <a:br>
              <a:rPr lang="en-US" dirty="0"/>
            </a:br>
            <a:r>
              <a:rPr lang="en-US" b="1" dirty="0">
                <a:solidFill>
                  <a:srgbClr val="C40D1E"/>
                </a:solidFill>
              </a:rPr>
              <a:t>10 TB/s</a:t>
            </a:r>
            <a:r>
              <a:rPr lang="en-US" dirty="0"/>
              <a:t> chip-to-chip high-bandwidth interface (NV-HBI)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Gen </a:t>
            </a:r>
            <a:r>
              <a:rPr lang="en-US" b="1" dirty="0">
                <a:solidFill>
                  <a:srgbClr val="7889FB"/>
                </a:solidFill>
              </a:rPr>
              <a:t>Transformer Engine </a:t>
            </a:r>
            <a:r>
              <a:rPr lang="en-US" dirty="0"/>
              <a:t>(hybrid FP8 and FP16)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FP4 </a:t>
            </a:r>
            <a:r>
              <a:rPr lang="en-US" b="1" dirty="0" err="1">
                <a:solidFill>
                  <a:srgbClr val="7889FB"/>
                </a:solidFill>
              </a:rPr>
              <a:t>TensorCore</a:t>
            </a:r>
            <a:r>
              <a:rPr lang="en-US" dirty="0">
                <a:solidFill>
                  <a:schemeClr val="tx1"/>
                </a:solidFill>
              </a:rPr>
              <a:t> + UINT4 quantization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NVLink</a:t>
            </a:r>
            <a:r>
              <a:rPr lang="en-US" b="1" dirty="0">
                <a:solidFill>
                  <a:srgbClr val="7889FB"/>
                </a:solidFill>
              </a:rPr>
              <a:t> v5</a:t>
            </a:r>
            <a:r>
              <a:rPr lang="en-US" dirty="0">
                <a:solidFill>
                  <a:schemeClr val="tx1"/>
                </a:solidFill>
              </a:rPr>
              <a:t> (2x900GB/s) and </a:t>
            </a:r>
            <a:r>
              <a:rPr lang="en-US" b="1" dirty="0" err="1">
                <a:solidFill>
                  <a:srgbClr val="7889FB"/>
                </a:solidFill>
              </a:rPr>
              <a:t>NVLink</a:t>
            </a:r>
            <a:r>
              <a:rPr lang="en-US" b="1" dirty="0">
                <a:solidFill>
                  <a:srgbClr val="7889FB"/>
                </a:solidFill>
              </a:rPr>
              <a:t> switch chip</a:t>
            </a:r>
            <a:r>
              <a:rPr lang="en-US" dirty="0">
                <a:solidFill>
                  <a:schemeClr val="tx1"/>
                </a:solidFill>
              </a:rPr>
              <a:t> (130TB/s bandwidth) </a:t>
            </a:r>
            <a:endParaRPr lang="en-US" dirty="0"/>
          </a:p>
          <a:p>
            <a:r>
              <a:rPr lang="en-US" dirty="0"/>
              <a:t>GB200 Superchip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 Grace CPU and 2 Blackwell GPUs</a:t>
            </a:r>
            <a:r>
              <a:rPr lang="en-US" dirty="0"/>
              <a:t> (see right)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FP64:</a:t>
            </a:r>
            <a:r>
              <a:rPr lang="en-US" dirty="0"/>
              <a:t> 90 TFLOPs; </a:t>
            </a:r>
            <a:r>
              <a:rPr lang="en-US" b="1" dirty="0">
                <a:solidFill>
                  <a:srgbClr val="C40D1E"/>
                </a:solidFill>
              </a:rPr>
              <a:t>FP32:</a:t>
            </a:r>
            <a:r>
              <a:rPr lang="en-US" dirty="0"/>
              <a:t> 180 TFLOP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TF32 dense/sparse:</a:t>
            </a:r>
            <a:r>
              <a:rPr lang="en-US" dirty="0"/>
              <a:t> 2.5/5 PFLOPs; </a:t>
            </a:r>
            <a:r>
              <a:rPr lang="en-US" b="1" dirty="0">
                <a:solidFill>
                  <a:srgbClr val="C40D1E"/>
                </a:solidFill>
              </a:rPr>
              <a:t>BF16:</a:t>
            </a:r>
            <a:r>
              <a:rPr lang="en-US" dirty="0"/>
              <a:t> 5/10 PFLOPs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FP8 dense/sparse:</a:t>
            </a:r>
            <a:r>
              <a:rPr lang="en-US" dirty="0"/>
              <a:t> 10/20 PFLOPs; </a:t>
            </a:r>
            <a:r>
              <a:rPr lang="en-US" b="1" dirty="0">
                <a:solidFill>
                  <a:srgbClr val="C40D1E"/>
                </a:solidFill>
              </a:rPr>
              <a:t>FP4:</a:t>
            </a:r>
            <a:r>
              <a:rPr lang="en-US" dirty="0"/>
              <a:t> 20/40 PFLOPs </a:t>
            </a:r>
          </a:p>
          <a:p>
            <a:r>
              <a:rPr lang="en-US" dirty="0"/>
              <a:t> NVL72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36 GB200 superchips in one rack </a:t>
            </a:r>
            <a:r>
              <a:rPr lang="en-US" dirty="0"/>
              <a:t>(72 GPUs, see right)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FP4 dense/sparse:</a:t>
            </a:r>
            <a:r>
              <a:rPr lang="en-US" dirty="0"/>
              <a:t> 0.7/1.4 EFLOPs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C50EC-B112-06F5-CB32-86B7E37E65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NVIDIA Blackwell B100, B200, GB200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F4F5AB-4402-33B7-1658-A0E9B1330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565" y="2129576"/>
            <a:ext cx="2881377" cy="3519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2635A3-B7FE-4634-3EFD-32A9666FB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739" y="3404795"/>
            <a:ext cx="1794847" cy="2403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DC356E-ED12-6FE7-7B70-92E2D05A3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0866" y="1279721"/>
            <a:ext cx="49507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DEBF37-87BA-EABD-4223-8AB3D042CA87}"/>
              </a:ext>
            </a:extLst>
          </p:cNvPr>
          <p:cNvSpPr txBox="1"/>
          <p:nvPr/>
        </p:nvSpPr>
        <p:spPr>
          <a:xfrm>
            <a:off x="7594898" y="1237947"/>
            <a:ext cx="339941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[NVIDIA Blackwell Architecture Technical Brief: </a:t>
            </a:r>
            <a:r>
              <a:rPr lang="en-US" sz="14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Powering the New Era of Generative AI and Accelerated Computing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Whitepaper,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04/2024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61124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F8E86-A5F3-FA9D-806F-C20DBF522E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Hybrid &amp; Video Recording</a:t>
            </a:r>
          </a:p>
          <a:p>
            <a:pPr lvl="1"/>
            <a:r>
              <a:rPr lang="en-US" dirty="0"/>
              <a:t>Hybrid lectures (in-person, zoom) with optional attendance</a:t>
            </a:r>
            <a:br>
              <a:rPr lang="en-US" dirty="0"/>
            </a:br>
            <a:r>
              <a:rPr lang="en-US" dirty="0">
                <a:hlinkClick r:id="rId3"/>
              </a:rPr>
              <a:t>https://tu-berlin.zoom.us/j/9529634787?pwd=R1ZsN1M3SC9BOU1OcFdmem9zT202UT09</a:t>
            </a:r>
            <a:endParaRPr lang="en-US" dirty="0"/>
          </a:p>
          <a:p>
            <a:pPr lvl="1"/>
            <a:r>
              <a:rPr lang="en-US" dirty="0"/>
              <a:t>Zoom </a:t>
            </a:r>
            <a:r>
              <a:rPr lang="en-US" b="1" dirty="0">
                <a:solidFill>
                  <a:srgbClr val="7889FB"/>
                </a:solidFill>
              </a:rPr>
              <a:t>video recordings</a:t>
            </a:r>
            <a:r>
              <a:rPr lang="en-US" dirty="0"/>
              <a:t>, links from website</a:t>
            </a:r>
            <a:br>
              <a:rPr lang="en-US" dirty="0"/>
            </a:br>
            <a:r>
              <a:rPr lang="en-US" dirty="0">
                <a:hlinkClick r:id="rId4"/>
              </a:rPr>
              <a:t>https://mboehm7.github.io/teaching/ss26_amls/index.htm</a:t>
            </a:r>
            <a:r>
              <a:rPr lang="en-US" dirty="0"/>
              <a:t>   </a:t>
            </a:r>
          </a:p>
          <a:p>
            <a:pPr lvl="1"/>
            <a:endParaRPr lang="en-US" dirty="0"/>
          </a:p>
          <a:p>
            <a:r>
              <a:rPr lang="en-US" dirty="0"/>
              <a:t>#2 Exam Registration</a:t>
            </a:r>
          </a:p>
          <a:p>
            <a:pPr lvl="1"/>
            <a:r>
              <a:rPr lang="en-US" dirty="0"/>
              <a:t>Thu </a:t>
            </a:r>
            <a:r>
              <a:rPr lang="en-US" b="1" dirty="0">
                <a:solidFill>
                  <a:srgbClr val="C40D1E"/>
                </a:solidFill>
              </a:rPr>
              <a:t>July 23, 4-6pm</a:t>
            </a:r>
            <a:r>
              <a:rPr lang="en-US" dirty="0"/>
              <a:t> (room TBD) 	</a:t>
            </a:r>
            <a:r>
              <a:rPr lang="en-US" dirty="0">
                <a:sym typeface="Wingdings" panose="05000000000000000000" pitchFamily="2" charset="2"/>
              </a:rPr>
              <a:t> 5 registrations</a:t>
            </a:r>
            <a:endParaRPr lang="en-US" dirty="0"/>
          </a:p>
          <a:p>
            <a:pPr lvl="1"/>
            <a:r>
              <a:rPr lang="en-US" dirty="0"/>
              <a:t>Thu </a:t>
            </a:r>
            <a:r>
              <a:rPr lang="en-US" b="1" dirty="0">
                <a:solidFill>
                  <a:srgbClr val="C40D1E"/>
                </a:solidFill>
              </a:rPr>
              <a:t>Aug 06, 4-6pm</a:t>
            </a:r>
            <a:r>
              <a:rPr lang="en-US" dirty="0"/>
              <a:t> (room TBD)	</a:t>
            </a:r>
            <a:r>
              <a:rPr lang="en-US" dirty="0">
                <a:sym typeface="Wingdings" panose="05000000000000000000" pitchFamily="2" charset="2"/>
              </a:rPr>
              <a:t> 5 registrations</a:t>
            </a:r>
            <a:endParaRPr lang="en-US" dirty="0"/>
          </a:p>
          <a:p>
            <a:pPr lvl="1"/>
            <a:r>
              <a:rPr lang="en-US" dirty="0"/>
              <a:t>Thu </a:t>
            </a:r>
            <a:r>
              <a:rPr lang="en-US" b="1" dirty="0">
                <a:solidFill>
                  <a:srgbClr val="C40D1E"/>
                </a:solidFill>
              </a:rPr>
              <a:t>Aug 27, 4-6pm</a:t>
            </a:r>
            <a:r>
              <a:rPr lang="en-US" dirty="0"/>
              <a:t> (room TBD)	</a:t>
            </a:r>
            <a:r>
              <a:rPr lang="en-US" dirty="0">
                <a:sym typeface="Wingdings" panose="05000000000000000000" pitchFamily="2" charset="2"/>
              </a:rPr>
              <a:t> 1 registrations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9665-3AAA-960B-6947-87080883FC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CAC4B-AB9A-2534-93A5-F0C687ECF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0814" y="2036054"/>
            <a:ext cx="1210387" cy="3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0B8CC8-86ED-0500-A188-82EEE8CB57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Amdahl’s law</a:t>
            </a:r>
          </a:p>
          <a:p>
            <a:pPr lvl="1"/>
            <a:r>
              <a:rPr lang="en-US" dirty="0"/>
              <a:t>Given a fixed problem size, </a:t>
            </a:r>
            <a:r>
              <a:rPr lang="en-US" b="1" dirty="0">
                <a:solidFill>
                  <a:srgbClr val="7889FB"/>
                </a:solidFill>
              </a:rPr>
              <a:t>Amdahl’s law gives the maximum speedup</a:t>
            </a:r>
          </a:p>
          <a:p>
            <a:pPr lvl="1"/>
            <a:r>
              <a:rPr lang="en-US" dirty="0"/>
              <a:t>T is the execution time, </a:t>
            </a:r>
            <a:r>
              <a:rPr lang="en-US" b="1" dirty="0">
                <a:solidFill>
                  <a:schemeClr val="accent1"/>
                </a:solidFill>
              </a:rPr>
              <a:t>s is the serial fraction</a:t>
            </a:r>
            <a:r>
              <a:rPr lang="en-US" dirty="0"/>
              <a:t>, and p the number of processors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Serial fraction s = 0.01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max </a:t>
            </a:r>
            <a:r>
              <a:rPr lang="en-US" dirty="0" err="1">
                <a:sym typeface="Wingdings" panose="05000000000000000000" pitchFamily="2" charset="2"/>
              </a:rPr>
              <a:t>S</a:t>
            </a:r>
            <a:r>
              <a:rPr lang="en-US" baseline="-25000" dirty="0" err="1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 = 100</a:t>
            </a:r>
          </a:p>
          <a:p>
            <a:pPr lvl="1"/>
            <a:r>
              <a:rPr lang="en-US" dirty="0"/>
              <a:t>Serial fraction s = </a:t>
            </a:r>
            <a:r>
              <a:rPr lang="en-US" b="1" dirty="0">
                <a:solidFill>
                  <a:srgbClr val="7889FB"/>
                </a:solidFill>
              </a:rPr>
              <a:t>0.05</a:t>
            </a:r>
            <a:r>
              <a:rPr lang="en-US" dirty="0"/>
              <a:t>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max </a:t>
            </a:r>
            <a:r>
              <a:rPr lang="en-US" dirty="0" err="1">
                <a:sym typeface="Wingdings" panose="05000000000000000000" pitchFamily="2" charset="2"/>
              </a:rPr>
              <a:t>S</a:t>
            </a:r>
            <a:r>
              <a:rPr lang="en-US" baseline="-25000" dirty="0" err="1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 =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20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Serial fraction s =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0.1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max </a:t>
            </a:r>
            <a:r>
              <a:rPr lang="en-US" dirty="0" err="1">
                <a:sym typeface="Wingdings" panose="05000000000000000000" pitchFamily="2" charset="2"/>
              </a:rPr>
              <a:t>S</a:t>
            </a:r>
            <a:r>
              <a:rPr lang="en-US" baseline="-25000" dirty="0" err="1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 =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10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Serial fraction s = 0.5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max </a:t>
            </a:r>
            <a:r>
              <a:rPr lang="en-US" dirty="0" err="1">
                <a:sym typeface="Wingdings" panose="05000000000000000000" pitchFamily="2" charset="2"/>
              </a:rPr>
              <a:t>S</a:t>
            </a:r>
            <a:r>
              <a:rPr lang="en-US" baseline="-25000" dirty="0" err="1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 = 2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6D84E-EE59-A4C1-ABD0-64DC0FD631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Amdahl’s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8D6719-D50A-3B9A-6882-C70D4F8F999E}"/>
                  </a:ext>
                </a:extLst>
              </p:cNvPr>
              <p:cNvSpPr txBox="1"/>
              <p:nvPr/>
            </p:nvSpPr>
            <p:spPr>
              <a:xfrm>
                <a:off x="1974023" y="2740146"/>
                <a:ext cx="2504209" cy="666593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A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(1−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𝑠𝑇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8D6719-D50A-3B9A-6882-C70D4F8F9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023" y="2740146"/>
                <a:ext cx="2504209" cy="66659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A0C8774-9A0D-143E-6E00-0A1DC9880800}"/>
              </a:ext>
            </a:extLst>
          </p:cNvPr>
          <p:cNvSpPr txBox="1"/>
          <p:nvPr/>
        </p:nvSpPr>
        <p:spPr>
          <a:xfrm>
            <a:off x="997285" y="2740146"/>
            <a:ext cx="112221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Execution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E34AC14-7A18-3F42-9A92-1A044B370940}"/>
                  </a:ext>
                </a:extLst>
              </p:cNvPr>
              <p:cNvSpPr txBox="1"/>
              <p:nvPr/>
            </p:nvSpPr>
            <p:spPr>
              <a:xfrm>
                <a:off x="5932548" y="2726290"/>
                <a:ext cx="1156861" cy="69519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A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E34AC14-7A18-3F42-9A92-1A044B370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548" y="2726290"/>
                <a:ext cx="1156861" cy="6951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6C4C7AD-DCEE-4A37-CD83-DA0B75F6B867}"/>
              </a:ext>
            </a:extLst>
          </p:cNvPr>
          <p:cNvSpPr txBox="1"/>
          <p:nvPr/>
        </p:nvSpPr>
        <p:spPr>
          <a:xfrm>
            <a:off x="4935028" y="2861373"/>
            <a:ext cx="112221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Speedup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5E9212F-94D4-D802-3A95-7C08048E9537}"/>
                  </a:ext>
                </a:extLst>
              </p:cNvPr>
              <p:cNvSpPr txBox="1"/>
              <p:nvPr/>
            </p:nvSpPr>
            <p:spPr>
              <a:xfrm>
                <a:off x="9656365" y="2729303"/>
                <a:ext cx="2123206" cy="62824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A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sub>
                          </m:sSub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  <m:r>
                                <a:rPr lang="en-A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AT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5E9212F-94D4-D802-3A95-7C08048E9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6365" y="2729303"/>
                <a:ext cx="2123206" cy="6282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A04F74C-BA56-6E5D-4F6E-807E9EA8E6C5}"/>
              </a:ext>
            </a:extLst>
          </p:cNvPr>
          <p:cNvSpPr txBox="1"/>
          <p:nvPr/>
        </p:nvSpPr>
        <p:spPr>
          <a:xfrm>
            <a:off x="8260525" y="2750395"/>
            <a:ext cx="142702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Upper-Bound Speedup</a:t>
            </a:r>
          </a:p>
        </p:txBody>
      </p:sp>
      <p:sp>
        <p:nvSpPr>
          <p:cNvPr id="10" name="Right Arrow 132">
            <a:extLst>
              <a:ext uri="{FF2B5EF4-FFF2-40B4-BE49-F238E27FC236}">
                <a16:creationId xmlns:a16="http://schemas.microsoft.com/office/drawing/2014/main" id="{400D2E37-A2A2-7D85-A282-62A142417F2D}"/>
              </a:ext>
            </a:extLst>
          </p:cNvPr>
          <p:cNvSpPr/>
          <p:nvPr/>
        </p:nvSpPr>
        <p:spPr>
          <a:xfrm>
            <a:off x="7500678" y="2926638"/>
            <a:ext cx="321547" cy="356460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33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C78203-ACC1-246B-7563-3AC6E8F38D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GPUs for DNN Training </a:t>
            </a:r>
            <a:r>
              <a:rPr lang="en-US" b="0" dirty="0"/>
              <a:t>(2009)</a:t>
            </a:r>
          </a:p>
          <a:p>
            <a:pPr lvl="1"/>
            <a:r>
              <a:rPr lang="en-US" dirty="0"/>
              <a:t>Deep belief networks</a:t>
            </a:r>
          </a:p>
          <a:p>
            <a:pPr lvl="1"/>
            <a:r>
              <a:rPr lang="en-US" dirty="0"/>
              <a:t>Sparse coding</a:t>
            </a:r>
            <a:endParaRPr lang="en-US" sz="1200" dirty="0"/>
          </a:p>
          <a:p>
            <a:r>
              <a:rPr lang="en-US" dirty="0"/>
              <a:t>Multi-GPU Learning </a:t>
            </a:r>
            <a:r>
              <a:rPr lang="en-US" b="0" dirty="0"/>
              <a:t>(Now)</a:t>
            </a:r>
          </a:p>
          <a:p>
            <a:pPr lvl="1"/>
            <a:r>
              <a:rPr lang="en-US" dirty="0"/>
              <a:t>Exploit multiple GPUs with a mix of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data- and model-parallel parameter servers</a:t>
            </a:r>
          </a:p>
          <a:p>
            <a:pPr lvl="1"/>
            <a:r>
              <a:rPr lang="en-US" dirty="0"/>
              <a:t>Dedicated ML systems for multi-GPU learning</a:t>
            </a:r>
          </a:p>
          <a:p>
            <a:pPr lvl="1"/>
            <a:r>
              <a:rPr lang="en-US" dirty="0"/>
              <a:t>Dedicated HW: e.g., NVIDIA DGX-1 (8xP100), 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NVIDIA DGX-2 (16xV100, </a:t>
            </a:r>
            <a:r>
              <a:rPr lang="en-US" b="1" dirty="0" err="1">
                <a:solidFill>
                  <a:schemeClr val="accent1"/>
                </a:solidFill>
              </a:rPr>
              <a:t>NVSwitch</a:t>
            </a:r>
            <a:r>
              <a:rPr lang="en-US" b="1" dirty="0">
                <a:solidFill>
                  <a:schemeClr val="accent1"/>
                </a:solidFill>
              </a:rPr>
              <a:t>)</a:t>
            </a:r>
            <a:r>
              <a:rPr lang="en-US" dirty="0">
                <a:solidFill>
                  <a:schemeClr val="tx1"/>
                </a:solidFill>
              </a:rPr>
              <a:t>,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NVIDIA DGX A100 (8x A100, </a:t>
            </a:r>
            <a:r>
              <a:rPr lang="en-US" dirty="0" err="1">
                <a:solidFill>
                  <a:schemeClr val="tx1"/>
                </a:solidFill>
              </a:rPr>
              <a:t>NVSwitch</a:t>
            </a:r>
            <a:r>
              <a:rPr lang="en-US" dirty="0">
                <a:solidFill>
                  <a:schemeClr val="tx1"/>
                </a:solidFill>
              </a:rPr>
              <a:t>, Mellanox)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NVIDIA DGX H100 (8x H100, Mellanox InfiniBand)</a:t>
            </a:r>
            <a:endParaRPr lang="en-US" sz="1200" dirty="0"/>
          </a:p>
          <a:p>
            <a:r>
              <a:rPr lang="en-US" dirty="0"/>
              <a:t>DNN Framework support</a:t>
            </a:r>
          </a:p>
          <a:p>
            <a:pPr lvl="1"/>
            <a:r>
              <a:rPr lang="en-US" dirty="0"/>
              <a:t>All specialized DNN frameworks have very good support for GPU training</a:t>
            </a:r>
          </a:p>
          <a:p>
            <a:pPr lvl="1"/>
            <a:r>
              <a:rPr lang="en-US" dirty="0"/>
              <a:t>Most of them also support multi-GPU training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04E9B-0E55-9832-34F9-9778C583A3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GPUs for DNN Training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E509A-E457-0769-CB28-34C3F63117FF}"/>
              </a:ext>
            </a:extLst>
          </p:cNvPr>
          <p:cNvSpPr txBox="1"/>
          <p:nvPr/>
        </p:nvSpPr>
        <p:spPr>
          <a:xfrm>
            <a:off x="7350427" y="1377449"/>
            <a:ext cx="354706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Rajat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Raina,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Anand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Madhavan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Andrew Y. Ng: Large-scale deep unsupervised learning using graphics processors.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2009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30AAA-2BFE-91BC-BD37-FFC6952E6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6292" y="142242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339461-D798-3636-A005-06ED7DC04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917" y="2651648"/>
            <a:ext cx="3010272" cy="169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1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2FA14-9D61-760B-187F-9D582AD8E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DNN Benchmarks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9CFE82-3714-D765-BB30-AFAF2406F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2" y="1090654"/>
            <a:ext cx="7878508" cy="46629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2BDC08-114C-A6F7-3E20-FE7ABCA7767A}"/>
              </a:ext>
            </a:extLst>
          </p:cNvPr>
          <p:cNvSpPr/>
          <p:nvPr/>
        </p:nvSpPr>
        <p:spPr>
          <a:xfrm>
            <a:off x="568962" y="5632508"/>
            <a:ext cx="2725859" cy="13116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B4CD6B-6EDE-FC30-2532-60457887B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303" y="4210744"/>
            <a:ext cx="1975006" cy="16336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64D8A2-277B-A35F-386E-5E70B2A40E25}"/>
              </a:ext>
            </a:extLst>
          </p:cNvPr>
          <p:cNvSpPr/>
          <p:nvPr/>
        </p:nvSpPr>
        <p:spPr>
          <a:xfrm>
            <a:off x="4169854" y="1224233"/>
            <a:ext cx="2670849" cy="13116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149BD4-83C7-51EF-4E6D-8D6760DDEE5E}"/>
              </a:ext>
            </a:extLst>
          </p:cNvPr>
          <p:cNvSpPr txBox="1"/>
          <p:nvPr/>
        </p:nvSpPr>
        <p:spPr>
          <a:xfrm>
            <a:off x="1352817" y="1470781"/>
            <a:ext cx="5790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V0.6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A8B1E5-F17D-0FA9-DAA9-A13F1EB440B4}"/>
              </a:ext>
            </a:extLst>
          </p:cNvPr>
          <p:cNvSpPr txBox="1"/>
          <p:nvPr/>
        </p:nvSpPr>
        <p:spPr>
          <a:xfrm>
            <a:off x="8627414" y="1203362"/>
            <a:ext cx="3207235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MLPerf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v0.6:  </a:t>
            </a:r>
            <a:b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5"/>
              </a:rPr>
              <a:t>https://mlperf.org/training-results-0-6/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MLPerf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v0.7: </a:t>
            </a:r>
            <a:b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6"/>
              </a:rPr>
              <a:t>https://mlperf.org/training-results-0-7</a:t>
            </a:r>
            <a:endParaRPr lang="en-US" sz="1400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… </a:t>
            </a:r>
            <a:r>
              <a:rPr lang="en-US" sz="140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MLPerf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v2.1 (11/2022)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BC42BE-D339-D935-CD30-89BD3AE45792}"/>
              </a:ext>
            </a:extLst>
          </p:cNvPr>
          <p:cNvSpPr txBox="1"/>
          <p:nvPr/>
        </p:nvSpPr>
        <p:spPr>
          <a:xfrm>
            <a:off x="8627414" y="3707039"/>
            <a:ext cx="320723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</a:rPr>
              <a:t>96 x DGX-2H 	</a:t>
            </a: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= 96 * 16 </a:t>
            </a:r>
            <a:b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                       	= 1536 V100 GPUs</a:t>
            </a:r>
            <a:b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 ~ 96 * $400K = </a:t>
            </a:r>
            <a:r>
              <a:rPr lang="en-US" b="1" dirty="0">
                <a:solidFill>
                  <a:srgbClr val="F70146"/>
                </a:solidFill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$35M – $40M</a:t>
            </a:r>
            <a:endParaRPr lang="en-US" b="1" dirty="0">
              <a:solidFill>
                <a:srgbClr val="F70146"/>
              </a:solidFill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458DEB-0883-966D-0D38-6099B75F1454}"/>
              </a:ext>
            </a:extLst>
          </p:cNvPr>
          <p:cNvSpPr/>
          <p:nvPr/>
        </p:nvSpPr>
        <p:spPr>
          <a:xfrm>
            <a:off x="8537309" y="4813857"/>
            <a:ext cx="3098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https://www.forbes.com/sites/</a:t>
            </a:r>
            <a:b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</a:br>
            <a:r>
              <a:rPr lang="en-US" sz="140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tiriasresearch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/2019/06/19/</a:t>
            </a:r>
            <a:b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</a:br>
            <a:r>
              <a:rPr lang="en-US" sz="140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nvidia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-offers-a-turnkey-supercomputer-the-</a:t>
            </a:r>
            <a:r>
              <a:rPr lang="en-US" sz="140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dgx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-</a:t>
            </a:r>
            <a:r>
              <a:rPr lang="en-US" sz="140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superpod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hlinkClick r:id="rId7"/>
              </a:rPr>
              <a:t>/#693400f43ee5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2019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FF1AA5-C303-453B-61AA-36E68033E5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Classic PCI Express</a:t>
            </a:r>
          </a:p>
          <a:p>
            <a:pPr lvl="1"/>
            <a:r>
              <a:rPr lang="en-US" dirty="0"/>
              <a:t>Peripheral Component Interconnect Express (default)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v3 x16 lanes: 16GB/s</a:t>
            </a:r>
            <a:r>
              <a:rPr lang="en-US" dirty="0"/>
              <a:t>, v4 (2017) x16 lanes: 32GB/s, v5 (2019) x16 lanes: 64GB/s</a:t>
            </a:r>
          </a:p>
          <a:p>
            <a:r>
              <a:rPr lang="en-US" dirty="0"/>
              <a:t>#1 </a:t>
            </a:r>
            <a:r>
              <a:rPr lang="en-US" dirty="0" err="1">
                <a:solidFill>
                  <a:schemeClr val="accent1"/>
                </a:solidFill>
              </a:rPr>
              <a:t>NVLink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Proprietary technology</a:t>
            </a:r>
          </a:p>
          <a:p>
            <a:pPr lvl="1"/>
            <a:r>
              <a:rPr lang="en-US" dirty="0"/>
              <a:t>Requires </a:t>
            </a:r>
            <a:r>
              <a:rPr lang="en-US" dirty="0" err="1"/>
              <a:t>NVLink</a:t>
            </a:r>
            <a:r>
              <a:rPr lang="en-US" dirty="0"/>
              <a:t>-enabled CPU (e.g., IBM Power 8/9)</a:t>
            </a:r>
          </a:p>
          <a:p>
            <a:pPr lvl="1"/>
            <a:r>
              <a:rPr lang="en-US" dirty="0"/>
              <a:t>Connect GPU-GPU and GPU-CPU</a:t>
            </a:r>
          </a:p>
          <a:p>
            <a:pPr lvl="1"/>
            <a:r>
              <a:rPr lang="en-US" dirty="0" err="1"/>
              <a:t>NVLink</a:t>
            </a:r>
            <a:r>
              <a:rPr lang="en-US" dirty="0"/>
              <a:t> 1: 80+80 GB/s</a:t>
            </a:r>
          </a:p>
          <a:p>
            <a:pPr lvl="1"/>
            <a:r>
              <a:rPr lang="en-US" dirty="0" err="1"/>
              <a:t>NVLink</a:t>
            </a:r>
            <a:r>
              <a:rPr lang="en-US" dirty="0"/>
              <a:t> 2: 150+150 GB/s</a:t>
            </a:r>
          </a:p>
          <a:p>
            <a:pPr lvl="1"/>
            <a:r>
              <a:rPr lang="en-US" dirty="0" err="1"/>
              <a:t>NVLink</a:t>
            </a:r>
            <a:r>
              <a:rPr lang="en-US" dirty="0"/>
              <a:t> 3: 600 GB/s, </a:t>
            </a:r>
            <a:r>
              <a:rPr lang="en-US" dirty="0" err="1"/>
              <a:t>NVLink</a:t>
            </a:r>
            <a:r>
              <a:rPr lang="en-US" dirty="0"/>
              <a:t> 4: 900GB/s, </a:t>
            </a:r>
            <a:r>
              <a:rPr lang="en-US" dirty="0" err="1"/>
              <a:t>NVLink</a:t>
            </a:r>
            <a:r>
              <a:rPr lang="en-US" dirty="0"/>
              <a:t> 5: 2x 900GB/s</a:t>
            </a:r>
          </a:p>
          <a:p>
            <a:r>
              <a:rPr lang="en-US" dirty="0"/>
              <a:t>#2 </a:t>
            </a:r>
            <a:r>
              <a:rPr lang="en-US" dirty="0" err="1">
                <a:solidFill>
                  <a:schemeClr val="accent1"/>
                </a:solidFill>
              </a:rPr>
              <a:t>NVSwitch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Fully connected GPUs, each communicating at 300GB/s</a:t>
            </a:r>
          </a:p>
          <a:p>
            <a:pPr lvl="1"/>
            <a:r>
              <a:rPr lang="en-US" dirty="0" err="1"/>
              <a:t>NVSwitch</a:t>
            </a:r>
            <a:r>
              <a:rPr lang="en-US" dirty="0"/>
              <a:t> 2 and 3: from 7.2 Tbits/sec to 13.6 Tbits/sec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83377-C6B2-0D06-B844-92C6028D6D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GPU Link Technologies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002A83-8E48-0A29-A96A-F2C9EC09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33" y="2350160"/>
            <a:ext cx="3326002" cy="276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3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022F2C-835B-0820-F51B-E2894FEC89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Recap: Amdahl’s Law</a:t>
            </a:r>
            <a:endParaRPr lang="en-US" sz="700" dirty="0"/>
          </a:p>
          <a:p>
            <a:r>
              <a:rPr lang="en-US" dirty="0"/>
              <a:t>Experimental Setup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SnapML</a:t>
            </a:r>
            <a:r>
              <a:rPr lang="en-US" dirty="0"/>
              <a:t>, 4 IBM Power x 4 V100 GPUs, </a:t>
            </a:r>
            <a:r>
              <a:rPr lang="en-US" dirty="0" err="1"/>
              <a:t>NVLink</a:t>
            </a:r>
            <a:r>
              <a:rPr lang="en-US" dirty="0"/>
              <a:t> 2.0</a:t>
            </a:r>
          </a:p>
          <a:p>
            <a:pPr lvl="1"/>
            <a:r>
              <a:rPr lang="en-US" dirty="0"/>
              <a:t>200 million training examples of the Criteo dataset (&gt; GPU mem)</a:t>
            </a:r>
          </a:p>
          <a:p>
            <a:pPr lvl="1"/>
            <a:r>
              <a:rPr lang="en-US" dirty="0"/>
              <a:t>Train a logistic regression model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6A860-F459-48F5-B671-6698B766B2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GPU Link Technologies,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C7FB2-0E1F-F249-6B84-32F985A73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233" y="1420685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CB9BC3-D9EB-C37C-865F-8131134A2E29}"/>
              </a:ext>
            </a:extLst>
          </p:cNvPr>
          <p:cNvSpPr txBox="1"/>
          <p:nvPr/>
        </p:nvSpPr>
        <p:spPr>
          <a:xfrm>
            <a:off x="7842324" y="1376539"/>
            <a:ext cx="315413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[Celestine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Dünner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Snap ML: A Hierarchical Framework for Machine Learning. 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E48F4F-E929-7D3D-1F5F-8C11B1EFC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497" y="3701766"/>
            <a:ext cx="4008650" cy="1794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69D995-1E39-9B67-40E5-42BDDD14C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093" y="3688092"/>
            <a:ext cx="4051755" cy="18809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F74358-FC97-CA23-7EFE-F3321BD04F8D}"/>
              </a:ext>
            </a:extLst>
          </p:cNvPr>
          <p:cNvSpPr/>
          <p:nvPr/>
        </p:nvSpPr>
        <p:spPr>
          <a:xfrm>
            <a:off x="2761347" y="3150428"/>
            <a:ext cx="28386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PCIe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v3 Interconnect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D0B1D2-6F3A-52E6-2846-737D17C7C0B5}"/>
              </a:ext>
            </a:extLst>
          </p:cNvPr>
          <p:cNvSpPr/>
          <p:nvPr/>
        </p:nvSpPr>
        <p:spPr>
          <a:xfrm>
            <a:off x="7113968" y="3142054"/>
            <a:ext cx="28386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NVLink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Interconnect</a:t>
            </a:r>
          </a:p>
        </p:txBody>
      </p:sp>
    </p:spTree>
    <p:extLst>
      <p:ext uri="{BB962C8B-B14F-4D97-AF65-F5344CB8AC3E}">
        <p14:creationId xmlns:p14="http://schemas.microsoft.com/office/powerpoint/2010/main" val="364315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45E4FE-D0BC-1359-9D1A-BDD7CC851E47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9E6C7C-B5A3-3FD0-E85F-618632264BF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Live Variable Analysis</a:t>
            </a:r>
          </a:p>
          <a:p>
            <a:pPr lvl="1"/>
            <a:r>
              <a:rPr lang="en-US" dirty="0"/>
              <a:t>Remove intermediates ASAP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Examples:</a:t>
            </a:r>
            <a:r>
              <a:rPr lang="en-US" dirty="0"/>
              <a:t> </a:t>
            </a:r>
            <a:r>
              <a:rPr lang="en-US" dirty="0" err="1"/>
              <a:t>SystemML</a:t>
            </a:r>
            <a:r>
              <a:rPr lang="en-US" dirty="0"/>
              <a:t>, TensorFlow, </a:t>
            </a:r>
            <a:r>
              <a:rPr lang="en-US" dirty="0" err="1"/>
              <a:t>MXNet</a:t>
            </a:r>
            <a:r>
              <a:rPr lang="en-US" dirty="0"/>
              <a:t>, </a:t>
            </a:r>
            <a:r>
              <a:rPr lang="en-US" dirty="0" err="1"/>
              <a:t>Superneurons</a:t>
            </a:r>
            <a:r>
              <a:rPr lang="en-US" dirty="0"/>
              <a:t>, </a:t>
            </a:r>
            <a:r>
              <a:rPr lang="en-US" dirty="0" err="1"/>
              <a:t>MONeT</a:t>
            </a:r>
            <a:endParaRPr lang="en-US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GPU-CPU Eviction</a:t>
            </a:r>
          </a:p>
          <a:p>
            <a:pPr lvl="1"/>
            <a:r>
              <a:rPr lang="en-US" dirty="0"/>
              <a:t>Evict variables from GPU to CPU memory under memory pressure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Examples:</a:t>
            </a:r>
            <a:r>
              <a:rPr lang="en-US" dirty="0"/>
              <a:t> </a:t>
            </a:r>
            <a:r>
              <a:rPr lang="en-US" dirty="0" err="1"/>
              <a:t>SystemML</a:t>
            </a:r>
            <a:r>
              <a:rPr lang="en-US" dirty="0"/>
              <a:t>, </a:t>
            </a:r>
            <a:r>
              <a:rPr lang="en-US" dirty="0" err="1"/>
              <a:t>Superneurons</a:t>
            </a:r>
            <a:r>
              <a:rPr lang="en-US" dirty="0"/>
              <a:t>, </a:t>
            </a:r>
            <a:r>
              <a:rPr lang="en-US" dirty="0" err="1"/>
              <a:t>GeePS</a:t>
            </a:r>
            <a:r>
              <a:rPr lang="en-US" dirty="0"/>
              <a:t>, (TensorFlow)</a:t>
            </a:r>
          </a:p>
          <a:p>
            <a:r>
              <a:rPr lang="en-US" dirty="0"/>
              <a:t>#3 </a:t>
            </a:r>
            <a:r>
              <a:rPr lang="en-US" dirty="0" err="1">
                <a:solidFill>
                  <a:schemeClr val="accent1"/>
                </a:solidFill>
              </a:rPr>
              <a:t>Recomputation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Recompute inexpensive operations (e.g., activations of forward pass)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Examples:</a:t>
            </a:r>
            <a:r>
              <a:rPr lang="en-US" dirty="0"/>
              <a:t> </a:t>
            </a:r>
            <a:r>
              <a:rPr lang="en-US" dirty="0" err="1"/>
              <a:t>MXNet</a:t>
            </a:r>
            <a:r>
              <a:rPr lang="en-US" dirty="0"/>
              <a:t>, </a:t>
            </a:r>
            <a:r>
              <a:rPr lang="en-US" dirty="0" err="1"/>
              <a:t>Superneurons</a:t>
            </a:r>
            <a:r>
              <a:rPr lang="en-US" dirty="0"/>
              <a:t>, </a:t>
            </a:r>
            <a:r>
              <a:rPr lang="en-US" dirty="0" err="1"/>
              <a:t>MONet</a:t>
            </a:r>
            <a:r>
              <a:rPr lang="en-US" dirty="0"/>
              <a:t>, </a:t>
            </a:r>
            <a:r>
              <a:rPr lang="en-US" dirty="0" err="1">
                <a:latin typeface="Consolas" panose="020B0609020204030204" pitchFamily="49" charset="0"/>
              </a:rPr>
              <a:t>keras.remat</a:t>
            </a:r>
            <a:r>
              <a:rPr lang="en-US" dirty="0">
                <a:latin typeface="Consolas" panose="020B0609020204030204" pitchFamily="49" charset="0"/>
              </a:rPr>
              <a:t>()</a:t>
            </a:r>
          </a:p>
          <a:p>
            <a:r>
              <a:rPr lang="en-US" dirty="0"/>
              <a:t>#4 </a:t>
            </a:r>
            <a:r>
              <a:rPr lang="en-US" dirty="0">
                <a:solidFill>
                  <a:schemeClr val="accent1"/>
                </a:solidFill>
              </a:rPr>
              <a:t>Reuse Allocations</a:t>
            </a:r>
          </a:p>
          <a:p>
            <a:pPr lvl="1"/>
            <a:r>
              <a:rPr lang="en-US" dirty="0"/>
              <a:t>Reuse allocated matrices and tensors via free lists, but </a:t>
            </a:r>
            <a:r>
              <a:rPr lang="en-US" b="1" dirty="0">
                <a:solidFill>
                  <a:schemeClr val="accent1"/>
                </a:solidFill>
              </a:rPr>
              <a:t>fragmentation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Examples: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SystemML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Superneurons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MONet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#5 </a:t>
            </a:r>
            <a:r>
              <a:rPr lang="en-US" dirty="0">
                <a:solidFill>
                  <a:schemeClr val="accent1"/>
                </a:solidFill>
              </a:rPr>
              <a:t>Physical Operator Selection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Different tradeoffs of performance and size of intermediates (</a:t>
            </a:r>
            <a:r>
              <a:rPr lang="en-US" dirty="0" err="1">
                <a:solidFill>
                  <a:schemeClr val="tx1"/>
                </a:solidFill>
              </a:rPr>
              <a:t>MONet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A1E2-9877-C6B3-9FEE-9EA850FD8A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Handling Memory Constraints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0D80D-1D2E-B286-F9C4-5FE63A20451C}"/>
              </a:ext>
            </a:extLst>
          </p:cNvPr>
          <p:cNvSpPr txBox="1"/>
          <p:nvPr/>
        </p:nvSpPr>
        <p:spPr>
          <a:xfrm>
            <a:off x="8760198" y="3025640"/>
            <a:ext cx="22106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40D1E"/>
                </a:solidFill>
              </a:rPr>
              <a:t>Problem:</a:t>
            </a:r>
            <a:r>
              <a:rPr lang="en-US" sz="2400" b="1" dirty="0"/>
              <a:t> Limited </a:t>
            </a:r>
            <a:br>
              <a:rPr lang="en-US" sz="2400" b="1" dirty="0"/>
            </a:br>
            <a:r>
              <a:rPr lang="en-US" sz="2400" b="1" dirty="0"/>
              <a:t>Device Memory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D1F603-49A7-3C03-4D6C-6F7640CA6DE8}"/>
              </a:ext>
            </a:extLst>
          </p:cNvPr>
          <p:cNvSpPr txBox="1"/>
          <p:nvPr/>
        </p:nvSpPr>
        <p:spPr>
          <a:xfrm>
            <a:off x="7765248" y="1763338"/>
            <a:ext cx="319537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Linnan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Wang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Superneurons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dynamic GPU memory management for training deep neural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PPOPP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A5BD0B-DEF8-09EF-B61F-984EEB0EB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2485" y="1828467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A50F99-A19C-C44A-15B8-86CE970A8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763" y="372924"/>
            <a:ext cx="3033599" cy="132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3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EB4CC3-F6ED-2057-C63C-89484AAC8D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Manual Placement</a:t>
            </a:r>
          </a:p>
          <a:p>
            <a:pPr lvl="1"/>
            <a:r>
              <a:rPr lang="en-US" dirty="0"/>
              <a:t>Most DNN frameworks allow manual placement of </a:t>
            </a:r>
            <a:br>
              <a:rPr lang="en-US" dirty="0"/>
            </a:br>
            <a:r>
              <a:rPr lang="en-US" dirty="0"/>
              <a:t>variables and operations on individual CPU/GPU devices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Heuristics and intuition of human experts</a:t>
            </a:r>
            <a:endParaRPr lang="en-US" sz="700" dirty="0"/>
          </a:p>
          <a:p>
            <a:r>
              <a:rPr lang="en-US" dirty="0"/>
              <a:t>Automatic Placement</a:t>
            </a:r>
          </a:p>
          <a:p>
            <a:pPr lvl="1"/>
            <a:r>
              <a:rPr lang="en-US" dirty="0"/>
              <a:t>Sequence-to-sequence model to predict which </a:t>
            </a:r>
            <a:br>
              <a:rPr lang="en-US" dirty="0"/>
            </a:br>
            <a:r>
              <a:rPr lang="en-US" dirty="0"/>
              <a:t>operations should run on which device</a:t>
            </a:r>
          </a:p>
          <a:p>
            <a:pPr lvl="1"/>
            <a:r>
              <a:rPr lang="en-US" b="1" dirty="0"/>
              <a:t>Examples: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91962-20F3-5B6D-BCDD-5B69B861B0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Hybrid CPU/GPU Execution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C7ABE0-BD50-4EDF-A2EF-26213B6B6CAD}"/>
              </a:ext>
            </a:extLst>
          </p:cNvPr>
          <p:cNvSpPr txBox="1"/>
          <p:nvPr/>
        </p:nvSpPr>
        <p:spPr>
          <a:xfrm>
            <a:off x="7939143" y="2248648"/>
            <a:ext cx="307455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1"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Azalia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Mirhoseini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Device Placement Optimization with Reinforcement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4E4395-6FFC-D2F5-06C4-DC62F9AC6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653" y="2308843"/>
            <a:ext cx="49624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003E54-BE71-16E6-B72E-68AF509E2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327" y="3447887"/>
            <a:ext cx="5160001" cy="1087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270D71-FFDB-8E42-28F6-54CFF99D7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4279" y="4652174"/>
            <a:ext cx="5160001" cy="10100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33C639-7609-5785-592E-20DBB317A430}"/>
              </a:ext>
            </a:extLst>
          </p:cNvPr>
          <p:cNvSpPr txBox="1"/>
          <p:nvPr/>
        </p:nvSpPr>
        <p:spPr>
          <a:xfrm>
            <a:off x="4780532" y="4812946"/>
            <a:ext cx="180870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Inception V3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90F505-2EC2-7BD1-9E50-1892EC738C8B}"/>
              </a:ext>
            </a:extLst>
          </p:cNvPr>
          <p:cNvSpPr txBox="1"/>
          <p:nvPr/>
        </p:nvSpPr>
        <p:spPr>
          <a:xfrm>
            <a:off x="4782207" y="3598774"/>
            <a:ext cx="180870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Neural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MT graph</a:t>
            </a:r>
          </a:p>
        </p:txBody>
      </p:sp>
    </p:spTree>
    <p:extLst>
      <p:ext uri="{BB962C8B-B14F-4D97-AF65-F5344CB8AC3E}">
        <p14:creationId xmlns:p14="http://schemas.microsoft.com/office/powerpoint/2010/main" val="383855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F714F6-19B0-29AC-090F-CE6027AF3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029" y="2918599"/>
            <a:ext cx="5190770" cy="277292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6BC032-E609-1EAF-EC0D-7CB9EE84C7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State-of-the-art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Very limited support of sparse tensors </a:t>
            </a:r>
            <a:r>
              <a:rPr lang="en-US" dirty="0"/>
              <a:t>in TensorFlow, </a:t>
            </a:r>
            <a:r>
              <a:rPr lang="en-US" dirty="0" err="1"/>
              <a:t>PyTorch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GPU operations for linear algebra (</a:t>
            </a:r>
            <a:r>
              <a:rPr lang="en-US" b="1" dirty="0" err="1">
                <a:solidFill>
                  <a:srgbClr val="7889FB"/>
                </a:solidFill>
              </a:rPr>
              <a:t>cuSparse</a:t>
            </a:r>
            <a:r>
              <a:rPr lang="en-US" dirty="0"/>
              <a:t>), early support in ASICs</a:t>
            </a:r>
          </a:p>
          <a:p>
            <a:pPr lvl="1"/>
            <a:r>
              <a:rPr lang="en-US" dirty="0"/>
              <a:t>Problem: </a:t>
            </a:r>
            <a:r>
              <a:rPr lang="en-US" b="1" dirty="0">
                <a:solidFill>
                  <a:schemeClr val="accent1"/>
                </a:solidFill>
              </a:rPr>
              <a:t>Irregular structures of sparse matrices/tensors</a:t>
            </a:r>
            <a:endParaRPr lang="en-US" sz="1000" dirty="0"/>
          </a:p>
          <a:p>
            <a:r>
              <a:rPr lang="en-US" dirty="0"/>
              <a:t>Common Techniques</a:t>
            </a:r>
          </a:p>
          <a:p>
            <a:pPr lvl="1"/>
            <a:r>
              <a:rPr lang="en-US" dirty="0"/>
              <a:t>#1: </a:t>
            </a:r>
            <a:r>
              <a:rPr lang="en-US" b="1" dirty="0">
                <a:solidFill>
                  <a:srgbClr val="7889FB"/>
                </a:solidFill>
              </a:rPr>
              <a:t>Blocking/clustering</a:t>
            </a:r>
            <a:r>
              <a:rPr lang="en-US" dirty="0"/>
              <a:t> of rows/columns by number of non-zeros</a:t>
            </a:r>
          </a:p>
          <a:p>
            <a:pPr lvl="1"/>
            <a:r>
              <a:rPr lang="en-US" dirty="0"/>
              <a:t>#2: </a:t>
            </a:r>
            <a:r>
              <a:rPr lang="en-US" b="1" dirty="0">
                <a:solidFill>
                  <a:srgbClr val="7889FB"/>
                </a:solidFill>
              </a:rPr>
              <a:t>Padding rows/columns</a:t>
            </a:r>
            <a:r>
              <a:rPr lang="en-US" dirty="0"/>
              <a:t> to common number of non-zeros</a:t>
            </a:r>
            <a:endParaRPr lang="en-US" sz="1000" dirty="0"/>
          </a:p>
          <a:p>
            <a:r>
              <a:rPr lang="en-US" dirty="0"/>
              <a:t>Example A100 Sparsity Exploitation</a:t>
            </a:r>
          </a:p>
          <a:p>
            <a:pPr lvl="1"/>
            <a:r>
              <a:rPr lang="en-US" dirty="0"/>
              <a:t>Constraint: 2 non-zeros in block of 4</a:t>
            </a:r>
          </a:p>
          <a:p>
            <a:pPr lvl="1"/>
            <a:r>
              <a:rPr lang="en-US" dirty="0"/>
              <a:t>Structured valued pruning </a:t>
            </a:r>
            <a:r>
              <a:rPr lang="en-US" dirty="0">
                <a:sym typeface="Wingdings" panose="05000000000000000000" pitchFamily="2" charset="2"/>
              </a:rPr>
              <a:t> accuracy impact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Regular access pattern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D571F-FECD-F68F-6B9E-8699245870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Sparsity in DNN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BBC80-5043-1787-4EB2-4E5180A2E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74" y="1554456"/>
            <a:ext cx="659373" cy="561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AB6C50-F058-DFE1-57A7-9B89B76F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524" y="1554456"/>
            <a:ext cx="1027585" cy="2130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9DE58-0105-5615-EF64-26FFCB4308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0465"/>
          <a:stretch/>
        </p:blipFill>
        <p:spPr>
          <a:xfrm>
            <a:off x="9429778" y="1907976"/>
            <a:ext cx="636764" cy="400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870584-1566-CCE0-3B19-916B24A659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2948" y="2035479"/>
            <a:ext cx="505703" cy="1878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706A11-AEA3-19C2-C099-3E28448016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017" y="5111393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BC0640-7991-37FF-47CA-4F6250017F47}"/>
              </a:ext>
            </a:extLst>
          </p:cNvPr>
          <p:cNvSpPr txBox="1"/>
          <p:nvPr/>
        </p:nvSpPr>
        <p:spPr>
          <a:xfrm>
            <a:off x="1650599" y="5147926"/>
            <a:ext cx="3082765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[NVIDIA A100 Tensor Core GPU Architecture, Whitepaper,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Aug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113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159542-21DD-A08D-7BF9-5A9A0FE70E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FPGAs in ML Systems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2CACA-A6E1-993F-6674-560E1D28BD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23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550D21-30BC-F7C2-B650-C98CAB0A99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FPGA Definition</a:t>
            </a:r>
          </a:p>
          <a:p>
            <a:pPr lvl="1"/>
            <a:r>
              <a:rPr lang="en-US" dirty="0"/>
              <a:t>Integrated circuit that allows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configuring custom hardware designs</a:t>
            </a:r>
          </a:p>
          <a:p>
            <a:pPr lvl="1"/>
            <a:r>
              <a:rPr lang="en-US" dirty="0"/>
              <a:t>Reconfiguration in &lt;1s</a:t>
            </a:r>
          </a:p>
          <a:p>
            <a:pPr lvl="1"/>
            <a:r>
              <a:rPr lang="en-US" dirty="0"/>
              <a:t>HW description language: </a:t>
            </a:r>
            <a:br>
              <a:rPr lang="en-US" dirty="0"/>
            </a:br>
            <a:r>
              <a:rPr lang="en-US" dirty="0"/>
              <a:t>e.g., VHDL, Verilog</a:t>
            </a:r>
            <a:endParaRPr lang="en-US" sz="700" dirty="0"/>
          </a:p>
          <a:p>
            <a:pPr lvl="1"/>
            <a:endParaRPr lang="en-US" dirty="0"/>
          </a:p>
          <a:p>
            <a:r>
              <a:rPr lang="en-US" dirty="0"/>
              <a:t>FPGA Components</a:t>
            </a:r>
          </a:p>
          <a:p>
            <a:pPr lvl="1"/>
            <a:r>
              <a:rPr lang="en-US" b="1" dirty="0"/>
              <a:t>#1 </a:t>
            </a:r>
            <a:r>
              <a:rPr lang="en-US" b="1" dirty="0">
                <a:solidFill>
                  <a:srgbClr val="7889FB"/>
                </a:solidFill>
              </a:rPr>
              <a:t>lookup table</a:t>
            </a:r>
            <a:r>
              <a:rPr lang="en-US" dirty="0"/>
              <a:t> (LUT) as logic gates</a:t>
            </a:r>
          </a:p>
          <a:p>
            <a:pPr lvl="1"/>
            <a:r>
              <a:rPr lang="en-US" b="1" dirty="0"/>
              <a:t>#2 </a:t>
            </a:r>
            <a:r>
              <a:rPr lang="en-US" b="1" dirty="0">
                <a:solidFill>
                  <a:srgbClr val="7889FB"/>
                </a:solidFill>
              </a:rPr>
              <a:t>flip-flops</a:t>
            </a:r>
            <a:r>
              <a:rPr lang="en-US" dirty="0"/>
              <a:t> (registers)</a:t>
            </a:r>
          </a:p>
          <a:p>
            <a:pPr lvl="1"/>
            <a:r>
              <a:rPr lang="en-US" b="1" dirty="0"/>
              <a:t>#3 </a:t>
            </a:r>
            <a:r>
              <a:rPr lang="en-US" b="1" dirty="0">
                <a:solidFill>
                  <a:srgbClr val="7889FB"/>
                </a:solidFill>
              </a:rPr>
              <a:t>interconnect network</a:t>
            </a:r>
          </a:p>
          <a:p>
            <a:pPr lvl="1"/>
            <a:r>
              <a:rPr lang="en-US" dirty="0"/>
              <a:t>Additional memory and DSP blocks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85476D-5EB7-355D-5796-DE75DB9D7C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FPGA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D2E175-4028-442B-8AB3-46DD706E2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6093" y="321264"/>
            <a:ext cx="5001323" cy="53695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9D539C-D5F8-40E0-402A-12B7A2BFDA47}"/>
              </a:ext>
            </a:extLst>
          </p:cNvPr>
          <p:cNvSpPr txBox="1"/>
          <p:nvPr/>
        </p:nvSpPr>
        <p:spPr>
          <a:xfrm>
            <a:off x="8128763" y="414320"/>
            <a:ext cx="2155415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https://intel.com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9716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0695B-97CD-3983-2F2A-F03F5DD6DB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Categories of Execution Strategies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2081CF-E9BE-65E3-FC1D-BBB73D2DA2AD}"/>
              </a:ext>
            </a:extLst>
          </p:cNvPr>
          <p:cNvSpPr/>
          <p:nvPr/>
        </p:nvSpPr>
        <p:spPr>
          <a:xfrm>
            <a:off x="1549998" y="3589334"/>
            <a:ext cx="8437089" cy="552450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08 Hybrid Execution and HW Accelerators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0EE319-FA1D-9949-179F-EE122F8E6D3C}"/>
              </a:ext>
            </a:extLst>
          </p:cNvPr>
          <p:cNvCxnSpPr/>
          <p:nvPr/>
        </p:nvCxnSpPr>
        <p:spPr>
          <a:xfrm>
            <a:off x="1551757" y="4534879"/>
            <a:ext cx="8435246" cy="1"/>
          </a:xfrm>
          <a:prstGeom prst="line">
            <a:avLst/>
          </a:prstGeom>
          <a:ln w="22225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0244C31-98D9-143A-3455-538FCBB5CBE9}"/>
              </a:ext>
            </a:extLst>
          </p:cNvPr>
          <p:cNvSpPr/>
          <p:nvPr/>
        </p:nvSpPr>
        <p:spPr>
          <a:xfrm>
            <a:off x="1551674" y="4918600"/>
            <a:ext cx="8437089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09 Caching, Partitioning, Indexing, and Compression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D068D4-6620-F639-0D3A-7D88D39C9146}"/>
              </a:ext>
            </a:extLst>
          </p:cNvPr>
          <p:cNvSpPr/>
          <p:nvPr/>
        </p:nvSpPr>
        <p:spPr>
          <a:xfrm>
            <a:off x="4511242" y="2136041"/>
            <a:ext cx="2514600" cy="1082502"/>
          </a:xfrm>
          <a:prstGeom prst="rect">
            <a:avLst/>
          </a:prstGeom>
          <a:solidFill>
            <a:srgbClr val="C40D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06 Parameter Servers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(data, model)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23766F-ADCD-EA78-16B2-1B58FFF48162}"/>
              </a:ext>
            </a:extLst>
          </p:cNvPr>
          <p:cNvSpPr/>
          <p:nvPr/>
        </p:nvSpPr>
        <p:spPr>
          <a:xfrm>
            <a:off x="7472403" y="2136041"/>
            <a:ext cx="2514600" cy="1082502"/>
          </a:xfrm>
          <a:prstGeom prst="rect">
            <a:avLst/>
          </a:prstGeom>
          <a:solidFill>
            <a:srgbClr val="C40D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07 LLM 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(dense,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MoE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2B0355-6D48-9140-2C1C-683E590DAD84}"/>
              </a:ext>
            </a:extLst>
          </p:cNvPr>
          <p:cNvSpPr txBox="1"/>
          <p:nvPr/>
        </p:nvSpPr>
        <p:spPr>
          <a:xfrm>
            <a:off x="4619010" y="1028991"/>
            <a:ext cx="229906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Mini-batch,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Federated,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34BC2-9A0F-9052-9591-B812182542DA}"/>
              </a:ext>
            </a:extLst>
          </p:cNvPr>
          <p:cNvSpPr txBox="1"/>
          <p:nvPr/>
        </p:nvSpPr>
        <p:spPr>
          <a:xfrm>
            <a:off x="1844848" y="1045412"/>
            <a:ext cx="67670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SIMD/SPMD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9D08CE-031F-971F-1A26-8F6C8D3B6770}"/>
              </a:ext>
            </a:extLst>
          </p:cNvPr>
          <p:cNvSpPr txBox="1"/>
          <p:nvPr/>
        </p:nvSpPr>
        <p:spPr>
          <a:xfrm>
            <a:off x="2602750" y="1028991"/>
            <a:ext cx="174333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Independent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Tasks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0A0AE8-1CC7-6221-A681-902CC7ECECE5}"/>
              </a:ext>
            </a:extLst>
          </p:cNvPr>
          <p:cNvSpPr/>
          <p:nvPr/>
        </p:nvSpPr>
        <p:spPr>
          <a:xfrm>
            <a:off x="1558657" y="2137716"/>
            <a:ext cx="1206058" cy="1082502"/>
          </a:xfrm>
          <a:prstGeom prst="rect">
            <a:avLst/>
          </a:prstGeom>
          <a:solidFill>
            <a:srgbClr val="C40D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Data-Parallel Execution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E06CD5-5A02-CCA5-C501-DFF1B6DCA66D}"/>
              </a:ext>
            </a:extLst>
          </p:cNvPr>
          <p:cNvSpPr/>
          <p:nvPr/>
        </p:nvSpPr>
        <p:spPr>
          <a:xfrm>
            <a:off x="2858623" y="2137716"/>
            <a:ext cx="1206058" cy="1082502"/>
          </a:xfrm>
          <a:prstGeom prst="rect">
            <a:avLst/>
          </a:prstGeom>
          <a:solidFill>
            <a:srgbClr val="C40D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Task-Parallel Execution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AB2109-549D-AF8C-D952-0FD44F044511}"/>
              </a:ext>
            </a:extLst>
          </p:cNvPr>
          <p:cNvSpPr txBox="1"/>
          <p:nvPr/>
        </p:nvSpPr>
        <p:spPr>
          <a:xfrm>
            <a:off x="7598172" y="1028211"/>
            <a:ext cx="229906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Self-supervised, supervised,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RL</a:t>
            </a:r>
          </a:p>
        </p:txBody>
      </p:sp>
    </p:spTree>
    <p:extLst>
      <p:ext uri="{BB962C8B-B14F-4D97-AF65-F5344CB8AC3E}">
        <p14:creationId xmlns:p14="http://schemas.microsoft.com/office/powerpoint/2010/main" val="426557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19B026-E211-16D9-7589-AAAFFDBD9D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Intel (Altera) Stratix 10 SoC FPGA</a:t>
            </a:r>
          </a:p>
          <a:p>
            <a:pPr lvl="1"/>
            <a:r>
              <a:rPr lang="en-US" dirty="0"/>
              <a:t>64bit quad-core ARM</a:t>
            </a:r>
          </a:p>
          <a:p>
            <a:pPr lvl="1"/>
            <a:r>
              <a:rPr lang="en-US" dirty="0"/>
              <a:t>10 TFLOPs FP32</a:t>
            </a:r>
          </a:p>
          <a:p>
            <a:pPr lvl="1"/>
            <a:r>
              <a:rPr lang="en-US" dirty="0"/>
              <a:t>80GFLOPs/W</a:t>
            </a:r>
          </a:p>
          <a:p>
            <a:pPr lvl="1"/>
            <a:r>
              <a:rPr lang="en-US" dirty="0"/>
              <a:t>Other configurations w/ HBM2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Xilinx </a:t>
            </a:r>
            <a:r>
              <a:rPr lang="en-US" dirty="0" err="1"/>
              <a:t>Virtex</a:t>
            </a:r>
            <a:r>
              <a:rPr lang="en-US" dirty="0"/>
              <a:t> </a:t>
            </a:r>
            <a:r>
              <a:rPr lang="en-US" dirty="0" err="1"/>
              <a:t>UltraSCALE</a:t>
            </a:r>
            <a:r>
              <a:rPr lang="en-US" dirty="0"/>
              <a:t>+</a:t>
            </a:r>
          </a:p>
          <a:p>
            <a:pPr lvl="1"/>
            <a:r>
              <a:rPr lang="en-US" dirty="0"/>
              <a:t>DSP: 21.2 TMACs</a:t>
            </a:r>
          </a:p>
          <a:p>
            <a:pPr lvl="1"/>
            <a:r>
              <a:rPr lang="en-US" dirty="0"/>
              <a:t>64MB on-chip memory</a:t>
            </a:r>
          </a:p>
          <a:p>
            <a:pPr lvl="1"/>
            <a:r>
              <a:rPr lang="en-US" dirty="0"/>
              <a:t>8GB HBM2 w/ 460GB/s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777D8-19E5-D662-D30F-37451E8336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FPGA Characteristics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28B500-966F-40BD-0ABD-1B015C85A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988" y="1078083"/>
            <a:ext cx="4752000" cy="2131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2D2058-B8B0-8CCD-5AFB-146AD8747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022" y="3426349"/>
            <a:ext cx="4752000" cy="22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5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F266A9-7F26-7DE3-1F30-92D55134F618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75892F-7025-63CB-C684-12B8B89449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Microsoft </a:t>
            </a:r>
            <a:r>
              <a:rPr lang="en-US" dirty="0">
                <a:solidFill>
                  <a:schemeClr val="accent1"/>
                </a:solidFill>
              </a:rPr>
              <a:t>Catapult</a:t>
            </a:r>
          </a:p>
          <a:p>
            <a:pPr lvl="1"/>
            <a:r>
              <a:rPr lang="en-US" dirty="0"/>
              <a:t>Dual-socket Xeon w/ PCIe-attached FPGA </a:t>
            </a:r>
          </a:p>
          <a:p>
            <a:pPr lvl="1"/>
            <a:r>
              <a:rPr lang="en-US" dirty="0"/>
              <a:t>Pre-filtering neural networks, compression, and other workloads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5A1CA-10CE-D254-13C9-7EDBAB020A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FPGAs in Microsoft’s Data Centers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56BB7C-B07D-1D23-6A99-9B37F57A47FA}"/>
              </a:ext>
            </a:extLst>
          </p:cNvPr>
          <p:cNvSpPr txBox="1"/>
          <p:nvPr/>
        </p:nvSpPr>
        <p:spPr>
          <a:xfrm>
            <a:off x="7167551" y="442725"/>
            <a:ext cx="267286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[Adrian M. Caulfield et al.: A cloud-scale acceleration architecture.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MICRO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7B6103-3E33-E74F-C20F-FC93A8B0D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722" y="483762"/>
            <a:ext cx="497709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82465C-B1C8-B933-479F-914F15947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416" y="2428556"/>
            <a:ext cx="8377778" cy="407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65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94FB47-246F-F860-4431-56D4435C4B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Microsoft </a:t>
            </a:r>
            <a:r>
              <a:rPr lang="en-US" dirty="0">
                <a:solidFill>
                  <a:schemeClr val="accent1"/>
                </a:solidFill>
              </a:rPr>
              <a:t>Brainwave</a:t>
            </a:r>
          </a:p>
          <a:p>
            <a:pPr lvl="1"/>
            <a:r>
              <a:rPr lang="en-US" dirty="0"/>
              <a:t>ML serving w/ low latency (e.g., Bing)</a:t>
            </a:r>
          </a:p>
          <a:p>
            <a:pPr lvl="1"/>
            <a:r>
              <a:rPr lang="en-US" dirty="0"/>
              <a:t>Intel Stratix 10 FPGA</a:t>
            </a:r>
          </a:p>
          <a:p>
            <a:pPr lvl="1"/>
            <a:r>
              <a:rPr lang="en-US" dirty="0"/>
              <a:t>Distributed </a:t>
            </a:r>
            <a:r>
              <a:rPr lang="en-US" b="1" dirty="0">
                <a:solidFill>
                  <a:srgbClr val="7889FB"/>
                </a:solidFill>
              </a:rPr>
              <a:t>model parallelism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precision-adaptable</a:t>
            </a:r>
          </a:p>
          <a:p>
            <a:pPr lvl="1"/>
            <a:r>
              <a:rPr lang="en-US" dirty="0"/>
              <a:t>Peak 39.5 TFLOPs</a:t>
            </a:r>
          </a:p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Brainwave</a:t>
            </a:r>
            <a:r>
              <a:rPr lang="en-US" dirty="0"/>
              <a:t> NPU</a:t>
            </a:r>
          </a:p>
          <a:p>
            <a:pPr lvl="1"/>
            <a:r>
              <a:rPr lang="en-US" dirty="0"/>
              <a:t>Neural </a:t>
            </a:r>
            <a:br>
              <a:rPr lang="en-US" dirty="0"/>
            </a:br>
            <a:r>
              <a:rPr lang="en-US" dirty="0"/>
              <a:t>processing unit</a:t>
            </a:r>
          </a:p>
          <a:p>
            <a:pPr lvl="1"/>
            <a:r>
              <a:rPr lang="en-US" dirty="0"/>
              <a:t>Dense matrix-vector</a:t>
            </a:r>
            <a:br>
              <a:rPr lang="en-US" dirty="0"/>
            </a:br>
            <a:r>
              <a:rPr lang="en-US" dirty="0"/>
              <a:t>multiplication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1502B-59CD-038D-873B-21748EBAAD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FPGAs in Microsoft’s Data Centers,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CBC94-10E9-1F51-FED4-C0B580F57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3542" y="467022"/>
            <a:ext cx="47200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56EDE0-C5CB-2A27-406F-E2EA6C58E91C}"/>
              </a:ext>
            </a:extLst>
          </p:cNvPr>
          <p:cNvSpPr txBox="1"/>
          <p:nvPr/>
        </p:nvSpPr>
        <p:spPr>
          <a:xfrm>
            <a:off x="6963748" y="416782"/>
            <a:ext cx="287383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[Eric S. Chung et al: Serving DNNs in Real Time at Datacenter Scale with Project Brainwave.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Micro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B44D8-364D-4334-A2D0-E88ED1BD1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004" y="1446039"/>
            <a:ext cx="5902401" cy="396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30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998E31-91C3-3016-1840-1F97B3151D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In-DB Acceleration of Advanced Analytics (</a:t>
            </a:r>
            <a:r>
              <a:rPr lang="en-US" dirty="0" err="1"/>
              <a:t>DAnA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Compilation of python DSL into micro instructions </a:t>
            </a:r>
            <a:br>
              <a:rPr lang="en-US" dirty="0"/>
            </a:br>
            <a:r>
              <a:rPr lang="en-US" dirty="0"/>
              <a:t>for multi-threaded FPGA-execution engine</a:t>
            </a:r>
          </a:p>
          <a:p>
            <a:pPr lvl="1"/>
            <a:r>
              <a:rPr lang="en-US" dirty="0"/>
              <a:t>Striders to directly </a:t>
            </a:r>
            <a:r>
              <a:rPr lang="en-US" b="1" dirty="0">
                <a:solidFill>
                  <a:srgbClr val="7889FB"/>
                </a:solidFill>
              </a:rPr>
              <a:t>interact with the buffer pool</a:t>
            </a:r>
            <a:endParaRPr lang="en-US" dirty="0"/>
          </a:p>
          <a:p>
            <a:r>
              <a:rPr lang="en-US" dirty="0" err="1"/>
              <a:t>MLWeaving</a:t>
            </a:r>
            <a:endParaRPr lang="en-US" dirty="0"/>
          </a:p>
          <a:p>
            <a:pPr lvl="1"/>
            <a:r>
              <a:rPr lang="en-US" dirty="0"/>
              <a:t>Adapted </a:t>
            </a:r>
            <a:r>
              <a:rPr lang="en-US" b="1" dirty="0" err="1">
                <a:solidFill>
                  <a:srgbClr val="7889FB"/>
                </a:solidFill>
              </a:rPr>
              <a:t>BitWeaving</a:t>
            </a:r>
            <a:r>
              <a:rPr lang="en-US" dirty="0"/>
              <a:t> to numeric matrices</a:t>
            </a:r>
          </a:p>
          <a:p>
            <a:pPr lvl="1"/>
            <a:r>
              <a:rPr lang="en-US" dirty="0"/>
              <a:t>Data layout basis for </a:t>
            </a:r>
            <a:r>
              <a:rPr lang="en-US" b="1" dirty="0">
                <a:solidFill>
                  <a:srgbClr val="7889FB"/>
                </a:solidFill>
              </a:rPr>
              <a:t>Any-Precision Learning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Related FPGA implementation of SGD, </a:t>
            </a:r>
            <a:br>
              <a:rPr lang="en-US" dirty="0"/>
            </a:br>
            <a:r>
              <a:rPr lang="en-US" dirty="0"/>
              <a:t>matrix-vector multiplication for GLM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Manual Selection</a:t>
            </a:r>
            <a:r>
              <a:rPr lang="en-US" dirty="0"/>
              <a:t> + Heuristics</a:t>
            </a:r>
          </a:p>
          <a:p>
            <a:r>
              <a:rPr lang="en-US" dirty="0"/>
              <a:t>Efficient FPGA implementations </a:t>
            </a:r>
            <a:br>
              <a:rPr lang="en-US" dirty="0"/>
            </a:br>
            <a:r>
              <a:rPr lang="en-US" dirty="0"/>
              <a:t>of specific operations and algorithms</a:t>
            </a:r>
          </a:p>
          <a:p>
            <a:r>
              <a:rPr lang="en-US" dirty="0">
                <a:solidFill>
                  <a:schemeClr val="accent1"/>
                </a:solidFill>
              </a:rPr>
              <a:t>Specialized neural network topologies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1C5CC-D8BF-A507-9824-9D654AFDFD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FPGAs in other ML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36B67-B58F-29CF-08C5-7797D4D4C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3360" y="219238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74F1E7-968C-C37D-C008-BF020EBF1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61" y="1433132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5FCEF-4F81-1C14-5D9D-1049C1FA6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786" y="2912798"/>
            <a:ext cx="3558623" cy="26355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EE7B09-BD6F-512F-C06A-72613F7C14AC}"/>
              </a:ext>
            </a:extLst>
          </p:cNvPr>
          <p:cNvSpPr txBox="1"/>
          <p:nvPr/>
        </p:nvSpPr>
        <p:spPr>
          <a:xfrm>
            <a:off x="8049435" y="1388565"/>
            <a:ext cx="295421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Divya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Mahajan et al: In-RDBMS Hardware Acceleration of Advanced Analytics.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6D1A4F-5088-0E89-C993-9A05CF4E3081}"/>
              </a:ext>
            </a:extLst>
          </p:cNvPr>
          <p:cNvSpPr txBox="1"/>
          <p:nvPr/>
        </p:nvSpPr>
        <p:spPr>
          <a:xfrm>
            <a:off x="7547997" y="2220676"/>
            <a:ext cx="346026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[Zeke Wang et al: Accelerating Generalized Linear Models with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MLWeaving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4341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02F77C-7F09-CA34-3926-1171D556EC67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789BAE-3ADA-0160-820E-B10868A5A0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Setup: </a:t>
            </a:r>
            <a:r>
              <a:rPr lang="en-US" b="0" dirty="0"/>
              <a:t>2x Intel Xeon Gold 6238 (112 </a:t>
            </a:r>
            <a:r>
              <a:rPr lang="en-US" b="0" dirty="0" err="1"/>
              <a:t>vcores</a:t>
            </a:r>
            <a:r>
              <a:rPr lang="en-US" b="0" dirty="0"/>
              <a:t>, 7.7 TFLOP/s), </a:t>
            </a:r>
            <a:br>
              <a:rPr lang="en-US" b="0" dirty="0"/>
            </a:br>
            <a:r>
              <a:rPr lang="en-US" b="0" dirty="0"/>
              <a:t>768 GB DDR4 RAM, 12x 2TB SSDs, NVIDIA </a:t>
            </a:r>
            <a:r>
              <a:rPr lang="en-US" dirty="0">
                <a:solidFill>
                  <a:srgbClr val="7889FB"/>
                </a:solidFill>
              </a:rPr>
              <a:t>T4 GPU</a:t>
            </a:r>
            <a:r>
              <a:rPr lang="en-US" b="0" dirty="0"/>
              <a:t> (8.1 TFLOP/s, </a:t>
            </a:r>
            <a:br>
              <a:rPr lang="en-US" b="0" dirty="0"/>
            </a:br>
            <a:r>
              <a:rPr lang="en-US" b="0" dirty="0"/>
              <a:t>16 GB), and Intel FPGA PAC D5005 (w/ Stratix </a:t>
            </a:r>
            <a:r>
              <a:rPr lang="en-US" dirty="0">
                <a:solidFill>
                  <a:srgbClr val="7889FB"/>
                </a:solidFill>
              </a:rPr>
              <a:t>10SX FPGA</a:t>
            </a:r>
            <a:r>
              <a:rPr lang="en-US" b="0" dirty="0"/>
              <a:t>, 32 GB)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EEC73-2CB1-480B-7145-01C565DA0F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DM Cluster Node</a:t>
            </a:r>
          </a:p>
        </p:txBody>
      </p:sp>
      <p:pic>
        <p:nvPicPr>
          <p:cNvPr id="6" name="Content Placeholder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8D2BC293-2B99-38D5-EDF7-F8C1B7708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6" t="11289" r="3473" b="11696"/>
          <a:stretch/>
        </p:blipFill>
        <p:spPr>
          <a:xfrm>
            <a:off x="7785560" y="688852"/>
            <a:ext cx="2030692" cy="969054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BC3BA53-4784-F362-F210-62CF1C496F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97" t="40709" r="38854" b="8275"/>
          <a:stretch/>
        </p:blipFill>
        <p:spPr>
          <a:xfrm>
            <a:off x="8691408" y="999637"/>
            <a:ext cx="1726509" cy="11222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4C57C34-D536-8603-C255-0B8478B19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765" y="2402779"/>
            <a:ext cx="7642911" cy="429914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AE7E70-8424-5C9E-1216-D94E64B1005D}"/>
              </a:ext>
            </a:extLst>
          </p:cNvPr>
          <p:cNvSpPr txBox="1"/>
          <p:nvPr/>
        </p:nvSpPr>
        <p:spPr>
          <a:xfrm>
            <a:off x="8079555" y="3011504"/>
            <a:ext cx="2428417" cy="830997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chemeClr val="bg1"/>
                </a:solidFill>
                <a:uFillTx/>
                <a:latin typeface="Calibri"/>
              </a:rPr>
              <a:t>Intel PAC D5005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chemeClr val="bg1"/>
                </a:solidFill>
                <a:uFillTx/>
                <a:latin typeface="Calibri"/>
              </a:rPr>
              <a:t>Stratix 10 FPGA</a:t>
            </a:r>
            <a:endParaRPr lang="de-DE" sz="2400" b="1" i="0" u="none" strike="noStrike" kern="1200" cap="none" spc="0" baseline="0">
              <a:solidFill>
                <a:schemeClr val="bg1"/>
              </a:solidFill>
              <a:uFillTx/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45B52-F67C-EB85-BDE4-6FA767594B9F}"/>
              </a:ext>
            </a:extLst>
          </p:cNvPr>
          <p:cNvSpPr txBox="1"/>
          <p:nvPr/>
        </p:nvSpPr>
        <p:spPr>
          <a:xfrm>
            <a:off x="8085316" y="4050848"/>
            <a:ext cx="2428417" cy="830997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chemeClr val="bg1"/>
                </a:solidFill>
                <a:uFillTx/>
                <a:latin typeface="Calibri"/>
              </a:rPr>
              <a:t>Broadcom 2x10G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chemeClr val="bg1"/>
                </a:solidFill>
                <a:uFillTx/>
                <a:latin typeface="Calibri"/>
              </a:rPr>
              <a:t>RDMA Ethernet </a:t>
            </a:r>
            <a:endParaRPr lang="de-DE" sz="2400" b="1" i="0" u="none" strike="noStrike" kern="1200" cap="none" spc="0" baseline="0">
              <a:solidFill>
                <a:schemeClr val="bg1"/>
              </a:solidFill>
              <a:uFillTx/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1E5058-FB22-8003-6C65-C389CDBAA477}"/>
              </a:ext>
            </a:extLst>
          </p:cNvPr>
          <p:cNvSpPr txBox="1"/>
          <p:nvPr/>
        </p:nvSpPr>
        <p:spPr>
          <a:xfrm>
            <a:off x="4439850" y="4050848"/>
            <a:ext cx="2949845" cy="830997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1" i="0" u="none" strike="noStrike" kern="1200" cap="none" spc="0" baseline="0">
                <a:solidFill>
                  <a:schemeClr val="bg1"/>
                </a:solidFill>
                <a:uFillTx/>
                <a:latin typeface="Courier New" pitchFamily="49"/>
              </a:rPr>
              <a:t>2 x Intel Xeon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1" i="0" u="none" strike="noStrike" kern="1200" cap="none" spc="0" baseline="0">
                <a:solidFill>
                  <a:schemeClr val="bg1"/>
                </a:solidFill>
                <a:uFillTx/>
                <a:latin typeface="Courier New" pitchFamily="49"/>
              </a:rPr>
              <a:t>Gold 6238R </a:t>
            </a:r>
            <a:endParaRPr lang="de-DE" sz="2400" b="1" i="0" u="none" strike="noStrike" kern="1200" cap="none" spc="0" baseline="0">
              <a:solidFill>
                <a:schemeClr val="bg1"/>
              </a:solidFill>
              <a:uFillTx/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C6FE49-6405-89B4-CB2B-D127B4566F20}"/>
              </a:ext>
            </a:extLst>
          </p:cNvPr>
          <p:cNvSpPr txBox="1"/>
          <p:nvPr/>
        </p:nvSpPr>
        <p:spPr>
          <a:xfrm>
            <a:off x="8079555" y="5177608"/>
            <a:ext cx="2428417" cy="461662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chemeClr val="bg1"/>
                </a:solidFill>
                <a:uFillTx/>
                <a:latin typeface="Calibri"/>
              </a:rPr>
              <a:t>Adaptec 12G SAS</a:t>
            </a:r>
            <a:endParaRPr lang="de-DE" sz="2400" b="1" i="0" u="none" strike="noStrike" kern="1200" cap="none" spc="0" baseline="0">
              <a:solidFill>
                <a:schemeClr val="bg1"/>
              </a:solidFill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140549-280E-1191-841F-10D2F6223BF4}"/>
              </a:ext>
            </a:extLst>
          </p:cNvPr>
          <p:cNvSpPr txBox="1"/>
          <p:nvPr/>
        </p:nvSpPr>
        <p:spPr>
          <a:xfrm>
            <a:off x="8079555" y="5847388"/>
            <a:ext cx="2428417" cy="461662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chemeClr val="bg1"/>
                </a:solidFill>
                <a:uFillTx/>
                <a:latin typeface="Calibri"/>
              </a:rPr>
              <a:t>Nvidia Tesla T4</a:t>
            </a:r>
            <a:endParaRPr lang="de-DE" sz="2400" b="1" i="0" u="none" strike="noStrike" kern="1200" cap="none" spc="0" baseline="0">
              <a:solidFill>
                <a:schemeClr val="bg1"/>
              </a:solidFill>
              <a:uFillTx/>
              <a:latin typeface="Calibri"/>
            </a:endParaRPr>
          </a:p>
        </p:txBody>
      </p:sp>
      <p:sp>
        <p:nvSpPr>
          <p:cNvPr id="14" name="TextBox 23">
            <a:extLst>
              <a:ext uri="{FF2B5EF4-FFF2-40B4-BE49-F238E27FC236}">
                <a16:creationId xmlns:a16="http://schemas.microsoft.com/office/drawing/2014/main" id="{E13482FF-6EA4-AA26-6DF6-A637AC8522FC}"/>
              </a:ext>
            </a:extLst>
          </p:cNvPr>
          <p:cNvSpPr txBox="1"/>
          <p:nvPr/>
        </p:nvSpPr>
        <p:spPr>
          <a:xfrm>
            <a:off x="4439850" y="5149298"/>
            <a:ext cx="2028120" cy="461662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1" i="0" u="none" strike="noStrike" kern="1200" cap="none" spc="0" baseline="0">
                <a:solidFill>
                  <a:schemeClr val="bg1"/>
                </a:solidFill>
                <a:uFillTx/>
                <a:latin typeface="Courier New" pitchFamily="49"/>
              </a:rPr>
              <a:t>768 GB RAM</a:t>
            </a:r>
            <a:endParaRPr lang="de-DE" sz="2400" b="1" i="0" u="none" strike="noStrike" kern="1200" cap="none" spc="0" baseline="0">
              <a:solidFill>
                <a:schemeClr val="bg1"/>
              </a:solidFill>
              <a:uFillTx/>
              <a:latin typeface="Calibri"/>
            </a:endParaRP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C8258788-06F6-4F60-6345-2AF2E68C5AC7}"/>
              </a:ext>
            </a:extLst>
          </p:cNvPr>
          <p:cNvSpPr txBox="1"/>
          <p:nvPr/>
        </p:nvSpPr>
        <p:spPr>
          <a:xfrm rot="16742411">
            <a:off x="2177136" y="4830232"/>
            <a:ext cx="3134188" cy="461662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1" i="0" u="none" strike="noStrike" kern="1200" cap="none" spc="0" baseline="0" dirty="0">
                <a:solidFill>
                  <a:schemeClr val="bg1"/>
                </a:solidFill>
                <a:uFillTx/>
                <a:latin typeface="Courier New" pitchFamily="49"/>
              </a:rPr>
              <a:t>12+2 x SSD: 25TB</a:t>
            </a:r>
            <a:endParaRPr lang="de-DE" sz="2400" b="1" i="0" u="none" strike="noStrike" kern="1200" cap="none" spc="0" baseline="0" dirty="0">
              <a:solidFill>
                <a:schemeClr val="bg1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762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7A96EF-7357-01C3-BA97-6B3EC19971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ASICs and other HW Accelerators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5580C-2DE3-6CE3-23FA-746B4BC596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56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2B4EAB-B00B-2587-4C03-755E7FDED1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Additional improvements of performance, power/energy</a:t>
            </a:r>
          </a:p>
          <a:p>
            <a:pPr marL="457200" lvl="1" indent="0">
              <a:buNone/>
            </a:pP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Additional specialization via custom hardware</a:t>
            </a:r>
            <a:endParaRPr lang="en-US" sz="700" dirty="0"/>
          </a:p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General ASIC DL Accelerators</a:t>
            </a:r>
          </a:p>
          <a:p>
            <a:pPr lvl="1"/>
            <a:r>
              <a:rPr lang="en-US" dirty="0"/>
              <a:t>HW support for matrix multiply, convolution and activation functions</a:t>
            </a:r>
          </a:p>
          <a:p>
            <a:pPr lvl="1"/>
            <a:r>
              <a:rPr lang="en-US" dirty="0"/>
              <a:t>Examples: </a:t>
            </a:r>
            <a:r>
              <a:rPr lang="en-US" b="1" dirty="0">
                <a:solidFill>
                  <a:srgbClr val="7889FB"/>
                </a:solidFill>
              </a:rPr>
              <a:t>Google TPU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NVIDIA DLA</a:t>
            </a:r>
            <a:r>
              <a:rPr lang="en-US" dirty="0"/>
              <a:t> (in NVIDIA Xavier SoC), </a:t>
            </a:r>
            <a:r>
              <a:rPr lang="en-US" b="1" dirty="0">
                <a:solidFill>
                  <a:srgbClr val="7889FB"/>
                </a:solidFill>
              </a:rPr>
              <a:t>Intel </a:t>
            </a:r>
            <a:r>
              <a:rPr lang="en-US" b="1" dirty="0" err="1">
                <a:solidFill>
                  <a:srgbClr val="7889FB"/>
                </a:solidFill>
              </a:rPr>
              <a:t>Nervana</a:t>
            </a:r>
            <a:r>
              <a:rPr lang="en-US" b="1" dirty="0">
                <a:solidFill>
                  <a:srgbClr val="7889FB"/>
                </a:solidFill>
              </a:rPr>
              <a:t> NNP</a:t>
            </a:r>
            <a:r>
              <a:rPr lang="en-US" dirty="0"/>
              <a:t> </a:t>
            </a:r>
            <a:endParaRPr lang="en-US" sz="70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Specialized ASIC Accelerators</a:t>
            </a:r>
          </a:p>
          <a:p>
            <a:pPr lvl="1"/>
            <a:r>
              <a:rPr lang="en-US" dirty="0"/>
              <a:t>Custom instructions for specific domains such as computer vision</a:t>
            </a:r>
          </a:p>
          <a:p>
            <a:pPr lvl="1"/>
            <a:r>
              <a:rPr lang="en-US" dirty="0"/>
              <a:t>Example: (Cadence) </a:t>
            </a:r>
            <a:r>
              <a:rPr lang="en-US" b="1" dirty="0" err="1">
                <a:solidFill>
                  <a:srgbClr val="7889FB"/>
                </a:solidFill>
              </a:rPr>
              <a:t>Tensilica</a:t>
            </a:r>
            <a:r>
              <a:rPr lang="en-US" b="1" dirty="0">
                <a:solidFill>
                  <a:srgbClr val="7889FB"/>
                </a:solidFill>
              </a:rPr>
              <a:t> Vision processor</a:t>
            </a:r>
            <a:r>
              <a:rPr lang="en-US" dirty="0"/>
              <a:t> (image processing)</a:t>
            </a:r>
            <a:endParaRPr lang="en-US" sz="700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Other Accelerators/Technologies </a:t>
            </a:r>
            <a:r>
              <a:rPr lang="en-US" b="0" dirty="0">
                <a:solidFill>
                  <a:schemeClr val="tx1"/>
                </a:solidFill>
              </a:rPr>
              <a:t>(some skepticism)</a:t>
            </a:r>
          </a:p>
          <a:p>
            <a:pPr lvl="1"/>
            <a:r>
              <a:rPr lang="en-US" dirty="0"/>
              <a:t>a) </a:t>
            </a:r>
            <a:r>
              <a:rPr lang="en-US" b="1" dirty="0">
                <a:solidFill>
                  <a:srgbClr val="7889FB"/>
                </a:solidFill>
              </a:rPr>
              <a:t>Neuromorphic computing / spiking neural networks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(e.g., </a:t>
            </a:r>
            <a:r>
              <a:rPr lang="en-US" dirty="0" err="1"/>
              <a:t>SyNAPSE</a:t>
            </a:r>
            <a:r>
              <a:rPr lang="en-US" dirty="0"/>
              <a:t>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IBM </a:t>
            </a:r>
            <a:r>
              <a:rPr lang="en-US" dirty="0" err="1">
                <a:sym typeface="Wingdings" panose="05000000000000000000" pitchFamily="2" charset="2"/>
              </a:rPr>
              <a:t>TrueNorth</a:t>
            </a:r>
            <a:r>
              <a:rPr lang="en-US" dirty="0">
                <a:sym typeface="Wingdings" panose="05000000000000000000" pitchFamily="2" charset="2"/>
              </a:rPr>
              <a:t>, HP memristor for computation storage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b) </a:t>
            </a:r>
            <a:r>
              <a:rPr lang="en-US" b="1" dirty="0">
                <a:solidFill>
                  <a:srgbClr val="7889FB"/>
                </a:solidFill>
              </a:rPr>
              <a:t>Analog computing</a:t>
            </a:r>
            <a:r>
              <a:rPr lang="en-US" dirty="0"/>
              <a:t> (especially for ultra-low precision/quantization)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31DBA-B802-E693-32BA-63D778E00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ASICs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CDF704-555A-51BF-57BE-40649FFD82AD}"/>
              </a:ext>
            </a:extLst>
          </p:cNvPr>
          <p:cNvSpPr/>
          <p:nvPr/>
        </p:nvSpPr>
        <p:spPr>
          <a:xfrm>
            <a:off x="2194322" y="2948657"/>
            <a:ext cx="1205803" cy="29140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6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3F87BC-04CF-993A-F1DF-92F38E8086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Cost-effective ML scoring </a:t>
            </a:r>
            <a:r>
              <a:rPr lang="en-US" dirty="0"/>
              <a:t>(no training)</a:t>
            </a:r>
          </a:p>
          <a:p>
            <a:pPr lvl="1"/>
            <a:r>
              <a:rPr lang="en-US" dirty="0"/>
              <a:t>Latency- and throughput-oriented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Improve cost-performance over GPUs by 10x</a:t>
            </a:r>
          </a:p>
          <a:p>
            <a:pPr lvl="1"/>
            <a:endParaRPr lang="en-US" sz="700" dirty="0"/>
          </a:p>
          <a:p>
            <a:r>
              <a:rPr lang="en-US" dirty="0"/>
              <a:t>Architecture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256x256 8bit matrix multiply unit</a:t>
            </a:r>
            <a:br>
              <a:rPr lang="en-US" dirty="0"/>
            </a:br>
            <a:r>
              <a:rPr lang="en-US" dirty="0"/>
              <a:t>(systolic array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pipelining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64K MAC per cycle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/>
              <a:t>(92 TOPs at 8 bit)</a:t>
            </a:r>
          </a:p>
          <a:p>
            <a:pPr lvl="1"/>
            <a:r>
              <a:rPr lang="en-US" dirty="0"/>
              <a:t>50% if one input 16bit</a:t>
            </a:r>
          </a:p>
          <a:p>
            <a:pPr lvl="1"/>
            <a:r>
              <a:rPr lang="en-US" dirty="0"/>
              <a:t>25% if all inputs 16 bit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02D36-FC5E-D181-BC15-6BF5995695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Tensor Processing Unit (TPU v1)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F4CEAB-81ED-3BBB-1742-4E280FBF8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929" y="1628587"/>
            <a:ext cx="5227212" cy="3914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0E5016-A07C-CCA5-DE8A-D363B5E31C26}"/>
              </a:ext>
            </a:extLst>
          </p:cNvPr>
          <p:cNvSpPr txBox="1"/>
          <p:nvPr/>
        </p:nvSpPr>
        <p:spPr>
          <a:xfrm>
            <a:off x="7013986" y="349705"/>
            <a:ext cx="277263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[Norman P.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Jouppi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In-Datacenter Performance Analysis of a Tensor Processing Unit.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ISCA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90AC8-A377-B994-1CAE-06BB2BF25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534" y="423057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04958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AC31DE-8ED7-5B92-1497-C44694DA87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Cost effective ML training </a:t>
            </a:r>
            <a:r>
              <a:rPr lang="en-US" dirty="0"/>
              <a:t>(</a:t>
            </a:r>
            <a:r>
              <a:rPr lang="en-US" b="1" dirty="0">
                <a:solidFill>
                  <a:schemeClr val="accent1"/>
                </a:solidFill>
              </a:rPr>
              <a:t>not scoring</a:t>
            </a:r>
            <a:r>
              <a:rPr lang="en-US" dirty="0"/>
              <a:t>) because </a:t>
            </a:r>
            <a:br>
              <a:rPr lang="en-US" dirty="0"/>
            </a:br>
            <a:r>
              <a:rPr lang="en-US" dirty="0"/>
              <a:t>edge device w/ custom inference but training in data centers</a:t>
            </a:r>
          </a:p>
          <a:p>
            <a:pPr lvl="1"/>
            <a:r>
              <a:rPr lang="en-US" dirty="0"/>
              <a:t>Unveiled at </a:t>
            </a:r>
            <a:r>
              <a:rPr lang="en-US" b="1" dirty="0">
                <a:solidFill>
                  <a:schemeClr val="accent1"/>
                </a:solidFill>
              </a:rPr>
              <a:t>Google I/O 2017</a:t>
            </a:r>
          </a:p>
          <a:p>
            <a:pPr lvl="1"/>
            <a:r>
              <a:rPr lang="en-US" dirty="0"/>
              <a:t>Board w/ </a:t>
            </a:r>
            <a:r>
              <a:rPr lang="en-US" b="1" dirty="0">
                <a:solidFill>
                  <a:srgbClr val="7889FB"/>
                </a:solidFill>
              </a:rPr>
              <a:t>4 TPU chips</a:t>
            </a:r>
          </a:p>
          <a:p>
            <a:pPr lvl="1"/>
            <a:r>
              <a:rPr lang="en-US" dirty="0"/>
              <a:t>Pod w/ </a:t>
            </a:r>
            <a:r>
              <a:rPr lang="en-US" b="1" dirty="0">
                <a:solidFill>
                  <a:srgbClr val="7889FB"/>
                </a:solidFill>
              </a:rPr>
              <a:t>64 boards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and custom high-speed network</a:t>
            </a:r>
          </a:p>
          <a:p>
            <a:pPr lvl="1"/>
            <a:r>
              <a:rPr lang="en-US" dirty="0"/>
              <a:t>Shelf w/ 2 boards or 1 processor</a:t>
            </a:r>
          </a:p>
          <a:p>
            <a:pPr lvl="1"/>
            <a:endParaRPr lang="en-US" dirty="0"/>
          </a:p>
          <a:p>
            <a:r>
              <a:rPr lang="en-US" dirty="0"/>
              <a:t>Cloud Offering (</a:t>
            </a:r>
            <a:r>
              <a:rPr lang="en-US" dirty="0">
                <a:solidFill>
                  <a:schemeClr val="accent1"/>
                </a:solidFill>
              </a:rPr>
              <a:t>beta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Min 32 cores</a:t>
            </a:r>
          </a:p>
          <a:p>
            <a:pPr lvl="1"/>
            <a:r>
              <a:rPr lang="en-US" dirty="0"/>
              <a:t>Max 512 cores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D9831-D250-03CF-956D-70D2CA2D43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Tensor Processing Unit (TPU v2)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6C7FE-E441-7E5D-9845-081D79986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7738" y="1129907"/>
            <a:ext cx="3165231" cy="1617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47A54F-E6F9-98E3-A724-650156E25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815" y="2854455"/>
            <a:ext cx="5610991" cy="299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8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BDA193-94D1-35FF-4A39-77569ED6EC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Competitive cost-performance compared to state-of-the-art GPUs</a:t>
            </a:r>
          </a:p>
          <a:p>
            <a:pPr lvl="1"/>
            <a:r>
              <a:rPr lang="en-US" dirty="0"/>
              <a:t>Unveiled at </a:t>
            </a:r>
            <a:r>
              <a:rPr lang="en-US" b="1" dirty="0">
                <a:solidFill>
                  <a:schemeClr val="accent1"/>
                </a:solidFill>
              </a:rPr>
              <a:t>Google I/O 2018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Added </a:t>
            </a:r>
            <a:r>
              <a:rPr lang="en-US" b="1" dirty="0">
                <a:solidFill>
                  <a:srgbClr val="7889FB"/>
                </a:solidFill>
              </a:rPr>
              <a:t>liquid cooling</a:t>
            </a:r>
          </a:p>
          <a:p>
            <a:pPr lvl="1"/>
            <a:r>
              <a:rPr lang="en-US" dirty="0"/>
              <a:t>Twice as many racks per pod, twice as many TPUs per rack</a:t>
            </a:r>
          </a:p>
          <a:p>
            <a:pPr marL="457200" lvl="1" indent="0">
              <a:buNone/>
            </a:pP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TPUv3 promoted as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     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8x higher performance</a:t>
            </a:r>
            <a:r>
              <a:rPr lang="en-US" dirty="0">
                <a:sym typeface="Wingdings" panose="05000000000000000000" pitchFamily="2" charset="2"/>
              </a:rPr>
              <a:t> than TPUv2</a:t>
            </a:r>
          </a:p>
          <a:p>
            <a:pPr lvl="1"/>
            <a:endParaRPr lang="en-US" sz="7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Cloud Offering (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beta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Min 32 cores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Max 2048 cores (~100PFLOPs)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C566D-F082-CD65-5D2D-7F1F64D0C4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Tensor Processing Unit (TPU v3)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27EA54-5AD3-7B3B-5E0A-4BDFB36BA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420" y="2741164"/>
            <a:ext cx="5612400" cy="3304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1C84DF-4E2B-49D3-7BE0-B4F87847DD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0139" y="1319653"/>
            <a:ext cx="3070399" cy="15876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BAD9AA-CDC6-3DB8-F190-41ED4627708F}"/>
              </a:ext>
            </a:extLst>
          </p:cNvPr>
          <p:cNvSpPr txBox="1"/>
          <p:nvPr/>
        </p:nvSpPr>
        <p:spPr>
          <a:xfrm>
            <a:off x="436217" y="4997929"/>
            <a:ext cx="283363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[TOP 500 Supercomputers: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Summit @ Oak Ridge NL (‘18):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200.7 PFLOP/s (2.4M cores)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8980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 and Terminology</a:t>
            </a:r>
          </a:p>
          <a:p>
            <a:r>
              <a:rPr lang="en-US" dirty="0"/>
              <a:t>GPUs in ML Systems</a:t>
            </a:r>
          </a:p>
          <a:p>
            <a:r>
              <a:rPr lang="en-US" dirty="0"/>
              <a:t>FPGAs in ML Systems</a:t>
            </a:r>
          </a:p>
          <a:p>
            <a:r>
              <a:rPr lang="en-US" dirty="0"/>
              <a:t>ASICs and other HW Accelerators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CD1536-3CFB-E376-4C03-582E635B86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More chips </a:t>
            </a:r>
            <a:r>
              <a:rPr lang="en-US" dirty="0">
                <a:sym typeface="Wingdings" panose="05000000000000000000" pitchFamily="2" charset="2"/>
              </a:rPr>
              <a:t> twisted 3D torus topology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reconfigurable optical interconnect</a:t>
            </a:r>
            <a:r>
              <a:rPr lang="en-US" dirty="0">
                <a:sym typeface="Wingdings" panose="05000000000000000000" pitchFamily="2" charset="2"/>
              </a:rPr>
              <a:t>, for fault tolerance)</a:t>
            </a:r>
            <a:endParaRPr lang="en-US" dirty="0"/>
          </a:p>
          <a:p>
            <a:pPr lvl="1"/>
            <a:r>
              <a:rPr lang="en-US" dirty="0"/>
              <a:t>Operational </a:t>
            </a:r>
            <a:r>
              <a:rPr lang="en-US" b="1" dirty="0">
                <a:solidFill>
                  <a:srgbClr val="C40D1E"/>
                </a:solidFill>
              </a:rPr>
              <a:t>since 2020</a:t>
            </a:r>
            <a:r>
              <a:rPr lang="en-US" dirty="0"/>
              <a:t>, unveiled at </a:t>
            </a:r>
            <a:r>
              <a:rPr lang="en-US" b="1" dirty="0">
                <a:solidFill>
                  <a:schemeClr val="accent1"/>
                </a:solidFill>
              </a:rPr>
              <a:t>Google I/O 2021</a:t>
            </a:r>
            <a:r>
              <a:rPr lang="en-US" dirty="0"/>
              <a:t>,  </a:t>
            </a:r>
            <a:br>
              <a:rPr lang="en-US" dirty="0"/>
            </a:br>
            <a:r>
              <a:rPr lang="en-US" dirty="0"/>
              <a:t>paper 2023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SparseCore</a:t>
            </a:r>
            <a:r>
              <a:rPr lang="en-US" dirty="0"/>
              <a:t> (e.g., for sparse gather/scatter)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275 TFLOPs</a:t>
            </a:r>
            <a:r>
              <a:rPr lang="en-US" dirty="0"/>
              <a:t> BF16 or INT8</a:t>
            </a:r>
          </a:p>
          <a:p>
            <a:pPr lvl="1"/>
            <a:endParaRPr lang="en-US" dirty="0"/>
          </a:p>
          <a:p>
            <a:r>
              <a:rPr lang="en-US" dirty="0"/>
              <a:t>Cloud Offering</a:t>
            </a:r>
          </a:p>
          <a:p>
            <a:pPr lvl="1"/>
            <a:r>
              <a:rPr lang="en-US" dirty="0"/>
              <a:t>4096 chips in 64 racks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1.1 EFLOPs </a:t>
            </a:r>
            <a:r>
              <a:rPr lang="en-US" dirty="0"/>
              <a:t>BF16 or INT8</a:t>
            </a:r>
          </a:p>
          <a:p>
            <a:pPr lvl="1"/>
            <a:r>
              <a:rPr lang="en-US" dirty="0"/>
              <a:t>Min 64 chips, max 4096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AE85E-0DBE-D0E2-0B9F-90D7110789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Tensor Processing Unit (TPU v4)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A1FFF-5E71-D787-77EA-383282F45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835" y="406102"/>
            <a:ext cx="49561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8321AA-AD21-EB98-208A-FA3E150CECAC}"/>
              </a:ext>
            </a:extLst>
          </p:cNvPr>
          <p:cNvSpPr txBox="1"/>
          <p:nvPr/>
        </p:nvSpPr>
        <p:spPr>
          <a:xfrm>
            <a:off x="5970495" y="344246"/>
            <a:ext cx="386199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[Norman P.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Jouppi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al: TPU v4: An Optically Reconfigurable Supercomputer for Machine Learning with Hardware Support for Embeddings.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ISCA 2023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BD21F4-F16E-85EF-C761-28B2E9F5D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015" y="1640469"/>
            <a:ext cx="4541154" cy="1929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C30F95-09EC-7C44-1A5E-FC0DD2146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746" y="3667781"/>
            <a:ext cx="6549388" cy="19477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89FB41-335D-2999-F0B9-4387B4644590}"/>
              </a:ext>
            </a:extLst>
          </p:cNvPr>
          <p:cNvSpPr txBox="1"/>
          <p:nvPr/>
        </p:nvSpPr>
        <p:spPr>
          <a:xfrm>
            <a:off x="4584778" y="5546006"/>
            <a:ext cx="409664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(8 of 64 racks of a TPUv4 pod)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88B5D4-5B1A-7565-C7C3-A7FF27BB7C87}"/>
              </a:ext>
            </a:extLst>
          </p:cNvPr>
          <p:cNvSpPr txBox="1"/>
          <p:nvPr/>
        </p:nvSpPr>
        <p:spPr>
          <a:xfrm>
            <a:off x="5432610" y="1013908"/>
            <a:ext cx="442438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https://cloud.google.com/blog/products/compute/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google-unveils-worlds-largest-publicly-available-ml-cluster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8389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125384-5082-35FB-659E-B9F9AD43A8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5235A-AD51-48AE-3783-3885A54999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Tensor Processing Unit over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D895BE-1525-7651-EBF9-C04B30483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" y="1245150"/>
            <a:ext cx="8327300" cy="4310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8A37A5-9BF0-98BC-2752-C49A3057D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961" y="2542890"/>
            <a:ext cx="3768516" cy="258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A0BF86-FF93-9AE1-A418-AEC471984A15}"/>
              </a:ext>
            </a:extLst>
          </p:cNvPr>
          <p:cNvSpPr txBox="1"/>
          <p:nvPr/>
        </p:nvSpPr>
        <p:spPr>
          <a:xfrm>
            <a:off x="365759" y="5469689"/>
            <a:ext cx="777777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 </a:t>
            </a:r>
            <a:r>
              <a:rPr lang="en-US" sz="20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Ironwood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https://blog.google/products/google-cloud/ironwood-tpu-age-of-inference/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1E051D-BE92-2F5E-9611-D00104567FDD}"/>
              </a:ext>
            </a:extLst>
          </p:cNvPr>
          <p:cNvSpPr txBox="1"/>
          <p:nvPr/>
        </p:nvSpPr>
        <p:spPr>
          <a:xfrm>
            <a:off x="8520055" y="1247447"/>
            <a:ext cx="281850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https://cloud.google.com/transform/ai-specialized-chips-tpu-history-gen-ai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39C91A-95CA-5996-CAB1-D26D8B40D0FB}"/>
              </a:ext>
            </a:extLst>
          </p:cNvPr>
          <p:cNvSpPr txBox="1"/>
          <p:nvPr/>
        </p:nvSpPr>
        <p:spPr>
          <a:xfrm>
            <a:off x="8511089" y="5057446"/>
            <a:ext cx="281850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https://cloud.google.com/blog/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products/compute/trillium-tpu-is-ga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6D3074-169A-ADE2-A13D-6CD9A458E2A6}"/>
              </a:ext>
            </a:extLst>
          </p:cNvPr>
          <p:cNvSpPr txBox="1"/>
          <p:nvPr/>
        </p:nvSpPr>
        <p:spPr>
          <a:xfrm>
            <a:off x="8502124" y="1735130"/>
            <a:ext cx="281850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hlinkClick r:id="rId8"/>
              </a:rPr>
              <a:t>https://cloud.google.com/blog/products/ai-machine-learning/introducing-cloud-tpu-v5p-and-ai-hypercomputer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    </a:t>
            </a:r>
          </a:p>
        </p:txBody>
      </p:sp>
    </p:spTree>
    <p:extLst>
      <p:ext uri="{BB962C8B-B14F-4D97-AF65-F5344CB8AC3E}">
        <p14:creationId xmlns:p14="http://schemas.microsoft.com/office/powerpoint/2010/main" val="102983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93662B-944D-03EA-B98E-B2B4245DB7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TVM: Code Generation for HW Accelerators</a:t>
            </a:r>
          </a:p>
          <a:p>
            <a:pPr lvl="1"/>
            <a:r>
              <a:rPr lang="en-US" dirty="0"/>
              <a:t>Graph- /operator-level optimizations for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embedded and HW accelerators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Lack of low-level instruction set!</a:t>
            </a:r>
          </a:p>
          <a:p>
            <a:pPr lvl="1"/>
            <a:r>
              <a:rPr lang="en-US" dirty="0"/>
              <a:t>Schedule Primitives</a:t>
            </a:r>
          </a:p>
          <a:p>
            <a:pPr lvl="2"/>
            <a:r>
              <a:rPr lang="en-US" dirty="0"/>
              <a:t>Loop Transform</a:t>
            </a:r>
          </a:p>
          <a:p>
            <a:pPr lvl="2"/>
            <a:r>
              <a:rPr lang="en-US" dirty="0"/>
              <a:t>Thread Binding</a:t>
            </a:r>
          </a:p>
          <a:p>
            <a:pPr lvl="2"/>
            <a:r>
              <a:rPr lang="en-US" dirty="0"/>
              <a:t>Compute Locality</a:t>
            </a:r>
          </a:p>
          <a:p>
            <a:pPr lvl="2"/>
            <a:r>
              <a:rPr lang="en-US" dirty="0"/>
              <a:t>Tensorization</a:t>
            </a:r>
          </a:p>
          <a:p>
            <a:pPr lvl="2"/>
            <a:r>
              <a:rPr lang="en-US" dirty="0"/>
              <a:t>Latency Hiding  </a:t>
            </a:r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>
                <a:solidFill>
                  <a:srgbClr val="7889FB"/>
                </a:solidFill>
              </a:rPr>
              <a:t>Apache</a:t>
            </a:r>
            <a:r>
              <a:rPr lang="en-US" dirty="0"/>
              <a:t>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747F7-2452-E554-4980-AEBB359AC0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Operator Fusion and Code Generation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D19A5-80B0-2120-F69A-10DAA1161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538" y="434187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216EA5-9D46-EA14-F322-9F7804597C6D}"/>
              </a:ext>
            </a:extLst>
          </p:cNvPr>
          <p:cNvSpPr txBox="1"/>
          <p:nvPr/>
        </p:nvSpPr>
        <p:spPr>
          <a:xfrm>
            <a:off x="6871894" y="384895"/>
            <a:ext cx="291402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Tianqi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Chen et al: TVM: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An Automated End-to-End Optimizing Compiler for Deep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04834-551A-B9D7-2D1B-7D104F6CF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761" y="1545962"/>
            <a:ext cx="5659567" cy="40605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2C2BFE-03CE-506A-8551-FF7A8E80B9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8017" y="4577868"/>
            <a:ext cx="985842" cy="3042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C3F30E-8FE3-F612-06F0-D79B481482CE}"/>
              </a:ext>
            </a:extLst>
          </p:cNvPr>
          <p:cNvSpPr/>
          <p:nvPr/>
        </p:nvSpPr>
        <p:spPr>
          <a:xfrm>
            <a:off x="6239435" y="4837740"/>
            <a:ext cx="1840620" cy="29140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56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5C5475-FC39-AEEC-1281-9568E0C6E8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Reconfigurable data flow architecture </a:t>
            </a:r>
          </a:p>
          <a:p>
            <a:pPr lvl="1"/>
            <a:r>
              <a:rPr lang="en-US" dirty="0"/>
              <a:t>Based on </a:t>
            </a:r>
            <a:r>
              <a:rPr lang="en-US" b="1" dirty="0">
                <a:solidFill>
                  <a:srgbClr val="7889FB"/>
                </a:solidFill>
              </a:rPr>
              <a:t>hierarchical parallel patterns</a:t>
            </a:r>
            <a:r>
              <a:rPr lang="en-US" dirty="0"/>
              <a:t> (map, zip, reduce, </a:t>
            </a:r>
            <a:r>
              <a:rPr lang="en-US" dirty="0" err="1"/>
              <a:t>flatMap</a:t>
            </a:r>
            <a:r>
              <a:rPr lang="en-US" dirty="0"/>
              <a:t>, </a:t>
            </a:r>
            <a:r>
              <a:rPr lang="en-US" dirty="0" err="1"/>
              <a:t>groupBy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Reconfigurable Dataflow Unit (</a:t>
            </a:r>
            <a:r>
              <a:rPr lang="en-US" b="1" dirty="0">
                <a:solidFill>
                  <a:schemeClr val="accent1"/>
                </a:solidFill>
              </a:rPr>
              <a:t>RDU</a:t>
            </a:r>
            <a:r>
              <a:rPr lang="en-US" dirty="0"/>
              <a:t>), but more coarse-grained than FPGAs</a:t>
            </a:r>
          </a:p>
          <a:p>
            <a:pPr lvl="1"/>
            <a:r>
              <a:rPr lang="en-US" dirty="0"/>
              <a:t>100s of TFLOPs, 100s MB on chip</a:t>
            </a:r>
          </a:p>
          <a:p>
            <a:pPr lvl="1"/>
            <a:endParaRPr lang="en-US" dirty="0"/>
          </a:p>
          <a:p>
            <a:r>
              <a:rPr lang="en-US" dirty="0"/>
              <a:t>Mapping of Dataflow Computation</a:t>
            </a:r>
          </a:p>
          <a:p>
            <a:pPr lvl="1"/>
            <a:r>
              <a:rPr lang="en-US" dirty="0"/>
              <a:t>DNN / ML</a:t>
            </a:r>
          </a:p>
          <a:p>
            <a:pPr lvl="1"/>
            <a:r>
              <a:rPr lang="en-US" dirty="0"/>
              <a:t>Graph processing</a:t>
            </a:r>
          </a:p>
          <a:p>
            <a:pPr lvl="1"/>
            <a:r>
              <a:rPr lang="en-US" dirty="0"/>
              <a:t>SQL query processing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8EB69-5396-7CA5-0988-BB2DE01BA6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SambaNova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91A083-0545-D040-E66D-9892BB25E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1434" y="429127"/>
            <a:ext cx="977900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BF33F6-02B0-439B-048A-5A9716F6A714}"/>
              </a:ext>
            </a:extLst>
          </p:cNvPr>
          <p:cNvSpPr txBox="1"/>
          <p:nvPr/>
        </p:nvSpPr>
        <p:spPr>
          <a:xfrm>
            <a:off x="4766706" y="319320"/>
            <a:ext cx="466243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Kunle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Olukotun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Let the Data Flow!,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https://www.youtube.com/watch?v=iHhHHBuk3W4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SDSC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https://www.youtube.com/watch?v=E7se0KEa4BY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3C360A-D1AC-3D99-C515-94D172C10F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7891" y="1297112"/>
            <a:ext cx="905967" cy="932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DC9E60-B6EF-FD9E-2C77-BDFC8D81C5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0700" y="1268987"/>
            <a:ext cx="1892468" cy="1506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0F886C-FFC4-21DC-C4CE-84F781EB0B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4217" y="2661631"/>
            <a:ext cx="4975765" cy="2949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DE049F-323F-56CF-FF02-422E51236B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426" y="4569029"/>
            <a:ext cx="2725991" cy="6395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B3D605-FFB7-C766-48F0-D6B7DD22BCF0}"/>
              </a:ext>
            </a:extLst>
          </p:cNvPr>
          <p:cNvSpPr txBox="1"/>
          <p:nvPr/>
        </p:nvSpPr>
        <p:spPr>
          <a:xfrm>
            <a:off x="9933919" y="3307092"/>
            <a:ext cx="133826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reconfigure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~1-10ms</a:t>
            </a:r>
          </a:p>
        </p:txBody>
      </p:sp>
    </p:spTree>
    <p:extLst>
      <p:ext uri="{BB962C8B-B14F-4D97-AF65-F5344CB8AC3E}">
        <p14:creationId xmlns:p14="http://schemas.microsoft.com/office/powerpoint/2010/main" val="231542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C7AB70-871F-0143-3982-6A6C4858DF8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s-ES" dirty="0"/>
              <a:t>AWS </a:t>
            </a:r>
            <a:r>
              <a:rPr lang="es-ES" dirty="0" err="1"/>
              <a:t>Trainium</a:t>
            </a:r>
            <a:r>
              <a:rPr lang="es-ES" dirty="0"/>
              <a:t> Accelerator</a:t>
            </a:r>
          </a:p>
          <a:p>
            <a:pPr lvl="1"/>
            <a:r>
              <a:rPr lang="es-ES" dirty="0"/>
              <a:t>Current </a:t>
            </a:r>
            <a:r>
              <a:rPr lang="es-ES" dirty="0" err="1"/>
              <a:t>Generation</a:t>
            </a:r>
            <a:r>
              <a:rPr lang="es-ES" dirty="0"/>
              <a:t>: Trainium3</a:t>
            </a:r>
          </a:p>
          <a:p>
            <a:pPr lvl="1"/>
            <a:r>
              <a:rPr lang="es-ES" dirty="0"/>
              <a:t>8x NeuronCore-v4 (</a:t>
            </a:r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systolic</a:t>
            </a:r>
            <a:r>
              <a:rPr lang="es-ES" dirty="0"/>
              <a:t> </a:t>
            </a:r>
            <a:r>
              <a:rPr lang="es-ES" dirty="0" err="1"/>
              <a:t>arrays</a:t>
            </a:r>
            <a:r>
              <a:rPr lang="es-ES" dirty="0"/>
              <a:t>): </a:t>
            </a:r>
          </a:p>
          <a:p>
            <a:pPr lvl="2"/>
            <a:r>
              <a:rPr lang="en-DE" b="1" dirty="0">
                <a:solidFill>
                  <a:srgbClr val="7889FB"/>
                </a:solidFill>
              </a:rPr>
              <a:t>2,517 MXFP8/MXFP4 TFLOPS</a:t>
            </a:r>
            <a:endParaRPr lang="en-US" b="1" dirty="0">
              <a:solidFill>
                <a:srgbClr val="7889FB"/>
              </a:solidFill>
            </a:endParaRPr>
          </a:p>
          <a:p>
            <a:pPr lvl="2"/>
            <a:r>
              <a:rPr lang="es-ES" b="1" dirty="0">
                <a:solidFill>
                  <a:srgbClr val="7889FB"/>
                </a:solidFill>
              </a:rPr>
              <a:t>671 BF16/FP16/TF32 TFLOPS</a:t>
            </a:r>
          </a:p>
          <a:p>
            <a:pPr lvl="2"/>
            <a:r>
              <a:rPr lang="es-ES" b="1" dirty="0">
                <a:solidFill>
                  <a:srgbClr val="7889FB"/>
                </a:solidFill>
              </a:rPr>
              <a:t>2,517 FP16/BF16/TF32 </a:t>
            </a:r>
            <a:r>
              <a:rPr lang="es-ES" b="1" dirty="0" err="1">
                <a:solidFill>
                  <a:srgbClr val="7889FB"/>
                </a:solidFill>
              </a:rPr>
              <a:t>sparse</a:t>
            </a:r>
            <a:r>
              <a:rPr lang="es-ES" b="1" dirty="0">
                <a:solidFill>
                  <a:srgbClr val="7889FB"/>
                </a:solidFill>
              </a:rPr>
              <a:t> TFLOP</a:t>
            </a:r>
          </a:p>
          <a:p>
            <a:pPr lvl="1"/>
            <a:r>
              <a:rPr lang="es-ES" dirty="0"/>
              <a:t>Ultra-Server similar </a:t>
            </a:r>
            <a:r>
              <a:rPr lang="es-ES" dirty="0" err="1"/>
              <a:t>to</a:t>
            </a:r>
            <a:r>
              <a:rPr lang="es-ES" dirty="0"/>
              <a:t> TPU </a:t>
            </a:r>
            <a:r>
              <a:rPr lang="es-ES" dirty="0" err="1"/>
              <a:t>pods</a:t>
            </a:r>
            <a:endParaRPr lang="es-ES" dirty="0"/>
          </a:p>
          <a:p>
            <a:pPr lvl="2"/>
            <a:endParaRPr lang="es-ES" dirty="0"/>
          </a:p>
          <a:p>
            <a:r>
              <a:rPr lang="es-ES" dirty="0"/>
              <a:t>Microsoft Maia 200</a:t>
            </a:r>
          </a:p>
          <a:p>
            <a:pPr lvl="1"/>
            <a:r>
              <a:rPr lang="es-ES" dirty="0" err="1"/>
              <a:t>Dedicated</a:t>
            </a:r>
            <a:r>
              <a:rPr lang="es-ES" dirty="0"/>
              <a:t> AI </a:t>
            </a:r>
            <a:r>
              <a:rPr lang="es-ES" dirty="0" err="1"/>
              <a:t>inference</a:t>
            </a:r>
            <a:r>
              <a:rPr lang="es-ES" dirty="0"/>
              <a:t> chip</a:t>
            </a:r>
          </a:p>
          <a:p>
            <a:pPr lvl="1"/>
            <a:r>
              <a:rPr lang="en-DE" b="1" dirty="0">
                <a:solidFill>
                  <a:srgbClr val="7889FB"/>
                </a:solidFill>
              </a:rPr>
              <a:t>10 </a:t>
            </a:r>
            <a:r>
              <a:rPr lang="en-US" b="1" dirty="0">
                <a:solidFill>
                  <a:srgbClr val="7889FB"/>
                </a:solidFill>
              </a:rPr>
              <a:t>P</a:t>
            </a:r>
            <a:r>
              <a:rPr lang="en-DE" b="1" dirty="0">
                <a:solidFill>
                  <a:srgbClr val="7889FB"/>
                </a:solidFill>
              </a:rPr>
              <a:t>FLOPS in 4-bit precision (FP4)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DE" b="1" dirty="0">
                <a:solidFill>
                  <a:srgbClr val="7889FB"/>
                </a:solidFill>
              </a:rPr>
              <a:t>5 </a:t>
            </a:r>
            <a:r>
              <a:rPr lang="en-US" b="1" dirty="0">
                <a:solidFill>
                  <a:srgbClr val="7889FB"/>
                </a:solidFill>
              </a:rPr>
              <a:t>P</a:t>
            </a:r>
            <a:r>
              <a:rPr lang="en-DE" b="1" dirty="0">
                <a:solidFill>
                  <a:srgbClr val="7889FB"/>
                </a:solidFill>
              </a:rPr>
              <a:t>FLOPS of 8-bit (FP8) performance</a:t>
            </a:r>
            <a:endParaRPr lang="es-ES" b="1" dirty="0">
              <a:solidFill>
                <a:srgbClr val="7889FB"/>
              </a:solidFill>
            </a:endParaRPr>
          </a:p>
          <a:p>
            <a:pPr lvl="1"/>
            <a:endParaRPr lang="es-ES" dirty="0"/>
          </a:p>
          <a:p>
            <a:pPr lvl="1"/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5687D-F130-948C-9CF9-3F29DB442C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Other Specialized Chips (3nm)</a:t>
            </a:r>
            <a:endParaRPr lang="en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25CD07-F579-60E0-76F3-2DD91B36B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705" y="1268963"/>
            <a:ext cx="3964139" cy="22309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CA5190-61C6-710E-E325-C8327F3B1F50}"/>
              </a:ext>
            </a:extLst>
          </p:cNvPr>
          <p:cNvSpPr txBox="1"/>
          <p:nvPr/>
        </p:nvSpPr>
        <p:spPr>
          <a:xfrm>
            <a:off x="4910136" y="668253"/>
            <a:ext cx="5819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[</a:t>
            </a:r>
            <a:r>
              <a:rPr lang="en-DE" sz="1400" dirty="0">
                <a:hlinkClick r:id="rId3"/>
              </a:rPr>
              <a:t>https://awsdocs-neuron.readthedocs-hosted.com/en/latest/about-neuron/arch/neuron-hardware/neuron-core-v4.html#neuroncores-v4-arch</a:t>
            </a:r>
            <a:r>
              <a:rPr lang="en-US" sz="1400" dirty="0"/>
              <a:t>]</a:t>
            </a:r>
            <a:endParaRPr lang="en-DE" sz="1400" dirty="0"/>
          </a:p>
        </p:txBody>
      </p:sp>
      <p:pic>
        <p:nvPicPr>
          <p:cNvPr id="1027" name="Picture 3" descr="A close-up of the Maia 200 AI accelerator chip. ">
            <a:extLst>
              <a:ext uri="{FF2B5EF4-FFF2-40B4-BE49-F238E27FC236}">
                <a16:creationId xmlns:a16="http://schemas.microsoft.com/office/drawing/2014/main" id="{4946039F-A89F-F85B-1C58-E1C3610A3D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7" y="3785288"/>
            <a:ext cx="1704974" cy="170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52AC75-9695-C984-B117-F92D6F9274F7}"/>
              </a:ext>
            </a:extLst>
          </p:cNvPr>
          <p:cNvSpPr txBox="1"/>
          <p:nvPr/>
        </p:nvSpPr>
        <p:spPr>
          <a:xfrm>
            <a:off x="1114425" y="5066502"/>
            <a:ext cx="3714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[</a:t>
            </a:r>
            <a:r>
              <a:rPr lang="en-DE" sz="1400" dirty="0">
                <a:hlinkClick r:id="rId5"/>
              </a:rPr>
              <a:t>https://blogs.microsoft.com/blog/2026/01/26/maia-200-the-ai-accelerator-built-for-inference/</a:t>
            </a:r>
            <a:r>
              <a:rPr lang="en-US" sz="1400" dirty="0"/>
              <a:t>]</a:t>
            </a:r>
            <a:endParaRPr lang="en-DE" sz="1400" dirty="0"/>
          </a:p>
        </p:txBody>
      </p:sp>
    </p:spTree>
    <p:extLst>
      <p:ext uri="{BB962C8B-B14F-4D97-AF65-F5344CB8AC3E}">
        <p14:creationId xmlns:p14="http://schemas.microsoft.com/office/powerpoint/2010/main" val="202811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848078-CAEE-45D8-62F1-F6A3422AE6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Background </a:t>
            </a:r>
            <a:r>
              <a:rPr lang="en-US" b="0" dirty="0"/>
              <a:t>(Schrödinger's cat)</a:t>
            </a:r>
          </a:p>
          <a:p>
            <a:pPr lvl="1"/>
            <a:r>
              <a:rPr lang="en-US" dirty="0"/>
              <a:t>Concepts: superposition, entanglement, de-coherence / uncertainty</a:t>
            </a:r>
          </a:p>
          <a:p>
            <a:pPr lvl="2"/>
            <a:endParaRPr lang="en-US" sz="1000" dirty="0"/>
          </a:p>
          <a:p>
            <a:r>
              <a:rPr lang="en-US" dirty="0"/>
              <a:t>IBM Q</a:t>
            </a:r>
          </a:p>
          <a:p>
            <a:pPr lvl="1"/>
            <a:r>
              <a:rPr lang="en-US" dirty="0"/>
              <a:t>Hardware and software stack for quantum computing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Qiskit</a:t>
            </a:r>
            <a:r>
              <a:rPr lang="en-US" b="1" dirty="0">
                <a:solidFill>
                  <a:schemeClr val="accent1"/>
                </a:solidFill>
              </a:rPr>
              <a:t>: </a:t>
            </a:r>
            <a:r>
              <a:rPr lang="en-US" dirty="0"/>
              <a:t>OSS Python framework [</a:t>
            </a:r>
            <a:r>
              <a:rPr lang="en-US" dirty="0">
                <a:hlinkClick r:id="rId3"/>
              </a:rPr>
              <a:t>https://qiskit.org/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Experiment w/ quantum computers up to 20 qubit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Gates:</a:t>
            </a:r>
            <a:r>
              <a:rPr lang="en-US" dirty="0"/>
              <a:t> Hadamard, NOT, Phases, Pauli, barriers transposed conjugate, if, measurement</a:t>
            </a:r>
          </a:p>
          <a:p>
            <a:pPr lvl="2"/>
            <a:endParaRPr lang="en-US" sz="1000" dirty="0"/>
          </a:p>
          <a:p>
            <a:r>
              <a:rPr lang="en-US" dirty="0"/>
              <a:t>Early ML (Systems) Work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Training quantum neural networks</a:t>
            </a:r>
            <a:br>
              <a:rPr lang="en-US" dirty="0"/>
            </a:br>
            <a:r>
              <a:rPr lang="en-US" dirty="0"/>
              <a:t>(relied on quantum search in O(</a:t>
            </a:r>
            <a:r>
              <a:rPr lang="en-AT" dirty="0"/>
              <a:t>√</a:t>
            </a:r>
            <a:r>
              <a:rPr lang="en-US" dirty="0"/>
              <a:t>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SVM classification </a:t>
            </a:r>
            <a:r>
              <a:rPr lang="en-US" dirty="0">
                <a:solidFill>
                  <a:schemeClr val="tx1"/>
                </a:solidFill>
              </a:rPr>
              <a:t>w/ large feature space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TensorFlow Quantum</a:t>
            </a:r>
            <a:r>
              <a:rPr lang="en-US" dirty="0"/>
              <a:t> (TFQ), on OSS </a:t>
            </a:r>
            <a:r>
              <a:rPr lang="en-US" b="1" dirty="0" err="1">
                <a:solidFill>
                  <a:schemeClr val="accent1"/>
                </a:solidFill>
              </a:rPr>
              <a:t>Cirq</a:t>
            </a:r>
            <a:br>
              <a:rPr lang="en-US" dirty="0"/>
            </a:br>
            <a:r>
              <a:rPr lang="en-US" dirty="0"/>
              <a:t>for hybrid models [</a:t>
            </a:r>
            <a:r>
              <a:rPr lang="en-US" dirty="0">
                <a:hlinkClick r:id="rId4"/>
              </a:rPr>
              <a:t>https://www.tensorflow.org/quantum</a:t>
            </a:r>
            <a:r>
              <a:rPr lang="en-US" dirty="0"/>
              <a:t>]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2CBDC-D914-8322-A254-8ABA6F3395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Quantum Machine Learning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C3DFB-5980-56C3-8A42-4F7238BB6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4154" y="1959669"/>
            <a:ext cx="1960330" cy="18777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631E54-ECA5-92FB-192C-B9B57755E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9054" y="4148286"/>
            <a:ext cx="49755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17BAF6-AA4D-AF59-E335-596CD2C79862}"/>
              </a:ext>
            </a:extLst>
          </p:cNvPr>
          <p:cNvSpPr txBox="1"/>
          <p:nvPr/>
        </p:nvSpPr>
        <p:spPr>
          <a:xfrm>
            <a:off x="7896113" y="4204812"/>
            <a:ext cx="3072703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[Bob Ricks, Dan Ventura: Training a Quantum Neural Network.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2003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AD7BAC-8B09-F576-5AB1-21C1BE5891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1896" y="4894145"/>
            <a:ext cx="484717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C1B555-B2B2-45E9-E625-2B62F1CAD471}"/>
              </a:ext>
            </a:extLst>
          </p:cNvPr>
          <p:cNvSpPr txBox="1"/>
          <p:nvPr/>
        </p:nvSpPr>
        <p:spPr>
          <a:xfrm>
            <a:off x="8054527" y="4837844"/>
            <a:ext cx="291428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Vojtěch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Havlíček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Supervised learning with quantum-enhanced feature spaces.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Nature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2100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C05530-092F-206C-3BDE-EA27553BC3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Recommended Reading</a:t>
            </a:r>
          </a:p>
          <a:p>
            <a:pPr lvl="1"/>
            <a:r>
              <a:rPr lang="en-US" sz="1700" dirty="0"/>
              <a:t>[Jeff Dean, David A. Patterson, Cliff Young:  A New Golden Age in Computer </a:t>
            </a:r>
            <a:br>
              <a:rPr lang="en-US" sz="1700" dirty="0"/>
            </a:br>
            <a:r>
              <a:rPr lang="en-US" sz="1700" dirty="0"/>
              <a:t>Architecture: Empowering the Machine-Learning Revolution. </a:t>
            </a:r>
            <a:r>
              <a:rPr lang="en-US" sz="1700" b="1" dirty="0"/>
              <a:t>IEEE Micro 2018</a:t>
            </a:r>
            <a:r>
              <a:rPr lang="en-US" sz="1700" dirty="0"/>
              <a:t>]</a:t>
            </a:r>
            <a:endParaRPr lang="en-US" sz="700" dirty="0"/>
          </a:p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Fallacy:</a:t>
            </a:r>
            <a:r>
              <a:rPr lang="en-US" dirty="0">
                <a:solidFill>
                  <a:srgbClr val="7889FB"/>
                </a:solidFill>
              </a:rPr>
              <a:t> Throughput over Latency</a:t>
            </a:r>
            <a:endParaRPr lang="en-US" b="0" dirty="0"/>
          </a:p>
          <a:p>
            <a:pPr lvl="1"/>
            <a:r>
              <a:rPr lang="en-US" b="0" dirty="0"/>
              <a:t>Given the large size of the ML problems, the HW focus should be </a:t>
            </a:r>
            <a:br>
              <a:rPr lang="en-US" b="0" dirty="0"/>
            </a:br>
            <a:r>
              <a:rPr lang="en-US" b="0" dirty="0"/>
              <a:t>op/s (throughput) rather than time to solution (latency)</a:t>
            </a:r>
            <a:endParaRPr lang="en-US" sz="700" b="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Fallacy:</a:t>
            </a:r>
            <a:r>
              <a:rPr lang="en-US" dirty="0">
                <a:solidFill>
                  <a:srgbClr val="7889FB"/>
                </a:solidFill>
              </a:rPr>
              <a:t> Runtime over Accuracy</a:t>
            </a:r>
          </a:p>
          <a:p>
            <a:pPr lvl="1"/>
            <a:r>
              <a:rPr lang="en-US" b="0" dirty="0"/>
              <a:t>Given large speedup, ML researchers would be willing to sacrifice accuracy</a:t>
            </a:r>
            <a:endParaRPr lang="en-US" sz="700" b="0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Pitfall:</a:t>
            </a:r>
            <a:r>
              <a:rPr lang="en-US" dirty="0">
                <a:solidFill>
                  <a:srgbClr val="7889FB"/>
                </a:solidFill>
              </a:rPr>
              <a:t> Designing HW using last year’s models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MNIST, CIFAR-10 datasets too easy, </a:t>
            </a:r>
            <a:r>
              <a:rPr lang="en-US" dirty="0" err="1">
                <a:solidFill>
                  <a:schemeClr val="tx1"/>
                </a:solidFill>
              </a:rPr>
              <a:t>AlexNet</a:t>
            </a:r>
            <a:r>
              <a:rPr lang="en-US" dirty="0">
                <a:solidFill>
                  <a:schemeClr val="tx1"/>
                </a:solidFill>
              </a:rPr>
              <a:t> no longer representative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See </a:t>
            </a:r>
            <a:r>
              <a:rPr lang="en-US" b="1" dirty="0">
                <a:solidFill>
                  <a:srgbClr val="7889FB"/>
                </a:solidFill>
              </a:rPr>
              <a:t>02 System Architecture &amp; Landscape</a:t>
            </a:r>
            <a:r>
              <a:rPr lang="en-US" dirty="0">
                <a:solidFill>
                  <a:schemeClr val="tx1"/>
                </a:solidFill>
              </a:rPr>
              <a:t> – ML System Benchmarks</a:t>
            </a:r>
            <a:endParaRPr lang="en-US" sz="500" dirty="0">
              <a:solidFill>
                <a:schemeClr val="tx1"/>
              </a:solidFill>
            </a:endParaRPr>
          </a:p>
          <a:p>
            <a:r>
              <a:rPr lang="en-US" dirty="0"/>
              <a:t>#4 </a:t>
            </a:r>
            <a:r>
              <a:rPr lang="en-US" dirty="0">
                <a:solidFill>
                  <a:schemeClr val="accent1"/>
                </a:solidFill>
              </a:rPr>
              <a:t>Pitfall:</a:t>
            </a:r>
            <a:r>
              <a:rPr lang="en-US" dirty="0">
                <a:solidFill>
                  <a:srgbClr val="7889FB"/>
                </a:solidFill>
              </a:rPr>
              <a:t> Designing ML HW assuming ML system is untouchable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Towards hardware-software co-design (algorithm, system internals)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4C0AD-5879-2910-B2F2-80855F433C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ML Hardware Fallacies and Pitfalls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0691E3-1F35-7A65-2E8B-CE96B9FB8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985" y="1413163"/>
            <a:ext cx="47200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96939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82EB4A-3C3A-7ABB-CEE9-270ED9FAE9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ASICs:</a:t>
            </a:r>
            <a:r>
              <a:rPr lang="en-US" dirty="0">
                <a:solidFill>
                  <a:schemeClr val="tx1"/>
                </a:solidFill>
              </a:rPr>
              <a:t> custom chips for ML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ML for improved chip placement </a:t>
            </a:r>
            <a:r>
              <a:rPr lang="en-US" dirty="0">
                <a:solidFill>
                  <a:schemeClr val="tx1"/>
                </a:solidFill>
              </a:rPr>
              <a:t>(part of chip design process 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Deep RL for Chip Design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Goal: optimize power, performance, and area </a:t>
            </a:r>
            <a:r>
              <a:rPr lang="en-US" b="1" dirty="0" err="1">
                <a:solidFill>
                  <a:schemeClr val="tx1"/>
                </a:solidFill>
              </a:rPr>
              <a:t>s.t.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constraints on routing congestion and density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Approximate reward functions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for effective evaluation ~100K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(wire length, grid rows/columns,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macro order, cell placement, routing congestion)</a:t>
            </a:r>
          </a:p>
          <a:p>
            <a:r>
              <a:rPr lang="en-US" dirty="0">
                <a:solidFill>
                  <a:schemeClr val="tx1"/>
                </a:solidFill>
              </a:rPr>
              <a:t>Example TPUv4 Block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White macros (e.g., mem)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Green standard cells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736B4-8163-9BDD-FED3-F10BF47B4C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Trend: ML-based Chip Placement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8E9D22-BECF-227F-07E5-0BA526EFF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969" y="4492083"/>
            <a:ext cx="3767612" cy="1067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D184CC-99FD-F403-C85C-C6619A673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242" y="3576734"/>
            <a:ext cx="5908201" cy="38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95A7A0-4A4D-0CB4-63FC-212910B9124C}"/>
              </a:ext>
            </a:extLst>
          </p:cNvPr>
          <p:cNvSpPr txBox="1"/>
          <p:nvPr/>
        </p:nvSpPr>
        <p:spPr>
          <a:xfrm>
            <a:off x="8080412" y="1381584"/>
            <a:ext cx="284368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Azalia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Mirhoseini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Anna Goldie, et al: Chip Placement with Deep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533CB7-B41A-204B-8F5B-0FD5F4009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6780" y="1446745"/>
            <a:ext cx="49755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E5F933-D38A-1D94-C220-FC326263D430}"/>
              </a:ext>
            </a:extLst>
          </p:cNvPr>
          <p:cNvSpPr txBox="1"/>
          <p:nvPr/>
        </p:nvSpPr>
        <p:spPr>
          <a:xfrm>
            <a:off x="8082086" y="2195754"/>
            <a:ext cx="284368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Azalia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Mirhoseini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Anna Goldie, et al: A Graph Placement Methodology for Fast Chip Design.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Nature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644706-5BEB-685D-28DA-CDF12A41A7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9622" y="2263219"/>
            <a:ext cx="484717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0BD984-8D7F-CC5D-5CF5-AA45C8D36A89}"/>
              </a:ext>
            </a:extLst>
          </p:cNvPr>
          <p:cNvSpPr txBox="1"/>
          <p:nvPr/>
        </p:nvSpPr>
        <p:spPr>
          <a:xfrm>
            <a:off x="7748814" y="2924370"/>
            <a:ext cx="39490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https://www.youtube.com/watch?v=gSBYf25bWyo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163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20C36-E1A2-19A7-8F6D-85E46EC84D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Different Levels of </a:t>
            </a:r>
            <a:r>
              <a:rPr lang="en-US" dirty="0">
                <a:solidFill>
                  <a:schemeClr val="accent1"/>
                </a:solidFill>
              </a:rPr>
              <a:t>Hardware Specialization</a:t>
            </a:r>
          </a:p>
          <a:p>
            <a:pPr lvl="1"/>
            <a:r>
              <a:rPr lang="en-US" dirty="0"/>
              <a:t>General-purpose CPUs and GPUs</a:t>
            </a:r>
          </a:p>
          <a:p>
            <a:pPr lvl="1"/>
            <a:r>
              <a:rPr lang="en-US" dirty="0"/>
              <a:t>FPGAs, DNN ASICs, and other technologies</a:t>
            </a:r>
          </a:p>
          <a:p>
            <a:pPr lvl="1"/>
            <a:endParaRPr lang="en-US" dirty="0"/>
          </a:p>
          <a:p>
            <a:r>
              <a:rPr lang="en-US" dirty="0"/>
              <a:t>Next Lectures </a:t>
            </a:r>
            <a:r>
              <a:rPr lang="en-US" b="0" dirty="0"/>
              <a:t>(Part A)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09 Caching, Partitioning, Indexing and Compression</a:t>
            </a:r>
            <a:r>
              <a:rPr lang="en-US" dirty="0"/>
              <a:t> [Jun 18]</a:t>
            </a:r>
          </a:p>
          <a:p>
            <a:pPr lvl="1"/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10 Data Acquisition, Cleaning, and Preparation</a:t>
            </a:r>
            <a:r>
              <a:rPr lang="en-US" dirty="0"/>
              <a:t> [Jun 25]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11 Model Selection and Management </a:t>
            </a:r>
            <a:r>
              <a:rPr lang="en-US" dirty="0"/>
              <a:t>[Jul 02]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12 Model Debugging, Fairness, Explainability </a:t>
            </a:r>
            <a:r>
              <a:rPr lang="en-US" dirty="0"/>
              <a:t>[Jul 09]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13 Model Serving Systems and Techniques</a:t>
            </a:r>
            <a:r>
              <a:rPr lang="en-US" dirty="0"/>
              <a:t> [Jul 16]</a:t>
            </a:r>
            <a:br>
              <a:rPr lang="en-US" dirty="0"/>
            </a:br>
            <a:r>
              <a:rPr lang="en-US" b="1" dirty="0">
                <a:solidFill>
                  <a:srgbClr val="C40D1E"/>
                </a:solidFill>
              </a:rPr>
              <a:t>Q&amp;A and Exam Preparation</a:t>
            </a:r>
            <a:r>
              <a:rPr lang="en-US" dirty="0"/>
              <a:t> [Jul 16]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3EAB1-F127-C540-FA42-25B5B48C7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&amp; QA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027BA288-0E5E-C6A3-4CC6-0DF2E9EF2AB1}"/>
              </a:ext>
            </a:extLst>
          </p:cNvPr>
          <p:cNvSpPr/>
          <p:nvPr/>
        </p:nvSpPr>
        <p:spPr>
          <a:xfrm>
            <a:off x="6510151" y="1289965"/>
            <a:ext cx="190918" cy="901401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14E168-788A-2338-8844-374C05B1C1B1}"/>
              </a:ext>
            </a:extLst>
          </p:cNvPr>
          <p:cNvSpPr txBox="1"/>
          <p:nvPr/>
        </p:nvSpPr>
        <p:spPr>
          <a:xfrm>
            <a:off x="7569476" y="1140500"/>
            <a:ext cx="2190540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Increasing importance of specialization: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 of Moore’s Law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 of Dennard Scaling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4B2828-9516-7E57-999F-EB802866229D}"/>
              </a:ext>
            </a:extLst>
          </p:cNvPr>
          <p:cNvSpPr txBox="1"/>
          <p:nvPr/>
        </p:nvSpPr>
        <p:spPr>
          <a:xfrm>
            <a:off x="8861781" y="3706340"/>
            <a:ext cx="170722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Part B: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ML Lifecycle Systems)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96145-EEC1-9407-DCC7-51C7518B1AC4}"/>
              </a:ext>
            </a:extLst>
          </p:cNvPr>
          <p:cNvSpPr txBox="1"/>
          <p:nvPr/>
        </p:nvSpPr>
        <p:spPr>
          <a:xfrm>
            <a:off x="8620123" y="2627846"/>
            <a:ext cx="219054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Part A: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Overview and ML System Internals)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8DD260-A611-18B6-9A83-9510680CEB24}"/>
              </a:ext>
            </a:extLst>
          </p:cNvPr>
          <p:cNvCxnSpPr>
            <a:cxnSpLocks/>
          </p:cNvCxnSpPr>
          <p:nvPr/>
        </p:nvCxnSpPr>
        <p:spPr>
          <a:xfrm>
            <a:off x="1035629" y="3378959"/>
            <a:ext cx="657327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1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2FC96-ADDD-F48E-8E6F-F1DB05E18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E6C82-E3CD-1803-089D-A26578D87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49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68780C-EEE3-7A56-14B4-A0D0225E739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Improved </a:t>
            </a:r>
            <a:r>
              <a:rPr lang="en-US" dirty="0">
                <a:solidFill>
                  <a:srgbClr val="7889FB"/>
                </a:solidFill>
              </a:rPr>
              <a:t>Algorithms and Models</a:t>
            </a:r>
          </a:p>
          <a:p>
            <a:pPr lvl="1"/>
            <a:r>
              <a:rPr lang="en-US" dirty="0"/>
              <a:t>Success across data and application domains</a:t>
            </a:r>
            <a:br>
              <a:rPr lang="en-US" dirty="0"/>
            </a:br>
            <a:r>
              <a:rPr lang="en-US" dirty="0"/>
              <a:t>(e.g., health care, finance, transport, production) </a:t>
            </a:r>
          </a:p>
          <a:p>
            <a:pPr lvl="1"/>
            <a:r>
              <a:rPr lang="en-US" dirty="0"/>
              <a:t>More complex models which leverage large data</a:t>
            </a:r>
          </a:p>
          <a:p>
            <a:pPr lvl="5"/>
            <a:endParaRPr lang="en-US" sz="300" dirty="0"/>
          </a:p>
          <a:p>
            <a:r>
              <a:rPr lang="en-US" dirty="0"/>
              <a:t>Availability of </a:t>
            </a:r>
            <a:r>
              <a:rPr lang="en-US" dirty="0">
                <a:solidFill>
                  <a:srgbClr val="7889FB"/>
                </a:solidFill>
              </a:rPr>
              <a:t>Large Data</a:t>
            </a:r>
            <a:r>
              <a:rPr lang="en-US" dirty="0"/>
              <a:t> Collections</a:t>
            </a:r>
          </a:p>
          <a:p>
            <a:pPr lvl="1"/>
            <a:r>
              <a:rPr lang="en-US" dirty="0"/>
              <a:t>Increasing automation and monitoring </a:t>
            </a: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data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(simplified by cloud computing &amp; services, annotation services)</a:t>
            </a:r>
            <a:endParaRPr lang="en-US" dirty="0"/>
          </a:p>
          <a:p>
            <a:pPr lvl="1"/>
            <a:r>
              <a:rPr lang="en-US" dirty="0"/>
              <a:t>Feedback loops, </a:t>
            </a:r>
            <a:r>
              <a:rPr lang="en-US" b="1" dirty="0">
                <a:solidFill>
                  <a:schemeClr val="accent1"/>
                </a:solidFill>
              </a:rPr>
              <a:t>simulation/data prog./augmentation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dirty="0">
                <a:sym typeface="Wingdings" panose="05000000000000000000" pitchFamily="2" charset="2"/>
              </a:rPr>
              <a:t> Trend: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self-supervised learning </a:t>
            </a:r>
            <a:r>
              <a:rPr lang="en-US" dirty="0">
                <a:sym typeface="Wingdings" panose="05000000000000000000" pitchFamily="2" charset="2"/>
              </a:rPr>
              <a:t>(*-GPT-x)</a:t>
            </a:r>
          </a:p>
          <a:p>
            <a:pPr lvl="5"/>
            <a:endParaRPr lang="en-US" sz="300" dirty="0"/>
          </a:p>
          <a:p>
            <a:r>
              <a:rPr lang="en-US" dirty="0">
                <a:solidFill>
                  <a:srgbClr val="7889FB"/>
                </a:solidFill>
              </a:rPr>
              <a:t>HW &amp; SW </a:t>
            </a:r>
            <a:r>
              <a:rPr lang="en-US" dirty="0"/>
              <a:t>Advancements</a:t>
            </a:r>
          </a:p>
          <a:p>
            <a:pPr lvl="1"/>
            <a:r>
              <a:rPr lang="en-US" dirty="0"/>
              <a:t>Higher performance of hardware and infrastructure (cloud)</a:t>
            </a:r>
          </a:p>
          <a:p>
            <a:pPr lvl="1"/>
            <a:r>
              <a:rPr lang="en-US" dirty="0"/>
              <a:t>Open-source large-scale computation frameworks, </a:t>
            </a:r>
            <a:br>
              <a:rPr lang="en-US" dirty="0"/>
            </a:br>
            <a:r>
              <a:rPr lang="en-US" dirty="0"/>
              <a:t>ML systems, and vendor-provides libraries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E8A0F-1FA7-B7E6-31EB-8F1C8CEB60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Driving Factors for ML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6AC77A-B25A-CEE0-3CA6-DB17899B263C}"/>
              </a:ext>
            </a:extLst>
          </p:cNvPr>
          <p:cNvGrpSpPr/>
          <p:nvPr/>
        </p:nvGrpSpPr>
        <p:grpSpPr>
          <a:xfrm>
            <a:off x="9914637" y="2825931"/>
            <a:ext cx="1863215" cy="1313227"/>
            <a:chOff x="6931739" y="2792364"/>
            <a:chExt cx="1863215" cy="131322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201FF26-3C42-FBA0-5D58-24E1AFAA4C46}"/>
                </a:ext>
              </a:extLst>
            </p:cNvPr>
            <p:cNvSpPr txBox="1"/>
            <p:nvPr/>
          </p:nvSpPr>
          <p:spPr>
            <a:xfrm>
              <a:off x="7517695" y="3136491"/>
              <a:ext cx="617563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57A3D5-40F5-2C4C-D077-42639E4EF146}"/>
                </a:ext>
              </a:extLst>
            </p:cNvPr>
            <p:cNvSpPr txBox="1"/>
            <p:nvPr/>
          </p:nvSpPr>
          <p:spPr>
            <a:xfrm>
              <a:off x="8047703" y="3731342"/>
              <a:ext cx="74725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Model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00504B-B487-3E34-6B2D-00DAF7DB70A9}"/>
                </a:ext>
              </a:extLst>
            </p:cNvPr>
            <p:cNvSpPr txBox="1"/>
            <p:nvPr/>
          </p:nvSpPr>
          <p:spPr>
            <a:xfrm>
              <a:off x="6931739" y="3736259"/>
              <a:ext cx="74725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Usage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DA91892-BDF4-399E-904A-07F9F00D248F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>
              <a:off x="8190270" y="3342967"/>
              <a:ext cx="231059" cy="388375"/>
            </a:xfrm>
            <a:prstGeom prst="straightConnector1">
              <a:avLst/>
            </a:prstGeom>
            <a:ln w="25400">
              <a:solidFill>
                <a:srgbClr val="7889FB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237103D-EA6C-D758-D5E3-59DBBDD41BCB}"/>
                </a:ext>
              </a:extLst>
            </p:cNvPr>
            <p:cNvCxnSpPr>
              <a:cxnSpLocks/>
              <a:stCxn id="6" idx="1"/>
              <a:endCxn id="7" idx="3"/>
            </p:cNvCxnSpPr>
            <p:nvPr/>
          </p:nvCxnSpPr>
          <p:spPr>
            <a:xfrm flipH="1">
              <a:off x="7678990" y="3916008"/>
              <a:ext cx="368713" cy="4917"/>
            </a:xfrm>
            <a:prstGeom prst="straightConnector1">
              <a:avLst/>
            </a:prstGeom>
            <a:ln w="25400">
              <a:solidFill>
                <a:srgbClr val="7889FB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D2E19C8-4A9B-F564-6E11-44C35B3677ED}"/>
                </a:ext>
              </a:extLst>
            </p:cNvPr>
            <p:cNvCxnSpPr>
              <a:cxnSpLocks/>
              <a:stCxn id="7" idx="0"/>
              <a:endCxn id="5" idx="1"/>
            </p:cNvCxnSpPr>
            <p:nvPr/>
          </p:nvCxnSpPr>
          <p:spPr>
            <a:xfrm flipV="1">
              <a:off x="7305365" y="3321157"/>
              <a:ext cx="212330" cy="415102"/>
            </a:xfrm>
            <a:prstGeom prst="straightConnector1">
              <a:avLst/>
            </a:prstGeom>
            <a:ln w="25400">
              <a:solidFill>
                <a:schemeClr val="accent1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69D060-AB40-F5E0-9B27-1B440D8DD2B0}"/>
                </a:ext>
              </a:extLst>
            </p:cNvPr>
            <p:cNvSpPr txBox="1"/>
            <p:nvPr/>
          </p:nvSpPr>
          <p:spPr>
            <a:xfrm>
              <a:off x="6990733" y="2792364"/>
              <a:ext cx="1750145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Feedback Loop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416741C-E65D-4386-6E98-B97C328AC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720" y="1355901"/>
            <a:ext cx="2182857" cy="12382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7BB179-F48D-6D41-F426-7CF4E875D74A}"/>
              </a:ext>
            </a:extLst>
          </p:cNvPr>
          <p:cNvSpPr txBox="1"/>
          <p:nvPr/>
        </p:nvSpPr>
        <p:spPr>
          <a:xfrm>
            <a:off x="7603049" y="1042686"/>
            <a:ext cx="204282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Andrew Ng’14]</a:t>
            </a:r>
          </a:p>
        </p:txBody>
      </p:sp>
      <p:pic>
        <p:nvPicPr>
          <p:cNvPr id="14" name="Picture 10" descr="http://www.nersc.gov/assets/ImageGallery/Computational-Systems/_resampled/resizedimage250247-Magellan1.jpg">
            <a:extLst>
              <a:ext uri="{FF2B5EF4-FFF2-40B4-BE49-F238E27FC236}">
                <a16:creationId xmlns:a16="http://schemas.microsoft.com/office/drawing/2014/main" id="{8DEA7B85-BEAE-4C49-23E5-5EC8B6318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6289" y="4477441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E8A2F4-6FAA-31BE-53A4-C8488B9C2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348" y="5132814"/>
            <a:ext cx="1032611" cy="6410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40A7AEC-D564-1367-5749-14BE6D7624C0}"/>
              </a:ext>
            </a:extLst>
          </p:cNvPr>
          <p:cNvSpPr/>
          <p:nvPr/>
        </p:nvSpPr>
        <p:spPr>
          <a:xfrm>
            <a:off x="432906" y="4369593"/>
            <a:ext cx="9481732" cy="140605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3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EB5AAE-1664-1BA7-50A5-27CAEABB3C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Larger Models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and Scoring Time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Training Time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ResNet18:</a:t>
            </a:r>
            <a:r>
              <a:rPr lang="en-US" dirty="0"/>
              <a:t> 10.76% error, 2.5 days training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ResNet50:</a:t>
            </a:r>
            <a:r>
              <a:rPr lang="en-US" dirty="0"/>
              <a:t> 7.02% error, 5 days training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ResNet101:</a:t>
            </a:r>
            <a:r>
              <a:rPr lang="en-US" dirty="0"/>
              <a:t> 6.21% error, 1 week training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ResNet152:</a:t>
            </a:r>
            <a:r>
              <a:rPr lang="en-US" dirty="0"/>
              <a:t> 6.16% error, </a:t>
            </a:r>
            <a:r>
              <a:rPr lang="en-US" b="1" dirty="0">
                <a:solidFill>
                  <a:schemeClr val="accent1"/>
                </a:solidFill>
              </a:rPr>
              <a:t>1.5 weeks training</a:t>
            </a:r>
            <a:endParaRPr lang="en-US" sz="700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Energy Efficiency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954C5-A4F3-7AA3-3ED4-C6F45736DC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DNN Challenges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147FDE-BC25-6847-CD72-E09830D2C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529" y="1340113"/>
            <a:ext cx="6532433" cy="2602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770296-31ED-D6E0-3C02-9CBB29270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563" y="4329712"/>
            <a:ext cx="964638" cy="72000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0D605A-D903-2119-0D3A-7E953B8A60BA}"/>
              </a:ext>
            </a:extLst>
          </p:cNvPr>
          <p:cNvSpPr txBox="1"/>
          <p:nvPr/>
        </p:nvSpPr>
        <p:spPr>
          <a:xfrm>
            <a:off x="8350324" y="5065817"/>
            <a:ext cx="329087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[Song Han: Efficient Methods and Hardware for Deep Learning, Stanford cs231n, 2017]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E001D-825D-5EB5-E228-E3A7D9AE68FD}"/>
              </a:ext>
            </a:extLst>
          </p:cNvPr>
          <p:cNvSpPr txBox="1"/>
          <p:nvPr/>
        </p:nvSpPr>
        <p:spPr>
          <a:xfrm>
            <a:off x="5862918" y="4550486"/>
            <a:ext cx="2022437" cy="76944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2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But, LLM Scaling Laws (see 08)</a:t>
            </a:r>
          </a:p>
        </p:txBody>
      </p:sp>
    </p:spTree>
    <p:extLst>
      <p:ext uri="{BB962C8B-B14F-4D97-AF65-F5344CB8AC3E}">
        <p14:creationId xmlns:p14="http://schemas.microsoft.com/office/powerpoint/2010/main" val="88227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F1CC7076-1156-37FC-AE74-886A85EE4D98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663090-8723-3F27-02A0-EC34A233E5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Setup:</a:t>
            </a:r>
            <a:r>
              <a:rPr lang="en-US" b="0" dirty="0"/>
              <a:t> 2x6 E5-2440 @2.4GHz–2.9GHz, DDR3 RAM @1.3GHz (ECC)</a:t>
            </a:r>
          </a:p>
          <a:p>
            <a:pPr lvl="1"/>
            <a:r>
              <a:rPr lang="en-US" dirty="0"/>
              <a:t>Max mem bandwidth (local): 2 sock x 3 </a:t>
            </a:r>
            <a:r>
              <a:rPr lang="en-US" dirty="0" err="1"/>
              <a:t>chan</a:t>
            </a:r>
            <a:r>
              <a:rPr lang="en-US" dirty="0"/>
              <a:t> x 8B x 1.3G trans/s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itchFamily="2" charset="2"/>
              </a:rPr>
              <a:t>2 x 32GB/s</a:t>
            </a:r>
          </a:p>
          <a:p>
            <a:pPr lvl="1"/>
            <a:r>
              <a:rPr lang="en-US" dirty="0">
                <a:sym typeface="Wingdings" pitchFamily="2" charset="2"/>
              </a:rPr>
              <a:t>Max mem bandwidth (QPI, full duplex) 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itchFamily="2" charset="2"/>
              </a:rPr>
              <a:t>2 x 12.8GB/s</a:t>
            </a:r>
          </a:p>
          <a:p>
            <a:pPr lvl="1"/>
            <a:r>
              <a:rPr lang="en-US" dirty="0">
                <a:sym typeface="Wingdings" pitchFamily="2" charset="2"/>
              </a:rPr>
              <a:t>Max floating point ops: 12 cores x 2*4dFP-units x 2.4GHz  </a:t>
            </a:r>
            <a:r>
              <a:rPr lang="en-US" b="1" dirty="0">
                <a:solidFill>
                  <a:schemeClr val="accent1"/>
                </a:solidFill>
              </a:rPr>
              <a:t>2 x 115.2GFlops/</a:t>
            </a:r>
            <a:endParaRPr lang="en-US" sz="700" dirty="0"/>
          </a:p>
          <a:p>
            <a:pPr lvl="1"/>
            <a:endParaRPr lang="en-US" dirty="0"/>
          </a:p>
          <a:p>
            <a:r>
              <a:rPr lang="en-US" dirty="0"/>
              <a:t>Roofline Analysis</a:t>
            </a:r>
          </a:p>
          <a:p>
            <a:pPr lvl="1"/>
            <a:r>
              <a:rPr lang="en-US" dirty="0"/>
              <a:t>Off-chip memory traffic </a:t>
            </a:r>
          </a:p>
          <a:p>
            <a:pPr lvl="1"/>
            <a:r>
              <a:rPr lang="en-US" dirty="0"/>
              <a:t>Peak compute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7E3BD-E37A-1123-A36B-F7D850A881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Roofline Analysis</a:t>
            </a: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EEEA1D03-C774-1842-531E-A2DCE6721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0512" y="2906424"/>
            <a:ext cx="6246647" cy="370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09A5A17-34ED-7920-9A63-BE6C1F790B65}"/>
              </a:ext>
            </a:extLst>
          </p:cNvPr>
          <p:cNvCxnSpPr/>
          <p:nvPr/>
        </p:nvCxnSpPr>
        <p:spPr>
          <a:xfrm flipV="1">
            <a:off x="4776417" y="3101566"/>
            <a:ext cx="3581403" cy="207817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7970A06-3A82-9189-26A5-D3BACFD68259}"/>
              </a:ext>
            </a:extLst>
          </p:cNvPr>
          <p:cNvCxnSpPr/>
          <p:nvPr/>
        </p:nvCxnSpPr>
        <p:spPr>
          <a:xfrm flipV="1">
            <a:off x="8350893" y="3094633"/>
            <a:ext cx="1794165" cy="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9B94B87-444E-7851-5AEC-437BE74648DA}"/>
              </a:ext>
            </a:extLst>
          </p:cNvPr>
          <p:cNvSpPr/>
          <p:nvPr/>
        </p:nvSpPr>
        <p:spPr>
          <a:xfrm>
            <a:off x="5496858" y="4791820"/>
            <a:ext cx="76200" cy="76200"/>
          </a:xfrm>
          <a:prstGeom prst="rect">
            <a:avLst/>
          </a:prstGeom>
          <a:solidFill>
            <a:srgbClr val="7889F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A58FC2-1A86-EF2C-A534-CF83185AE27F}"/>
              </a:ext>
            </a:extLst>
          </p:cNvPr>
          <p:cNvSpPr/>
          <p:nvPr/>
        </p:nvSpPr>
        <p:spPr>
          <a:xfrm>
            <a:off x="6044112" y="4473166"/>
            <a:ext cx="76200" cy="76200"/>
          </a:xfrm>
          <a:prstGeom prst="rect">
            <a:avLst/>
          </a:prstGeom>
          <a:solidFill>
            <a:srgbClr val="7889F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383E041-5B85-13A6-BD59-6225CD7DB26C}"/>
              </a:ext>
            </a:extLst>
          </p:cNvPr>
          <p:cNvSpPr/>
          <p:nvPr/>
        </p:nvSpPr>
        <p:spPr>
          <a:xfrm>
            <a:off x="9902601" y="3828928"/>
            <a:ext cx="76200" cy="76200"/>
          </a:xfrm>
          <a:prstGeom prst="rect">
            <a:avLst/>
          </a:prstGeom>
          <a:solidFill>
            <a:srgbClr val="7889F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82B18F-CB35-B871-0834-2CA68B417CB8}"/>
              </a:ext>
            </a:extLst>
          </p:cNvPr>
          <p:cNvSpPr txBox="1"/>
          <p:nvPr/>
        </p:nvSpPr>
        <p:spPr>
          <a:xfrm>
            <a:off x="5095077" y="486109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b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Mv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5E83B9-2B6C-6CB0-135C-6475C73CB186}"/>
              </a:ext>
            </a:extLst>
          </p:cNvPr>
          <p:cNvSpPr txBox="1"/>
          <p:nvPr/>
        </p:nvSpPr>
        <p:spPr>
          <a:xfrm>
            <a:off x="5794728" y="4529278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b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Mt(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Mv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AAFA7B-8AFD-C20C-482A-68717E3444FC}"/>
              </a:ext>
            </a:extLst>
          </p:cNvPr>
          <p:cNvSpPr txBox="1"/>
          <p:nvPr/>
        </p:nvSpPr>
        <p:spPr>
          <a:xfrm>
            <a:off x="9140601" y="3897508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b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MM (n=768)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8B6C694-98FA-6945-A918-52EE58424745}"/>
              </a:ext>
            </a:extLst>
          </p:cNvPr>
          <p:cNvCxnSpPr/>
          <p:nvPr/>
        </p:nvCxnSpPr>
        <p:spPr>
          <a:xfrm rot="5400000" flipH="1" flipV="1">
            <a:off x="4731396" y="3915520"/>
            <a:ext cx="1600201" cy="3"/>
          </a:xfrm>
          <a:prstGeom prst="straightConnector1">
            <a:avLst/>
          </a:prstGeom>
          <a:ln w="19050">
            <a:solidFill>
              <a:schemeClr val="accent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BF8E4AB-0FF1-8DAF-902B-A095BC5FF042}"/>
              </a:ext>
            </a:extLst>
          </p:cNvPr>
          <p:cNvSpPr txBox="1"/>
          <p:nvPr/>
        </p:nvSpPr>
        <p:spPr>
          <a:xfrm>
            <a:off x="4971450" y="3676528"/>
            <a:ext cx="64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36x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8A4399-6055-DC34-79C3-904759DF6A7E}"/>
              </a:ext>
            </a:extLst>
          </p:cNvPr>
          <p:cNvSpPr/>
          <p:nvPr/>
        </p:nvSpPr>
        <p:spPr>
          <a:xfrm>
            <a:off x="9904276" y="3308091"/>
            <a:ext cx="76200" cy="76200"/>
          </a:xfrm>
          <a:prstGeom prst="rect">
            <a:avLst/>
          </a:prstGeom>
          <a:solidFill>
            <a:srgbClr val="7889F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123753-401E-1258-CFA2-531425AF6F03}"/>
              </a:ext>
            </a:extLst>
          </p:cNvPr>
          <p:cNvSpPr txBox="1"/>
          <p:nvPr/>
        </p:nvSpPr>
        <p:spPr>
          <a:xfrm>
            <a:off x="8992467" y="3205851"/>
            <a:ext cx="1036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94EA1D-D361-A9AF-FBB8-0CF7396AF1B2}"/>
              </a:ext>
            </a:extLst>
          </p:cNvPr>
          <p:cNvSpPr txBox="1"/>
          <p:nvPr/>
        </p:nvSpPr>
        <p:spPr>
          <a:xfrm>
            <a:off x="5933582" y="4979411"/>
            <a:ext cx="1649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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IO-bound traditional ML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439CE5-31E9-DA05-F158-4C7615CA012F}"/>
              </a:ext>
            </a:extLst>
          </p:cNvPr>
          <p:cNvSpPr txBox="1"/>
          <p:nvPr/>
        </p:nvSpPr>
        <p:spPr>
          <a:xfrm>
            <a:off x="8758845" y="4971037"/>
            <a:ext cx="1429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 compute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-bound DNN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43B110-1C97-3390-2577-7BE339A071CD}"/>
              </a:ext>
            </a:extLst>
          </p:cNvPr>
          <p:cNvSpPr txBox="1"/>
          <p:nvPr/>
        </p:nvSpPr>
        <p:spPr>
          <a:xfrm>
            <a:off x="10451074" y="2823033"/>
            <a:ext cx="114397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(Experiments from 2017)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D174DD2-D562-1529-1F1B-D921A4188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12" y="4484877"/>
            <a:ext cx="48029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5E33EAF-1C03-3B45-E7ED-1E13058FB854}"/>
              </a:ext>
            </a:extLst>
          </p:cNvPr>
          <p:cNvSpPr txBox="1"/>
          <p:nvPr/>
        </p:nvSpPr>
        <p:spPr>
          <a:xfrm>
            <a:off x="1525521" y="4391648"/>
            <a:ext cx="21537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[S. Williams, A. Waterman, D. A. Patterson: Roofline: An Insightful Visual Performance Model for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Multicore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Architectures.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Commun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ACM 2009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7002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/>
      <p:bldP spid="27" grpId="0"/>
      <p:bldP spid="28" grpId="0"/>
      <p:bldP spid="30" grpId="0"/>
      <p:bldP spid="31" grpId="0" animBg="1"/>
      <p:bldP spid="32" grpId="0"/>
      <p:bldP spid="33" grpId="0"/>
      <p:bldP spid="34" grpId="0"/>
      <p:bldP spid="35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4F6E15-B2E0-FB75-2062-6C18A1AC0D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End of Dennard Scaling</a:t>
            </a:r>
            <a:r>
              <a:rPr lang="en-US" dirty="0"/>
              <a:t> </a:t>
            </a:r>
            <a:r>
              <a:rPr lang="en-US" b="0" dirty="0"/>
              <a:t>(~2005)</a:t>
            </a:r>
          </a:p>
          <a:p>
            <a:pPr lvl="1"/>
            <a:r>
              <a:rPr lang="en-US" b="1" dirty="0"/>
              <a:t>Law:</a:t>
            </a:r>
            <a:r>
              <a:rPr lang="en-US" dirty="0"/>
              <a:t> power stays proportional to the area of the transistor</a:t>
            </a:r>
          </a:p>
          <a:p>
            <a:pPr lvl="1"/>
            <a:r>
              <a:rPr lang="en-US" dirty="0"/>
              <a:t>Ignored leakage current / threshold voltage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increasing power density S</a:t>
            </a:r>
            <a:r>
              <a:rPr lang="en-US" b="1" baseline="30000" dirty="0">
                <a:solidFill>
                  <a:schemeClr val="accent1"/>
                </a:solidFill>
                <a:sym typeface="Wingdings" panose="05000000000000000000" pitchFamily="2" charset="2"/>
              </a:rPr>
              <a:t>2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(power wall, heat)  stagnating frequency</a:t>
            </a:r>
          </a:p>
          <a:p>
            <a:pPr lvl="2"/>
            <a:endParaRPr lang="en-US" sz="120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End of Moore’s Law</a:t>
            </a:r>
            <a:r>
              <a:rPr lang="en-US" dirty="0"/>
              <a:t> </a:t>
            </a:r>
            <a:r>
              <a:rPr lang="en-US" b="0" dirty="0"/>
              <a:t>(~2010-20)</a:t>
            </a:r>
          </a:p>
          <a:p>
            <a:pPr lvl="1"/>
            <a:r>
              <a:rPr lang="en-US" b="1" dirty="0"/>
              <a:t>Law:</a:t>
            </a:r>
            <a:r>
              <a:rPr lang="en-US" dirty="0"/>
              <a:t> #transistors/performance/</a:t>
            </a:r>
            <a:br>
              <a:rPr lang="en-US" dirty="0"/>
            </a:br>
            <a:r>
              <a:rPr lang="en-US" dirty="0"/>
              <a:t>CPU frequency doubles every </a:t>
            </a:r>
            <a:br>
              <a:rPr lang="en-US" dirty="0"/>
            </a:br>
            <a:r>
              <a:rPr lang="en-US" dirty="0"/>
              <a:t>18/24 months </a:t>
            </a:r>
          </a:p>
          <a:p>
            <a:pPr lvl="1"/>
            <a:r>
              <a:rPr lang="en-US" dirty="0"/>
              <a:t>Original: # transistors per chip </a:t>
            </a:r>
            <a:br>
              <a:rPr lang="en-US" dirty="0"/>
            </a:br>
            <a:r>
              <a:rPr lang="en-US" dirty="0"/>
              <a:t>doubles every two years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at constant costs</a:t>
            </a:r>
          </a:p>
          <a:p>
            <a:pPr lvl="1"/>
            <a:r>
              <a:rPr lang="en-US" dirty="0"/>
              <a:t>Now increasing costs (10/7/5nm)</a:t>
            </a:r>
          </a:p>
          <a:p>
            <a:pPr lvl="2"/>
            <a:endParaRPr lang="en-US" sz="1200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 </a:t>
            </a:r>
            <a:r>
              <a:rPr lang="en-US" dirty="0"/>
              <a:t>Consequences: </a:t>
            </a:r>
            <a:r>
              <a:rPr lang="en-US" dirty="0">
                <a:solidFill>
                  <a:schemeClr val="accent1"/>
                </a:solidFill>
              </a:rPr>
              <a:t>Dark Silicon </a:t>
            </a:r>
            <a:r>
              <a:rPr lang="en-US" dirty="0"/>
              <a:t>and </a:t>
            </a:r>
            <a:r>
              <a:rPr lang="en-US" dirty="0">
                <a:solidFill>
                  <a:srgbClr val="7889FB"/>
                </a:solidFill>
              </a:rPr>
              <a:t>Specialization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F4459-F856-DE64-45F9-8A655CE36E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HW Challenges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50620F-3EDF-5E96-2BB6-BBFA9F7964C5}"/>
              </a:ext>
            </a:extLst>
          </p:cNvPr>
          <p:cNvSpPr txBox="1"/>
          <p:nvPr/>
        </p:nvSpPr>
        <p:spPr>
          <a:xfrm>
            <a:off x="7205677" y="1188746"/>
            <a:ext cx="315518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= </a:t>
            </a:r>
            <a:r>
              <a:rPr lang="el-GR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CFV</a:t>
            </a:r>
            <a:r>
              <a:rPr lang="en-US" b="1" baseline="30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power density 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r>
              <a:rPr lang="en-US" b="1" baseline="30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 .. Power, C .. Capacitance,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 .. Frequency, V .. Voltage)</a:t>
            </a:r>
            <a:endParaRPr lang="en-US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59D769-FBD8-A8D6-4BFF-A1F80D4BA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300" y="442093"/>
            <a:ext cx="710561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5F58B9-97EC-1462-F123-000A25453324}"/>
              </a:ext>
            </a:extLst>
          </p:cNvPr>
          <p:cNvSpPr txBox="1"/>
          <p:nvPr/>
        </p:nvSpPr>
        <p:spPr>
          <a:xfrm>
            <a:off x="6637946" y="349935"/>
            <a:ext cx="289188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Markidis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E. Laure, N.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Jansson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S. Rivas-Gomez and S. W. D.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Chien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Moore’s Law and Dennard Scaling]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60349F-286E-8632-3E86-6A3A7A093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004" y="2570490"/>
            <a:ext cx="4702498" cy="303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3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4697</Words>
  <Application>Microsoft Office PowerPoint</Application>
  <PresentationFormat>Widescreen</PresentationFormat>
  <Paragraphs>609</Paragraphs>
  <Slides>48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ＭＳ Ｐゴシック</vt:lpstr>
      <vt:lpstr>Arial</vt:lpstr>
      <vt:lpstr>Calibri</vt:lpstr>
      <vt:lpstr>Cambria Math</vt:lpstr>
      <vt:lpstr>Consolas</vt:lpstr>
      <vt:lpstr>Courier New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AMLS - 08 Hardware Accelerators</dc:title>
  <dc:creator>Matthias Boehm</dc:creator>
  <cp:lastModifiedBy>Matthias Boehm</cp:lastModifiedBy>
  <cp:revision>264</cp:revision>
  <cp:lastPrinted>2021-03-24T16:10:50Z</cp:lastPrinted>
  <dcterms:created xsi:type="dcterms:W3CDTF">2023-02-25T13:39:16Z</dcterms:created>
  <dcterms:modified xsi:type="dcterms:W3CDTF">2026-06-11T16:25:22Z</dcterms:modified>
</cp:coreProperties>
</file>