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710" r:id="rId2"/>
  </p:sldMasterIdLst>
  <p:notesMasterIdLst>
    <p:notesMasterId r:id="rId47"/>
  </p:notesMasterIdLst>
  <p:sldIdLst>
    <p:sldId id="359" r:id="rId3"/>
    <p:sldId id="525" r:id="rId4"/>
    <p:sldId id="409" r:id="rId5"/>
    <p:sldId id="422" r:id="rId6"/>
    <p:sldId id="388" r:id="rId7"/>
    <p:sldId id="423" r:id="rId8"/>
    <p:sldId id="426" r:id="rId9"/>
    <p:sldId id="427" r:id="rId10"/>
    <p:sldId id="428" r:id="rId11"/>
    <p:sldId id="526" r:id="rId12"/>
    <p:sldId id="430" r:id="rId13"/>
    <p:sldId id="431" r:id="rId14"/>
    <p:sldId id="432" r:id="rId15"/>
    <p:sldId id="433" r:id="rId16"/>
    <p:sldId id="434" r:id="rId17"/>
    <p:sldId id="435" r:id="rId18"/>
    <p:sldId id="436" r:id="rId19"/>
    <p:sldId id="437" r:id="rId20"/>
    <p:sldId id="438" r:id="rId21"/>
    <p:sldId id="424" r:id="rId22"/>
    <p:sldId id="439" r:id="rId23"/>
    <p:sldId id="440" r:id="rId24"/>
    <p:sldId id="441" r:id="rId25"/>
    <p:sldId id="442" r:id="rId26"/>
    <p:sldId id="443" r:id="rId27"/>
    <p:sldId id="444" r:id="rId28"/>
    <p:sldId id="445" r:id="rId29"/>
    <p:sldId id="446" r:id="rId30"/>
    <p:sldId id="447" r:id="rId31"/>
    <p:sldId id="448" r:id="rId32"/>
    <p:sldId id="449" r:id="rId33"/>
    <p:sldId id="450" r:id="rId34"/>
    <p:sldId id="451" r:id="rId35"/>
    <p:sldId id="459" r:id="rId36"/>
    <p:sldId id="452" r:id="rId37"/>
    <p:sldId id="425" r:id="rId38"/>
    <p:sldId id="453" r:id="rId39"/>
    <p:sldId id="454" r:id="rId40"/>
    <p:sldId id="455" r:id="rId41"/>
    <p:sldId id="456" r:id="rId42"/>
    <p:sldId id="457" r:id="rId43"/>
    <p:sldId id="458" r:id="rId44"/>
    <p:sldId id="380" r:id="rId45"/>
    <p:sldId id="421" r:id="rId4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0D1E"/>
    <a:srgbClr val="000000"/>
    <a:srgbClr val="7889FB"/>
    <a:srgbClr val="FF6C00"/>
    <a:srgbClr val="1F90CC"/>
    <a:srgbClr val="9013FE"/>
    <a:srgbClr val="434343"/>
    <a:srgbClr val="C40E02"/>
    <a:srgbClr val="FFFFFF"/>
    <a:srgbClr val="49CB4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65"/>
    <p:restoredTop sz="84282" autoAdjust="0"/>
  </p:normalViewPr>
  <p:slideViewPr>
    <p:cSldViewPr snapToGrid="0" snapToObjects="1">
      <p:cViewPr varScale="1">
        <p:scale>
          <a:sx n="80" d="100"/>
          <a:sy n="80" d="100"/>
        </p:scale>
        <p:origin x="312" y="6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napToObjects="1" showGuides="1">
      <p:cViewPr varScale="1">
        <p:scale>
          <a:sx n="153" d="100"/>
          <a:sy n="153" d="100"/>
        </p:scale>
        <p:origin x="4920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A6180F-3EA1-4748-B4F4-956BB5176995}" type="datetimeFigureOut">
              <a:rPr lang="de-DE" smtClean="0"/>
              <a:t>20.06.2026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3C3961-1900-1342-BF9B-82C3215CD31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8931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47849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</a:t>
            </a:r>
            <a:r>
              <a:rPr lang="en-US" baseline="0" dirty="0"/>
              <a:t> Andreas Mueller </a:t>
            </a:r>
            <a:r>
              <a:rPr lang="en-US" baseline="0" dirty="0" err="1"/>
              <a:t>dabl</a:t>
            </a:r>
            <a:r>
              <a:rPr lang="en-US" baseline="0" dirty="0"/>
              <a:t>: https://github.com/dabl/dabl</a:t>
            </a:r>
          </a:p>
          <a:p>
            <a:r>
              <a:rPr lang="en-US" dirty="0"/>
              <a:t>https://www.youtube.com/watch?v=h92RMJi4mRM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44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41798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71259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51116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pitchFamily="-107" charset="-128"/>
                <a:cs typeface="ＭＳ Ｐゴシック" pitchFamily="-107" charset="-128"/>
              </a:rPr>
              <a:t>Note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ＭＳ Ｐゴシック" pitchFamily="-107" charset="-128"/>
                <a:cs typeface="ＭＳ Ｐゴシック" pitchFamily="-107" charset="-128"/>
              </a:rPr>
              <a:t>: semantic schema detection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pitchFamily="-107" charset="-128"/>
                <a:cs typeface="ＭＳ Ｐゴシック" pitchFamily="-107" charset="-128"/>
              </a:rPr>
              <a:t>http://webdatacommons.org/webtables/goldstandardV2.html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8192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Note: Google paper finds that on average 53% of the</a:t>
            </a:r>
            <a:r>
              <a:rPr lang="en-US" baseline="0" dirty="0"/>
              <a:t> features are categorical (per feature, on average 10.6 million unique values)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6387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Word2vec later published</a:t>
            </a:r>
            <a:r>
              <a:rPr lang="en-US" baseline="0" dirty="0"/>
              <a:t> at </a:t>
            </a:r>
            <a:r>
              <a:rPr lang="en-US" baseline="0" dirty="0" err="1"/>
              <a:t>NeurIPS</a:t>
            </a:r>
            <a:r>
              <a:rPr lang="en-US" baseline="0" dirty="0"/>
              <a:t> 2013 (Tomas </a:t>
            </a:r>
            <a:r>
              <a:rPr lang="en-US" baseline="0" dirty="0" err="1"/>
              <a:t>Mikolov</a:t>
            </a:r>
            <a:r>
              <a:rPr lang="en-US" baseline="0" dirty="0"/>
              <a:t>, Ilya </a:t>
            </a:r>
            <a:r>
              <a:rPr lang="en-US" baseline="0" dirty="0" err="1"/>
              <a:t>Sutskever</a:t>
            </a:r>
            <a:r>
              <a:rPr lang="en-US" baseline="0" dirty="0"/>
              <a:t>, Kai Chen, Gregory S. Corrado, Jeffrey Dean: Distributed Representations of Words and Phrases and their Compositionality. </a:t>
            </a:r>
            <a:r>
              <a:rPr lang="en-US" baseline="0" dirty="0" err="1"/>
              <a:t>NeurIPS</a:t>
            </a:r>
            <a:r>
              <a:rPr lang="en-US" baseline="0" dirty="0"/>
              <a:t> 2013: 3111-3119)</a:t>
            </a:r>
          </a:p>
          <a:p>
            <a:r>
              <a:rPr lang="en-US" baseline="0" dirty="0"/>
              <a:t>BERT: transformer – bidirectional (like LSTM)</a:t>
            </a:r>
          </a:p>
          <a:p>
            <a:r>
              <a:rPr lang="en-US" baseline="0" dirty="0"/>
              <a:t>GPT: transformer – unidirectional (autoregressive)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79812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Box and whisker plots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err="1"/>
              <a:t>SystemDS</a:t>
            </a:r>
            <a:r>
              <a:rPr lang="en-US" dirty="0"/>
              <a:t>:</a:t>
            </a:r>
            <a:r>
              <a:rPr lang="en-US" baseline="0" dirty="0"/>
              <a:t> quantiles via </a:t>
            </a:r>
            <a:r>
              <a:rPr lang="en-US" baseline="0" dirty="0" err="1"/>
              <a:t>sort+pick</a:t>
            </a:r>
            <a:r>
              <a:rPr lang="en-US" baseline="0" dirty="0"/>
              <a:t>, </a:t>
            </a:r>
            <a:r>
              <a:rPr lang="en-US" baseline="0" dirty="0" err="1"/>
              <a:t>quickselect</a:t>
            </a:r>
            <a:r>
              <a:rPr lang="en-US" baseline="0" dirty="0"/>
              <a:t> possible</a:t>
            </a:r>
          </a:p>
          <a:p>
            <a:pPr marL="171450" marR="0" lvl="1" indent="-17145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Iterative </a:t>
            </a:r>
            <a:r>
              <a:rPr lang="en-US" b="1" dirty="0" err="1">
                <a:solidFill>
                  <a:srgbClr val="7889FB"/>
                </a:solidFill>
              </a:rPr>
              <a:t>winsoring</a:t>
            </a:r>
            <a:r>
              <a:rPr lang="en-US" b="1" dirty="0">
                <a:solidFill>
                  <a:srgbClr val="7889FB"/>
                </a:solidFill>
              </a:rPr>
              <a:t>/trimming</a:t>
            </a:r>
            <a:r>
              <a:rPr lang="en-US" dirty="0"/>
              <a:t> to X std-</a:t>
            </a:r>
            <a:r>
              <a:rPr lang="en-US" dirty="0" err="1"/>
              <a:t>devs</a:t>
            </a:r>
            <a:r>
              <a:rPr lang="en-US" dirty="0"/>
              <a:t> of mean also possible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39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01725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40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08729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Mice: multi-</a:t>
            </a:r>
            <a:r>
              <a:rPr lang="en-US" dirty="0" err="1"/>
              <a:t>variante</a:t>
            </a:r>
            <a:r>
              <a:rPr lang="en-US" dirty="0"/>
              <a:t> imputation by chained equations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42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641981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-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5704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nhalt - Text und Stich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5">
            <a:extLst>
              <a:ext uri="{FF2B5EF4-FFF2-40B4-BE49-F238E27FC236}">
                <a16:creationId xmlns:a16="http://schemas.microsoft.com/office/drawing/2014/main" id="{D7BD4116-72F8-7D4E-846E-4E9887F60C0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50799" y="1268963"/>
            <a:ext cx="5545201" cy="4506685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lnSpc>
                <a:spcPts val="2400"/>
              </a:lnSpc>
              <a:buClr>
                <a:srgbClr val="C40D1E"/>
              </a:buClr>
              <a:buSzPct val="100000"/>
              <a:buFont typeface="Wingdings" panose="05000000000000000000" pitchFamily="2" charset="2"/>
              <a:buChar char="§"/>
              <a:defRPr sz="2000" b="1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6858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2pPr>
            <a:lvl3pPr marL="11430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3pPr>
            <a:lvl4pPr marL="16002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4pPr>
            <a:lvl5pPr marL="20574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</p:txBody>
      </p:sp>
      <p:sp>
        <p:nvSpPr>
          <p:cNvPr id="7" name="Textplatzhalter 17">
            <a:extLst>
              <a:ext uri="{FF2B5EF4-FFF2-40B4-BE49-F238E27FC236}">
                <a16:creationId xmlns:a16="http://schemas.microsoft.com/office/drawing/2014/main" id="{5B12DAD6-93EF-5042-858F-4BB3334F10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5867" y="396545"/>
            <a:ext cx="8311908" cy="7174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2400" b="1">
                <a:solidFill>
                  <a:srgbClr val="C40D1E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Headline</a:t>
            </a:r>
            <a:br>
              <a:rPr lang="en-US" noProof="0" dirty="0"/>
            </a:br>
            <a:r>
              <a:rPr lang="en-US" noProof="0" dirty="0"/>
              <a:t>optionally 2 lines</a:t>
            </a:r>
          </a:p>
        </p:txBody>
      </p:sp>
      <p:sp>
        <p:nvSpPr>
          <p:cNvPr id="2" name="Textplatzhalter 5">
            <a:extLst>
              <a:ext uri="{FF2B5EF4-FFF2-40B4-BE49-F238E27FC236}">
                <a16:creationId xmlns:a16="http://schemas.microsoft.com/office/drawing/2014/main" id="{124D4CAA-133B-B88A-74F8-407F69B2492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14945" y="1262740"/>
            <a:ext cx="5545201" cy="4506685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lnSpc>
                <a:spcPts val="2400"/>
              </a:lnSpc>
              <a:buClr>
                <a:srgbClr val="C40D1E"/>
              </a:buClr>
              <a:buSzPct val="100000"/>
              <a:buFont typeface="Wingdings" panose="05000000000000000000" pitchFamily="2" charset="2"/>
              <a:buChar char="§"/>
              <a:defRPr sz="2000" b="1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6858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2pPr>
            <a:lvl3pPr marL="11430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3pPr>
            <a:lvl4pPr marL="16002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4pPr>
            <a:lvl5pPr marL="20574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</p:txBody>
      </p:sp>
    </p:spTree>
    <p:extLst>
      <p:ext uri="{BB962C8B-B14F-4D97-AF65-F5344CB8AC3E}">
        <p14:creationId xmlns:p14="http://schemas.microsoft.com/office/powerpoint/2010/main" val="4206170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halt - Text und Stich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5">
            <a:extLst>
              <a:ext uri="{FF2B5EF4-FFF2-40B4-BE49-F238E27FC236}">
                <a16:creationId xmlns:a16="http://schemas.microsoft.com/office/drawing/2014/main" id="{D7BD4116-72F8-7D4E-846E-4E9887F60C0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50799" y="1268963"/>
            <a:ext cx="11075143" cy="4506685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lnSpc>
                <a:spcPts val="2400"/>
              </a:lnSpc>
              <a:buClr>
                <a:srgbClr val="C40D1E"/>
              </a:buClr>
              <a:buSzPct val="100000"/>
              <a:buFont typeface="Wingdings" panose="05000000000000000000" pitchFamily="2" charset="2"/>
              <a:buChar char="§"/>
              <a:defRPr sz="2000" b="1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  <a:lvl2pPr marL="6858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2pPr>
            <a:lvl3pPr marL="1143000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3pPr>
            <a:lvl4pPr marL="1600200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4pPr>
            <a:lvl5pPr marL="2057400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</p:txBody>
      </p:sp>
      <p:sp>
        <p:nvSpPr>
          <p:cNvPr id="7" name="Textplatzhalter 17">
            <a:extLst>
              <a:ext uri="{FF2B5EF4-FFF2-40B4-BE49-F238E27FC236}">
                <a16:creationId xmlns:a16="http://schemas.microsoft.com/office/drawing/2014/main" id="{5B12DAD6-93EF-5042-858F-4BB3334F10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5867" y="396545"/>
            <a:ext cx="8311908" cy="7174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2400" b="1">
                <a:solidFill>
                  <a:srgbClr val="C40D1E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Headline</a:t>
            </a:r>
            <a:br>
              <a:rPr lang="en-US" noProof="0" dirty="0"/>
            </a:br>
            <a:r>
              <a:rPr lang="en-US" noProof="0" dirty="0"/>
              <a:t>optionally 2 lines</a:t>
            </a:r>
          </a:p>
        </p:txBody>
      </p:sp>
    </p:spTree>
    <p:extLst>
      <p:ext uri="{BB962C8B-B14F-4D97-AF65-F5344CB8AC3E}">
        <p14:creationId xmlns:p14="http://schemas.microsoft.com/office/powerpoint/2010/main" val="1431473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17">
            <a:extLst>
              <a:ext uri="{FF2B5EF4-FFF2-40B4-BE49-F238E27FC236}">
                <a16:creationId xmlns:a16="http://schemas.microsoft.com/office/drawing/2014/main" id="{E494F037-B453-E6C3-6931-1688CF9B959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5867" y="2582402"/>
            <a:ext cx="8311908" cy="7174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ts val="3700"/>
              </a:lnSpc>
              <a:spcBef>
                <a:spcPts val="0"/>
              </a:spcBef>
              <a:buNone/>
              <a:defRPr sz="3700" b="1">
                <a:solidFill>
                  <a:srgbClr val="C40D1E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Headline</a:t>
            </a:r>
            <a:br>
              <a:rPr lang="en-US" noProof="0" dirty="0"/>
            </a:br>
            <a:r>
              <a:rPr lang="en-US" noProof="0" dirty="0"/>
              <a:t>optionally 2 lines</a:t>
            </a:r>
          </a:p>
        </p:txBody>
      </p:sp>
      <p:sp>
        <p:nvSpPr>
          <p:cNvPr id="5" name="Textplatzhalter 17">
            <a:extLst>
              <a:ext uri="{FF2B5EF4-FFF2-40B4-BE49-F238E27FC236}">
                <a16:creationId xmlns:a16="http://schemas.microsoft.com/office/drawing/2014/main" id="{A837A2E9-5AA7-3D02-1A49-6988BEC5B8B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1510" y="4180427"/>
            <a:ext cx="8311908" cy="7174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Headline</a:t>
            </a:r>
            <a:br>
              <a:rPr lang="en-US" noProof="0" dirty="0"/>
            </a:br>
            <a:r>
              <a:rPr lang="en-US" noProof="0" dirty="0"/>
              <a:t>optionally 2 lines</a:t>
            </a:r>
          </a:p>
        </p:txBody>
      </p:sp>
    </p:spTree>
    <p:extLst>
      <p:ext uri="{BB962C8B-B14F-4D97-AF65-F5344CB8AC3E}">
        <p14:creationId xmlns:p14="http://schemas.microsoft.com/office/powerpoint/2010/main" val="3619498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sv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svg"/><Relationship Id="rId5" Type="http://schemas.openxmlformats.org/officeDocument/2006/relationships/image" Target="../media/image3.sv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4">
            <a:extLst>
              <a:ext uri="{FF2B5EF4-FFF2-40B4-BE49-F238E27FC236}">
                <a16:creationId xmlns:a16="http://schemas.microsoft.com/office/drawing/2014/main" id="{B97C5655-F240-634C-9B7B-B6181A1B3AF5}"/>
              </a:ext>
            </a:extLst>
          </p:cNvPr>
          <p:cNvSpPr/>
          <p:nvPr userDrawn="1"/>
        </p:nvSpPr>
        <p:spPr>
          <a:xfrm>
            <a:off x="0" y="1668462"/>
            <a:ext cx="12192000" cy="5189537"/>
          </a:xfrm>
          <a:custGeom>
            <a:avLst/>
            <a:gdLst>
              <a:gd name="connsiteX0" fmla="*/ 0 w 12192000"/>
              <a:gd name="connsiteY0" fmla="*/ 0 h 4760912"/>
              <a:gd name="connsiteX1" fmla="*/ 12192000 w 12192000"/>
              <a:gd name="connsiteY1" fmla="*/ 0 h 4760912"/>
              <a:gd name="connsiteX2" fmla="*/ 12192000 w 12192000"/>
              <a:gd name="connsiteY2" fmla="*/ 4760912 h 4760912"/>
              <a:gd name="connsiteX3" fmla="*/ 0 w 12192000"/>
              <a:gd name="connsiteY3" fmla="*/ 4760912 h 4760912"/>
              <a:gd name="connsiteX4" fmla="*/ 0 w 12192000"/>
              <a:gd name="connsiteY4" fmla="*/ 0 h 4760912"/>
              <a:gd name="connsiteX0" fmla="*/ 0 w 12192000"/>
              <a:gd name="connsiteY0" fmla="*/ 212725 h 4973637"/>
              <a:gd name="connsiteX1" fmla="*/ 12192000 w 12192000"/>
              <a:gd name="connsiteY1" fmla="*/ 0 h 4973637"/>
              <a:gd name="connsiteX2" fmla="*/ 12192000 w 12192000"/>
              <a:gd name="connsiteY2" fmla="*/ 4973637 h 4973637"/>
              <a:gd name="connsiteX3" fmla="*/ 0 w 12192000"/>
              <a:gd name="connsiteY3" fmla="*/ 4973637 h 4973637"/>
              <a:gd name="connsiteX4" fmla="*/ 0 w 12192000"/>
              <a:gd name="connsiteY4" fmla="*/ 212725 h 4973637"/>
              <a:gd name="connsiteX0" fmla="*/ 0 w 12192000"/>
              <a:gd name="connsiteY0" fmla="*/ 428625 h 5189537"/>
              <a:gd name="connsiteX1" fmla="*/ 12192000 w 12192000"/>
              <a:gd name="connsiteY1" fmla="*/ 0 h 5189537"/>
              <a:gd name="connsiteX2" fmla="*/ 12192000 w 12192000"/>
              <a:gd name="connsiteY2" fmla="*/ 5189537 h 5189537"/>
              <a:gd name="connsiteX3" fmla="*/ 0 w 12192000"/>
              <a:gd name="connsiteY3" fmla="*/ 5189537 h 5189537"/>
              <a:gd name="connsiteX4" fmla="*/ 0 w 12192000"/>
              <a:gd name="connsiteY4" fmla="*/ 428625 h 5189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189537">
                <a:moveTo>
                  <a:pt x="0" y="428625"/>
                </a:moveTo>
                <a:lnTo>
                  <a:pt x="12192000" y="0"/>
                </a:lnTo>
                <a:lnTo>
                  <a:pt x="12192000" y="5189537"/>
                </a:lnTo>
                <a:lnTo>
                  <a:pt x="0" y="5189537"/>
                </a:lnTo>
                <a:lnTo>
                  <a:pt x="0" y="428625"/>
                </a:lnTo>
                <a:close/>
              </a:path>
            </a:pathLst>
          </a:custGeom>
          <a:gradFill>
            <a:gsLst>
              <a:gs pos="0">
                <a:srgbClr val="FF6C00"/>
              </a:gs>
              <a:gs pos="100000">
                <a:srgbClr val="C40D1E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8DDEEBD-D00D-1249-9E02-EDC0548BFCA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88168" y="378741"/>
            <a:ext cx="2250000" cy="774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33597FE0-CC24-D198-44F6-8B86AC8E52DB}"/>
              </a:ext>
            </a:extLst>
          </p:cNvPr>
          <p:cNvGrpSpPr/>
          <p:nvPr userDrawn="1"/>
        </p:nvGrpSpPr>
        <p:grpSpPr>
          <a:xfrm>
            <a:off x="9433249" y="6055568"/>
            <a:ext cx="2258008" cy="569167"/>
            <a:chOff x="9433249" y="6055568"/>
            <a:chExt cx="2258008" cy="569167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12D5CBC3-F82D-3CBE-40BC-802F674C616B}"/>
                </a:ext>
              </a:extLst>
            </p:cNvPr>
            <p:cNvSpPr/>
            <p:nvPr userDrawn="1"/>
          </p:nvSpPr>
          <p:spPr>
            <a:xfrm>
              <a:off x="9433249" y="6055568"/>
              <a:ext cx="2258008" cy="569167"/>
            </a:xfrm>
            <a:prstGeom prst="roundRect">
              <a:avLst>
                <a:gd name="adj" fmla="val 2486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5A0E74B8-E76E-1A0B-C1A8-60E6BE535170}"/>
                </a:ext>
              </a:extLst>
            </p:cNvPr>
            <p:cNvPicPr>
              <a:picLocks noChangeAspect="1"/>
            </p:cNvPicPr>
            <p:nvPr userDrawn="1"/>
          </p:nvPicPr>
          <p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490187" y="6124808"/>
              <a:ext cx="2124769" cy="4263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79698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47" userDrawn="1">
          <p15:clr>
            <a:srgbClr val="F26B43"/>
          </p15:clr>
        </p15:guide>
        <p15:guide id="2" pos="7333" userDrawn="1">
          <p15:clr>
            <a:srgbClr val="F26B43"/>
          </p15:clr>
        </p15:guide>
        <p15:guide id="3" orient="horz" pos="346" userDrawn="1">
          <p15:clr>
            <a:srgbClr val="F26B43"/>
          </p15:clr>
        </p15:guide>
        <p15:guide id="4" pos="1232" userDrawn="1">
          <p15:clr>
            <a:srgbClr val="F26B43"/>
          </p15:clr>
        </p15:guide>
        <p15:guide id="5" orient="horz" pos="3974" userDrawn="1">
          <p15:clr>
            <a:srgbClr val="F26B43"/>
          </p15:clr>
        </p15:guide>
        <p15:guide id="6" orient="horz" pos="663" userDrawn="1">
          <p15:clr>
            <a:srgbClr val="F26B43"/>
          </p15:clr>
        </p15:guide>
        <p15:guide id="7" orient="horz" pos="1003" userDrawn="1">
          <p15:clr>
            <a:srgbClr val="F26B43"/>
          </p15:clr>
        </p15:guide>
        <p15:guide id="8" orient="horz" pos="1321" userDrawn="1">
          <p15:clr>
            <a:srgbClr val="F26B43"/>
          </p15:clr>
        </p15:guide>
        <p15:guide id="9" orient="horz" pos="1661" userDrawn="1">
          <p15:clr>
            <a:srgbClr val="F26B43"/>
          </p15:clr>
        </p15:guide>
        <p15:guide id="10" orient="horz" pos="2001" userDrawn="1">
          <p15:clr>
            <a:srgbClr val="F26B43"/>
          </p15:clr>
        </p15:guide>
        <p15:guide id="11" orient="horz" pos="3339" userDrawn="1">
          <p15:clr>
            <a:srgbClr val="F26B43"/>
          </p15:clr>
        </p15:guide>
        <p15:guide id="12" orient="horz" pos="2319" userDrawn="1">
          <p15:clr>
            <a:srgbClr val="F26B43"/>
          </p15:clr>
        </p15:guide>
        <p15:guide id="13" orient="horz" pos="2999" userDrawn="1">
          <p15:clr>
            <a:srgbClr val="F26B43"/>
          </p15:clr>
        </p15:guide>
        <p15:guide id="14" orient="horz" pos="3657" userDrawn="1">
          <p15:clr>
            <a:srgbClr val="F26B43"/>
          </p15:clr>
        </p15:guide>
        <p15:guide id="15" orient="horz" pos="2659" userDrawn="1">
          <p15:clr>
            <a:srgbClr val="F26B43"/>
          </p15:clr>
        </p15:guide>
        <p15:guide id="16" pos="2094" userDrawn="1">
          <p15:clr>
            <a:srgbClr val="F26B43"/>
          </p15:clr>
        </p15:guide>
        <p15:guide id="17" pos="2978" userDrawn="1">
          <p15:clr>
            <a:srgbClr val="F26B43"/>
          </p15:clr>
        </p15:guide>
        <p15:guide id="18" pos="3840" userDrawn="1">
          <p15:clr>
            <a:srgbClr val="F26B43"/>
          </p15:clr>
        </p15:guide>
        <p15:guide id="19" pos="4725" userDrawn="1">
          <p15:clr>
            <a:srgbClr val="F26B43"/>
          </p15:clr>
        </p15:guide>
        <p15:guide id="20" pos="5586" userDrawn="1">
          <p15:clr>
            <a:srgbClr val="F26B43"/>
          </p15:clr>
        </p15:guide>
        <p15:guide id="21" pos="6471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1">
            <a:extLst>
              <a:ext uri="{FF2B5EF4-FFF2-40B4-BE49-F238E27FC236}">
                <a16:creationId xmlns:a16="http://schemas.microsoft.com/office/drawing/2014/main" id="{48266648-C51B-EA45-AE41-AF74B0A4657C}"/>
              </a:ext>
            </a:extLst>
          </p:cNvPr>
          <p:cNvSpPr/>
          <p:nvPr userDrawn="1"/>
        </p:nvSpPr>
        <p:spPr>
          <a:xfrm>
            <a:off x="0" y="5748124"/>
            <a:ext cx="12195175" cy="1109875"/>
          </a:xfrm>
          <a:custGeom>
            <a:avLst/>
            <a:gdLst>
              <a:gd name="connsiteX0" fmla="*/ 0 w 12192000"/>
              <a:gd name="connsiteY0" fmla="*/ 0 h 687600"/>
              <a:gd name="connsiteX1" fmla="*/ 12192000 w 12192000"/>
              <a:gd name="connsiteY1" fmla="*/ 0 h 687600"/>
              <a:gd name="connsiteX2" fmla="*/ 12192000 w 12192000"/>
              <a:gd name="connsiteY2" fmla="*/ 687600 h 687600"/>
              <a:gd name="connsiteX3" fmla="*/ 0 w 12192000"/>
              <a:gd name="connsiteY3" fmla="*/ 687600 h 687600"/>
              <a:gd name="connsiteX4" fmla="*/ 0 w 12192000"/>
              <a:gd name="connsiteY4" fmla="*/ 0 h 687600"/>
              <a:gd name="connsiteX0" fmla="*/ 0 w 12195175"/>
              <a:gd name="connsiteY0" fmla="*/ 422275 h 1109875"/>
              <a:gd name="connsiteX1" fmla="*/ 12195175 w 12195175"/>
              <a:gd name="connsiteY1" fmla="*/ 0 h 1109875"/>
              <a:gd name="connsiteX2" fmla="*/ 12192000 w 12195175"/>
              <a:gd name="connsiteY2" fmla="*/ 1109875 h 1109875"/>
              <a:gd name="connsiteX3" fmla="*/ 0 w 12195175"/>
              <a:gd name="connsiteY3" fmla="*/ 1109875 h 1109875"/>
              <a:gd name="connsiteX4" fmla="*/ 0 w 12195175"/>
              <a:gd name="connsiteY4" fmla="*/ 422275 h 110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175" h="1109875">
                <a:moveTo>
                  <a:pt x="0" y="422275"/>
                </a:moveTo>
                <a:lnTo>
                  <a:pt x="12195175" y="0"/>
                </a:lnTo>
                <a:cubicBezTo>
                  <a:pt x="12194117" y="369958"/>
                  <a:pt x="12193058" y="739917"/>
                  <a:pt x="12192000" y="1109875"/>
                </a:cubicBezTo>
                <a:lnTo>
                  <a:pt x="0" y="1109875"/>
                </a:lnTo>
                <a:lnTo>
                  <a:pt x="0" y="422275"/>
                </a:lnTo>
                <a:close/>
              </a:path>
            </a:pathLst>
          </a:custGeom>
          <a:gradFill>
            <a:gsLst>
              <a:gs pos="0">
                <a:srgbClr val="FF6C00"/>
              </a:gs>
              <a:gs pos="100000">
                <a:srgbClr val="C40D1E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90A395C2-361B-A14B-9312-A16F3F6780AF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14598" y="378000"/>
            <a:ext cx="1004400" cy="766068"/>
          </a:xfrm>
          <a:prstGeom prst="rect">
            <a:avLst/>
          </a:prstGeom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36184FE9-ADE0-F94C-90C6-58CFCA50F9A4}"/>
              </a:ext>
            </a:extLst>
          </p:cNvPr>
          <p:cNvSpPr txBox="1"/>
          <p:nvPr userDrawn="1"/>
        </p:nvSpPr>
        <p:spPr>
          <a:xfrm>
            <a:off x="1196393" y="6393866"/>
            <a:ext cx="7615318" cy="21544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noProof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Matthias Boehm | FG DAMS | AMLS </a:t>
            </a:r>
            <a:r>
              <a:rPr lang="en-US" sz="1400" b="0" noProof="0" dirty="0" err="1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SoSe</a:t>
            </a:r>
            <a:r>
              <a:rPr lang="en-US" sz="1400" b="0" noProof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2026 – </a:t>
            </a:r>
            <a:r>
              <a:rPr lang="en-US" sz="1400" b="1" dirty="0">
                <a:solidFill>
                  <a:schemeClr val="bg1"/>
                </a:solidFill>
                <a:cs typeface="Arial" panose="020B0604020202020204" pitchFamily="34" charset="0"/>
              </a:rPr>
              <a:t>10 Data Acquisition and Preparation</a:t>
            </a:r>
            <a:r>
              <a:rPr lang="en-US" sz="1400" b="0" noProof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CF44FBF-6529-4A53-F1BA-D10222FCFDB0}"/>
              </a:ext>
            </a:extLst>
          </p:cNvPr>
          <p:cNvGrpSpPr/>
          <p:nvPr userDrawn="1"/>
        </p:nvGrpSpPr>
        <p:grpSpPr>
          <a:xfrm>
            <a:off x="9433249" y="6055568"/>
            <a:ext cx="2258008" cy="569167"/>
            <a:chOff x="9433249" y="6055568"/>
            <a:chExt cx="2258008" cy="569167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0132AE6E-5DB2-25F8-161D-6A04BD40CA8C}"/>
                </a:ext>
              </a:extLst>
            </p:cNvPr>
            <p:cNvSpPr/>
            <p:nvPr userDrawn="1"/>
          </p:nvSpPr>
          <p:spPr>
            <a:xfrm>
              <a:off x="9433249" y="6055568"/>
              <a:ext cx="2258008" cy="569167"/>
            </a:xfrm>
            <a:prstGeom prst="roundRect">
              <a:avLst>
                <a:gd name="adj" fmla="val 2486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A17F1DB4-F8F6-5B0E-9657-BBA11B1CD347}"/>
                </a:ext>
              </a:extLst>
            </p:cNvPr>
            <p:cNvPicPr>
              <a:picLocks noChangeAspect="1"/>
            </p:cNvPicPr>
            <p:nvPr userDrawn="1"/>
          </p:nvPicPr>
          <p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490187" y="6124808"/>
              <a:ext cx="2124769" cy="426320"/>
            </a:xfrm>
            <a:prstGeom prst="rect">
              <a:avLst/>
            </a:prstGeom>
          </p:spPr>
        </p:pic>
      </p:grp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AFEDE8D1-082D-9900-BD99-D84E6B3FBCD0}"/>
              </a:ext>
            </a:extLst>
          </p:cNvPr>
          <p:cNvSpPr/>
          <p:nvPr userDrawn="1"/>
        </p:nvSpPr>
        <p:spPr>
          <a:xfrm>
            <a:off x="559027" y="6393872"/>
            <a:ext cx="391886" cy="217302"/>
          </a:xfrm>
          <a:prstGeom prst="roundRect">
            <a:avLst>
              <a:gd name="adj" fmla="val 2945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675EF3AE-78B3-9641-A88A-C3B5FFA9245E}" type="slidenum">
              <a:rPr lang="de-DE" sz="1400" b="1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pPr/>
              <a:t>‹#›</a:t>
            </a:fld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247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07" r:id="rId2"/>
    <p:sldLayoutId id="214748371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image" Target="../media/image19.emf"/><Relationship Id="rId7" Type="http://schemas.openxmlformats.org/officeDocument/2006/relationships/hyperlink" Target="https://arxiv.org/pdf/2006.06894" TargetMode="External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emf"/><Relationship Id="rId5" Type="http://schemas.openxmlformats.org/officeDocument/2006/relationships/image" Target="../media/image21.emf"/><Relationship Id="rId4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gittables.github.io/" TargetMode="External"/><Relationship Id="rId4" Type="http://schemas.openxmlformats.org/officeDocument/2006/relationships/image" Target="../media/image25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7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2.emf"/><Relationship Id="rId5" Type="http://schemas.openxmlformats.org/officeDocument/2006/relationships/image" Target="../media/image51.emf"/><Relationship Id="rId4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tu-berlin.zoom.us/j/9529634787?pwd=R1ZsN1M3SC9BOU1OcFdmem9zT202UT09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hyperlink" Target="https://mboehm7.github.io/teaching/ss26_amls/index.htm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sisudata.com/blog/efficient-featurization-common-ngrams-via-dynamic-programming" TargetMode="External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s://arxiv.org/pdf/2005.14165.pdf" TargetMode="External"/><Relationship Id="rId3" Type="http://schemas.openxmlformats.org/officeDocument/2006/relationships/image" Target="../media/image56.emf"/><Relationship Id="rId7" Type="http://schemas.openxmlformats.org/officeDocument/2006/relationships/hyperlink" Target="https://wiki.pathmind.com/word2vec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8.png"/><Relationship Id="rId5" Type="http://schemas.openxmlformats.org/officeDocument/2006/relationships/image" Target="../media/image57.emf"/><Relationship Id="rId4" Type="http://schemas.openxmlformats.org/officeDocument/2006/relationships/hyperlink" Target="https://github.com/dav/word2vec" TargetMode="External"/><Relationship Id="rId9" Type="http://schemas.openxmlformats.org/officeDocument/2006/relationships/image" Target="../media/image59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spark.apache.org/docs/" TargetMode="External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keras.io/examples/structured_data/feature_space_advanced/" TargetMode="External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6.emf"/><Relationship Id="rId4" Type="http://schemas.openxmlformats.org/officeDocument/2006/relationships/image" Target="../media/image65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pOBSaktb6s" TargetMode="External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en.wikipedia.org/" TargetMode="External"/><Relationship Id="rId4" Type="http://schemas.openxmlformats.org/officeDocument/2006/relationships/image" Target="../media/image7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e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80.png"/><Relationship Id="rId4" Type="http://schemas.openxmlformats.org/officeDocument/2006/relationships/image" Target="../media/image3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emf"/><Relationship Id="rId2" Type="http://schemas.openxmlformats.org/officeDocument/2006/relationships/image" Target="../media/image71.emf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7.emf"/><Relationship Id="rId4" Type="http://schemas.openxmlformats.org/officeDocument/2006/relationships/image" Target="../media/image76.jp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B91E010B-877E-604A-96C7-32EFC5B57054}"/>
              </a:ext>
            </a:extLst>
          </p:cNvPr>
          <p:cNvSpPr txBox="1"/>
          <p:nvPr/>
        </p:nvSpPr>
        <p:spPr>
          <a:xfrm>
            <a:off x="550801" y="3050935"/>
            <a:ext cx="11641199" cy="11541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4500"/>
              </a:lnSpc>
            </a:pPr>
            <a:r>
              <a:rPr lang="en-US" sz="4500" b="1" dirty="0">
                <a:solidFill>
                  <a:schemeClr val="bg1"/>
                </a:solidFill>
                <a:cs typeface="Arial" panose="020B0604020202020204" pitchFamily="34" charset="0"/>
              </a:rPr>
              <a:t>Architecture of ML Systems (AMLS)</a:t>
            </a:r>
            <a:br>
              <a:rPr lang="en-US" sz="4500" b="1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en-US" sz="4100" b="1" dirty="0">
                <a:solidFill>
                  <a:schemeClr val="bg1"/>
                </a:solidFill>
                <a:cs typeface="Arial" panose="020B0604020202020204" pitchFamily="34" charset="0"/>
              </a:rPr>
              <a:t>10 Data Acquisition and Preparation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7FB4931-3EF5-3045-BA3B-F8959781C0D1}"/>
              </a:ext>
            </a:extLst>
          </p:cNvPr>
          <p:cNvSpPr txBox="1"/>
          <p:nvPr/>
        </p:nvSpPr>
        <p:spPr>
          <a:xfrm>
            <a:off x="550801" y="4575355"/>
            <a:ext cx="8328079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200" b="1" dirty="0">
                <a:solidFill>
                  <a:schemeClr val="bg1"/>
                </a:solidFill>
                <a:cs typeface="Arial" panose="020B0604020202020204" pitchFamily="34" charset="0"/>
              </a:rPr>
              <a:t>Prof. Dr. Matthias Boehm</a:t>
            </a:r>
          </a:p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dirty="0" err="1">
                <a:solidFill>
                  <a:schemeClr val="bg1"/>
                </a:solidFill>
                <a:cs typeface="Arial" panose="020B0604020202020204" pitchFamily="34" charset="0"/>
              </a:rPr>
              <a:t>Technische</a:t>
            </a:r>
            <a:r>
              <a:rPr lang="en-US" sz="2000" dirty="0">
                <a:solidFill>
                  <a:schemeClr val="bg1"/>
                </a:solidFill>
                <a:cs typeface="Arial" panose="020B0604020202020204" pitchFamily="34" charset="0"/>
              </a:rPr>
              <a:t> Universität Berlin</a:t>
            </a:r>
          </a:p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dirty="0">
                <a:solidFill>
                  <a:schemeClr val="bg1"/>
                </a:solidFill>
                <a:cs typeface="Arial" panose="020B0604020202020204" pitchFamily="34" charset="0"/>
              </a:rPr>
              <a:t>Berlin Institute for the Foundations of Learning and Data</a:t>
            </a:r>
          </a:p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dirty="0">
                <a:solidFill>
                  <a:schemeClr val="bg1"/>
                </a:solidFill>
                <a:cs typeface="Arial" panose="020B0604020202020204" pitchFamily="34" charset="0"/>
              </a:rPr>
              <a:t>Big Data Engineering (DAMS Lab)</a:t>
            </a:r>
            <a:endParaRPr lang="de-DE" sz="20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C28C5F3-C7B7-3F09-E67B-2CB951E0B5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01" y="6321314"/>
            <a:ext cx="853163" cy="30145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78920D0-3EF7-66BD-9DA1-37967723809B}"/>
              </a:ext>
            </a:extLst>
          </p:cNvPr>
          <p:cNvSpPr txBox="1"/>
          <p:nvPr/>
        </p:nvSpPr>
        <p:spPr>
          <a:xfrm>
            <a:off x="1518108" y="6275437"/>
            <a:ext cx="3264099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Last update: Jun 20, 2026</a:t>
            </a:r>
          </a:p>
        </p:txBody>
      </p:sp>
    </p:spTree>
    <p:extLst>
      <p:ext uri="{BB962C8B-B14F-4D97-AF65-F5344CB8AC3E}">
        <p14:creationId xmlns:p14="http://schemas.microsoft.com/office/powerpoint/2010/main" val="35338769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C6C5F78-EF26-3A38-11F7-BBDF4293C1D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Data Catalogs</a:t>
            </a:r>
          </a:p>
          <a:p>
            <a:pPr lvl="1"/>
            <a:r>
              <a:rPr lang="en-US" dirty="0"/>
              <a:t>Data curation in repositories for finding datasets in </a:t>
            </a:r>
            <a:r>
              <a:rPr lang="en-US" b="1" dirty="0">
                <a:solidFill>
                  <a:schemeClr val="accent1"/>
                </a:solidFill>
              </a:rPr>
              <a:t>data lakes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Metadata and provenance</a:t>
            </a:r>
          </a:p>
          <a:p>
            <a:pPr lvl="1"/>
            <a:r>
              <a:rPr lang="en-US" dirty="0"/>
              <a:t>Augment data with open and linked data sources </a:t>
            </a:r>
            <a:endParaRPr lang="en-US" sz="700" dirty="0"/>
          </a:p>
          <a:p>
            <a:r>
              <a:rPr lang="en-US" dirty="0"/>
              <a:t>Examples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85721F-3787-B73A-A7C8-3E6C764C348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Identification of Data Sources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0091BD-DDEF-6456-9632-6867862388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7482" y="1300044"/>
            <a:ext cx="49755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0B92C40-6F7F-D1F4-8FCB-37A2F0B702A5}"/>
              </a:ext>
            </a:extLst>
          </p:cNvPr>
          <p:cNvSpPr txBox="1"/>
          <p:nvPr/>
        </p:nvSpPr>
        <p:spPr>
          <a:xfrm>
            <a:off x="7812420" y="1350288"/>
            <a:ext cx="3406391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Alon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Y. Halevy et al: Goods: Organizing Google's Datasets.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2016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472911-EF59-BE5C-6E1E-927627A0DA7C}"/>
              </a:ext>
            </a:extLst>
          </p:cNvPr>
          <p:cNvSpPr txBox="1"/>
          <p:nvPr/>
        </p:nvSpPr>
        <p:spPr>
          <a:xfrm>
            <a:off x="8228068" y="1958800"/>
            <a:ext cx="2975715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[Dan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Brickley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Matthew Burgess, Natasha F.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Noy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Google Dataset Search: Building a search engine for datasets in an open Web ecosystem.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WWW 2019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00B28E1-6384-5AAF-A85E-976F1408B7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47482" y="2107276"/>
            <a:ext cx="497900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EF8CE9C-4A70-AF21-3017-908804CC82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11" y="3411264"/>
            <a:ext cx="2763296" cy="20715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9641283-7232-C93C-242A-222FD9A06251}"/>
              </a:ext>
            </a:extLst>
          </p:cNvPr>
          <p:cNvSpPr txBox="1"/>
          <p:nvPr/>
        </p:nvSpPr>
        <p:spPr>
          <a:xfrm>
            <a:off x="791811" y="2987331"/>
            <a:ext cx="2763296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SAP Data Hub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8A26D50-937F-1B26-8767-5FF821F9CAC4}"/>
              </a:ext>
            </a:extLst>
          </p:cNvPr>
          <p:cNvSpPr txBox="1"/>
          <p:nvPr/>
        </p:nvSpPr>
        <p:spPr>
          <a:xfrm>
            <a:off x="4739667" y="3059346"/>
            <a:ext cx="2763296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Google Dataset Search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5365ED0-6570-B103-F354-856AABC435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55082" y="3386810"/>
            <a:ext cx="4471293" cy="239504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4BD539B-90B6-26E5-C9BA-CE1F43BFEC91}"/>
              </a:ext>
            </a:extLst>
          </p:cNvPr>
          <p:cNvSpPr txBox="1"/>
          <p:nvPr/>
        </p:nvSpPr>
        <p:spPr>
          <a:xfrm>
            <a:off x="791811" y="5482801"/>
            <a:ext cx="2763296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[SAP Sapphire Now 2019]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7F97F28-3117-7DFF-68BF-528D9695FA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47482" y="2966694"/>
            <a:ext cx="49495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8FDFBF1-3A94-E72C-A6EE-DFA0650719F6}"/>
              </a:ext>
            </a:extLst>
          </p:cNvPr>
          <p:cNvSpPr txBox="1"/>
          <p:nvPr/>
        </p:nvSpPr>
        <p:spPr>
          <a:xfrm>
            <a:off x="7947878" y="2907264"/>
            <a:ext cx="3279211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[Omar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Benjelloun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Shiyu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Chen, Natasha Noy: Google Dataset Search by the Numbers,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  <a:hlinkClick r:id="rId7"/>
              </a:rPr>
              <a:t>https://arxiv.org/pdf/2006.06894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4FB927C-F0E4-B0A5-933E-F5F136A6D4A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7776" y="3709983"/>
            <a:ext cx="3008154" cy="169823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18452E3-B635-86EA-1C1D-1DFDE3366A4A}"/>
              </a:ext>
            </a:extLst>
          </p:cNvPr>
          <p:cNvSpPr txBox="1"/>
          <p:nvPr/>
        </p:nvSpPr>
        <p:spPr>
          <a:xfrm>
            <a:off x="9283850" y="5396737"/>
            <a:ext cx="1987090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/>
            <a:r>
              <a:rPr lang="en-US" sz="1600" b="1" dirty="0">
                <a:solidFill>
                  <a:srgbClr val="C40D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500K </a:t>
            </a:r>
            <a:r>
              <a:rPr lang="en-US" sz="1600" b="1" dirty="0">
                <a:solidFill>
                  <a:srgbClr val="C40D1E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30M datasets</a:t>
            </a:r>
            <a:endParaRPr lang="en-US" sz="1600" b="1" dirty="0">
              <a:solidFill>
                <a:srgbClr val="C40D1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5008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0" grpId="0"/>
      <p:bldP spid="12" grpId="0"/>
      <p:bldP spid="15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A8DBF76-200C-1E8A-281C-342023BD1D8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Syntactic Schema Detection</a:t>
            </a:r>
          </a:p>
          <a:p>
            <a:pPr lvl="1"/>
            <a:r>
              <a:rPr lang="en-US" dirty="0"/>
              <a:t>Sample of the input dataset 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Extract 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basic data types</a:t>
            </a:r>
            <a:r>
              <a:rPr lang="en-US" dirty="0">
                <a:sym typeface="Wingdings" panose="05000000000000000000" pitchFamily="2" charset="2"/>
              </a:rPr>
              <a:t> via rules, and regular expressions</a:t>
            </a:r>
          </a:p>
          <a:p>
            <a:pPr marL="457200" lvl="1" indent="0">
              <a:buNone/>
            </a:pPr>
            <a:br>
              <a:rPr lang="en-US" dirty="0">
                <a:sym typeface="Wingdings" panose="05000000000000000000" pitchFamily="2" charset="2"/>
              </a:rPr>
            </a:br>
            <a:endParaRPr lang="en-US" dirty="0">
              <a:sym typeface="Wingdings" panose="05000000000000000000" pitchFamily="2" charset="2"/>
            </a:endParaRP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endParaRPr lang="en-US" dirty="0">
              <a:sym typeface="Wingdings" panose="05000000000000000000" pitchFamily="2" charset="2"/>
            </a:endParaRPr>
          </a:p>
          <a:p>
            <a:pPr lvl="1"/>
            <a:endParaRPr lang="en-US" sz="1000" dirty="0">
              <a:sym typeface="Wingdings" panose="05000000000000000000" pitchFamily="2" charset="2"/>
            </a:endParaRPr>
          </a:p>
          <a:p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Feature Type Detection</a:t>
            </a:r>
          </a:p>
          <a:p>
            <a:pPr lvl="1"/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Numerical vs Categorical vs Ordinal</a:t>
            </a:r>
          </a:p>
          <a:p>
            <a:pPr lvl="1"/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Rules and trained ML model</a:t>
            </a:r>
            <a:endParaRPr lang="en-US" sz="12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Semantic Type Detection</a:t>
            </a:r>
          </a:p>
          <a:p>
            <a:pPr lvl="1"/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Extract common 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semantic feature types</a:t>
            </a:r>
            <a:b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</a:b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(e.g., location, date, rank, name)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86EA50-0164-84B3-0930-1D2835BC0A7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Schema Detection and Integration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0E8C65-41A7-5548-1255-836A00F5B0B8}"/>
              </a:ext>
            </a:extLst>
          </p:cNvPr>
          <p:cNvSpPr txBox="1"/>
          <p:nvPr/>
        </p:nvSpPr>
        <p:spPr>
          <a:xfrm>
            <a:off x="761870" y="2394452"/>
            <a:ext cx="3781506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b="1" dirty="0">
                <a:latin typeface="Consolas" panose="020B0609020204030204" pitchFamily="49" charset="0"/>
                <a:cs typeface="Calibri" panose="020F0502020204030204" pitchFamily="34" charset="0"/>
              </a:rPr>
              <a:t>./data/players.csv:</a:t>
            </a:r>
          </a:p>
          <a:p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pid,name,pos,jnum,ncid,tid</a:t>
            </a:r>
            <a:endParaRPr lang="en-US" sz="1400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5435,Miroslav Klose,FW,11,789,144</a:t>
            </a: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6909,Manuel Neuer,GK,1,163,308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2A2A3D-E6E0-453E-5E3A-910AA0867F8F}"/>
              </a:ext>
            </a:extLst>
          </p:cNvPr>
          <p:cNvSpPr txBox="1"/>
          <p:nvPr/>
        </p:nvSpPr>
        <p:spPr>
          <a:xfrm>
            <a:off x="4678076" y="2299512"/>
            <a:ext cx="3781506" cy="156966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dirty="0">
                <a:latin typeface="Consolas" panose="020B0609020204030204" pitchFamily="49" charset="0"/>
              </a:rPr>
              <a:t>Dataset&lt;Row&gt; ds = </a:t>
            </a:r>
            <a:r>
              <a:rPr lang="en-US" sz="1600" dirty="0" err="1">
                <a:latin typeface="Consolas" panose="020B0609020204030204" pitchFamily="49" charset="0"/>
              </a:rPr>
              <a:t>sc.</a:t>
            </a:r>
            <a:r>
              <a:rPr lang="en-US" sz="1600" b="1" dirty="0" err="1">
                <a:latin typeface="Consolas" panose="020B0609020204030204" pitchFamily="49" charset="0"/>
              </a:rPr>
              <a:t>read</a:t>
            </a:r>
            <a:r>
              <a:rPr lang="en-US" sz="1600" dirty="0">
                <a:latin typeface="Consolas" panose="020B0609020204030204" pitchFamily="49" charset="0"/>
              </a:rPr>
              <a:t>()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  .</a:t>
            </a:r>
            <a:r>
              <a:rPr lang="en-US" sz="1600" b="1" dirty="0">
                <a:latin typeface="Consolas" panose="020B0609020204030204" pitchFamily="49" charset="0"/>
              </a:rPr>
              <a:t>format</a:t>
            </a:r>
            <a:r>
              <a:rPr lang="en-US" sz="1600" dirty="0">
                <a:latin typeface="Consolas" panose="020B0609020204030204" pitchFamily="49" charset="0"/>
              </a:rPr>
              <a:t>("csv")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  .</a:t>
            </a:r>
            <a:r>
              <a:rPr lang="en-US" sz="1600" b="1" dirty="0">
                <a:latin typeface="Consolas" panose="020B0609020204030204" pitchFamily="49" charset="0"/>
              </a:rPr>
              <a:t>option</a:t>
            </a:r>
            <a:r>
              <a:rPr lang="en-US" sz="1600" dirty="0">
                <a:latin typeface="Consolas" panose="020B0609020204030204" pitchFamily="49" charset="0"/>
              </a:rPr>
              <a:t>("header", </a:t>
            </a:r>
            <a:r>
              <a:rPr lang="en-US" sz="1600" b="1" dirty="0">
                <a:latin typeface="Consolas" panose="020B0609020204030204" pitchFamily="49" charset="0"/>
              </a:rPr>
              <a:t>true</a:t>
            </a:r>
            <a:r>
              <a:rPr lang="en-US" sz="1600" dirty="0">
                <a:latin typeface="Consolas" panose="020B0609020204030204" pitchFamily="49" charset="0"/>
              </a:rPr>
              <a:t>)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  </a:t>
            </a:r>
            <a:r>
              <a:rPr lang="en-US" sz="1600" dirty="0">
                <a:solidFill>
                  <a:schemeClr val="accent1"/>
                </a:solidFill>
                <a:latin typeface="Consolas" panose="020B0609020204030204" pitchFamily="49" charset="0"/>
              </a:rPr>
              <a:t>.</a:t>
            </a:r>
            <a:r>
              <a:rPr lang="en-US" sz="1600" b="1" dirty="0">
                <a:solidFill>
                  <a:schemeClr val="accent1"/>
                </a:solidFill>
                <a:latin typeface="Consolas" panose="020B0609020204030204" pitchFamily="49" charset="0"/>
              </a:rPr>
              <a:t>option</a:t>
            </a:r>
            <a:r>
              <a:rPr lang="en-US" sz="1600" dirty="0">
                <a:solidFill>
                  <a:schemeClr val="accent1"/>
                </a:solidFill>
                <a:latin typeface="Consolas" panose="020B0609020204030204" pitchFamily="49" charset="0"/>
              </a:rPr>
              <a:t>("</a:t>
            </a:r>
            <a:r>
              <a:rPr lang="en-US" sz="1600" dirty="0" err="1">
                <a:solidFill>
                  <a:schemeClr val="accent1"/>
                </a:solidFill>
                <a:latin typeface="Consolas" panose="020B0609020204030204" pitchFamily="49" charset="0"/>
              </a:rPr>
              <a:t>inferSchema</a:t>
            </a:r>
            <a:r>
              <a:rPr lang="en-US" sz="1600" dirty="0">
                <a:solidFill>
                  <a:schemeClr val="accent1"/>
                </a:solidFill>
                <a:latin typeface="Consolas" panose="020B0609020204030204" pitchFamily="49" charset="0"/>
              </a:rPr>
              <a:t>", </a:t>
            </a:r>
            <a:r>
              <a:rPr lang="en-US" sz="1600" b="1" dirty="0">
                <a:solidFill>
                  <a:schemeClr val="accent1"/>
                </a:solidFill>
                <a:latin typeface="Consolas" panose="020B0609020204030204" pitchFamily="49" charset="0"/>
              </a:rPr>
              <a:t>true)</a:t>
            </a:r>
          </a:p>
          <a:p>
            <a:r>
              <a:rPr lang="en-US" sz="1600" dirty="0">
                <a:solidFill>
                  <a:schemeClr val="accent1"/>
                </a:solidFill>
                <a:latin typeface="Consolas" panose="020B0609020204030204" pitchFamily="49" charset="0"/>
              </a:rPr>
              <a:t>  .</a:t>
            </a:r>
            <a:r>
              <a:rPr lang="en-US" sz="1600" b="1" dirty="0">
                <a:solidFill>
                  <a:schemeClr val="accent1"/>
                </a:solidFill>
                <a:latin typeface="Consolas" panose="020B0609020204030204" pitchFamily="49" charset="0"/>
              </a:rPr>
              <a:t>option</a:t>
            </a:r>
            <a:r>
              <a:rPr lang="en-US" sz="1600" dirty="0">
                <a:solidFill>
                  <a:schemeClr val="accent1"/>
                </a:solidFill>
                <a:latin typeface="Consolas" panose="020B0609020204030204" pitchFamily="49" charset="0"/>
              </a:rPr>
              <a:t>("</a:t>
            </a:r>
            <a:r>
              <a:rPr lang="en-US" sz="1600" dirty="0" err="1">
                <a:solidFill>
                  <a:schemeClr val="accent1"/>
                </a:solidFill>
                <a:latin typeface="Consolas" panose="020B0609020204030204" pitchFamily="49" charset="0"/>
              </a:rPr>
              <a:t>samplingRatio</a:t>
            </a:r>
            <a:r>
              <a:rPr lang="en-US" sz="1600" dirty="0">
                <a:solidFill>
                  <a:schemeClr val="accent1"/>
                </a:solidFill>
                <a:latin typeface="Consolas" panose="020B0609020204030204" pitchFamily="49" charset="0"/>
              </a:rPr>
              <a:t>", 0.001)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  .</a:t>
            </a:r>
            <a:r>
              <a:rPr lang="en-US" sz="1600" b="1" dirty="0">
                <a:latin typeface="Consolas" panose="020B0609020204030204" pitchFamily="49" charset="0"/>
              </a:rPr>
              <a:t>load</a:t>
            </a:r>
            <a:r>
              <a:rPr lang="en-US" sz="1600" dirty="0">
                <a:latin typeface="Consolas" panose="020B0609020204030204" pitchFamily="49" charset="0"/>
              </a:rPr>
              <a:t>("./data/players.csv");</a:t>
            </a:r>
            <a:endParaRPr lang="en-US" sz="1600" dirty="0"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6" name="Right Arrow 8">
            <a:extLst>
              <a:ext uri="{FF2B5EF4-FFF2-40B4-BE49-F238E27FC236}">
                <a16:creationId xmlns:a16="http://schemas.microsoft.com/office/drawing/2014/main" id="{8B2285BB-ECB0-3102-0C74-A79FD9DB16CA}"/>
              </a:ext>
            </a:extLst>
          </p:cNvPr>
          <p:cNvSpPr/>
          <p:nvPr/>
        </p:nvSpPr>
        <p:spPr>
          <a:xfrm>
            <a:off x="4217147" y="2871057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onsolas" panose="020B0609020204030204" pitchFamily="49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FA5BBDE-C0ED-BC6B-776B-616132783D96}"/>
              </a:ext>
            </a:extLst>
          </p:cNvPr>
          <p:cNvSpPr/>
          <p:nvPr/>
        </p:nvSpPr>
        <p:spPr>
          <a:xfrm>
            <a:off x="8350780" y="1288079"/>
            <a:ext cx="3941711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StructType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b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StructField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pid,</a:t>
            </a:r>
            <a:r>
              <a:rPr lang="en-US" sz="1400" b="1" dirty="0" err="1">
                <a:solidFill>
                  <a:schemeClr val="accent1"/>
                </a:solidFill>
                <a:latin typeface="Consolas" panose="020B0609020204030204" pitchFamily="49" charset="0"/>
              </a:rPr>
              <a:t>IntegerType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,true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), </a:t>
            </a:r>
            <a:b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StructField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name,</a:t>
            </a:r>
            <a:r>
              <a:rPr lang="en-US" sz="1400" b="1" dirty="0" err="1">
                <a:solidFill>
                  <a:schemeClr val="accent1"/>
                </a:solidFill>
                <a:latin typeface="Consolas" panose="020B0609020204030204" pitchFamily="49" charset="0"/>
              </a:rPr>
              <a:t>StringType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,true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),    </a:t>
            </a:r>
            <a:b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StructField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pos,</a:t>
            </a:r>
            <a:r>
              <a:rPr lang="en-US" sz="1400" b="1" dirty="0" err="1">
                <a:solidFill>
                  <a:schemeClr val="accent1"/>
                </a:solidFill>
                <a:latin typeface="Consolas" panose="020B0609020204030204" pitchFamily="49" charset="0"/>
              </a:rPr>
              <a:t>StringType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,true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),   </a:t>
            </a:r>
            <a:b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StructField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jnum,</a:t>
            </a:r>
            <a:r>
              <a:rPr lang="en-US" sz="1400" b="1" dirty="0" err="1">
                <a:solidFill>
                  <a:schemeClr val="accent1"/>
                </a:solidFill>
                <a:latin typeface="Consolas" panose="020B0609020204030204" pitchFamily="49" charset="0"/>
              </a:rPr>
              <a:t>IntegerType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,true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), </a:t>
            </a:r>
            <a:b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StructField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ncid,</a:t>
            </a:r>
            <a:r>
              <a:rPr lang="en-US" sz="1400" b="1" dirty="0" err="1">
                <a:solidFill>
                  <a:schemeClr val="accent1"/>
                </a:solidFill>
                <a:latin typeface="Consolas" panose="020B0609020204030204" pitchFamily="49" charset="0"/>
              </a:rPr>
              <a:t>IntegerType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,true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), </a:t>
            </a:r>
            <a:b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StructField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tid,</a:t>
            </a:r>
            <a:r>
              <a:rPr lang="en-US" sz="1400" b="1" dirty="0" err="1">
                <a:solidFill>
                  <a:schemeClr val="accent1"/>
                </a:solidFill>
                <a:latin typeface="Consolas" panose="020B0609020204030204" pitchFamily="49" charset="0"/>
              </a:rPr>
              <a:t>IntegerType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,true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))</a:t>
            </a:r>
          </a:p>
        </p:txBody>
      </p:sp>
      <p:sp>
        <p:nvSpPr>
          <p:cNvPr id="8" name="Right Arrow 10">
            <a:extLst>
              <a:ext uri="{FF2B5EF4-FFF2-40B4-BE49-F238E27FC236}">
                <a16:creationId xmlns:a16="http://schemas.microsoft.com/office/drawing/2014/main" id="{46D010F5-061C-6E49-19D9-DFE15D77F8D9}"/>
              </a:ext>
            </a:extLst>
          </p:cNvPr>
          <p:cNvSpPr/>
          <p:nvPr/>
        </p:nvSpPr>
        <p:spPr>
          <a:xfrm rot="19439113">
            <a:off x="7857225" y="1927864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onsolas" panose="020B0609020204030204" pitchFamily="49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54C4354-71C5-373E-796C-731D8F232D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7125" y="4077043"/>
            <a:ext cx="497900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655F6F3-89C6-9182-E3AA-F6A1B3FFAD15}"/>
              </a:ext>
            </a:extLst>
          </p:cNvPr>
          <p:cNvSpPr txBox="1"/>
          <p:nvPr/>
        </p:nvSpPr>
        <p:spPr>
          <a:xfrm>
            <a:off x="6829518" y="4033755"/>
            <a:ext cx="4200873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Vraj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Shah, Jonathan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Lacanlale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Premanand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Kumar, Kevin Yang,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Arun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Kumar: Towards Benchmarking Feature Type Inference for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AutoML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Platforms,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2021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1AF4E5C-7397-340D-8424-DF05A7D2E1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44215" y="4908065"/>
            <a:ext cx="497901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09AF7C4-2DBF-8963-95A2-BBE732A01C17}"/>
              </a:ext>
            </a:extLst>
          </p:cNvPr>
          <p:cNvSpPr txBox="1"/>
          <p:nvPr/>
        </p:nvSpPr>
        <p:spPr>
          <a:xfrm>
            <a:off x="7013986" y="4826086"/>
            <a:ext cx="4013359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Madelon</a:t>
            </a:r>
            <a:r>
              <a:rPr lang="en-US" sz="1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Hulsebos</a:t>
            </a:r>
            <a:r>
              <a:rPr lang="en-US" sz="1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et al: Sherlock: A Deep Learning Approach to Semantic Data Type Detection.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KDD 2019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46D4D3C-22B2-C8BC-C8C3-6136AA8BF345}"/>
              </a:ext>
            </a:extLst>
          </p:cNvPr>
          <p:cNvSpPr/>
          <p:nvPr/>
        </p:nvSpPr>
        <p:spPr>
          <a:xfrm>
            <a:off x="6924259" y="5320851"/>
            <a:ext cx="4200873" cy="316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GitTables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Uni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Amsterdam)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https://gittables.github.io/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15749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/>
      <p:bldP spid="8" grpId="0" animBg="1"/>
      <p:bldP spid="10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5A684B4-0234-98D7-BDAD-A7DD99BE198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r>
              <a:rPr lang="en-US" dirty="0"/>
              <a:t>Schema Matching</a:t>
            </a:r>
          </a:p>
          <a:p>
            <a:pPr lvl="1"/>
            <a:r>
              <a:rPr lang="en-US" dirty="0"/>
              <a:t>Semi-automatic mapping of schemas S1 to S2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b="1" dirty="0">
                <a:sym typeface="Wingdings" panose="05000000000000000000" pitchFamily="2" charset="2"/>
              </a:rPr>
              <a:t>output:</a:t>
            </a:r>
            <a:r>
              <a:rPr lang="en-US" dirty="0">
                <a:sym typeface="Wingdings" panose="05000000000000000000" pitchFamily="2" charset="2"/>
              </a:rPr>
              <a:t> schema correspondences</a:t>
            </a:r>
            <a:endParaRPr lang="en-US" dirty="0"/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Approaches:</a:t>
            </a:r>
            <a:r>
              <a:rPr lang="en-US" dirty="0"/>
              <a:t> Schema- vs instance-based; </a:t>
            </a:r>
            <a:br>
              <a:rPr lang="en-US" dirty="0"/>
            </a:br>
            <a:r>
              <a:rPr lang="en-US" dirty="0"/>
              <a:t>element- vs structure-based; linguistic vs rules</a:t>
            </a:r>
          </a:p>
          <a:p>
            <a:pPr lvl="1"/>
            <a:r>
              <a:rPr lang="en-US" dirty="0"/>
              <a:t>One-to-one matching: stable marriage problem</a:t>
            </a:r>
          </a:p>
          <a:p>
            <a:pPr lvl="1"/>
            <a:r>
              <a:rPr lang="en-US" dirty="0"/>
              <a:t>Many-to-one matching: hospitals-residents / college-admission problems</a:t>
            </a:r>
            <a:endParaRPr lang="en-US" sz="1000" dirty="0"/>
          </a:p>
          <a:p>
            <a:r>
              <a:rPr lang="en-US" dirty="0"/>
              <a:t>Schema Mapping</a:t>
            </a:r>
          </a:p>
          <a:p>
            <a:pPr lvl="1"/>
            <a:r>
              <a:rPr lang="en-US" dirty="0"/>
              <a:t>Given two schemas and correspondences, generate transformation program</a:t>
            </a:r>
            <a:br>
              <a:rPr lang="en-US" dirty="0"/>
            </a:b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b="1" dirty="0">
                <a:sym typeface="Wingdings" panose="05000000000000000000" pitchFamily="2" charset="2"/>
              </a:rPr>
              <a:t>output:</a:t>
            </a:r>
            <a:r>
              <a:rPr lang="en-US" dirty="0">
                <a:sym typeface="Wingdings" panose="05000000000000000000" pitchFamily="2" charset="2"/>
              </a:rPr>
              <a:t> executable data transformation</a:t>
            </a:r>
            <a:endParaRPr lang="en-US" dirty="0"/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Challenges:</a:t>
            </a:r>
            <a:r>
              <a:rPr lang="en-US" dirty="0"/>
              <a:t> complex mappings (1:N cardinality), new values, PK-FK relations and nesting, creation of duplicates, different data types, sematic preserving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D19BD0-F819-25BE-60E2-63CCF58A272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Schema Detection and Integration, cont.</a:t>
            </a:r>
          </a:p>
        </p:txBody>
      </p:sp>
      <p:sp>
        <p:nvSpPr>
          <p:cNvPr id="4" name="Chevron 7">
            <a:extLst>
              <a:ext uri="{FF2B5EF4-FFF2-40B4-BE49-F238E27FC236}">
                <a16:creationId xmlns:a16="http://schemas.microsoft.com/office/drawing/2014/main" id="{AFDEA056-1C11-F517-52FF-4708D2D5847A}"/>
              </a:ext>
            </a:extLst>
          </p:cNvPr>
          <p:cNvSpPr/>
          <p:nvPr/>
        </p:nvSpPr>
        <p:spPr>
          <a:xfrm>
            <a:off x="2203902" y="1295520"/>
            <a:ext cx="1738364" cy="984738"/>
          </a:xfrm>
          <a:prstGeom prst="chevron">
            <a:avLst>
              <a:gd name="adj" fmla="val 36735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rIns="0"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Schema Detection</a:t>
            </a:r>
          </a:p>
        </p:txBody>
      </p:sp>
      <p:sp>
        <p:nvSpPr>
          <p:cNvPr id="5" name="Chevron 8">
            <a:extLst>
              <a:ext uri="{FF2B5EF4-FFF2-40B4-BE49-F238E27FC236}">
                <a16:creationId xmlns:a16="http://schemas.microsoft.com/office/drawing/2014/main" id="{8CC10462-284A-8A90-290A-DAFC43377121}"/>
              </a:ext>
            </a:extLst>
          </p:cNvPr>
          <p:cNvSpPr/>
          <p:nvPr/>
        </p:nvSpPr>
        <p:spPr>
          <a:xfrm>
            <a:off x="4608648" y="1295520"/>
            <a:ext cx="1738364" cy="984738"/>
          </a:xfrm>
          <a:prstGeom prst="chevron">
            <a:avLst>
              <a:gd name="adj" fmla="val 36735"/>
            </a:avLst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rIns="0"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Schema Matching</a:t>
            </a:r>
          </a:p>
        </p:txBody>
      </p:sp>
      <p:sp>
        <p:nvSpPr>
          <p:cNvPr id="6" name="Chevron 9">
            <a:extLst>
              <a:ext uri="{FF2B5EF4-FFF2-40B4-BE49-F238E27FC236}">
                <a16:creationId xmlns:a16="http://schemas.microsoft.com/office/drawing/2014/main" id="{BE6BB67D-B4DB-EC60-8942-19ACB5AD5B09}"/>
              </a:ext>
            </a:extLst>
          </p:cNvPr>
          <p:cNvSpPr/>
          <p:nvPr/>
        </p:nvSpPr>
        <p:spPr>
          <a:xfrm>
            <a:off x="7003144" y="1295520"/>
            <a:ext cx="1738364" cy="984738"/>
          </a:xfrm>
          <a:prstGeom prst="chevron">
            <a:avLst>
              <a:gd name="adj" fmla="val 36735"/>
            </a:avLst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rIns="0"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Schema Mapping</a:t>
            </a:r>
          </a:p>
        </p:txBody>
      </p:sp>
      <p:sp>
        <p:nvSpPr>
          <p:cNvPr id="7" name="Textfeld 4">
            <a:extLst>
              <a:ext uri="{FF2B5EF4-FFF2-40B4-BE49-F238E27FC236}">
                <a16:creationId xmlns:a16="http://schemas.microsoft.com/office/drawing/2014/main" id="{76CF008C-3F6A-EDD1-B7C3-450C5D9F995A}"/>
              </a:ext>
            </a:extLst>
          </p:cNvPr>
          <p:cNvSpPr txBox="1"/>
          <p:nvPr/>
        </p:nvSpPr>
        <p:spPr>
          <a:xfrm>
            <a:off x="8657805" y="1433946"/>
            <a:ext cx="15573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b="1" dirty="0">
                <a:latin typeface="Consolas" panose="020B0609020204030204" pitchFamily="49" charset="0"/>
              </a:rPr>
              <a:t>INSERT INTO </a:t>
            </a:r>
            <a:r>
              <a:rPr lang="de-DE" sz="1000" dirty="0">
                <a:latin typeface="Consolas" panose="020B0609020204030204" pitchFamily="49" charset="0"/>
              </a:rPr>
              <a:t>Orders</a:t>
            </a:r>
            <a:r>
              <a:rPr lang="de-DE" sz="1000" b="1" dirty="0">
                <a:latin typeface="Consolas" panose="020B0609020204030204" pitchFamily="49" charset="0"/>
              </a:rPr>
              <a:t> </a:t>
            </a:r>
            <a:br>
              <a:rPr lang="de-DE" sz="1000" b="1" dirty="0">
                <a:latin typeface="Consolas" panose="020B0609020204030204" pitchFamily="49" charset="0"/>
              </a:rPr>
            </a:br>
            <a:r>
              <a:rPr lang="de-DE" sz="1000" b="1" dirty="0">
                <a:latin typeface="Consolas" panose="020B0609020204030204" pitchFamily="49" charset="0"/>
              </a:rPr>
              <a:t>  SELECT </a:t>
            </a:r>
            <a:r>
              <a:rPr lang="de-DE" sz="1000" dirty="0">
                <a:latin typeface="Consolas" panose="020B0609020204030204" pitchFamily="49" charset="0"/>
              </a:rPr>
              <a:t>BELNR,</a:t>
            </a:r>
            <a:br>
              <a:rPr lang="de-DE" sz="1000" dirty="0">
                <a:latin typeface="Consolas" panose="020B0609020204030204" pitchFamily="49" charset="0"/>
              </a:rPr>
            </a:br>
            <a:r>
              <a:rPr lang="de-DE" sz="1000" dirty="0">
                <a:latin typeface="Consolas" panose="020B0609020204030204" pitchFamily="49" charset="0"/>
              </a:rPr>
              <a:t>    SUMME, DATUM</a:t>
            </a:r>
            <a:br>
              <a:rPr lang="de-DE" sz="1000" b="1" dirty="0">
                <a:latin typeface="Consolas" panose="020B0609020204030204" pitchFamily="49" charset="0"/>
              </a:rPr>
            </a:br>
            <a:r>
              <a:rPr lang="de-DE" sz="1000" b="1" dirty="0">
                <a:latin typeface="Consolas" panose="020B0609020204030204" pitchFamily="49" charset="0"/>
              </a:rPr>
              <a:t>  FROM </a:t>
            </a:r>
            <a:r>
              <a:rPr lang="de-DE" sz="1000" dirty="0">
                <a:latin typeface="Consolas" panose="020B0609020204030204" pitchFamily="49" charset="0"/>
              </a:rPr>
              <a:t>Bestellungen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998EC5A-B593-5117-DF4A-2CBE487277DD}"/>
              </a:ext>
            </a:extLst>
          </p:cNvPr>
          <p:cNvGrpSpPr/>
          <p:nvPr/>
        </p:nvGrpSpPr>
        <p:grpSpPr>
          <a:xfrm>
            <a:off x="1641194" y="1466343"/>
            <a:ext cx="545963" cy="678839"/>
            <a:chOff x="180871" y="5004080"/>
            <a:chExt cx="545963" cy="678839"/>
          </a:xfrm>
        </p:grpSpPr>
        <p:sp>
          <p:nvSpPr>
            <p:cNvPr id="9" name="Folded Corner 12">
              <a:extLst>
                <a:ext uri="{FF2B5EF4-FFF2-40B4-BE49-F238E27FC236}">
                  <a16:creationId xmlns:a16="http://schemas.microsoft.com/office/drawing/2014/main" id="{8CC7CA6C-9578-FE86-3A73-E49F67AC37F1}"/>
                </a:ext>
              </a:extLst>
            </p:cNvPr>
            <p:cNvSpPr/>
            <p:nvPr/>
          </p:nvSpPr>
          <p:spPr>
            <a:xfrm>
              <a:off x="180871" y="5004080"/>
              <a:ext cx="401934" cy="554909"/>
            </a:xfrm>
            <a:prstGeom prst="foldedCorner">
              <a:avLst/>
            </a:prstGeom>
            <a:solidFill>
              <a:schemeClr val="bg1"/>
            </a:solidFill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olded Corner 13">
              <a:extLst>
                <a:ext uri="{FF2B5EF4-FFF2-40B4-BE49-F238E27FC236}">
                  <a16:creationId xmlns:a16="http://schemas.microsoft.com/office/drawing/2014/main" id="{4060266A-67F2-4347-E6E6-B9AA64821669}"/>
                </a:ext>
              </a:extLst>
            </p:cNvPr>
            <p:cNvSpPr/>
            <p:nvPr/>
          </p:nvSpPr>
          <p:spPr>
            <a:xfrm>
              <a:off x="252884" y="5066046"/>
              <a:ext cx="401934" cy="554909"/>
            </a:xfrm>
            <a:prstGeom prst="foldedCorner">
              <a:avLst/>
            </a:prstGeom>
            <a:solidFill>
              <a:schemeClr val="bg1"/>
            </a:solidFill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olded Corner 14">
              <a:extLst>
                <a:ext uri="{FF2B5EF4-FFF2-40B4-BE49-F238E27FC236}">
                  <a16:creationId xmlns:a16="http://schemas.microsoft.com/office/drawing/2014/main" id="{677D4FF0-E89E-FDA6-0158-D994E577B019}"/>
                </a:ext>
              </a:extLst>
            </p:cNvPr>
            <p:cNvSpPr/>
            <p:nvPr/>
          </p:nvSpPr>
          <p:spPr>
            <a:xfrm>
              <a:off x="324900" y="5128010"/>
              <a:ext cx="401934" cy="554909"/>
            </a:xfrm>
            <a:prstGeom prst="foldedCorner">
              <a:avLst/>
            </a:prstGeom>
            <a:solidFill>
              <a:schemeClr val="bg1"/>
            </a:solidFill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6E7E263-95FD-54CF-F332-277AC13FD0AE}"/>
              </a:ext>
            </a:extLst>
          </p:cNvPr>
          <p:cNvGrpSpPr/>
          <p:nvPr/>
        </p:nvGrpSpPr>
        <p:grpSpPr>
          <a:xfrm rot="10800000">
            <a:off x="4128245" y="1567739"/>
            <a:ext cx="388442" cy="125540"/>
            <a:chOff x="5581337" y="3056661"/>
            <a:chExt cx="293277" cy="236705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35E60E9-1F0A-A53B-E247-8CF4B6E54C5E}"/>
                </a:ext>
              </a:extLst>
            </p:cNvPr>
            <p:cNvSpPr/>
            <p:nvPr/>
          </p:nvSpPr>
          <p:spPr>
            <a:xfrm rot="5400000">
              <a:off x="5719738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31D05D3-E35F-C054-4C9D-CA7E9365CC81}"/>
                </a:ext>
              </a:extLst>
            </p:cNvPr>
            <p:cNvSpPr/>
            <p:nvPr/>
          </p:nvSpPr>
          <p:spPr>
            <a:xfrm rot="5400000">
              <a:off x="5646691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4F1FAF1-0A2E-86DE-C46A-D1B332BA9791}"/>
                </a:ext>
              </a:extLst>
            </p:cNvPr>
            <p:cNvSpPr/>
            <p:nvPr/>
          </p:nvSpPr>
          <p:spPr>
            <a:xfrm rot="5400000">
              <a:off x="5573019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C880348-AFAA-BF70-3D3A-5D06E08347F6}"/>
                </a:ext>
              </a:extLst>
            </p:cNvPr>
            <p:cNvSpPr/>
            <p:nvPr/>
          </p:nvSpPr>
          <p:spPr>
            <a:xfrm rot="5400000">
              <a:off x="5499508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D0329FA-390B-40CA-86A3-371BC6F0E4DE}"/>
              </a:ext>
            </a:extLst>
          </p:cNvPr>
          <p:cNvGrpSpPr/>
          <p:nvPr/>
        </p:nvGrpSpPr>
        <p:grpSpPr>
          <a:xfrm>
            <a:off x="4083027" y="1880912"/>
            <a:ext cx="490370" cy="125540"/>
            <a:chOff x="2739093" y="5422831"/>
            <a:chExt cx="490370" cy="12554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E6D14B2-ED39-09AD-115E-AC87DC1207A4}"/>
                </a:ext>
              </a:extLst>
            </p:cNvPr>
            <p:cNvSpPr/>
            <p:nvPr/>
          </p:nvSpPr>
          <p:spPr>
            <a:xfrm rot="16200000">
              <a:off x="2724698" y="5437226"/>
              <a:ext cx="125540" cy="9675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0DF6302-A48E-B786-1002-A5DC04C9EA11}"/>
                </a:ext>
              </a:extLst>
            </p:cNvPr>
            <p:cNvSpPr/>
            <p:nvPr/>
          </p:nvSpPr>
          <p:spPr>
            <a:xfrm rot="16200000">
              <a:off x="2821448" y="5437226"/>
              <a:ext cx="125540" cy="9675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C9FD937-57B6-C8D8-8CC0-D0A0658B5F74}"/>
                </a:ext>
              </a:extLst>
            </p:cNvPr>
            <p:cNvSpPr/>
            <p:nvPr/>
          </p:nvSpPr>
          <p:spPr>
            <a:xfrm rot="16200000">
              <a:off x="2919026" y="5437226"/>
              <a:ext cx="125540" cy="9675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CC86056-AA55-8062-C53C-1134137B16BC}"/>
                </a:ext>
              </a:extLst>
            </p:cNvPr>
            <p:cNvSpPr/>
            <p:nvPr/>
          </p:nvSpPr>
          <p:spPr>
            <a:xfrm rot="16200000">
              <a:off x="3016390" y="5437226"/>
              <a:ext cx="125540" cy="9675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08B0083-0A74-CF38-23A5-2EA5784C8383}"/>
                </a:ext>
              </a:extLst>
            </p:cNvPr>
            <p:cNvSpPr/>
            <p:nvPr/>
          </p:nvSpPr>
          <p:spPr>
            <a:xfrm rot="16200000">
              <a:off x="3118318" y="5437226"/>
              <a:ext cx="125540" cy="9675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C3AE6DE-7DF0-01E1-C68D-D4772F74B7F5}"/>
              </a:ext>
            </a:extLst>
          </p:cNvPr>
          <p:cNvGrpSpPr/>
          <p:nvPr/>
        </p:nvGrpSpPr>
        <p:grpSpPr>
          <a:xfrm rot="10800000">
            <a:off x="6531481" y="1569415"/>
            <a:ext cx="388442" cy="125540"/>
            <a:chOff x="5581337" y="3056661"/>
            <a:chExt cx="293277" cy="236705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532EF924-24F5-C29A-E659-AC46AADE93EB}"/>
                </a:ext>
              </a:extLst>
            </p:cNvPr>
            <p:cNvSpPr/>
            <p:nvPr/>
          </p:nvSpPr>
          <p:spPr>
            <a:xfrm rot="5400000">
              <a:off x="5719738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264BB3F7-3037-651C-FA28-D854A70051DB}"/>
                </a:ext>
              </a:extLst>
            </p:cNvPr>
            <p:cNvSpPr/>
            <p:nvPr/>
          </p:nvSpPr>
          <p:spPr>
            <a:xfrm rot="5400000">
              <a:off x="5646691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6F424823-C207-DABA-FD92-B5A0E4CD7A12}"/>
                </a:ext>
              </a:extLst>
            </p:cNvPr>
            <p:cNvSpPr/>
            <p:nvPr/>
          </p:nvSpPr>
          <p:spPr>
            <a:xfrm rot="5400000">
              <a:off x="5573019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2EB60791-3C6C-A674-E012-57F781E8FF66}"/>
                </a:ext>
              </a:extLst>
            </p:cNvPr>
            <p:cNvSpPr/>
            <p:nvPr/>
          </p:nvSpPr>
          <p:spPr>
            <a:xfrm rot="5400000">
              <a:off x="5499508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4A1B2E8-58E9-559B-A12F-AB9BC169E5BE}"/>
              </a:ext>
            </a:extLst>
          </p:cNvPr>
          <p:cNvGrpSpPr/>
          <p:nvPr/>
        </p:nvGrpSpPr>
        <p:grpSpPr>
          <a:xfrm>
            <a:off x="6486263" y="1882588"/>
            <a:ext cx="490370" cy="125540"/>
            <a:chOff x="2739093" y="5422831"/>
            <a:chExt cx="490370" cy="125540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FD04D5D4-D3B1-884D-6D26-A4BBB0AC5FB9}"/>
                </a:ext>
              </a:extLst>
            </p:cNvPr>
            <p:cNvSpPr/>
            <p:nvPr/>
          </p:nvSpPr>
          <p:spPr>
            <a:xfrm rot="16200000">
              <a:off x="2724698" y="5437226"/>
              <a:ext cx="125540" cy="9675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06806B14-69AE-DCD2-AB22-20FD1E6FECF8}"/>
                </a:ext>
              </a:extLst>
            </p:cNvPr>
            <p:cNvSpPr/>
            <p:nvPr/>
          </p:nvSpPr>
          <p:spPr>
            <a:xfrm rot="16200000">
              <a:off x="2821448" y="5437226"/>
              <a:ext cx="125540" cy="9675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3C87274-84AC-D3D0-531D-E1345DC408DB}"/>
                </a:ext>
              </a:extLst>
            </p:cNvPr>
            <p:cNvSpPr/>
            <p:nvPr/>
          </p:nvSpPr>
          <p:spPr>
            <a:xfrm rot="16200000">
              <a:off x="2919026" y="5437226"/>
              <a:ext cx="125540" cy="9675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4D51CAF4-0D27-20B3-3AC7-1D2C5BAF0FB6}"/>
                </a:ext>
              </a:extLst>
            </p:cNvPr>
            <p:cNvSpPr/>
            <p:nvPr/>
          </p:nvSpPr>
          <p:spPr>
            <a:xfrm rot="16200000">
              <a:off x="3016390" y="5437226"/>
              <a:ext cx="125540" cy="9675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D9CB208-C529-2EE9-3A03-F613444598A1}"/>
                </a:ext>
              </a:extLst>
            </p:cNvPr>
            <p:cNvSpPr/>
            <p:nvPr/>
          </p:nvSpPr>
          <p:spPr>
            <a:xfrm rot="16200000">
              <a:off x="3118318" y="5437226"/>
              <a:ext cx="125540" cy="9675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8C5600AD-5783-0862-DEC8-4C4CDDE28E27}"/>
              </a:ext>
            </a:extLst>
          </p:cNvPr>
          <p:cNvCxnSpPr>
            <a:stCxn id="24" idx="1"/>
            <a:endCxn id="29" idx="3"/>
          </p:cNvCxnSpPr>
          <p:nvPr/>
        </p:nvCxnSpPr>
        <p:spPr>
          <a:xfrm flipH="1">
            <a:off x="6534638" y="1694955"/>
            <a:ext cx="45218" cy="187633"/>
          </a:xfrm>
          <a:prstGeom prst="straightConnector1">
            <a:avLst/>
          </a:prstGeom>
          <a:ln w="19050">
            <a:solidFill>
              <a:schemeClr val="tx1"/>
            </a:solidFill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A3603AA5-098B-7792-FCBC-FAA87AA1E34F}"/>
              </a:ext>
            </a:extLst>
          </p:cNvPr>
          <p:cNvCxnSpPr>
            <a:stCxn id="27" idx="1"/>
            <a:endCxn id="31" idx="3"/>
          </p:cNvCxnSpPr>
          <p:nvPr/>
        </p:nvCxnSpPr>
        <p:spPr>
          <a:xfrm flipH="1">
            <a:off x="6728966" y="1694955"/>
            <a:ext cx="142582" cy="187633"/>
          </a:xfrm>
          <a:prstGeom prst="straightConnector1">
            <a:avLst/>
          </a:prstGeom>
          <a:ln w="19050">
            <a:solidFill>
              <a:schemeClr val="tx1"/>
            </a:solidFill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BAF611CF-7AD4-1C96-D43D-E65244B372A3}"/>
              </a:ext>
            </a:extLst>
          </p:cNvPr>
          <p:cNvCxnSpPr>
            <a:stCxn id="26" idx="1"/>
            <a:endCxn id="30" idx="3"/>
          </p:cNvCxnSpPr>
          <p:nvPr/>
        </p:nvCxnSpPr>
        <p:spPr>
          <a:xfrm flipH="1">
            <a:off x="6631388" y="1694955"/>
            <a:ext cx="142796" cy="187633"/>
          </a:xfrm>
          <a:prstGeom prst="straightConnector1">
            <a:avLst/>
          </a:prstGeom>
          <a:ln w="19050">
            <a:solidFill>
              <a:schemeClr val="tx1"/>
            </a:solidFill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F11FFC94-E594-ACFF-2D3A-BFE6948FCFB3}"/>
              </a:ext>
            </a:extLst>
          </p:cNvPr>
          <p:cNvCxnSpPr>
            <a:stCxn id="33" idx="3"/>
            <a:endCxn id="25" idx="1"/>
          </p:cNvCxnSpPr>
          <p:nvPr/>
        </p:nvCxnSpPr>
        <p:spPr>
          <a:xfrm flipH="1" flipV="1">
            <a:off x="6676606" y="1694955"/>
            <a:ext cx="251652" cy="187633"/>
          </a:xfrm>
          <a:prstGeom prst="straightConnector1">
            <a:avLst/>
          </a:prstGeom>
          <a:ln w="19050">
            <a:solidFill>
              <a:schemeClr val="tx1"/>
            </a:solidFill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6">
            <a:extLst>
              <a:ext uri="{FF2B5EF4-FFF2-40B4-BE49-F238E27FC236}">
                <a16:creationId xmlns:a16="http://schemas.microsoft.com/office/drawing/2014/main" id="{F409237C-76C2-3830-280D-3FE03C6571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6285" t="16016" r="2142" b="17969"/>
          <a:stretch>
            <a:fillRect/>
          </a:stretch>
        </p:blipFill>
        <p:spPr bwMode="auto">
          <a:xfrm>
            <a:off x="9418125" y="2842893"/>
            <a:ext cx="2223076" cy="117221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B6149A75-0CAE-590E-F0F7-206FA248BECA}"/>
              </a:ext>
            </a:extLst>
          </p:cNvPr>
          <p:cNvSpPr txBox="1"/>
          <p:nvPr/>
        </p:nvSpPr>
        <p:spPr>
          <a:xfrm>
            <a:off x="9418125" y="2556252"/>
            <a:ext cx="2190705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Credit: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Erhard Rahm]</a:t>
            </a:r>
          </a:p>
        </p:txBody>
      </p:sp>
    </p:spTree>
    <p:extLst>
      <p:ext uri="{BB962C8B-B14F-4D97-AF65-F5344CB8AC3E}">
        <p14:creationId xmlns:p14="http://schemas.microsoft.com/office/powerpoint/2010/main" val="3781942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FD53A74B-0561-CE26-0E45-B50012425BCA}"/>
              </a:ext>
            </a:extLst>
          </p:cNvPr>
          <p:cNvSpPr/>
          <p:nvPr/>
        </p:nvSpPr>
        <p:spPr>
          <a:xfrm>
            <a:off x="1194318" y="5700827"/>
            <a:ext cx="10997682" cy="11571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CECCE2D-0E2A-CB84-8AAD-0A524D29F80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Heterogeneity of Data Sources</a:t>
            </a:r>
          </a:p>
          <a:p>
            <a:pPr lvl="1"/>
            <a:r>
              <a:rPr lang="en-US" dirty="0"/>
              <a:t>Update anomalies on denormalized data / eventual consistency</a:t>
            </a:r>
          </a:p>
          <a:p>
            <a:pPr lvl="1"/>
            <a:r>
              <a:rPr lang="en-US" dirty="0"/>
              <a:t>Changes of app/preprocessing over time (US vs us) </a:t>
            </a:r>
            <a:r>
              <a:rPr lang="en-AT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inconsistencies</a:t>
            </a:r>
            <a:endParaRPr lang="en-US" sz="700" dirty="0"/>
          </a:p>
          <a:p>
            <a:r>
              <a:rPr lang="en-US" dirty="0"/>
              <a:t>Human Error</a:t>
            </a:r>
          </a:p>
          <a:p>
            <a:pPr lvl="1"/>
            <a:r>
              <a:rPr lang="en-US" dirty="0"/>
              <a:t>Errors in semi-manual data collection, laziness (see default values), bias</a:t>
            </a:r>
          </a:p>
          <a:p>
            <a:pPr lvl="1"/>
            <a:r>
              <a:rPr lang="en-US" dirty="0"/>
              <a:t>Errors in data labeling (especially if large-scale: crowd workers / users)</a:t>
            </a:r>
            <a:endParaRPr lang="en-US" sz="700" dirty="0"/>
          </a:p>
          <a:p>
            <a:r>
              <a:rPr lang="en-US" dirty="0"/>
              <a:t>Measurement/Processing Errors</a:t>
            </a:r>
          </a:p>
          <a:p>
            <a:pPr lvl="1"/>
            <a:r>
              <a:rPr lang="en-US" dirty="0"/>
              <a:t>Unreliable HW/SW and measurement equipment (e.g., batteries)</a:t>
            </a:r>
          </a:p>
          <a:p>
            <a:pPr lvl="1"/>
            <a:r>
              <a:rPr lang="en-US" dirty="0"/>
              <a:t>Harsh environments (temperature, movement) </a:t>
            </a:r>
            <a:r>
              <a:rPr lang="en-AT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aging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60A213-49A1-A085-2B35-740B7A8C536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Corrupted Data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011D285-D80E-617F-7AB5-4B05DBA5CF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2089487"/>
              </p:ext>
            </p:extLst>
          </p:nvPr>
        </p:nvGraphicFramePr>
        <p:xfrm>
          <a:off x="2317275" y="5117352"/>
          <a:ext cx="6095999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5618">
                  <a:extLst>
                    <a:ext uri="{9D8B030D-6E8A-4147-A177-3AD203B41FA5}">
                      <a16:colId xmlns:a16="http://schemas.microsoft.com/office/drawing/2014/main" val="304761642"/>
                    </a:ext>
                  </a:extLst>
                </a:gridCol>
                <a:gridCol w="1266096">
                  <a:extLst>
                    <a:ext uri="{9D8B030D-6E8A-4147-A177-3AD203B41FA5}">
                      <a16:colId xmlns:a16="http://schemas.microsoft.com/office/drawing/2014/main" val="1475791521"/>
                    </a:ext>
                  </a:extLst>
                </a:gridCol>
                <a:gridCol w="1165606">
                  <a:extLst>
                    <a:ext uri="{9D8B030D-6E8A-4147-A177-3AD203B41FA5}">
                      <a16:colId xmlns:a16="http://schemas.microsoft.com/office/drawing/2014/main" val="346971481"/>
                    </a:ext>
                  </a:extLst>
                </a:gridCol>
                <a:gridCol w="576108">
                  <a:extLst>
                    <a:ext uri="{9D8B030D-6E8A-4147-A177-3AD203B41FA5}">
                      <a16:colId xmlns:a16="http://schemas.microsoft.com/office/drawing/2014/main" val="412465630"/>
                    </a:ext>
                  </a:extLst>
                </a:gridCol>
                <a:gridCol w="639742">
                  <a:extLst>
                    <a:ext uri="{9D8B030D-6E8A-4147-A177-3AD203B41FA5}">
                      <a16:colId xmlns:a16="http://schemas.microsoft.com/office/drawing/2014/main" val="382474718"/>
                    </a:ext>
                  </a:extLst>
                </a:gridCol>
                <a:gridCol w="1101972">
                  <a:extLst>
                    <a:ext uri="{9D8B030D-6E8A-4147-A177-3AD203B41FA5}">
                      <a16:colId xmlns:a16="http://schemas.microsoft.com/office/drawing/2014/main" val="1819729184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2292173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u="sng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BDay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Phone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Zip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88388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Smith, Jane</a:t>
                      </a:r>
                      <a:endParaRPr lang="en-US" sz="1600" dirty="0">
                        <a:solidFill>
                          <a:schemeClr val="accent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05/06/1975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999-9999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98120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26385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John Smith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38/12/1963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867-4511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11111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60209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Jane Smith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05/06/1975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567-3211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98120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5196516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66F019FD-6C6E-BF94-FD4B-C78B1CD7E17A}"/>
              </a:ext>
            </a:extLst>
          </p:cNvPr>
          <p:cNvSpPr txBox="1"/>
          <p:nvPr/>
        </p:nvSpPr>
        <p:spPr>
          <a:xfrm>
            <a:off x="9294177" y="4416566"/>
            <a:ext cx="1306286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Credit: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Felix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Naumann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51D6A6F-ED49-A34D-54FD-8902F31474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818189"/>
              </p:ext>
            </p:extLst>
          </p:nvPr>
        </p:nvGraphicFramePr>
        <p:xfrm>
          <a:off x="8781711" y="5327419"/>
          <a:ext cx="1944398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3433">
                  <a:extLst>
                    <a:ext uri="{9D8B030D-6E8A-4147-A177-3AD203B41FA5}">
                      <a16:colId xmlns:a16="http://schemas.microsoft.com/office/drawing/2014/main" val="1039641114"/>
                    </a:ext>
                  </a:extLst>
                </a:gridCol>
                <a:gridCol w="1230965">
                  <a:extLst>
                    <a:ext uri="{9D8B030D-6E8A-4147-A177-3AD203B41FA5}">
                      <a16:colId xmlns:a16="http://schemas.microsoft.com/office/drawing/2014/main" val="4147825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33790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98120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San Jose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36682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Lost Angeles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7144821"/>
                  </a:ext>
                </a:extLst>
              </a:tr>
            </a:tbl>
          </a:graphicData>
        </a:graphic>
      </p:graphicFrame>
      <p:cxnSp>
        <p:nvCxnSpPr>
          <p:cNvPr id="7" name="Gerade Verbindung mit Pfeil 10">
            <a:extLst>
              <a:ext uri="{FF2B5EF4-FFF2-40B4-BE49-F238E27FC236}">
                <a16:creationId xmlns:a16="http://schemas.microsoft.com/office/drawing/2014/main" id="{60A05355-BEB4-C68B-A106-8647294046DF}"/>
              </a:ext>
            </a:extLst>
          </p:cNvPr>
          <p:cNvCxnSpPr/>
          <p:nvPr/>
        </p:nvCxnSpPr>
        <p:spPr bwMode="auto">
          <a:xfrm>
            <a:off x="8279293" y="5327419"/>
            <a:ext cx="502418" cy="194466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A35A825E-4321-DDEF-9103-BCA74FC02355}"/>
              </a:ext>
            </a:extLst>
          </p:cNvPr>
          <p:cNvSpPr txBox="1"/>
          <p:nvPr/>
        </p:nvSpPr>
        <p:spPr>
          <a:xfrm>
            <a:off x="10836987" y="6070607"/>
            <a:ext cx="786144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Typos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B68D79-E628-A805-EB8E-01409887CC41}"/>
              </a:ext>
            </a:extLst>
          </p:cNvPr>
          <p:cNvSpPr txBox="1"/>
          <p:nvPr/>
        </p:nvSpPr>
        <p:spPr>
          <a:xfrm>
            <a:off x="6321539" y="4421898"/>
            <a:ext cx="1304611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Missing Values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0CDD84-CA53-7873-E59F-EA793E84AC0A}"/>
              </a:ext>
            </a:extLst>
          </p:cNvPr>
          <p:cNvSpPr txBox="1"/>
          <p:nvPr/>
        </p:nvSpPr>
        <p:spPr>
          <a:xfrm>
            <a:off x="7720776" y="4693315"/>
            <a:ext cx="1304611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Ref. Integrity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C1220FD-51EF-47C7-0B52-6E6499912F00}"/>
              </a:ext>
            </a:extLst>
          </p:cNvPr>
          <p:cNvSpPr txBox="1"/>
          <p:nvPr/>
        </p:nvSpPr>
        <p:spPr>
          <a:xfrm>
            <a:off x="4169518" y="4421898"/>
            <a:ext cx="1808703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Contradictions &amp; wrong values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311302C-E0E8-6F75-E0DE-597C6201317F}"/>
              </a:ext>
            </a:extLst>
          </p:cNvPr>
          <p:cNvSpPr txBox="1"/>
          <p:nvPr/>
        </p:nvSpPr>
        <p:spPr>
          <a:xfrm>
            <a:off x="2111283" y="4423574"/>
            <a:ext cx="1808703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Uniqueness &amp; duplicates</a:t>
            </a:r>
          </a:p>
        </p:txBody>
      </p:sp>
    </p:spTree>
    <p:extLst>
      <p:ext uri="{BB962C8B-B14F-4D97-AF65-F5344CB8AC3E}">
        <p14:creationId xmlns:p14="http://schemas.microsoft.com/office/powerpoint/2010/main" val="3052487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37C2C22C-9505-E5CB-6014-6316DE58B7A4}"/>
              </a:ext>
            </a:extLst>
          </p:cNvPr>
          <p:cNvSpPr/>
          <p:nvPr/>
        </p:nvSpPr>
        <p:spPr>
          <a:xfrm>
            <a:off x="1194318" y="5700827"/>
            <a:ext cx="10997682" cy="11571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C43337D-AC10-CCE2-1BE2-BEBE9E0A2FD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DM SS’19</a:t>
            </a:r>
            <a:br>
              <a:rPr lang="en-US" dirty="0"/>
            </a:br>
            <a:r>
              <a:rPr lang="en-US" b="0" dirty="0"/>
              <a:t>(</a:t>
            </a:r>
            <a:r>
              <a:rPr lang="en-US" dirty="0">
                <a:solidFill>
                  <a:srgbClr val="7889FB"/>
                </a:solidFill>
              </a:rPr>
              <a:t>Soccer World Cups</a:t>
            </a:r>
            <a:r>
              <a:rPr lang="en-US" b="0" dirty="0"/>
              <a:t>)</a:t>
            </a:r>
          </a:p>
          <a:p>
            <a:pPr lvl="1"/>
            <a:endParaRPr lang="en-US" b="0" dirty="0"/>
          </a:p>
          <a:p>
            <a:pPr lvl="1"/>
            <a:endParaRPr lang="en-US" sz="700" dirty="0"/>
          </a:p>
          <a:p>
            <a:r>
              <a:rPr lang="en-US" dirty="0"/>
              <a:t>DM WS’19/20</a:t>
            </a:r>
            <a:br>
              <a:rPr lang="en-US" dirty="0"/>
            </a:br>
            <a:r>
              <a:rPr lang="en-US" b="0" dirty="0"/>
              <a:t>(</a:t>
            </a:r>
            <a:r>
              <a:rPr lang="en-US" dirty="0">
                <a:solidFill>
                  <a:srgbClr val="7889FB"/>
                </a:solidFill>
              </a:rPr>
              <a:t>Airports and Airlines</a:t>
            </a:r>
            <a:r>
              <a:rPr lang="en-US" b="0" dirty="0"/>
              <a:t>)</a:t>
            </a:r>
          </a:p>
          <a:p>
            <a:pPr lvl="1"/>
            <a:endParaRPr lang="en-US" b="0" dirty="0"/>
          </a:p>
          <a:p>
            <a:pPr lvl="1"/>
            <a:endParaRPr lang="en-US" b="0" dirty="0"/>
          </a:p>
          <a:p>
            <a:pPr lvl="1"/>
            <a:endParaRPr lang="en-US" b="0" dirty="0"/>
          </a:p>
          <a:p>
            <a:r>
              <a:rPr lang="en-US" dirty="0"/>
              <a:t>DM SS’20</a:t>
            </a:r>
            <a:br>
              <a:rPr lang="en-US" dirty="0"/>
            </a:br>
            <a:r>
              <a:rPr lang="en-US" b="0" dirty="0"/>
              <a:t>(</a:t>
            </a:r>
            <a:r>
              <a:rPr lang="en-US" dirty="0">
                <a:solidFill>
                  <a:srgbClr val="7889FB"/>
                </a:solidFill>
              </a:rPr>
              <a:t>DBLP Publications</a:t>
            </a:r>
            <a:r>
              <a:rPr lang="en-US" b="0" dirty="0"/>
              <a:t>)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379B42-4855-0B0C-4221-D785BE207AD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Examples (aka errors are everywhere)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F459C9-BCCF-8882-7649-864FBDF1CD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3352"/>
          <a:stretch/>
        </p:blipFill>
        <p:spPr>
          <a:xfrm>
            <a:off x="4140321" y="1152160"/>
            <a:ext cx="3337254" cy="13811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189D966-5DD9-BECF-9DA5-B575E1B1FE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6571"/>
          <a:stretch/>
        </p:blipFill>
        <p:spPr>
          <a:xfrm>
            <a:off x="6274475" y="834925"/>
            <a:ext cx="3139983" cy="16573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A1D990B-A51F-2167-5F09-98303249D9A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9513"/>
          <a:stretch/>
        </p:blipFill>
        <p:spPr>
          <a:xfrm>
            <a:off x="3301721" y="3272951"/>
            <a:ext cx="3557614" cy="7886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C3A5F6D-060E-0CAC-B5D5-451167B6B65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50944"/>
          <a:stretch/>
        </p:blipFill>
        <p:spPr>
          <a:xfrm>
            <a:off x="5957680" y="2492275"/>
            <a:ext cx="3456778" cy="168021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A08718E-9B4A-14FB-2151-C7EAA2B677CB}"/>
              </a:ext>
            </a:extLst>
          </p:cNvPr>
          <p:cNvSpPr txBox="1"/>
          <p:nvPr/>
        </p:nvSpPr>
        <p:spPr>
          <a:xfrm>
            <a:off x="5466277" y="3068526"/>
            <a:ext cx="418790" cy="43088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</a:t>
            </a:r>
            <a:endParaRPr lang="en-US" sz="22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EC65788-3827-52E5-05E7-D0985BC5144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29934"/>
          <a:stretch/>
        </p:blipFill>
        <p:spPr>
          <a:xfrm>
            <a:off x="9169640" y="3806150"/>
            <a:ext cx="1890713" cy="24693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4E83B8E-8871-CC36-E774-720456FB198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16612" y="3196133"/>
            <a:ext cx="1847850" cy="29051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125A7E5-660E-4912-AA06-C903903527C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12174" y="3364031"/>
            <a:ext cx="2033588" cy="2952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89DA35A-3FCB-2CCE-ADEC-44A3331BAE2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25089" y="2785072"/>
            <a:ext cx="1042988" cy="26193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A0EF171-1998-113B-6180-E8E5CBFAF1F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14910" y="4966714"/>
            <a:ext cx="3205163" cy="166211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3AE311E-FB7C-CCA1-2761-1FE1DDCC519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27540" y="4275629"/>
            <a:ext cx="3148013" cy="23431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F2C438F-5BCE-7478-067B-76A1AA349B2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708154" y="4294286"/>
            <a:ext cx="3529013" cy="232886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0949D7A-E8FE-4455-C34B-83E326EB3F7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937478" y="4276804"/>
            <a:ext cx="3067050" cy="200025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D144D92-8E42-14FF-0119-54A665AF238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355253" y="5876449"/>
            <a:ext cx="2705100" cy="652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549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1D56E82-6349-D51B-AB6F-DA8EF38C576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DM SS’20, cont.</a:t>
            </a:r>
            <a:br>
              <a:rPr lang="en-US" dirty="0"/>
            </a:br>
            <a:r>
              <a:rPr lang="en-US" b="0" dirty="0"/>
              <a:t>(</a:t>
            </a:r>
            <a:r>
              <a:rPr lang="en-US" dirty="0">
                <a:solidFill>
                  <a:srgbClr val="7889FB"/>
                </a:solidFill>
              </a:rPr>
              <a:t>DBLP Publications</a:t>
            </a:r>
            <a:r>
              <a:rPr lang="en-US" b="0" dirty="0"/>
              <a:t>) </a:t>
            </a:r>
            <a:br>
              <a:rPr lang="en-US" b="0" dirty="0"/>
            </a:br>
            <a:r>
              <a:rPr lang="en-US" b="0" dirty="0">
                <a:sym typeface="Wingdings" panose="05000000000000000000" pitchFamily="2" charset="2"/>
              </a:rPr>
              <a:t> as a great, curated dataset</a:t>
            </a:r>
            <a:endParaRPr lang="en-US" b="0" dirty="0"/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DM WS’20/21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Movies and Actors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DM SS’21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Summer Olympics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DM WS’21/22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 Elections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DM SS’22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Graz Districts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95B7E5-D257-CFD4-F785-A71F7DEC5A9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Examples (aka errors are everywhere), cont.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4FBB5C-740E-5352-D926-27D48A070A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3874" y="1225931"/>
            <a:ext cx="7017327" cy="93613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AAC08CA-6457-B802-1942-CDD2C1819C67}"/>
              </a:ext>
            </a:extLst>
          </p:cNvPr>
          <p:cNvSpPr/>
          <p:nvPr/>
        </p:nvSpPr>
        <p:spPr>
          <a:xfrm>
            <a:off x="7388764" y="1693998"/>
            <a:ext cx="544080" cy="294219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32342C-DF71-DAB2-BFDD-9B181F0A4207}"/>
              </a:ext>
            </a:extLst>
          </p:cNvPr>
          <p:cNvSpPr txBox="1"/>
          <p:nvPr/>
        </p:nvSpPr>
        <p:spPr>
          <a:xfrm>
            <a:off x="8001828" y="1323198"/>
            <a:ext cx="3304309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Wrong meta data from UC Berkeley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33C7BFE-19FB-A023-3C51-5C3E8DE804F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7824"/>
          <a:stretch/>
        </p:blipFill>
        <p:spPr>
          <a:xfrm>
            <a:off x="4665437" y="2164857"/>
            <a:ext cx="6985337" cy="91588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DE7B84A-A269-9563-490C-7DE252D22E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859" y="3089732"/>
            <a:ext cx="6965341" cy="81984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5BBDAD1-56F4-E8FA-775E-32B645F365B8}"/>
              </a:ext>
            </a:extLst>
          </p:cNvPr>
          <p:cNvSpPr txBox="1"/>
          <p:nvPr/>
        </p:nvSpPr>
        <p:spPr>
          <a:xfrm>
            <a:off x="7104747" y="3085576"/>
            <a:ext cx="4035136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Misplaced data (wrong affiliation, MIT)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8D3705A-3182-4C06-1622-F89351F81691}"/>
              </a:ext>
            </a:extLst>
          </p:cNvPr>
          <p:cNvSpPr/>
          <p:nvPr/>
        </p:nvSpPr>
        <p:spPr>
          <a:xfrm>
            <a:off x="5809566" y="4285289"/>
            <a:ext cx="4882609" cy="123651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AutoNum type="arabicParenR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Best-effort automated cleaning</a:t>
            </a:r>
          </a:p>
          <a:p>
            <a:pPr marL="342900" indent="-342900" algn="ctr">
              <a:buAutoNum type="arabicParenR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Reference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impl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data ingestion into relational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schema + expected results of query processing</a:t>
            </a:r>
          </a:p>
          <a:p>
            <a:pPr marL="342900" indent="-342900" algn="ctr">
              <a:buAutoNum type="arabicParenR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Decentralized validation (~600 students) </a:t>
            </a:r>
          </a:p>
        </p:txBody>
      </p:sp>
    </p:spTree>
    <p:extLst>
      <p:ext uri="{BB962C8B-B14F-4D97-AF65-F5344CB8AC3E}">
        <p14:creationId xmlns:p14="http://schemas.microsoft.com/office/powerpoint/2010/main" val="123777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5849D51-DEC1-D3EB-5673-BD42FB45599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#1 </a:t>
            </a:r>
            <a:r>
              <a:rPr lang="en-US" dirty="0">
                <a:solidFill>
                  <a:schemeClr val="accent1"/>
                </a:solidFill>
              </a:rPr>
              <a:t>Data Extraction</a:t>
            </a:r>
          </a:p>
          <a:p>
            <a:pPr lvl="1"/>
            <a:r>
              <a:rPr lang="en-US" dirty="0"/>
              <a:t>Extracting structured data from un/semi-structured data</a:t>
            </a:r>
          </a:p>
          <a:p>
            <a:pPr lvl="1"/>
            <a:r>
              <a:rPr lang="en-US" dirty="0"/>
              <a:t>Rule- and ML-based extractors, combination w/ CNN</a:t>
            </a:r>
            <a:endParaRPr lang="en-US" sz="700" dirty="0"/>
          </a:p>
          <a:p>
            <a:r>
              <a:rPr lang="en-US" dirty="0"/>
              <a:t>#2 </a:t>
            </a:r>
            <a:r>
              <a:rPr lang="en-US" dirty="0">
                <a:solidFill>
                  <a:schemeClr val="accent1"/>
                </a:solidFill>
              </a:rPr>
              <a:t>Schema Alignment</a:t>
            </a:r>
          </a:p>
          <a:p>
            <a:pPr lvl="1"/>
            <a:r>
              <a:rPr lang="en-US" dirty="0"/>
              <a:t>Schema matching for consolidating data from heterogeneous systems</a:t>
            </a:r>
          </a:p>
          <a:p>
            <a:pPr lvl="1"/>
            <a:r>
              <a:rPr lang="en-US" dirty="0"/>
              <a:t>Spatial and Temporal alignment via provenance and query processing</a:t>
            </a:r>
            <a:br>
              <a:rPr lang="en-US" dirty="0"/>
            </a:br>
            <a:r>
              <a:rPr lang="en-US" dirty="0"/>
              <a:t>(e.g., sensor readings for object along a production pipeline)</a:t>
            </a:r>
            <a:endParaRPr lang="en-US" sz="700" dirty="0"/>
          </a:p>
          <a:p>
            <a:r>
              <a:rPr lang="en-US" dirty="0"/>
              <a:t>#3 </a:t>
            </a:r>
            <a:r>
              <a:rPr lang="en-US" dirty="0">
                <a:solidFill>
                  <a:schemeClr val="accent1"/>
                </a:solidFill>
              </a:rPr>
              <a:t>Entity Linking</a:t>
            </a:r>
          </a:p>
          <a:p>
            <a:pPr lvl="1"/>
            <a:r>
              <a:rPr lang="en-US" dirty="0"/>
              <a:t>Linking records to entities (deduplication)</a:t>
            </a:r>
          </a:p>
          <a:p>
            <a:pPr lvl="1"/>
            <a:r>
              <a:rPr lang="en-US" dirty="0"/>
              <a:t>Blocking, pairwise matching, clustering, ML, Deep ML (via entity embedding)</a:t>
            </a:r>
            <a:endParaRPr lang="en-US" sz="700" dirty="0"/>
          </a:p>
          <a:p>
            <a:r>
              <a:rPr lang="en-US" dirty="0"/>
              <a:t>#4 </a:t>
            </a:r>
            <a:r>
              <a:rPr lang="en-US" dirty="0">
                <a:solidFill>
                  <a:schemeClr val="accent1"/>
                </a:solidFill>
              </a:rPr>
              <a:t>Data Fusion</a:t>
            </a:r>
          </a:p>
          <a:p>
            <a:pPr lvl="1"/>
            <a:r>
              <a:rPr lang="en-US" dirty="0"/>
              <a:t>Resolve conflicts, necessary in presence of erroneous data</a:t>
            </a:r>
          </a:p>
          <a:p>
            <a:pPr lvl="1"/>
            <a:r>
              <a:rPr lang="en-US" dirty="0"/>
              <a:t>Rule- and ML-based, probabilistic GM, Deep ML (RBMs, graph embeddings)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76C2CC-ABCB-BF35-8482-A719B3F44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Data Integration for ML and ML for DI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647D39-A8E7-134C-05BF-06FC31139761}"/>
              </a:ext>
            </a:extLst>
          </p:cNvPr>
          <p:cNvSpPr txBox="1"/>
          <p:nvPr/>
        </p:nvSpPr>
        <p:spPr>
          <a:xfrm>
            <a:off x="8616392" y="1268963"/>
            <a:ext cx="3006678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[Xin Luna Dong,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Theodoros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Rekatsinas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Data Integration and Machine Learning: A Natural Synergy.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2018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EEB966-087C-9002-52F6-5D6F882B94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2519" y="2039702"/>
            <a:ext cx="963423" cy="54000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</p:spTree>
    <p:extLst>
      <p:ext uri="{BB962C8B-B14F-4D97-AF65-F5344CB8AC3E}">
        <p14:creationId xmlns:p14="http://schemas.microsoft.com/office/powerpoint/2010/main" val="2123924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CC00F12-07E5-9E54-EB13-F4D3CB85788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Validity checks on </a:t>
            </a:r>
            <a:r>
              <a:rPr lang="en-US" dirty="0">
                <a:solidFill>
                  <a:schemeClr val="accent1"/>
                </a:solidFill>
              </a:rPr>
              <a:t>expected</a:t>
            </a:r>
            <a:r>
              <a:rPr lang="en-US" dirty="0"/>
              <a:t> shape </a:t>
            </a:r>
            <a:br>
              <a:rPr lang="en-US" dirty="0"/>
            </a:br>
            <a:r>
              <a:rPr lang="en-US" dirty="0">
                <a:solidFill>
                  <a:srgbClr val="7889FB"/>
                </a:solidFill>
              </a:rPr>
              <a:t>before training first model</a:t>
            </a:r>
          </a:p>
          <a:p>
            <a:pPr marL="0" indent="0">
              <a:buNone/>
            </a:pPr>
            <a:endParaRPr lang="en-US" sz="1800" dirty="0"/>
          </a:p>
          <a:p>
            <a:r>
              <a:rPr lang="en-US" dirty="0"/>
              <a:t>Check a feature’s min, max, and most common value</a:t>
            </a:r>
          </a:p>
          <a:p>
            <a:pPr lvl="1"/>
            <a:r>
              <a:rPr lang="en-US" b="0" dirty="0"/>
              <a:t>Ex: Latitude values must be within the range [-90, 90] or [-π/2, π/2]</a:t>
            </a:r>
            <a:endParaRPr lang="en-US" sz="1200" b="0" dirty="0"/>
          </a:p>
          <a:p>
            <a:r>
              <a:rPr lang="en-US" dirty="0"/>
              <a:t>The histograms of continuous or categorical values are as expected</a:t>
            </a:r>
          </a:p>
          <a:p>
            <a:pPr lvl="1"/>
            <a:r>
              <a:rPr lang="en-US" b="0" dirty="0"/>
              <a:t>Ex: There are similar numbers of positive and negative labels</a:t>
            </a:r>
            <a:endParaRPr lang="en-US" sz="1200" b="0" dirty="0"/>
          </a:p>
          <a:p>
            <a:r>
              <a:rPr lang="en-US" dirty="0"/>
              <a:t>Whether a feature is present in enough examples</a:t>
            </a:r>
          </a:p>
          <a:p>
            <a:pPr lvl="1"/>
            <a:r>
              <a:rPr lang="en-US" b="0" dirty="0"/>
              <a:t>Ex: Country code must be in at least 70% of the examples</a:t>
            </a:r>
            <a:endParaRPr lang="en-US" sz="1200" b="0" dirty="0"/>
          </a:p>
          <a:p>
            <a:r>
              <a:rPr lang="en-US" dirty="0"/>
              <a:t>Whether a feature has the right number of values (i.e., cardinality)</a:t>
            </a:r>
          </a:p>
          <a:p>
            <a:pPr lvl="1"/>
            <a:r>
              <a:rPr lang="en-US" b="0" dirty="0"/>
              <a:t>Ex: There cannot be more than one age of a person</a:t>
            </a:r>
            <a:endParaRPr lang="en-US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77B1C6-D1B6-3F52-BC48-4662FAF64CC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Data Validation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4B2DE2-BDC0-4D43-0975-A86B4CD472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1268" y="1336603"/>
            <a:ext cx="964674" cy="54000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005D211-9580-9833-ED22-D71291C41CC9}"/>
              </a:ext>
            </a:extLst>
          </p:cNvPr>
          <p:cNvSpPr txBox="1"/>
          <p:nvPr/>
        </p:nvSpPr>
        <p:spPr>
          <a:xfrm>
            <a:off x="6519135" y="1246796"/>
            <a:ext cx="4029816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Neoklis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Polyzotis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Sudip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Roy, Steven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Euijong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Whang, Martin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Zinkevich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Data Management Challenges in Production Machine Learning. Tutorial,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2017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137275-B564-6828-35F0-8A46ABAF2386}"/>
              </a:ext>
            </a:extLst>
          </p:cNvPr>
          <p:cNvSpPr txBox="1"/>
          <p:nvPr/>
        </p:nvSpPr>
        <p:spPr>
          <a:xfrm>
            <a:off x="10524480" y="1886128"/>
            <a:ext cx="1238250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Google Research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85105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A004A0F-5A2C-D5D4-7B68-18EFABC32B5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Constraints </a:t>
            </a:r>
            <a:br>
              <a:rPr lang="en-US" dirty="0"/>
            </a:br>
            <a:r>
              <a:rPr lang="en-US" dirty="0"/>
              <a:t>and Metrics</a:t>
            </a:r>
            <a:br>
              <a:rPr lang="en-US" dirty="0"/>
            </a:br>
            <a:r>
              <a:rPr lang="en-US" dirty="0"/>
              <a:t>for quality </a:t>
            </a:r>
            <a:br>
              <a:rPr lang="en-US" dirty="0"/>
            </a:br>
            <a:r>
              <a:rPr lang="en-US" dirty="0"/>
              <a:t>check UDFs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r>
              <a:rPr lang="en-US" dirty="0"/>
              <a:t>Approach</a:t>
            </a:r>
          </a:p>
          <a:p>
            <a:pPr lvl="1"/>
            <a:r>
              <a:rPr lang="en-US" b="1" dirty="0"/>
              <a:t>#1</a:t>
            </a:r>
            <a:r>
              <a:rPr lang="en-US" dirty="0"/>
              <a:t> Quality checks on basic metrics, computed in </a:t>
            </a:r>
            <a:r>
              <a:rPr lang="en-US" b="1" dirty="0">
                <a:solidFill>
                  <a:schemeClr val="accent1"/>
                </a:solidFill>
              </a:rPr>
              <a:t>Apache Spark</a:t>
            </a:r>
          </a:p>
          <a:p>
            <a:pPr lvl="1"/>
            <a:r>
              <a:rPr lang="en-US" b="1" dirty="0"/>
              <a:t>#2</a:t>
            </a:r>
            <a:r>
              <a:rPr lang="en-US" dirty="0"/>
              <a:t> </a:t>
            </a:r>
            <a:r>
              <a:rPr lang="en-US" b="1" dirty="0">
                <a:solidFill>
                  <a:schemeClr val="accent1"/>
                </a:solidFill>
              </a:rPr>
              <a:t>Incremental maintenance</a:t>
            </a:r>
            <a:r>
              <a:rPr lang="en-US" dirty="0"/>
              <a:t> of metrics and quality checks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A762B2-E3CE-2AD6-962B-C5BD99E43A8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Data Validation, cont.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BD2DA9-D265-6A95-2F25-342A33F6ABB8}"/>
              </a:ext>
            </a:extLst>
          </p:cNvPr>
          <p:cNvSpPr txBox="1"/>
          <p:nvPr/>
        </p:nvSpPr>
        <p:spPr>
          <a:xfrm>
            <a:off x="10818068" y="2229496"/>
            <a:ext cx="993154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Amazon Research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30AD59-B7A8-4963-63A3-12FF7F8B2E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2891" y="1248836"/>
            <a:ext cx="2601017" cy="385928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1463AA5-2343-2E28-249E-D20336C809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0894" y="1635626"/>
            <a:ext cx="1277508" cy="34629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8155224-EE3C-D47F-2985-946F9168C3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15269" y="1403634"/>
            <a:ext cx="49770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96D316B-B016-B432-792E-9B0B0822D0BA}"/>
              </a:ext>
            </a:extLst>
          </p:cNvPr>
          <p:cNvSpPr txBox="1"/>
          <p:nvPr/>
        </p:nvSpPr>
        <p:spPr>
          <a:xfrm>
            <a:off x="7674701" y="2968927"/>
            <a:ext cx="2219731" cy="218521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Organizational Lesson: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benefit of shared vocabulary/procedures</a:t>
            </a:r>
          </a:p>
          <a:p>
            <a:pPr algn="ctr"/>
            <a:b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Technical Lesson: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fast/scalable; reduce manual and ad-hoc analysis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A6C5031-E663-FEB8-8D86-68DA62DDB6AB}"/>
              </a:ext>
            </a:extLst>
          </p:cNvPr>
          <p:cNvSpPr txBox="1"/>
          <p:nvPr/>
        </p:nvSpPr>
        <p:spPr>
          <a:xfrm>
            <a:off x="7509513" y="1247049"/>
            <a:ext cx="3486284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[Sebastian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Schelter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Dustin Lange, Philipp Schmidt,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Meltem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Celikel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Felix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Bießmann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Andreas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Grafberger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Automating Large-Scale Data Quality Verification.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PVLDB 2018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990901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1A40001-DD20-43A2-A521-607FE13046B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TensorFlow Data Validation (TFDV)</a:t>
            </a:r>
          </a:p>
          <a:p>
            <a:pPr lvl="1"/>
            <a:r>
              <a:rPr lang="en-US" dirty="0"/>
              <a:t>Library or TFX components</a:t>
            </a:r>
          </a:p>
          <a:p>
            <a:pPr lvl="1"/>
            <a:r>
              <a:rPr lang="en-US" dirty="0"/>
              <a:t>Stats, schema extraction, validation checks, anomaly detection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264DFE-579D-1795-D35F-54AEFF78C82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Data Validation, cont.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930445-54DE-A65E-44E6-AEEA7FAC19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48" t="9582" r="1164"/>
          <a:stretch/>
        </p:blipFill>
        <p:spPr>
          <a:xfrm>
            <a:off x="550799" y="2449561"/>
            <a:ext cx="6973457" cy="343803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69FBC92-F127-FF95-21A8-8579EE79236A}"/>
              </a:ext>
            </a:extLst>
          </p:cNvPr>
          <p:cNvSpPr txBox="1"/>
          <p:nvPr/>
        </p:nvSpPr>
        <p:spPr>
          <a:xfrm>
            <a:off x="10781841" y="3627663"/>
            <a:ext cx="993933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Google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AC2F85-06E9-86E1-2F67-C4E6D8EA7B80}"/>
              </a:ext>
            </a:extLst>
          </p:cNvPr>
          <p:cNvSpPr txBox="1"/>
          <p:nvPr/>
        </p:nvSpPr>
        <p:spPr>
          <a:xfrm>
            <a:off x="7510465" y="1274971"/>
            <a:ext cx="3486284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[Mike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Dreves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; Gene Huang;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Zhuo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Peng;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Neoklis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Polyzotis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; Evan Rosen; Paul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Suganthan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From Data to Models and Back.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DEEM 2020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EB65622-969E-CF7F-2BFE-E7ADB7C199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20340" y="1336372"/>
            <a:ext cx="490103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ECF2226-352D-898A-0F4C-C8E8CE4F1A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6605" y="4037101"/>
            <a:ext cx="659373" cy="5619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0C6A996-E799-32CC-0653-18C57E99E9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20340" y="2061572"/>
            <a:ext cx="496005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03A439D-4432-50D6-E5A0-1898B590D121}"/>
              </a:ext>
            </a:extLst>
          </p:cNvPr>
          <p:cNvSpPr txBox="1"/>
          <p:nvPr/>
        </p:nvSpPr>
        <p:spPr>
          <a:xfrm>
            <a:off x="7626229" y="2001284"/>
            <a:ext cx="3380570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[Eric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Breck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Neoklis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Polyzotis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Sudip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Roy, Steven Whang, Martin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Zinkevich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Data Validation for Machine Learning. 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MLSys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 2019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64CD805-0605-6DC2-0E95-B558D275C2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17143" y="2787566"/>
            <a:ext cx="496251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04CACB9-595E-7705-1789-BACEE7A41281}"/>
              </a:ext>
            </a:extLst>
          </p:cNvPr>
          <p:cNvSpPr txBox="1"/>
          <p:nvPr/>
        </p:nvSpPr>
        <p:spPr>
          <a:xfrm>
            <a:off x="7817148" y="2729900"/>
            <a:ext cx="3199699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[Emily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Caveness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et al: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TensorFlow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Data Validation: Data Analysis and Validation in Continuous ML Pipelines.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2020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83992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31F8E86-A5F3-FA9D-806F-C20DBF522E9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#1 Hybrid &amp; Video Recording</a:t>
            </a:r>
          </a:p>
          <a:p>
            <a:pPr lvl="1"/>
            <a:r>
              <a:rPr lang="en-US" dirty="0"/>
              <a:t>Hybrid lectures (in-person, zoom) with optional attendance</a:t>
            </a:r>
            <a:br>
              <a:rPr lang="en-US" dirty="0"/>
            </a:br>
            <a:r>
              <a:rPr lang="en-US" dirty="0">
                <a:hlinkClick r:id="rId3"/>
              </a:rPr>
              <a:t>https://tu-berlin.zoom.us/j/9529634787?pwd=R1ZsN1M3SC9BOU1OcFdmem9zT202UT09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Zoom </a:t>
            </a:r>
            <a:r>
              <a:rPr lang="en-US" b="1" dirty="0">
                <a:solidFill>
                  <a:srgbClr val="7889FB"/>
                </a:solidFill>
              </a:rPr>
              <a:t>video recordings</a:t>
            </a:r>
            <a:r>
              <a:rPr lang="en-US" dirty="0"/>
              <a:t>, links from website</a:t>
            </a:r>
            <a:br>
              <a:rPr lang="en-US" dirty="0"/>
            </a:br>
            <a:r>
              <a:rPr lang="en-US" dirty="0">
                <a:hlinkClick r:id="rId4"/>
              </a:rPr>
              <a:t>https://mboehm7.github.io/</a:t>
            </a:r>
            <a:r>
              <a:rPr lang="en-US" b="1" dirty="0">
                <a:hlinkClick r:id="rId4"/>
              </a:rPr>
              <a:t>teaching</a:t>
            </a:r>
            <a:r>
              <a:rPr lang="en-US" dirty="0">
                <a:hlinkClick r:id="rId4"/>
              </a:rPr>
              <a:t>/ss26_amls/index.htm</a:t>
            </a:r>
            <a:r>
              <a:rPr lang="en-US" dirty="0"/>
              <a:t>   </a:t>
            </a:r>
          </a:p>
          <a:p>
            <a:pPr lvl="1"/>
            <a:endParaRPr lang="en-US" dirty="0"/>
          </a:p>
          <a:p>
            <a:r>
              <a:rPr lang="en-US" dirty="0"/>
              <a:t>#2 Exam Registration</a:t>
            </a:r>
          </a:p>
          <a:p>
            <a:pPr lvl="1"/>
            <a:r>
              <a:rPr lang="en-US" dirty="0"/>
              <a:t>Thu </a:t>
            </a:r>
            <a:r>
              <a:rPr lang="en-US" b="1" dirty="0">
                <a:solidFill>
                  <a:srgbClr val="C40D1E"/>
                </a:solidFill>
              </a:rPr>
              <a:t>July 23, 4-6pm</a:t>
            </a:r>
            <a:r>
              <a:rPr lang="en-US" dirty="0"/>
              <a:t> (</a:t>
            </a:r>
            <a:r>
              <a:rPr lang="en-US" b="1" dirty="0">
                <a:solidFill>
                  <a:srgbClr val="7889FB"/>
                </a:solidFill>
              </a:rPr>
              <a:t>EW 202+203</a:t>
            </a:r>
            <a:r>
              <a:rPr lang="en-US" dirty="0"/>
              <a:t>, 45 seats) 	</a:t>
            </a:r>
            <a:r>
              <a:rPr lang="en-US" dirty="0">
                <a:sym typeface="Wingdings" panose="05000000000000000000" pitchFamily="2" charset="2"/>
              </a:rPr>
              <a:t> 23 registrations</a:t>
            </a:r>
            <a:endParaRPr lang="en-US" dirty="0"/>
          </a:p>
          <a:p>
            <a:pPr lvl="1"/>
            <a:r>
              <a:rPr lang="en-US" dirty="0"/>
              <a:t>Thu </a:t>
            </a:r>
            <a:r>
              <a:rPr lang="en-US" b="1" dirty="0">
                <a:solidFill>
                  <a:srgbClr val="C40D1E"/>
                </a:solidFill>
              </a:rPr>
              <a:t>Aug 06, 4-6pm</a:t>
            </a:r>
            <a:r>
              <a:rPr lang="en-US" dirty="0"/>
              <a:t> (</a:t>
            </a:r>
            <a:r>
              <a:rPr lang="en-US" b="1" dirty="0">
                <a:solidFill>
                  <a:srgbClr val="7889FB"/>
                </a:solidFill>
              </a:rPr>
              <a:t>EW 202+203</a:t>
            </a:r>
            <a:r>
              <a:rPr lang="en-US" dirty="0"/>
              <a:t>, 45 seats)	</a:t>
            </a:r>
            <a:r>
              <a:rPr lang="en-US" dirty="0">
                <a:sym typeface="Wingdings" panose="05000000000000000000" pitchFamily="2" charset="2"/>
              </a:rPr>
              <a:t> 17 registrations</a:t>
            </a:r>
            <a:endParaRPr lang="en-US" dirty="0"/>
          </a:p>
          <a:p>
            <a:pPr lvl="1"/>
            <a:r>
              <a:rPr lang="en-US" dirty="0"/>
              <a:t>Thu </a:t>
            </a:r>
            <a:r>
              <a:rPr lang="en-US" b="1" dirty="0">
                <a:solidFill>
                  <a:srgbClr val="C40D1E"/>
                </a:solidFill>
              </a:rPr>
              <a:t>Aug 27, 4-6pm</a:t>
            </a:r>
            <a:r>
              <a:rPr lang="en-US" dirty="0"/>
              <a:t> (</a:t>
            </a:r>
            <a:r>
              <a:rPr lang="en-US" b="1" dirty="0">
                <a:solidFill>
                  <a:srgbClr val="7889FB"/>
                </a:solidFill>
              </a:rPr>
              <a:t>EW 202</a:t>
            </a:r>
            <a:r>
              <a:rPr lang="en-US" dirty="0"/>
              <a:t>, 25 seats)		</a:t>
            </a:r>
            <a:r>
              <a:rPr lang="en-US" dirty="0">
                <a:sym typeface="Wingdings" panose="05000000000000000000" pitchFamily="2" charset="2"/>
              </a:rPr>
              <a:t> 4 registrations</a:t>
            </a: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r>
              <a:rPr lang="en-US" dirty="0"/>
              <a:t>#3 Projects &amp; Exercises</a:t>
            </a:r>
          </a:p>
          <a:p>
            <a:pPr lvl="1"/>
            <a:r>
              <a:rPr lang="en-US" b="1" dirty="0"/>
              <a:t>Submission deadline:</a:t>
            </a:r>
            <a:r>
              <a:rPr lang="en-US" dirty="0"/>
              <a:t> </a:t>
            </a:r>
            <a:r>
              <a:rPr lang="en-US" b="1" dirty="0">
                <a:solidFill>
                  <a:srgbClr val="C40D1E"/>
                </a:solidFill>
              </a:rPr>
              <a:t>Jul 15 EOD</a:t>
            </a:r>
          </a:p>
          <a:p>
            <a:pPr lvl="1"/>
            <a:r>
              <a:rPr lang="en-US" dirty="0"/>
              <a:t>Use the </a:t>
            </a:r>
            <a:r>
              <a:rPr lang="en-US" b="1" dirty="0">
                <a:solidFill>
                  <a:srgbClr val="7889FB"/>
                </a:solidFill>
              </a:rPr>
              <a:t>office hour</a:t>
            </a:r>
            <a:r>
              <a:rPr lang="en-US" dirty="0"/>
              <a:t> (Tue 3pm-4.30), and mentor meetings for issues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2F9665-3AAA-960B-6947-87080883FC5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Announcements / Org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41CAC4B-AB9A-2534-93A5-F0C687ECFB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30814" y="2036054"/>
            <a:ext cx="1210387" cy="316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627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9E92C3F-64CD-9BE6-4077-A36DF59A4AF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Feature Transformations and </a:t>
            </a:r>
            <a:br>
              <a:rPr lang="en-US" dirty="0"/>
            </a:br>
            <a:r>
              <a:rPr lang="en-US" dirty="0"/>
              <a:t>Feature Engineering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ED76C4-2316-FA4E-A314-43E71602FA6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2740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98C724-67F3-FBE7-935F-C4B04F0B5CF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Terminology</a:t>
            </a:r>
          </a:p>
          <a:p>
            <a:pPr lvl="1"/>
            <a:r>
              <a:rPr lang="en-US" dirty="0"/>
              <a:t>Matrix X of m observations (rows) and n features (columns)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Continuous features:</a:t>
            </a:r>
            <a:r>
              <a:rPr lang="en-US" dirty="0">
                <a:solidFill>
                  <a:srgbClr val="7889FB"/>
                </a:solidFill>
              </a:rPr>
              <a:t> </a:t>
            </a:r>
            <a:r>
              <a:rPr lang="en-US" dirty="0"/>
              <a:t>numerical values (aka scale features)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Categorical features:</a:t>
            </a:r>
            <a:r>
              <a:rPr lang="en-US" dirty="0"/>
              <a:t> non-numerical values, represent groups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Ordinal features:</a:t>
            </a:r>
            <a:r>
              <a:rPr lang="en-US" dirty="0"/>
              <a:t> non-numerical values, associated ranking</a:t>
            </a:r>
          </a:p>
          <a:p>
            <a:pPr lvl="1"/>
            <a:r>
              <a:rPr lang="en-US" dirty="0"/>
              <a:t>Feature space:</a:t>
            </a:r>
            <a:r>
              <a:rPr lang="en-US" dirty="0">
                <a:sym typeface="Wingdings" panose="05000000000000000000" pitchFamily="2" charset="2"/>
              </a:rPr>
              <a:t> multi-dimensional space of features </a:t>
            </a:r>
            <a:r>
              <a:rPr lang="en-AT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curse of dimensionality</a:t>
            </a:r>
            <a:endParaRPr lang="en-US" sz="700" dirty="0"/>
          </a:p>
          <a:p>
            <a:r>
              <a:rPr lang="en-US" dirty="0"/>
              <a:t>Feature Engineering</a:t>
            </a:r>
          </a:p>
          <a:p>
            <a:pPr lvl="1"/>
            <a:r>
              <a:rPr lang="en-US" dirty="0"/>
              <a:t>Bring multi-modal data and features into numeric representation</a:t>
            </a:r>
          </a:p>
          <a:p>
            <a:pPr lvl="1"/>
            <a:r>
              <a:rPr lang="en-US" dirty="0"/>
              <a:t>Use domain expertise to expose predictive features to ML model training</a:t>
            </a:r>
            <a:endParaRPr lang="en-US" sz="700" dirty="0"/>
          </a:p>
          <a:p>
            <a:r>
              <a:rPr lang="en-US" dirty="0"/>
              <a:t>Excursus: Representation Learning</a:t>
            </a:r>
          </a:p>
          <a:p>
            <a:pPr lvl="1"/>
            <a:r>
              <a:rPr lang="en-US" dirty="0"/>
              <a:t>Neural networks combine representation learning and model training (pros and cons: learned, repeatable)</a:t>
            </a:r>
          </a:p>
          <a:p>
            <a:pPr lvl="1"/>
            <a:r>
              <a:rPr lang="en-US" dirty="0"/>
              <a:t>Mostly homogeneous inputs (e.g., image), research on multi-modal learning</a:t>
            </a:r>
            <a:endParaRPr lang="en-US" sz="700" dirty="0"/>
          </a:p>
          <a:p>
            <a:pPr marL="0" indent="0">
              <a:buNone/>
            </a:pPr>
            <a:r>
              <a:rPr lang="en-AT" dirty="0">
                <a:solidFill>
                  <a:schemeClr val="accent1"/>
                </a:solidFill>
                <a:sym typeface="Wingdings" panose="05000000000000000000" pitchFamily="2" charset="2"/>
              </a:rPr>
              <a:t></a:t>
            </a:r>
            <a:r>
              <a:rPr lang="en-US" dirty="0">
                <a:solidFill>
                  <a:schemeClr val="accent1"/>
                </a:solidFill>
                <a:sym typeface="Wingdings" panose="05000000000000000000" pitchFamily="2" charset="2"/>
              </a:rPr>
              <a:t> </a:t>
            </a:r>
            <a:r>
              <a:rPr lang="en-US" dirty="0">
                <a:solidFill>
                  <a:schemeClr val="accent1"/>
                </a:solidFill>
              </a:rPr>
              <a:t>Principle:</a:t>
            </a:r>
            <a:r>
              <a:rPr lang="en-US" dirty="0"/>
              <a:t> </a:t>
            </a:r>
            <a:r>
              <a:rPr lang="en-US" dirty="0">
                <a:solidFill>
                  <a:srgbClr val="7889FB"/>
                </a:solidFill>
              </a:rPr>
              <a:t>If same accuracy, prefer simple model</a:t>
            </a:r>
            <a:r>
              <a:rPr lang="en-US" dirty="0"/>
              <a:t> </a:t>
            </a:r>
            <a:r>
              <a:rPr lang="en-US" sz="1800" b="0" dirty="0"/>
              <a:t>(cheap, robust, explainable)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C8B228-15F4-D715-0FEF-96AE6273BBE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Overview Feature Engineering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133CAB9-6372-7C96-9A15-97F239FCC8A5}"/>
              </a:ext>
            </a:extLst>
          </p:cNvPr>
          <p:cNvSpPr/>
          <p:nvPr/>
        </p:nvSpPr>
        <p:spPr>
          <a:xfrm>
            <a:off x="475493" y="5260488"/>
            <a:ext cx="8197229" cy="440476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329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CD7096-ABA6-7F3C-756C-509094F9C5D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  <a:p>
            <a:pPr lvl="1"/>
            <a:r>
              <a:rPr lang="en-US" dirty="0"/>
              <a:t>Numerical encoding of categorical features (arbitrary strings)</a:t>
            </a:r>
          </a:p>
          <a:p>
            <a:pPr lvl="1"/>
            <a:r>
              <a:rPr lang="en-US" dirty="0"/>
              <a:t>Map distinct values to integer domain (potentially combined w/ one-hot)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7C5778-B351-684D-7177-DB839DA8E08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Recoding 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29627ED-0510-ED70-82FD-9FF52EB4A1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3225847"/>
              </p:ext>
            </p:extLst>
          </p:nvPr>
        </p:nvGraphicFramePr>
        <p:xfrm>
          <a:off x="2154205" y="2348739"/>
          <a:ext cx="2425004" cy="33284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0111">
                  <a:extLst>
                    <a:ext uri="{9D8B030D-6E8A-4147-A177-3AD203B41FA5}">
                      <a16:colId xmlns:a16="http://schemas.microsoft.com/office/drawing/2014/main" val="1390748397"/>
                    </a:ext>
                  </a:extLst>
                </a:gridCol>
                <a:gridCol w="674893">
                  <a:extLst>
                    <a:ext uri="{9D8B030D-6E8A-4147-A177-3AD203B41FA5}">
                      <a16:colId xmlns:a16="http://schemas.microsoft.com/office/drawing/2014/main" val="1871312418"/>
                    </a:ext>
                  </a:extLst>
                </a:gridCol>
              </a:tblGrid>
              <a:tr h="303009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7924788"/>
                  </a:ext>
                </a:extLst>
              </a:tr>
              <a:tr h="303009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San Jose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</a:t>
                      </a:r>
                    </a:p>
                  </a:txBody>
                  <a:tcPr marT="27432" marB="27432"/>
                </a:tc>
                <a:extLst>
                  <a:ext uri="{0D108BD9-81ED-4DB2-BD59-A6C34878D82A}">
                    <a16:rowId xmlns:a16="http://schemas.microsoft.com/office/drawing/2014/main" val="2257661182"/>
                  </a:ext>
                </a:extLst>
              </a:tr>
              <a:tr h="303009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New York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NY</a:t>
                      </a:r>
                    </a:p>
                  </a:txBody>
                  <a:tcPr marT="27432" marB="27432"/>
                </a:tc>
                <a:extLst>
                  <a:ext uri="{0D108BD9-81ED-4DB2-BD59-A6C34878D82A}">
                    <a16:rowId xmlns:a16="http://schemas.microsoft.com/office/drawing/2014/main" val="3433420884"/>
                  </a:ext>
                </a:extLst>
              </a:tr>
              <a:tr h="303009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San Francisco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</a:t>
                      </a:r>
                    </a:p>
                  </a:txBody>
                  <a:tcPr marT="27432" marB="27432"/>
                </a:tc>
                <a:extLst>
                  <a:ext uri="{0D108BD9-81ED-4DB2-BD59-A6C34878D82A}">
                    <a16:rowId xmlns:a16="http://schemas.microsoft.com/office/drawing/2014/main" val="355969579"/>
                  </a:ext>
                </a:extLst>
              </a:tr>
              <a:tr h="303009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Seattle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WA</a:t>
                      </a:r>
                    </a:p>
                  </a:txBody>
                  <a:tcPr marT="27432" marB="27432"/>
                </a:tc>
                <a:extLst>
                  <a:ext uri="{0D108BD9-81ED-4DB2-BD59-A6C34878D82A}">
                    <a16:rowId xmlns:a16="http://schemas.microsoft.com/office/drawing/2014/main" val="3812507092"/>
                  </a:ext>
                </a:extLst>
              </a:tr>
              <a:tr h="303009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New York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NY</a:t>
                      </a:r>
                    </a:p>
                  </a:txBody>
                  <a:tcPr marT="27432" marB="27432"/>
                </a:tc>
                <a:extLst>
                  <a:ext uri="{0D108BD9-81ED-4DB2-BD59-A6C34878D82A}">
                    <a16:rowId xmlns:a16="http://schemas.microsoft.com/office/drawing/2014/main" val="2839254664"/>
                  </a:ext>
                </a:extLst>
              </a:tr>
              <a:tr h="303009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Boston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</a:t>
                      </a:r>
                    </a:p>
                  </a:txBody>
                  <a:tcPr marT="27432" marB="27432"/>
                </a:tc>
                <a:extLst>
                  <a:ext uri="{0D108BD9-81ED-4DB2-BD59-A6C34878D82A}">
                    <a16:rowId xmlns:a16="http://schemas.microsoft.com/office/drawing/2014/main" val="3026843003"/>
                  </a:ext>
                </a:extLst>
              </a:tr>
              <a:tr h="303009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San Francisco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</a:t>
                      </a:r>
                    </a:p>
                  </a:txBody>
                  <a:tcPr marT="27432" marB="27432"/>
                </a:tc>
                <a:extLst>
                  <a:ext uri="{0D108BD9-81ED-4DB2-BD59-A6C34878D82A}">
                    <a16:rowId xmlns:a16="http://schemas.microsoft.com/office/drawing/2014/main" val="3346804383"/>
                  </a:ext>
                </a:extLst>
              </a:tr>
              <a:tr h="303009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Los Angeles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</a:t>
                      </a:r>
                    </a:p>
                  </a:txBody>
                  <a:tcPr marT="27432" marB="27432"/>
                </a:tc>
                <a:extLst>
                  <a:ext uri="{0D108BD9-81ED-4DB2-BD59-A6C34878D82A}">
                    <a16:rowId xmlns:a16="http://schemas.microsoft.com/office/drawing/2014/main" val="3429886862"/>
                  </a:ext>
                </a:extLst>
              </a:tr>
              <a:tr h="303009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Seattle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WA</a:t>
                      </a:r>
                    </a:p>
                  </a:txBody>
                  <a:tcPr marT="27432" marB="27432"/>
                </a:tc>
                <a:extLst>
                  <a:ext uri="{0D108BD9-81ED-4DB2-BD59-A6C34878D82A}">
                    <a16:rowId xmlns:a16="http://schemas.microsoft.com/office/drawing/2014/main" val="116637439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BD37161-CFD1-B995-32BF-0348798DA5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3727976"/>
              </p:ext>
            </p:extLst>
          </p:nvPr>
        </p:nvGraphicFramePr>
        <p:xfrm>
          <a:off x="8325583" y="2350416"/>
          <a:ext cx="1547464" cy="33284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3789">
                  <a:extLst>
                    <a:ext uri="{9D8B030D-6E8A-4147-A177-3AD203B41FA5}">
                      <a16:colId xmlns:a16="http://schemas.microsoft.com/office/drawing/2014/main" val="1390748397"/>
                    </a:ext>
                  </a:extLst>
                </a:gridCol>
                <a:gridCol w="763675">
                  <a:extLst>
                    <a:ext uri="{9D8B030D-6E8A-4147-A177-3AD203B41FA5}">
                      <a16:colId xmlns:a16="http://schemas.microsoft.com/office/drawing/2014/main" val="1871312418"/>
                    </a:ext>
                  </a:extLst>
                </a:gridCol>
              </a:tblGrid>
              <a:tr h="31359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7924788"/>
                  </a:ext>
                </a:extLst>
              </a:tr>
              <a:tr h="31359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T="27432" marB="27432"/>
                </a:tc>
                <a:extLst>
                  <a:ext uri="{0D108BD9-81ED-4DB2-BD59-A6C34878D82A}">
                    <a16:rowId xmlns:a16="http://schemas.microsoft.com/office/drawing/2014/main" val="2257661182"/>
                  </a:ext>
                </a:extLst>
              </a:tr>
              <a:tr h="31359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T="27432" marB="27432"/>
                </a:tc>
                <a:extLst>
                  <a:ext uri="{0D108BD9-81ED-4DB2-BD59-A6C34878D82A}">
                    <a16:rowId xmlns:a16="http://schemas.microsoft.com/office/drawing/2014/main" val="3433420884"/>
                  </a:ext>
                </a:extLst>
              </a:tr>
              <a:tr h="31359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T="27432" marB="27432"/>
                </a:tc>
                <a:extLst>
                  <a:ext uri="{0D108BD9-81ED-4DB2-BD59-A6C34878D82A}">
                    <a16:rowId xmlns:a16="http://schemas.microsoft.com/office/drawing/2014/main" val="355969579"/>
                  </a:ext>
                </a:extLst>
              </a:tr>
              <a:tr h="31359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T="27432" marB="27432"/>
                </a:tc>
                <a:extLst>
                  <a:ext uri="{0D108BD9-81ED-4DB2-BD59-A6C34878D82A}">
                    <a16:rowId xmlns:a16="http://schemas.microsoft.com/office/drawing/2014/main" val="3812507092"/>
                  </a:ext>
                </a:extLst>
              </a:tr>
              <a:tr h="31359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T="27432" marB="27432"/>
                </a:tc>
                <a:extLst>
                  <a:ext uri="{0D108BD9-81ED-4DB2-BD59-A6C34878D82A}">
                    <a16:rowId xmlns:a16="http://schemas.microsoft.com/office/drawing/2014/main" val="2839254664"/>
                  </a:ext>
                </a:extLst>
              </a:tr>
              <a:tr h="31359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T="27432" marB="27432"/>
                </a:tc>
                <a:extLst>
                  <a:ext uri="{0D108BD9-81ED-4DB2-BD59-A6C34878D82A}">
                    <a16:rowId xmlns:a16="http://schemas.microsoft.com/office/drawing/2014/main" val="3026843003"/>
                  </a:ext>
                </a:extLst>
              </a:tr>
              <a:tr h="31359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T="27432" marB="27432"/>
                </a:tc>
                <a:extLst>
                  <a:ext uri="{0D108BD9-81ED-4DB2-BD59-A6C34878D82A}">
                    <a16:rowId xmlns:a16="http://schemas.microsoft.com/office/drawing/2014/main" val="3346804383"/>
                  </a:ext>
                </a:extLst>
              </a:tr>
              <a:tr h="31359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T="27432" marB="27432"/>
                </a:tc>
                <a:extLst>
                  <a:ext uri="{0D108BD9-81ED-4DB2-BD59-A6C34878D82A}">
                    <a16:rowId xmlns:a16="http://schemas.microsoft.com/office/drawing/2014/main" val="3429886862"/>
                  </a:ext>
                </a:extLst>
              </a:tr>
              <a:tr h="31359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T="27432" marB="27432"/>
                </a:tc>
                <a:extLst>
                  <a:ext uri="{0D108BD9-81ED-4DB2-BD59-A6C34878D82A}">
                    <a16:rowId xmlns:a16="http://schemas.microsoft.com/office/drawing/2014/main" val="116637439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DA0CAFE6-CB27-110A-14C6-1EA66D75E2CD}"/>
              </a:ext>
            </a:extLst>
          </p:cNvPr>
          <p:cNvSpPr txBox="1"/>
          <p:nvPr/>
        </p:nvSpPr>
        <p:spPr>
          <a:xfrm>
            <a:off x="5886111" y="2867884"/>
            <a:ext cx="2200588" cy="156966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{San Jose : 1,</a:t>
            </a:r>
          </a:p>
          <a:p>
            <a:pPr algn="ctr"/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New York : 2,</a:t>
            </a:r>
          </a:p>
          <a:p>
            <a:pPr algn="ctr"/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San Francisco : 3,</a:t>
            </a:r>
          </a:p>
          <a:p>
            <a:pPr algn="ctr"/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Seattle : 4,</a:t>
            </a:r>
          </a:p>
          <a:p>
            <a:pPr algn="ctr"/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Boston : 5, </a:t>
            </a:r>
          </a:p>
          <a:p>
            <a:pPr algn="ctr"/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Los Angeles : 6}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DE54580-3D10-543A-E455-E397B76A7CE0}"/>
              </a:ext>
            </a:extLst>
          </p:cNvPr>
          <p:cNvSpPr txBox="1"/>
          <p:nvPr/>
        </p:nvSpPr>
        <p:spPr>
          <a:xfrm>
            <a:off x="5974279" y="2433238"/>
            <a:ext cx="1848897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Dictionaries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6C3A33B-6FB6-5C29-7447-A747B2ECE6DC}"/>
              </a:ext>
            </a:extLst>
          </p:cNvPr>
          <p:cNvSpPr txBox="1"/>
          <p:nvPr/>
        </p:nvSpPr>
        <p:spPr>
          <a:xfrm>
            <a:off x="6279668" y="4567727"/>
            <a:ext cx="1282247" cy="107721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{CA : 1,</a:t>
            </a:r>
          </a:p>
          <a:p>
            <a:pPr algn="ctr"/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NY : 2,</a:t>
            </a:r>
          </a:p>
          <a:p>
            <a:pPr algn="ctr"/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WA : 3,</a:t>
            </a:r>
          </a:p>
          <a:p>
            <a:pPr algn="ctr"/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MA : 4}</a:t>
            </a:r>
          </a:p>
        </p:txBody>
      </p:sp>
      <p:sp>
        <p:nvSpPr>
          <p:cNvPr id="11" name="Right Arrow 11">
            <a:extLst>
              <a:ext uri="{FF2B5EF4-FFF2-40B4-BE49-F238E27FC236}">
                <a16:creationId xmlns:a16="http://schemas.microsoft.com/office/drawing/2014/main" id="{8D66C88E-3CD4-96DD-BBE4-1F069D2448FE}"/>
              </a:ext>
            </a:extLst>
          </p:cNvPr>
          <p:cNvSpPr/>
          <p:nvPr/>
        </p:nvSpPr>
        <p:spPr>
          <a:xfrm>
            <a:off x="5178048" y="4042506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811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25B8387-0737-440A-5116-8C04E6B196E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  <a:p>
            <a:pPr lvl="1"/>
            <a:r>
              <a:rPr lang="en-US" dirty="0"/>
              <a:t>Numerical encoding of categorical features (arbitrary strings)</a:t>
            </a:r>
          </a:p>
          <a:p>
            <a:pPr lvl="1"/>
            <a:r>
              <a:rPr lang="en-US" dirty="0"/>
              <a:t>Hash input to k buckets via hash(value) % k (often combined w/ one-hot)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DEB6E7-A0F4-80DF-153D-23B3061860B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Feature Hashing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34E2C93-3C75-8E79-9D60-DEE5697C8F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6001374"/>
              </p:ext>
            </p:extLst>
          </p:nvPr>
        </p:nvGraphicFramePr>
        <p:xfrm>
          <a:off x="2057384" y="2397442"/>
          <a:ext cx="1750111" cy="33284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0111">
                  <a:extLst>
                    <a:ext uri="{9D8B030D-6E8A-4147-A177-3AD203B41FA5}">
                      <a16:colId xmlns:a16="http://schemas.microsoft.com/office/drawing/2014/main" val="1390748397"/>
                    </a:ext>
                  </a:extLst>
                </a:gridCol>
              </a:tblGrid>
              <a:tr h="21929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7924788"/>
                  </a:ext>
                </a:extLst>
              </a:tr>
              <a:tr h="21929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San Jose</a:t>
                      </a:r>
                    </a:p>
                  </a:txBody>
                  <a:tcPr marT="27432" marB="27432"/>
                </a:tc>
                <a:extLst>
                  <a:ext uri="{0D108BD9-81ED-4DB2-BD59-A6C34878D82A}">
                    <a16:rowId xmlns:a16="http://schemas.microsoft.com/office/drawing/2014/main" val="2257661182"/>
                  </a:ext>
                </a:extLst>
              </a:tr>
              <a:tr h="21929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New York</a:t>
                      </a:r>
                    </a:p>
                  </a:txBody>
                  <a:tcPr marT="27432" marB="27432"/>
                </a:tc>
                <a:extLst>
                  <a:ext uri="{0D108BD9-81ED-4DB2-BD59-A6C34878D82A}">
                    <a16:rowId xmlns:a16="http://schemas.microsoft.com/office/drawing/2014/main" val="3433420884"/>
                  </a:ext>
                </a:extLst>
              </a:tr>
              <a:tr h="21929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San Francisco</a:t>
                      </a:r>
                    </a:p>
                  </a:txBody>
                  <a:tcPr marT="27432" marB="27432"/>
                </a:tc>
                <a:extLst>
                  <a:ext uri="{0D108BD9-81ED-4DB2-BD59-A6C34878D82A}">
                    <a16:rowId xmlns:a16="http://schemas.microsoft.com/office/drawing/2014/main" val="355969579"/>
                  </a:ext>
                </a:extLst>
              </a:tr>
              <a:tr h="21929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Seattle</a:t>
                      </a:r>
                    </a:p>
                  </a:txBody>
                  <a:tcPr marT="27432" marB="27432"/>
                </a:tc>
                <a:extLst>
                  <a:ext uri="{0D108BD9-81ED-4DB2-BD59-A6C34878D82A}">
                    <a16:rowId xmlns:a16="http://schemas.microsoft.com/office/drawing/2014/main" val="3812507092"/>
                  </a:ext>
                </a:extLst>
              </a:tr>
              <a:tr h="21929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New York</a:t>
                      </a:r>
                    </a:p>
                  </a:txBody>
                  <a:tcPr marT="27432" marB="27432"/>
                </a:tc>
                <a:extLst>
                  <a:ext uri="{0D108BD9-81ED-4DB2-BD59-A6C34878D82A}">
                    <a16:rowId xmlns:a16="http://schemas.microsoft.com/office/drawing/2014/main" val="2839254664"/>
                  </a:ext>
                </a:extLst>
              </a:tr>
              <a:tr h="21929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Boston</a:t>
                      </a:r>
                    </a:p>
                  </a:txBody>
                  <a:tcPr marT="27432" marB="27432"/>
                </a:tc>
                <a:extLst>
                  <a:ext uri="{0D108BD9-81ED-4DB2-BD59-A6C34878D82A}">
                    <a16:rowId xmlns:a16="http://schemas.microsoft.com/office/drawing/2014/main" val="3026843003"/>
                  </a:ext>
                </a:extLst>
              </a:tr>
              <a:tr h="21929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San Francisco</a:t>
                      </a:r>
                    </a:p>
                  </a:txBody>
                  <a:tcPr marT="27432" marB="27432"/>
                </a:tc>
                <a:extLst>
                  <a:ext uri="{0D108BD9-81ED-4DB2-BD59-A6C34878D82A}">
                    <a16:rowId xmlns:a16="http://schemas.microsoft.com/office/drawing/2014/main" val="3346804383"/>
                  </a:ext>
                </a:extLst>
              </a:tr>
              <a:tr h="21929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Los Angeles</a:t>
                      </a:r>
                    </a:p>
                  </a:txBody>
                  <a:tcPr marT="27432" marB="27432"/>
                </a:tc>
                <a:extLst>
                  <a:ext uri="{0D108BD9-81ED-4DB2-BD59-A6C34878D82A}">
                    <a16:rowId xmlns:a16="http://schemas.microsoft.com/office/drawing/2014/main" val="3429886862"/>
                  </a:ext>
                </a:extLst>
              </a:tr>
              <a:tr h="21929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Seattle</a:t>
                      </a:r>
                    </a:p>
                  </a:txBody>
                  <a:tcPr marT="27432" marB="27432"/>
                </a:tc>
                <a:extLst>
                  <a:ext uri="{0D108BD9-81ED-4DB2-BD59-A6C34878D82A}">
                    <a16:rowId xmlns:a16="http://schemas.microsoft.com/office/drawing/2014/main" val="116637439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99BB9BC0-4EE4-D5FC-0FCD-E7A45A49F5C9}"/>
              </a:ext>
            </a:extLst>
          </p:cNvPr>
          <p:cNvSpPr txBox="1"/>
          <p:nvPr/>
        </p:nvSpPr>
        <p:spPr>
          <a:xfrm>
            <a:off x="5395135" y="2743200"/>
            <a:ext cx="2592475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AT" sz="1600" dirty="0">
                <a:latin typeface="Consolas" panose="020B0609020204030204" pitchFamily="49" charset="0"/>
              </a:rPr>
              <a:t>1993955031</a:t>
            </a:r>
            <a:r>
              <a:rPr lang="en-US" sz="1600" dirty="0">
                <a:latin typeface="Consolas" panose="020B0609020204030204" pitchFamily="49" charset="0"/>
              </a:rPr>
              <a:t> % 5 </a:t>
            </a:r>
            <a:r>
              <a:rPr lang="en-AT" sz="1600" dirty="0">
                <a:latin typeface="Consolas" panose="020B0609020204030204" pitchFamily="49" charset="0"/>
                <a:sym typeface="Wingdings" panose="05000000000000000000" pitchFamily="2" charset="2"/>
              </a:rPr>
              <a:t></a:t>
            </a:r>
            <a:r>
              <a:rPr lang="en-US" sz="1600" dirty="0">
                <a:latin typeface="Consolas" panose="020B0609020204030204" pitchFamily="49" charset="0"/>
                <a:sym typeface="Wingdings" panose="05000000000000000000" pitchFamily="2" charset="2"/>
              </a:rPr>
              <a:t> 1</a:t>
            </a:r>
            <a:r>
              <a:rPr lang="en-US" sz="1600" dirty="0">
                <a:latin typeface="Consolas" panose="020B0609020204030204" pitchFamily="49" charset="0"/>
              </a:rPr>
              <a:t> </a:t>
            </a:r>
            <a:endParaRPr lang="en-US" sz="1600" dirty="0"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7A7103-89C4-C463-484D-FA27212C01C0}"/>
              </a:ext>
            </a:extLst>
          </p:cNvPr>
          <p:cNvSpPr txBox="1"/>
          <p:nvPr/>
        </p:nvSpPr>
        <p:spPr>
          <a:xfrm>
            <a:off x="4654088" y="2762925"/>
            <a:ext cx="942012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</a:p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 = 5: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AAF4BF-C718-456B-DB55-3674150319EA}"/>
              </a:ext>
            </a:extLst>
          </p:cNvPr>
          <p:cNvSpPr txBox="1"/>
          <p:nvPr/>
        </p:nvSpPr>
        <p:spPr>
          <a:xfrm>
            <a:off x="5386762" y="3062872"/>
            <a:ext cx="2592475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AT" sz="1600" dirty="0">
                <a:latin typeface="Consolas" panose="020B0609020204030204" pitchFamily="49" charset="0"/>
              </a:rPr>
              <a:t>1382994575</a:t>
            </a:r>
            <a:r>
              <a:rPr lang="en-US" sz="1600" dirty="0">
                <a:latin typeface="Consolas" panose="020B0609020204030204" pitchFamily="49" charset="0"/>
              </a:rPr>
              <a:t> % 5</a:t>
            </a:r>
            <a:r>
              <a:rPr lang="en-AT" sz="1600" dirty="0">
                <a:latin typeface="Consolas" panose="020B0609020204030204" pitchFamily="49" charset="0"/>
              </a:rPr>
              <a:t> </a:t>
            </a:r>
            <a:r>
              <a:rPr lang="en-AT" sz="1600" dirty="0">
                <a:latin typeface="Consolas" panose="020B0609020204030204" pitchFamily="49" charset="0"/>
                <a:sym typeface="Wingdings" panose="05000000000000000000" pitchFamily="2" charset="2"/>
              </a:rPr>
              <a:t></a:t>
            </a:r>
            <a:r>
              <a:rPr lang="en-AT" sz="1600" dirty="0">
                <a:latin typeface="Consolas" panose="020B0609020204030204" pitchFamily="49" charset="0"/>
              </a:rPr>
              <a:t> 0</a:t>
            </a:r>
            <a:endParaRPr lang="en-US" sz="1600" dirty="0"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B17002-CFBB-4D64-FC87-15574ED29D16}"/>
              </a:ext>
            </a:extLst>
          </p:cNvPr>
          <p:cNvSpPr txBox="1"/>
          <p:nvPr/>
        </p:nvSpPr>
        <p:spPr>
          <a:xfrm>
            <a:off x="5378389" y="3392593"/>
            <a:ext cx="2592475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AT" sz="1600" dirty="0">
                <a:latin typeface="Consolas" panose="020B0609020204030204" pitchFamily="49" charset="0"/>
              </a:rPr>
              <a:t>1540367136</a:t>
            </a:r>
            <a:r>
              <a:rPr lang="en-US" sz="1600" dirty="0">
                <a:latin typeface="Consolas" panose="020B0609020204030204" pitchFamily="49" charset="0"/>
              </a:rPr>
              <a:t> % 5 </a:t>
            </a:r>
            <a:r>
              <a:rPr lang="en-AT" sz="1600" dirty="0">
                <a:latin typeface="Consolas" panose="020B0609020204030204" pitchFamily="49" charset="0"/>
                <a:sym typeface="Wingdings" panose="05000000000000000000" pitchFamily="2" charset="2"/>
              </a:rPr>
              <a:t></a:t>
            </a:r>
            <a:r>
              <a:rPr lang="en-US" sz="1600" dirty="0">
                <a:latin typeface="Consolas" panose="020B0609020204030204" pitchFamily="49" charset="0"/>
                <a:sym typeface="Wingdings" panose="05000000000000000000" pitchFamily="2" charset="2"/>
              </a:rPr>
              <a:t> </a:t>
            </a:r>
            <a:r>
              <a:rPr lang="en-US" sz="1600" dirty="0">
                <a:solidFill>
                  <a:schemeClr val="accent1"/>
                </a:solidFill>
                <a:latin typeface="Consolas" panose="020B0609020204030204" pitchFamily="49" charset="0"/>
                <a:sym typeface="Wingdings" panose="05000000000000000000" pitchFamily="2" charset="2"/>
              </a:rPr>
              <a:t>1</a:t>
            </a:r>
            <a:r>
              <a:rPr lang="en-US" sz="1600" dirty="0">
                <a:latin typeface="Consolas" panose="020B0609020204030204" pitchFamily="49" charset="0"/>
              </a:rPr>
              <a:t> </a:t>
            </a:r>
            <a:endParaRPr lang="en-US" sz="1600" dirty="0"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EB255F0-B9DC-1B38-D0FE-392E23478986}"/>
              </a:ext>
            </a:extLst>
          </p:cNvPr>
          <p:cNvSpPr txBox="1"/>
          <p:nvPr/>
        </p:nvSpPr>
        <p:spPr>
          <a:xfrm>
            <a:off x="5380065" y="3735200"/>
            <a:ext cx="2592475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AT" sz="1600" dirty="0">
                <a:latin typeface="Consolas" panose="020B0609020204030204" pitchFamily="49" charset="0"/>
              </a:rPr>
              <a:t>-661909336</a:t>
            </a:r>
            <a:r>
              <a:rPr lang="en-US" sz="1600" dirty="0">
                <a:latin typeface="Consolas" panose="020B0609020204030204" pitchFamily="49" charset="0"/>
              </a:rPr>
              <a:t> % 5 </a:t>
            </a:r>
            <a:r>
              <a:rPr lang="en-AT" sz="1600" dirty="0">
                <a:latin typeface="Consolas" panose="020B0609020204030204" pitchFamily="49" charset="0"/>
                <a:sym typeface="Wingdings" panose="05000000000000000000" pitchFamily="2" charset="2"/>
              </a:rPr>
              <a:t></a:t>
            </a:r>
            <a:r>
              <a:rPr lang="en-US" sz="1600" dirty="0">
                <a:latin typeface="Consolas" panose="020B0609020204030204" pitchFamily="49" charset="0"/>
                <a:sym typeface="Wingdings" panose="05000000000000000000" pitchFamily="2" charset="2"/>
              </a:rPr>
              <a:t> </a:t>
            </a:r>
            <a:r>
              <a:rPr lang="en-US" sz="1600" dirty="0">
                <a:solidFill>
                  <a:schemeClr val="accent1"/>
                </a:solidFill>
                <a:latin typeface="Consolas" panose="020B0609020204030204" pitchFamily="49" charset="0"/>
                <a:sym typeface="Wingdings" panose="05000000000000000000" pitchFamily="2" charset="2"/>
              </a:rPr>
              <a:t>1</a:t>
            </a:r>
            <a:r>
              <a:rPr lang="en-US" sz="1600" dirty="0">
                <a:latin typeface="Consolas" panose="020B0609020204030204" pitchFamily="49" charset="0"/>
              </a:rPr>
              <a:t> </a:t>
            </a:r>
            <a:endParaRPr lang="en-US" sz="1600" dirty="0"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613C08B-EA9A-D683-6AD3-F1BBBAC4EB8A}"/>
              </a:ext>
            </a:extLst>
          </p:cNvPr>
          <p:cNvSpPr txBox="1"/>
          <p:nvPr/>
        </p:nvSpPr>
        <p:spPr>
          <a:xfrm>
            <a:off x="5381741" y="4065629"/>
            <a:ext cx="2592475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AT" sz="1600" dirty="0">
                <a:latin typeface="Consolas" panose="020B0609020204030204" pitchFamily="49" charset="0"/>
              </a:rPr>
              <a:t>1993955031</a:t>
            </a:r>
            <a:r>
              <a:rPr lang="en-US" sz="1600" dirty="0">
                <a:latin typeface="Consolas" panose="020B0609020204030204" pitchFamily="49" charset="0"/>
              </a:rPr>
              <a:t> % 5 </a:t>
            </a:r>
            <a:r>
              <a:rPr lang="en-AT" sz="1600" dirty="0">
                <a:latin typeface="Consolas" panose="020B0609020204030204" pitchFamily="49" charset="0"/>
                <a:sym typeface="Wingdings" panose="05000000000000000000" pitchFamily="2" charset="2"/>
              </a:rPr>
              <a:t></a:t>
            </a:r>
            <a:r>
              <a:rPr lang="en-US" sz="1600" dirty="0">
                <a:latin typeface="Consolas" panose="020B0609020204030204" pitchFamily="49" charset="0"/>
                <a:sym typeface="Wingdings" panose="05000000000000000000" pitchFamily="2" charset="2"/>
              </a:rPr>
              <a:t> 1</a:t>
            </a:r>
            <a:r>
              <a:rPr lang="en-US" sz="1600" dirty="0">
                <a:latin typeface="Consolas" panose="020B0609020204030204" pitchFamily="49" charset="0"/>
              </a:rPr>
              <a:t> </a:t>
            </a:r>
            <a:endParaRPr lang="en-US" sz="1600" dirty="0"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0DD36AC-2E16-9984-13B5-FED8731A4FB9}"/>
              </a:ext>
            </a:extLst>
          </p:cNvPr>
          <p:cNvSpPr txBox="1"/>
          <p:nvPr/>
        </p:nvSpPr>
        <p:spPr>
          <a:xfrm>
            <a:off x="5383415" y="4396770"/>
            <a:ext cx="2592475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AT" sz="1600" dirty="0">
                <a:latin typeface="Consolas" panose="020B0609020204030204" pitchFamily="49" charset="0"/>
              </a:rPr>
              <a:t>1995575789</a:t>
            </a:r>
            <a:r>
              <a:rPr lang="en-US" sz="1600" dirty="0">
                <a:latin typeface="Consolas" panose="020B0609020204030204" pitchFamily="49" charset="0"/>
              </a:rPr>
              <a:t> % 5 </a:t>
            </a:r>
            <a:r>
              <a:rPr lang="en-AT" sz="1600" dirty="0">
                <a:latin typeface="Consolas" panose="020B0609020204030204" pitchFamily="49" charset="0"/>
                <a:sym typeface="Wingdings" panose="05000000000000000000" pitchFamily="2" charset="2"/>
              </a:rPr>
              <a:t></a:t>
            </a:r>
            <a:r>
              <a:rPr lang="en-US" sz="1600" dirty="0">
                <a:latin typeface="Consolas" panose="020B0609020204030204" pitchFamily="49" charset="0"/>
                <a:sym typeface="Wingdings" panose="05000000000000000000" pitchFamily="2" charset="2"/>
              </a:rPr>
              <a:t> 4</a:t>
            </a:r>
            <a:r>
              <a:rPr lang="en-US" sz="1600" dirty="0">
                <a:latin typeface="Consolas" panose="020B0609020204030204" pitchFamily="49" charset="0"/>
              </a:rPr>
              <a:t> </a:t>
            </a:r>
            <a:endParaRPr lang="en-US" sz="1600" dirty="0"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2D3E019-17AB-0DD1-B303-7102B699BCC0}"/>
              </a:ext>
            </a:extLst>
          </p:cNvPr>
          <p:cNvSpPr txBox="1"/>
          <p:nvPr/>
        </p:nvSpPr>
        <p:spPr>
          <a:xfrm>
            <a:off x="5385091" y="4728619"/>
            <a:ext cx="2592475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AT" sz="1600" dirty="0">
                <a:latin typeface="Consolas" panose="020B0609020204030204" pitchFamily="49" charset="0"/>
              </a:rPr>
              <a:t>1540367136</a:t>
            </a:r>
            <a:r>
              <a:rPr lang="en-US" sz="1600" dirty="0">
                <a:latin typeface="Consolas" panose="020B0609020204030204" pitchFamily="49" charset="0"/>
              </a:rPr>
              <a:t> % 5 </a:t>
            </a:r>
            <a:r>
              <a:rPr lang="en-AT" sz="1600" dirty="0">
                <a:latin typeface="Consolas" panose="020B0609020204030204" pitchFamily="49" charset="0"/>
                <a:sym typeface="Wingdings" panose="05000000000000000000" pitchFamily="2" charset="2"/>
              </a:rPr>
              <a:t></a:t>
            </a:r>
            <a:r>
              <a:rPr lang="en-US" sz="1600" dirty="0">
                <a:latin typeface="Consolas" panose="020B0609020204030204" pitchFamily="49" charset="0"/>
                <a:sym typeface="Wingdings" panose="05000000000000000000" pitchFamily="2" charset="2"/>
              </a:rPr>
              <a:t> </a:t>
            </a:r>
            <a:r>
              <a:rPr lang="en-US" sz="1600" dirty="0">
                <a:solidFill>
                  <a:schemeClr val="accent1"/>
                </a:solidFill>
                <a:latin typeface="Consolas" panose="020B0609020204030204" pitchFamily="49" charset="0"/>
                <a:sym typeface="Wingdings" panose="05000000000000000000" pitchFamily="2" charset="2"/>
              </a:rPr>
              <a:t>1</a:t>
            </a:r>
            <a:r>
              <a:rPr lang="en-US" sz="1600" dirty="0">
                <a:latin typeface="Consolas" panose="020B0609020204030204" pitchFamily="49" charset="0"/>
              </a:rPr>
              <a:t> </a:t>
            </a:r>
            <a:endParaRPr lang="en-US" sz="1600" dirty="0"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905871A-813C-7919-A9B0-F2C28F819CA8}"/>
              </a:ext>
            </a:extLst>
          </p:cNvPr>
          <p:cNvSpPr txBox="1"/>
          <p:nvPr/>
        </p:nvSpPr>
        <p:spPr>
          <a:xfrm>
            <a:off x="5376718" y="5068389"/>
            <a:ext cx="2592475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AT" sz="1600" dirty="0">
                <a:latin typeface="Consolas" panose="020B0609020204030204" pitchFamily="49" charset="0"/>
              </a:rPr>
              <a:t>-425347233</a:t>
            </a:r>
            <a:r>
              <a:rPr lang="en-US" sz="1600" dirty="0">
                <a:latin typeface="Consolas" panose="020B0609020204030204" pitchFamily="49" charset="0"/>
              </a:rPr>
              <a:t> % 5 </a:t>
            </a:r>
            <a:r>
              <a:rPr lang="en-AT" sz="1600" dirty="0">
                <a:latin typeface="Consolas" panose="020B0609020204030204" pitchFamily="49" charset="0"/>
                <a:sym typeface="Wingdings" panose="05000000000000000000" pitchFamily="2" charset="2"/>
              </a:rPr>
              <a:t></a:t>
            </a:r>
            <a:r>
              <a:rPr lang="en-US" sz="1600" dirty="0">
                <a:latin typeface="Consolas" panose="020B0609020204030204" pitchFamily="49" charset="0"/>
                <a:sym typeface="Wingdings" panose="05000000000000000000" pitchFamily="2" charset="2"/>
              </a:rPr>
              <a:t> 3</a:t>
            </a:r>
            <a:r>
              <a:rPr lang="en-US" sz="1600" dirty="0">
                <a:latin typeface="Consolas" panose="020B0609020204030204" pitchFamily="49" charset="0"/>
              </a:rPr>
              <a:t> </a:t>
            </a:r>
            <a:endParaRPr lang="en-US" sz="1600" dirty="0"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E8E550C-91F7-FA10-6FDA-33076B852871}"/>
              </a:ext>
            </a:extLst>
          </p:cNvPr>
          <p:cNvSpPr txBox="1"/>
          <p:nvPr/>
        </p:nvSpPr>
        <p:spPr>
          <a:xfrm>
            <a:off x="5378392" y="5398110"/>
            <a:ext cx="2592475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AT" sz="1600" dirty="0">
                <a:latin typeface="Consolas" panose="020B0609020204030204" pitchFamily="49" charset="0"/>
              </a:rPr>
              <a:t>-661909336</a:t>
            </a:r>
            <a:r>
              <a:rPr lang="en-US" sz="1600" dirty="0">
                <a:latin typeface="Consolas" panose="020B0609020204030204" pitchFamily="49" charset="0"/>
              </a:rPr>
              <a:t> % 5 </a:t>
            </a:r>
            <a:r>
              <a:rPr lang="en-AT" sz="1600" dirty="0">
                <a:latin typeface="Consolas" panose="020B0609020204030204" pitchFamily="49" charset="0"/>
                <a:sym typeface="Wingdings" panose="05000000000000000000" pitchFamily="2" charset="2"/>
              </a:rPr>
              <a:t></a:t>
            </a:r>
            <a:r>
              <a:rPr lang="en-US" sz="1600" dirty="0">
                <a:latin typeface="Consolas" panose="020B0609020204030204" pitchFamily="49" charset="0"/>
                <a:sym typeface="Wingdings" panose="05000000000000000000" pitchFamily="2" charset="2"/>
              </a:rPr>
              <a:t> </a:t>
            </a:r>
            <a:r>
              <a:rPr lang="en-US" sz="1600" dirty="0">
                <a:solidFill>
                  <a:schemeClr val="accent1"/>
                </a:solidFill>
                <a:latin typeface="Consolas" panose="020B0609020204030204" pitchFamily="49" charset="0"/>
                <a:sym typeface="Wingdings" panose="05000000000000000000" pitchFamily="2" charset="2"/>
              </a:rPr>
              <a:t>1</a:t>
            </a:r>
            <a:r>
              <a:rPr lang="en-US" sz="1600" dirty="0">
                <a:latin typeface="Consolas" panose="020B0609020204030204" pitchFamily="49" charset="0"/>
              </a:rPr>
              <a:t> </a:t>
            </a:r>
            <a:endParaRPr lang="en-US" sz="1600" dirty="0"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B98E5DFE-EEAA-2AB7-6D83-F4ABD7F5EF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1918129"/>
              </p:ext>
            </p:extLst>
          </p:nvPr>
        </p:nvGraphicFramePr>
        <p:xfrm>
          <a:off x="8751275" y="2399119"/>
          <a:ext cx="783789" cy="33284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3789">
                  <a:extLst>
                    <a:ext uri="{9D8B030D-6E8A-4147-A177-3AD203B41FA5}">
                      <a16:colId xmlns:a16="http://schemas.microsoft.com/office/drawing/2014/main" val="1390748397"/>
                    </a:ext>
                  </a:extLst>
                </a:gridCol>
              </a:tblGrid>
              <a:tr h="306161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7924788"/>
                  </a:ext>
                </a:extLst>
              </a:tr>
              <a:tr h="275545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T="27432" marB="27432"/>
                </a:tc>
                <a:extLst>
                  <a:ext uri="{0D108BD9-81ED-4DB2-BD59-A6C34878D82A}">
                    <a16:rowId xmlns:a16="http://schemas.microsoft.com/office/drawing/2014/main" val="2257661182"/>
                  </a:ext>
                </a:extLst>
              </a:tr>
              <a:tr h="275545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T="27432" marB="27432"/>
                </a:tc>
                <a:extLst>
                  <a:ext uri="{0D108BD9-81ED-4DB2-BD59-A6C34878D82A}">
                    <a16:rowId xmlns:a16="http://schemas.microsoft.com/office/drawing/2014/main" val="3433420884"/>
                  </a:ext>
                </a:extLst>
              </a:tr>
              <a:tr h="275545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T="27432" marB="27432"/>
                </a:tc>
                <a:extLst>
                  <a:ext uri="{0D108BD9-81ED-4DB2-BD59-A6C34878D82A}">
                    <a16:rowId xmlns:a16="http://schemas.microsoft.com/office/drawing/2014/main" val="355969579"/>
                  </a:ext>
                </a:extLst>
              </a:tr>
              <a:tr h="275545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T="27432" marB="27432"/>
                </a:tc>
                <a:extLst>
                  <a:ext uri="{0D108BD9-81ED-4DB2-BD59-A6C34878D82A}">
                    <a16:rowId xmlns:a16="http://schemas.microsoft.com/office/drawing/2014/main" val="3812507092"/>
                  </a:ext>
                </a:extLst>
              </a:tr>
              <a:tr h="275545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T="27432" marB="27432"/>
                </a:tc>
                <a:extLst>
                  <a:ext uri="{0D108BD9-81ED-4DB2-BD59-A6C34878D82A}">
                    <a16:rowId xmlns:a16="http://schemas.microsoft.com/office/drawing/2014/main" val="2839254664"/>
                  </a:ext>
                </a:extLst>
              </a:tr>
              <a:tr h="275545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T="27432" marB="27432"/>
                </a:tc>
                <a:extLst>
                  <a:ext uri="{0D108BD9-81ED-4DB2-BD59-A6C34878D82A}">
                    <a16:rowId xmlns:a16="http://schemas.microsoft.com/office/drawing/2014/main" val="3026843003"/>
                  </a:ext>
                </a:extLst>
              </a:tr>
              <a:tr h="275545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T="27432" marB="27432"/>
                </a:tc>
                <a:extLst>
                  <a:ext uri="{0D108BD9-81ED-4DB2-BD59-A6C34878D82A}">
                    <a16:rowId xmlns:a16="http://schemas.microsoft.com/office/drawing/2014/main" val="3346804383"/>
                  </a:ext>
                </a:extLst>
              </a:tr>
              <a:tr h="275545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T="27432" marB="27432"/>
                </a:tc>
                <a:extLst>
                  <a:ext uri="{0D108BD9-81ED-4DB2-BD59-A6C34878D82A}">
                    <a16:rowId xmlns:a16="http://schemas.microsoft.com/office/drawing/2014/main" val="3429886862"/>
                  </a:ext>
                </a:extLst>
              </a:tr>
              <a:tr h="275545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T="27432" marB="27432"/>
                </a:tc>
                <a:extLst>
                  <a:ext uri="{0D108BD9-81ED-4DB2-BD59-A6C34878D82A}">
                    <a16:rowId xmlns:a16="http://schemas.microsoft.com/office/drawing/2014/main" val="116637439"/>
                  </a:ext>
                </a:extLst>
              </a:tr>
            </a:tbl>
          </a:graphicData>
        </a:graphic>
      </p:graphicFrame>
      <p:sp>
        <p:nvSpPr>
          <p:cNvPr id="16" name="Right Arrow 18">
            <a:extLst>
              <a:ext uri="{FF2B5EF4-FFF2-40B4-BE49-F238E27FC236}">
                <a16:creationId xmlns:a16="http://schemas.microsoft.com/office/drawing/2014/main" id="{A0B7DD46-FB45-0496-3A8B-EBBC5F40BEC1}"/>
              </a:ext>
            </a:extLst>
          </p:cNvPr>
          <p:cNvSpPr/>
          <p:nvPr/>
        </p:nvSpPr>
        <p:spPr>
          <a:xfrm>
            <a:off x="4528570" y="4091209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9">
            <a:extLst>
              <a:ext uri="{FF2B5EF4-FFF2-40B4-BE49-F238E27FC236}">
                <a16:creationId xmlns:a16="http://schemas.microsoft.com/office/drawing/2014/main" id="{9B19126B-64E2-7828-A29A-2770B62BF930}"/>
              </a:ext>
            </a:extLst>
          </p:cNvPr>
          <p:cNvSpPr/>
          <p:nvPr/>
        </p:nvSpPr>
        <p:spPr>
          <a:xfrm>
            <a:off x="8167754" y="4082837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9388DFF-E599-16C8-E6A6-57E4668A8817}"/>
              </a:ext>
            </a:extLst>
          </p:cNvPr>
          <p:cNvSpPr txBox="1"/>
          <p:nvPr/>
        </p:nvSpPr>
        <p:spPr>
          <a:xfrm>
            <a:off x="4028561" y="4943779"/>
            <a:ext cx="1266092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Efficient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but 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collisions</a:t>
            </a:r>
          </a:p>
        </p:txBody>
      </p:sp>
    </p:spTree>
    <p:extLst>
      <p:ext uri="{BB962C8B-B14F-4D97-AF65-F5344CB8AC3E}">
        <p14:creationId xmlns:p14="http://schemas.microsoft.com/office/powerpoint/2010/main" val="1709744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6" grpId="0" animBg="1"/>
      <p:bldP spid="17" grpId="0" animBg="1"/>
      <p:bldP spid="1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AA57742-EE43-52A8-8E0E-70106656872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  <a:p>
            <a:pPr lvl="1"/>
            <a:r>
              <a:rPr lang="en-US" dirty="0"/>
              <a:t>Encode of numerical features to integer domain (often combined w/ one-hot)</a:t>
            </a:r>
          </a:p>
          <a:p>
            <a:pPr lvl="1"/>
            <a:r>
              <a:rPr lang="en-US" b="1" dirty="0" err="1">
                <a:solidFill>
                  <a:schemeClr val="accent1"/>
                </a:solidFill>
              </a:rPr>
              <a:t>Equi</a:t>
            </a:r>
            <a:r>
              <a:rPr lang="en-US" b="1" dirty="0">
                <a:solidFill>
                  <a:schemeClr val="accent1"/>
                </a:solidFill>
              </a:rPr>
              <a:t>-width:</a:t>
            </a:r>
            <a:r>
              <a:rPr lang="en-US" dirty="0"/>
              <a:t> split (max-min)-range into k equal-sized buckets</a:t>
            </a:r>
          </a:p>
          <a:p>
            <a:pPr lvl="1"/>
            <a:r>
              <a:rPr lang="en-US" b="1" dirty="0" err="1">
                <a:solidFill>
                  <a:schemeClr val="accent1"/>
                </a:solidFill>
              </a:rPr>
              <a:t>Equi</a:t>
            </a:r>
            <a:r>
              <a:rPr lang="en-US" b="1" dirty="0">
                <a:solidFill>
                  <a:schemeClr val="accent1"/>
                </a:solidFill>
              </a:rPr>
              <a:t>-height:</a:t>
            </a:r>
            <a:r>
              <a:rPr lang="en-US" dirty="0"/>
              <a:t> compute data-driven ranges for k balanced buckets 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966D06-E439-120E-DFE3-4E26EC47E5A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Binning </a:t>
            </a:r>
            <a:r>
              <a:rPr lang="en-US" sz="2400" dirty="0"/>
              <a:t>(see also Quantization, Binarization)</a:t>
            </a: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29EE194-1B05-33E3-038D-C039A8FDD2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0088676"/>
              </p:ext>
            </p:extLst>
          </p:nvPr>
        </p:nvGraphicFramePr>
        <p:xfrm>
          <a:off x="1968488" y="2611785"/>
          <a:ext cx="1207502" cy="29992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7502">
                  <a:extLst>
                    <a:ext uri="{9D8B030D-6E8A-4147-A177-3AD203B41FA5}">
                      <a16:colId xmlns:a16="http://schemas.microsoft.com/office/drawing/2014/main" val="1390748397"/>
                    </a:ext>
                  </a:extLst>
                </a:gridCol>
              </a:tblGrid>
              <a:tr h="311035"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Sqft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7924788"/>
                  </a:ext>
                </a:extLst>
              </a:tr>
              <a:tr h="311035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928.5</a:t>
                      </a:r>
                    </a:p>
                  </a:txBody>
                  <a:tcPr marT="27432" marB="27432"/>
                </a:tc>
                <a:extLst>
                  <a:ext uri="{0D108BD9-81ED-4DB2-BD59-A6C34878D82A}">
                    <a16:rowId xmlns:a16="http://schemas.microsoft.com/office/drawing/2014/main" val="2257661182"/>
                  </a:ext>
                </a:extLst>
              </a:tr>
              <a:tr h="311035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451</a:t>
                      </a:r>
                    </a:p>
                  </a:txBody>
                  <a:tcPr marT="27432" marB="27432"/>
                </a:tc>
                <a:extLst>
                  <a:ext uri="{0D108BD9-81ED-4DB2-BD59-A6C34878D82A}">
                    <a16:rowId xmlns:a16="http://schemas.microsoft.com/office/drawing/2014/main" val="3433420884"/>
                  </a:ext>
                </a:extLst>
              </a:tr>
              <a:tr h="311035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570.3</a:t>
                      </a:r>
                    </a:p>
                  </a:txBody>
                  <a:tcPr marT="27432" marB="27432"/>
                </a:tc>
                <a:extLst>
                  <a:ext uri="{0D108BD9-81ED-4DB2-BD59-A6C34878D82A}">
                    <a16:rowId xmlns:a16="http://schemas.microsoft.com/office/drawing/2014/main" val="355969579"/>
                  </a:ext>
                </a:extLst>
              </a:tr>
              <a:tr h="311035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1,273</a:t>
                      </a:r>
                    </a:p>
                  </a:txBody>
                  <a:tcPr marT="27432" marB="27432"/>
                </a:tc>
                <a:extLst>
                  <a:ext uri="{0D108BD9-81ED-4DB2-BD59-A6C34878D82A}">
                    <a16:rowId xmlns:a16="http://schemas.microsoft.com/office/drawing/2014/main" val="3812507092"/>
                  </a:ext>
                </a:extLst>
              </a:tr>
              <a:tr h="311035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1,239</a:t>
                      </a:r>
                    </a:p>
                  </a:txBody>
                  <a:tcPr marT="27432" marB="27432"/>
                </a:tc>
                <a:extLst>
                  <a:ext uri="{0D108BD9-81ED-4DB2-BD59-A6C34878D82A}">
                    <a16:rowId xmlns:a16="http://schemas.microsoft.com/office/drawing/2014/main" val="2839254664"/>
                  </a:ext>
                </a:extLst>
              </a:tr>
              <a:tr h="311035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711.3</a:t>
                      </a:r>
                    </a:p>
                  </a:txBody>
                  <a:tcPr marT="27432" marB="27432"/>
                </a:tc>
                <a:extLst>
                  <a:ext uri="{0D108BD9-81ED-4DB2-BD59-A6C34878D82A}">
                    <a16:rowId xmlns:a16="http://schemas.microsoft.com/office/drawing/2014/main" val="3026843003"/>
                  </a:ext>
                </a:extLst>
              </a:tr>
              <a:tr h="311035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1,114</a:t>
                      </a:r>
                    </a:p>
                  </a:txBody>
                  <a:tcPr marT="27432" marB="27432"/>
                </a:tc>
                <a:extLst>
                  <a:ext uri="{0D108BD9-81ED-4DB2-BD59-A6C34878D82A}">
                    <a16:rowId xmlns:a16="http://schemas.microsoft.com/office/drawing/2014/main" val="3346804383"/>
                  </a:ext>
                </a:extLst>
              </a:tr>
              <a:tr h="311035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867</a:t>
                      </a:r>
                    </a:p>
                  </a:txBody>
                  <a:tcPr marT="27432" marB="27432"/>
                </a:tc>
                <a:extLst>
                  <a:ext uri="{0D108BD9-81ED-4DB2-BD59-A6C34878D82A}">
                    <a16:rowId xmlns:a16="http://schemas.microsoft.com/office/drawing/2014/main" val="2157189599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9987560F-FB86-9A4B-AEA5-BFFB9727E2FA}"/>
              </a:ext>
            </a:extLst>
          </p:cNvPr>
          <p:cNvSpPr txBox="1"/>
          <p:nvPr/>
        </p:nvSpPr>
        <p:spPr>
          <a:xfrm>
            <a:off x="3698502" y="3660928"/>
            <a:ext cx="1678073" cy="83099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dirty="0">
                <a:latin typeface="Consolas" panose="020B0609020204030204" pitchFamily="49" charset="0"/>
              </a:rPr>
              <a:t>min = 451</a:t>
            </a:r>
          </a:p>
          <a:p>
            <a:pPr algn="ctr"/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max = 1,273</a:t>
            </a:r>
          </a:p>
          <a:p>
            <a:pPr algn="ctr"/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range = 822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84A847-018F-202E-2D6B-D01C2C639880}"/>
              </a:ext>
            </a:extLst>
          </p:cNvPr>
          <p:cNvSpPr txBox="1"/>
          <p:nvPr/>
        </p:nvSpPr>
        <p:spPr>
          <a:xfrm>
            <a:off x="5830423" y="3660927"/>
            <a:ext cx="2158723" cy="83099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dirty="0">
                <a:latin typeface="Consolas" panose="020B0609020204030204" pitchFamily="49" charset="0"/>
              </a:rPr>
              <a:t>[451, 725) </a:t>
            </a:r>
            <a:r>
              <a:rPr lang="en-AT" sz="1600" dirty="0">
                <a:latin typeface="Consolas" panose="020B0609020204030204" pitchFamily="49" charset="0"/>
                <a:sym typeface="Wingdings" panose="05000000000000000000" pitchFamily="2" charset="2"/>
              </a:rPr>
              <a:t></a:t>
            </a:r>
            <a:r>
              <a:rPr lang="en-US" sz="1600" dirty="0">
                <a:latin typeface="Consolas" panose="020B0609020204030204" pitchFamily="49" charset="0"/>
                <a:sym typeface="Wingdings" panose="05000000000000000000" pitchFamily="2" charset="2"/>
              </a:rPr>
              <a:t> 1</a:t>
            </a:r>
          </a:p>
          <a:p>
            <a:pPr algn="ctr"/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  <a:sym typeface="Wingdings" panose="05000000000000000000" pitchFamily="2" charset="2"/>
              </a:rPr>
              <a:t>[725, 999) </a:t>
            </a:r>
            <a:r>
              <a:rPr lang="en-AT" sz="1600" dirty="0">
                <a:latin typeface="Consolas" panose="020B0609020204030204" pitchFamily="49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  <a:sym typeface="Wingdings" panose="05000000000000000000" pitchFamily="2" charset="2"/>
              </a:rPr>
              <a:t> 2</a:t>
            </a:r>
          </a:p>
          <a:p>
            <a:pPr algn="ctr"/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  <a:sym typeface="Wingdings" panose="05000000000000000000" pitchFamily="2" charset="2"/>
              </a:rPr>
              <a:t>[999, 1,273] </a:t>
            </a:r>
            <a:r>
              <a:rPr lang="en-AT" sz="1600" dirty="0">
                <a:latin typeface="Consolas" panose="020B0609020204030204" pitchFamily="49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  <a:sym typeface="Wingdings" panose="05000000000000000000" pitchFamily="2" charset="2"/>
              </a:rPr>
              <a:t> 3</a:t>
            </a:r>
            <a:endParaRPr lang="en-US" sz="1600" dirty="0"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3474CC-87BB-A156-3856-9A1B262559C1}"/>
              </a:ext>
            </a:extLst>
          </p:cNvPr>
          <p:cNvSpPr txBox="1"/>
          <p:nvPr/>
        </p:nvSpPr>
        <p:spPr>
          <a:xfrm>
            <a:off x="5925366" y="2710737"/>
            <a:ext cx="1882911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Equal-sized numerical buckets</a:t>
            </a:r>
          </a:p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(with k=3)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D81F2B-D0B5-120E-E3F5-BA07C41DA23E}"/>
              </a:ext>
            </a:extLst>
          </p:cNvPr>
          <p:cNvSpPr txBox="1"/>
          <p:nvPr/>
        </p:nvSpPr>
        <p:spPr>
          <a:xfrm>
            <a:off x="5969429" y="4655716"/>
            <a:ext cx="1838847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Allows modelling small, medium, large apartments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42FD2F9D-6092-538F-585D-9EAA700298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0624628"/>
              </p:ext>
            </p:extLst>
          </p:nvPr>
        </p:nvGraphicFramePr>
        <p:xfrm>
          <a:off x="8635610" y="2613460"/>
          <a:ext cx="1207502" cy="29992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7502">
                  <a:extLst>
                    <a:ext uri="{9D8B030D-6E8A-4147-A177-3AD203B41FA5}">
                      <a16:colId xmlns:a16="http://schemas.microsoft.com/office/drawing/2014/main" val="1390748397"/>
                    </a:ext>
                  </a:extLst>
                </a:gridCol>
              </a:tblGrid>
              <a:tr h="261841"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Sqft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-Bins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7924788"/>
                  </a:ext>
                </a:extLst>
              </a:tr>
              <a:tr h="261841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T="27432" marB="27432"/>
                </a:tc>
                <a:extLst>
                  <a:ext uri="{0D108BD9-81ED-4DB2-BD59-A6C34878D82A}">
                    <a16:rowId xmlns:a16="http://schemas.microsoft.com/office/drawing/2014/main" val="2257661182"/>
                  </a:ext>
                </a:extLst>
              </a:tr>
              <a:tr h="261841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T="27432" marB="27432"/>
                </a:tc>
                <a:extLst>
                  <a:ext uri="{0D108BD9-81ED-4DB2-BD59-A6C34878D82A}">
                    <a16:rowId xmlns:a16="http://schemas.microsoft.com/office/drawing/2014/main" val="3433420884"/>
                  </a:ext>
                </a:extLst>
              </a:tr>
              <a:tr h="261841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T="27432" marB="27432"/>
                </a:tc>
                <a:extLst>
                  <a:ext uri="{0D108BD9-81ED-4DB2-BD59-A6C34878D82A}">
                    <a16:rowId xmlns:a16="http://schemas.microsoft.com/office/drawing/2014/main" val="355969579"/>
                  </a:ext>
                </a:extLst>
              </a:tr>
              <a:tr h="261841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T="27432" marB="27432"/>
                </a:tc>
                <a:extLst>
                  <a:ext uri="{0D108BD9-81ED-4DB2-BD59-A6C34878D82A}">
                    <a16:rowId xmlns:a16="http://schemas.microsoft.com/office/drawing/2014/main" val="3812507092"/>
                  </a:ext>
                </a:extLst>
              </a:tr>
              <a:tr h="261841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T="27432" marB="27432"/>
                </a:tc>
                <a:extLst>
                  <a:ext uri="{0D108BD9-81ED-4DB2-BD59-A6C34878D82A}">
                    <a16:rowId xmlns:a16="http://schemas.microsoft.com/office/drawing/2014/main" val="2839254664"/>
                  </a:ext>
                </a:extLst>
              </a:tr>
              <a:tr h="261841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T="27432" marB="27432"/>
                </a:tc>
                <a:extLst>
                  <a:ext uri="{0D108BD9-81ED-4DB2-BD59-A6C34878D82A}">
                    <a16:rowId xmlns:a16="http://schemas.microsoft.com/office/drawing/2014/main" val="3026843003"/>
                  </a:ext>
                </a:extLst>
              </a:tr>
              <a:tr h="261841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T="27432" marB="27432"/>
                </a:tc>
                <a:extLst>
                  <a:ext uri="{0D108BD9-81ED-4DB2-BD59-A6C34878D82A}">
                    <a16:rowId xmlns:a16="http://schemas.microsoft.com/office/drawing/2014/main" val="3346804383"/>
                  </a:ext>
                </a:extLst>
              </a:tr>
              <a:tr h="261841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T="27432" marB="27432"/>
                </a:tc>
                <a:extLst>
                  <a:ext uri="{0D108BD9-81ED-4DB2-BD59-A6C34878D82A}">
                    <a16:rowId xmlns:a16="http://schemas.microsoft.com/office/drawing/2014/main" val="2157189599"/>
                  </a:ext>
                </a:extLst>
              </a:tr>
            </a:tbl>
          </a:graphicData>
        </a:graphic>
      </p:graphicFrame>
      <p:sp>
        <p:nvSpPr>
          <p:cNvPr id="10" name="Right Arrow 10">
            <a:extLst>
              <a:ext uri="{FF2B5EF4-FFF2-40B4-BE49-F238E27FC236}">
                <a16:creationId xmlns:a16="http://schemas.microsoft.com/office/drawing/2014/main" id="{BBEE7592-D6A8-16E0-08BD-AE57E88BCFEB}"/>
              </a:ext>
            </a:extLst>
          </p:cNvPr>
          <p:cNvSpPr/>
          <p:nvPr/>
        </p:nvSpPr>
        <p:spPr>
          <a:xfrm>
            <a:off x="3394646" y="3893571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1">
            <a:extLst>
              <a:ext uri="{FF2B5EF4-FFF2-40B4-BE49-F238E27FC236}">
                <a16:creationId xmlns:a16="http://schemas.microsoft.com/office/drawing/2014/main" id="{E68D1A42-82A5-682C-F8A8-0C6842582F9E}"/>
              </a:ext>
            </a:extLst>
          </p:cNvPr>
          <p:cNvSpPr/>
          <p:nvPr/>
        </p:nvSpPr>
        <p:spPr>
          <a:xfrm>
            <a:off x="5496427" y="3895247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2">
            <a:extLst>
              <a:ext uri="{FF2B5EF4-FFF2-40B4-BE49-F238E27FC236}">
                <a16:creationId xmlns:a16="http://schemas.microsoft.com/office/drawing/2014/main" id="{8DA64086-BDE3-0C4E-0C8A-EAA076817D32}"/>
              </a:ext>
            </a:extLst>
          </p:cNvPr>
          <p:cNvSpPr/>
          <p:nvPr/>
        </p:nvSpPr>
        <p:spPr>
          <a:xfrm>
            <a:off x="8050383" y="3896922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287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 animBg="1"/>
      <p:bldP spid="11" grpId="0" animBg="1"/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6086AE-BF99-689D-41CD-4A8CD39B71E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  <a:p>
            <a:pPr lvl="1"/>
            <a:r>
              <a:rPr lang="en-US" dirty="0"/>
              <a:t>Encode integer feature of cardinality d into sparse 0/1 vector of length d</a:t>
            </a:r>
          </a:p>
          <a:p>
            <a:pPr lvl="1"/>
            <a:r>
              <a:rPr lang="en-US" dirty="0"/>
              <a:t>Feature vectors of input features concatenated in sequence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1672AA-DFFD-D446-D3AA-8925E5D15CF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One-hot Encoding </a:t>
            </a:r>
            <a:r>
              <a:rPr lang="en-US" sz="2400" dirty="0"/>
              <a:t>(see also Dummy Coding)</a:t>
            </a: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70E3D69-D981-D054-645E-280B890535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5643006"/>
              </p:ext>
            </p:extLst>
          </p:nvPr>
        </p:nvGraphicFramePr>
        <p:xfrm>
          <a:off x="1876650" y="2338914"/>
          <a:ext cx="1547464" cy="33284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3789">
                  <a:extLst>
                    <a:ext uri="{9D8B030D-6E8A-4147-A177-3AD203B41FA5}">
                      <a16:colId xmlns:a16="http://schemas.microsoft.com/office/drawing/2014/main" val="1390748397"/>
                    </a:ext>
                  </a:extLst>
                </a:gridCol>
                <a:gridCol w="763675">
                  <a:extLst>
                    <a:ext uri="{9D8B030D-6E8A-4147-A177-3AD203B41FA5}">
                      <a16:colId xmlns:a16="http://schemas.microsoft.com/office/drawing/2014/main" val="1871312418"/>
                    </a:ext>
                  </a:extLst>
                </a:gridCol>
              </a:tblGrid>
              <a:tr h="26203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7924788"/>
                  </a:ext>
                </a:extLst>
              </a:tr>
              <a:tr h="26203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T="27432" marB="27432"/>
                </a:tc>
                <a:extLst>
                  <a:ext uri="{0D108BD9-81ED-4DB2-BD59-A6C34878D82A}">
                    <a16:rowId xmlns:a16="http://schemas.microsoft.com/office/drawing/2014/main" val="2257661182"/>
                  </a:ext>
                </a:extLst>
              </a:tr>
              <a:tr h="26203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T="27432" marB="27432"/>
                </a:tc>
                <a:extLst>
                  <a:ext uri="{0D108BD9-81ED-4DB2-BD59-A6C34878D82A}">
                    <a16:rowId xmlns:a16="http://schemas.microsoft.com/office/drawing/2014/main" val="3433420884"/>
                  </a:ext>
                </a:extLst>
              </a:tr>
              <a:tr h="26203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T="27432" marB="27432"/>
                </a:tc>
                <a:extLst>
                  <a:ext uri="{0D108BD9-81ED-4DB2-BD59-A6C34878D82A}">
                    <a16:rowId xmlns:a16="http://schemas.microsoft.com/office/drawing/2014/main" val="355969579"/>
                  </a:ext>
                </a:extLst>
              </a:tr>
              <a:tr h="26203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T="27432" marB="27432"/>
                </a:tc>
                <a:extLst>
                  <a:ext uri="{0D108BD9-81ED-4DB2-BD59-A6C34878D82A}">
                    <a16:rowId xmlns:a16="http://schemas.microsoft.com/office/drawing/2014/main" val="3812507092"/>
                  </a:ext>
                </a:extLst>
              </a:tr>
              <a:tr h="26203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T="27432" marB="27432"/>
                </a:tc>
                <a:extLst>
                  <a:ext uri="{0D108BD9-81ED-4DB2-BD59-A6C34878D82A}">
                    <a16:rowId xmlns:a16="http://schemas.microsoft.com/office/drawing/2014/main" val="2839254664"/>
                  </a:ext>
                </a:extLst>
              </a:tr>
              <a:tr h="26203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T="27432" marB="27432"/>
                </a:tc>
                <a:extLst>
                  <a:ext uri="{0D108BD9-81ED-4DB2-BD59-A6C34878D82A}">
                    <a16:rowId xmlns:a16="http://schemas.microsoft.com/office/drawing/2014/main" val="3026843003"/>
                  </a:ext>
                </a:extLst>
              </a:tr>
              <a:tr h="26203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T="27432" marB="27432"/>
                </a:tc>
                <a:extLst>
                  <a:ext uri="{0D108BD9-81ED-4DB2-BD59-A6C34878D82A}">
                    <a16:rowId xmlns:a16="http://schemas.microsoft.com/office/drawing/2014/main" val="3346804383"/>
                  </a:ext>
                </a:extLst>
              </a:tr>
              <a:tr h="26203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T="27432" marB="27432"/>
                </a:tc>
                <a:extLst>
                  <a:ext uri="{0D108BD9-81ED-4DB2-BD59-A6C34878D82A}">
                    <a16:rowId xmlns:a16="http://schemas.microsoft.com/office/drawing/2014/main" val="3429886862"/>
                  </a:ext>
                </a:extLst>
              </a:tr>
              <a:tr h="26203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T="27432" marB="27432"/>
                </a:tc>
                <a:extLst>
                  <a:ext uri="{0D108BD9-81ED-4DB2-BD59-A6C34878D82A}">
                    <a16:rowId xmlns:a16="http://schemas.microsoft.com/office/drawing/2014/main" val="116637439"/>
                  </a:ext>
                </a:extLst>
              </a:tr>
            </a:tbl>
          </a:graphicData>
        </a:graphic>
      </p:graphicFrame>
      <p:sp>
        <p:nvSpPr>
          <p:cNvPr id="5" name="Right Arrow 5">
            <a:extLst>
              <a:ext uri="{FF2B5EF4-FFF2-40B4-BE49-F238E27FC236}">
                <a16:creationId xmlns:a16="http://schemas.microsoft.com/office/drawing/2014/main" id="{3F8F4E25-94ED-B544-4CEE-A18E2268F9BF}"/>
              </a:ext>
            </a:extLst>
          </p:cNvPr>
          <p:cNvSpPr/>
          <p:nvPr/>
        </p:nvSpPr>
        <p:spPr>
          <a:xfrm>
            <a:off x="3572444" y="3960665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9F00D9B-5652-3B5B-49C5-1BD5D5F359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6292507"/>
              </p:ext>
            </p:extLst>
          </p:nvPr>
        </p:nvGraphicFramePr>
        <p:xfrm>
          <a:off x="4037666" y="2338914"/>
          <a:ext cx="6096000" cy="33284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408185549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79222231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91745751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11513455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88168895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6712149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53015631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08416856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93152374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507068238"/>
                    </a:ext>
                  </a:extLst>
                </a:gridCol>
              </a:tblGrid>
              <a:tr h="27387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8394209"/>
                  </a:ext>
                </a:extLst>
              </a:tr>
              <a:tr h="27387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T="27432" marB="27432"/>
                </a:tc>
                <a:extLst>
                  <a:ext uri="{0D108BD9-81ED-4DB2-BD59-A6C34878D82A}">
                    <a16:rowId xmlns:a16="http://schemas.microsoft.com/office/drawing/2014/main" val="411529178"/>
                  </a:ext>
                </a:extLst>
              </a:tr>
              <a:tr h="27387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T="27432" marB="27432"/>
                </a:tc>
                <a:extLst>
                  <a:ext uri="{0D108BD9-81ED-4DB2-BD59-A6C34878D82A}">
                    <a16:rowId xmlns:a16="http://schemas.microsoft.com/office/drawing/2014/main" val="415983463"/>
                  </a:ext>
                </a:extLst>
              </a:tr>
              <a:tr h="27387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T="27432" marB="27432"/>
                </a:tc>
                <a:extLst>
                  <a:ext uri="{0D108BD9-81ED-4DB2-BD59-A6C34878D82A}">
                    <a16:rowId xmlns:a16="http://schemas.microsoft.com/office/drawing/2014/main" val="3338902155"/>
                  </a:ext>
                </a:extLst>
              </a:tr>
              <a:tr h="27387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T="27432" marB="27432"/>
                </a:tc>
                <a:extLst>
                  <a:ext uri="{0D108BD9-81ED-4DB2-BD59-A6C34878D82A}">
                    <a16:rowId xmlns:a16="http://schemas.microsoft.com/office/drawing/2014/main" val="4237147052"/>
                  </a:ext>
                </a:extLst>
              </a:tr>
              <a:tr h="27387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T="27432" marB="27432"/>
                </a:tc>
                <a:extLst>
                  <a:ext uri="{0D108BD9-81ED-4DB2-BD59-A6C34878D82A}">
                    <a16:rowId xmlns:a16="http://schemas.microsoft.com/office/drawing/2014/main" val="3505197812"/>
                  </a:ext>
                </a:extLst>
              </a:tr>
              <a:tr h="27387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T="27432" marB="27432"/>
                </a:tc>
                <a:extLst>
                  <a:ext uri="{0D108BD9-81ED-4DB2-BD59-A6C34878D82A}">
                    <a16:rowId xmlns:a16="http://schemas.microsoft.com/office/drawing/2014/main" val="1998481429"/>
                  </a:ext>
                </a:extLst>
              </a:tr>
              <a:tr h="27387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T="27432" marB="27432"/>
                </a:tc>
                <a:extLst>
                  <a:ext uri="{0D108BD9-81ED-4DB2-BD59-A6C34878D82A}">
                    <a16:rowId xmlns:a16="http://schemas.microsoft.com/office/drawing/2014/main" val="3181316536"/>
                  </a:ext>
                </a:extLst>
              </a:tr>
              <a:tr h="27387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T="27432" marB="27432"/>
                </a:tc>
                <a:extLst>
                  <a:ext uri="{0D108BD9-81ED-4DB2-BD59-A6C34878D82A}">
                    <a16:rowId xmlns:a16="http://schemas.microsoft.com/office/drawing/2014/main" val="2021426818"/>
                  </a:ext>
                </a:extLst>
              </a:tr>
              <a:tr h="27387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T="27432" marB="27432"/>
                </a:tc>
                <a:extLst>
                  <a:ext uri="{0D108BD9-81ED-4DB2-BD59-A6C34878D82A}">
                    <a16:rowId xmlns:a16="http://schemas.microsoft.com/office/drawing/2014/main" val="12794728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1021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FBE03BF-9404-D6D7-9501-09EC8F9B8D4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Combinations</a:t>
            </a:r>
          </a:p>
          <a:p>
            <a:pPr lvl="1"/>
            <a:r>
              <a:rPr lang="en-US" dirty="0"/>
              <a:t>Different encoders for different columns</a:t>
            </a:r>
          </a:p>
          <a:p>
            <a:pPr lvl="1"/>
            <a:r>
              <a:rPr lang="en-US" dirty="0"/>
              <a:t>Binning + one-hot encoding</a:t>
            </a:r>
          </a:p>
          <a:p>
            <a:pPr lvl="1"/>
            <a:r>
              <a:rPr lang="en-US" dirty="0"/>
              <a:t>Recoding + one-hot encoding</a:t>
            </a:r>
          </a:p>
          <a:p>
            <a:pPr lvl="1"/>
            <a:r>
              <a:rPr lang="en-US" dirty="0"/>
              <a:t>Feature hashing + one-hot encoding</a:t>
            </a:r>
            <a:endParaRPr lang="en-US" sz="1200" dirty="0"/>
          </a:p>
          <a:p>
            <a:r>
              <a:rPr lang="en-US" dirty="0"/>
              <a:t>Top-K Recoding/Feature Hashing</a:t>
            </a:r>
          </a:p>
          <a:p>
            <a:pPr lvl="1"/>
            <a:r>
              <a:rPr lang="en-US" dirty="0"/>
              <a:t>Recoding top-k most frequent values (no collisions in frequent values)</a:t>
            </a:r>
          </a:p>
          <a:p>
            <a:pPr lvl="1"/>
            <a:r>
              <a:rPr lang="en-US" dirty="0"/>
              <a:t>Feature Hashing for others (collisions, but bounded #)</a:t>
            </a:r>
          </a:p>
          <a:p>
            <a:pPr lvl="1"/>
            <a:r>
              <a:rPr lang="en-US" dirty="0"/>
              <a:t>“Vocabulary encoding” w/ single code for N/A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sz="1200" dirty="0"/>
          </a:p>
          <a:p>
            <a:r>
              <a:rPr lang="en-US" dirty="0"/>
              <a:t>Infrequent / Unknown Values</a:t>
            </a:r>
          </a:p>
          <a:p>
            <a:pPr lvl="1"/>
            <a:r>
              <a:rPr lang="en-US" dirty="0"/>
              <a:t>E.g., </a:t>
            </a:r>
            <a:r>
              <a:rPr lang="en-US" b="1" dirty="0" err="1">
                <a:solidFill>
                  <a:schemeClr val="accent1"/>
                </a:solidFill>
              </a:rPr>
              <a:t>sk</a:t>
            </a:r>
            <a:r>
              <a:rPr lang="en-US" b="1" dirty="0">
                <a:solidFill>
                  <a:schemeClr val="accent1"/>
                </a:solidFill>
              </a:rPr>
              <a:t>-learn</a:t>
            </a:r>
            <a:r>
              <a:rPr lang="en-US" dirty="0"/>
              <a:t> </a:t>
            </a:r>
            <a:r>
              <a:rPr lang="en-US" dirty="0" err="1"/>
              <a:t>OneHotEncoder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 values below </a:t>
            </a:r>
            <a:r>
              <a:rPr lang="en-US" dirty="0" err="1">
                <a:sym typeface="Wingdings" panose="05000000000000000000" pitchFamily="2" charset="2"/>
              </a:rPr>
              <a:t>min_frequency</a:t>
            </a:r>
            <a:r>
              <a:rPr lang="en-US" dirty="0">
                <a:sym typeface="Wingdings" panose="05000000000000000000" pitchFamily="2" charset="2"/>
              </a:rPr>
              <a:t> in single category</a:t>
            </a:r>
            <a:endParaRPr lang="en-US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072B7B-1585-F7F2-14F0-2E6FB940956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Hybrid Feature Transformations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E82255-096D-9A50-8805-5AA016CED2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1405" y="4272615"/>
            <a:ext cx="497900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4FF305F-3C1B-B525-AE48-A6F9D412F13D}"/>
              </a:ext>
            </a:extLst>
          </p:cNvPr>
          <p:cNvSpPr txBox="1"/>
          <p:nvPr/>
        </p:nvSpPr>
        <p:spPr>
          <a:xfrm>
            <a:off x="1889981" y="4216086"/>
            <a:ext cx="3210774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[Doris Xin et al: Production Machine Learning Pipelines: Empirical Analysis and Optimization Opportunities,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2021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FC1B8394-4064-B5C8-AE41-CC1A1BF772A4}"/>
              </a:ext>
            </a:extLst>
          </p:cNvPr>
          <p:cNvSpPr/>
          <p:nvPr/>
        </p:nvSpPr>
        <p:spPr>
          <a:xfrm>
            <a:off x="6007854" y="1349432"/>
            <a:ext cx="261257" cy="1436915"/>
          </a:xfrm>
          <a:prstGeom prst="rightBrace">
            <a:avLst/>
          </a:prstGeom>
          <a:ln w="19050">
            <a:solidFill>
              <a:srgbClr val="7889FB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5CCF4F-E1C5-2392-871E-AD2C7A3790E0}"/>
              </a:ext>
            </a:extLst>
          </p:cNvPr>
          <p:cNvSpPr txBox="1"/>
          <p:nvPr/>
        </p:nvSpPr>
        <p:spPr>
          <a:xfrm>
            <a:off x="6806876" y="1578256"/>
            <a:ext cx="2230734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Pipelines of Encoders and Data Preparation</a:t>
            </a:r>
          </a:p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Primitives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6E9D93CD-6E5A-6F2D-96EC-5CB17E61F0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9022026"/>
              </p:ext>
            </p:extLst>
          </p:nvPr>
        </p:nvGraphicFramePr>
        <p:xfrm>
          <a:off x="8679684" y="2692816"/>
          <a:ext cx="2976014" cy="26334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8007">
                  <a:extLst>
                    <a:ext uri="{9D8B030D-6E8A-4147-A177-3AD203B41FA5}">
                      <a16:colId xmlns:a16="http://schemas.microsoft.com/office/drawing/2014/main" val="1390748397"/>
                    </a:ext>
                  </a:extLst>
                </a:gridCol>
                <a:gridCol w="1488007">
                  <a:extLst>
                    <a:ext uri="{9D8B030D-6E8A-4147-A177-3AD203B41FA5}">
                      <a16:colId xmlns:a16="http://schemas.microsoft.com/office/drawing/2014/main" val="910320268"/>
                    </a:ext>
                  </a:extLst>
                </a:gridCol>
              </a:tblGrid>
              <a:tr h="265539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City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Count</a:t>
                      </a:r>
                    </a:p>
                  </a:txBody>
                  <a:tcPr marT="27432" marB="27432"/>
                </a:tc>
                <a:extLst>
                  <a:ext uri="{0D108BD9-81ED-4DB2-BD59-A6C34878D82A}">
                    <a16:rowId xmlns:a16="http://schemas.microsoft.com/office/drawing/2014/main" val="1647924788"/>
                  </a:ext>
                </a:extLst>
              </a:tr>
              <a:tr h="265539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New York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8,336,817</a:t>
                      </a:r>
                    </a:p>
                  </a:txBody>
                  <a:tcPr marT="27432" marB="27432"/>
                </a:tc>
                <a:extLst>
                  <a:ext uri="{0D108BD9-81ED-4DB2-BD59-A6C34878D82A}">
                    <a16:rowId xmlns:a16="http://schemas.microsoft.com/office/drawing/2014/main" val="2257661182"/>
                  </a:ext>
                </a:extLst>
              </a:tr>
              <a:tr h="265539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San Jose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1,026,350</a:t>
                      </a:r>
                    </a:p>
                  </a:txBody>
                  <a:tcPr marT="27432" marB="27432"/>
                </a:tc>
                <a:extLst>
                  <a:ext uri="{0D108BD9-81ED-4DB2-BD59-A6C34878D82A}">
                    <a16:rowId xmlns:a16="http://schemas.microsoft.com/office/drawing/2014/main" val="3433420884"/>
                  </a:ext>
                </a:extLst>
              </a:tr>
              <a:tr h="265539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San Francisco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883,305</a:t>
                      </a:r>
                    </a:p>
                  </a:txBody>
                  <a:tcPr marT="27432" marB="27432"/>
                </a:tc>
                <a:extLst>
                  <a:ext uri="{0D108BD9-81ED-4DB2-BD59-A6C34878D82A}">
                    <a16:rowId xmlns:a16="http://schemas.microsoft.com/office/drawing/2014/main" val="355969579"/>
                  </a:ext>
                </a:extLst>
              </a:tr>
              <a:tr h="265539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Seattle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704,352</a:t>
                      </a:r>
                    </a:p>
                  </a:txBody>
                  <a:tcPr marT="27432" marB="27432"/>
                </a:tc>
                <a:extLst>
                  <a:ext uri="{0D108BD9-81ED-4DB2-BD59-A6C34878D82A}">
                    <a16:rowId xmlns:a16="http://schemas.microsoft.com/office/drawing/2014/main" val="3812507092"/>
                  </a:ext>
                </a:extLst>
              </a:tr>
              <a:tr h="265539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Boston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684,379</a:t>
                      </a:r>
                    </a:p>
                  </a:txBody>
                  <a:tcPr marT="27432" marB="27432"/>
                </a:tc>
                <a:extLst>
                  <a:ext uri="{0D108BD9-81ED-4DB2-BD59-A6C34878D82A}">
                    <a16:rowId xmlns:a16="http://schemas.microsoft.com/office/drawing/2014/main" val="3026843003"/>
                  </a:ext>
                </a:extLst>
              </a:tr>
              <a:tr h="265539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</a:t>
                      </a:r>
                    </a:p>
                  </a:txBody>
                  <a:tcPr marT="27432" marB="27432"/>
                </a:tc>
                <a:extLst>
                  <a:ext uri="{0D108BD9-81ED-4DB2-BD59-A6C34878D82A}">
                    <a16:rowId xmlns:a16="http://schemas.microsoft.com/office/drawing/2014/main" val="3429886862"/>
                  </a:ext>
                </a:extLst>
              </a:tr>
              <a:tr h="265539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Graz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291,072 </a:t>
                      </a:r>
                    </a:p>
                  </a:txBody>
                  <a:tcPr marT="27432" marB="27432"/>
                </a:tc>
                <a:extLst>
                  <a:ext uri="{0D108BD9-81ED-4DB2-BD59-A6C34878D82A}">
                    <a16:rowId xmlns:a16="http://schemas.microsoft.com/office/drawing/2014/main" val="116637439"/>
                  </a:ext>
                </a:extLst>
              </a:tr>
            </a:tbl>
          </a:graphicData>
        </a:graphic>
      </p:graphicFrame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4162893-F61C-7CF1-F9F0-2E3DD661C8AD}"/>
              </a:ext>
            </a:extLst>
          </p:cNvPr>
          <p:cNvCxnSpPr/>
          <p:nvPr/>
        </p:nvCxnSpPr>
        <p:spPr>
          <a:xfrm>
            <a:off x="7865767" y="4009552"/>
            <a:ext cx="3984213" cy="0"/>
          </a:xfrm>
          <a:prstGeom prst="line">
            <a:avLst/>
          </a:prstGeom>
          <a:ln w="19050">
            <a:solidFill>
              <a:schemeClr val="tx1"/>
            </a:solidFill>
            <a:prstDash val="das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776FCB94-CCCB-08A6-0A27-A7D8373B4D48}"/>
              </a:ext>
            </a:extLst>
          </p:cNvPr>
          <p:cNvSpPr txBox="1"/>
          <p:nvPr/>
        </p:nvSpPr>
        <p:spPr>
          <a:xfrm>
            <a:off x="7343253" y="4327745"/>
            <a:ext cx="1235948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Feature Hashing k=2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09982DE-1AB4-1C42-08D9-7D072E272B57}"/>
              </a:ext>
            </a:extLst>
          </p:cNvPr>
          <p:cNvSpPr txBox="1"/>
          <p:nvPr/>
        </p:nvSpPr>
        <p:spPr>
          <a:xfrm>
            <a:off x="8226977" y="3012630"/>
            <a:ext cx="452178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dirty="0">
                <a:latin typeface="Consolas" panose="020B0609020204030204" pitchFamily="49" charset="0"/>
                <a:sym typeface="Wingdings" panose="05000000000000000000" pitchFamily="2" charset="2"/>
              </a:rPr>
              <a:t>1</a:t>
            </a:r>
            <a:r>
              <a:rPr lang="en-US" sz="1600" dirty="0">
                <a:latin typeface="Consolas" panose="020B0609020204030204" pitchFamily="49" charset="0"/>
              </a:rPr>
              <a:t> </a:t>
            </a:r>
            <a:endParaRPr lang="en-US" sz="1600" dirty="0"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7FDE63B-4AD6-BD82-AF8C-5ED556B60E95}"/>
              </a:ext>
            </a:extLst>
          </p:cNvPr>
          <p:cNvSpPr txBox="1"/>
          <p:nvPr/>
        </p:nvSpPr>
        <p:spPr>
          <a:xfrm>
            <a:off x="8228653" y="3325804"/>
            <a:ext cx="452178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dirty="0">
                <a:latin typeface="Consolas" panose="020B0609020204030204" pitchFamily="49" charset="0"/>
                <a:sym typeface="Wingdings" panose="05000000000000000000" pitchFamily="2" charset="2"/>
              </a:rPr>
              <a:t>2</a:t>
            </a:r>
            <a:r>
              <a:rPr lang="en-US" sz="1600" dirty="0">
                <a:latin typeface="Consolas" panose="020B0609020204030204" pitchFamily="49" charset="0"/>
              </a:rPr>
              <a:t> </a:t>
            </a:r>
            <a:endParaRPr lang="en-US" sz="1600" dirty="0"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CADF28F-31FC-B41E-0BBE-1648968C9BCE}"/>
              </a:ext>
            </a:extLst>
          </p:cNvPr>
          <p:cNvSpPr txBox="1"/>
          <p:nvPr/>
        </p:nvSpPr>
        <p:spPr>
          <a:xfrm>
            <a:off x="8230328" y="3669121"/>
            <a:ext cx="452178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dirty="0">
                <a:latin typeface="Consolas" panose="020B0609020204030204" pitchFamily="49" charset="0"/>
                <a:sym typeface="Wingdings" panose="05000000000000000000" pitchFamily="2" charset="2"/>
              </a:rPr>
              <a:t>3</a:t>
            </a:r>
            <a:r>
              <a:rPr lang="en-US" sz="1600" dirty="0">
                <a:latin typeface="Consolas" panose="020B0609020204030204" pitchFamily="49" charset="0"/>
              </a:rPr>
              <a:t> </a:t>
            </a:r>
            <a:endParaRPr lang="en-US" sz="1600" dirty="0"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8775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  <p:bldP spid="12" grpId="0"/>
      <p:bldP spid="1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A64FF90-5C0D-C4E1-5039-250F40FFE91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#1 Intercept Computation</a:t>
            </a:r>
          </a:p>
          <a:p>
            <a:pPr lvl="1"/>
            <a:r>
              <a:rPr lang="en-US" dirty="0"/>
              <a:t>Add a column of ones to X for </a:t>
            </a:r>
            <a:br>
              <a:rPr lang="en-US" dirty="0"/>
            </a:br>
            <a:r>
              <a:rPr lang="en-US" dirty="0"/>
              <a:t>computing the intercept as a weight</a:t>
            </a:r>
          </a:p>
          <a:p>
            <a:pPr lvl="1"/>
            <a:r>
              <a:rPr lang="en-US" dirty="0"/>
              <a:t>Applies to regression and classification </a:t>
            </a:r>
          </a:p>
          <a:p>
            <a:pPr lvl="1"/>
            <a:endParaRPr lang="en-US" dirty="0"/>
          </a:p>
          <a:p>
            <a:r>
              <a:rPr lang="en-US" dirty="0"/>
              <a:t>#2 Non-Linear Relationships / Interaction Features</a:t>
            </a:r>
          </a:p>
          <a:p>
            <a:pPr lvl="1"/>
            <a:r>
              <a:rPr lang="en-US" dirty="0"/>
              <a:t>Can be explicitly materialized as feature combinations</a:t>
            </a:r>
          </a:p>
          <a:p>
            <a:pPr lvl="1"/>
            <a:r>
              <a:rPr lang="en-US" dirty="0"/>
              <a:t>Example: Assumptions of underlying physical system</a:t>
            </a:r>
          </a:p>
          <a:p>
            <a:pPr lvl="1"/>
            <a:r>
              <a:rPr lang="en-US" dirty="0"/>
              <a:t>Arbitrary complex feature interactions:  e.g., X</a:t>
            </a:r>
            <a:r>
              <a:rPr lang="en-US" baseline="-25000" dirty="0"/>
              <a:t>1</a:t>
            </a:r>
            <a:r>
              <a:rPr lang="en-US" dirty="0"/>
              <a:t>^2 * X</a:t>
            </a:r>
            <a:r>
              <a:rPr lang="en-US" baseline="-25000" dirty="0"/>
              <a:t>2</a:t>
            </a:r>
            <a:r>
              <a:rPr lang="en-US" dirty="0"/>
              <a:t> </a:t>
            </a:r>
          </a:p>
          <a:p>
            <a:pPr lvl="1"/>
            <a:endParaRPr lang="en-US" dirty="0"/>
          </a:p>
          <a:p>
            <a:r>
              <a:rPr lang="en-US" dirty="0"/>
              <a:t>#3 Windowing</a:t>
            </a:r>
          </a:p>
          <a:p>
            <a:pPr lvl="1"/>
            <a:r>
              <a:rPr lang="en-US" dirty="0"/>
              <a:t>Tumbling or sliding window over time series</a:t>
            </a:r>
          </a:p>
          <a:p>
            <a:pPr lvl="1"/>
            <a:r>
              <a:rPr lang="en-US" dirty="0"/>
              <a:t>Compute aggregates or existence of events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4CBEA4-781F-E8FD-BE1E-5C5DD905522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Derived Features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292845-5B1E-1A4A-27D7-D8B8A75B9FAF}"/>
              </a:ext>
            </a:extLst>
          </p:cNvPr>
          <p:cNvSpPr txBox="1"/>
          <p:nvPr/>
        </p:nvSpPr>
        <p:spPr>
          <a:xfrm>
            <a:off x="6877046" y="1248434"/>
            <a:ext cx="3423733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X = </a:t>
            </a:r>
            <a:r>
              <a:rPr lang="en-US" b="1" dirty="0" err="1">
                <a:latin typeface="Consolas" panose="020B0609020204030204" pitchFamily="49" charset="0"/>
                <a:cs typeface="Calibri" panose="020F0502020204030204" pitchFamily="34" charset="0"/>
              </a:rPr>
              <a:t>cbind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(X, </a:t>
            </a:r>
            <a:b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</a:t>
            </a:r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matrix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, </a:t>
            </a:r>
            <a:r>
              <a:rPr lang="en-US" b="1" dirty="0" err="1">
                <a:latin typeface="Consolas" panose="020B0609020204030204" pitchFamily="49" charset="0"/>
                <a:cs typeface="Calibri" panose="020F0502020204030204" pitchFamily="34" charset="0"/>
              </a:rPr>
              <a:t>nrow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(X), 1));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B444C0-3B37-562C-C2D8-26B5D2A8F034}"/>
              </a:ext>
            </a:extLst>
          </p:cNvPr>
          <p:cNvSpPr txBox="1"/>
          <p:nvPr/>
        </p:nvSpPr>
        <p:spPr>
          <a:xfrm>
            <a:off x="6881595" y="2965203"/>
            <a:ext cx="4413931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# y ~ b1*X1 + b2*X1^2 + b3*X1*X2 </a:t>
            </a: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X = </a:t>
            </a:r>
            <a:r>
              <a:rPr lang="en-US" b="1" dirty="0" err="1">
                <a:latin typeface="Consolas" panose="020B0609020204030204" pitchFamily="49" charset="0"/>
                <a:cs typeface="Calibri" panose="020F0502020204030204" pitchFamily="34" charset="0"/>
              </a:rPr>
              <a:t>cbind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(X1, </a:t>
            </a: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X1^2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, X1*X2);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2431344-EEE4-404D-0E3E-FDAFFEBC127B}"/>
              </a:ext>
            </a:extLst>
          </p:cNvPr>
          <p:cNvGrpSpPr/>
          <p:nvPr/>
        </p:nvGrpSpPr>
        <p:grpSpPr>
          <a:xfrm>
            <a:off x="7053655" y="4230949"/>
            <a:ext cx="3628237" cy="1345343"/>
            <a:chOff x="4718820" y="4355069"/>
            <a:chExt cx="3628237" cy="1345343"/>
          </a:xfrm>
        </p:grpSpPr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EF9C845E-03F6-25E8-1DCA-64949D252A92}"/>
                </a:ext>
              </a:extLst>
            </p:cNvPr>
            <p:cNvCxnSpPr/>
            <p:nvPr/>
          </p:nvCxnSpPr>
          <p:spPr>
            <a:xfrm flipV="1">
              <a:off x="4718820" y="5582518"/>
              <a:ext cx="3511685" cy="1"/>
            </a:xfrm>
            <a:prstGeom prst="straightConnector1">
              <a:avLst/>
            </a:prstGeom>
            <a:noFill/>
            <a:ln w="19050" cap="sq" cmpd="sng" algn="ctr">
              <a:solidFill>
                <a:srgbClr val="7889FB"/>
              </a:solidFill>
              <a:prstDash val="solid"/>
              <a:round/>
              <a:headEnd type="none"/>
              <a:tailEnd type="triangle" w="med" len="lg"/>
            </a:ln>
            <a:effectLst/>
          </p:spPr>
        </p:cxn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288CC7C-624C-9589-676E-1B41B0C62CFC}"/>
                </a:ext>
              </a:extLst>
            </p:cNvPr>
            <p:cNvSpPr/>
            <p:nvPr/>
          </p:nvSpPr>
          <p:spPr>
            <a:xfrm>
              <a:off x="4861466" y="4656309"/>
              <a:ext cx="959511" cy="58366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Rounded Rectangle 27">
              <a:extLst>
                <a:ext uri="{FF2B5EF4-FFF2-40B4-BE49-F238E27FC236}">
                  <a16:creationId xmlns:a16="http://schemas.microsoft.com/office/drawing/2014/main" id="{FCCDC164-9B8D-88EE-5F57-589DF691F1F2}"/>
                </a:ext>
              </a:extLst>
            </p:cNvPr>
            <p:cNvSpPr/>
            <p:nvPr/>
          </p:nvSpPr>
          <p:spPr>
            <a:xfrm>
              <a:off x="4925444" y="5024834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Rounded Rectangle 28">
              <a:extLst>
                <a:ext uri="{FF2B5EF4-FFF2-40B4-BE49-F238E27FC236}">
                  <a16:creationId xmlns:a16="http://schemas.microsoft.com/office/drawing/2014/main" id="{04516A07-CBAA-BB1E-EE77-2C51C098E81B}"/>
                </a:ext>
              </a:extLst>
            </p:cNvPr>
            <p:cNvSpPr/>
            <p:nvPr/>
          </p:nvSpPr>
          <p:spPr>
            <a:xfrm>
              <a:off x="5145938" y="5031319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Rounded Rectangle 29">
              <a:extLst>
                <a:ext uri="{FF2B5EF4-FFF2-40B4-BE49-F238E27FC236}">
                  <a16:creationId xmlns:a16="http://schemas.microsoft.com/office/drawing/2014/main" id="{219DEDF8-9A28-A3DE-585F-9897582DA51C}"/>
                </a:ext>
              </a:extLst>
            </p:cNvPr>
            <p:cNvSpPr/>
            <p:nvPr/>
          </p:nvSpPr>
          <p:spPr>
            <a:xfrm>
              <a:off x="5590919" y="5024834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Rounded Rectangle 30">
              <a:extLst>
                <a:ext uri="{FF2B5EF4-FFF2-40B4-BE49-F238E27FC236}">
                  <a16:creationId xmlns:a16="http://schemas.microsoft.com/office/drawing/2014/main" id="{DAFC5E6A-1ADB-2EFD-7433-503D57ED8BEC}"/>
                </a:ext>
              </a:extLst>
            </p:cNvPr>
            <p:cNvSpPr/>
            <p:nvPr/>
          </p:nvSpPr>
          <p:spPr>
            <a:xfrm>
              <a:off x="6112971" y="5021591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Rounded Rectangle 31">
              <a:extLst>
                <a:ext uri="{FF2B5EF4-FFF2-40B4-BE49-F238E27FC236}">
                  <a16:creationId xmlns:a16="http://schemas.microsoft.com/office/drawing/2014/main" id="{01B85703-7FAE-07A7-769C-AF35A2CE8F50}"/>
                </a:ext>
              </a:extLst>
            </p:cNvPr>
            <p:cNvSpPr/>
            <p:nvPr/>
          </p:nvSpPr>
          <p:spPr>
            <a:xfrm>
              <a:off x="6498837" y="5028075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Rounded Rectangle 32">
              <a:extLst>
                <a:ext uri="{FF2B5EF4-FFF2-40B4-BE49-F238E27FC236}">
                  <a16:creationId xmlns:a16="http://schemas.microsoft.com/office/drawing/2014/main" id="{A710A229-DC15-820D-D4D0-3F81F2A9BD60}"/>
                </a:ext>
              </a:extLst>
            </p:cNvPr>
            <p:cNvSpPr/>
            <p:nvPr/>
          </p:nvSpPr>
          <p:spPr>
            <a:xfrm>
              <a:off x="6933340" y="5024832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Rounded Rectangle 33">
              <a:extLst>
                <a:ext uri="{FF2B5EF4-FFF2-40B4-BE49-F238E27FC236}">
                  <a16:creationId xmlns:a16="http://schemas.microsoft.com/office/drawing/2014/main" id="{9F2284CF-2001-EB94-1838-D2E25B7EECDF}"/>
                </a:ext>
              </a:extLst>
            </p:cNvPr>
            <p:cNvSpPr/>
            <p:nvPr/>
          </p:nvSpPr>
          <p:spPr>
            <a:xfrm>
              <a:off x="7358118" y="5031316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Rounded Rectangle 34">
              <a:extLst>
                <a:ext uri="{FF2B5EF4-FFF2-40B4-BE49-F238E27FC236}">
                  <a16:creationId xmlns:a16="http://schemas.microsoft.com/office/drawing/2014/main" id="{832FE639-3559-D2A3-0933-7F94FC35878D}"/>
                </a:ext>
              </a:extLst>
            </p:cNvPr>
            <p:cNvSpPr/>
            <p:nvPr/>
          </p:nvSpPr>
          <p:spPr>
            <a:xfrm>
              <a:off x="7568882" y="5028073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7C1FF31-424C-B2B4-DF0E-815DACB053F4}"/>
                </a:ext>
              </a:extLst>
            </p:cNvPr>
            <p:cNvSpPr/>
            <p:nvPr/>
          </p:nvSpPr>
          <p:spPr>
            <a:xfrm>
              <a:off x="5850447" y="4750341"/>
              <a:ext cx="959511" cy="58366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B516F7F-864A-EF54-D2CE-D755527FA1B3}"/>
                </a:ext>
              </a:extLst>
            </p:cNvPr>
            <p:cNvSpPr/>
            <p:nvPr/>
          </p:nvSpPr>
          <p:spPr>
            <a:xfrm>
              <a:off x="6839427" y="4824921"/>
              <a:ext cx="959511" cy="58366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BCBE192A-79CA-8342-4EA7-CB80F7995CB5}"/>
                </a:ext>
              </a:extLst>
            </p:cNvPr>
            <p:cNvCxnSpPr/>
            <p:nvPr/>
          </p:nvCxnSpPr>
          <p:spPr>
            <a:xfrm>
              <a:off x="4861466" y="5492889"/>
              <a:ext cx="0" cy="204281"/>
            </a:xfrm>
            <a:prstGeom prst="line">
              <a:avLst/>
            </a:prstGeom>
            <a:ln w="19050">
              <a:solidFill>
                <a:srgbClr val="7889FB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838152EB-E4DD-23AC-3797-3950947A3391}"/>
                </a:ext>
              </a:extLst>
            </p:cNvPr>
            <p:cNvCxnSpPr/>
            <p:nvPr/>
          </p:nvCxnSpPr>
          <p:spPr>
            <a:xfrm>
              <a:off x="5830991" y="5489646"/>
              <a:ext cx="0" cy="204281"/>
            </a:xfrm>
            <a:prstGeom prst="line">
              <a:avLst/>
            </a:prstGeom>
            <a:ln w="19050">
              <a:solidFill>
                <a:srgbClr val="7889FB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6FD7B022-825A-DE0B-CCA7-7803CC9DA6EE}"/>
                </a:ext>
              </a:extLst>
            </p:cNvPr>
            <p:cNvCxnSpPr/>
            <p:nvPr/>
          </p:nvCxnSpPr>
          <p:spPr>
            <a:xfrm>
              <a:off x="6819970" y="5496131"/>
              <a:ext cx="0" cy="204281"/>
            </a:xfrm>
            <a:prstGeom prst="line">
              <a:avLst/>
            </a:prstGeom>
            <a:ln w="19050">
              <a:solidFill>
                <a:srgbClr val="7889FB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88F5333B-D7BA-3BE1-0019-6069DCB995D7}"/>
                </a:ext>
              </a:extLst>
            </p:cNvPr>
            <p:cNvSpPr/>
            <p:nvPr/>
          </p:nvSpPr>
          <p:spPr>
            <a:xfrm>
              <a:off x="5360962" y="4704946"/>
              <a:ext cx="959511" cy="58366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E7ED38A9-0318-1127-7479-2581A8CBB2D0}"/>
                </a:ext>
              </a:extLst>
            </p:cNvPr>
            <p:cNvSpPr/>
            <p:nvPr/>
          </p:nvSpPr>
          <p:spPr>
            <a:xfrm>
              <a:off x="6323860" y="4786010"/>
              <a:ext cx="959511" cy="58366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BD07FFAF-3034-14C3-B8AF-211006EE6CAC}"/>
                </a:ext>
              </a:extLst>
            </p:cNvPr>
            <p:cNvSpPr/>
            <p:nvPr/>
          </p:nvSpPr>
          <p:spPr>
            <a:xfrm>
              <a:off x="7303114" y="4860589"/>
              <a:ext cx="959511" cy="58366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DD59635-36EB-754A-A053-56D50196A0FD}"/>
                </a:ext>
              </a:extLst>
            </p:cNvPr>
            <p:cNvSpPr txBox="1"/>
            <p:nvPr/>
          </p:nvSpPr>
          <p:spPr>
            <a:xfrm>
              <a:off x="6042485" y="4355069"/>
              <a:ext cx="2304572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size = 2min, step = 1min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58963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423A901-C8D0-9F9F-F716-A7EC8476450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Basic NLP Feature Extraction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Sentence/word tokenization: </a:t>
            </a:r>
            <a:r>
              <a:rPr lang="en-US" dirty="0"/>
              <a:t>split into sentences/words (e.g., via stop words)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Part of Speech (</a:t>
            </a:r>
            <a:r>
              <a:rPr lang="en-US" b="1" dirty="0" err="1">
                <a:solidFill>
                  <a:srgbClr val="7889FB"/>
                </a:solidFill>
              </a:rPr>
              <a:t>PoS</a:t>
            </a:r>
            <a:r>
              <a:rPr lang="en-US" b="1" dirty="0">
                <a:solidFill>
                  <a:srgbClr val="7889FB"/>
                </a:solidFill>
              </a:rPr>
              <a:t>) tagging:</a:t>
            </a:r>
            <a:r>
              <a:rPr lang="en-US" dirty="0"/>
              <a:t> label words</a:t>
            </a:r>
            <a:r>
              <a:rPr lang="en-US" dirty="0">
                <a:sym typeface="Wingdings" panose="05000000000000000000" pitchFamily="2" charset="2"/>
              </a:rPr>
              <a:t> verb, noun, adjectives (syntactic)</a:t>
            </a:r>
          </a:p>
          <a:p>
            <a:pPr lvl="1"/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Semantic role labeling:</a:t>
            </a:r>
            <a:r>
              <a:rPr lang="en-US" dirty="0">
                <a:sym typeface="Wingdings" panose="05000000000000000000" pitchFamily="2" charset="2"/>
              </a:rPr>
              <a:t> 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label entities with their roles in actions (semantic)</a:t>
            </a:r>
            <a:endParaRPr lang="en-US" dirty="0"/>
          </a:p>
          <a:p>
            <a:pPr lvl="1"/>
            <a:endParaRPr lang="en-US" sz="1200" dirty="0"/>
          </a:p>
          <a:p>
            <a:r>
              <a:rPr lang="en-US" dirty="0"/>
              <a:t>Bag of Words (BOW) and N-Grams</a:t>
            </a:r>
          </a:p>
          <a:p>
            <a:pPr lvl="1"/>
            <a:r>
              <a:rPr lang="en-US" dirty="0"/>
              <a:t>Represent sentences</a:t>
            </a:r>
            <a:br>
              <a:rPr lang="en-US" dirty="0"/>
            </a:br>
            <a:r>
              <a:rPr lang="en-US" dirty="0"/>
              <a:t>as </a:t>
            </a:r>
            <a:r>
              <a:rPr lang="en-US" b="1" dirty="0">
                <a:solidFill>
                  <a:schemeClr val="accent1"/>
                </a:solidFill>
              </a:rPr>
              <a:t>bag</a:t>
            </a:r>
            <a:r>
              <a:rPr lang="en-US" dirty="0"/>
              <a:t> (multisets)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Bi-grams:</a:t>
            </a:r>
            <a:r>
              <a:rPr lang="en-US" dirty="0"/>
              <a:t> bag-of-words for 2-sequences of words (order preserving)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N-grams:</a:t>
            </a:r>
            <a:r>
              <a:rPr lang="en-US" dirty="0"/>
              <a:t> generalization of bi-grams to arbitrary-length sequences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DD909B-E13C-BBA2-6C0C-3ADC063D617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NLP Features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0F14B9-F82C-8A56-0874-319FBD3D2C99}"/>
              </a:ext>
            </a:extLst>
          </p:cNvPr>
          <p:cNvSpPr txBox="1"/>
          <p:nvPr/>
        </p:nvSpPr>
        <p:spPr>
          <a:xfrm>
            <a:off x="3980118" y="3737401"/>
            <a:ext cx="1919237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A B C A B E. </a:t>
            </a:r>
            <a:b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A D E D E D.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3697E52-E1D7-4D2C-D086-1DDB3EB3F0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7778002"/>
              </p:ext>
            </p:extLst>
          </p:nvPr>
        </p:nvGraphicFramePr>
        <p:xfrm>
          <a:off x="6790307" y="3310662"/>
          <a:ext cx="4241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8200">
                  <a:extLst>
                    <a:ext uri="{9D8B030D-6E8A-4147-A177-3AD203B41FA5}">
                      <a16:colId xmlns:a16="http://schemas.microsoft.com/office/drawing/2014/main" val="3155708166"/>
                    </a:ext>
                  </a:extLst>
                </a:gridCol>
                <a:gridCol w="848200">
                  <a:extLst>
                    <a:ext uri="{9D8B030D-6E8A-4147-A177-3AD203B41FA5}">
                      <a16:colId xmlns:a16="http://schemas.microsoft.com/office/drawing/2014/main" val="1288458140"/>
                    </a:ext>
                  </a:extLst>
                </a:gridCol>
                <a:gridCol w="848200">
                  <a:extLst>
                    <a:ext uri="{9D8B030D-6E8A-4147-A177-3AD203B41FA5}">
                      <a16:colId xmlns:a16="http://schemas.microsoft.com/office/drawing/2014/main" val="3571988088"/>
                    </a:ext>
                  </a:extLst>
                </a:gridCol>
                <a:gridCol w="848200">
                  <a:extLst>
                    <a:ext uri="{9D8B030D-6E8A-4147-A177-3AD203B41FA5}">
                      <a16:colId xmlns:a16="http://schemas.microsoft.com/office/drawing/2014/main" val="3230297701"/>
                    </a:ext>
                  </a:extLst>
                </a:gridCol>
                <a:gridCol w="848200">
                  <a:extLst>
                    <a:ext uri="{9D8B030D-6E8A-4147-A177-3AD203B41FA5}">
                      <a16:colId xmlns:a16="http://schemas.microsoft.com/office/drawing/2014/main" val="13609874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86791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58576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1771739"/>
                  </a:ext>
                </a:extLst>
              </a:tr>
            </a:tbl>
          </a:graphicData>
        </a:graphic>
      </p:graphicFrame>
      <p:sp>
        <p:nvSpPr>
          <p:cNvPr id="6" name="Right Arrow 6">
            <a:extLst>
              <a:ext uri="{FF2B5EF4-FFF2-40B4-BE49-F238E27FC236}">
                <a16:creationId xmlns:a16="http://schemas.microsoft.com/office/drawing/2014/main" id="{BC63BC89-ADB9-3594-29F2-33059300F49C}"/>
              </a:ext>
            </a:extLst>
          </p:cNvPr>
          <p:cNvSpPr/>
          <p:nvPr/>
        </p:nvSpPr>
        <p:spPr>
          <a:xfrm>
            <a:off x="6087864" y="3899706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A452C2-2C6B-2967-C43A-F8AA5534ABC8}"/>
              </a:ext>
            </a:extLst>
          </p:cNvPr>
          <p:cNvSpPr txBox="1"/>
          <p:nvPr/>
        </p:nvSpPr>
        <p:spPr>
          <a:xfrm>
            <a:off x="8637801" y="2123513"/>
            <a:ext cx="2080980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did 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whom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at 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53224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1A788E6-7085-D736-E4BF-14042EE9E62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Common N-Grams</a:t>
            </a:r>
          </a:p>
          <a:p>
            <a:pPr lvl="1"/>
            <a:r>
              <a:rPr lang="en-US" dirty="0"/>
              <a:t>Prune n-grams that appear &lt;5 times, </a:t>
            </a:r>
            <a:r>
              <a:rPr lang="en-US" dirty="0">
                <a:sym typeface="Wingdings" panose="05000000000000000000" pitchFamily="2" charset="2"/>
              </a:rPr>
              <a:t> 99.3% reduction</a:t>
            </a:r>
            <a:endParaRPr lang="en-US" dirty="0"/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Lattice-based pruning </a:t>
            </a:r>
            <a:r>
              <a:rPr lang="en-US" dirty="0"/>
              <a:t>(</a:t>
            </a:r>
            <a:r>
              <a:rPr lang="en-US" dirty="0" err="1"/>
              <a:t>Apriori</a:t>
            </a:r>
            <a:r>
              <a:rPr lang="en-US" dirty="0"/>
              <a:t> monotonicity property)</a:t>
            </a:r>
          </a:p>
          <a:p>
            <a:r>
              <a:rPr lang="en-US" dirty="0"/>
              <a:t>Example</a:t>
            </a:r>
          </a:p>
          <a:p>
            <a:pPr lvl="1"/>
            <a:r>
              <a:rPr lang="en-US" dirty="0"/>
              <a:t>Amazon Reviews Dataset</a:t>
            </a:r>
          </a:p>
          <a:p>
            <a:pPr lvl="1"/>
            <a:r>
              <a:rPr lang="en-US" dirty="0"/>
              <a:t>67% of words</a:t>
            </a:r>
            <a:br>
              <a:rPr lang="en-US" dirty="0"/>
            </a:br>
            <a:r>
              <a:rPr lang="en-US" dirty="0"/>
              <a:t>appear just once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4BD6EA-F01F-65FA-604B-8A98A45255D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NLP Features, cont.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2488D7-AF17-8B5F-6F81-68C5C240EB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47" t="5783" r="8697" b="4725"/>
          <a:stretch/>
        </p:blipFill>
        <p:spPr>
          <a:xfrm>
            <a:off x="4307617" y="2306924"/>
            <a:ext cx="5005906" cy="344646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6BD7110-84E6-9502-C615-93536233E6CA}"/>
              </a:ext>
            </a:extLst>
          </p:cNvPr>
          <p:cNvSpPr txBox="1"/>
          <p:nvPr/>
        </p:nvSpPr>
        <p:spPr>
          <a:xfrm>
            <a:off x="6885876" y="1311256"/>
            <a:ext cx="4707695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[John Hallman: Efficient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Featurization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of Common N-grams via Dynamic Programming.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https://sisudata.com/blog/efficient-featurization-common-ngrams-via-dynamic-programming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2021]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5C98171-B594-EB2C-5EAC-5DFA751BE3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8242" y="2035137"/>
            <a:ext cx="647700" cy="62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436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D95F4B-7B5B-11BF-015B-59E102FD056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Recap: The Data Science Lifecycle</a:t>
            </a:r>
          </a:p>
          <a:p>
            <a:r>
              <a:rPr lang="en-US" sz="2400" dirty="0"/>
              <a:t>(aka KDD Process, aka CRISP-DM)</a:t>
            </a:r>
            <a:endParaRPr lang="en-US" dirty="0"/>
          </a:p>
        </p:txBody>
      </p:sp>
      <p:pic>
        <p:nvPicPr>
          <p:cNvPr id="4" name="Picture 10" descr="https://upload.wikimedia.org/wikipedia/commons/thumb/d/d8/Emblem-person-blue.svg/1024px-Emblem-person-blue.svg.png">
            <a:extLst>
              <a:ext uri="{FF2B5EF4-FFF2-40B4-BE49-F238E27FC236}">
                <a16:creationId xmlns:a16="http://schemas.microsoft.com/office/drawing/2014/main" id="{4940211B-5DCB-5C4B-4DAE-E9F8346DF6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539" y="1602513"/>
            <a:ext cx="900732" cy="900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FCC0A36F-A9AE-F1BD-CF49-1A39B9A6DC0C}"/>
              </a:ext>
            </a:extLst>
          </p:cNvPr>
          <p:cNvGrpSpPr>
            <a:grpSpLocks noChangeAspect="1"/>
          </p:cNvGrpSpPr>
          <p:nvPr/>
        </p:nvGrpSpPr>
        <p:grpSpPr>
          <a:xfrm>
            <a:off x="2098278" y="4442895"/>
            <a:ext cx="1391352" cy="1407754"/>
            <a:chOff x="3930084" y="4978403"/>
            <a:chExt cx="1729952" cy="1750352"/>
          </a:xfrm>
        </p:grpSpPr>
        <p:pic>
          <p:nvPicPr>
            <p:cNvPr id="6" name="Picture 5" descr="https://upload.wikimedia.org/wikipedia/commons/thumb/1/1b/Emblem-person-red.svg/2000px-Emblem-person-red.svg.png">
              <a:extLst>
                <a:ext uri="{FF2B5EF4-FFF2-40B4-BE49-F238E27FC236}">
                  <a16:creationId xmlns:a16="http://schemas.microsoft.com/office/drawing/2014/main" id="{E3D2CB34-CCF2-25A0-B13F-4F472DFECF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1033" y="4978403"/>
              <a:ext cx="1118656" cy="11186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314BAA3-51F2-EC05-6A4D-D972055AB2D3}"/>
                </a:ext>
              </a:extLst>
            </p:cNvPr>
            <p:cNvSpPr txBox="1"/>
            <p:nvPr/>
          </p:nvSpPr>
          <p:spPr>
            <a:xfrm>
              <a:off x="3930084" y="5925130"/>
              <a:ext cx="1729952" cy="803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Data/SW Engineer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E6E20403-73C4-A6A0-BDB7-31768B9CE5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443" y="2743092"/>
            <a:ext cx="726111" cy="744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628A791A-324E-C798-1645-9B82EDADB6F3}"/>
              </a:ext>
            </a:extLst>
          </p:cNvPr>
          <p:cNvGrpSpPr>
            <a:grpSpLocks noChangeAspect="1"/>
          </p:cNvGrpSpPr>
          <p:nvPr/>
        </p:nvGrpSpPr>
        <p:grpSpPr>
          <a:xfrm>
            <a:off x="8782126" y="4432382"/>
            <a:ext cx="1391352" cy="1407754"/>
            <a:chOff x="3930084" y="4978403"/>
            <a:chExt cx="1729952" cy="1750352"/>
          </a:xfrm>
        </p:grpSpPr>
        <p:pic>
          <p:nvPicPr>
            <p:cNvPr id="10" name="Picture 9" descr="https://upload.wikimedia.org/wikipedia/commons/thumb/1/1b/Emblem-person-red.svg/2000px-Emblem-person-red.svg.png">
              <a:extLst>
                <a:ext uri="{FF2B5EF4-FFF2-40B4-BE49-F238E27FC236}">
                  <a16:creationId xmlns:a16="http://schemas.microsoft.com/office/drawing/2014/main" id="{DA024F1B-C685-61BE-54E6-6F9BE1CA32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1033" y="4978403"/>
              <a:ext cx="1118656" cy="11186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630CEE4-834B-C208-A5D5-3F403B6E779C}"/>
                </a:ext>
              </a:extLst>
            </p:cNvPr>
            <p:cNvSpPr txBox="1"/>
            <p:nvPr/>
          </p:nvSpPr>
          <p:spPr>
            <a:xfrm>
              <a:off x="3930084" y="5925130"/>
              <a:ext cx="1729952" cy="803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DevOps Engineer</a:t>
              </a:r>
            </a:p>
          </p:txBody>
        </p:sp>
      </p:grpSp>
      <p:sp>
        <p:nvSpPr>
          <p:cNvPr id="12" name="Chevron 23">
            <a:extLst>
              <a:ext uri="{FF2B5EF4-FFF2-40B4-BE49-F238E27FC236}">
                <a16:creationId xmlns:a16="http://schemas.microsoft.com/office/drawing/2014/main" id="{BB2BAC7A-4295-A7A3-7CB0-3AA68D61B284}"/>
              </a:ext>
            </a:extLst>
          </p:cNvPr>
          <p:cNvSpPr/>
          <p:nvPr/>
        </p:nvSpPr>
        <p:spPr>
          <a:xfrm>
            <a:off x="2452354" y="2994078"/>
            <a:ext cx="2670084" cy="984738"/>
          </a:xfrm>
          <a:prstGeom prst="chevron">
            <a:avLst>
              <a:gd name="adj" fmla="val 36735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Data Integration 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Data Cleaning 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Data Preparation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80C8D60-6308-A0E7-364D-177D6DAA727B}"/>
              </a:ext>
            </a:extLst>
          </p:cNvPr>
          <p:cNvCxnSpPr>
            <a:cxnSpLocks/>
            <a:stCxn id="6" idx="0"/>
          </p:cNvCxnSpPr>
          <p:nvPr/>
        </p:nvCxnSpPr>
        <p:spPr>
          <a:xfrm flipV="1">
            <a:off x="2774089" y="3977701"/>
            <a:ext cx="0" cy="465194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6C5EC22-F339-E7ED-8EA6-A245668A61A5}"/>
              </a:ext>
            </a:extLst>
          </p:cNvPr>
          <p:cNvCxnSpPr>
            <a:stCxn id="4" idx="2"/>
            <a:endCxn id="17" idx="0"/>
          </p:cNvCxnSpPr>
          <p:nvPr/>
        </p:nvCxnSpPr>
        <p:spPr>
          <a:xfrm>
            <a:off x="5945905" y="2503252"/>
            <a:ext cx="169546" cy="491941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A8D9760-4D1E-C6ED-8C52-95466919A8E0}"/>
              </a:ext>
            </a:extLst>
          </p:cNvPr>
          <p:cNvCxnSpPr>
            <a:cxnSpLocks/>
            <a:stCxn id="10" idx="0"/>
          </p:cNvCxnSpPr>
          <p:nvPr/>
        </p:nvCxnSpPr>
        <p:spPr>
          <a:xfrm flipH="1" flipV="1">
            <a:off x="9453944" y="3979931"/>
            <a:ext cx="3993" cy="452451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DE9A46D5-2866-6EAB-AE3B-A93D32A0D55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5" t="9698" r="6904" b="11693"/>
          <a:stretch/>
        </p:blipFill>
        <p:spPr>
          <a:xfrm>
            <a:off x="1409448" y="3428645"/>
            <a:ext cx="967752" cy="896761"/>
          </a:xfrm>
          <a:prstGeom prst="rect">
            <a:avLst/>
          </a:prstGeom>
        </p:spPr>
      </p:pic>
      <p:sp>
        <p:nvSpPr>
          <p:cNvPr id="17" name="Chevron 30">
            <a:extLst>
              <a:ext uri="{FF2B5EF4-FFF2-40B4-BE49-F238E27FC236}">
                <a16:creationId xmlns:a16="http://schemas.microsoft.com/office/drawing/2014/main" id="{4A63F6F6-0A37-F42B-BDA2-7EA5F6D715F3}"/>
              </a:ext>
            </a:extLst>
          </p:cNvPr>
          <p:cNvSpPr/>
          <p:nvPr/>
        </p:nvSpPr>
        <p:spPr>
          <a:xfrm>
            <a:off x="4961281" y="2995193"/>
            <a:ext cx="2670084" cy="984738"/>
          </a:xfrm>
          <a:prstGeom prst="chevron">
            <a:avLst>
              <a:gd name="adj" fmla="val 36735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Model Selection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Training 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Hyper-parameters</a:t>
            </a:r>
          </a:p>
        </p:txBody>
      </p:sp>
      <p:sp>
        <p:nvSpPr>
          <p:cNvPr id="18" name="Chevron 31">
            <a:extLst>
              <a:ext uri="{FF2B5EF4-FFF2-40B4-BE49-F238E27FC236}">
                <a16:creationId xmlns:a16="http://schemas.microsoft.com/office/drawing/2014/main" id="{41F74ABE-E25D-A73F-D199-FE0363077A09}"/>
              </a:ext>
            </a:extLst>
          </p:cNvPr>
          <p:cNvSpPr/>
          <p:nvPr/>
        </p:nvSpPr>
        <p:spPr>
          <a:xfrm>
            <a:off x="7425570" y="2995193"/>
            <a:ext cx="2670084" cy="984738"/>
          </a:xfrm>
          <a:prstGeom prst="chevron">
            <a:avLst>
              <a:gd name="adj" fmla="val 36735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Validate &amp; Debug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Deployment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Scoring &amp; Feedback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41EEA7F-44C4-FBE6-7DAF-008DA8C4E486}"/>
              </a:ext>
            </a:extLst>
          </p:cNvPr>
          <p:cNvSpPr txBox="1"/>
          <p:nvPr/>
        </p:nvSpPr>
        <p:spPr>
          <a:xfrm>
            <a:off x="6269899" y="1683083"/>
            <a:ext cx="1039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Scientist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60A3466-ACC8-683F-46D2-7CA6C49C45E6}"/>
              </a:ext>
            </a:extLst>
          </p:cNvPr>
          <p:cNvCxnSpPr>
            <a:stCxn id="4" idx="2"/>
            <a:endCxn id="12" idx="0"/>
          </p:cNvCxnSpPr>
          <p:nvPr/>
        </p:nvCxnSpPr>
        <p:spPr>
          <a:xfrm flipH="1">
            <a:off x="3606524" y="2503252"/>
            <a:ext cx="2339381" cy="490826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338EC59-8BF5-D4FE-7F2B-3CA2B2A77F49}"/>
              </a:ext>
            </a:extLst>
          </p:cNvPr>
          <p:cNvCxnSpPr>
            <a:stCxn id="4" idx="2"/>
            <a:endCxn id="18" idx="0"/>
          </p:cNvCxnSpPr>
          <p:nvPr/>
        </p:nvCxnSpPr>
        <p:spPr>
          <a:xfrm>
            <a:off x="5945905" y="2503252"/>
            <a:ext cx="2633835" cy="491941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EC0E9F9D-F1CE-B762-2AAB-8D7624B1FD22}"/>
              </a:ext>
            </a:extLst>
          </p:cNvPr>
          <p:cNvCxnSpPr>
            <a:endCxn id="12" idx="2"/>
          </p:cNvCxnSpPr>
          <p:nvPr/>
        </p:nvCxnSpPr>
        <p:spPr>
          <a:xfrm flipH="1" flipV="1">
            <a:off x="3606524" y="3978816"/>
            <a:ext cx="1576" cy="548159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90D5D1C-8C43-F47A-A439-55E954DBE0C1}"/>
              </a:ext>
            </a:extLst>
          </p:cNvPr>
          <p:cNvCxnSpPr>
            <a:endCxn id="17" idx="2"/>
          </p:cNvCxnSpPr>
          <p:nvPr/>
        </p:nvCxnSpPr>
        <p:spPr>
          <a:xfrm flipV="1">
            <a:off x="6115451" y="3979931"/>
            <a:ext cx="0" cy="547044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89B1C0DA-3392-1A3D-1CB5-4CC80D28D932}"/>
              </a:ext>
            </a:extLst>
          </p:cNvPr>
          <p:cNvCxnSpPr>
            <a:endCxn id="18" idx="2"/>
          </p:cNvCxnSpPr>
          <p:nvPr/>
        </p:nvCxnSpPr>
        <p:spPr>
          <a:xfrm flipV="1">
            <a:off x="8579740" y="3979931"/>
            <a:ext cx="0" cy="547044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BE7EE49-073B-94FF-2880-7E1EA83FBCD9}"/>
              </a:ext>
            </a:extLst>
          </p:cNvPr>
          <p:cNvCxnSpPr/>
          <p:nvPr/>
        </p:nvCxnSpPr>
        <p:spPr>
          <a:xfrm flipH="1">
            <a:off x="3608100" y="4526975"/>
            <a:ext cx="4971640" cy="0"/>
          </a:xfrm>
          <a:prstGeom prst="straightConnector1">
            <a:avLst/>
          </a:prstGeom>
          <a:ln w="19050">
            <a:solidFill>
              <a:srgbClr val="7889FB"/>
            </a:solidFill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FAE3B126-08E6-F9A9-DD95-354C3D40B739}"/>
              </a:ext>
            </a:extLst>
          </p:cNvPr>
          <p:cNvSpPr txBox="1"/>
          <p:nvPr/>
        </p:nvSpPr>
        <p:spPr>
          <a:xfrm>
            <a:off x="3711155" y="4616809"/>
            <a:ext cx="4786744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Exploratory Process </a:t>
            </a:r>
            <a:b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(experimentation, refinements, ML pipelines)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B5DCAA1-9803-E8DC-5534-DF26946E7762}"/>
              </a:ext>
            </a:extLst>
          </p:cNvPr>
          <p:cNvSpPr/>
          <p:nvPr/>
        </p:nvSpPr>
        <p:spPr>
          <a:xfrm>
            <a:off x="7872249" y="1392391"/>
            <a:ext cx="3756218" cy="707886"/>
          </a:xfrm>
          <a:prstGeom prst="rect">
            <a:avLst/>
          </a:prstGeom>
          <a:ln w="190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Key observation: </a:t>
            </a:r>
            <a:r>
              <a:rPr lang="en-US" sz="2000" b="1" dirty="0" err="1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SotA</a:t>
            </a:r>
            <a:r>
              <a:rPr lang="en-US" sz="2000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data integration/cleaning based on ML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Rounded Rectangular Callout 6">
            <a:extLst>
              <a:ext uri="{FF2B5EF4-FFF2-40B4-BE49-F238E27FC236}">
                <a16:creationId xmlns:a16="http://schemas.microsoft.com/office/drawing/2014/main" id="{05981CA4-1FE3-EED9-E0E1-84BA1D437DFC}"/>
              </a:ext>
            </a:extLst>
          </p:cNvPr>
          <p:cNvSpPr/>
          <p:nvPr/>
        </p:nvSpPr>
        <p:spPr>
          <a:xfrm>
            <a:off x="1548821" y="1389431"/>
            <a:ext cx="3886319" cy="1152092"/>
          </a:xfrm>
          <a:prstGeom prst="wedgeRoundRectCallout">
            <a:avLst>
              <a:gd name="adj1" fmla="val -1331"/>
              <a:gd name="adj2" fmla="val 87746"/>
              <a:gd name="adj3" fmla="val 16667"/>
            </a:avLst>
          </a:prstGeom>
          <a:solidFill>
            <a:schemeClr val="bg1"/>
          </a:solidFill>
          <a:ln w="19050">
            <a:solidFill>
              <a:schemeClr val="accent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extraction, schema alignment, entity resolution, data validation, data cleaning, outlier detection, missing value imputation, semantic type detection, data augmentation, feature selection, feature engineering, feature transformations </a:t>
            </a:r>
          </a:p>
        </p:txBody>
      </p:sp>
      <p:sp>
        <p:nvSpPr>
          <p:cNvPr id="29" name="Chevron 33">
            <a:extLst>
              <a:ext uri="{FF2B5EF4-FFF2-40B4-BE49-F238E27FC236}">
                <a16:creationId xmlns:a16="http://schemas.microsoft.com/office/drawing/2014/main" id="{E790E32A-5D29-3D76-E3AE-05096311CD20}"/>
              </a:ext>
            </a:extLst>
          </p:cNvPr>
          <p:cNvSpPr/>
          <p:nvPr/>
        </p:nvSpPr>
        <p:spPr>
          <a:xfrm>
            <a:off x="2450362" y="2992963"/>
            <a:ext cx="2670084" cy="984738"/>
          </a:xfrm>
          <a:prstGeom prst="chevron">
            <a:avLst>
              <a:gd name="adj" fmla="val 36735"/>
            </a:avLst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Data Integration 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Data Cleaning 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Data Preparation</a:t>
            </a:r>
          </a:p>
        </p:txBody>
      </p:sp>
    </p:spTree>
    <p:extLst>
      <p:ext uri="{BB962C8B-B14F-4D97-AF65-F5344CB8AC3E}">
        <p14:creationId xmlns:p14="http://schemas.microsoft.com/office/powerpoint/2010/main" val="3012907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72D6066-EF1F-F05C-48F3-BBCD4AE0E33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Word Embeddings</a:t>
            </a:r>
          </a:p>
          <a:p>
            <a:pPr lvl="1"/>
            <a:r>
              <a:rPr lang="en-US" dirty="0"/>
              <a:t>Trained (word </a:t>
            </a:r>
            <a:r>
              <a:rPr lang="en-AT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vector) 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mappings (~ 50-300 dims)</a:t>
            </a:r>
          </a:p>
          <a:p>
            <a:pPr lvl="1"/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Word2vec:</a:t>
            </a:r>
            <a:r>
              <a:rPr lang="en-US" dirty="0">
                <a:sym typeface="Wingdings" panose="05000000000000000000" pitchFamily="2" charset="2"/>
              </a:rPr>
              <a:t> continuous 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bag-of-words (CBOW) or 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continuous skip-gram 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Subsampling frequent words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Semantic preserving</a:t>
            </a:r>
            <a:b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</a:b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arithmetic operations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(+ ~ * of context distributions)</a:t>
            </a:r>
            <a:endParaRPr lang="en-US" sz="700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Follow-up Work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Often pre-trained word embeddings; 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fine-tuning if necessary for task/domain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Various extensions/advancements: 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Sentence2Vec</a:t>
            </a:r>
            <a:r>
              <a:rPr lang="en-US" dirty="0">
                <a:sym typeface="Wingdings" panose="05000000000000000000" pitchFamily="2" charset="2"/>
              </a:rPr>
              <a:t>, 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Doc2Vec</a:t>
            </a:r>
            <a:r>
              <a:rPr lang="en-US" dirty="0">
                <a:sym typeface="Wingdings" panose="05000000000000000000" pitchFamily="2" charset="2"/>
              </a:rPr>
              <a:t>, 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Node2Vec</a:t>
            </a:r>
          </a:p>
          <a:p>
            <a:pPr lvl="1"/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BERT</a:t>
            </a: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,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 </a:t>
            </a:r>
            <a:r>
              <a:rPr lang="en-US" b="1" dirty="0" err="1">
                <a:solidFill>
                  <a:srgbClr val="7889FB"/>
                </a:solidFill>
                <a:sym typeface="Wingdings" panose="05000000000000000000" pitchFamily="2" charset="2"/>
              </a:rPr>
              <a:t>RoBERTa</a:t>
            </a: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,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 ALBERT</a:t>
            </a: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,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 </a:t>
            </a:r>
            <a:r>
              <a:rPr lang="en-US" b="1" dirty="0" err="1">
                <a:solidFill>
                  <a:srgbClr val="7889FB"/>
                </a:solidFill>
                <a:sym typeface="Wingdings" panose="05000000000000000000" pitchFamily="2" charset="2"/>
              </a:rPr>
              <a:t>StructBERT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 </a:t>
            </a:r>
            <a:r>
              <a:rPr lang="en-US" b="1" dirty="0">
                <a:solidFill>
                  <a:schemeClr val="tx1"/>
                </a:solidFill>
                <a:sym typeface="Wingdings" panose="05000000000000000000" pitchFamily="2" charset="2"/>
              </a:rPr>
              <a:t>/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 GPT</a:t>
            </a:r>
            <a:endParaRPr lang="en-US" b="1" dirty="0">
              <a:solidFill>
                <a:srgbClr val="7889FB"/>
              </a:solidFill>
            </a:endParaRP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5B1CE4-09D8-04B3-639C-E0885447A2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NLP Features, cont.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8545D7-B84F-3592-097A-CF224881C086}"/>
              </a:ext>
            </a:extLst>
          </p:cNvPr>
          <p:cNvSpPr txBox="1"/>
          <p:nvPr/>
        </p:nvSpPr>
        <p:spPr>
          <a:xfrm>
            <a:off x="4564821" y="3614942"/>
            <a:ext cx="3798277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b="1" dirty="0" err="1">
                <a:latin typeface="Consolas" panose="020B0609020204030204" pitchFamily="49" charset="0"/>
              </a:rPr>
              <a:t>vec</a:t>
            </a:r>
            <a:r>
              <a:rPr lang="en-US" dirty="0">
                <a:latin typeface="Consolas" panose="020B0609020204030204" pitchFamily="49" charset="0"/>
              </a:rPr>
              <a:t>(Paris) </a:t>
            </a:r>
            <a:r>
              <a:rPr lang="en-AT" dirty="0">
                <a:latin typeface="Consolas" panose="020B0609020204030204" pitchFamily="49" charset="0"/>
              </a:rPr>
              <a:t>≈ </a:t>
            </a:r>
            <a:r>
              <a:rPr lang="en-US" b="1" dirty="0" err="1">
                <a:latin typeface="Consolas" panose="020B0609020204030204" pitchFamily="49" charset="0"/>
              </a:rPr>
              <a:t>vec</a:t>
            </a:r>
            <a:r>
              <a:rPr lang="en-US" dirty="0">
                <a:latin typeface="Consolas" panose="020B0609020204030204" pitchFamily="49" charset="0"/>
              </a:rPr>
              <a:t>(Berlin) 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AT" dirty="0">
                <a:latin typeface="Consolas" panose="020B0609020204030204" pitchFamily="49" charset="0"/>
              </a:rPr>
              <a:t>–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b="1" dirty="0" err="1">
                <a:latin typeface="Consolas" panose="020B0609020204030204" pitchFamily="49" charset="0"/>
              </a:rPr>
              <a:t>vec</a:t>
            </a:r>
            <a:r>
              <a:rPr lang="en-US" dirty="0">
                <a:latin typeface="Consolas" panose="020B0609020204030204" pitchFamily="49" charset="0"/>
              </a:rPr>
              <a:t>(Germany) + </a:t>
            </a:r>
            <a:r>
              <a:rPr lang="en-US" b="1" dirty="0" err="1">
                <a:latin typeface="Consolas" panose="020B0609020204030204" pitchFamily="49" charset="0"/>
              </a:rPr>
              <a:t>vec</a:t>
            </a:r>
            <a:r>
              <a:rPr lang="en-US" dirty="0">
                <a:latin typeface="Consolas" panose="020B0609020204030204" pitchFamily="49" charset="0"/>
              </a:rPr>
              <a:t>(France)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E431A8-EC9F-2149-5249-0583077FB1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9062" y="396545"/>
            <a:ext cx="496251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BADEBB9-6980-9F69-C21A-E512DE61A397}"/>
              </a:ext>
            </a:extLst>
          </p:cNvPr>
          <p:cNvSpPr txBox="1"/>
          <p:nvPr/>
        </p:nvSpPr>
        <p:spPr>
          <a:xfrm>
            <a:off x="5814824" y="346150"/>
            <a:ext cx="3982521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[Tomas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Mikolov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Kai Chen, Greg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Corrado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Jeffrey Dean: Efficient Estimation of Word Representations in Vector Space.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ICLR (Workshop) 2013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BD7455D-F0C0-1041-F8FC-B9AAAC92E433}"/>
              </a:ext>
            </a:extLst>
          </p:cNvPr>
          <p:cNvSpPr/>
          <p:nvPr/>
        </p:nvSpPr>
        <p:spPr>
          <a:xfrm>
            <a:off x="4464337" y="1484921"/>
            <a:ext cx="422029" cy="3014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en-US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t-2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0928115-A9C6-F547-43CE-47D7BB8FB9B6}"/>
              </a:ext>
            </a:extLst>
          </p:cNvPr>
          <p:cNvSpPr/>
          <p:nvPr/>
        </p:nvSpPr>
        <p:spPr>
          <a:xfrm>
            <a:off x="4466011" y="1898576"/>
            <a:ext cx="422029" cy="3014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en-US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t-1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CE94D6C-04C2-1A19-FF27-CD0B94E9A636}"/>
              </a:ext>
            </a:extLst>
          </p:cNvPr>
          <p:cNvSpPr/>
          <p:nvPr/>
        </p:nvSpPr>
        <p:spPr>
          <a:xfrm>
            <a:off x="5773975" y="2302182"/>
            <a:ext cx="422029" cy="3014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endParaRPr lang="en-US" baseline="-25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CEAE7C7-FDE1-5B93-A15D-AF7A560BE345}"/>
              </a:ext>
            </a:extLst>
          </p:cNvPr>
          <p:cNvSpPr/>
          <p:nvPr/>
        </p:nvSpPr>
        <p:spPr>
          <a:xfrm>
            <a:off x="4467688" y="2694070"/>
            <a:ext cx="422029" cy="3014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en-US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t+1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9E5311A-088B-C685-60F2-8130500ADF82}"/>
              </a:ext>
            </a:extLst>
          </p:cNvPr>
          <p:cNvSpPr/>
          <p:nvPr/>
        </p:nvSpPr>
        <p:spPr>
          <a:xfrm>
            <a:off x="4469367" y="3087628"/>
            <a:ext cx="422029" cy="3014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en-US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t+2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E806216-830D-6618-AF31-0619B0C49D96}"/>
              </a:ext>
            </a:extLst>
          </p:cNvPr>
          <p:cNvSpPr/>
          <p:nvPr/>
        </p:nvSpPr>
        <p:spPr>
          <a:xfrm>
            <a:off x="5099057" y="2300510"/>
            <a:ext cx="422029" cy="3014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AT" dirty="0">
                <a:latin typeface="Calibri" panose="020F0502020204030204" pitchFamily="34" charset="0"/>
                <a:cs typeface="Calibri" panose="020F0502020204030204" pitchFamily="34" charset="0"/>
              </a:rPr>
              <a:t>∑</a:t>
            </a:r>
            <a:endParaRPr lang="en-US" baseline="-25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3" name="Gerade Verbindung mit Pfeil 27">
            <a:extLst>
              <a:ext uri="{FF2B5EF4-FFF2-40B4-BE49-F238E27FC236}">
                <a16:creationId xmlns:a16="http://schemas.microsoft.com/office/drawing/2014/main" id="{A6DFB724-C41D-E8FF-3408-B50142F4E050}"/>
              </a:ext>
            </a:extLst>
          </p:cNvPr>
          <p:cNvCxnSpPr>
            <a:stCxn id="7" idx="3"/>
            <a:endCxn id="12" idx="0"/>
          </p:cNvCxnSpPr>
          <p:nvPr/>
        </p:nvCxnSpPr>
        <p:spPr bwMode="auto">
          <a:xfrm>
            <a:off x="4886366" y="1635646"/>
            <a:ext cx="423706" cy="664864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14" name="Gerade Verbindung mit Pfeil 27">
            <a:extLst>
              <a:ext uri="{FF2B5EF4-FFF2-40B4-BE49-F238E27FC236}">
                <a16:creationId xmlns:a16="http://schemas.microsoft.com/office/drawing/2014/main" id="{25A6826F-5D46-31DE-44A8-93220A2EF1FE}"/>
              </a:ext>
            </a:extLst>
          </p:cNvPr>
          <p:cNvCxnSpPr>
            <a:stCxn id="11" idx="3"/>
            <a:endCxn id="12" idx="2"/>
          </p:cNvCxnSpPr>
          <p:nvPr/>
        </p:nvCxnSpPr>
        <p:spPr bwMode="auto">
          <a:xfrm flipV="1">
            <a:off x="4891396" y="2601960"/>
            <a:ext cx="418676" cy="636393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15" name="Gerade Verbindung mit Pfeil 27">
            <a:extLst>
              <a:ext uri="{FF2B5EF4-FFF2-40B4-BE49-F238E27FC236}">
                <a16:creationId xmlns:a16="http://schemas.microsoft.com/office/drawing/2014/main" id="{FD877658-2AB0-6BDB-5AA4-172BDC59B9C9}"/>
              </a:ext>
            </a:extLst>
          </p:cNvPr>
          <p:cNvCxnSpPr>
            <a:stCxn id="10" idx="3"/>
            <a:endCxn id="12" idx="2"/>
          </p:cNvCxnSpPr>
          <p:nvPr/>
        </p:nvCxnSpPr>
        <p:spPr bwMode="auto">
          <a:xfrm flipV="1">
            <a:off x="4889717" y="2601960"/>
            <a:ext cx="420355" cy="242835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16" name="Gerade Verbindung mit Pfeil 27">
            <a:extLst>
              <a:ext uri="{FF2B5EF4-FFF2-40B4-BE49-F238E27FC236}">
                <a16:creationId xmlns:a16="http://schemas.microsoft.com/office/drawing/2014/main" id="{09287FDA-639B-ADC7-1423-363776CCD7B3}"/>
              </a:ext>
            </a:extLst>
          </p:cNvPr>
          <p:cNvCxnSpPr>
            <a:stCxn id="8" idx="3"/>
            <a:endCxn id="12" idx="0"/>
          </p:cNvCxnSpPr>
          <p:nvPr/>
        </p:nvCxnSpPr>
        <p:spPr bwMode="auto">
          <a:xfrm>
            <a:off x="4888040" y="2049301"/>
            <a:ext cx="422032" cy="251209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17" name="Gerade Verbindung mit Pfeil 27">
            <a:extLst>
              <a:ext uri="{FF2B5EF4-FFF2-40B4-BE49-F238E27FC236}">
                <a16:creationId xmlns:a16="http://schemas.microsoft.com/office/drawing/2014/main" id="{8E7A447C-349B-7FE3-4CE9-3870C3E81EA8}"/>
              </a:ext>
            </a:extLst>
          </p:cNvPr>
          <p:cNvCxnSpPr>
            <a:endCxn id="9" idx="1"/>
          </p:cNvCxnSpPr>
          <p:nvPr/>
        </p:nvCxnSpPr>
        <p:spPr bwMode="auto">
          <a:xfrm>
            <a:off x="5521086" y="2452907"/>
            <a:ext cx="252889" cy="0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46445A72-2D9B-7239-C867-69EC71BB4146}"/>
              </a:ext>
            </a:extLst>
          </p:cNvPr>
          <p:cNvSpPr txBox="1"/>
          <p:nvPr/>
        </p:nvSpPr>
        <p:spPr>
          <a:xfrm>
            <a:off x="5258156" y="1635646"/>
            <a:ext cx="937848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CBOW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621F8E5-0049-8761-A09F-03689B0E0001}"/>
              </a:ext>
            </a:extLst>
          </p:cNvPr>
          <p:cNvSpPr/>
          <p:nvPr/>
        </p:nvSpPr>
        <p:spPr>
          <a:xfrm>
            <a:off x="8123607" y="1496644"/>
            <a:ext cx="422029" cy="3014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en-US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t-2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BD08331-8735-ADC5-3CC8-A71B96E3E156}"/>
              </a:ext>
            </a:extLst>
          </p:cNvPr>
          <p:cNvSpPr/>
          <p:nvPr/>
        </p:nvSpPr>
        <p:spPr>
          <a:xfrm>
            <a:off x="8125281" y="1910299"/>
            <a:ext cx="422029" cy="3014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en-US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t-1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30ACEEE-D1D9-8678-6633-E0D9EF710D80}"/>
              </a:ext>
            </a:extLst>
          </p:cNvPr>
          <p:cNvSpPr/>
          <p:nvPr/>
        </p:nvSpPr>
        <p:spPr>
          <a:xfrm>
            <a:off x="6770428" y="2313905"/>
            <a:ext cx="422029" cy="3014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endParaRPr lang="en-US" baseline="-25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47A714E-4B2B-85C3-1255-91BB61EA1E44}"/>
              </a:ext>
            </a:extLst>
          </p:cNvPr>
          <p:cNvSpPr/>
          <p:nvPr/>
        </p:nvSpPr>
        <p:spPr>
          <a:xfrm>
            <a:off x="8126958" y="2705793"/>
            <a:ext cx="422029" cy="3014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en-US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t+1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F77C398-AE0A-4E44-5A7C-11FB218BBAAB}"/>
              </a:ext>
            </a:extLst>
          </p:cNvPr>
          <p:cNvSpPr/>
          <p:nvPr/>
        </p:nvSpPr>
        <p:spPr>
          <a:xfrm>
            <a:off x="8128637" y="3099351"/>
            <a:ext cx="422029" cy="3014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en-US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t+2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FB90450-01AC-4C08-2BC1-80D5A1809135}"/>
              </a:ext>
            </a:extLst>
          </p:cNvPr>
          <p:cNvSpPr/>
          <p:nvPr/>
        </p:nvSpPr>
        <p:spPr>
          <a:xfrm>
            <a:off x="7472141" y="2312233"/>
            <a:ext cx="422029" cy="3014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AT" dirty="0">
                <a:latin typeface="Calibri" panose="020F0502020204030204" pitchFamily="34" charset="0"/>
                <a:cs typeface="Calibri" panose="020F0502020204030204" pitchFamily="34" charset="0"/>
              </a:rPr>
              <a:t>∑</a:t>
            </a:r>
            <a:endParaRPr lang="en-US" baseline="-25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5" name="Gerade Verbindung mit Pfeil 27">
            <a:extLst>
              <a:ext uri="{FF2B5EF4-FFF2-40B4-BE49-F238E27FC236}">
                <a16:creationId xmlns:a16="http://schemas.microsoft.com/office/drawing/2014/main" id="{575C7B38-29D7-BB24-8C88-11303F5E86CC}"/>
              </a:ext>
            </a:extLst>
          </p:cNvPr>
          <p:cNvCxnSpPr>
            <a:stCxn id="24" idx="0"/>
            <a:endCxn id="19" idx="1"/>
          </p:cNvCxnSpPr>
          <p:nvPr/>
        </p:nvCxnSpPr>
        <p:spPr bwMode="auto">
          <a:xfrm flipV="1">
            <a:off x="7683156" y="1647369"/>
            <a:ext cx="440451" cy="664864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26" name="Gerade Verbindung mit Pfeil 27">
            <a:extLst>
              <a:ext uri="{FF2B5EF4-FFF2-40B4-BE49-F238E27FC236}">
                <a16:creationId xmlns:a16="http://schemas.microsoft.com/office/drawing/2014/main" id="{A4BBB11B-1650-A4D9-D3A4-19BF77ACF046}"/>
              </a:ext>
            </a:extLst>
          </p:cNvPr>
          <p:cNvCxnSpPr>
            <a:stCxn id="24" idx="2"/>
            <a:endCxn id="23" idx="1"/>
          </p:cNvCxnSpPr>
          <p:nvPr/>
        </p:nvCxnSpPr>
        <p:spPr bwMode="auto">
          <a:xfrm>
            <a:off x="7683156" y="2613683"/>
            <a:ext cx="445481" cy="636393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27" name="Gerade Verbindung mit Pfeil 27">
            <a:extLst>
              <a:ext uri="{FF2B5EF4-FFF2-40B4-BE49-F238E27FC236}">
                <a16:creationId xmlns:a16="http://schemas.microsoft.com/office/drawing/2014/main" id="{FD1B0B1C-84C1-C7C0-C3B8-8FF09F119CFF}"/>
              </a:ext>
            </a:extLst>
          </p:cNvPr>
          <p:cNvCxnSpPr>
            <a:stCxn id="24" idx="2"/>
            <a:endCxn id="22" idx="1"/>
          </p:cNvCxnSpPr>
          <p:nvPr/>
        </p:nvCxnSpPr>
        <p:spPr bwMode="auto">
          <a:xfrm>
            <a:off x="7683156" y="2613683"/>
            <a:ext cx="443802" cy="242835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28" name="Gerade Verbindung mit Pfeil 27">
            <a:extLst>
              <a:ext uri="{FF2B5EF4-FFF2-40B4-BE49-F238E27FC236}">
                <a16:creationId xmlns:a16="http://schemas.microsoft.com/office/drawing/2014/main" id="{398A7215-ED99-203C-C720-FF0D223F6CC8}"/>
              </a:ext>
            </a:extLst>
          </p:cNvPr>
          <p:cNvCxnSpPr>
            <a:stCxn id="24" idx="0"/>
            <a:endCxn id="20" idx="1"/>
          </p:cNvCxnSpPr>
          <p:nvPr/>
        </p:nvCxnSpPr>
        <p:spPr bwMode="auto">
          <a:xfrm flipV="1">
            <a:off x="7683156" y="2061024"/>
            <a:ext cx="442125" cy="251209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29" name="Gerade Verbindung mit Pfeil 27">
            <a:extLst>
              <a:ext uri="{FF2B5EF4-FFF2-40B4-BE49-F238E27FC236}">
                <a16:creationId xmlns:a16="http://schemas.microsoft.com/office/drawing/2014/main" id="{BE7C3F9F-1DAC-B5D3-AE3E-87B117B658F3}"/>
              </a:ext>
            </a:extLst>
          </p:cNvPr>
          <p:cNvCxnSpPr>
            <a:stCxn id="21" idx="3"/>
            <a:endCxn id="24" idx="1"/>
          </p:cNvCxnSpPr>
          <p:nvPr/>
        </p:nvCxnSpPr>
        <p:spPr bwMode="auto">
          <a:xfrm flipV="1">
            <a:off x="7192457" y="2462958"/>
            <a:ext cx="279684" cy="1672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AA359DF1-2AA0-4CCF-19D0-AE2D654DAE2B}"/>
              </a:ext>
            </a:extLst>
          </p:cNvPr>
          <p:cNvSpPr txBox="1"/>
          <p:nvPr/>
        </p:nvSpPr>
        <p:spPr>
          <a:xfrm>
            <a:off x="6847465" y="1486596"/>
            <a:ext cx="937848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Skip-gram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AF0A9AB-F94C-B4A1-7774-A56295268E96}"/>
              </a:ext>
            </a:extLst>
          </p:cNvPr>
          <p:cNvSpPr/>
          <p:nvPr/>
        </p:nvSpPr>
        <p:spPr>
          <a:xfrm>
            <a:off x="5498123" y="769159"/>
            <a:ext cx="212205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  <a:hlinkClick r:id="rId4"/>
              </a:rPr>
              <a:t>github.com/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  <a:hlinkClick r:id="rId4"/>
              </a:rPr>
              <a:t>dav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  <a:hlinkClick r:id="rId4"/>
              </a:rPr>
              <a:t>/word2vec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2AB0DB5C-4535-71CA-FB77-77907C06C0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18722" y="4341830"/>
            <a:ext cx="455154" cy="640080"/>
          </a:xfrm>
          <a:prstGeom prst="rect">
            <a:avLst/>
          </a:prstGeom>
          <a:noFill/>
          <a:ln w="25400">
            <a:solidFill>
              <a:srgbClr val="7889FB"/>
            </a:solidFill>
          </a:ln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CC5F298F-325E-F566-C1D9-EF4EDD82DEE9}"/>
              </a:ext>
            </a:extLst>
          </p:cNvPr>
          <p:cNvSpPr txBox="1"/>
          <p:nvPr/>
        </p:nvSpPr>
        <p:spPr>
          <a:xfrm>
            <a:off x="6605196" y="4481101"/>
            <a:ext cx="4679178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[Jacob Devlin et al. : </a:t>
            </a:r>
            <a:r>
              <a:rPr lang="en-US" sz="1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BERT: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Pre-training of Deep Bidirectional Transformers for Language Understanding.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NAACL-HLT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(1) 2019]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6EAD7393-3137-BA56-EB34-4EF39EAA32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13454" y="1752448"/>
            <a:ext cx="2875433" cy="2145682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8899F240-738A-46B3-6E8B-544BF3603E34}"/>
              </a:ext>
            </a:extLst>
          </p:cNvPr>
          <p:cNvSpPr txBox="1"/>
          <p:nvPr/>
        </p:nvSpPr>
        <p:spPr>
          <a:xfrm>
            <a:off x="9102696" y="3955063"/>
            <a:ext cx="2988057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7"/>
              </a:rPr>
              <a:t>https://wiki.pathmind.com/word2vec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37" name="Right Arrow 6">
            <a:extLst>
              <a:ext uri="{FF2B5EF4-FFF2-40B4-BE49-F238E27FC236}">
                <a16:creationId xmlns:a16="http://schemas.microsoft.com/office/drawing/2014/main" id="{57B1EC96-6275-316B-1DB2-0F3C5A588989}"/>
              </a:ext>
            </a:extLst>
          </p:cNvPr>
          <p:cNvSpPr/>
          <p:nvPr/>
        </p:nvSpPr>
        <p:spPr>
          <a:xfrm>
            <a:off x="8520030" y="3794630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3E7A0B1-6060-005F-DF2B-72422568898A}"/>
              </a:ext>
            </a:extLst>
          </p:cNvPr>
          <p:cNvSpPr txBox="1"/>
          <p:nvPr/>
        </p:nvSpPr>
        <p:spPr>
          <a:xfrm>
            <a:off x="7971416" y="4995474"/>
            <a:ext cx="3312958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[Tom B. Brown et al: Language Models are Few-Shot Learners. (</a:t>
            </a:r>
            <a:r>
              <a:rPr lang="en-US" sz="1400" b="1" dirty="0">
                <a:solidFill>
                  <a:srgbClr val="C40D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GPT-3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), </a:t>
            </a:r>
            <a:r>
              <a:rPr lang="en-US" sz="1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CoRR</a:t>
            </a:r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2020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8"/>
              </a:rPr>
              <a:t>https://arxiv.org/pdf/2005.14165.pdf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FC68208D-9106-C8B9-D7BE-3784C071C49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427084" y="5071697"/>
            <a:ext cx="449748" cy="581891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</p:spTree>
    <p:extLst>
      <p:ext uri="{BB962C8B-B14F-4D97-AF65-F5344CB8AC3E}">
        <p14:creationId xmlns:p14="http://schemas.microsoft.com/office/powerpoint/2010/main" val="606893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3" grpId="0"/>
      <p:bldP spid="36" grpId="0"/>
      <p:bldP spid="37" grpId="0" animBg="1"/>
      <p:bldP spid="3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35876CE-91C0-2D67-05F4-EE1632D9CE6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API Design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Transformers:</a:t>
            </a:r>
            <a:r>
              <a:rPr lang="en-US" dirty="0"/>
              <a:t> Feature transformations and learned models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Estimators:</a:t>
            </a:r>
            <a:r>
              <a:rPr lang="en-US" dirty="0"/>
              <a:t> Algorithm that can be fit to produce a transformer </a:t>
            </a:r>
          </a:p>
          <a:p>
            <a:pPr lvl="1"/>
            <a:r>
              <a:rPr lang="en-US" dirty="0"/>
              <a:t>Compose ML pipelines from chains of transformers and estimators</a:t>
            </a:r>
          </a:p>
          <a:p>
            <a:pPr lvl="3"/>
            <a:endParaRPr lang="en-US" sz="700" dirty="0"/>
          </a:p>
          <a:p>
            <a:r>
              <a:rPr lang="en-US" dirty="0"/>
              <a:t>Example </a:t>
            </a:r>
            <a:br>
              <a:rPr lang="en-US" dirty="0"/>
            </a:br>
            <a:r>
              <a:rPr lang="en-US" dirty="0"/>
              <a:t>Pipeline 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93A93F-2A86-EDDC-25C9-FBCE8A461C1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Example Spark ML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6D0127-0A45-9738-3D6F-6315595C7C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6888" y="396545"/>
            <a:ext cx="741075" cy="38558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1BCBF82-79F4-49BC-E753-E2C243EC40C2}"/>
              </a:ext>
            </a:extLst>
          </p:cNvPr>
          <p:cNvSpPr txBox="1"/>
          <p:nvPr/>
        </p:nvSpPr>
        <p:spPr>
          <a:xfrm>
            <a:off x="7688962" y="5210365"/>
            <a:ext cx="2552281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https://spark.apache.org/docs/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2.4.3/ml-pipeline.html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1DB5A9-B8F3-06CE-E0DB-BF4EC80F6734}"/>
              </a:ext>
            </a:extLst>
          </p:cNvPr>
          <p:cNvSpPr txBox="1"/>
          <p:nvPr/>
        </p:nvSpPr>
        <p:spPr>
          <a:xfrm>
            <a:off x="2325898" y="2701783"/>
            <a:ext cx="6943411" cy="304698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// define pipeline stages 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tokenizer =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Tokenizer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inputCol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="text",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outputCol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="words")</a:t>
            </a:r>
          </a:p>
          <a:p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hashingTF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= </a:t>
            </a:r>
            <a:r>
              <a:rPr lang="en-US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HashingTF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inputCol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=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tokenizer.getOutputCol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(), 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                   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outputCol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="features")</a:t>
            </a:r>
          </a:p>
          <a:p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lr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= </a:t>
            </a:r>
            <a:r>
              <a:rPr lang="en-US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LogisticRegression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maxIter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=10,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regParam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=0.001)</a:t>
            </a:r>
          </a:p>
          <a:p>
            <a:endParaRPr lang="en-US" sz="1600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// create pipeline transformer via fit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pipeline =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Pipeline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(stages=[tokenizer,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hashingTF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,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lr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])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model =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pipeline.</a:t>
            </a:r>
            <a:r>
              <a:rPr lang="en-US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fit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(training)</a:t>
            </a:r>
          </a:p>
          <a:p>
            <a:endParaRPr lang="en-US" sz="1600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// use of resulting ML pipeline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prediction =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model.</a:t>
            </a:r>
            <a:r>
              <a:rPr lang="en-US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transform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(test)</a:t>
            </a:r>
          </a:p>
        </p:txBody>
      </p:sp>
    </p:spTree>
    <p:extLst>
      <p:ext uri="{BB962C8B-B14F-4D97-AF65-F5344CB8AC3E}">
        <p14:creationId xmlns:p14="http://schemas.microsoft.com/office/powerpoint/2010/main" val="1453345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6939816-CFFC-C996-6F33-F3B3FC9E3EE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Feature Transformation </a:t>
            </a:r>
            <a:br>
              <a:rPr lang="en-US" dirty="0"/>
            </a:br>
            <a:r>
              <a:rPr lang="en-US" dirty="0"/>
              <a:t>during </a:t>
            </a:r>
            <a:r>
              <a:rPr lang="en-US" dirty="0">
                <a:solidFill>
                  <a:srgbClr val="7889FB"/>
                </a:solidFill>
              </a:rPr>
              <a:t>Training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9E2435-A295-1B32-0819-1B1993DC187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Example </a:t>
            </a:r>
            <a:r>
              <a:rPr lang="en-US" dirty="0" err="1"/>
              <a:t>SystemML</a:t>
            </a:r>
            <a:r>
              <a:rPr lang="en-US" dirty="0"/>
              <a:t>/</a:t>
            </a:r>
            <a:r>
              <a:rPr lang="en-US" dirty="0" err="1"/>
              <a:t>SystemDS</a:t>
            </a: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E897996-5EBE-37BC-D93E-DE58F99EABB1}"/>
              </a:ext>
            </a:extLst>
          </p:cNvPr>
          <p:cNvGrpSpPr/>
          <p:nvPr/>
        </p:nvGrpSpPr>
        <p:grpSpPr>
          <a:xfrm>
            <a:off x="6063062" y="1342797"/>
            <a:ext cx="4185756" cy="1074677"/>
            <a:chOff x="4713767" y="4004406"/>
            <a:chExt cx="4185756" cy="1074677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A6248C2-454E-7EEB-96D3-E8BCB09FB746}"/>
                </a:ext>
              </a:extLst>
            </p:cNvPr>
            <p:cNvSpPr/>
            <p:nvPr/>
          </p:nvSpPr>
          <p:spPr>
            <a:xfrm>
              <a:off x="4756151" y="4004406"/>
              <a:ext cx="4143372" cy="1040124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7DB7FB8-D7B6-F2FB-C7E9-0B73E68530D5}"/>
                </a:ext>
              </a:extLst>
            </p:cNvPr>
            <p:cNvSpPr txBox="1"/>
            <p:nvPr/>
          </p:nvSpPr>
          <p:spPr>
            <a:xfrm>
              <a:off x="4713767" y="4709751"/>
              <a:ext cx="10096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Training</a:t>
              </a: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055285E2-5053-311E-8DF3-BF95862E0E68}"/>
              </a:ext>
            </a:extLst>
          </p:cNvPr>
          <p:cNvSpPr/>
          <p:nvPr/>
        </p:nvSpPr>
        <p:spPr>
          <a:xfrm>
            <a:off x="5984794" y="1634166"/>
            <a:ext cx="412751" cy="398679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FY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AF1B54D-7B00-F8F3-6953-B47F9C45B9FE}"/>
              </a:ext>
            </a:extLst>
          </p:cNvPr>
          <p:cNvSpPr/>
          <p:nvPr/>
        </p:nvSpPr>
        <p:spPr>
          <a:xfrm>
            <a:off x="9461097" y="2119216"/>
            <a:ext cx="405136" cy="519135"/>
          </a:xfrm>
          <a:prstGeom prst="rect">
            <a:avLst/>
          </a:prstGeom>
          <a:solidFill>
            <a:srgbClr val="7889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endParaRPr lang="en-US" sz="1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E86B476-B5BE-526F-2289-77EAB1319615}"/>
              </a:ext>
            </a:extLst>
          </p:cNvPr>
          <p:cNvSpPr/>
          <p:nvPr/>
        </p:nvSpPr>
        <p:spPr>
          <a:xfrm>
            <a:off x="8396209" y="2200021"/>
            <a:ext cx="412751" cy="398679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MY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80727F1-5C15-09CF-61D6-A4030AAC4E84}"/>
              </a:ext>
            </a:extLst>
          </p:cNvPr>
          <p:cNvSpPr/>
          <p:nvPr/>
        </p:nvSpPr>
        <p:spPr>
          <a:xfrm>
            <a:off x="9701132" y="1406938"/>
            <a:ext cx="412751" cy="398679"/>
          </a:xfrm>
          <a:prstGeom prst="rect">
            <a:avLst/>
          </a:prstGeom>
          <a:solidFill>
            <a:srgbClr val="7889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Y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2977742-7F8C-7157-9551-7232F675AF71}"/>
              </a:ext>
            </a:extLst>
          </p:cNvPr>
          <p:cNvSpPr/>
          <p:nvPr/>
        </p:nvSpPr>
        <p:spPr>
          <a:xfrm>
            <a:off x="5565694" y="1338891"/>
            <a:ext cx="539752" cy="398679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FX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29DC221-FB7D-DE13-BC20-24D3C7EE35C0}"/>
              </a:ext>
            </a:extLst>
          </p:cNvPr>
          <p:cNvSpPr txBox="1"/>
          <p:nvPr/>
        </p:nvSpPr>
        <p:spPr>
          <a:xfrm>
            <a:off x="6435646" y="1338891"/>
            <a:ext cx="2314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transformencode</a:t>
            </a:r>
            <a:endParaRPr lang="en-US" dirty="0"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AE1BE5C-9A68-9C80-4A08-8375143216ED}"/>
              </a:ext>
            </a:extLst>
          </p:cNvPr>
          <p:cNvSpPr/>
          <p:nvPr/>
        </p:nvSpPr>
        <p:spPr>
          <a:xfrm>
            <a:off x="9121696" y="1410285"/>
            <a:ext cx="528637" cy="395332"/>
          </a:xfrm>
          <a:prstGeom prst="rect">
            <a:avLst/>
          </a:prstGeom>
          <a:solidFill>
            <a:srgbClr val="7889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endParaRPr lang="en-US" sz="1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D690489-EE43-8E27-1B44-DECB12B519CB}"/>
              </a:ext>
            </a:extLst>
          </p:cNvPr>
          <p:cNvSpPr/>
          <p:nvPr/>
        </p:nvSpPr>
        <p:spPr>
          <a:xfrm>
            <a:off x="7735808" y="2190226"/>
            <a:ext cx="539752" cy="398679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MX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DA91C42-7130-78DB-9EFA-7AE9FCEB8F20}"/>
              </a:ext>
            </a:extLst>
          </p:cNvPr>
          <p:cNvCxnSpPr>
            <a:cxnSpLocks/>
          </p:cNvCxnSpPr>
          <p:nvPr/>
        </p:nvCxnSpPr>
        <p:spPr>
          <a:xfrm>
            <a:off x="5181521" y="1529391"/>
            <a:ext cx="390525" cy="0"/>
          </a:xfrm>
          <a:prstGeom prst="straightConnector1">
            <a:avLst/>
          </a:prstGeom>
          <a:ln w="19050">
            <a:solidFill>
              <a:srgbClr val="7889FB"/>
            </a:solidFill>
            <a:headEnd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D099452-5A26-92C4-7DC8-163754476E23}"/>
              </a:ext>
            </a:extLst>
          </p:cNvPr>
          <p:cNvCxnSpPr>
            <a:cxnSpLocks/>
          </p:cNvCxnSpPr>
          <p:nvPr/>
        </p:nvCxnSpPr>
        <p:spPr>
          <a:xfrm>
            <a:off x="6143546" y="1538916"/>
            <a:ext cx="390525" cy="0"/>
          </a:xfrm>
          <a:prstGeom prst="straightConnector1">
            <a:avLst/>
          </a:prstGeom>
          <a:ln w="19050">
            <a:solidFill>
              <a:srgbClr val="7889FB"/>
            </a:solidFill>
            <a:headEnd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7C09723-8014-93C8-0B47-8DEBB048D188}"/>
              </a:ext>
            </a:extLst>
          </p:cNvPr>
          <p:cNvCxnSpPr>
            <a:cxnSpLocks/>
          </p:cNvCxnSpPr>
          <p:nvPr/>
        </p:nvCxnSpPr>
        <p:spPr>
          <a:xfrm>
            <a:off x="8648621" y="1538916"/>
            <a:ext cx="390525" cy="0"/>
          </a:xfrm>
          <a:prstGeom prst="straightConnector1">
            <a:avLst/>
          </a:prstGeom>
          <a:ln w="19050">
            <a:solidFill>
              <a:srgbClr val="7889FB"/>
            </a:solidFill>
            <a:headEnd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4B46023-9574-5130-2D7B-822EEBB63157}"/>
              </a:ext>
            </a:extLst>
          </p:cNvPr>
          <p:cNvCxnSpPr>
            <a:cxnSpLocks/>
          </p:cNvCxnSpPr>
          <p:nvPr/>
        </p:nvCxnSpPr>
        <p:spPr>
          <a:xfrm>
            <a:off x="8007270" y="1708224"/>
            <a:ext cx="0" cy="420517"/>
          </a:xfrm>
          <a:prstGeom prst="straightConnector1">
            <a:avLst/>
          </a:prstGeom>
          <a:ln w="19050">
            <a:solidFill>
              <a:srgbClr val="7889FB"/>
            </a:solidFill>
            <a:headEnd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0D563E1-938D-BD8D-5465-2921C2A0F2A0}"/>
              </a:ext>
            </a:extLst>
          </p:cNvPr>
          <p:cNvCxnSpPr>
            <a:cxnSpLocks/>
          </p:cNvCxnSpPr>
          <p:nvPr/>
        </p:nvCxnSpPr>
        <p:spPr>
          <a:xfrm>
            <a:off x="9663665" y="1872291"/>
            <a:ext cx="0" cy="237400"/>
          </a:xfrm>
          <a:prstGeom prst="straightConnector1">
            <a:avLst/>
          </a:prstGeom>
          <a:ln w="19050">
            <a:solidFill>
              <a:srgbClr val="7889FB"/>
            </a:solidFill>
            <a:headEnd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37F35731-1768-E967-1376-3113D90482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6208" y="396545"/>
            <a:ext cx="1388669" cy="403871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494B2CDA-1454-3624-BC59-12AC8CF4C7C5}"/>
              </a:ext>
            </a:extLst>
          </p:cNvPr>
          <p:cNvSpPr txBox="1"/>
          <p:nvPr/>
        </p:nvSpPr>
        <p:spPr>
          <a:xfrm>
            <a:off x="773609" y="2744601"/>
            <a:ext cx="7915345" cy="304698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# read tokenized words</a:t>
            </a:r>
          </a:p>
          <a:p>
            <a:r>
              <a:rPr lang="en-US" sz="16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FX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=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read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(“./input/FX”,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data_type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=FRAME); </a:t>
            </a:r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# sentence id, word, count</a:t>
            </a:r>
          </a:p>
          <a:p>
            <a:r>
              <a:rPr lang="en-US" sz="16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FY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=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read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(“./input/FY”,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data_type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=FRAME); </a:t>
            </a:r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# sentence id, labels</a:t>
            </a:r>
          </a:p>
          <a:p>
            <a:endParaRPr lang="en-US" sz="1600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# encode and one-hot encoding 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[</a:t>
            </a:r>
            <a:r>
              <a:rPr lang="en-US" sz="1600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X0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, </a:t>
            </a:r>
            <a:r>
              <a:rPr lang="en-US" sz="16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MX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] = </a:t>
            </a:r>
            <a:r>
              <a:rPr lang="en-US" sz="1600" b="1" dirty="0" err="1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transformencode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(target=FX, spec=“{recode:[2]}”);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[</a:t>
            </a:r>
            <a:r>
              <a:rPr lang="en-US" sz="1600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Y0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, </a:t>
            </a:r>
            <a:r>
              <a:rPr lang="en-US" sz="16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MY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] = </a:t>
            </a:r>
            <a:r>
              <a:rPr lang="en-US" sz="1600" b="1" dirty="0" err="1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transformencode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(target=FY, spec=“{recode:[2]}”);</a:t>
            </a:r>
          </a:p>
          <a:p>
            <a:r>
              <a:rPr lang="en-US" sz="1600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X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=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table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(X0[,1], X0[,2], X0[,3]); </a:t>
            </a:r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# bag of words</a:t>
            </a:r>
          </a:p>
          <a:p>
            <a:r>
              <a:rPr lang="en-US" sz="1600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Y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=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table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(Y0[,1], Y0[,2]);         </a:t>
            </a:r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# bag of words</a:t>
            </a:r>
          </a:p>
          <a:p>
            <a:endParaRPr lang="en-US" sz="1600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# model training via multi-label, multi-nominal logical regression</a:t>
            </a:r>
          </a:p>
          <a:p>
            <a:r>
              <a:rPr lang="en-US" sz="1600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B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= </a:t>
            </a:r>
            <a:r>
              <a:rPr lang="en-US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mlogreg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(X, Y);</a:t>
            </a:r>
          </a:p>
        </p:txBody>
      </p:sp>
    </p:spTree>
    <p:extLst>
      <p:ext uri="{BB962C8B-B14F-4D97-AF65-F5344CB8AC3E}">
        <p14:creationId xmlns:p14="http://schemas.microsoft.com/office/powerpoint/2010/main" val="1427310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9415AF7-35FC-963D-D2D2-13E3E5D4D9A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Feature Transformation </a:t>
            </a:r>
            <a:br>
              <a:rPr lang="en-US" dirty="0"/>
            </a:br>
            <a:r>
              <a:rPr lang="en-US" dirty="0"/>
              <a:t>during </a:t>
            </a:r>
            <a:r>
              <a:rPr lang="en-US" dirty="0">
                <a:solidFill>
                  <a:srgbClr val="C40D1E"/>
                </a:solidFill>
              </a:rPr>
              <a:t>Scoring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30511B-00AA-7756-31F4-9ACFE9EF602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Example </a:t>
            </a:r>
            <a:r>
              <a:rPr lang="en-US" dirty="0" err="1"/>
              <a:t>SystemML</a:t>
            </a:r>
            <a:r>
              <a:rPr lang="en-US" dirty="0"/>
              <a:t>/</a:t>
            </a:r>
            <a:r>
              <a:rPr lang="en-US" dirty="0" err="1"/>
              <a:t>SystemDS</a:t>
            </a:r>
            <a:r>
              <a:rPr lang="en-US" dirty="0"/>
              <a:t>, cont.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A922154-E452-8B6F-C52F-45F130E8A911}"/>
              </a:ext>
            </a:extLst>
          </p:cNvPr>
          <p:cNvSpPr/>
          <p:nvPr/>
        </p:nvSpPr>
        <p:spPr>
          <a:xfrm>
            <a:off x="6404931" y="1264530"/>
            <a:ext cx="4008437" cy="1107182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97D767-8FD2-DB85-F9D8-6202F9120C30}"/>
              </a:ext>
            </a:extLst>
          </p:cNvPr>
          <p:cNvSpPr txBox="1"/>
          <p:nvPr/>
        </p:nvSpPr>
        <p:spPr>
          <a:xfrm>
            <a:off x="6392229" y="1672495"/>
            <a:ext cx="1009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Scoring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9549839-8204-72C9-D721-0EE7FA3E9745}"/>
              </a:ext>
            </a:extLst>
          </p:cNvPr>
          <p:cNvSpPr/>
          <p:nvPr/>
        </p:nvSpPr>
        <p:spPr>
          <a:xfrm>
            <a:off x="9760582" y="574482"/>
            <a:ext cx="405136" cy="519135"/>
          </a:xfrm>
          <a:prstGeom prst="rect">
            <a:avLst/>
          </a:prstGeom>
          <a:solidFill>
            <a:srgbClr val="7889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endParaRPr lang="en-US" sz="1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6939491-A214-1C45-BB57-644B51CC5B70}"/>
              </a:ext>
            </a:extLst>
          </p:cNvPr>
          <p:cNvSpPr/>
          <p:nvPr/>
        </p:nvSpPr>
        <p:spPr>
          <a:xfrm>
            <a:off x="8695694" y="655287"/>
            <a:ext cx="412751" cy="398679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MY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E4520F6-A6EB-05CD-745E-133F6D3C0C70}"/>
              </a:ext>
            </a:extLst>
          </p:cNvPr>
          <p:cNvSpPr/>
          <p:nvPr/>
        </p:nvSpPr>
        <p:spPr>
          <a:xfrm>
            <a:off x="9762492" y="1919604"/>
            <a:ext cx="412751" cy="398679"/>
          </a:xfrm>
          <a:prstGeom prst="rect">
            <a:avLst/>
          </a:prstGeom>
          <a:solidFill>
            <a:srgbClr val="7889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Δ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Ŷ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4952741-6C92-F171-39C7-44750F4491E7}"/>
              </a:ext>
            </a:extLst>
          </p:cNvPr>
          <p:cNvSpPr/>
          <p:nvPr/>
        </p:nvSpPr>
        <p:spPr>
          <a:xfrm>
            <a:off x="8035293" y="645492"/>
            <a:ext cx="539752" cy="398679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MX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626A985-C577-2E1B-80AF-43F56E2042DC}"/>
              </a:ext>
            </a:extLst>
          </p:cNvPr>
          <p:cNvSpPr txBox="1"/>
          <p:nvPr/>
        </p:nvSpPr>
        <p:spPr>
          <a:xfrm>
            <a:off x="6639880" y="1340869"/>
            <a:ext cx="2314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transformapply</a:t>
            </a:r>
            <a:endParaRPr lang="en-US" dirty="0"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634CAAC-1FDF-E37F-B5B3-5A9DCA33B15D}"/>
              </a:ext>
            </a:extLst>
          </p:cNvPr>
          <p:cNvSpPr/>
          <p:nvPr/>
        </p:nvSpPr>
        <p:spPr>
          <a:xfrm>
            <a:off x="5865179" y="1327682"/>
            <a:ext cx="539752" cy="398679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Δ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FX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55A0DB0-C466-7BE7-822A-0B67766AF32E}"/>
              </a:ext>
            </a:extLst>
          </p:cNvPr>
          <p:cNvSpPr/>
          <p:nvPr/>
        </p:nvSpPr>
        <p:spPr>
          <a:xfrm>
            <a:off x="9221156" y="1399076"/>
            <a:ext cx="528637" cy="395332"/>
          </a:xfrm>
          <a:prstGeom prst="rect">
            <a:avLst/>
          </a:prstGeom>
          <a:solidFill>
            <a:srgbClr val="7889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Δ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endParaRPr lang="en-US" sz="1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33D11C6-C1E9-EBE6-7D64-E17FF02997E0}"/>
              </a:ext>
            </a:extLst>
          </p:cNvPr>
          <p:cNvCxnSpPr>
            <a:cxnSpLocks/>
          </p:cNvCxnSpPr>
          <p:nvPr/>
        </p:nvCxnSpPr>
        <p:spPr>
          <a:xfrm>
            <a:off x="6462081" y="1537232"/>
            <a:ext cx="390525" cy="0"/>
          </a:xfrm>
          <a:prstGeom prst="straightConnector1">
            <a:avLst/>
          </a:prstGeom>
          <a:ln w="19050">
            <a:solidFill>
              <a:srgbClr val="7889FB"/>
            </a:solidFill>
            <a:headEnd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F53CC54-C4C5-5690-8661-03AE24AFDDA5}"/>
              </a:ext>
            </a:extLst>
          </p:cNvPr>
          <p:cNvCxnSpPr>
            <a:cxnSpLocks/>
          </p:cNvCxnSpPr>
          <p:nvPr/>
        </p:nvCxnSpPr>
        <p:spPr>
          <a:xfrm>
            <a:off x="8776656" y="1546757"/>
            <a:ext cx="390525" cy="0"/>
          </a:xfrm>
          <a:prstGeom prst="straightConnector1">
            <a:avLst/>
          </a:prstGeom>
          <a:ln w="19050">
            <a:solidFill>
              <a:srgbClr val="7889FB"/>
            </a:solidFill>
            <a:headEnd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C3AEF33-B543-D9A3-A95C-CDEF3C027C28}"/>
              </a:ext>
            </a:extLst>
          </p:cNvPr>
          <p:cNvCxnSpPr>
            <a:cxnSpLocks/>
          </p:cNvCxnSpPr>
          <p:nvPr/>
        </p:nvCxnSpPr>
        <p:spPr>
          <a:xfrm>
            <a:off x="8305800" y="1108607"/>
            <a:ext cx="0" cy="331060"/>
          </a:xfrm>
          <a:prstGeom prst="straightConnector1">
            <a:avLst/>
          </a:prstGeom>
          <a:ln w="19050">
            <a:solidFill>
              <a:srgbClr val="7889FB"/>
            </a:solidFill>
            <a:headEnd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0F89FAC-A20B-F836-DEEA-C31116A112BA}"/>
              </a:ext>
            </a:extLst>
          </p:cNvPr>
          <p:cNvCxnSpPr>
            <a:cxnSpLocks/>
          </p:cNvCxnSpPr>
          <p:nvPr/>
        </p:nvCxnSpPr>
        <p:spPr>
          <a:xfrm>
            <a:off x="9972042" y="1163476"/>
            <a:ext cx="0" cy="707132"/>
          </a:xfrm>
          <a:prstGeom prst="straightConnector1">
            <a:avLst/>
          </a:prstGeom>
          <a:ln w="19050">
            <a:solidFill>
              <a:srgbClr val="7889FB"/>
            </a:solidFill>
            <a:headEnd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E2E77E53-8C18-FA23-1ECB-9B4A2EFE3A82}"/>
              </a:ext>
            </a:extLst>
          </p:cNvPr>
          <p:cNvSpPr txBox="1"/>
          <p:nvPr/>
        </p:nvSpPr>
        <p:spPr>
          <a:xfrm>
            <a:off x="7087554" y="1965947"/>
            <a:ext cx="2314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transformdecode</a:t>
            </a:r>
            <a:endParaRPr lang="en-US" dirty="0"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397226E-8978-05A3-34CF-F28F367D7EED}"/>
              </a:ext>
            </a:extLst>
          </p:cNvPr>
          <p:cNvSpPr/>
          <p:nvPr/>
        </p:nvSpPr>
        <p:spPr>
          <a:xfrm>
            <a:off x="5963605" y="1965857"/>
            <a:ext cx="441326" cy="398679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Δ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FŶ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240E37D-3D9F-A077-8E38-8B50DA2B022F}"/>
              </a:ext>
            </a:extLst>
          </p:cNvPr>
          <p:cNvCxnSpPr>
            <a:cxnSpLocks/>
          </p:cNvCxnSpPr>
          <p:nvPr/>
        </p:nvCxnSpPr>
        <p:spPr>
          <a:xfrm flipH="1">
            <a:off x="9267192" y="2165196"/>
            <a:ext cx="436564" cy="0"/>
          </a:xfrm>
          <a:prstGeom prst="straightConnector1">
            <a:avLst/>
          </a:prstGeom>
          <a:ln w="19050">
            <a:solidFill>
              <a:srgbClr val="7889FB"/>
            </a:solidFill>
            <a:headEnd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F196CA0-1A4C-07B6-3684-158D96123BEE}"/>
              </a:ext>
            </a:extLst>
          </p:cNvPr>
          <p:cNvCxnSpPr>
            <a:cxnSpLocks/>
          </p:cNvCxnSpPr>
          <p:nvPr/>
        </p:nvCxnSpPr>
        <p:spPr>
          <a:xfrm>
            <a:off x="8902069" y="1125376"/>
            <a:ext cx="0" cy="916681"/>
          </a:xfrm>
          <a:prstGeom prst="straightConnector1">
            <a:avLst/>
          </a:prstGeom>
          <a:ln w="19050">
            <a:solidFill>
              <a:srgbClr val="7889FB"/>
            </a:solidFill>
            <a:headEnd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3C636F5-F852-1940-B7F0-1A830A3F51D8}"/>
              </a:ext>
            </a:extLst>
          </p:cNvPr>
          <p:cNvCxnSpPr>
            <a:cxnSpLocks/>
          </p:cNvCxnSpPr>
          <p:nvPr/>
        </p:nvCxnSpPr>
        <p:spPr>
          <a:xfrm flipH="1">
            <a:off x="6490654" y="2165196"/>
            <a:ext cx="679452" cy="0"/>
          </a:xfrm>
          <a:prstGeom prst="straightConnector1">
            <a:avLst/>
          </a:prstGeom>
          <a:ln w="19050">
            <a:solidFill>
              <a:srgbClr val="7889FB"/>
            </a:solidFill>
            <a:headEnd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3C7212B4-9AD3-4840-D1BF-4BE16D7E2AF6}"/>
              </a:ext>
            </a:extLst>
          </p:cNvPr>
          <p:cNvCxnSpPr>
            <a:cxnSpLocks/>
          </p:cNvCxnSpPr>
          <p:nvPr/>
        </p:nvCxnSpPr>
        <p:spPr>
          <a:xfrm flipH="1">
            <a:off x="5481006" y="2165196"/>
            <a:ext cx="393700" cy="0"/>
          </a:xfrm>
          <a:prstGeom prst="straightConnector1">
            <a:avLst/>
          </a:prstGeom>
          <a:ln w="19050">
            <a:solidFill>
              <a:srgbClr val="7889FB"/>
            </a:solidFill>
            <a:headEnd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DDBF2EAF-14F3-072D-F16F-C859E609D001}"/>
              </a:ext>
            </a:extLst>
          </p:cNvPr>
          <p:cNvSpPr txBox="1"/>
          <p:nvPr/>
        </p:nvSpPr>
        <p:spPr>
          <a:xfrm>
            <a:off x="754148" y="2681822"/>
            <a:ext cx="7915345" cy="304698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# read tokenized words of test sentences</a:t>
            </a:r>
          </a:p>
          <a:p>
            <a:r>
              <a:rPr lang="en-US" sz="1600" b="1" dirty="0" err="1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dFX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=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read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(“./input/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dFX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”,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data_type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=FRAME); </a:t>
            </a:r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# sentence id, word, count</a:t>
            </a:r>
          </a:p>
          <a:p>
            <a:endParaRPr lang="en-US" sz="1600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# encode and one-hot encoding </a:t>
            </a:r>
          </a:p>
          <a:p>
            <a:r>
              <a:rPr lang="en-US" sz="1600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dX0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= </a:t>
            </a:r>
            <a:r>
              <a:rPr lang="en-US" sz="1600" b="1" dirty="0" err="1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transformapply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(target=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dFX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, spec=“{recode:[2]}”, meta=MX);</a:t>
            </a:r>
          </a:p>
          <a:p>
            <a:r>
              <a:rPr lang="en-US" sz="1600" b="1" dirty="0" err="1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dX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=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table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(dX0[,1], dX0[,2], dX0[,3]); </a:t>
            </a:r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# bag of words</a:t>
            </a:r>
          </a:p>
          <a:p>
            <a:endParaRPr lang="en-US" sz="1600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# model scoring and </a:t>
            </a:r>
            <a:r>
              <a:rPr lang="en-US" sz="1600" b="1" dirty="0" err="1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postprocessing</a:t>
            </a:r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(reshape, attach sentence ID, </a:t>
            </a:r>
            <a:r>
              <a:rPr lang="en-US" sz="1600" b="1" dirty="0" err="1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etc</a:t>
            </a:r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)</a:t>
            </a:r>
          </a:p>
          <a:p>
            <a:r>
              <a:rPr lang="en-US" sz="1600" b="1" dirty="0" err="1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dYhat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= (X %*% B) &gt;= theta; ...;</a:t>
            </a:r>
          </a:p>
          <a:p>
            <a:endParaRPr lang="en-US" sz="1600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# decode output labels: sentence id, label word</a:t>
            </a:r>
          </a:p>
          <a:p>
            <a:r>
              <a:rPr lang="en-US" sz="1600" b="1" dirty="0" err="1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dFYhat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= </a:t>
            </a:r>
            <a:r>
              <a:rPr lang="en-US" sz="1600" b="1" dirty="0" err="1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transformdecode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(target=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dYhat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, spec=“{recode:[2]}”, meta=MY);</a:t>
            </a:r>
          </a:p>
        </p:txBody>
      </p:sp>
    </p:spTree>
    <p:extLst>
      <p:ext uri="{BB962C8B-B14F-4D97-AF65-F5344CB8AC3E}">
        <p14:creationId xmlns:p14="http://schemas.microsoft.com/office/powerpoint/2010/main" val="3771386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E5CF941-6F7C-A9CD-B3C3-1BD2E503D8F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Feature Transformation,</a:t>
            </a:r>
            <a:br>
              <a:rPr lang="en-US" dirty="0"/>
            </a:br>
            <a:r>
              <a:rPr lang="en-US" dirty="0"/>
              <a:t>Normalization, and</a:t>
            </a:r>
            <a:br>
              <a:rPr lang="en-US" dirty="0"/>
            </a:br>
            <a:r>
              <a:rPr lang="en-US" dirty="0"/>
              <a:t>Interaction Features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CBC6D9-EFBA-FCCC-F5E2-A7CA67904CE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Example </a:t>
            </a:r>
            <a:r>
              <a:rPr lang="en-US" dirty="0" err="1"/>
              <a:t>Keras</a:t>
            </a:r>
            <a:r>
              <a:rPr lang="en-US" dirty="0"/>
              <a:t> </a:t>
            </a:r>
            <a:r>
              <a:rPr lang="en-US" dirty="0" err="1"/>
              <a:t>FeatureSpace</a:t>
            </a:r>
            <a:endParaRPr lang="en-US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23248FE2-BC4D-B044-8C74-6E0ABE5D60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27" t="2462" r="3690" b="3292"/>
          <a:stretch/>
        </p:blipFill>
        <p:spPr>
          <a:xfrm>
            <a:off x="5131398" y="279221"/>
            <a:ext cx="4870551" cy="549642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ED17A83-ED49-0730-B9C2-4444D6F35BF6}"/>
              </a:ext>
            </a:extLst>
          </p:cNvPr>
          <p:cNvSpPr txBox="1"/>
          <p:nvPr/>
        </p:nvSpPr>
        <p:spPr>
          <a:xfrm>
            <a:off x="796065" y="2442660"/>
            <a:ext cx="3689873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/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https://keras.io/examples/structured_data/feature_space_advanced/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6800636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C19EE4B-C82F-9CC7-DEDA-C959B40EF51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Feature Transformations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Numeric: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/>
              <a:t>pass-through, H/W binning + one-hot </a:t>
            </a:r>
            <a:endParaRPr lang="en-US" b="1" dirty="0"/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Categorical:</a:t>
            </a:r>
            <a:r>
              <a:rPr lang="en-US" dirty="0"/>
              <a:t> recoding, feature hashing + one-hot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Text/Graph embeddings</a:t>
            </a:r>
          </a:p>
          <a:p>
            <a:pPr lvl="1"/>
            <a:endParaRPr lang="en-US" dirty="0"/>
          </a:p>
          <a:p>
            <a:r>
              <a:rPr lang="en-US" dirty="0"/>
              <a:t>Parallelization</a:t>
            </a:r>
          </a:p>
          <a:p>
            <a:pPr lvl="1"/>
            <a:r>
              <a:rPr lang="en-US" dirty="0"/>
              <a:t>Fine-grained, </a:t>
            </a:r>
            <a:r>
              <a:rPr lang="en-US" b="1" dirty="0">
                <a:solidFill>
                  <a:srgbClr val="7889FB"/>
                </a:solidFill>
              </a:rPr>
              <a:t>future-based task graph</a:t>
            </a:r>
          </a:p>
          <a:p>
            <a:pPr lvl="1"/>
            <a:r>
              <a:rPr lang="en-US" dirty="0"/>
              <a:t>Optimization via task graph rewrites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 err="1"/>
              <a:t>s.t.</a:t>
            </a:r>
            <a:r>
              <a:rPr lang="en-US" dirty="0"/>
              <a:t> mem budget)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Different operations and</a:t>
            </a:r>
            <a:r>
              <a:rPr lang="en-US" dirty="0">
                <a:solidFill>
                  <a:srgbClr val="7889FB"/>
                </a:solidFill>
              </a:rPr>
              <a:t> </a:t>
            </a:r>
            <a:br>
              <a:rPr lang="en-US" dirty="0">
                <a:solidFill>
                  <a:srgbClr val="7889FB"/>
                </a:solidFill>
              </a:rPr>
            </a:br>
            <a:r>
              <a:rPr lang="en-US" b="1" dirty="0">
                <a:solidFill>
                  <a:srgbClr val="7889FB"/>
                </a:solidFill>
              </a:rPr>
              <a:t>parallelization strategies</a:t>
            </a:r>
          </a:p>
          <a:p>
            <a:pPr lvl="1"/>
            <a:endParaRPr lang="en-US" dirty="0"/>
          </a:p>
          <a:p>
            <a:r>
              <a:rPr lang="en-US" dirty="0" err="1"/>
              <a:t>FTBench</a:t>
            </a:r>
            <a:endParaRPr lang="en-US" dirty="0"/>
          </a:p>
          <a:p>
            <a:pPr lvl="1"/>
            <a:r>
              <a:rPr lang="en-US" dirty="0"/>
              <a:t>15 feature transformation use cases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74D691-79C7-B631-0BC1-3455BC291D8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Parallelizing Feature Transformations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FC70BC-9D8B-58FC-7AD8-D80C0D4728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1381" y="385786"/>
            <a:ext cx="630822" cy="8412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0C9856A-8132-0A62-D199-2A43CE0CE6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7185" y="385787"/>
            <a:ext cx="635609" cy="84124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4891450-9812-F1D6-9463-9DD22197B370}"/>
              </a:ext>
            </a:extLst>
          </p:cNvPr>
          <p:cNvSpPr txBox="1"/>
          <p:nvPr/>
        </p:nvSpPr>
        <p:spPr>
          <a:xfrm>
            <a:off x="6170772" y="1528028"/>
            <a:ext cx="2693829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large dictionaries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algn="ctr"/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many build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groupby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sort) and </a:t>
            </a:r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apply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(FK-PK join) ops</a:t>
            </a:r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5A9478C4-2185-5A47-B277-5EE803CF19EB}"/>
              </a:ext>
            </a:extLst>
          </p:cNvPr>
          <p:cNvSpPr/>
          <p:nvPr/>
        </p:nvSpPr>
        <p:spPr>
          <a:xfrm>
            <a:off x="5869212" y="1536726"/>
            <a:ext cx="184095" cy="923330"/>
          </a:xfrm>
          <a:prstGeom prst="rightBrace">
            <a:avLst/>
          </a:prstGeom>
          <a:ln w="19050">
            <a:solidFill>
              <a:srgbClr val="7889FB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2E96091-9995-9ECA-9BD3-A5B4819EEB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6522" y="2781609"/>
            <a:ext cx="5295063" cy="292934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1D62044-41C7-A0A0-DB6A-23C5AE2A55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87128" y="473902"/>
            <a:ext cx="494723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1FEF86C-9CC5-3AEC-7B05-BE311CD0FEE9}"/>
              </a:ext>
            </a:extLst>
          </p:cNvPr>
          <p:cNvSpPr txBox="1"/>
          <p:nvPr/>
        </p:nvSpPr>
        <p:spPr>
          <a:xfrm>
            <a:off x="5483345" y="321238"/>
            <a:ext cx="3005012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solidFill>
                  <a:srgbClr val="000000"/>
                </a:solidFill>
                <a:cs typeface="Calibri" panose="020F0502020204030204" pitchFamily="34" charset="0"/>
              </a:rPr>
              <a:t>[</a:t>
            </a:r>
            <a:r>
              <a:rPr lang="en-US" sz="1400" dirty="0"/>
              <a:t>Arnab </a:t>
            </a:r>
            <a:r>
              <a:rPr lang="en-US" sz="1400" dirty="0" err="1"/>
              <a:t>Phani</a:t>
            </a:r>
            <a:r>
              <a:rPr lang="en-US" sz="1400" dirty="0"/>
              <a:t>, Lukas </a:t>
            </a:r>
            <a:r>
              <a:rPr lang="en-US" sz="1400" dirty="0" err="1"/>
              <a:t>Erlbacher</a:t>
            </a:r>
            <a:r>
              <a:rPr lang="en-US" sz="1400" dirty="0"/>
              <a:t>, Matthias Boehm: UPLIFT: Parallelization Strategies for Feature Transformations in Machine Learning Workloads, </a:t>
            </a:r>
            <a:r>
              <a:rPr lang="en-US" sz="1400" b="1" dirty="0"/>
              <a:t>PVLDB 2022</a:t>
            </a:r>
            <a:r>
              <a:rPr lang="en-US" sz="1400" dirty="0">
                <a:solidFill>
                  <a:srgbClr val="000000"/>
                </a:solidFill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744907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3EEDB91-5740-5518-DECB-0D5FD28CD16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Data Preparation and Cleaning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C8837F-136C-577E-CE12-75B8ADBDF15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46935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36C011-AE43-05BA-FB67-DC5F96F3A46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#1 Standardization</a:t>
            </a:r>
          </a:p>
          <a:p>
            <a:pPr lvl="1"/>
            <a:r>
              <a:rPr lang="en-US" dirty="0"/>
              <a:t>Centering and scaling to mean 0 and variance 1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Ensures well-behaved training</a:t>
            </a:r>
            <a:br>
              <a:rPr lang="en-US" b="1" dirty="0">
                <a:solidFill>
                  <a:srgbClr val="7889FB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(and distance computation)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Densifying operation </a:t>
            </a:r>
            <a:r>
              <a:rPr lang="en-US" dirty="0">
                <a:solidFill>
                  <a:schemeClr val="tx1"/>
                </a:solidFill>
              </a:rPr>
              <a:t>/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b="1" dirty="0" err="1">
                <a:solidFill>
                  <a:schemeClr val="accent1"/>
                </a:solidFill>
              </a:rPr>
              <a:t>NaNs</a:t>
            </a:r>
            <a:endParaRPr lang="en-US" b="1" dirty="0">
              <a:solidFill>
                <a:schemeClr val="accent1"/>
              </a:solidFill>
            </a:endParaRP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Batch normalization </a:t>
            </a:r>
            <a:r>
              <a:rPr lang="en-US" dirty="0"/>
              <a:t>in DNN: standardization of activations</a:t>
            </a:r>
            <a:endParaRPr lang="en-US" sz="1000" dirty="0"/>
          </a:p>
          <a:p>
            <a:r>
              <a:rPr lang="en-US" dirty="0"/>
              <a:t>#2 (Min-Max) Normalization</a:t>
            </a:r>
          </a:p>
          <a:p>
            <a:pPr lvl="1"/>
            <a:r>
              <a:rPr lang="en-US" dirty="0"/>
              <a:t>Rescale values into common range [0,1]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Avoid bias to large-scale features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Does not handle outliers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F9B6F0-8C13-D8F9-5154-DF2C4903E66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Standardization/Normalization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CAFCB0-BD5C-7E97-FC7C-26262FA04A8B}"/>
              </a:ext>
            </a:extLst>
          </p:cNvPr>
          <p:cNvSpPr txBox="1"/>
          <p:nvPr/>
        </p:nvSpPr>
        <p:spPr>
          <a:xfrm>
            <a:off x="7244516" y="1247528"/>
            <a:ext cx="3888712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X = X </a:t>
            </a:r>
            <a:r>
              <a:rPr lang="en-AT" dirty="0">
                <a:latin typeface="Consolas" panose="020B0609020204030204" pitchFamily="49" charset="0"/>
                <a:cs typeface="Calibri" panose="020F0502020204030204" pitchFamily="34" charset="0"/>
              </a:rPr>
              <a:t>–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onsolas" panose="020B0609020204030204" pitchFamily="49" charset="0"/>
                <a:cs typeface="Calibri" panose="020F0502020204030204" pitchFamily="34" charset="0"/>
              </a:rPr>
              <a:t>colMeans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(X);</a:t>
            </a: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X = X / </a:t>
            </a:r>
            <a:r>
              <a:rPr lang="en-US" b="1" dirty="0" err="1">
                <a:latin typeface="Consolas" panose="020B0609020204030204" pitchFamily="49" charset="0"/>
                <a:cs typeface="Calibri" panose="020F0502020204030204" pitchFamily="34" charset="0"/>
              </a:rPr>
              <a:t>sqrt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b="1" dirty="0" err="1">
                <a:latin typeface="Consolas" panose="020B0609020204030204" pitchFamily="49" charset="0"/>
                <a:cs typeface="Calibri" panose="020F0502020204030204" pitchFamily="34" charset="0"/>
              </a:rPr>
              <a:t>colVars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(X));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B4E46CF-5754-672A-2D11-F9E7902E0A7A}"/>
              </a:ext>
            </a:extLst>
          </p:cNvPr>
          <p:cNvSpPr/>
          <p:nvPr/>
        </p:nvSpPr>
        <p:spPr>
          <a:xfrm>
            <a:off x="7170309" y="2063776"/>
            <a:ext cx="4158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X = </a:t>
            </a:r>
            <a:r>
              <a:rPr lang="en-US" b="1" dirty="0">
                <a:latin typeface="Consolas" panose="020B0609020204030204" pitchFamily="49" charset="0"/>
              </a:rPr>
              <a:t>replace</a:t>
            </a:r>
            <a:r>
              <a:rPr lang="en-US" dirty="0">
                <a:latin typeface="Consolas" panose="020B0609020204030204" pitchFamily="49" charset="0"/>
              </a:rPr>
              <a:t>(X, pattern=</a:t>
            </a:r>
            <a:r>
              <a:rPr lang="en-US" dirty="0" err="1">
                <a:latin typeface="Consolas" panose="020B0609020204030204" pitchFamily="49" charset="0"/>
              </a:rPr>
              <a:t>NaN</a:t>
            </a:r>
            <a:r>
              <a:rPr lang="en-US" dirty="0">
                <a:latin typeface="Consolas" panose="020B0609020204030204" pitchFamily="49" charset="0"/>
              </a:rPr>
              <a:t>, 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</a:rPr>
              <a:t>  replacement=0); </a:t>
            </a:r>
            <a:r>
              <a:rPr lang="en-US" b="1" dirty="0">
                <a:solidFill>
                  <a:srgbClr val="00B050"/>
                </a:solidFill>
                <a:latin typeface="Consolas" panose="020B0609020204030204" pitchFamily="49" charset="0"/>
              </a:rPr>
              <a:t>#robustness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E94FAE-38D4-1FE0-4B44-F6D81C823000}"/>
              </a:ext>
            </a:extLst>
          </p:cNvPr>
          <p:cNvSpPr txBox="1"/>
          <p:nvPr/>
        </p:nvSpPr>
        <p:spPr>
          <a:xfrm>
            <a:off x="7246190" y="3213951"/>
            <a:ext cx="3888712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X = (X </a:t>
            </a:r>
            <a:r>
              <a:rPr lang="en-AT" dirty="0">
                <a:latin typeface="Consolas" panose="020B0609020204030204" pitchFamily="49" charset="0"/>
                <a:cs typeface="Calibri" panose="020F0502020204030204" pitchFamily="34" charset="0"/>
              </a:rPr>
              <a:t>–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onsolas" panose="020B0609020204030204" pitchFamily="49" charset="0"/>
                <a:cs typeface="Calibri" panose="020F0502020204030204" pitchFamily="34" charset="0"/>
              </a:rPr>
              <a:t>colMins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(X)) </a:t>
            </a: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/ (</a:t>
            </a:r>
            <a:r>
              <a:rPr lang="en-US" b="1" dirty="0" err="1">
                <a:latin typeface="Consolas" panose="020B0609020204030204" pitchFamily="49" charset="0"/>
                <a:cs typeface="Calibri" panose="020F0502020204030204" pitchFamily="34" charset="0"/>
              </a:rPr>
              <a:t>colMaxs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(X) </a:t>
            </a:r>
            <a:r>
              <a:rPr lang="en-AT" dirty="0">
                <a:latin typeface="Consolas" panose="020B0609020204030204" pitchFamily="49" charset="0"/>
                <a:cs typeface="Calibri" panose="020F0502020204030204" pitchFamily="34" charset="0"/>
              </a:rPr>
              <a:t>–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onsolas" panose="020B0609020204030204" pitchFamily="49" charset="0"/>
                <a:cs typeface="Calibri" panose="020F0502020204030204" pitchFamily="34" charset="0"/>
              </a:rPr>
              <a:t>colMins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(X));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065946E-451E-3573-105B-8983DCF048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315" y="5250169"/>
            <a:ext cx="973530" cy="54864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EA595BA-631F-19DF-1DD1-AEE2A4A7D9AE}"/>
              </a:ext>
            </a:extLst>
          </p:cNvPr>
          <p:cNvSpPr txBox="1"/>
          <p:nvPr/>
        </p:nvSpPr>
        <p:spPr>
          <a:xfrm>
            <a:off x="1676473" y="4815413"/>
            <a:ext cx="3798277" cy="101566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Recommended Reading </a:t>
            </a:r>
          </a:p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[Andreas C. Mueller: Preprocessing and Feature Transformations,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Applied ML Lecture 2020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https://www.youtube.com/watch?v=XpOBSaktb6s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7AFA4A7-DB8C-46FD-951A-A2BA12CF6A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11" y="4800091"/>
            <a:ext cx="914434" cy="331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523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B27B643-2787-06E5-524B-95C27236E5D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#3 Deferred Standardization</a:t>
            </a:r>
          </a:p>
          <a:p>
            <a:pPr lvl="1"/>
            <a:r>
              <a:rPr lang="en-US" dirty="0"/>
              <a:t>Avoid densifying dataset upfront by pushing </a:t>
            </a:r>
            <a:br>
              <a:rPr lang="en-US" dirty="0"/>
            </a:br>
            <a:r>
              <a:rPr lang="en-US" dirty="0"/>
              <a:t>standardization into inner loop iterations</a:t>
            </a:r>
          </a:p>
          <a:p>
            <a:pPr lvl="1"/>
            <a:r>
              <a:rPr lang="en-US" dirty="0"/>
              <a:t>Let </a:t>
            </a:r>
            <a:r>
              <a:rPr lang="en-US" b="1" dirty="0">
                <a:solidFill>
                  <a:srgbClr val="7889FB"/>
                </a:solidFill>
              </a:rPr>
              <a:t>matrix-multiplication chain optimization </a:t>
            </a:r>
            <a:r>
              <a:rPr lang="en-US" dirty="0"/>
              <a:t>+ rewrites do the rest</a:t>
            </a:r>
            <a:endParaRPr lang="en-US" sz="700" dirty="0"/>
          </a:p>
          <a:p>
            <a:r>
              <a:rPr lang="en-US" dirty="0"/>
              <a:t>Example GLM/</a:t>
            </a:r>
            <a:r>
              <a:rPr lang="en-US" dirty="0" err="1"/>
              <a:t>lmCG</a:t>
            </a:r>
            <a:endParaRPr lang="en-US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544095-D218-9066-6D91-BBCC8A37956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Standardization/Normalization, cont.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6029A6-308B-8117-4A87-7DD297E91088}"/>
              </a:ext>
            </a:extLst>
          </p:cNvPr>
          <p:cNvSpPr txBox="1"/>
          <p:nvPr/>
        </p:nvSpPr>
        <p:spPr>
          <a:xfrm>
            <a:off x="9489109" y="1769363"/>
            <a:ext cx="1309375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Credit: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Alexandre (Sasha) V.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Evfimievski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11952D-72B9-0421-C629-D8267006D9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8031" y="1235367"/>
            <a:ext cx="1388669" cy="4038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AA033E4-4FE9-6422-3B4D-0EADA1BC13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683" y="1769772"/>
            <a:ext cx="735646" cy="73564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F901B1A-D791-DDB2-5838-A9E27EE49B55}"/>
              </a:ext>
            </a:extLst>
          </p:cNvPr>
          <p:cNvSpPr/>
          <p:nvPr/>
        </p:nvSpPr>
        <p:spPr>
          <a:xfrm>
            <a:off x="3897407" y="2558994"/>
            <a:ext cx="52298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  <a:latin typeface="Consolas" panose="020B0609020204030204" pitchFamily="49" charset="0"/>
              </a:rPr>
              <a:t># operation w/ early standardized X</a:t>
            </a:r>
          </a:p>
          <a:p>
            <a:r>
              <a:rPr lang="en-US" dirty="0">
                <a:latin typeface="Consolas" panose="020B0609020204030204" pitchFamily="49" charset="0"/>
              </a:rPr>
              <a:t>q = t(X) %*% </a:t>
            </a:r>
            <a:r>
              <a:rPr lang="en-US" b="1" dirty="0" err="1">
                <a:latin typeface="Consolas" panose="020B0609020204030204" pitchFamily="49" charset="0"/>
              </a:rPr>
              <a:t>diag</a:t>
            </a:r>
            <a:r>
              <a:rPr lang="en-US" dirty="0">
                <a:latin typeface="Consolas" panose="020B0609020204030204" pitchFamily="49" charset="0"/>
              </a:rPr>
              <a:t>(w) %*% X %*% B;</a:t>
            </a:r>
          </a:p>
        </p:txBody>
      </p:sp>
      <p:sp>
        <p:nvSpPr>
          <p:cNvPr id="8" name="Right Arrow 5">
            <a:extLst>
              <a:ext uri="{FF2B5EF4-FFF2-40B4-BE49-F238E27FC236}">
                <a16:creationId xmlns:a16="http://schemas.microsoft.com/office/drawing/2014/main" id="{96495EE6-973B-36CC-95E4-0CE97D557E31}"/>
              </a:ext>
            </a:extLst>
          </p:cNvPr>
          <p:cNvSpPr/>
          <p:nvPr/>
        </p:nvSpPr>
        <p:spPr>
          <a:xfrm rot="5400000">
            <a:off x="5744813" y="3347506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B637920-434F-39AC-F41F-346C58354364}"/>
              </a:ext>
            </a:extLst>
          </p:cNvPr>
          <p:cNvSpPr/>
          <p:nvPr/>
        </p:nvSpPr>
        <p:spPr>
          <a:xfrm>
            <a:off x="3899081" y="3773797"/>
            <a:ext cx="522988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  <a:latin typeface="Consolas" panose="020B0609020204030204" pitchFamily="49" charset="0"/>
              </a:rPr>
              <a:t># operation w/ deferred standardization</a:t>
            </a:r>
          </a:p>
          <a:p>
            <a:r>
              <a:rPr lang="en-US" dirty="0">
                <a:latin typeface="Consolas" panose="020B0609020204030204" pitchFamily="49" charset="0"/>
              </a:rPr>
              <a:t>q = </a:t>
            </a: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</a:rPr>
              <a:t>t(S) %*% t(X)</a:t>
            </a:r>
            <a:r>
              <a:rPr lang="en-US" dirty="0">
                <a:latin typeface="Consolas" panose="020B0609020204030204" pitchFamily="49" charset="0"/>
              </a:rPr>
              <a:t> %*% </a:t>
            </a:r>
            <a:r>
              <a:rPr lang="en-US" b="1" dirty="0" err="1">
                <a:latin typeface="Consolas" panose="020B0609020204030204" pitchFamily="49" charset="0"/>
              </a:rPr>
              <a:t>diag</a:t>
            </a:r>
            <a:r>
              <a:rPr lang="en-US" dirty="0">
                <a:latin typeface="Consolas" panose="020B0609020204030204" pitchFamily="49" charset="0"/>
              </a:rPr>
              <a:t>(w) 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</a:rPr>
              <a:t>  %*% </a:t>
            </a: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</a:rPr>
              <a:t>X %*% S</a:t>
            </a:r>
            <a:r>
              <a:rPr lang="en-US" dirty="0">
                <a:latin typeface="Consolas" panose="020B0609020204030204" pitchFamily="49" charset="0"/>
              </a:rPr>
              <a:t> %*% B;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C763683-03E4-0BAA-EA85-FB138DD5BD41}"/>
              </a:ext>
            </a:extLst>
          </p:cNvPr>
          <p:cNvGrpSpPr/>
          <p:nvPr/>
        </p:nvGrpSpPr>
        <p:grpSpPr>
          <a:xfrm>
            <a:off x="1501430" y="3910665"/>
            <a:ext cx="943224" cy="1547898"/>
            <a:chOff x="985939" y="3596860"/>
            <a:chExt cx="943224" cy="1547898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D5F03D8-96A5-8AC8-682A-33A84B11CCF7}"/>
                </a:ext>
              </a:extLst>
            </p:cNvPr>
            <p:cNvSpPr/>
            <p:nvPr/>
          </p:nvSpPr>
          <p:spPr>
            <a:xfrm>
              <a:off x="985939" y="3596908"/>
              <a:ext cx="838200" cy="1547848"/>
            </a:xfrm>
            <a:prstGeom prst="rect">
              <a:avLst/>
            </a:prstGeom>
            <a:noFill/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X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400A514-CF3A-0189-42E9-AF0BC8E9D718}"/>
                </a:ext>
              </a:extLst>
            </p:cNvPr>
            <p:cNvSpPr/>
            <p:nvPr/>
          </p:nvSpPr>
          <p:spPr>
            <a:xfrm rot="5400000">
              <a:off x="1137678" y="3751742"/>
              <a:ext cx="152401" cy="157478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EDECBAB-534A-2C08-0661-CD3374F39871}"/>
                </a:ext>
              </a:extLst>
            </p:cNvPr>
            <p:cNvSpPr/>
            <p:nvPr/>
          </p:nvSpPr>
          <p:spPr>
            <a:xfrm rot="5400000">
              <a:off x="1501093" y="3904142"/>
              <a:ext cx="152401" cy="157478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137E5A1-F82C-1A9A-5390-97F5B514647F}"/>
                </a:ext>
              </a:extLst>
            </p:cNvPr>
            <p:cNvSpPr/>
            <p:nvPr/>
          </p:nvSpPr>
          <p:spPr>
            <a:xfrm rot="5400000">
              <a:off x="1563059" y="4699635"/>
              <a:ext cx="152401" cy="157478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570DE2B-BD6F-D749-2DF9-FAFEE6A3231A}"/>
                </a:ext>
              </a:extLst>
            </p:cNvPr>
            <p:cNvSpPr/>
            <p:nvPr/>
          </p:nvSpPr>
          <p:spPr>
            <a:xfrm rot="5400000">
              <a:off x="990306" y="4518765"/>
              <a:ext cx="152401" cy="157478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3643319-501D-E12D-75C0-B49E42BCEAB6}"/>
                </a:ext>
              </a:extLst>
            </p:cNvPr>
            <p:cNvSpPr/>
            <p:nvPr/>
          </p:nvSpPr>
          <p:spPr>
            <a:xfrm rot="5400000">
              <a:off x="1261608" y="4850359"/>
              <a:ext cx="152401" cy="157478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C192D0D-ABF1-F366-AABC-507CCFD0F6BB}"/>
                </a:ext>
              </a:extLst>
            </p:cNvPr>
            <p:cNvSpPr/>
            <p:nvPr/>
          </p:nvSpPr>
          <p:spPr>
            <a:xfrm rot="5400000">
              <a:off x="1106545" y="4322139"/>
              <a:ext cx="1547898" cy="97339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347A8366-A99A-2A11-AA2D-B5D2F853A827}"/>
              </a:ext>
            </a:extLst>
          </p:cNvPr>
          <p:cNvSpPr txBox="1"/>
          <p:nvPr/>
        </p:nvSpPr>
        <p:spPr>
          <a:xfrm>
            <a:off x="1038007" y="3257972"/>
            <a:ext cx="1879042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Input w/ column of ones (intercept)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A76B795-8307-0A70-A2DE-67EE08FF50C3}"/>
              </a:ext>
            </a:extLst>
          </p:cNvPr>
          <p:cNvGrpSpPr/>
          <p:nvPr/>
        </p:nvGrpSpPr>
        <p:grpSpPr>
          <a:xfrm>
            <a:off x="2654025" y="5087997"/>
            <a:ext cx="1060580" cy="775858"/>
            <a:chOff x="2010718" y="5144299"/>
            <a:chExt cx="1060580" cy="775858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E5AD443-1889-FB97-49F4-91FDDE2593EE}"/>
                </a:ext>
              </a:extLst>
            </p:cNvPr>
            <p:cNvSpPr/>
            <p:nvPr/>
          </p:nvSpPr>
          <p:spPr>
            <a:xfrm>
              <a:off x="2123073" y="5144299"/>
              <a:ext cx="838200" cy="765427"/>
            </a:xfrm>
            <a:prstGeom prst="rect">
              <a:avLst/>
            </a:prstGeom>
            <a:noFill/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b="1" kern="0" dirty="0">
                  <a:solidFill>
                    <a:srgbClr val="000000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       S</a:t>
              </a: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AB5BDE4F-A044-B967-8F12-04DE865971E2}"/>
                </a:ext>
              </a:extLst>
            </p:cNvPr>
            <p:cNvSpPr/>
            <p:nvPr/>
          </p:nvSpPr>
          <p:spPr>
            <a:xfrm rot="7915418" flipV="1">
              <a:off x="2494513" y="5000583"/>
              <a:ext cx="92990" cy="106058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206F73E-D88F-5770-2575-AA9C28F78A03}"/>
                </a:ext>
              </a:extLst>
            </p:cNvPr>
            <p:cNvSpPr/>
            <p:nvPr/>
          </p:nvSpPr>
          <p:spPr>
            <a:xfrm rot="5400000" flipV="1">
              <a:off x="2494938" y="5446136"/>
              <a:ext cx="102156" cy="845886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BB570EE1-24E2-29B2-A646-83BEC1D3B78E}"/>
              </a:ext>
            </a:extLst>
          </p:cNvPr>
          <p:cNvSpPr txBox="1"/>
          <p:nvPr/>
        </p:nvSpPr>
        <p:spPr>
          <a:xfrm>
            <a:off x="2144611" y="5607557"/>
            <a:ext cx="62171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Shift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0F0CDA2-CC08-2F74-C4CF-18B601969597}"/>
              </a:ext>
            </a:extLst>
          </p:cNvPr>
          <p:cNvSpPr txBox="1"/>
          <p:nvPr/>
        </p:nvSpPr>
        <p:spPr>
          <a:xfrm>
            <a:off x="2568315" y="4735028"/>
            <a:ext cx="62171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Scale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2C17FE0-EC59-BADC-7070-851800A3E3F5}"/>
              </a:ext>
            </a:extLst>
          </p:cNvPr>
          <p:cNvSpPr txBox="1"/>
          <p:nvPr/>
        </p:nvSpPr>
        <p:spPr>
          <a:xfrm>
            <a:off x="6011943" y="3169783"/>
            <a:ext cx="2713055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Substitute X with </a:t>
            </a:r>
            <a:b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 %*% 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5081F0C-A341-5B8B-5C30-69AD11A1FD00}"/>
              </a:ext>
            </a:extLst>
          </p:cNvPr>
          <p:cNvSpPr/>
          <p:nvPr/>
        </p:nvSpPr>
        <p:spPr>
          <a:xfrm>
            <a:off x="3900756" y="5129157"/>
            <a:ext cx="52298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q = </a:t>
            </a: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</a:rPr>
              <a:t>t(S) %*% </a:t>
            </a:r>
            <a:r>
              <a:rPr lang="en-US" b="1" dirty="0">
                <a:solidFill>
                  <a:srgbClr val="7889FB"/>
                </a:solidFill>
                <a:latin typeface="Consolas" panose="020B0609020204030204" pitchFamily="49" charset="0"/>
              </a:rPr>
              <a:t>(</a:t>
            </a: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</a:rPr>
              <a:t>t(X)</a:t>
            </a:r>
            <a:r>
              <a:rPr lang="en-US" dirty="0">
                <a:latin typeface="Consolas" panose="020B0609020204030204" pitchFamily="49" charset="0"/>
              </a:rPr>
              <a:t> %*% </a:t>
            </a:r>
            <a:r>
              <a:rPr lang="en-US" b="1" dirty="0">
                <a:solidFill>
                  <a:srgbClr val="7889FB"/>
                </a:solidFill>
                <a:latin typeface="Consolas" panose="020B0609020204030204" pitchFamily="49" charset="0"/>
              </a:rPr>
              <a:t>(</a:t>
            </a:r>
            <a:r>
              <a:rPr lang="en-US" b="1" dirty="0" err="1">
                <a:latin typeface="Consolas" panose="020B0609020204030204" pitchFamily="49" charset="0"/>
              </a:rPr>
              <a:t>diag</a:t>
            </a:r>
            <a:r>
              <a:rPr lang="en-US" dirty="0">
                <a:latin typeface="Consolas" panose="020B0609020204030204" pitchFamily="49" charset="0"/>
              </a:rPr>
              <a:t>(w) 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</a:rPr>
              <a:t>  %*% </a:t>
            </a:r>
            <a:r>
              <a:rPr lang="en-US" b="1" dirty="0">
                <a:solidFill>
                  <a:srgbClr val="7889FB"/>
                </a:solidFill>
                <a:latin typeface="Consolas" panose="020B0609020204030204" pitchFamily="49" charset="0"/>
              </a:rPr>
              <a:t>(</a:t>
            </a: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</a:rPr>
              <a:t>X %*% </a:t>
            </a:r>
            <a:r>
              <a:rPr lang="en-US" b="1" dirty="0">
                <a:solidFill>
                  <a:srgbClr val="7889FB"/>
                </a:solidFill>
                <a:latin typeface="Consolas" panose="020B0609020204030204" pitchFamily="49" charset="0"/>
              </a:rPr>
              <a:t>(</a:t>
            </a: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</a:rPr>
              <a:t>S</a:t>
            </a:r>
            <a:r>
              <a:rPr lang="en-US" dirty="0">
                <a:latin typeface="Consolas" panose="020B0609020204030204" pitchFamily="49" charset="0"/>
              </a:rPr>
              <a:t> %*% B</a:t>
            </a:r>
            <a:r>
              <a:rPr lang="en-US" b="1" dirty="0">
                <a:solidFill>
                  <a:srgbClr val="7889FB"/>
                </a:solidFill>
                <a:latin typeface="Consolas" panose="020B0609020204030204" pitchFamily="49" charset="0"/>
              </a:rPr>
              <a:t>))))</a:t>
            </a:r>
            <a:r>
              <a:rPr lang="en-US" dirty="0">
                <a:latin typeface="Consolas" panose="020B0609020204030204" pitchFamily="49" charset="0"/>
              </a:rPr>
              <a:t>;</a:t>
            </a:r>
          </a:p>
        </p:txBody>
      </p:sp>
      <p:sp>
        <p:nvSpPr>
          <p:cNvPr id="27" name="Right Arrow 34">
            <a:extLst>
              <a:ext uri="{FF2B5EF4-FFF2-40B4-BE49-F238E27FC236}">
                <a16:creationId xmlns:a16="http://schemas.microsoft.com/office/drawing/2014/main" id="{C04F7DF3-198B-6656-C8FF-72FED6EAADEA}"/>
              </a:ext>
            </a:extLst>
          </p:cNvPr>
          <p:cNvSpPr/>
          <p:nvPr/>
        </p:nvSpPr>
        <p:spPr>
          <a:xfrm rot="5400000">
            <a:off x="5736442" y="4738093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574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/>
      <p:bldP spid="18" grpId="0"/>
      <p:bldP spid="23" grpId="0"/>
      <p:bldP spid="24" grpId="0"/>
      <p:bldP spid="25" grpId="0"/>
      <p:bldP spid="26" grpId="0"/>
      <p:bldP spid="2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1347A15-A5CB-BB0A-6E55-34942EDCEC57}"/>
              </a:ext>
            </a:extLst>
          </p:cNvPr>
          <p:cNvSpPr/>
          <p:nvPr/>
        </p:nvSpPr>
        <p:spPr>
          <a:xfrm>
            <a:off x="1194318" y="5700827"/>
            <a:ext cx="10997682" cy="11571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F40CD712-88EE-517E-C9CF-585FF09387F8}"/>
                  </a:ext>
                </a:extLst>
              </p:cNvPr>
              <p:cNvSpPr>
                <a:spLocks noGrp="1"/>
              </p:cNvSpPr>
              <p:nvPr>
                <p:ph type="body" sz="quarter" idx="18"/>
              </p:nvPr>
            </p:nvSpPr>
            <p:spPr/>
            <p:txBody>
              <a:bodyPr/>
              <a:lstStyle/>
              <a:p>
                <a:r>
                  <a:rPr lang="en-US" dirty="0"/>
                  <a:t>Recap: Quantiles</a:t>
                </a:r>
              </a:p>
              <a:p>
                <a:pPr lvl="1"/>
                <a:r>
                  <a:rPr lang="en-US" dirty="0"/>
                  <a:t>Quantile </a:t>
                </a:r>
                <a:r>
                  <a:rPr lang="en-US" dirty="0" err="1"/>
                  <a:t>Q</a:t>
                </a:r>
                <a:r>
                  <a:rPr lang="en-US" baseline="-25000" dirty="0" err="1"/>
                  <a:t>p</a:t>
                </a:r>
                <a:r>
                  <a:rPr lang="en-US" dirty="0"/>
                  <a:t> w/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∈(0,1)</m:t>
                    </m:r>
                  </m:oMath>
                </a14:m>
                <a:r>
                  <a:rPr lang="en-US" dirty="0"/>
                  <a:t> defined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r>
                  <a:rPr lang="en-US" dirty="0" err="1"/>
                  <a:t>Winsorizing</a:t>
                </a:r>
                <a:endParaRPr lang="en-US" dirty="0"/>
              </a:p>
              <a:p>
                <a:pPr lvl="1"/>
                <a:r>
                  <a:rPr lang="en-US" b="1" dirty="0">
                    <a:solidFill>
                      <a:schemeClr val="accent1"/>
                    </a:solidFill>
                  </a:rPr>
                  <a:t>Replace</a:t>
                </a:r>
                <a:r>
                  <a:rPr lang="en-US" dirty="0"/>
                  <a:t> tails of data distribution at </a:t>
                </a:r>
                <a:br>
                  <a:rPr lang="en-US" dirty="0"/>
                </a:br>
                <a:r>
                  <a:rPr lang="en-US" dirty="0"/>
                  <a:t>user-specified threshold</a:t>
                </a:r>
              </a:p>
              <a:p>
                <a:pPr lvl="1"/>
                <a:r>
                  <a:rPr lang="en-US" dirty="0"/>
                  <a:t>Quantiles / std-dev </a:t>
                </a:r>
                <a:r>
                  <a:rPr lang="en-AT" dirty="0">
                    <a:sym typeface="Wingdings" panose="05000000000000000000" pitchFamily="2" charset="2"/>
                  </a:rPr>
                  <a:t></a:t>
                </a:r>
                <a:r>
                  <a:rPr lang="en-US" dirty="0">
                    <a:sym typeface="Wingdings" panose="05000000000000000000" pitchFamily="2" charset="2"/>
                  </a:rPr>
                  <a:t> Reduce skew</a:t>
                </a:r>
              </a:p>
              <a:p>
                <a:pPr lvl="1"/>
                <a:endParaRPr lang="en-US" sz="1000" dirty="0"/>
              </a:p>
              <a:p>
                <a:r>
                  <a:rPr lang="en-US" dirty="0"/>
                  <a:t>Truncation/Trimming</a:t>
                </a:r>
              </a:p>
              <a:p>
                <a:pPr lvl="1"/>
                <a:r>
                  <a:rPr lang="en-US" b="1" dirty="0">
                    <a:solidFill>
                      <a:schemeClr val="accent1"/>
                    </a:solidFill>
                  </a:rPr>
                  <a:t>Remove</a:t>
                </a:r>
                <a:r>
                  <a:rPr lang="en-US" dirty="0"/>
                  <a:t> tails of data distribution </a:t>
                </a:r>
                <a:br>
                  <a:rPr lang="en-US" dirty="0"/>
                </a:br>
                <a:r>
                  <a:rPr lang="en-US" dirty="0"/>
                  <a:t>at user-specified threshold</a:t>
                </a:r>
              </a:p>
              <a:p>
                <a:pPr lvl="1"/>
                <a:endParaRPr lang="en-US" sz="1000" dirty="0"/>
              </a:p>
              <a:p>
                <a:r>
                  <a:rPr lang="en-US" dirty="0"/>
                  <a:t>Largest Difference from Mean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F40CD712-88EE-517E-C9CF-585FF09387F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8"/>
              </p:nvPr>
            </p:nvSpPr>
            <p:spPr>
              <a:blipFill>
                <a:blip r:embed="rId3"/>
                <a:stretch>
                  <a:fillRect l="-1321" t="-1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667F85-70DD-676C-221B-8569432FFB0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err="1"/>
              <a:t>Winsorizing</a:t>
            </a:r>
            <a:r>
              <a:rPr lang="en-US" dirty="0"/>
              <a:t> and Trimming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DB96E2-5029-0510-C25F-7159A0FE8A6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58618" y="418061"/>
            <a:ext cx="2297218" cy="14954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77E5146-2EB2-1F08-9673-E6680EF53024}"/>
              </a:ext>
            </a:extLst>
          </p:cNvPr>
          <p:cNvSpPr txBox="1"/>
          <p:nvPr/>
        </p:nvSpPr>
        <p:spPr>
          <a:xfrm>
            <a:off x="9556463" y="1403210"/>
            <a:ext cx="2069479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Credit: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https://en.wikipedia.org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B21BB5-B2DC-DABD-4671-2C88A8CCFD8D}"/>
              </a:ext>
            </a:extLst>
          </p:cNvPr>
          <p:cNvSpPr txBox="1"/>
          <p:nvPr/>
        </p:nvSpPr>
        <p:spPr>
          <a:xfrm>
            <a:off x="5373269" y="2213727"/>
            <a:ext cx="5144754" cy="143116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# compute quantiles for lower and upper</a:t>
            </a:r>
          </a:p>
          <a:p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ql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=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quantile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(X, 0.05); </a:t>
            </a:r>
            <a:endParaRPr lang="en-US" sz="1600" b="1" dirty="0">
              <a:solidFill>
                <a:srgbClr val="00B050"/>
              </a:solidFill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qu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=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quantile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(X, 0.95); </a:t>
            </a:r>
            <a:endParaRPr lang="en-US" sz="1600" b="1" dirty="0">
              <a:solidFill>
                <a:srgbClr val="00B050"/>
              </a:solidFill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endParaRPr lang="en-US" sz="700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# replace values outside [</a:t>
            </a:r>
            <a:r>
              <a:rPr lang="en-US" sz="1600" b="1" dirty="0" err="1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ql,qu</a:t>
            </a:r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] w/ </a:t>
            </a:r>
            <a:r>
              <a:rPr lang="en-US" sz="1600" b="1" dirty="0" err="1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ql</a:t>
            </a:r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and </a:t>
            </a:r>
            <a:r>
              <a:rPr lang="en-US" sz="1600" b="1" dirty="0" err="1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qu</a:t>
            </a:r>
            <a:endParaRPr lang="en-US" sz="1600" b="1" dirty="0">
              <a:solidFill>
                <a:srgbClr val="00B050"/>
              </a:solidFill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Y =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min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qu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,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max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(ql, X));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14B73C-FD42-398B-39A6-603FC0E3BA21}"/>
              </a:ext>
            </a:extLst>
          </p:cNvPr>
          <p:cNvSpPr txBox="1"/>
          <p:nvPr/>
        </p:nvSpPr>
        <p:spPr>
          <a:xfrm>
            <a:off x="5374944" y="3950522"/>
            <a:ext cx="5144754" cy="83099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# remove values outside [</a:t>
            </a:r>
            <a:r>
              <a:rPr lang="en-US" sz="1600" b="1" dirty="0" err="1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ql,qu</a:t>
            </a:r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]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I = X &lt;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qu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| X &gt;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ql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;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Y = </a:t>
            </a:r>
            <a:r>
              <a:rPr lang="en-US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removeEmpty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(X, “rows”, select = I);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7830D2-98C9-6449-E1FF-B322E1B18E5C}"/>
              </a:ext>
            </a:extLst>
          </p:cNvPr>
          <p:cNvSpPr txBox="1"/>
          <p:nvPr/>
        </p:nvSpPr>
        <p:spPr>
          <a:xfrm>
            <a:off x="5358154" y="5293070"/>
            <a:ext cx="5255369" cy="107721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# determine largest diff from mean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I = (</a:t>
            </a:r>
            <a:r>
              <a:rPr lang="en-US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colMaxs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(X)-</a:t>
            </a:r>
            <a:r>
              <a:rPr lang="en-US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colMeans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(X)) </a:t>
            </a:r>
            <a:b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&gt; (</a:t>
            </a:r>
            <a:r>
              <a:rPr lang="en-US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colMeans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(X)-</a:t>
            </a:r>
            <a:r>
              <a:rPr lang="en-US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colMins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(X));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Y = </a:t>
            </a:r>
            <a:r>
              <a:rPr lang="en-US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ifelse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xor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I,op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), </a:t>
            </a:r>
            <a:r>
              <a:rPr lang="en-US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colMaxs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(X), </a:t>
            </a:r>
            <a:r>
              <a:rPr lang="en-US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colMins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(X));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6C44D4B-F9E3-3E83-1B6D-61DEBA52A8D9}"/>
              </a:ext>
            </a:extLst>
          </p:cNvPr>
          <p:cNvSpPr txBox="1"/>
          <p:nvPr/>
        </p:nvSpPr>
        <p:spPr>
          <a:xfrm>
            <a:off x="10233890" y="3891109"/>
            <a:ext cx="1652994" cy="135421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SystemDS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winsorize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() outlier()</a:t>
            </a:r>
          </a:p>
          <a:p>
            <a:pPr algn="ctr"/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outlierByIQR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()</a:t>
            </a:r>
          </a:p>
          <a:p>
            <a:pPr algn="ctr"/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outlierBySd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1271354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0CE1683-1054-46AF-CD87-302E880B255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Data Sourcing Effort</a:t>
            </a:r>
          </a:p>
          <a:p>
            <a:pPr lvl="1"/>
            <a:r>
              <a:rPr lang="en-US" dirty="0"/>
              <a:t>Data scientists spend </a:t>
            </a:r>
            <a:r>
              <a:rPr lang="en-US" b="1" dirty="0">
                <a:solidFill>
                  <a:schemeClr val="accent1"/>
                </a:solidFill>
              </a:rPr>
              <a:t>80-90% time</a:t>
            </a:r>
            <a:r>
              <a:rPr lang="en-US" dirty="0"/>
              <a:t> on finding, integrating, cleaning datasets</a:t>
            </a:r>
            <a:endParaRPr lang="en-US" sz="700" dirty="0"/>
          </a:p>
          <a:p>
            <a:r>
              <a:rPr lang="en-US" dirty="0"/>
              <a:t>Technical Debts in ML Systems</a:t>
            </a:r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Glue code, pipeline jungles, dead code paths</a:t>
            </a:r>
          </a:p>
          <a:p>
            <a:pPr lvl="1"/>
            <a:r>
              <a:rPr lang="en-US" dirty="0"/>
              <a:t>Plain-old-data types (arrays), multiple languages, prototypes</a:t>
            </a:r>
          </a:p>
          <a:p>
            <a:pPr lvl="1"/>
            <a:r>
              <a:rPr lang="en-US" dirty="0"/>
              <a:t>Abstraction and configuration debts</a:t>
            </a:r>
          </a:p>
          <a:p>
            <a:pPr lvl="1"/>
            <a:r>
              <a:rPr lang="en-US" dirty="0"/>
              <a:t>Data testing, reproducibility, process management, and cultural debts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CEF6F8-CA6B-8023-7DBD-85504FF191D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The 80% Argument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6AE9A9-F4AB-2755-F128-F7CE98E1F3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3009" y="2388049"/>
            <a:ext cx="6402175" cy="212038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A569BA2-C452-4472-05B0-5522BB059633}"/>
              </a:ext>
            </a:extLst>
          </p:cNvPr>
          <p:cNvSpPr txBox="1"/>
          <p:nvPr/>
        </p:nvSpPr>
        <p:spPr>
          <a:xfrm>
            <a:off x="8636299" y="2910275"/>
            <a:ext cx="2534421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[D. Sculley et al.: Hidden 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Technical Debt in Machine Learning Systems. 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NeurIPS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 2015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2CE8EDB-A772-ABCF-BA01-B3474E850792}"/>
              </a:ext>
            </a:extLst>
          </p:cNvPr>
          <p:cNvSpPr/>
          <p:nvPr/>
        </p:nvSpPr>
        <p:spPr>
          <a:xfrm>
            <a:off x="4265913" y="3493504"/>
            <a:ext cx="341393" cy="25254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b="1" dirty="0"/>
              <a:t>ML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6266C03-1689-CF1B-CC4F-270DFAD69D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17712" y="2958551"/>
            <a:ext cx="49748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949F69C-C318-015B-F5F2-27FEF5C47A2F}"/>
              </a:ext>
            </a:extLst>
          </p:cNvPr>
          <p:cNvSpPr txBox="1"/>
          <p:nvPr/>
        </p:nvSpPr>
        <p:spPr>
          <a:xfrm>
            <a:off x="8636299" y="1551954"/>
            <a:ext cx="2549526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[Michael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Stonebraker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Ihab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F.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Ilyas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Data Integration: The Current Status and the Way Forward. 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IEEE Data Eng. Bull. 41(2) (2018)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D80CB60-C7D0-5F52-6511-39E28ED318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17712" y="1718059"/>
            <a:ext cx="49748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</p:spTree>
    <p:extLst>
      <p:ext uri="{BB962C8B-B14F-4D97-AF65-F5344CB8AC3E}">
        <p14:creationId xmlns:p14="http://schemas.microsoft.com/office/powerpoint/2010/main" val="947661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442B0DD-6BC8-C04A-6E1B-F9DB4266A38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(Semi-)Automatic Approach: </a:t>
            </a:r>
            <a:r>
              <a:rPr lang="en-US" dirty="0">
                <a:solidFill>
                  <a:schemeClr val="accent1"/>
                </a:solidFill>
              </a:rPr>
              <a:t>Expectations!</a:t>
            </a:r>
          </a:p>
          <a:p>
            <a:pPr lvl="1"/>
            <a:r>
              <a:rPr lang="en-US" dirty="0"/>
              <a:t>PK </a:t>
            </a:r>
            <a:r>
              <a:rPr lang="en-US" dirty="0">
                <a:sym typeface="Wingdings" panose="05000000000000000000" pitchFamily="2" charset="2"/>
              </a:rPr>
              <a:t> Values must be unique and defined (not null)</a:t>
            </a:r>
            <a:endParaRPr lang="en-US" dirty="0"/>
          </a:p>
          <a:p>
            <a:pPr lvl="1"/>
            <a:r>
              <a:rPr lang="en-US" dirty="0"/>
              <a:t>Exact PK-FK </a:t>
            </a:r>
            <a:r>
              <a:rPr lang="en-US" dirty="0">
                <a:sym typeface="Wingdings" panose="05000000000000000000" pitchFamily="2" charset="2"/>
              </a:rPr>
              <a:t> Inclusion dependencies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Noisy PK-FK  Robust inclusion dependencies </a:t>
            </a:r>
            <a:r>
              <a:rPr lang="en-US" dirty="0"/>
              <a:t>|R[X]</a:t>
            </a:r>
            <a:r>
              <a:rPr lang="de-DE" b="1" dirty="0">
                <a:solidFill>
                  <a:schemeClr val="tx1"/>
                </a:solidFill>
                <a:sym typeface="Symbol"/>
              </a:rPr>
              <a:t></a:t>
            </a:r>
            <a:r>
              <a:rPr lang="en-US" dirty="0"/>
              <a:t>S[Y]| / |R[X]| &gt; </a:t>
            </a:r>
            <a:r>
              <a:rPr lang="el-GR" dirty="0"/>
              <a:t>δ</a:t>
            </a:r>
            <a:endParaRPr lang="en-US" dirty="0"/>
          </a:p>
          <a:p>
            <a:pPr lvl="1"/>
            <a:r>
              <a:rPr lang="en-US" dirty="0"/>
              <a:t>Semantics of attributes </a:t>
            </a:r>
            <a:r>
              <a:rPr lang="en-US" dirty="0">
                <a:sym typeface="Wingdings" panose="05000000000000000000" pitchFamily="2" charset="2"/>
              </a:rPr>
              <a:t> Value ranges / # distinct values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Invariant to capitalization: Patterns  regular expressions </a:t>
            </a:r>
            <a:endParaRPr lang="en-US" sz="700" dirty="0"/>
          </a:p>
          <a:p>
            <a:r>
              <a:rPr lang="en-US" dirty="0"/>
              <a:t>Formal Constraints</a:t>
            </a:r>
          </a:p>
          <a:p>
            <a:pPr lvl="1"/>
            <a:r>
              <a:rPr lang="en-US" dirty="0"/>
              <a:t>Functional dependencies (FD), conditional FDs (CFD), metric dependencies</a:t>
            </a:r>
          </a:p>
          <a:p>
            <a:pPr lvl="1"/>
            <a:r>
              <a:rPr lang="en-US" dirty="0"/>
              <a:t>Inclusion dependencies, matching dependencies</a:t>
            </a:r>
          </a:p>
          <a:p>
            <a:pPr lvl="1"/>
            <a:r>
              <a:rPr lang="en-US" dirty="0"/>
              <a:t>Denial constraints </a:t>
            </a:r>
            <a:endParaRPr lang="en-US" sz="700" dirty="0"/>
          </a:p>
          <a:p>
            <a:r>
              <a:rPr lang="en-US" dirty="0"/>
              <a:t>Outlier Terminology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Outlier Detection:</a:t>
            </a:r>
            <a:r>
              <a:rPr lang="en-US" dirty="0"/>
              <a:t> detect and remove unwanted data points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Anomaly Detection:</a:t>
            </a:r>
            <a:r>
              <a:rPr lang="en-US" dirty="0"/>
              <a:t> detect and extract rare/unusual/interesting events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935A0E-1BDB-A021-C9CE-2F292B903B3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Constraints and Outliers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6E6419-8A46-E5DE-6735-DA965829BC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3402" y="1708698"/>
            <a:ext cx="1771650" cy="44493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D950D44-20E0-055D-8DF6-C0EAD1465127}"/>
              </a:ext>
            </a:extLst>
          </p:cNvPr>
          <p:cNvSpPr txBox="1"/>
          <p:nvPr/>
        </p:nvSpPr>
        <p:spPr>
          <a:xfrm>
            <a:off x="7812852" y="1058361"/>
            <a:ext cx="1866900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u="sng" dirty="0">
                <a:latin typeface="Calibri" panose="020F0502020204030204" pitchFamily="34" charset="0"/>
                <a:cs typeface="Calibri" panose="020F0502020204030204" pitchFamily="34" charset="0"/>
              </a:rPr>
              <a:t>Route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(Airline, From, To)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F836EB-5DAA-45F5-7788-9D36C206EC93}"/>
              </a:ext>
            </a:extLst>
          </p:cNvPr>
          <p:cNvSpPr txBox="1"/>
          <p:nvPr/>
        </p:nvSpPr>
        <p:spPr>
          <a:xfrm>
            <a:off x="9608623" y="1058361"/>
            <a:ext cx="637559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u="sng" dirty="0">
                <a:latin typeface="Calibri" panose="020F0502020204030204" pitchFamily="34" charset="0"/>
                <a:cs typeface="Calibri" panose="020F0502020204030204" pitchFamily="34" charset="0"/>
              </a:rPr>
              <a:t>Planes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5B52F84-69A5-6717-19FD-DAA42D5C8F2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9934"/>
          <a:stretch/>
        </p:blipFill>
        <p:spPr>
          <a:xfrm>
            <a:off x="8385810" y="2670311"/>
            <a:ext cx="3214211" cy="41978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E3AE1F4-8A0A-772F-4988-8976851B298C}"/>
              </a:ext>
            </a:extLst>
          </p:cNvPr>
          <p:cNvSpPr txBox="1"/>
          <p:nvPr/>
        </p:nvSpPr>
        <p:spPr>
          <a:xfrm>
            <a:off x="10476071" y="2153623"/>
            <a:ext cx="125730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Age=9999?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55155EF-41E0-AB07-17FF-AFEBD39E2275}"/>
                  </a:ext>
                </a:extLst>
              </p:cNvPr>
              <p:cNvSpPr txBox="1"/>
              <p:nvPr/>
            </p:nvSpPr>
            <p:spPr>
              <a:xfrm>
                <a:off x="5549743" y="3986677"/>
                <a:ext cx="6291208" cy="6034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∀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𝛼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𝛽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∈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𝑅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:¬(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𝑡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𝛼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.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𝑅𝑜𝑙𝑒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𝛽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.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𝑅𝑜𝑙𝑒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∧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𝑡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𝛼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.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𝐶𝑖𝑡𝑦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=′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𝑁𝑌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𝐶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br>
                  <a:rPr lang="en-US" b="0" i="1" dirty="0">
                    <a:solidFill>
                      <a:schemeClr val="accent1"/>
                    </a:solidFill>
                    <a:latin typeface="Cambria Math" panose="02040503050406030204" pitchFamily="18" charset="0"/>
                    <a:cs typeface="Calibri" panose="020F0502020204030204" pitchFamily="34" charset="0"/>
                  </a:rPr>
                </a:br>
                <a:r>
                  <a:rPr lang="en-US" b="0" i="1" dirty="0">
                    <a:solidFill>
                      <a:schemeClr val="accent1"/>
                    </a:solidFill>
                    <a:latin typeface="Cambria Math" panose="02040503050406030204" pitchFamily="18" charset="0"/>
                    <a:cs typeface="Calibri" panose="020F050202020403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∧</m:t>
                    </m:r>
                    <m:sSub>
                      <m:sSub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𝛽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.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𝐶𝑖𝑡𝑦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≠′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𝑁𝑌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𝐶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∧</m:t>
                    </m:r>
                    <m:sSub>
                      <m:sSub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𝛼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.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𝑆𝑎𝑙𝑎𝑟𝑦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&lt;</m:t>
                    </m:r>
                    <m:sSub>
                      <m:sSub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𝛽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.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𝑆𝑎𝑙𝑎𝑟𝑦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</m:oMath>
                </a14:m>
                <a:endParaRPr lang="en-US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55155EF-41E0-AB07-17FF-AFEBD39E22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9743" y="3986677"/>
                <a:ext cx="6291208" cy="603499"/>
              </a:xfrm>
              <a:prstGeom prst="rect">
                <a:avLst/>
              </a:prstGeom>
              <a:blipFill>
                <a:blip r:embed="rId5"/>
                <a:stretch>
                  <a:fillRect t="-1010" b="-131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2B068B2F-81FA-0BB0-D42B-D0E517DFC642}"/>
              </a:ext>
            </a:extLst>
          </p:cNvPr>
          <p:cNvSpPr txBox="1"/>
          <p:nvPr/>
        </p:nvSpPr>
        <p:spPr>
          <a:xfrm>
            <a:off x="8980646" y="3037876"/>
            <a:ext cx="270510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2019-11-15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vs</a:t>
            </a:r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Nov 15, 2019</a:t>
            </a:r>
          </a:p>
        </p:txBody>
      </p:sp>
    </p:spTree>
    <p:extLst>
      <p:ext uri="{BB962C8B-B14F-4D97-AF65-F5344CB8AC3E}">
        <p14:creationId xmlns:p14="http://schemas.microsoft.com/office/powerpoint/2010/main" val="2074424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B92C804-094F-3333-E208-E404EEB15FC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Types of Outliers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Point outliers:</a:t>
            </a:r>
            <a:r>
              <a:rPr lang="en-US" dirty="0"/>
              <a:t> single data points far from the data distribution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Contextual outliers:</a:t>
            </a:r>
            <a:r>
              <a:rPr lang="en-US" dirty="0"/>
              <a:t> noise or other systematic anomalies in data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Sequence (contextual) outliers:</a:t>
            </a:r>
            <a:r>
              <a:rPr lang="en-US" dirty="0"/>
              <a:t> sequence of values w/ abnormal shape/</a:t>
            </a:r>
            <a:r>
              <a:rPr lang="en-US" dirty="0" err="1"/>
              <a:t>agg</a:t>
            </a:r>
            <a:endParaRPr lang="en-US" dirty="0"/>
          </a:p>
          <a:p>
            <a:pPr lvl="1"/>
            <a:r>
              <a:rPr lang="en-US" dirty="0"/>
              <a:t>Univariate vs multivariate analysis</a:t>
            </a:r>
          </a:p>
          <a:p>
            <a:pPr lvl="1"/>
            <a:r>
              <a:rPr lang="en-US" dirty="0"/>
              <a:t>Beware of underlying assumptions (distributions)</a:t>
            </a:r>
            <a:endParaRPr lang="en-US" sz="1000" dirty="0"/>
          </a:p>
          <a:p>
            <a:r>
              <a:rPr lang="en-US" dirty="0"/>
              <a:t>Types of Outlier Detection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Type 1 Unsupervised:</a:t>
            </a:r>
            <a:r>
              <a:rPr lang="en-US" dirty="0"/>
              <a:t> No prior knowledge </a:t>
            </a:r>
            <a:br>
              <a:rPr lang="en-US" dirty="0"/>
            </a:br>
            <a:r>
              <a:rPr lang="en-US" dirty="0"/>
              <a:t>of data, similar to unsupervised </a:t>
            </a:r>
            <a:r>
              <a:rPr lang="en-US" b="1" dirty="0">
                <a:solidFill>
                  <a:schemeClr val="accent1"/>
                </a:solidFill>
              </a:rPr>
              <a:t>clustering</a:t>
            </a:r>
            <a:br>
              <a:rPr lang="en-US" b="1" dirty="0">
                <a:solidFill>
                  <a:schemeClr val="accent1"/>
                </a:solidFill>
              </a:rPr>
            </a:br>
            <a:r>
              <a:rPr lang="en-US" b="1" dirty="0">
                <a:solidFill>
                  <a:schemeClr val="tx1"/>
                </a:solidFill>
                <a:sym typeface="Wingdings" panose="05000000000000000000" pitchFamily="2" charset="2"/>
              </a:rPr>
              <a:t> expectations:</a:t>
            </a: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 distance, # errors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Type 2 Supervised:</a:t>
            </a:r>
            <a:r>
              <a:rPr lang="en-US" dirty="0"/>
              <a:t> Labeled normal and abnormal </a:t>
            </a:r>
            <a:br>
              <a:rPr lang="en-US" dirty="0"/>
            </a:br>
            <a:r>
              <a:rPr lang="en-US" dirty="0"/>
              <a:t>data, similar to supervised </a:t>
            </a:r>
            <a:r>
              <a:rPr lang="en-US" b="1" dirty="0">
                <a:solidFill>
                  <a:schemeClr val="accent1"/>
                </a:solidFill>
              </a:rPr>
              <a:t>classification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Type 3 Normal Model:</a:t>
            </a:r>
            <a:r>
              <a:rPr lang="en-US" dirty="0"/>
              <a:t> Represent normal behavior,</a:t>
            </a:r>
            <a:br>
              <a:rPr lang="en-US" dirty="0"/>
            </a:br>
            <a:r>
              <a:rPr lang="en-US" dirty="0"/>
              <a:t>similar to </a:t>
            </a:r>
            <a:r>
              <a:rPr lang="en-US" b="1" dirty="0">
                <a:solidFill>
                  <a:schemeClr val="accent1"/>
                </a:solidFill>
              </a:rPr>
              <a:t>pattern recognition </a:t>
            </a:r>
            <a:r>
              <a:rPr lang="en-US" b="1" dirty="0">
                <a:solidFill>
                  <a:schemeClr val="tx1"/>
                </a:solidFill>
                <a:sym typeface="Wingdings" panose="05000000000000000000" pitchFamily="2" charset="2"/>
              </a:rPr>
              <a:t> expectations:</a:t>
            </a: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 rules/constraints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95B4A7-2EF9-4616-4FE5-0572A74A5B0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Outliers and Outlier Detection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DE798D-977A-D727-D6E8-8B665A81ED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0686" y="3396877"/>
            <a:ext cx="455256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64DB971-7843-C569-0D4D-4D7537AEFD8D}"/>
              </a:ext>
            </a:extLst>
          </p:cNvPr>
          <p:cNvSpPr txBox="1"/>
          <p:nvPr/>
        </p:nvSpPr>
        <p:spPr>
          <a:xfrm>
            <a:off x="8990688" y="3229196"/>
            <a:ext cx="2057400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[Victoria J. Hodge, Jim Austin: A Survey of Outlier Detection Methodologies. 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Artif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Intell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. Rev. 2004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89E9B09-FCB7-38BE-26BB-68FA24D218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6386" y="1352425"/>
            <a:ext cx="49748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A3464B2-0D84-C10E-0789-6D7C17CE4CCF}"/>
              </a:ext>
            </a:extLst>
          </p:cNvPr>
          <p:cNvSpPr txBox="1"/>
          <p:nvPr/>
        </p:nvSpPr>
        <p:spPr>
          <a:xfrm>
            <a:off x="8019138" y="1295189"/>
            <a:ext cx="2952750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[Varun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Chandola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Arindam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Banerjee,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Vipin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Kumar: Anomaly detection: A survey.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ACM 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Comput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Surv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. 2009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674255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EF8BD8A-8B4C-FB2F-37DB-679B297CE0B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Missing Value</a:t>
            </a:r>
          </a:p>
          <a:p>
            <a:pPr lvl="1"/>
            <a:r>
              <a:rPr lang="en-US" dirty="0"/>
              <a:t>Application context defines if 0 is missing value or not</a:t>
            </a:r>
          </a:p>
          <a:p>
            <a:pPr lvl="1"/>
            <a:r>
              <a:rPr lang="en-US" dirty="0"/>
              <a:t>If differences between 0 and missing values, use NA or </a:t>
            </a:r>
            <a:r>
              <a:rPr lang="en-US" dirty="0" err="1"/>
              <a:t>NaN</a:t>
            </a:r>
            <a:endParaRPr lang="en-US" sz="700" dirty="0"/>
          </a:p>
          <a:p>
            <a:r>
              <a:rPr lang="en-US" dirty="0"/>
              <a:t>Basic Value Imputation</a:t>
            </a:r>
          </a:p>
          <a:p>
            <a:pPr lvl="1"/>
            <a:r>
              <a:rPr lang="en-US" dirty="0"/>
              <a:t>General-purpose: replace by user-specified </a:t>
            </a:r>
            <a:r>
              <a:rPr lang="en-US" b="1" dirty="0">
                <a:solidFill>
                  <a:srgbClr val="7889FB"/>
                </a:solidFill>
              </a:rPr>
              <a:t>constant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Continuous variables:</a:t>
            </a:r>
            <a:r>
              <a:rPr lang="en-US" dirty="0"/>
              <a:t> replace by </a:t>
            </a:r>
            <a:r>
              <a:rPr lang="en-US" b="1" dirty="0">
                <a:solidFill>
                  <a:srgbClr val="7889FB"/>
                </a:solidFill>
              </a:rPr>
              <a:t>mean</a:t>
            </a:r>
            <a:r>
              <a:rPr lang="en-US" dirty="0"/>
              <a:t> 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Categorical variables:</a:t>
            </a:r>
            <a:r>
              <a:rPr lang="en-US" dirty="0"/>
              <a:t> replace by </a:t>
            </a:r>
            <a:r>
              <a:rPr lang="en-US" b="1" dirty="0">
                <a:solidFill>
                  <a:srgbClr val="7889FB"/>
                </a:solidFill>
              </a:rPr>
              <a:t>median</a:t>
            </a:r>
            <a:r>
              <a:rPr lang="en-US" dirty="0"/>
              <a:t> or </a:t>
            </a:r>
            <a:r>
              <a:rPr lang="en-US" b="1" dirty="0">
                <a:solidFill>
                  <a:srgbClr val="7889FB"/>
                </a:solidFill>
              </a:rPr>
              <a:t>mode</a:t>
            </a:r>
            <a:endParaRPr lang="en-US" sz="700" dirty="0"/>
          </a:p>
          <a:p>
            <a:r>
              <a:rPr lang="en-US" dirty="0"/>
              <a:t>Iterative Algorithms </a:t>
            </a:r>
            <a:r>
              <a:rPr lang="en-US" b="0" dirty="0"/>
              <a:t>(</a:t>
            </a:r>
            <a:r>
              <a:rPr lang="en-US" dirty="0">
                <a:solidFill>
                  <a:srgbClr val="7889FB"/>
                </a:solidFill>
              </a:rPr>
              <a:t>chained-equation imputation</a:t>
            </a:r>
            <a:r>
              <a:rPr lang="en-US" b="0" dirty="0"/>
              <a:t>)</a:t>
            </a:r>
          </a:p>
          <a:p>
            <a:pPr lvl="1"/>
            <a:r>
              <a:rPr lang="en-US" dirty="0"/>
              <a:t>Train ML model to predict missing information</a:t>
            </a:r>
            <a:br>
              <a:rPr lang="en-US" dirty="0"/>
            </a:br>
            <a:r>
              <a:rPr lang="en-US" dirty="0"/>
              <a:t>(feature k </a:t>
            </a:r>
            <a:r>
              <a:rPr lang="en-AT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label, split data into observed/missing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Noise reduction: feature subsets + averaging </a:t>
            </a:r>
            <a:endParaRPr lang="en-US" sz="700" dirty="0"/>
          </a:p>
          <a:p>
            <a:r>
              <a:rPr lang="en-US" dirty="0"/>
              <a:t>Dynamic Imputation</a:t>
            </a:r>
          </a:p>
          <a:p>
            <a:pPr lvl="1"/>
            <a:r>
              <a:rPr lang="en-US" dirty="0"/>
              <a:t>Data exploration w/ on-the-fly imputation</a:t>
            </a:r>
          </a:p>
          <a:p>
            <a:pPr lvl="1"/>
            <a:r>
              <a:rPr lang="en-US" dirty="0"/>
              <a:t>Optimal placement of imputation operations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1D2D6E-A614-7D8F-87E7-E7DBCAC4853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Missing Value Imputation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0EC505-243C-5C42-59B5-B3EB478B7520}"/>
              </a:ext>
            </a:extLst>
          </p:cNvPr>
          <p:cNvSpPr txBox="1"/>
          <p:nvPr/>
        </p:nvSpPr>
        <p:spPr>
          <a:xfrm>
            <a:off x="6902980" y="2765752"/>
            <a:ext cx="85411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MCAR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C52BE2-166E-690F-D890-9F796DF97B2F}"/>
              </a:ext>
            </a:extLst>
          </p:cNvPr>
          <p:cNvSpPr txBox="1"/>
          <p:nvPr/>
        </p:nvSpPr>
        <p:spPr>
          <a:xfrm>
            <a:off x="6914704" y="4101016"/>
            <a:ext cx="85411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MAR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A9BC612-4F6B-13A3-15C7-B8969A45D1E7}"/>
              </a:ext>
            </a:extLst>
          </p:cNvPr>
          <p:cNvGrpSpPr/>
          <p:nvPr/>
        </p:nvGrpSpPr>
        <p:grpSpPr>
          <a:xfrm>
            <a:off x="9001676" y="3646655"/>
            <a:ext cx="437107" cy="1146837"/>
            <a:chOff x="6772591" y="4085725"/>
            <a:chExt cx="437107" cy="1146837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80A6B26-15B8-3954-0142-82C262B08E6F}"/>
                </a:ext>
              </a:extLst>
            </p:cNvPr>
            <p:cNvSpPr/>
            <p:nvPr/>
          </p:nvSpPr>
          <p:spPr>
            <a:xfrm>
              <a:off x="6772591" y="4087050"/>
              <a:ext cx="110531" cy="1145512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CC2E899-C522-33B4-F4FE-91E72172BD6C}"/>
                </a:ext>
              </a:extLst>
            </p:cNvPr>
            <p:cNvSpPr/>
            <p:nvPr/>
          </p:nvSpPr>
          <p:spPr>
            <a:xfrm>
              <a:off x="6884799" y="4086098"/>
              <a:ext cx="110531" cy="1145512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DFE8D43-398D-3F45-CC9F-C7F1E61310B6}"/>
                </a:ext>
              </a:extLst>
            </p:cNvPr>
            <p:cNvSpPr/>
            <p:nvPr/>
          </p:nvSpPr>
          <p:spPr>
            <a:xfrm>
              <a:off x="6997007" y="4086679"/>
              <a:ext cx="110531" cy="1145512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3EDF559-65C1-5A70-58A1-6C4C6A2AB7F7}"/>
                </a:ext>
              </a:extLst>
            </p:cNvPr>
            <p:cNvSpPr/>
            <p:nvPr/>
          </p:nvSpPr>
          <p:spPr>
            <a:xfrm>
              <a:off x="7099167" y="4085725"/>
              <a:ext cx="110531" cy="1145512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D19BFF9-4B00-4563-8FF0-B4AADC8EA460}"/>
                </a:ext>
              </a:extLst>
            </p:cNvPr>
            <p:cNvSpPr/>
            <p:nvPr/>
          </p:nvSpPr>
          <p:spPr>
            <a:xfrm>
              <a:off x="6997007" y="4241590"/>
              <a:ext cx="102160" cy="155399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96F4D9A-83D1-5E3D-9801-8DD3186247E2}"/>
                </a:ext>
              </a:extLst>
            </p:cNvPr>
            <p:cNvSpPr/>
            <p:nvPr/>
          </p:nvSpPr>
          <p:spPr>
            <a:xfrm>
              <a:off x="6997007" y="4489240"/>
              <a:ext cx="102160" cy="155399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8C98EC0-01B5-FFEC-0E10-C54C568E7627}"/>
                </a:ext>
              </a:extLst>
            </p:cNvPr>
            <p:cNvSpPr/>
            <p:nvPr/>
          </p:nvSpPr>
          <p:spPr>
            <a:xfrm>
              <a:off x="6997007" y="4965490"/>
              <a:ext cx="102160" cy="155399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7071F0F-4646-DB33-FBFF-17B8EF95F95C}"/>
              </a:ext>
            </a:extLst>
          </p:cNvPr>
          <p:cNvGrpSpPr/>
          <p:nvPr/>
        </p:nvGrpSpPr>
        <p:grpSpPr>
          <a:xfrm>
            <a:off x="9552668" y="3599831"/>
            <a:ext cx="1706088" cy="1196289"/>
            <a:chOff x="7323583" y="4038901"/>
            <a:chExt cx="1706088" cy="1196289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EE7D0A0-E5F5-8D8D-0810-0327EAA204C9}"/>
                </a:ext>
              </a:extLst>
            </p:cNvPr>
            <p:cNvSpPr/>
            <p:nvPr/>
          </p:nvSpPr>
          <p:spPr>
            <a:xfrm>
              <a:off x="7731441" y="4089678"/>
              <a:ext cx="110531" cy="1145512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74F9819-8A15-1C99-5B62-D2BF2590BEFC}"/>
                </a:ext>
              </a:extLst>
            </p:cNvPr>
            <p:cNvSpPr/>
            <p:nvPr/>
          </p:nvSpPr>
          <p:spPr>
            <a:xfrm>
              <a:off x="7843649" y="4088726"/>
              <a:ext cx="110531" cy="1145512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B60CC74-CC00-C0D1-CC2C-B332C0FFCC02}"/>
                </a:ext>
              </a:extLst>
            </p:cNvPr>
            <p:cNvSpPr/>
            <p:nvPr/>
          </p:nvSpPr>
          <p:spPr>
            <a:xfrm>
              <a:off x="7955857" y="4089307"/>
              <a:ext cx="110531" cy="1145512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5FB7D90-9D76-2259-D0E3-762039E505C1}"/>
                </a:ext>
              </a:extLst>
            </p:cNvPr>
            <p:cNvSpPr/>
            <p:nvPr/>
          </p:nvSpPr>
          <p:spPr>
            <a:xfrm>
              <a:off x="8204067" y="4088353"/>
              <a:ext cx="110531" cy="659695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07AB1D4-08F1-AE51-CA2A-6E06BA2E0566}"/>
                </a:ext>
              </a:extLst>
            </p:cNvPr>
            <p:cNvSpPr/>
            <p:nvPr/>
          </p:nvSpPr>
          <p:spPr>
            <a:xfrm>
              <a:off x="8208333" y="4769736"/>
              <a:ext cx="102160" cy="155399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8F48EC0-5320-6057-1415-5F721AB0F3D1}"/>
                </a:ext>
              </a:extLst>
            </p:cNvPr>
            <p:cNvSpPr/>
            <p:nvPr/>
          </p:nvSpPr>
          <p:spPr>
            <a:xfrm>
              <a:off x="8208333" y="4922799"/>
              <a:ext cx="102160" cy="155399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B2BA084-1753-A4B4-39E0-AE085EB010AD}"/>
                </a:ext>
              </a:extLst>
            </p:cNvPr>
            <p:cNvSpPr/>
            <p:nvPr/>
          </p:nvSpPr>
          <p:spPr>
            <a:xfrm>
              <a:off x="8208333" y="5078476"/>
              <a:ext cx="102160" cy="155399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725B35CC-7DDB-B8FC-4190-6F79DB662B09}"/>
                </a:ext>
              </a:extLst>
            </p:cNvPr>
            <p:cNvCxnSpPr/>
            <p:nvPr/>
          </p:nvCxnSpPr>
          <p:spPr>
            <a:xfrm>
              <a:off x="7667297" y="4755932"/>
              <a:ext cx="1182413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3F239AF-808A-D427-CFC2-6FA2CCAE3518}"/>
                </a:ext>
              </a:extLst>
            </p:cNvPr>
            <p:cNvSpPr txBox="1"/>
            <p:nvPr/>
          </p:nvSpPr>
          <p:spPr>
            <a:xfrm>
              <a:off x="8402826" y="4038901"/>
              <a:ext cx="615121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Train X, y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FA98DC7-11B2-5959-65B5-DEF2E08277AA}"/>
                </a:ext>
              </a:extLst>
            </p:cNvPr>
            <p:cNvSpPr txBox="1"/>
            <p:nvPr/>
          </p:nvSpPr>
          <p:spPr>
            <a:xfrm>
              <a:off x="8414550" y="4804246"/>
              <a:ext cx="615121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Score</a:t>
              </a:r>
            </a:p>
          </p:txBody>
        </p:sp>
        <p:sp>
          <p:nvSpPr>
            <p:cNvPr id="25" name="Right Arrow 26">
              <a:extLst>
                <a:ext uri="{FF2B5EF4-FFF2-40B4-BE49-F238E27FC236}">
                  <a16:creationId xmlns:a16="http://schemas.microsoft.com/office/drawing/2014/main" id="{0180126C-42DA-ECE2-AD7A-2D95D5FA5140}"/>
                </a:ext>
              </a:extLst>
            </p:cNvPr>
            <p:cNvSpPr/>
            <p:nvPr/>
          </p:nvSpPr>
          <p:spPr>
            <a:xfrm>
              <a:off x="7323583" y="4285256"/>
              <a:ext cx="326229" cy="320865"/>
            </a:xfrm>
            <a:prstGeom prst="rightArrow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onsolas" panose="020B0609020204030204" pitchFamily="49" charset="0"/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AEF7AAB1-E424-C932-3E57-995F8E5E1EC1}"/>
              </a:ext>
            </a:extLst>
          </p:cNvPr>
          <p:cNvSpPr txBox="1"/>
          <p:nvPr/>
        </p:nvSpPr>
        <p:spPr>
          <a:xfrm>
            <a:off x="9897945" y="2973892"/>
            <a:ext cx="1264123" cy="61555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SystemDS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mice()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CC92F68C-C08B-4F3D-A05D-442F05D3D0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7834" y="5128188"/>
            <a:ext cx="49770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AB78B9A5-E8BD-841C-1201-1E3BDCC7CCC8}"/>
              </a:ext>
            </a:extLst>
          </p:cNvPr>
          <p:cNvSpPr txBox="1"/>
          <p:nvPr/>
        </p:nvSpPr>
        <p:spPr>
          <a:xfrm>
            <a:off x="5604583" y="5062817"/>
            <a:ext cx="3263895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[Jose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Cambronero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John K.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Feser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Micah Smith, Samuel Madden: Query Optimization for Dynamic Imputation.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PVLDB 2017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954710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26" grpId="0"/>
      <p:bldP spid="28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Rectangle 207">
            <a:extLst>
              <a:ext uri="{FF2B5EF4-FFF2-40B4-BE49-F238E27FC236}">
                <a16:creationId xmlns:a16="http://schemas.microsoft.com/office/drawing/2014/main" id="{D8EA04DA-59D6-65AC-BA57-9E2A5452777F}"/>
              </a:ext>
            </a:extLst>
          </p:cNvPr>
          <p:cNvSpPr/>
          <p:nvPr/>
        </p:nvSpPr>
        <p:spPr>
          <a:xfrm>
            <a:off x="1194318" y="5700827"/>
            <a:ext cx="10997682" cy="11571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B0C176-D95B-B7E7-6E76-E6E069AEC04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sz="2000" dirty="0"/>
              <a:t>Automatic Generation of Cleaning Pipelines</a:t>
            </a:r>
          </a:p>
          <a:p>
            <a:pPr lvl="1"/>
            <a:r>
              <a:rPr lang="en-US" sz="1800" dirty="0"/>
              <a:t>Library of robust, parameterized </a:t>
            </a:r>
            <a:r>
              <a:rPr lang="en-US" sz="1800" b="1" dirty="0">
                <a:solidFill>
                  <a:srgbClr val="7889FB"/>
                </a:solidFill>
              </a:rPr>
              <a:t>data cleaning primitives</a:t>
            </a:r>
            <a:r>
              <a:rPr lang="en-US" sz="1800" b="1" dirty="0"/>
              <a:t>, </a:t>
            </a:r>
            <a:r>
              <a:rPr lang="en-US" sz="1800" dirty="0"/>
              <a:t> </a:t>
            </a:r>
          </a:p>
          <a:p>
            <a:pPr lvl="1"/>
            <a:r>
              <a:rPr lang="en-US" sz="1800" b="1" dirty="0">
                <a:solidFill>
                  <a:srgbClr val="7889FB"/>
                </a:solidFill>
              </a:rPr>
              <a:t>Enumeration of DAGs </a:t>
            </a:r>
            <a:r>
              <a:rPr lang="en-US" sz="1800" dirty="0"/>
              <a:t>of primitives &amp; </a:t>
            </a:r>
            <a:r>
              <a:rPr lang="en-US" sz="1800" b="1" dirty="0">
                <a:solidFill>
                  <a:srgbClr val="7889FB"/>
                </a:solidFill>
              </a:rPr>
              <a:t>hyper-parameter optimization </a:t>
            </a:r>
            <a:r>
              <a:rPr lang="en-US" sz="1800" dirty="0">
                <a:solidFill>
                  <a:schemeClr val="tx1"/>
                </a:solidFill>
              </a:rPr>
              <a:t>(evolutionary, HB)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C8188E-C388-6187-558F-D25B9332F37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Data Cleaning Pipelines</a:t>
            </a:r>
          </a:p>
        </p:txBody>
      </p: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38AD3022-3648-8BF6-DDA1-4D0B2BBC0F06}"/>
              </a:ext>
            </a:extLst>
          </p:cNvPr>
          <p:cNvCxnSpPr>
            <a:stCxn id="134" idx="3"/>
            <a:endCxn id="108" idx="0"/>
          </p:cNvCxnSpPr>
          <p:nvPr/>
        </p:nvCxnSpPr>
        <p:spPr>
          <a:xfrm flipH="1">
            <a:off x="4716952" y="3515845"/>
            <a:ext cx="1181976" cy="734149"/>
          </a:xfrm>
          <a:prstGeom prst="line">
            <a:avLst/>
          </a:prstGeom>
          <a:noFill/>
          <a:ln w="6350" cap="flat" cmpd="sng" algn="ctr">
            <a:solidFill>
              <a:srgbClr val="A5A5A5"/>
            </a:solidFill>
            <a:prstDash val="lgDashDotDot"/>
            <a:miter lim="800000"/>
            <a:tailEnd type="none"/>
          </a:ln>
          <a:effectLst/>
        </p:spPr>
      </p:cxnSp>
      <p:graphicFrame>
        <p:nvGraphicFramePr>
          <p:cNvPr id="108" name="Table 107">
            <a:extLst>
              <a:ext uri="{FF2B5EF4-FFF2-40B4-BE49-F238E27FC236}">
                <a16:creationId xmlns:a16="http://schemas.microsoft.com/office/drawing/2014/main" id="{B1FC3539-A5A5-472D-05CE-D147C0039535}"/>
              </a:ext>
            </a:extLst>
          </p:cNvPr>
          <p:cNvGraphicFramePr>
            <a:graphicFrameLocks noGrp="1"/>
          </p:cNvGraphicFramePr>
          <p:nvPr/>
        </p:nvGraphicFramePr>
        <p:xfrm>
          <a:off x="3164508" y="4249994"/>
          <a:ext cx="3104889" cy="274320"/>
        </p:xfrm>
        <a:graphic>
          <a:graphicData uri="http://schemas.openxmlformats.org/drawingml/2006/table">
            <a:tbl>
              <a:tblPr firstRow="1" bandRow="1"/>
              <a:tblGrid>
                <a:gridCol w="3104889">
                  <a:extLst>
                    <a:ext uri="{9D8B030D-6E8A-4147-A177-3AD203B41FA5}">
                      <a16:colId xmlns:a16="http://schemas.microsoft.com/office/drawing/2014/main" val="2926837652"/>
                    </a:ext>
                  </a:extLst>
                </a:gridCol>
              </a:tblGrid>
              <a:tr h="2462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</a:t>
                      </a:r>
                      <a:r>
                        <a:rPr lang="en-US" sz="1200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1:  </a:t>
                      </a:r>
                      <a:r>
                        <a:rPr lang="en-US" sz="12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gmm</a:t>
                      </a:r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</a:t>
                      </a:r>
                      <a:r>
                        <a:rPr lang="en-AT" sz="1200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12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imputeFD</a:t>
                      </a:r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AT" sz="1200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12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mergeDup</a:t>
                      </a:r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AT" sz="1200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2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delML</a:t>
                      </a:r>
                      <a:endParaRPr lang="en-US" sz="12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F70146"/>
                      </a:solidFill>
                    </a:lnT>
                    <a:lnB w="12700" cmpd="sng">
                      <a:solidFill>
                        <a:srgbClr val="F7014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9079756"/>
                  </a:ext>
                </a:extLst>
              </a:tr>
            </a:tbl>
          </a:graphicData>
        </a:graphic>
      </p:graphicFrame>
      <p:graphicFrame>
        <p:nvGraphicFramePr>
          <p:cNvPr id="109" name="Table 108">
            <a:extLst>
              <a:ext uri="{FF2B5EF4-FFF2-40B4-BE49-F238E27FC236}">
                <a16:creationId xmlns:a16="http://schemas.microsoft.com/office/drawing/2014/main" id="{EB58D8BC-C5A3-E68F-433B-5A9EA888DF52}"/>
              </a:ext>
            </a:extLst>
          </p:cNvPr>
          <p:cNvGraphicFramePr>
            <a:graphicFrameLocks noGrp="1"/>
          </p:cNvGraphicFramePr>
          <p:nvPr/>
        </p:nvGraphicFramePr>
        <p:xfrm>
          <a:off x="6368673" y="4254070"/>
          <a:ext cx="2907417" cy="274320"/>
        </p:xfrm>
        <a:graphic>
          <a:graphicData uri="http://schemas.openxmlformats.org/drawingml/2006/table">
            <a:tbl>
              <a:tblPr firstRow="1" bandRow="1"/>
              <a:tblGrid>
                <a:gridCol w="2907417">
                  <a:extLst>
                    <a:ext uri="{9D8B030D-6E8A-4147-A177-3AD203B41FA5}">
                      <a16:colId xmlns:a16="http://schemas.microsoft.com/office/drawing/2014/main" val="2926837652"/>
                    </a:ext>
                  </a:extLst>
                </a:gridCol>
              </a:tblGrid>
              <a:tr h="20279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2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</a:t>
                      </a:r>
                      <a:r>
                        <a:rPr lang="en-US" sz="1200" baseline="-250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lang="en-US" sz="1200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:  </a:t>
                      </a:r>
                      <a:r>
                        <a:rPr lang="en-US" sz="12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outlierBySd</a:t>
                      </a:r>
                      <a:r>
                        <a:rPr lang="en-AT" sz="1200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mice </a:t>
                      </a:r>
                      <a:r>
                        <a:rPr lang="en-AT" sz="1200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1200" dirty="0" err="1"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d</a:t>
                      </a:r>
                      <a:r>
                        <a:rPr lang="en-US" sz="12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elDup</a:t>
                      </a:r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AT" sz="1200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 v</a:t>
                      </a:r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oting</a:t>
                      </a:r>
                      <a:endParaRPr lang="en-US" sz="12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F70146"/>
                      </a:solidFill>
                    </a:lnT>
                    <a:lnB w="12700" cmpd="sng">
                      <a:solidFill>
                        <a:srgbClr val="F7014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9079756"/>
                  </a:ext>
                </a:extLst>
              </a:tr>
            </a:tbl>
          </a:graphicData>
        </a:graphic>
      </p:graphicFrame>
      <p:grpSp>
        <p:nvGrpSpPr>
          <p:cNvPr id="110" name="Group 109">
            <a:extLst>
              <a:ext uri="{FF2B5EF4-FFF2-40B4-BE49-F238E27FC236}">
                <a16:creationId xmlns:a16="http://schemas.microsoft.com/office/drawing/2014/main" id="{EF2B89B4-C581-9897-DF40-F6C5EE297231}"/>
              </a:ext>
            </a:extLst>
          </p:cNvPr>
          <p:cNvGrpSpPr/>
          <p:nvPr/>
        </p:nvGrpSpPr>
        <p:grpSpPr>
          <a:xfrm>
            <a:off x="4579550" y="2602287"/>
            <a:ext cx="3494363" cy="946227"/>
            <a:chOff x="2984216" y="2631471"/>
            <a:chExt cx="3494363" cy="946227"/>
          </a:xfrm>
        </p:grpSpPr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3B1AD2E1-AD89-026F-A7B4-21E01FE6218C}"/>
                </a:ext>
              </a:extLst>
            </p:cNvPr>
            <p:cNvGrpSpPr/>
            <p:nvPr/>
          </p:nvGrpSpPr>
          <p:grpSpPr>
            <a:xfrm>
              <a:off x="2984216" y="2631471"/>
              <a:ext cx="3494363" cy="946227"/>
              <a:chOff x="5549057" y="13313957"/>
              <a:chExt cx="6753938" cy="3175506"/>
            </a:xfrm>
          </p:grpSpPr>
          <p:grpSp>
            <p:nvGrpSpPr>
              <p:cNvPr id="116" name="Group 115">
                <a:extLst>
                  <a:ext uri="{FF2B5EF4-FFF2-40B4-BE49-F238E27FC236}">
                    <a16:creationId xmlns:a16="http://schemas.microsoft.com/office/drawing/2014/main" id="{54159047-0BDF-963F-6AE8-9B729B933EB1}"/>
                  </a:ext>
                </a:extLst>
              </p:cNvPr>
              <p:cNvGrpSpPr/>
              <p:nvPr/>
            </p:nvGrpSpPr>
            <p:grpSpPr>
              <a:xfrm>
                <a:off x="6307142" y="13313957"/>
                <a:ext cx="5995853" cy="3175506"/>
                <a:chOff x="5798852" y="12952646"/>
                <a:chExt cx="5995853" cy="3175506"/>
              </a:xfrm>
            </p:grpSpPr>
            <p:cxnSp>
              <p:nvCxnSpPr>
                <p:cNvPr id="118" name="Straight Connector 117">
                  <a:extLst>
                    <a:ext uri="{FF2B5EF4-FFF2-40B4-BE49-F238E27FC236}">
                      <a16:creationId xmlns:a16="http://schemas.microsoft.com/office/drawing/2014/main" id="{93F172C5-5DBA-DB20-F511-805A5CCFCDF5}"/>
                    </a:ext>
                  </a:extLst>
                </p:cNvPr>
                <p:cNvCxnSpPr/>
                <p:nvPr/>
              </p:nvCxnSpPr>
              <p:spPr>
                <a:xfrm flipH="1">
                  <a:off x="5798852" y="14860135"/>
                  <a:ext cx="834823" cy="609716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0F0F0F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19" name="Straight Connector 118">
                  <a:extLst>
                    <a:ext uri="{FF2B5EF4-FFF2-40B4-BE49-F238E27FC236}">
                      <a16:creationId xmlns:a16="http://schemas.microsoft.com/office/drawing/2014/main" id="{B0142900-F200-C0EB-823B-4C14234732F9}"/>
                    </a:ext>
                  </a:extLst>
                </p:cNvPr>
                <p:cNvCxnSpPr/>
                <p:nvPr/>
              </p:nvCxnSpPr>
              <p:spPr>
                <a:xfrm flipH="1">
                  <a:off x="8405988" y="13706774"/>
                  <a:ext cx="22676" cy="384482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0F0F0F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20" name="Straight Connector 119">
                  <a:extLst>
                    <a:ext uri="{FF2B5EF4-FFF2-40B4-BE49-F238E27FC236}">
                      <a16:creationId xmlns:a16="http://schemas.microsoft.com/office/drawing/2014/main" id="{45762189-4065-4275-7E39-774E51B82940}"/>
                    </a:ext>
                  </a:extLst>
                </p:cNvPr>
                <p:cNvCxnSpPr>
                  <a:endCxn id="131" idx="0"/>
                </p:cNvCxnSpPr>
                <p:nvPr/>
              </p:nvCxnSpPr>
              <p:spPr>
                <a:xfrm>
                  <a:off x="6584088" y="14845385"/>
                  <a:ext cx="203444" cy="527606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0F0F0F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21" name="Straight Connector 120">
                  <a:extLst>
                    <a:ext uri="{FF2B5EF4-FFF2-40B4-BE49-F238E27FC236}">
                      <a16:creationId xmlns:a16="http://schemas.microsoft.com/office/drawing/2014/main" id="{5ACACF4D-2295-B49D-0867-E4AECEBEC918}"/>
                    </a:ext>
                  </a:extLst>
                </p:cNvPr>
                <p:cNvCxnSpPr>
                  <a:endCxn id="134" idx="0"/>
                </p:cNvCxnSpPr>
                <p:nvPr/>
              </p:nvCxnSpPr>
              <p:spPr>
                <a:xfrm flipH="1">
                  <a:off x="7925410" y="14839908"/>
                  <a:ext cx="472957" cy="539589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0F0F0F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22" name="Straight Connector 121">
                  <a:extLst>
                    <a:ext uri="{FF2B5EF4-FFF2-40B4-BE49-F238E27FC236}">
                      <a16:creationId xmlns:a16="http://schemas.microsoft.com/office/drawing/2014/main" id="{7284B709-873E-CBA4-E6E5-07989BE66A61}"/>
                    </a:ext>
                  </a:extLst>
                </p:cNvPr>
                <p:cNvCxnSpPr>
                  <a:endCxn id="133" idx="1"/>
                </p:cNvCxnSpPr>
                <p:nvPr/>
              </p:nvCxnSpPr>
              <p:spPr>
                <a:xfrm>
                  <a:off x="8398368" y="14839908"/>
                  <a:ext cx="330383" cy="643131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0F0F0F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23" name="Straight Connector 122">
                  <a:extLst>
                    <a:ext uri="{FF2B5EF4-FFF2-40B4-BE49-F238E27FC236}">
                      <a16:creationId xmlns:a16="http://schemas.microsoft.com/office/drawing/2014/main" id="{C63F2850-46B8-A12B-913E-B39E7836CC87}"/>
                    </a:ext>
                  </a:extLst>
                </p:cNvPr>
                <p:cNvCxnSpPr/>
                <p:nvPr/>
              </p:nvCxnSpPr>
              <p:spPr>
                <a:xfrm flipH="1">
                  <a:off x="10116997" y="14781396"/>
                  <a:ext cx="151622" cy="574519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0F0F0F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24" name="Straight Connector 123">
                  <a:extLst>
                    <a:ext uri="{FF2B5EF4-FFF2-40B4-BE49-F238E27FC236}">
                      <a16:creationId xmlns:a16="http://schemas.microsoft.com/office/drawing/2014/main" id="{E36F20EF-85A5-70C1-88E2-9552552057E0}"/>
                    </a:ext>
                  </a:extLst>
                </p:cNvPr>
                <p:cNvCxnSpPr>
                  <a:endCxn id="132" idx="0"/>
                </p:cNvCxnSpPr>
                <p:nvPr/>
              </p:nvCxnSpPr>
              <p:spPr>
                <a:xfrm>
                  <a:off x="10268619" y="14781396"/>
                  <a:ext cx="1052979" cy="578817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0F0F0F"/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125" name="Oval 124">
                  <a:extLst>
                    <a:ext uri="{FF2B5EF4-FFF2-40B4-BE49-F238E27FC236}">
                      <a16:creationId xmlns:a16="http://schemas.microsoft.com/office/drawing/2014/main" id="{ACD75059-B1AB-D296-969F-C15D5474AF36}"/>
                    </a:ext>
                  </a:extLst>
                </p:cNvPr>
                <p:cNvSpPr/>
                <p:nvPr/>
              </p:nvSpPr>
              <p:spPr>
                <a:xfrm>
                  <a:off x="9579659" y="14066401"/>
                  <a:ext cx="946214" cy="748652"/>
                </a:xfrm>
                <a:prstGeom prst="ellipse">
                  <a:avLst/>
                </a:prstGeom>
                <a:solidFill>
                  <a:srgbClr val="F70146"/>
                </a:solidFill>
                <a:ln w="28575" cap="flat" cmpd="sng" algn="ctr">
                  <a:solidFill>
                    <a:srgbClr val="F70146"/>
                  </a:solidFill>
                  <a:prstDash val="solid"/>
                  <a:miter lim="800000"/>
                </a:ln>
                <a:effectLst/>
              </p:spPr>
              <p:txBody>
                <a:bodyPr lIns="0" rIns="0" rtlCol="0" anchor="ctr"/>
                <a:lstStyle/>
                <a:p>
                  <a:pPr algn="ctr"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000" b="1" kern="0" dirty="0">
                      <a:solidFill>
                        <a:srgbClr val="FFFFFF"/>
                      </a:solidFill>
                      <a:latin typeface="Arial"/>
                      <a:cs typeface="Calibri" panose="020F0502020204030204" pitchFamily="34" charset="0"/>
                    </a:rPr>
                    <a:t>LP</a:t>
                  </a:r>
                  <a:r>
                    <a:rPr lang="en-US" sz="1000" b="1" kern="0" baseline="-25000" dirty="0">
                      <a:solidFill>
                        <a:srgbClr val="FFFFFF"/>
                      </a:solidFill>
                      <a:latin typeface="Arial"/>
                      <a:cs typeface="Calibri" panose="020F0502020204030204" pitchFamily="34" charset="0"/>
                    </a:rPr>
                    <a:t>n</a:t>
                  </a:r>
                </a:p>
              </p:txBody>
            </p:sp>
            <p:sp>
              <p:nvSpPr>
                <p:cNvPr id="126" name="Oval 125">
                  <a:extLst>
                    <a:ext uri="{FF2B5EF4-FFF2-40B4-BE49-F238E27FC236}">
                      <a16:creationId xmlns:a16="http://schemas.microsoft.com/office/drawing/2014/main" id="{8E6B1990-A999-CF6F-1C9F-98DECB4EF494}"/>
                    </a:ext>
                  </a:extLst>
                </p:cNvPr>
                <p:cNvSpPr/>
                <p:nvPr/>
              </p:nvSpPr>
              <p:spPr>
                <a:xfrm>
                  <a:off x="9732909" y="15366241"/>
                  <a:ext cx="946214" cy="748652"/>
                </a:xfrm>
                <a:prstGeom prst="ellipse">
                  <a:avLst/>
                </a:prstGeom>
                <a:solidFill>
                  <a:srgbClr val="F70146"/>
                </a:solidFill>
                <a:ln w="28575" cap="flat" cmpd="sng" algn="ctr">
                  <a:solidFill>
                    <a:srgbClr val="F70146"/>
                  </a:solidFill>
                  <a:prstDash val="solid"/>
                  <a:miter lim="800000"/>
                </a:ln>
                <a:effectLst/>
              </p:spPr>
              <p:txBody>
                <a:bodyPr lIns="0" rIns="0" rtlCol="0" anchor="ctr"/>
                <a:lstStyle/>
                <a:p>
                  <a:pPr algn="ctr"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000" b="1" kern="0" dirty="0">
                      <a:solidFill>
                        <a:srgbClr val="FFFFFF"/>
                      </a:solidFill>
                      <a:latin typeface="Arial"/>
                      <a:cs typeface="Calibri" panose="020F0502020204030204" pitchFamily="34" charset="0"/>
                    </a:rPr>
                    <a:t>PP</a:t>
                  </a:r>
                  <a:r>
                    <a:rPr lang="en-US" sz="1000" b="1" kern="0" baseline="-25000" dirty="0">
                      <a:solidFill>
                        <a:srgbClr val="FFFFFF"/>
                      </a:solidFill>
                      <a:latin typeface="Arial"/>
                      <a:cs typeface="Calibri" panose="020F0502020204030204" pitchFamily="34" charset="0"/>
                    </a:rPr>
                    <a:t>1</a:t>
                  </a:r>
                </a:p>
              </p:txBody>
            </p:sp>
            <p:cxnSp>
              <p:nvCxnSpPr>
                <p:cNvPr id="127" name="Straight Connector 126">
                  <a:extLst>
                    <a:ext uri="{FF2B5EF4-FFF2-40B4-BE49-F238E27FC236}">
                      <a16:creationId xmlns:a16="http://schemas.microsoft.com/office/drawing/2014/main" id="{3400C529-237D-5010-9AB8-2A762677FE13}"/>
                    </a:ext>
                  </a:extLst>
                </p:cNvPr>
                <p:cNvCxnSpPr>
                  <a:endCxn id="125" idx="1"/>
                </p:cNvCxnSpPr>
                <p:nvPr/>
              </p:nvCxnSpPr>
              <p:spPr>
                <a:xfrm>
                  <a:off x="8874265" y="13521154"/>
                  <a:ext cx="843964" cy="654885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0F0F0F"/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128" name="Oval 127">
                  <a:extLst>
                    <a:ext uri="{FF2B5EF4-FFF2-40B4-BE49-F238E27FC236}">
                      <a16:creationId xmlns:a16="http://schemas.microsoft.com/office/drawing/2014/main" id="{F049D7CC-2CD8-D7F6-8C13-E1C08330B52A}"/>
                    </a:ext>
                  </a:extLst>
                </p:cNvPr>
                <p:cNvSpPr/>
                <p:nvPr/>
              </p:nvSpPr>
              <p:spPr>
                <a:xfrm>
                  <a:off x="7947937" y="14096733"/>
                  <a:ext cx="946214" cy="748652"/>
                </a:xfrm>
                <a:prstGeom prst="ellipse">
                  <a:avLst/>
                </a:prstGeom>
                <a:solidFill>
                  <a:srgbClr val="F70146"/>
                </a:solidFill>
                <a:ln w="28575" cap="flat" cmpd="sng" algn="ctr">
                  <a:solidFill>
                    <a:srgbClr val="F70146"/>
                  </a:solidFill>
                  <a:prstDash val="solid"/>
                  <a:miter lim="800000"/>
                </a:ln>
                <a:effectLst/>
              </p:spPr>
              <p:txBody>
                <a:bodyPr lIns="0" rIns="0" rtlCol="0" anchor="ctr"/>
                <a:lstStyle/>
                <a:p>
                  <a:pPr algn="ctr"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000" b="1" kern="0" dirty="0">
                      <a:solidFill>
                        <a:srgbClr val="FFFFFF"/>
                      </a:solidFill>
                      <a:latin typeface="Arial"/>
                      <a:cs typeface="Calibri" panose="020F0502020204030204" pitchFamily="34" charset="0"/>
                    </a:rPr>
                    <a:t>LP</a:t>
                  </a:r>
                  <a:r>
                    <a:rPr lang="en-US" sz="1000" b="1" kern="0" baseline="-25000" dirty="0">
                      <a:solidFill>
                        <a:srgbClr val="FFFFFF"/>
                      </a:solidFill>
                      <a:latin typeface="Arial"/>
                      <a:cs typeface="Calibri" panose="020F0502020204030204" pitchFamily="34" charset="0"/>
                    </a:rPr>
                    <a:t>2</a:t>
                  </a:r>
                </a:p>
              </p:txBody>
            </p:sp>
            <p:cxnSp>
              <p:nvCxnSpPr>
                <p:cNvPr id="129" name="Straight Connector 128">
                  <a:extLst>
                    <a:ext uri="{FF2B5EF4-FFF2-40B4-BE49-F238E27FC236}">
                      <a16:creationId xmlns:a16="http://schemas.microsoft.com/office/drawing/2014/main" id="{78B306A8-F8FC-C20C-D2C2-B4FB3C83F0E5}"/>
                    </a:ext>
                  </a:extLst>
                </p:cNvPr>
                <p:cNvCxnSpPr>
                  <a:stCxn id="135" idx="3"/>
                  <a:endCxn id="130" idx="7"/>
                </p:cNvCxnSpPr>
                <p:nvPr/>
              </p:nvCxnSpPr>
              <p:spPr>
                <a:xfrm flipH="1">
                  <a:off x="7017770" y="13591660"/>
                  <a:ext cx="1119180" cy="629461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0F0F0F"/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130" name="Oval 129">
                  <a:extLst>
                    <a:ext uri="{FF2B5EF4-FFF2-40B4-BE49-F238E27FC236}">
                      <a16:creationId xmlns:a16="http://schemas.microsoft.com/office/drawing/2014/main" id="{CF44C42F-09FC-0FEC-5A89-02C496F188D2}"/>
                    </a:ext>
                  </a:extLst>
                </p:cNvPr>
                <p:cNvSpPr/>
                <p:nvPr/>
              </p:nvSpPr>
              <p:spPr>
                <a:xfrm>
                  <a:off x="6210126" y="14111483"/>
                  <a:ext cx="946214" cy="748652"/>
                </a:xfrm>
                <a:prstGeom prst="ellipse">
                  <a:avLst/>
                </a:prstGeom>
                <a:solidFill>
                  <a:srgbClr val="F70146"/>
                </a:solidFill>
                <a:ln w="28575" cap="flat" cmpd="sng" algn="ctr">
                  <a:solidFill>
                    <a:srgbClr val="F70146"/>
                  </a:solidFill>
                  <a:prstDash val="solid"/>
                  <a:miter lim="800000"/>
                </a:ln>
                <a:effectLst/>
              </p:spPr>
              <p:txBody>
                <a:bodyPr lIns="0" rIns="0" rtlCol="0" anchor="ctr"/>
                <a:lstStyle/>
                <a:p>
                  <a:pPr algn="ctr"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000" b="1" kern="0" dirty="0">
                      <a:solidFill>
                        <a:srgbClr val="FFFFFF"/>
                      </a:solidFill>
                      <a:latin typeface="Arial"/>
                      <a:cs typeface="Calibri" panose="020F0502020204030204" pitchFamily="34" charset="0"/>
                    </a:rPr>
                    <a:t>LP</a:t>
                  </a:r>
                  <a:r>
                    <a:rPr lang="en-US" sz="1000" b="1" kern="0" baseline="-25000" dirty="0">
                      <a:solidFill>
                        <a:srgbClr val="FFFFFF"/>
                      </a:solidFill>
                      <a:latin typeface="Arial"/>
                      <a:cs typeface="Calibri" panose="020F0502020204030204" pitchFamily="34" charset="0"/>
                    </a:rPr>
                    <a:t>1</a:t>
                  </a:r>
                </a:p>
              </p:txBody>
            </p:sp>
            <p:sp>
              <p:nvSpPr>
                <p:cNvPr id="131" name="Oval 130">
                  <a:extLst>
                    <a:ext uri="{FF2B5EF4-FFF2-40B4-BE49-F238E27FC236}">
                      <a16:creationId xmlns:a16="http://schemas.microsoft.com/office/drawing/2014/main" id="{59B4234F-3A9A-2984-70E2-8D8280B3B941}"/>
                    </a:ext>
                  </a:extLst>
                </p:cNvPr>
                <p:cNvSpPr/>
                <p:nvPr/>
              </p:nvSpPr>
              <p:spPr>
                <a:xfrm>
                  <a:off x="6314425" y="15372991"/>
                  <a:ext cx="946214" cy="748652"/>
                </a:xfrm>
                <a:prstGeom prst="ellipse">
                  <a:avLst/>
                </a:prstGeom>
                <a:solidFill>
                  <a:srgbClr val="F70146"/>
                </a:solidFill>
                <a:ln w="28575" cap="flat" cmpd="sng" algn="ctr">
                  <a:solidFill>
                    <a:srgbClr val="F70146"/>
                  </a:solidFill>
                  <a:prstDash val="solid"/>
                  <a:miter lim="800000"/>
                </a:ln>
                <a:effectLst/>
              </p:spPr>
              <p:txBody>
                <a:bodyPr lIns="0" rIns="0" rtlCol="0" anchor="ctr"/>
                <a:lstStyle/>
                <a:p>
                  <a:pPr algn="ctr"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000" b="1" kern="0" dirty="0" err="1">
                      <a:solidFill>
                        <a:srgbClr val="FFFFFF"/>
                      </a:solidFill>
                      <a:latin typeface="Arial"/>
                      <a:cs typeface="Calibri" panose="020F0502020204030204" pitchFamily="34" charset="0"/>
                    </a:rPr>
                    <a:t>PP</a:t>
                  </a:r>
                  <a:r>
                    <a:rPr lang="en-US" sz="1000" b="1" kern="0" baseline="-25000" dirty="0" err="1">
                      <a:solidFill>
                        <a:srgbClr val="FFFFFF"/>
                      </a:solidFill>
                      <a:latin typeface="Arial"/>
                      <a:cs typeface="Calibri" panose="020F0502020204030204" pitchFamily="34" charset="0"/>
                    </a:rPr>
                    <a:t>n</a:t>
                  </a:r>
                  <a:endParaRPr lang="en-US" sz="1000" b="1" kern="0" baseline="-25000" dirty="0">
                    <a:solidFill>
                      <a:srgbClr val="FFFFFF"/>
                    </a:solidFill>
                    <a:latin typeface="Arial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32" name="Oval 131">
                  <a:extLst>
                    <a:ext uri="{FF2B5EF4-FFF2-40B4-BE49-F238E27FC236}">
                      <a16:creationId xmlns:a16="http://schemas.microsoft.com/office/drawing/2014/main" id="{EEADB5DF-7865-91D1-7A65-1E3D2F45CC25}"/>
                    </a:ext>
                  </a:extLst>
                </p:cNvPr>
                <p:cNvSpPr/>
                <p:nvPr/>
              </p:nvSpPr>
              <p:spPr>
                <a:xfrm>
                  <a:off x="10848491" y="15360213"/>
                  <a:ext cx="946214" cy="748652"/>
                </a:xfrm>
                <a:prstGeom prst="ellipse">
                  <a:avLst/>
                </a:prstGeom>
                <a:solidFill>
                  <a:srgbClr val="F70146"/>
                </a:solidFill>
                <a:ln w="28575" cap="flat" cmpd="sng" algn="ctr">
                  <a:solidFill>
                    <a:srgbClr val="F70146"/>
                  </a:solidFill>
                  <a:prstDash val="solid"/>
                  <a:miter lim="800000"/>
                </a:ln>
                <a:effectLst/>
              </p:spPr>
              <p:txBody>
                <a:bodyPr lIns="0" rIns="0" rtlCol="0" anchor="ctr"/>
                <a:lstStyle/>
                <a:p>
                  <a:pPr algn="ctr"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000" b="1" kern="0" dirty="0" err="1">
                      <a:solidFill>
                        <a:srgbClr val="FFFFFF"/>
                      </a:solidFill>
                      <a:latin typeface="Arial"/>
                      <a:cs typeface="Calibri" panose="020F0502020204030204" pitchFamily="34" charset="0"/>
                    </a:rPr>
                    <a:t>PP</a:t>
                  </a:r>
                  <a:r>
                    <a:rPr lang="en-US" sz="1000" b="1" kern="0" baseline="-25000" dirty="0" err="1">
                      <a:solidFill>
                        <a:srgbClr val="FFFFFF"/>
                      </a:solidFill>
                      <a:latin typeface="Arial"/>
                      <a:cs typeface="Calibri" panose="020F0502020204030204" pitchFamily="34" charset="0"/>
                    </a:rPr>
                    <a:t>n</a:t>
                  </a:r>
                  <a:endParaRPr lang="en-US" sz="1000" b="1" kern="0" baseline="-25000" dirty="0">
                    <a:solidFill>
                      <a:srgbClr val="FFFFFF"/>
                    </a:solidFill>
                    <a:latin typeface="Arial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33" name="Oval 132">
                  <a:extLst>
                    <a:ext uri="{FF2B5EF4-FFF2-40B4-BE49-F238E27FC236}">
                      <a16:creationId xmlns:a16="http://schemas.microsoft.com/office/drawing/2014/main" id="{9CE0501F-4D35-C514-3A26-195DFDCDBD8A}"/>
                    </a:ext>
                  </a:extLst>
                </p:cNvPr>
                <p:cNvSpPr/>
                <p:nvPr/>
              </p:nvSpPr>
              <p:spPr>
                <a:xfrm>
                  <a:off x="8590181" y="15373401"/>
                  <a:ext cx="946214" cy="748652"/>
                </a:xfrm>
                <a:prstGeom prst="ellipse">
                  <a:avLst/>
                </a:prstGeom>
                <a:solidFill>
                  <a:srgbClr val="F70146"/>
                </a:solidFill>
                <a:ln w="28575" cap="flat" cmpd="sng" algn="ctr">
                  <a:solidFill>
                    <a:srgbClr val="F70146"/>
                  </a:solidFill>
                  <a:prstDash val="solid"/>
                  <a:miter lim="800000"/>
                </a:ln>
                <a:effectLst/>
              </p:spPr>
              <p:txBody>
                <a:bodyPr lIns="0" rIns="0" rtlCol="0" anchor="ctr"/>
                <a:lstStyle/>
                <a:p>
                  <a:pPr algn="ctr"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000" b="1" kern="0" dirty="0" err="1">
                      <a:solidFill>
                        <a:srgbClr val="FFFFFF"/>
                      </a:solidFill>
                      <a:latin typeface="Arial"/>
                      <a:cs typeface="Calibri" panose="020F0502020204030204" pitchFamily="34" charset="0"/>
                    </a:rPr>
                    <a:t>PP</a:t>
                  </a:r>
                  <a:r>
                    <a:rPr lang="en-US" sz="1000" b="1" kern="0" baseline="-25000" dirty="0" err="1">
                      <a:solidFill>
                        <a:srgbClr val="FFFFFF"/>
                      </a:solidFill>
                      <a:latin typeface="Arial"/>
                      <a:cs typeface="Calibri" panose="020F0502020204030204" pitchFamily="34" charset="0"/>
                    </a:rPr>
                    <a:t>n</a:t>
                  </a:r>
                  <a:endParaRPr lang="en-US" sz="1000" b="1" kern="0" baseline="-25000" dirty="0">
                    <a:solidFill>
                      <a:srgbClr val="FFFFFF"/>
                    </a:solidFill>
                    <a:latin typeface="Arial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34" name="Oval 133">
                  <a:extLst>
                    <a:ext uri="{FF2B5EF4-FFF2-40B4-BE49-F238E27FC236}">
                      <a16:creationId xmlns:a16="http://schemas.microsoft.com/office/drawing/2014/main" id="{4C6AF647-3376-0B44-A43E-4B62E0E0DAC9}"/>
                    </a:ext>
                  </a:extLst>
                </p:cNvPr>
                <p:cNvSpPr/>
                <p:nvPr/>
              </p:nvSpPr>
              <p:spPr>
                <a:xfrm>
                  <a:off x="7452303" y="15379500"/>
                  <a:ext cx="946214" cy="748652"/>
                </a:xfrm>
                <a:prstGeom prst="ellipse">
                  <a:avLst/>
                </a:prstGeom>
                <a:solidFill>
                  <a:srgbClr val="F70146"/>
                </a:solidFill>
                <a:ln w="28575" cap="flat" cmpd="sng" algn="ctr">
                  <a:solidFill>
                    <a:srgbClr val="F70146"/>
                  </a:solidFill>
                  <a:prstDash val="solid"/>
                  <a:miter lim="800000"/>
                </a:ln>
                <a:effectLst/>
              </p:spPr>
              <p:txBody>
                <a:bodyPr lIns="0" rIns="0" rtlCol="0" anchor="ctr"/>
                <a:lstStyle/>
                <a:p>
                  <a:pPr algn="ctr"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000" b="1" kern="0" dirty="0">
                      <a:solidFill>
                        <a:srgbClr val="FFFFFF"/>
                      </a:solidFill>
                      <a:latin typeface="Arial"/>
                      <a:cs typeface="Calibri" panose="020F0502020204030204" pitchFamily="34" charset="0"/>
                    </a:rPr>
                    <a:t>PP</a:t>
                  </a:r>
                  <a:r>
                    <a:rPr lang="en-US" sz="1000" b="1" kern="0" baseline="-25000" dirty="0">
                      <a:solidFill>
                        <a:srgbClr val="FFFFFF"/>
                      </a:solidFill>
                      <a:latin typeface="Arial"/>
                      <a:cs typeface="Calibri" panose="020F0502020204030204" pitchFamily="34" charset="0"/>
                    </a:rPr>
                    <a:t>1</a:t>
                  </a:r>
                </a:p>
              </p:txBody>
            </p:sp>
            <p:sp>
              <p:nvSpPr>
                <p:cNvPr id="135" name="Oval 134">
                  <a:extLst>
                    <a:ext uri="{FF2B5EF4-FFF2-40B4-BE49-F238E27FC236}">
                      <a16:creationId xmlns:a16="http://schemas.microsoft.com/office/drawing/2014/main" id="{A6077CD8-11A0-5ABF-B3B5-A790170FFFD1}"/>
                    </a:ext>
                  </a:extLst>
                </p:cNvPr>
                <p:cNvSpPr/>
                <p:nvPr/>
              </p:nvSpPr>
              <p:spPr>
                <a:xfrm>
                  <a:off x="7998380" y="12952646"/>
                  <a:ext cx="946214" cy="748652"/>
                </a:xfrm>
                <a:prstGeom prst="ellipse">
                  <a:avLst/>
                </a:prstGeom>
                <a:solidFill>
                  <a:srgbClr val="F70146"/>
                </a:solidFill>
                <a:ln w="28575" cap="flat" cmpd="sng" algn="ctr">
                  <a:solidFill>
                    <a:srgbClr val="F70146"/>
                  </a:solidFill>
                  <a:prstDash val="solid"/>
                  <a:miter lim="800000"/>
                </a:ln>
                <a:effectLst/>
              </p:spPr>
              <p:txBody>
                <a:bodyPr lIns="0" rIns="0" rtlCol="0" anchor="ctr"/>
                <a:lstStyle/>
                <a:p>
                  <a:pPr algn="ctr"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000" b="1" kern="0" dirty="0">
                      <a:solidFill>
                        <a:srgbClr val="FFFFFF"/>
                      </a:solidFill>
                      <a:latin typeface="Arial"/>
                      <a:cs typeface="Calibri" panose="020F0502020204030204" pitchFamily="34" charset="0"/>
                    </a:rPr>
                    <a:t>O</a:t>
                  </a:r>
                </a:p>
              </p:txBody>
            </p:sp>
          </p:grpSp>
          <p:sp>
            <p:nvSpPr>
              <p:cNvPr id="117" name="Oval 116">
                <a:extLst>
                  <a:ext uri="{FF2B5EF4-FFF2-40B4-BE49-F238E27FC236}">
                    <a16:creationId xmlns:a16="http://schemas.microsoft.com/office/drawing/2014/main" id="{66A5B958-B8DC-5822-2A33-62FB4C9CA1FB}"/>
                  </a:ext>
                </a:extLst>
              </p:cNvPr>
              <p:cNvSpPr/>
              <p:nvPr/>
            </p:nvSpPr>
            <p:spPr>
              <a:xfrm>
                <a:off x="5549057" y="15721524"/>
                <a:ext cx="946214" cy="748652"/>
              </a:xfrm>
              <a:prstGeom prst="ellipse">
                <a:avLst/>
              </a:prstGeom>
              <a:solidFill>
                <a:srgbClr val="F70146"/>
              </a:solidFill>
              <a:ln w="28575" cap="flat" cmpd="sng" algn="ctr">
                <a:solidFill>
                  <a:srgbClr val="F70146"/>
                </a:solidFill>
                <a:prstDash val="solid"/>
                <a:miter lim="800000"/>
              </a:ln>
              <a:effectLst/>
            </p:spPr>
            <p:txBody>
              <a:bodyPr lIns="0" rIns="0" rtlCol="0" anchor="ctr"/>
              <a:lstStyle/>
              <a:p>
                <a:pPr algn="ctr" defTabSz="4572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000" b="1" kern="0" dirty="0">
                    <a:solidFill>
                      <a:srgbClr val="FFFFFF"/>
                    </a:solidFill>
                    <a:latin typeface="Arial"/>
                    <a:cs typeface="Calibri" panose="020F0502020204030204" pitchFamily="34" charset="0"/>
                  </a:rPr>
                  <a:t>PP</a:t>
                </a:r>
                <a:r>
                  <a:rPr lang="en-US" sz="1000" b="1" kern="0" baseline="-25000" dirty="0">
                    <a:solidFill>
                      <a:srgbClr val="FFFFFF"/>
                    </a:solidFill>
                    <a:latin typeface="Arial"/>
                    <a:cs typeface="Calibri" panose="020F0502020204030204" pitchFamily="34" charset="0"/>
                  </a:rPr>
                  <a:t>1</a:t>
                </a:r>
              </a:p>
            </p:txBody>
          </p:sp>
        </p:grp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D4C864F8-12B0-5C83-656F-E62C31A52E1A}"/>
                </a:ext>
              </a:extLst>
            </p:cNvPr>
            <p:cNvSpPr txBox="1"/>
            <p:nvPr/>
          </p:nvSpPr>
          <p:spPr>
            <a:xfrm>
              <a:off x="3399845" y="3224478"/>
              <a:ext cx="31876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2138314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AT" sz="1000" b="1" kern="0" dirty="0">
                  <a:solidFill>
                    <a:prstClr val="black"/>
                  </a:solidFill>
                  <a:ea typeface="ＭＳ Ｐゴシック" charset="0"/>
                  <a:cs typeface="Calibri" panose="020F0502020204030204" pitchFamily="34" charset="0"/>
                </a:rPr>
                <a:t>…</a:t>
              </a:r>
              <a:endParaRPr lang="en-US" sz="1000" b="1" kern="0" baseline="-25000" dirty="0">
                <a:solidFill>
                  <a:prstClr val="black"/>
                </a:solidFill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AEB1BE1C-48C2-9682-7BCE-A6D26BF49E5B}"/>
                </a:ext>
              </a:extLst>
            </p:cNvPr>
            <p:cNvSpPr txBox="1"/>
            <p:nvPr/>
          </p:nvSpPr>
          <p:spPr>
            <a:xfrm>
              <a:off x="4983154" y="2888778"/>
              <a:ext cx="31876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2138314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AT" sz="1000" b="1" kern="0" dirty="0">
                  <a:solidFill>
                    <a:prstClr val="black"/>
                  </a:solidFill>
                  <a:ea typeface="ＭＳ Ｐゴシック" charset="0"/>
                  <a:cs typeface="Calibri" panose="020F0502020204030204" pitchFamily="34" charset="0"/>
                </a:rPr>
                <a:t>…</a:t>
              </a:r>
              <a:endParaRPr lang="en-US" sz="1000" b="1" kern="0" baseline="-25000" dirty="0">
                <a:solidFill>
                  <a:prstClr val="black"/>
                </a:solidFill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7736458C-4B53-8FCA-F749-7AA53673A4B5}"/>
                </a:ext>
              </a:extLst>
            </p:cNvPr>
            <p:cNvSpPr txBox="1"/>
            <p:nvPr/>
          </p:nvSpPr>
          <p:spPr>
            <a:xfrm>
              <a:off x="5767456" y="3186425"/>
              <a:ext cx="31876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2138314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AT" sz="1000" b="1" kern="0" dirty="0">
                  <a:solidFill>
                    <a:prstClr val="black"/>
                  </a:solidFill>
                  <a:ea typeface="ＭＳ Ｐゴシック" charset="0"/>
                  <a:cs typeface="Calibri" panose="020F0502020204030204" pitchFamily="34" charset="0"/>
                </a:rPr>
                <a:t>…</a:t>
              </a:r>
              <a:endParaRPr lang="en-US" sz="1000" b="1" kern="0" baseline="-25000" dirty="0">
                <a:solidFill>
                  <a:prstClr val="black"/>
                </a:solidFill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459F2F93-6DF8-D48B-ACC3-90D95F2EFBDE}"/>
                </a:ext>
              </a:extLst>
            </p:cNvPr>
            <p:cNvSpPr txBox="1"/>
            <p:nvPr/>
          </p:nvSpPr>
          <p:spPr>
            <a:xfrm>
              <a:off x="4596359" y="3208618"/>
              <a:ext cx="31876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2138314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AT" sz="1000" b="1" kern="0" dirty="0">
                  <a:solidFill>
                    <a:prstClr val="black"/>
                  </a:solidFill>
                  <a:ea typeface="ＭＳ Ｐゴシック" charset="0"/>
                  <a:cs typeface="Calibri" panose="020F0502020204030204" pitchFamily="34" charset="0"/>
                </a:rPr>
                <a:t>…</a:t>
              </a:r>
              <a:endParaRPr lang="en-US" sz="1000" b="1" kern="0" baseline="-25000" dirty="0">
                <a:solidFill>
                  <a:prstClr val="black"/>
                </a:solidFill>
                <a:ea typeface="ＭＳ Ｐゴシック" charset="0"/>
                <a:cs typeface="Calibri" panose="020F0502020204030204" pitchFamily="34" charset="0"/>
              </a:endParaRPr>
            </a:p>
          </p:txBody>
        </p:sp>
      </p:grp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82166A1F-D6B1-D51B-8CD6-35C64B81CDD0}"/>
              </a:ext>
            </a:extLst>
          </p:cNvPr>
          <p:cNvCxnSpPr>
            <a:stCxn id="133" idx="5"/>
            <a:endCxn id="109" idx="0"/>
          </p:cNvCxnSpPr>
          <p:nvPr/>
        </p:nvCxnSpPr>
        <p:spPr>
          <a:xfrm>
            <a:off x="6833811" y="3514028"/>
            <a:ext cx="988570" cy="740042"/>
          </a:xfrm>
          <a:prstGeom prst="line">
            <a:avLst/>
          </a:prstGeom>
          <a:noFill/>
          <a:ln w="6350" cap="flat" cmpd="sng" algn="ctr">
            <a:solidFill>
              <a:srgbClr val="A5A5A5"/>
            </a:solidFill>
            <a:prstDash val="lgDashDotDot"/>
            <a:miter lim="800000"/>
            <a:tailEnd type="none"/>
          </a:ln>
          <a:effectLst/>
        </p:spPr>
      </p:cxn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1541BA39-4176-D82A-A073-316E718774C2}"/>
              </a:ext>
            </a:extLst>
          </p:cNvPr>
          <p:cNvCxnSpPr/>
          <p:nvPr/>
        </p:nvCxnSpPr>
        <p:spPr>
          <a:xfrm>
            <a:off x="6324615" y="3171336"/>
            <a:ext cx="1521" cy="682477"/>
          </a:xfrm>
          <a:prstGeom prst="line">
            <a:avLst/>
          </a:prstGeom>
          <a:noFill/>
          <a:ln w="6350" cap="flat" cmpd="sng" algn="ctr">
            <a:solidFill>
              <a:srgbClr val="A5A5A5"/>
            </a:solidFill>
            <a:prstDash val="lgDashDotDot"/>
            <a:miter lim="800000"/>
            <a:tailEnd type="none"/>
          </a:ln>
          <a:effectLst/>
        </p:spPr>
      </p:cxnSp>
      <p:graphicFrame>
        <p:nvGraphicFramePr>
          <p:cNvPr id="138" name="Table 137">
            <a:extLst>
              <a:ext uri="{FF2B5EF4-FFF2-40B4-BE49-F238E27FC236}">
                <a16:creationId xmlns:a16="http://schemas.microsoft.com/office/drawing/2014/main" id="{C1EB3250-1617-989A-CAE8-080FB5500ED7}"/>
              </a:ext>
            </a:extLst>
          </p:cNvPr>
          <p:cNvGraphicFramePr>
            <a:graphicFrameLocks noGrp="1"/>
          </p:cNvGraphicFramePr>
          <p:nvPr/>
        </p:nvGraphicFramePr>
        <p:xfrm>
          <a:off x="4179884" y="3859538"/>
          <a:ext cx="4307861" cy="274320"/>
        </p:xfrm>
        <a:graphic>
          <a:graphicData uri="http://schemas.openxmlformats.org/drawingml/2006/table">
            <a:tbl>
              <a:tblPr firstRow="1" bandRow="1"/>
              <a:tblGrid>
                <a:gridCol w="4307861">
                  <a:extLst>
                    <a:ext uri="{9D8B030D-6E8A-4147-A177-3AD203B41FA5}">
                      <a16:colId xmlns:a16="http://schemas.microsoft.com/office/drawing/2014/main" val="2926837652"/>
                    </a:ext>
                  </a:extLst>
                </a:gridCol>
              </a:tblGrid>
              <a:tr h="2455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Outlier</a:t>
                      </a:r>
                      <a:r>
                        <a:rPr lang="en-US" sz="12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Detection </a:t>
                      </a:r>
                      <a:r>
                        <a:rPr lang="en-AT" sz="1200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MVI </a:t>
                      </a:r>
                      <a:r>
                        <a:rPr lang="en-AT" sz="1200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Deduplication </a:t>
                      </a:r>
                      <a:r>
                        <a:rPr lang="en-AT" sz="1200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Resolve Mislabels</a:t>
                      </a:r>
                      <a:endParaRPr lang="en-US" sz="12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F70146"/>
                      </a:solidFill>
                    </a:lnT>
                    <a:lnB w="12700" cmpd="sng">
                      <a:solidFill>
                        <a:srgbClr val="F7014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9079756"/>
                  </a:ext>
                </a:extLst>
              </a:tr>
            </a:tbl>
          </a:graphicData>
        </a:graphic>
      </p:graphicFrame>
      <p:grpSp>
        <p:nvGrpSpPr>
          <p:cNvPr id="139" name="Group 138">
            <a:extLst>
              <a:ext uri="{FF2B5EF4-FFF2-40B4-BE49-F238E27FC236}">
                <a16:creationId xmlns:a16="http://schemas.microsoft.com/office/drawing/2014/main" id="{FD119585-115F-3F02-EAC1-FF53D1A2EB01}"/>
              </a:ext>
            </a:extLst>
          </p:cNvPr>
          <p:cNvGrpSpPr>
            <a:grpSpLocks noChangeAspect="1"/>
          </p:cNvGrpSpPr>
          <p:nvPr/>
        </p:nvGrpSpPr>
        <p:grpSpPr>
          <a:xfrm>
            <a:off x="10349626" y="3675336"/>
            <a:ext cx="554984" cy="560947"/>
            <a:chOff x="18811446" y="17861516"/>
            <a:chExt cx="2407848" cy="1301318"/>
          </a:xfrm>
          <a:effectLst/>
        </p:grpSpPr>
        <p:pic>
          <p:nvPicPr>
            <p:cNvPr id="140" name="Picture 139">
              <a:extLst>
                <a:ext uri="{FF2B5EF4-FFF2-40B4-BE49-F238E27FC236}">
                  <a16:creationId xmlns:a16="http://schemas.microsoft.com/office/drawing/2014/main" id="{28AB85A6-B9C5-89D3-693F-01A99242EBD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811446" y="17861516"/>
              <a:ext cx="2407848" cy="1301318"/>
            </a:xfrm>
            <a:prstGeom prst="rect">
              <a:avLst/>
            </a:prstGeom>
            <a:ln w="25400">
              <a:solidFill>
                <a:srgbClr val="7889FB"/>
              </a:solidFill>
            </a:ln>
            <a:effectLst/>
          </p:spPr>
        </p:pic>
        <p:sp>
          <p:nvSpPr>
            <p:cNvPr id="141" name="Freeform 51">
              <a:extLst>
                <a:ext uri="{FF2B5EF4-FFF2-40B4-BE49-F238E27FC236}">
                  <a16:creationId xmlns:a16="http://schemas.microsoft.com/office/drawing/2014/main" id="{638862E2-18EE-D6AC-57EE-DD3CD609ABE7}"/>
                </a:ext>
              </a:extLst>
            </p:cNvPr>
            <p:cNvSpPr/>
            <p:nvPr/>
          </p:nvSpPr>
          <p:spPr>
            <a:xfrm rot="2708034">
              <a:off x="20196167" y="18539341"/>
              <a:ext cx="743864" cy="452884"/>
            </a:xfrm>
            <a:custGeom>
              <a:avLst/>
              <a:gdLst>
                <a:gd name="connsiteX0" fmla="*/ 531323 w 2907375"/>
                <a:gd name="connsiteY0" fmla="*/ 532632 h 1741171"/>
                <a:gd name="connsiteX1" fmla="*/ 574242 w 2907375"/>
                <a:gd name="connsiteY1" fmla="*/ 1168592 h 1741171"/>
                <a:gd name="connsiteX2" fmla="*/ 1210396 w 2907375"/>
                <a:gd name="connsiteY2" fmla="*/ 1208538 h 1741171"/>
                <a:gd name="connsiteX3" fmla="*/ 1318252 w 2907375"/>
                <a:gd name="connsiteY3" fmla="*/ 984201 h 1741171"/>
                <a:gd name="connsiteX4" fmla="*/ 1319740 w 2907375"/>
                <a:gd name="connsiteY4" fmla="*/ 932117 h 1741171"/>
                <a:gd name="connsiteX5" fmla="*/ 1311303 w 2907375"/>
                <a:gd name="connsiteY5" fmla="*/ 923681 h 1741171"/>
                <a:gd name="connsiteX6" fmla="*/ 1320236 w 2907375"/>
                <a:gd name="connsiteY6" fmla="*/ 914749 h 1741171"/>
                <a:gd name="connsiteX7" fmla="*/ 1320691 w 2907375"/>
                <a:gd name="connsiteY7" fmla="*/ 898829 h 1741171"/>
                <a:gd name="connsiteX8" fmla="*/ 1167480 w 2907375"/>
                <a:gd name="connsiteY8" fmla="*/ 572575 h 1741171"/>
                <a:gd name="connsiteX9" fmla="*/ 531323 w 2907375"/>
                <a:gd name="connsiteY9" fmla="*/ 532632 h 1741171"/>
                <a:gd name="connsiteX10" fmla="*/ 233315 w 2907375"/>
                <a:gd name="connsiteY10" fmla="*/ 236014 h 1741171"/>
                <a:gd name="connsiteX11" fmla="*/ 1464097 w 2907375"/>
                <a:gd name="connsiteY11" fmla="*/ 274568 h 1741171"/>
                <a:gd name="connsiteX12" fmla="*/ 1665639 w 2907375"/>
                <a:gd name="connsiteY12" fmla="*/ 568409 h 1741171"/>
                <a:gd name="connsiteX13" fmla="*/ 1665870 w 2907375"/>
                <a:gd name="connsiteY13" fmla="*/ 569114 h 1741171"/>
                <a:gd name="connsiteX14" fmla="*/ 1725267 w 2907375"/>
                <a:gd name="connsiteY14" fmla="*/ 509716 h 1741171"/>
                <a:gd name="connsiteX15" fmla="*/ 1725267 w 2907375"/>
                <a:gd name="connsiteY15" fmla="*/ 716699 h 1741171"/>
                <a:gd name="connsiteX16" fmla="*/ 2907375 w 2907375"/>
                <a:gd name="connsiteY16" fmla="*/ 716699 h 1741171"/>
                <a:gd name="connsiteX17" fmla="*/ 2907375 w 2907375"/>
                <a:gd name="connsiteY17" fmla="*/ 1130663 h 1741171"/>
                <a:gd name="connsiteX18" fmla="*/ 1725267 w 2907375"/>
                <a:gd name="connsiteY18" fmla="*/ 1130663 h 1741171"/>
                <a:gd name="connsiteX19" fmla="*/ 1725267 w 2907375"/>
                <a:gd name="connsiteY19" fmla="*/ 1337645 h 1741171"/>
                <a:gd name="connsiteX20" fmla="*/ 1665500 w 2907375"/>
                <a:gd name="connsiteY20" fmla="*/ 1277877 h 1741171"/>
                <a:gd name="connsiteX21" fmla="*/ 1656151 w 2907375"/>
                <a:gd name="connsiteY21" fmla="*/ 1299391 h 1741171"/>
                <a:gd name="connsiteX22" fmla="*/ 1508404 w 2907375"/>
                <a:gd name="connsiteY22" fmla="*/ 1505156 h 1741171"/>
                <a:gd name="connsiteX23" fmla="*/ 277622 w 2907375"/>
                <a:gd name="connsiteY23" fmla="*/ 1466602 h 1741171"/>
                <a:gd name="connsiteX24" fmla="*/ 233315 w 2907375"/>
                <a:gd name="connsiteY24" fmla="*/ 236014 h 1741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907375" h="1741171">
                  <a:moveTo>
                    <a:pt x="531323" y="532632"/>
                  </a:moveTo>
                  <a:cubicBezTo>
                    <a:pt x="367506" y="697217"/>
                    <a:pt x="386721" y="981946"/>
                    <a:pt x="574242" y="1168592"/>
                  </a:cubicBezTo>
                  <a:cubicBezTo>
                    <a:pt x="761763" y="1355238"/>
                    <a:pt x="1046579" y="1373123"/>
                    <a:pt x="1210396" y="1208538"/>
                  </a:cubicBezTo>
                  <a:cubicBezTo>
                    <a:pt x="1271828" y="1146818"/>
                    <a:pt x="1307521" y="1068203"/>
                    <a:pt x="1318252" y="984201"/>
                  </a:cubicBezTo>
                  <a:lnTo>
                    <a:pt x="1319740" y="932117"/>
                  </a:lnTo>
                  <a:lnTo>
                    <a:pt x="1311303" y="923681"/>
                  </a:lnTo>
                  <a:lnTo>
                    <a:pt x="1320236" y="914749"/>
                  </a:lnTo>
                  <a:lnTo>
                    <a:pt x="1320691" y="898829"/>
                  </a:lnTo>
                  <a:cubicBezTo>
                    <a:pt x="1312924" y="783742"/>
                    <a:pt x="1261241" y="665899"/>
                    <a:pt x="1167480" y="572575"/>
                  </a:cubicBezTo>
                  <a:cubicBezTo>
                    <a:pt x="979959" y="385929"/>
                    <a:pt x="695142" y="368046"/>
                    <a:pt x="531323" y="532632"/>
                  </a:cubicBezTo>
                  <a:close/>
                  <a:moveTo>
                    <a:pt x="233315" y="236014"/>
                  </a:moveTo>
                  <a:cubicBezTo>
                    <a:pt x="560950" y="-93156"/>
                    <a:pt x="1111991" y="-75895"/>
                    <a:pt x="1464097" y="274568"/>
                  </a:cubicBezTo>
                  <a:cubicBezTo>
                    <a:pt x="1552123" y="362184"/>
                    <a:pt x="1619383" y="462332"/>
                    <a:pt x="1665639" y="568409"/>
                  </a:cubicBezTo>
                  <a:lnTo>
                    <a:pt x="1665870" y="569114"/>
                  </a:lnTo>
                  <a:lnTo>
                    <a:pt x="1725267" y="509716"/>
                  </a:lnTo>
                  <a:lnTo>
                    <a:pt x="1725267" y="716699"/>
                  </a:lnTo>
                  <a:lnTo>
                    <a:pt x="2907375" y="716699"/>
                  </a:lnTo>
                  <a:lnTo>
                    <a:pt x="2907375" y="1130663"/>
                  </a:lnTo>
                  <a:lnTo>
                    <a:pt x="1725267" y="1130663"/>
                  </a:lnTo>
                  <a:lnTo>
                    <a:pt x="1725267" y="1337645"/>
                  </a:lnTo>
                  <a:lnTo>
                    <a:pt x="1665500" y="1277877"/>
                  </a:lnTo>
                  <a:lnTo>
                    <a:pt x="1656151" y="1299391"/>
                  </a:lnTo>
                  <a:cubicBezTo>
                    <a:pt x="1619050" y="1373921"/>
                    <a:pt x="1569836" y="1443436"/>
                    <a:pt x="1508404" y="1505156"/>
                  </a:cubicBezTo>
                  <a:cubicBezTo>
                    <a:pt x="1180769" y="1834326"/>
                    <a:pt x="629728" y="1817066"/>
                    <a:pt x="277622" y="1466602"/>
                  </a:cubicBezTo>
                  <a:cubicBezTo>
                    <a:pt x="-74483" y="1116138"/>
                    <a:pt x="-94319" y="565183"/>
                    <a:pt x="233315" y="236014"/>
                  </a:cubicBezTo>
                  <a:close/>
                </a:path>
              </a:pathLst>
            </a:custGeom>
            <a:gradFill flip="none" rotWithShape="1">
              <a:gsLst>
                <a:gs pos="70150">
                  <a:srgbClr val="969696"/>
                </a:gs>
                <a:gs pos="27000">
                  <a:srgbClr val="FFFFFF">
                    <a:lumMod val="65000"/>
                  </a:srgbClr>
                </a:gs>
                <a:gs pos="50000">
                  <a:srgbClr val="FFFFFF">
                    <a:lumMod val="65000"/>
                    <a:shade val="67500"/>
                    <a:satMod val="115000"/>
                  </a:srgbClr>
                </a:gs>
                <a:gs pos="93000">
                  <a:srgbClr val="FFFFFF">
                    <a:lumMod val="65000"/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 w="25400" cap="flat" cmpd="sng" algn="ctr">
              <a:solidFill>
                <a:srgbClr val="7889FB"/>
              </a:solidFill>
              <a:prstDash val="solid"/>
              <a:miter lim="800000"/>
            </a:ln>
            <a:effectLst/>
            <a:scene3d>
              <a:camera prst="perspectiveRelaxedModerately"/>
              <a:lightRig rig="freezing" dir="t"/>
            </a:scene3d>
            <a:sp3d extrusionH="127000" prstMaterial="powder"/>
          </p:spPr>
          <p:txBody>
            <a:bodyPr rtlCol="0"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800" kern="0">
                <a:solidFill>
                  <a:srgbClr val="FFFFFF"/>
                </a:solidFill>
                <a:latin typeface="Arial"/>
                <a:cs typeface="Calibri" panose="020F0502020204030204" pitchFamily="34" charset="0"/>
              </a:endParaRPr>
            </a:p>
          </p:txBody>
        </p:sp>
      </p:grpSp>
      <p:sp>
        <p:nvSpPr>
          <p:cNvPr id="142" name="TextBox 141">
            <a:extLst>
              <a:ext uri="{FF2B5EF4-FFF2-40B4-BE49-F238E27FC236}">
                <a16:creationId xmlns:a16="http://schemas.microsoft.com/office/drawing/2014/main" id="{C1B51676-3B81-B355-7157-5D757655D371}"/>
              </a:ext>
            </a:extLst>
          </p:cNvPr>
          <p:cNvSpPr txBox="1"/>
          <p:nvPr/>
        </p:nvSpPr>
        <p:spPr>
          <a:xfrm flipH="1">
            <a:off x="9986288" y="4246714"/>
            <a:ext cx="1279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C40D1E"/>
                </a:solidFill>
                <a:ea typeface="ＭＳ Ｐゴシック" charset="0"/>
                <a:cs typeface="Calibri" panose="020F0502020204030204" pitchFamily="34" charset="0"/>
              </a:rPr>
              <a:t>Debugging</a:t>
            </a:r>
          </a:p>
        </p:txBody>
      </p:sp>
      <p:graphicFrame>
        <p:nvGraphicFramePr>
          <p:cNvPr id="143" name="Table 142">
            <a:extLst>
              <a:ext uri="{FF2B5EF4-FFF2-40B4-BE49-F238E27FC236}">
                <a16:creationId xmlns:a16="http://schemas.microsoft.com/office/drawing/2014/main" id="{D0CB4D62-C3D3-2098-FE24-7C828406A34C}"/>
              </a:ext>
            </a:extLst>
          </p:cNvPr>
          <p:cNvGraphicFramePr>
            <a:graphicFrameLocks noGrp="1"/>
          </p:cNvGraphicFramePr>
          <p:nvPr/>
        </p:nvGraphicFramePr>
        <p:xfrm>
          <a:off x="2379825" y="4804000"/>
          <a:ext cx="1431908" cy="1578951"/>
        </p:xfrm>
        <a:graphic>
          <a:graphicData uri="http://schemas.openxmlformats.org/drawingml/2006/table">
            <a:tbl>
              <a:tblPr/>
              <a:tblGrid>
                <a:gridCol w="715954">
                  <a:extLst>
                    <a:ext uri="{9D8B030D-6E8A-4147-A177-3AD203B41FA5}">
                      <a16:colId xmlns:a16="http://schemas.microsoft.com/office/drawing/2014/main" val="537367528"/>
                    </a:ext>
                  </a:extLst>
                </a:gridCol>
                <a:gridCol w="715954">
                  <a:extLst>
                    <a:ext uri="{9D8B030D-6E8A-4147-A177-3AD203B41FA5}">
                      <a16:colId xmlns:a16="http://schemas.microsoft.com/office/drawing/2014/main" val="1617153590"/>
                    </a:ext>
                  </a:extLst>
                </a:gridCol>
              </a:tblGrid>
              <a:tr h="1435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b="1" u="none" strike="noStrike" dirty="0">
                          <a:effectLst/>
                          <a:latin typeface="Consolas" panose="020B0609020204030204" pitchFamily="49" charset="0"/>
                        </a:rPr>
                        <a:t>University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b="1" u="none" strike="noStrike" dirty="0">
                          <a:effectLst/>
                          <a:latin typeface="Consolas" panose="020B0609020204030204" pitchFamily="49" charset="0"/>
                        </a:rPr>
                        <a:t>Country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070191"/>
                  </a:ext>
                </a:extLst>
              </a:tr>
              <a:tr h="1435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u="none" strike="noStrike" dirty="0">
                          <a:effectLst/>
                          <a:latin typeface="Consolas" panose="020B0609020204030204" pitchFamily="49" charset="0"/>
                        </a:rPr>
                        <a:t>TU Graz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u="none" strike="noStrike" dirty="0">
                          <a:effectLst/>
                          <a:latin typeface="Consolas" panose="020B0609020204030204" pitchFamily="49" charset="0"/>
                        </a:rPr>
                        <a:t>Austria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1873474"/>
                  </a:ext>
                </a:extLst>
              </a:tr>
              <a:tr h="1435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u="none" strike="noStrike" dirty="0">
                          <a:effectLst/>
                          <a:latin typeface="Consolas" panose="020B0609020204030204" pitchFamily="49" charset="0"/>
                        </a:rPr>
                        <a:t>TU Graz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u="none" strike="noStrike" dirty="0">
                          <a:effectLst/>
                          <a:latin typeface="Consolas" panose="020B0609020204030204" pitchFamily="49" charset="0"/>
                        </a:rPr>
                        <a:t>Austria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5147490"/>
                  </a:ext>
                </a:extLst>
              </a:tr>
              <a:tr h="1435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u="none" strike="noStrike" dirty="0">
                          <a:effectLst/>
                          <a:latin typeface="Consolas" panose="020B0609020204030204" pitchFamily="49" charset="0"/>
                        </a:rPr>
                        <a:t>TU Graz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u="none" strike="noStrike" dirty="0">
                          <a:solidFill>
                            <a:srgbClr val="F70146"/>
                          </a:solidFill>
                          <a:effectLst/>
                          <a:latin typeface="Consolas" panose="020B0609020204030204" pitchFamily="49" charset="0"/>
                        </a:rPr>
                        <a:t>Germany</a:t>
                      </a:r>
                      <a:endParaRPr lang="en-US" sz="800" b="0" i="0" u="none" strike="noStrike" dirty="0">
                        <a:solidFill>
                          <a:srgbClr val="F70146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7519442"/>
                  </a:ext>
                </a:extLst>
              </a:tr>
              <a:tr h="1435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u="none" strike="noStrike" dirty="0">
                          <a:effectLst/>
                          <a:latin typeface="Consolas" panose="020B0609020204030204" pitchFamily="49" charset="0"/>
                        </a:rPr>
                        <a:t>IIT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u="none" strike="noStrike" dirty="0">
                          <a:effectLst/>
                          <a:latin typeface="Consolas" panose="020B0609020204030204" pitchFamily="49" charset="0"/>
                        </a:rPr>
                        <a:t>India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0300994"/>
                  </a:ext>
                </a:extLst>
              </a:tr>
              <a:tr h="1435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u="none" strike="noStrike" dirty="0">
                          <a:effectLst/>
                          <a:latin typeface="Consolas" panose="020B0609020204030204" pitchFamily="49" charset="0"/>
                        </a:rPr>
                        <a:t>IIT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u="none" strike="noStrike" dirty="0">
                          <a:solidFill>
                            <a:srgbClr val="F70146"/>
                          </a:solidFill>
                          <a:effectLst/>
                          <a:latin typeface="Consolas" panose="020B0609020204030204" pitchFamily="49" charset="0"/>
                        </a:rPr>
                        <a:t>IIT</a:t>
                      </a:r>
                      <a:endParaRPr lang="en-US" sz="800" b="0" i="0" u="none" strike="noStrike" dirty="0">
                        <a:solidFill>
                          <a:srgbClr val="F70146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3095971"/>
                  </a:ext>
                </a:extLst>
              </a:tr>
              <a:tr h="1435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u="none" strike="noStrike" dirty="0">
                          <a:effectLst/>
                          <a:latin typeface="Consolas" panose="020B0609020204030204" pitchFamily="49" charset="0"/>
                        </a:rPr>
                        <a:t>IIT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algn="l" defTabSz="457200" rtl="0" eaLnBrk="1" fontAlgn="b" latinLnBrk="0" hangingPunct="1"/>
                      <a:r>
                        <a:rPr lang="en-US" sz="800" u="none" strike="noStrike" kern="1200" dirty="0">
                          <a:solidFill>
                            <a:srgbClr val="F70146"/>
                          </a:solidFill>
                          <a:effectLst/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Pakistan</a:t>
                      </a: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0745196"/>
                  </a:ext>
                </a:extLst>
              </a:tr>
              <a:tr h="1435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u="none" strike="noStrike" dirty="0">
                          <a:effectLst/>
                          <a:latin typeface="Consolas" panose="020B0609020204030204" pitchFamily="49" charset="0"/>
                        </a:rPr>
                        <a:t>IIT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u="none" strike="noStrike">
                          <a:effectLst/>
                          <a:latin typeface="Consolas" panose="020B0609020204030204" pitchFamily="49" charset="0"/>
                        </a:rPr>
                        <a:t>India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2017303"/>
                  </a:ext>
                </a:extLst>
              </a:tr>
              <a:tr h="1435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u="none" strike="noStrike" dirty="0">
                          <a:effectLst/>
                          <a:latin typeface="Consolas" panose="020B0609020204030204" pitchFamily="49" charset="0"/>
                        </a:rPr>
                        <a:t>SIBA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u="none" strike="noStrike">
                          <a:effectLst/>
                          <a:latin typeface="Consolas" panose="020B0609020204030204" pitchFamily="49" charset="0"/>
                        </a:rPr>
                        <a:t>Pakistan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5730098"/>
                  </a:ext>
                </a:extLst>
              </a:tr>
              <a:tr h="1435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u="none" strike="noStrike" dirty="0">
                          <a:effectLst/>
                          <a:latin typeface="Consolas" panose="020B0609020204030204" pitchFamily="49" charset="0"/>
                        </a:rPr>
                        <a:t>SIBA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u="none" strike="noStrike" kern="1200" dirty="0">
                          <a:solidFill>
                            <a:srgbClr val="F70146"/>
                          </a:solidFill>
                          <a:effectLst/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null</a:t>
                      </a: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5938106"/>
                  </a:ext>
                </a:extLst>
              </a:tr>
              <a:tr h="1435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u="none" strike="noStrike" dirty="0">
                          <a:effectLst/>
                          <a:latin typeface="Consolas" panose="020B0609020204030204" pitchFamily="49" charset="0"/>
                        </a:rPr>
                        <a:t>SIBA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u="none" strike="noStrike" kern="1200" dirty="0">
                          <a:solidFill>
                            <a:srgbClr val="F70146"/>
                          </a:solidFill>
                          <a:effectLst/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null</a:t>
                      </a: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6280455"/>
                  </a:ext>
                </a:extLst>
              </a:tr>
            </a:tbl>
          </a:graphicData>
        </a:graphic>
      </p:graphicFrame>
      <p:graphicFrame>
        <p:nvGraphicFramePr>
          <p:cNvPr id="144" name="Table 143">
            <a:extLst>
              <a:ext uri="{FF2B5EF4-FFF2-40B4-BE49-F238E27FC236}">
                <a16:creationId xmlns:a16="http://schemas.microsoft.com/office/drawing/2014/main" id="{3A43ED7C-65AE-BE3D-299C-20F634787A9A}"/>
              </a:ext>
            </a:extLst>
          </p:cNvPr>
          <p:cNvGraphicFramePr>
            <a:graphicFrameLocks noGrp="1"/>
          </p:cNvGraphicFramePr>
          <p:nvPr/>
        </p:nvGraphicFramePr>
        <p:xfrm>
          <a:off x="4298337" y="4788759"/>
          <a:ext cx="1433022" cy="1587322"/>
        </p:xfrm>
        <a:graphic>
          <a:graphicData uri="http://schemas.openxmlformats.org/drawingml/2006/table">
            <a:tbl>
              <a:tblPr/>
              <a:tblGrid>
                <a:gridCol w="716511">
                  <a:extLst>
                    <a:ext uri="{9D8B030D-6E8A-4147-A177-3AD203B41FA5}">
                      <a16:colId xmlns:a16="http://schemas.microsoft.com/office/drawing/2014/main" val="3160497493"/>
                    </a:ext>
                  </a:extLst>
                </a:gridCol>
                <a:gridCol w="716511">
                  <a:extLst>
                    <a:ext uri="{9D8B030D-6E8A-4147-A177-3AD203B41FA5}">
                      <a16:colId xmlns:a16="http://schemas.microsoft.com/office/drawing/2014/main" val="929781119"/>
                    </a:ext>
                  </a:extLst>
                </a:gridCol>
              </a:tblGrid>
              <a:tr h="1443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b="1" u="none" strike="noStrike" dirty="0">
                          <a:effectLst/>
                          <a:latin typeface="Consolas" panose="020B0609020204030204" pitchFamily="49" charset="0"/>
                        </a:rPr>
                        <a:t>University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b="1" u="none" strike="noStrike" dirty="0">
                          <a:effectLst/>
                          <a:latin typeface="Consolas" panose="020B0609020204030204" pitchFamily="49" charset="0"/>
                        </a:rPr>
                        <a:t>Country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5056456"/>
                  </a:ext>
                </a:extLst>
              </a:tr>
              <a:tr h="1443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u="none" strike="noStrike">
                          <a:effectLst/>
                          <a:latin typeface="Consolas" panose="020B0609020204030204" pitchFamily="49" charset="0"/>
                        </a:rPr>
                        <a:t>TU Graz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u="none" strike="noStrike">
                          <a:effectLst/>
                          <a:latin typeface="Consolas" panose="020B0609020204030204" pitchFamily="49" charset="0"/>
                        </a:rPr>
                        <a:t>Austria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2101248"/>
                  </a:ext>
                </a:extLst>
              </a:tr>
              <a:tr h="1443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u="none" strike="noStrike">
                          <a:effectLst/>
                          <a:latin typeface="Consolas" panose="020B0609020204030204" pitchFamily="49" charset="0"/>
                        </a:rPr>
                        <a:t>TU Graz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u="none" strike="noStrike" dirty="0">
                          <a:effectLst/>
                          <a:latin typeface="Consolas" panose="020B0609020204030204" pitchFamily="49" charset="0"/>
                        </a:rPr>
                        <a:t>Austria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9354620"/>
                  </a:ext>
                </a:extLst>
              </a:tr>
              <a:tr h="1443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u="none" strike="noStrike" dirty="0">
                          <a:effectLst/>
                          <a:latin typeface="Consolas" panose="020B0609020204030204" pitchFamily="49" charset="0"/>
                        </a:rPr>
                        <a:t>TU Graz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b="1" u="none" strike="noStrike" dirty="0">
                          <a:solidFill>
                            <a:srgbClr val="7889FB"/>
                          </a:solidFill>
                          <a:effectLst/>
                          <a:latin typeface="Consolas" panose="020B0609020204030204" pitchFamily="49" charset="0"/>
                        </a:rPr>
                        <a:t>Austria</a:t>
                      </a:r>
                      <a:endParaRPr lang="en-US" sz="800" b="1" i="0" u="none" strike="noStrike" dirty="0">
                        <a:solidFill>
                          <a:srgbClr val="7889FB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4643187"/>
                  </a:ext>
                </a:extLst>
              </a:tr>
              <a:tr h="1443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u="none" strike="noStrike" dirty="0">
                          <a:effectLst/>
                          <a:latin typeface="Consolas" panose="020B0609020204030204" pitchFamily="49" charset="0"/>
                        </a:rPr>
                        <a:t>IIT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u="none" strike="noStrike" dirty="0">
                          <a:effectLst/>
                          <a:latin typeface="Consolas" panose="020B0609020204030204" pitchFamily="49" charset="0"/>
                        </a:rPr>
                        <a:t>India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0221168"/>
                  </a:ext>
                </a:extLst>
              </a:tr>
              <a:tr h="1443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u="none" strike="noStrike">
                          <a:effectLst/>
                          <a:latin typeface="Consolas" panose="020B0609020204030204" pitchFamily="49" charset="0"/>
                        </a:rPr>
                        <a:t>IIT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algn="l" defTabSz="457200" rtl="0" eaLnBrk="1" fontAlgn="b" latinLnBrk="0" hangingPunct="1"/>
                      <a:r>
                        <a:rPr lang="en-US" sz="800" b="1" u="none" strike="noStrike" kern="1200" dirty="0">
                          <a:solidFill>
                            <a:srgbClr val="7889FB"/>
                          </a:solidFill>
                          <a:effectLst/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India</a:t>
                      </a: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5035098"/>
                  </a:ext>
                </a:extLst>
              </a:tr>
              <a:tr h="1443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u="none" strike="noStrike">
                          <a:effectLst/>
                          <a:latin typeface="Consolas" panose="020B0609020204030204" pitchFamily="49" charset="0"/>
                        </a:rPr>
                        <a:t>IIT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algn="l" defTabSz="457200" rtl="0" eaLnBrk="1" fontAlgn="b" latinLnBrk="0" hangingPunct="1"/>
                      <a:r>
                        <a:rPr lang="en-US" sz="800" b="1" u="none" strike="noStrike" kern="1200" dirty="0">
                          <a:solidFill>
                            <a:srgbClr val="7889FB"/>
                          </a:solidFill>
                          <a:effectLst/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India</a:t>
                      </a: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0203709"/>
                  </a:ext>
                </a:extLst>
              </a:tr>
              <a:tr h="1443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u="none" strike="noStrike" dirty="0">
                          <a:effectLst/>
                          <a:latin typeface="Consolas" panose="020B0609020204030204" pitchFamily="49" charset="0"/>
                        </a:rPr>
                        <a:t>IIT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u="none" strike="noStrike" dirty="0">
                          <a:effectLst/>
                          <a:latin typeface="Consolas" panose="020B0609020204030204" pitchFamily="49" charset="0"/>
                        </a:rPr>
                        <a:t>India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0695054"/>
                  </a:ext>
                </a:extLst>
              </a:tr>
              <a:tr h="1443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u="none" strike="noStrike">
                          <a:effectLst/>
                          <a:latin typeface="Consolas" panose="020B0609020204030204" pitchFamily="49" charset="0"/>
                        </a:rPr>
                        <a:t>SIBA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u="none" strike="noStrike" dirty="0">
                          <a:effectLst/>
                          <a:latin typeface="Consolas" panose="020B0609020204030204" pitchFamily="49" charset="0"/>
                        </a:rPr>
                        <a:t>Pakistan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2151542"/>
                  </a:ext>
                </a:extLst>
              </a:tr>
              <a:tr h="1443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u="none" strike="noStrike">
                          <a:effectLst/>
                          <a:latin typeface="Consolas" panose="020B0609020204030204" pitchFamily="49" charset="0"/>
                        </a:rPr>
                        <a:t>SIBA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b="1" u="none" strike="noStrike" kern="1200" dirty="0">
                          <a:solidFill>
                            <a:srgbClr val="7889FB"/>
                          </a:solidFill>
                          <a:effectLst/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Pakistan</a:t>
                      </a: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3709896"/>
                  </a:ext>
                </a:extLst>
              </a:tr>
              <a:tr h="1443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u="none" strike="noStrike" dirty="0">
                          <a:effectLst/>
                          <a:latin typeface="Consolas" panose="020B0609020204030204" pitchFamily="49" charset="0"/>
                        </a:rPr>
                        <a:t>SIBA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b="1" u="none" strike="noStrike" kern="1200" dirty="0">
                          <a:solidFill>
                            <a:srgbClr val="7889FB"/>
                          </a:solidFill>
                          <a:effectLst/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Pakistan</a:t>
                      </a: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3574037"/>
                  </a:ext>
                </a:extLst>
              </a:tr>
            </a:tbl>
          </a:graphicData>
        </a:graphic>
      </p:graphicFrame>
      <p:graphicFrame>
        <p:nvGraphicFramePr>
          <p:cNvPr id="145" name="Table 144">
            <a:extLst>
              <a:ext uri="{FF2B5EF4-FFF2-40B4-BE49-F238E27FC236}">
                <a16:creationId xmlns:a16="http://schemas.microsoft.com/office/drawing/2014/main" id="{F089508F-64D6-0413-C1D9-5E7BCFACCB75}"/>
              </a:ext>
            </a:extLst>
          </p:cNvPr>
          <p:cNvGraphicFramePr>
            <a:graphicFrameLocks noGrp="1"/>
          </p:cNvGraphicFramePr>
          <p:nvPr/>
        </p:nvGraphicFramePr>
        <p:xfrm>
          <a:off x="6345540" y="4795626"/>
          <a:ext cx="1755282" cy="1583100"/>
        </p:xfrm>
        <a:graphic>
          <a:graphicData uri="http://schemas.openxmlformats.org/drawingml/2006/table">
            <a:tbl>
              <a:tblPr/>
              <a:tblGrid>
                <a:gridCol w="520966">
                  <a:extLst>
                    <a:ext uri="{9D8B030D-6E8A-4147-A177-3AD203B41FA5}">
                      <a16:colId xmlns:a16="http://schemas.microsoft.com/office/drawing/2014/main" val="2296566761"/>
                    </a:ext>
                  </a:extLst>
                </a:gridCol>
                <a:gridCol w="474727">
                  <a:extLst>
                    <a:ext uri="{9D8B030D-6E8A-4147-A177-3AD203B41FA5}">
                      <a16:colId xmlns:a16="http://schemas.microsoft.com/office/drawing/2014/main" val="3910534228"/>
                    </a:ext>
                  </a:extLst>
                </a:gridCol>
                <a:gridCol w="399046">
                  <a:extLst>
                    <a:ext uri="{9D8B030D-6E8A-4147-A177-3AD203B41FA5}">
                      <a16:colId xmlns:a16="http://schemas.microsoft.com/office/drawing/2014/main" val="2707703731"/>
                    </a:ext>
                  </a:extLst>
                </a:gridCol>
                <a:gridCol w="360543">
                  <a:extLst>
                    <a:ext uri="{9D8B030D-6E8A-4147-A177-3AD203B41FA5}">
                      <a16:colId xmlns:a16="http://schemas.microsoft.com/office/drawing/2014/main" val="3876436657"/>
                    </a:ext>
                  </a:extLst>
                </a:gridCol>
              </a:tblGrid>
              <a:tr h="1319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b="1" u="none" strike="noStrike" dirty="0">
                          <a:effectLst/>
                          <a:latin typeface="Consolas" panose="020B0609020204030204" pitchFamily="49" charset="0"/>
                        </a:rPr>
                        <a:t>A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b="1" u="none" strike="noStrike">
                          <a:effectLst/>
                          <a:latin typeface="Consolas" panose="020B0609020204030204" pitchFamily="49" charset="0"/>
                        </a:rPr>
                        <a:t>B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b="1" u="none" strike="noStrike">
                          <a:effectLst/>
                          <a:latin typeface="Consolas" panose="020B0609020204030204" pitchFamily="49" charset="0"/>
                        </a:rPr>
                        <a:t>C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b="1" u="none" strike="noStrike" dirty="0">
                          <a:effectLst/>
                          <a:latin typeface="Consolas" panose="020B0609020204030204" pitchFamily="49" charset="0"/>
                        </a:rPr>
                        <a:t>D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9616466"/>
                  </a:ext>
                </a:extLst>
              </a:tr>
              <a:tr h="1319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0.77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0.80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1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 dirty="0">
                          <a:effectLst/>
                          <a:latin typeface="Consolas" panose="020B0609020204030204" pitchFamily="49" charset="0"/>
                        </a:rPr>
                        <a:t>1</a:t>
                      </a:r>
                      <a:endParaRPr lang="en-AT" sz="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7933514"/>
                  </a:ext>
                </a:extLst>
              </a:tr>
              <a:tr h="1319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0.96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0.12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1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1</a:t>
                      </a:r>
                      <a:endParaRPr lang="en-AT" sz="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8544204"/>
                  </a:ext>
                </a:extLst>
              </a:tr>
              <a:tr h="1319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 dirty="0">
                          <a:effectLst/>
                          <a:latin typeface="Consolas" panose="020B0609020204030204" pitchFamily="49" charset="0"/>
                        </a:rPr>
                        <a:t>0.66</a:t>
                      </a:r>
                      <a:endParaRPr lang="en-AT" sz="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0.09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b="1" u="none" strike="noStrike" kern="1200" dirty="0">
                          <a:solidFill>
                            <a:srgbClr val="F70146"/>
                          </a:solidFill>
                          <a:effectLst/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null</a:t>
                      </a: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 dirty="0">
                          <a:effectLst/>
                          <a:latin typeface="Consolas" panose="020B0609020204030204" pitchFamily="49" charset="0"/>
                        </a:rPr>
                        <a:t>1</a:t>
                      </a:r>
                      <a:endParaRPr lang="en-AT" sz="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8110414"/>
                  </a:ext>
                </a:extLst>
              </a:tr>
              <a:tr h="1319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0.23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 dirty="0">
                          <a:effectLst/>
                          <a:latin typeface="Consolas" panose="020B0609020204030204" pitchFamily="49" charset="0"/>
                        </a:rPr>
                        <a:t>0.04</a:t>
                      </a:r>
                      <a:endParaRPr lang="en-AT" sz="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17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1</a:t>
                      </a:r>
                      <a:endParaRPr lang="en-AT" sz="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1756617"/>
                  </a:ext>
                </a:extLst>
              </a:tr>
              <a:tr h="1319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0.91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0.02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17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b="1" u="none" strike="noStrike" kern="1200" dirty="0">
                          <a:solidFill>
                            <a:srgbClr val="F70146"/>
                          </a:solidFill>
                          <a:effectLst/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null</a:t>
                      </a: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8906360"/>
                  </a:ext>
                </a:extLst>
              </a:tr>
              <a:tr h="1319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0.21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0.38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17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 dirty="0">
                          <a:effectLst/>
                          <a:latin typeface="Consolas" panose="020B0609020204030204" pitchFamily="49" charset="0"/>
                        </a:rPr>
                        <a:t>1</a:t>
                      </a:r>
                      <a:endParaRPr lang="en-AT" sz="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555587"/>
                  </a:ext>
                </a:extLst>
              </a:tr>
              <a:tr h="1319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0.31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b="1" u="none" strike="noStrike" kern="1200" dirty="0">
                          <a:solidFill>
                            <a:srgbClr val="F70146"/>
                          </a:solidFill>
                          <a:effectLst/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null</a:t>
                      </a: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17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1</a:t>
                      </a:r>
                      <a:endParaRPr lang="en-AT" sz="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3974498"/>
                  </a:ext>
                </a:extLst>
              </a:tr>
              <a:tr h="1319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0.75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0.21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20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1</a:t>
                      </a:r>
                      <a:endParaRPr lang="en-AT" sz="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9277481"/>
                  </a:ext>
                </a:extLst>
              </a:tr>
              <a:tr h="1319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b="1" u="none" strike="noStrike" kern="1200" dirty="0">
                          <a:solidFill>
                            <a:srgbClr val="F70146"/>
                          </a:solidFill>
                          <a:effectLst/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null</a:t>
                      </a: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b="1" u="none" strike="noStrike" kern="1200" dirty="0">
                          <a:solidFill>
                            <a:srgbClr val="F70146"/>
                          </a:solidFill>
                          <a:effectLst/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null</a:t>
                      </a: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20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1</a:t>
                      </a:r>
                      <a:endParaRPr lang="en-AT" sz="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5428896"/>
                  </a:ext>
                </a:extLst>
              </a:tr>
              <a:tr h="1319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0.19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0.61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20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1</a:t>
                      </a:r>
                      <a:endParaRPr lang="en-AT" sz="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4731371"/>
                  </a:ext>
                </a:extLst>
              </a:tr>
              <a:tr h="1319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 dirty="0">
                          <a:effectLst/>
                          <a:latin typeface="Consolas" panose="020B0609020204030204" pitchFamily="49" charset="0"/>
                        </a:rPr>
                        <a:t>0.64</a:t>
                      </a:r>
                      <a:endParaRPr lang="en-AT" sz="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0.31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20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 dirty="0">
                          <a:effectLst/>
                          <a:latin typeface="Consolas" panose="020B0609020204030204" pitchFamily="49" charset="0"/>
                        </a:rPr>
                        <a:t>1</a:t>
                      </a:r>
                      <a:endParaRPr lang="en-AT" sz="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3260210"/>
                  </a:ext>
                </a:extLst>
              </a:tr>
            </a:tbl>
          </a:graphicData>
        </a:graphic>
      </p:graphicFrame>
      <p:graphicFrame>
        <p:nvGraphicFramePr>
          <p:cNvPr id="146" name="Table 145">
            <a:extLst>
              <a:ext uri="{FF2B5EF4-FFF2-40B4-BE49-F238E27FC236}">
                <a16:creationId xmlns:a16="http://schemas.microsoft.com/office/drawing/2014/main" id="{1ACBF410-8DF8-D561-1C20-BF0CD6B624D1}"/>
              </a:ext>
            </a:extLst>
          </p:cNvPr>
          <p:cNvGraphicFramePr>
            <a:graphicFrameLocks noGrp="1"/>
          </p:cNvGraphicFramePr>
          <p:nvPr/>
        </p:nvGraphicFramePr>
        <p:xfrm>
          <a:off x="8565652" y="4795626"/>
          <a:ext cx="1771074" cy="1572168"/>
        </p:xfrm>
        <a:graphic>
          <a:graphicData uri="http://schemas.openxmlformats.org/drawingml/2006/table">
            <a:tbl>
              <a:tblPr/>
              <a:tblGrid>
                <a:gridCol w="540780">
                  <a:extLst>
                    <a:ext uri="{9D8B030D-6E8A-4147-A177-3AD203B41FA5}">
                      <a16:colId xmlns:a16="http://schemas.microsoft.com/office/drawing/2014/main" val="2296566761"/>
                    </a:ext>
                  </a:extLst>
                </a:gridCol>
                <a:gridCol w="432068">
                  <a:extLst>
                    <a:ext uri="{9D8B030D-6E8A-4147-A177-3AD203B41FA5}">
                      <a16:colId xmlns:a16="http://schemas.microsoft.com/office/drawing/2014/main" val="3910534228"/>
                    </a:ext>
                  </a:extLst>
                </a:gridCol>
                <a:gridCol w="432068">
                  <a:extLst>
                    <a:ext uri="{9D8B030D-6E8A-4147-A177-3AD203B41FA5}">
                      <a16:colId xmlns:a16="http://schemas.microsoft.com/office/drawing/2014/main" val="2707703731"/>
                    </a:ext>
                  </a:extLst>
                </a:gridCol>
                <a:gridCol w="366158">
                  <a:extLst>
                    <a:ext uri="{9D8B030D-6E8A-4147-A177-3AD203B41FA5}">
                      <a16:colId xmlns:a16="http://schemas.microsoft.com/office/drawing/2014/main" val="3876436657"/>
                    </a:ext>
                  </a:extLst>
                </a:gridCol>
              </a:tblGrid>
              <a:tr h="1310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b="1" u="none" strike="noStrike">
                          <a:effectLst/>
                          <a:latin typeface="Consolas" panose="020B0609020204030204" pitchFamily="49" charset="0"/>
                        </a:rPr>
                        <a:t>A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b="1" u="none" strike="noStrike" dirty="0">
                          <a:effectLst/>
                          <a:latin typeface="Consolas" panose="020B0609020204030204" pitchFamily="49" charset="0"/>
                        </a:rPr>
                        <a:t>B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b="1" u="none" strike="noStrike" dirty="0">
                          <a:effectLst/>
                          <a:latin typeface="Consolas" panose="020B0609020204030204" pitchFamily="49" charset="0"/>
                        </a:rPr>
                        <a:t>C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b="1" u="none" strike="noStrike" dirty="0">
                          <a:effectLst/>
                          <a:latin typeface="Consolas" panose="020B0609020204030204" pitchFamily="49" charset="0"/>
                        </a:rPr>
                        <a:t>D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9616466"/>
                  </a:ext>
                </a:extLst>
              </a:tr>
              <a:tr h="1310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0.77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 dirty="0">
                          <a:effectLst/>
                          <a:latin typeface="Consolas" panose="020B0609020204030204" pitchFamily="49" charset="0"/>
                        </a:rPr>
                        <a:t>0.80</a:t>
                      </a:r>
                      <a:endParaRPr lang="en-AT" sz="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1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1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7933514"/>
                  </a:ext>
                </a:extLst>
              </a:tr>
              <a:tr h="1310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0.96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0.12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1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1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8544204"/>
                  </a:ext>
                </a:extLst>
              </a:tr>
              <a:tr h="1310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 dirty="0">
                          <a:effectLst/>
                          <a:latin typeface="Consolas" panose="020B0609020204030204" pitchFamily="49" charset="0"/>
                        </a:rPr>
                        <a:t>0.66</a:t>
                      </a:r>
                      <a:endParaRPr lang="en-AT" sz="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 dirty="0">
                          <a:effectLst/>
                          <a:latin typeface="Consolas" panose="020B0609020204030204" pitchFamily="49" charset="0"/>
                        </a:rPr>
                        <a:t>0.09</a:t>
                      </a:r>
                      <a:endParaRPr lang="en-AT" sz="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b="1" u="none" strike="noStrike" kern="1200" dirty="0">
                          <a:solidFill>
                            <a:srgbClr val="7889FB"/>
                          </a:solidFill>
                          <a:effectLst/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1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8110414"/>
                  </a:ext>
                </a:extLst>
              </a:tr>
              <a:tr h="1310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0.23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0.04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 dirty="0">
                          <a:effectLst/>
                          <a:latin typeface="Consolas" panose="020B0609020204030204" pitchFamily="49" charset="0"/>
                        </a:rPr>
                        <a:t>17</a:t>
                      </a:r>
                      <a:endParaRPr lang="en-AT" sz="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1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1756617"/>
                  </a:ext>
                </a:extLst>
              </a:tr>
              <a:tr h="1310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0.91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 dirty="0">
                          <a:effectLst/>
                          <a:latin typeface="Consolas" panose="020B0609020204030204" pitchFamily="49" charset="0"/>
                        </a:rPr>
                        <a:t>0.02</a:t>
                      </a:r>
                      <a:endParaRPr lang="en-AT" sz="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 dirty="0">
                          <a:effectLst/>
                          <a:latin typeface="Consolas" panose="020B0609020204030204" pitchFamily="49" charset="0"/>
                        </a:rPr>
                        <a:t>17</a:t>
                      </a:r>
                      <a:endParaRPr lang="en-AT" sz="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b="1" u="none" strike="noStrike" kern="1200" dirty="0">
                          <a:solidFill>
                            <a:srgbClr val="7889FB"/>
                          </a:solidFill>
                          <a:effectLst/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8906360"/>
                  </a:ext>
                </a:extLst>
              </a:tr>
              <a:tr h="1310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0.21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 dirty="0">
                          <a:effectLst/>
                          <a:latin typeface="Consolas" panose="020B0609020204030204" pitchFamily="49" charset="0"/>
                        </a:rPr>
                        <a:t>0.38</a:t>
                      </a:r>
                      <a:endParaRPr lang="en-AT" sz="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17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1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555587"/>
                  </a:ext>
                </a:extLst>
              </a:tr>
              <a:tr h="1310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0.31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b="1" u="none" strike="noStrike" kern="1200" dirty="0">
                          <a:solidFill>
                            <a:srgbClr val="7889FB"/>
                          </a:solidFill>
                          <a:effectLst/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0.29</a:t>
                      </a: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17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1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3974498"/>
                  </a:ext>
                </a:extLst>
              </a:tr>
              <a:tr h="1310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0.75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 dirty="0">
                          <a:effectLst/>
                          <a:latin typeface="Consolas" panose="020B0609020204030204" pitchFamily="49" charset="0"/>
                        </a:rPr>
                        <a:t>0.21</a:t>
                      </a:r>
                      <a:endParaRPr lang="en-AT" sz="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20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1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9277481"/>
                  </a:ext>
                </a:extLst>
              </a:tr>
              <a:tr h="1310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b="1" u="none" strike="noStrike" kern="1200" dirty="0">
                          <a:solidFill>
                            <a:srgbClr val="7889FB"/>
                          </a:solidFill>
                          <a:effectLst/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0.41</a:t>
                      </a: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b="1" u="none" strike="noStrike" kern="1200" dirty="0">
                          <a:solidFill>
                            <a:srgbClr val="7889FB"/>
                          </a:solidFill>
                          <a:effectLst/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0.24</a:t>
                      </a: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 dirty="0">
                          <a:effectLst/>
                          <a:latin typeface="Consolas" panose="020B0609020204030204" pitchFamily="49" charset="0"/>
                        </a:rPr>
                        <a:t>20</a:t>
                      </a:r>
                      <a:endParaRPr lang="en-AT" sz="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1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5428896"/>
                  </a:ext>
                </a:extLst>
              </a:tr>
              <a:tr h="1310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0.19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0.61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20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1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4731371"/>
                  </a:ext>
                </a:extLst>
              </a:tr>
              <a:tr h="1310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 dirty="0">
                          <a:effectLst/>
                          <a:latin typeface="Consolas" panose="020B0609020204030204" pitchFamily="49" charset="0"/>
                        </a:rPr>
                        <a:t>0.64</a:t>
                      </a:r>
                      <a:endParaRPr lang="en-AT" sz="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 dirty="0">
                          <a:effectLst/>
                          <a:latin typeface="Consolas" panose="020B0609020204030204" pitchFamily="49" charset="0"/>
                        </a:rPr>
                        <a:t>0.31</a:t>
                      </a:r>
                      <a:endParaRPr lang="en-AT" sz="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20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 dirty="0">
                          <a:effectLst/>
                          <a:latin typeface="Consolas" panose="020B0609020204030204" pitchFamily="49" charset="0"/>
                        </a:rPr>
                        <a:t>1</a:t>
                      </a:r>
                      <a:endParaRPr lang="en-AT" sz="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3260210"/>
                  </a:ext>
                </a:extLst>
              </a:tr>
            </a:tbl>
          </a:graphicData>
        </a:graphic>
      </p:graphicFrame>
      <p:sp>
        <p:nvSpPr>
          <p:cNvPr id="147" name="TextBox 146">
            <a:extLst>
              <a:ext uri="{FF2B5EF4-FFF2-40B4-BE49-F238E27FC236}">
                <a16:creationId xmlns:a16="http://schemas.microsoft.com/office/drawing/2014/main" id="{9688FC07-966F-20D1-4027-7322B5D3E57E}"/>
              </a:ext>
            </a:extLst>
          </p:cNvPr>
          <p:cNvSpPr txBox="1"/>
          <p:nvPr/>
        </p:nvSpPr>
        <p:spPr>
          <a:xfrm>
            <a:off x="2531393" y="6361977"/>
            <a:ext cx="1123023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Dirty Data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8F2C6F16-3C55-C16F-F8B1-B951478A0DE5}"/>
              </a:ext>
            </a:extLst>
          </p:cNvPr>
          <p:cNvSpPr txBox="1"/>
          <p:nvPr/>
        </p:nvSpPr>
        <p:spPr>
          <a:xfrm>
            <a:off x="4089431" y="6360697"/>
            <a:ext cx="1923588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>
            <a:defPPr>
              <a:defRPr lang="de-DE"/>
            </a:defPPr>
            <a:lvl1pPr>
              <a:defRPr sz="12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800" b="0" dirty="0">
                <a:solidFill>
                  <a:srgbClr val="0F0F0F"/>
                </a:solidFill>
                <a:ea typeface="ＭＳ Ｐゴシック" charset="0"/>
              </a:rPr>
              <a:t>After </a:t>
            </a:r>
            <a:r>
              <a:rPr lang="en-US" sz="1800" dirty="0" err="1">
                <a:solidFill>
                  <a:srgbClr val="7889FB"/>
                </a:solidFill>
                <a:ea typeface="ＭＳ Ｐゴシック" charset="0"/>
              </a:rPr>
              <a:t>imputeFD</a:t>
            </a:r>
            <a:r>
              <a:rPr lang="en-US" sz="1800" dirty="0">
                <a:solidFill>
                  <a:srgbClr val="7889FB"/>
                </a:solidFill>
                <a:ea typeface="ＭＳ Ｐゴシック" charset="0"/>
              </a:rPr>
              <a:t>(0.5)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DD72B364-A36C-422F-EA12-67DD0F450D20}"/>
              </a:ext>
            </a:extLst>
          </p:cNvPr>
          <p:cNvSpPr txBox="1"/>
          <p:nvPr/>
        </p:nvSpPr>
        <p:spPr>
          <a:xfrm>
            <a:off x="8713583" y="6357736"/>
            <a:ext cx="1494617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After </a:t>
            </a:r>
            <a:r>
              <a:rPr lang="en-US" b="1" dirty="0">
                <a:solidFill>
                  <a:srgbClr val="7889FB"/>
                </a:solidFill>
                <a:ea typeface="ＭＳ Ｐゴシック" charset="0"/>
                <a:cs typeface="Calibri" panose="020F0502020204030204" pitchFamily="34" charset="0"/>
              </a:rPr>
              <a:t>MICE</a:t>
            </a:r>
          </a:p>
        </p:txBody>
      </p: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AFE7D6AF-F141-4ABB-9C5A-1F6D21265BD1}"/>
              </a:ext>
            </a:extLst>
          </p:cNvPr>
          <p:cNvGrpSpPr>
            <a:grpSpLocks noChangeAspect="1"/>
          </p:cNvGrpSpPr>
          <p:nvPr/>
        </p:nvGrpSpPr>
        <p:grpSpPr>
          <a:xfrm>
            <a:off x="2123568" y="2574029"/>
            <a:ext cx="496527" cy="480535"/>
            <a:chOff x="6358929" y="3848272"/>
            <a:chExt cx="2418304" cy="2340419"/>
          </a:xfrm>
        </p:grpSpPr>
        <p:grpSp>
          <p:nvGrpSpPr>
            <p:cNvPr id="151" name="Group 150">
              <a:extLst>
                <a:ext uri="{FF2B5EF4-FFF2-40B4-BE49-F238E27FC236}">
                  <a16:creationId xmlns:a16="http://schemas.microsoft.com/office/drawing/2014/main" id="{8EA34FAC-6129-09FF-0B64-27B3C5D700A3}"/>
                </a:ext>
              </a:extLst>
            </p:cNvPr>
            <p:cNvGrpSpPr/>
            <p:nvPr/>
          </p:nvGrpSpPr>
          <p:grpSpPr>
            <a:xfrm>
              <a:off x="6857057" y="3848272"/>
              <a:ext cx="1920176" cy="1860868"/>
              <a:chOff x="5257697" y="1796729"/>
              <a:chExt cx="1920176" cy="1860868"/>
            </a:xfrm>
          </p:grpSpPr>
          <p:grpSp>
            <p:nvGrpSpPr>
              <p:cNvPr id="178" name="Group 177">
                <a:extLst>
                  <a:ext uri="{FF2B5EF4-FFF2-40B4-BE49-F238E27FC236}">
                    <a16:creationId xmlns:a16="http://schemas.microsoft.com/office/drawing/2014/main" id="{467074D9-777E-6EEE-9797-91E4041320F0}"/>
                  </a:ext>
                </a:extLst>
              </p:cNvPr>
              <p:cNvGrpSpPr/>
              <p:nvPr/>
            </p:nvGrpSpPr>
            <p:grpSpPr>
              <a:xfrm>
                <a:off x="5266067" y="2960861"/>
                <a:ext cx="1911806" cy="696736"/>
                <a:chOff x="5266067" y="2167044"/>
                <a:chExt cx="1911806" cy="696736"/>
              </a:xfrm>
            </p:grpSpPr>
            <p:sp>
              <p:nvSpPr>
                <p:cNvPr id="187" name="Cube 186">
                  <a:extLst>
                    <a:ext uri="{FF2B5EF4-FFF2-40B4-BE49-F238E27FC236}">
                      <a16:creationId xmlns:a16="http://schemas.microsoft.com/office/drawing/2014/main" id="{B6518F5D-F0E1-5A13-35D3-B2F2A0214082}"/>
                    </a:ext>
                  </a:extLst>
                </p:cNvPr>
                <p:cNvSpPr/>
                <p:nvPr/>
              </p:nvSpPr>
              <p:spPr>
                <a:xfrm>
                  <a:off x="5266067" y="2167044"/>
                  <a:ext cx="702654" cy="696736"/>
                </a:xfrm>
                <a:prstGeom prst="cube">
                  <a:avLst/>
                </a:prstGeom>
                <a:solidFill>
                  <a:srgbClr val="F70146"/>
                </a:solidFill>
                <a:ln w="12700" cap="flat" cmpd="sng" algn="ctr">
                  <a:solidFill>
                    <a:srgbClr val="0F0F0F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rgbClr val="F70146"/>
                    </a:solidFill>
                    <a:latin typeface="Arial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8" name="Cube 187">
                  <a:extLst>
                    <a:ext uri="{FF2B5EF4-FFF2-40B4-BE49-F238E27FC236}">
                      <a16:creationId xmlns:a16="http://schemas.microsoft.com/office/drawing/2014/main" id="{AD356402-F2AF-AA54-D60C-A5F7BBCCD288}"/>
                    </a:ext>
                  </a:extLst>
                </p:cNvPr>
                <p:cNvSpPr/>
                <p:nvPr/>
              </p:nvSpPr>
              <p:spPr>
                <a:xfrm>
                  <a:off x="5870643" y="2167044"/>
                  <a:ext cx="702654" cy="696736"/>
                </a:xfrm>
                <a:prstGeom prst="cube">
                  <a:avLst/>
                </a:prstGeom>
                <a:solidFill>
                  <a:srgbClr val="F70146"/>
                </a:solidFill>
                <a:ln w="12700" cap="flat" cmpd="sng" algn="ctr">
                  <a:solidFill>
                    <a:srgbClr val="0F0F0F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rgbClr val="F70146"/>
                    </a:solidFill>
                    <a:latin typeface="Arial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9" name="Cube 188">
                  <a:extLst>
                    <a:ext uri="{FF2B5EF4-FFF2-40B4-BE49-F238E27FC236}">
                      <a16:creationId xmlns:a16="http://schemas.microsoft.com/office/drawing/2014/main" id="{D33DA6BB-1DE9-4C23-17AF-E407D7BF3659}"/>
                    </a:ext>
                  </a:extLst>
                </p:cNvPr>
                <p:cNvSpPr/>
                <p:nvPr/>
              </p:nvSpPr>
              <p:spPr>
                <a:xfrm>
                  <a:off x="6475219" y="2167044"/>
                  <a:ext cx="702654" cy="696736"/>
                </a:xfrm>
                <a:prstGeom prst="cube">
                  <a:avLst/>
                </a:prstGeom>
                <a:solidFill>
                  <a:srgbClr val="F70146"/>
                </a:solidFill>
                <a:ln w="12700" cap="flat" cmpd="sng" algn="ctr">
                  <a:solidFill>
                    <a:srgbClr val="0F0F0F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rgbClr val="F70146"/>
                    </a:solidFill>
                    <a:latin typeface="Arial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79" name="Group 178">
                <a:extLst>
                  <a:ext uri="{FF2B5EF4-FFF2-40B4-BE49-F238E27FC236}">
                    <a16:creationId xmlns:a16="http://schemas.microsoft.com/office/drawing/2014/main" id="{3D4F476E-F130-BCC5-EA1F-C845D9BC9CA7}"/>
                  </a:ext>
                </a:extLst>
              </p:cNvPr>
              <p:cNvGrpSpPr/>
              <p:nvPr/>
            </p:nvGrpSpPr>
            <p:grpSpPr>
              <a:xfrm>
                <a:off x="5257697" y="2379734"/>
                <a:ext cx="1911806" cy="696736"/>
                <a:chOff x="5266067" y="2167044"/>
                <a:chExt cx="1911806" cy="696736"/>
              </a:xfrm>
            </p:grpSpPr>
            <p:sp>
              <p:nvSpPr>
                <p:cNvPr id="184" name="Cube 183">
                  <a:extLst>
                    <a:ext uri="{FF2B5EF4-FFF2-40B4-BE49-F238E27FC236}">
                      <a16:creationId xmlns:a16="http://schemas.microsoft.com/office/drawing/2014/main" id="{A31C6814-F0BA-E53C-8460-5854DD5F9D8E}"/>
                    </a:ext>
                  </a:extLst>
                </p:cNvPr>
                <p:cNvSpPr/>
                <p:nvPr/>
              </p:nvSpPr>
              <p:spPr>
                <a:xfrm>
                  <a:off x="5266067" y="2167044"/>
                  <a:ext cx="702654" cy="696736"/>
                </a:xfrm>
                <a:prstGeom prst="cube">
                  <a:avLst/>
                </a:prstGeom>
                <a:solidFill>
                  <a:srgbClr val="F70146"/>
                </a:solidFill>
                <a:ln w="12700" cap="flat" cmpd="sng" algn="ctr">
                  <a:solidFill>
                    <a:srgbClr val="0F0F0F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rgbClr val="F70146"/>
                    </a:solidFill>
                    <a:latin typeface="Arial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5" name="Cube 184">
                  <a:extLst>
                    <a:ext uri="{FF2B5EF4-FFF2-40B4-BE49-F238E27FC236}">
                      <a16:creationId xmlns:a16="http://schemas.microsoft.com/office/drawing/2014/main" id="{9FB0C214-7E40-8D1D-08F0-08820BB2DA97}"/>
                    </a:ext>
                  </a:extLst>
                </p:cNvPr>
                <p:cNvSpPr/>
                <p:nvPr/>
              </p:nvSpPr>
              <p:spPr>
                <a:xfrm>
                  <a:off x="5870643" y="2167044"/>
                  <a:ext cx="702654" cy="696736"/>
                </a:xfrm>
                <a:prstGeom prst="cube">
                  <a:avLst/>
                </a:prstGeom>
                <a:solidFill>
                  <a:srgbClr val="F70146"/>
                </a:solidFill>
                <a:ln w="12700" cap="flat" cmpd="sng" algn="ctr">
                  <a:solidFill>
                    <a:srgbClr val="0F0F0F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rgbClr val="F70146"/>
                    </a:solidFill>
                    <a:latin typeface="Arial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6" name="Cube 185">
                  <a:extLst>
                    <a:ext uri="{FF2B5EF4-FFF2-40B4-BE49-F238E27FC236}">
                      <a16:creationId xmlns:a16="http://schemas.microsoft.com/office/drawing/2014/main" id="{2F87C3A8-BC7C-9C49-804E-1B59E6E2DDFF}"/>
                    </a:ext>
                  </a:extLst>
                </p:cNvPr>
                <p:cNvSpPr/>
                <p:nvPr/>
              </p:nvSpPr>
              <p:spPr>
                <a:xfrm>
                  <a:off x="6475219" y="2167044"/>
                  <a:ext cx="702654" cy="696736"/>
                </a:xfrm>
                <a:prstGeom prst="cube">
                  <a:avLst/>
                </a:prstGeom>
                <a:solidFill>
                  <a:srgbClr val="F70146"/>
                </a:solidFill>
                <a:ln w="12700" cap="flat" cmpd="sng" algn="ctr">
                  <a:solidFill>
                    <a:srgbClr val="0F0F0F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rgbClr val="F70146"/>
                    </a:solidFill>
                    <a:latin typeface="Arial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80" name="Group 179">
                <a:extLst>
                  <a:ext uri="{FF2B5EF4-FFF2-40B4-BE49-F238E27FC236}">
                    <a16:creationId xmlns:a16="http://schemas.microsoft.com/office/drawing/2014/main" id="{EE84C1DA-F896-AF18-7A12-AEB0490EA371}"/>
                  </a:ext>
                </a:extLst>
              </p:cNvPr>
              <p:cNvGrpSpPr/>
              <p:nvPr/>
            </p:nvGrpSpPr>
            <p:grpSpPr>
              <a:xfrm>
                <a:off x="5258424" y="1796729"/>
                <a:ext cx="1911806" cy="696736"/>
                <a:chOff x="5266067" y="2167044"/>
                <a:chExt cx="1911806" cy="696736"/>
              </a:xfrm>
            </p:grpSpPr>
            <p:sp>
              <p:nvSpPr>
                <p:cNvPr id="181" name="Cube 180">
                  <a:extLst>
                    <a:ext uri="{FF2B5EF4-FFF2-40B4-BE49-F238E27FC236}">
                      <a16:creationId xmlns:a16="http://schemas.microsoft.com/office/drawing/2014/main" id="{FBD0CBE6-25F4-A1B4-FC0B-7F31DD972745}"/>
                    </a:ext>
                  </a:extLst>
                </p:cNvPr>
                <p:cNvSpPr/>
                <p:nvPr/>
              </p:nvSpPr>
              <p:spPr>
                <a:xfrm>
                  <a:off x="5266067" y="2167044"/>
                  <a:ext cx="702654" cy="696736"/>
                </a:xfrm>
                <a:prstGeom prst="cube">
                  <a:avLst/>
                </a:prstGeom>
                <a:solidFill>
                  <a:srgbClr val="F70146"/>
                </a:solidFill>
                <a:ln w="12700" cap="flat" cmpd="sng" algn="ctr">
                  <a:solidFill>
                    <a:srgbClr val="0F0F0F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rgbClr val="F70146"/>
                    </a:solidFill>
                    <a:latin typeface="Arial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2" name="Cube 181">
                  <a:extLst>
                    <a:ext uri="{FF2B5EF4-FFF2-40B4-BE49-F238E27FC236}">
                      <a16:creationId xmlns:a16="http://schemas.microsoft.com/office/drawing/2014/main" id="{080618D5-220B-34AA-1636-494335AFA13E}"/>
                    </a:ext>
                  </a:extLst>
                </p:cNvPr>
                <p:cNvSpPr/>
                <p:nvPr/>
              </p:nvSpPr>
              <p:spPr>
                <a:xfrm>
                  <a:off x="5870643" y="2167044"/>
                  <a:ext cx="702654" cy="696736"/>
                </a:xfrm>
                <a:prstGeom prst="cube">
                  <a:avLst/>
                </a:prstGeom>
                <a:solidFill>
                  <a:srgbClr val="F70146"/>
                </a:solidFill>
                <a:ln w="12700" cap="flat" cmpd="sng" algn="ctr">
                  <a:solidFill>
                    <a:srgbClr val="0F0F0F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rgbClr val="F70146"/>
                    </a:solidFill>
                    <a:latin typeface="Arial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3" name="Cube 182">
                  <a:extLst>
                    <a:ext uri="{FF2B5EF4-FFF2-40B4-BE49-F238E27FC236}">
                      <a16:creationId xmlns:a16="http://schemas.microsoft.com/office/drawing/2014/main" id="{62861F8F-DC9D-5D26-ECB1-48BBC7B9B0E8}"/>
                    </a:ext>
                  </a:extLst>
                </p:cNvPr>
                <p:cNvSpPr/>
                <p:nvPr/>
              </p:nvSpPr>
              <p:spPr>
                <a:xfrm>
                  <a:off x="6475219" y="2167044"/>
                  <a:ext cx="702654" cy="696736"/>
                </a:xfrm>
                <a:prstGeom prst="cube">
                  <a:avLst/>
                </a:prstGeom>
                <a:solidFill>
                  <a:srgbClr val="F70146"/>
                </a:solidFill>
                <a:ln w="12700" cap="flat" cmpd="sng" algn="ctr">
                  <a:solidFill>
                    <a:srgbClr val="0F0F0F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rgbClr val="F70146"/>
                    </a:solidFill>
                    <a:latin typeface="Arial"/>
                    <a:cs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152" name="Group 151">
              <a:extLst>
                <a:ext uri="{FF2B5EF4-FFF2-40B4-BE49-F238E27FC236}">
                  <a16:creationId xmlns:a16="http://schemas.microsoft.com/office/drawing/2014/main" id="{9185F23C-A723-85F4-F9B3-D01008281EC3}"/>
                </a:ext>
              </a:extLst>
            </p:cNvPr>
            <p:cNvGrpSpPr/>
            <p:nvPr/>
          </p:nvGrpSpPr>
          <p:grpSpPr>
            <a:xfrm>
              <a:off x="6607993" y="4081970"/>
              <a:ext cx="1920176" cy="1860868"/>
              <a:chOff x="5257697" y="1796729"/>
              <a:chExt cx="1920176" cy="1860868"/>
            </a:xfrm>
          </p:grpSpPr>
          <p:grpSp>
            <p:nvGrpSpPr>
              <p:cNvPr id="166" name="Group 165">
                <a:extLst>
                  <a:ext uri="{FF2B5EF4-FFF2-40B4-BE49-F238E27FC236}">
                    <a16:creationId xmlns:a16="http://schemas.microsoft.com/office/drawing/2014/main" id="{D44EFB71-D26D-2687-3EC0-80DBAC3DDB8D}"/>
                  </a:ext>
                </a:extLst>
              </p:cNvPr>
              <p:cNvGrpSpPr/>
              <p:nvPr/>
            </p:nvGrpSpPr>
            <p:grpSpPr>
              <a:xfrm>
                <a:off x="5266067" y="2960861"/>
                <a:ext cx="1911806" cy="696736"/>
                <a:chOff x="5266067" y="2167044"/>
                <a:chExt cx="1911806" cy="696736"/>
              </a:xfrm>
            </p:grpSpPr>
            <p:sp>
              <p:nvSpPr>
                <p:cNvPr id="175" name="Cube 174">
                  <a:extLst>
                    <a:ext uri="{FF2B5EF4-FFF2-40B4-BE49-F238E27FC236}">
                      <a16:creationId xmlns:a16="http://schemas.microsoft.com/office/drawing/2014/main" id="{5C809C50-47BE-BE72-D05E-5F2679E968F5}"/>
                    </a:ext>
                  </a:extLst>
                </p:cNvPr>
                <p:cNvSpPr/>
                <p:nvPr/>
              </p:nvSpPr>
              <p:spPr>
                <a:xfrm>
                  <a:off x="5266067" y="2167044"/>
                  <a:ext cx="702654" cy="696736"/>
                </a:xfrm>
                <a:prstGeom prst="cube">
                  <a:avLst/>
                </a:prstGeom>
                <a:solidFill>
                  <a:srgbClr val="F70146"/>
                </a:solidFill>
                <a:ln w="12700" cap="flat" cmpd="sng" algn="ctr">
                  <a:solidFill>
                    <a:srgbClr val="0F0F0F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rgbClr val="F70146"/>
                    </a:solidFill>
                    <a:latin typeface="Arial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76" name="Cube 175">
                  <a:extLst>
                    <a:ext uri="{FF2B5EF4-FFF2-40B4-BE49-F238E27FC236}">
                      <a16:creationId xmlns:a16="http://schemas.microsoft.com/office/drawing/2014/main" id="{ECEAB4BE-A6C2-4F52-4AE7-618AF2758300}"/>
                    </a:ext>
                  </a:extLst>
                </p:cNvPr>
                <p:cNvSpPr/>
                <p:nvPr/>
              </p:nvSpPr>
              <p:spPr>
                <a:xfrm>
                  <a:off x="5870643" y="2167044"/>
                  <a:ext cx="702654" cy="696736"/>
                </a:xfrm>
                <a:prstGeom prst="cube">
                  <a:avLst/>
                </a:prstGeom>
                <a:solidFill>
                  <a:srgbClr val="F70146"/>
                </a:solidFill>
                <a:ln w="12700" cap="flat" cmpd="sng" algn="ctr">
                  <a:solidFill>
                    <a:srgbClr val="0F0F0F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rgbClr val="F70146"/>
                    </a:solidFill>
                    <a:latin typeface="Arial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77" name="Cube 176">
                  <a:extLst>
                    <a:ext uri="{FF2B5EF4-FFF2-40B4-BE49-F238E27FC236}">
                      <a16:creationId xmlns:a16="http://schemas.microsoft.com/office/drawing/2014/main" id="{065BA5BD-7C34-16C3-C497-E2D5699D8D67}"/>
                    </a:ext>
                  </a:extLst>
                </p:cNvPr>
                <p:cNvSpPr/>
                <p:nvPr/>
              </p:nvSpPr>
              <p:spPr>
                <a:xfrm>
                  <a:off x="6475219" y="2167044"/>
                  <a:ext cx="702654" cy="696736"/>
                </a:xfrm>
                <a:prstGeom prst="cube">
                  <a:avLst/>
                </a:prstGeom>
                <a:solidFill>
                  <a:srgbClr val="F70146"/>
                </a:solidFill>
                <a:ln w="12700" cap="flat" cmpd="sng" algn="ctr">
                  <a:solidFill>
                    <a:srgbClr val="0F0F0F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rgbClr val="F70146"/>
                    </a:solidFill>
                    <a:latin typeface="Arial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67" name="Group 166">
                <a:extLst>
                  <a:ext uri="{FF2B5EF4-FFF2-40B4-BE49-F238E27FC236}">
                    <a16:creationId xmlns:a16="http://schemas.microsoft.com/office/drawing/2014/main" id="{A3FFB09C-E180-7FB0-044A-78E5AE34697A}"/>
                  </a:ext>
                </a:extLst>
              </p:cNvPr>
              <p:cNvGrpSpPr/>
              <p:nvPr/>
            </p:nvGrpSpPr>
            <p:grpSpPr>
              <a:xfrm>
                <a:off x="5257697" y="2379734"/>
                <a:ext cx="1911806" cy="696736"/>
                <a:chOff x="5266067" y="2167044"/>
                <a:chExt cx="1911806" cy="696736"/>
              </a:xfrm>
            </p:grpSpPr>
            <p:sp>
              <p:nvSpPr>
                <p:cNvPr id="172" name="Cube 171">
                  <a:extLst>
                    <a:ext uri="{FF2B5EF4-FFF2-40B4-BE49-F238E27FC236}">
                      <a16:creationId xmlns:a16="http://schemas.microsoft.com/office/drawing/2014/main" id="{D99EFF46-C393-9FD9-D02D-7C18E624BA81}"/>
                    </a:ext>
                  </a:extLst>
                </p:cNvPr>
                <p:cNvSpPr/>
                <p:nvPr/>
              </p:nvSpPr>
              <p:spPr>
                <a:xfrm>
                  <a:off x="5266067" y="2167044"/>
                  <a:ext cx="702654" cy="696736"/>
                </a:xfrm>
                <a:prstGeom prst="cube">
                  <a:avLst/>
                </a:prstGeom>
                <a:solidFill>
                  <a:srgbClr val="F70146"/>
                </a:solidFill>
                <a:ln w="12700" cap="flat" cmpd="sng" algn="ctr">
                  <a:solidFill>
                    <a:srgbClr val="0F0F0F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rgbClr val="F70146"/>
                    </a:solidFill>
                    <a:latin typeface="Arial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73" name="Cube 172">
                  <a:extLst>
                    <a:ext uri="{FF2B5EF4-FFF2-40B4-BE49-F238E27FC236}">
                      <a16:creationId xmlns:a16="http://schemas.microsoft.com/office/drawing/2014/main" id="{805A7AF1-2791-440E-A4FE-B7452E0FCF31}"/>
                    </a:ext>
                  </a:extLst>
                </p:cNvPr>
                <p:cNvSpPr/>
                <p:nvPr/>
              </p:nvSpPr>
              <p:spPr>
                <a:xfrm>
                  <a:off x="5870643" y="2167044"/>
                  <a:ext cx="702654" cy="696736"/>
                </a:xfrm>
                <a:prstGeom prst="cube">
                  <a:avLst/>
                </a:prstGeom>
                <a:solidFill>
                  <a:srgbClr val="F70146"/>
                </a:solidFill>
                <a:ln w="12700" cap="flat" cmpd="sng" algn="ctr">
                  <a:solidFill>
                    <a:srgbClr val="0F0F0F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rgbClr val="F70146"/>
                    </a:solidFill>
                    <a:latin typeface="Arial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74" name="Cube 173">
                  <a:extLst>
                    <a:ext uri="{FF2B5EF4-FFF2-40B4-BE49-F238E27FC236}">
                      <a16:creationId xmlns:a16="http://schemas.microsoft.com/office/drawing/2014/main" id="{10725703-C825-942C-8826-A17D0B78951C}"/>
                    </a:ext>
                  </a:extLst>
                </p:cNvPr>
                <p:cNvSpPr/>
                <p:nvPr/>
              </p:nvSpPr>
              <p:spPr>
                <a:xfrm>
                  <a:off x="6475219" y="2167044"/>
                  <a:ext cx="702654" cy="696736"/>
                </a:xfrm>
                <a:prstGeom prst="cube">
                  <a:avLst/>
                </a:prstGeom>
                <a:solidFill>
                  <a:srgbClr val="7889FB"/>
                </a:solidFill>
                <a:ln w="12700" cap="flat" cmpd="sng" algn="ctr">
                  <a:solidFill>
                    <a:srgbClr val="0F0F0F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rgbClr val="F70146"/>
                    </a:solidFill>
                    <a:latin typeface="Arial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68" name="Group 167">
                <a:extLst>
                  <a:ext uri="{FF2B5EF4-FFF2-40B4-BE49-F238E27FC236}">
                    <a16:creationId xmlns:a16="http://schemas.microsoft.com/office/drawing/2014/main" id="{3F061709-B738-41B4-4EA0-60909D2C17F7}"/>
                  </a:ext>
                </a:extLst>
              </p:cNvPr>
              <p:cNvGrpSpPr/>
              <p:nvPr/>
            </p:nvGrpSpPr>
            <p:grpSpPr>
              <a:xfrm>
                <a:off x="5258424" y="1796729"/>
                <a:ext cx="1911806" cy="696736"/>
                <a:chOff x="5266067" y="2167044"/>
                <a:chExt cx="1911806" cy="696736"/>
              </a:xfrm>
            </p:grpSpPr>
            <p:sp>
              <p:nvSpPr>
                <p:cNvPr id="169" name="Cube 168">
                  <a:extLst>
                    <a:ext uri="{FF2B5EF4-FFF2-40B4-BE49-F238E27FC236}">
                      <a16:creationId xmlns:a16="http://schemas.microsoft.com/office/drawing/2014/main" id="{A3764D96-B904-AB99-9D9C-666A8B6E43A4}"/>
                    </a:ext>
                  </a:extLst>
                </p:cNvPr>
                <p:cNvSpPr/>
                <p:nvPr/>
              </p:nvSpPr>
              <p:spPr>
                <a:xfrm>
                  <a:off x="5266067" y="2167044"/>
                  <a:ext cx="702654" cy="696736"/>
                </a:xfrm>
                <a:prstGeom prst="cube">
                  <a:avLst/>
                </a:prstGeom>
                <a:solidFill>
                  <a:srgbClr val="F70146"/>
                </a:solidFill>
                <a:ln w="12700" cap="flat" cmpd="sng" algn="ctr">
                  <a:solidFill>
                    <a:srgbClr val="0F0F0F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rgbClr val="F70146"/>
                    </a:solidFill>
                    <a:latin typeface="Arial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70" name="Cube 169">
                  <a:extLst>
                    <a:ext uri="{FF2B5EF4-FFF2-40B4-BE49-F238E27FC236}">
                      <a16:creationId xmlns:a16="http://schemas.microsoft.com/office/drawing/2014/main" id="{1EFD84F8-8D09-6CCB-C0FF-93D075741863}"/>
                    </a:ext>
                  </a:extLst>
                </p:cNvPr>
                <p:cNvSpPr/>
                <p:nvPr/>
              </p:nvSpPr>
              <p:spPr>
                <a:xfrm>
                  <a:off x="5870643" y="2167044"/>
                  <a:ext cx="702654" cy="696736"/>
                </a:xfrm>
                <a:prstGeom prst="cube">
                  <a:avLst/>
                </a:prstGeom>
                <a:solidFill>
                  <a:srgbClr val="7889FB"/>
                </a:solidFill>
                <a:ln w="12700" cap="flat" cmpd="sng" algn="ctr">
                  <a:solidFill>
                    <a:srgbClr val="0F0F0F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rgbClr val="F70146"/>
                    </a:solidFill>
                    <a:latin typeface="Arial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71" name="Cube 170">
                  <a:extLst>
                    <a:ext uri="{FF2B5EF4-FFF2-40B4-BE49-F238E27FC236}">
                      <a16:creationId xmlns:a16="http://schemas.microsoft.com/office/drawing/2014/main" id="{7791D832-24A4-C06B-F322-4EE2FE6C233B}"/>
                    </a:ext>
                  </a:extLst>
                </p:cNvPr>
                <p:cNvSpPr/>
                <p:nvPr/>
              </p:nvSpPr>
              <p:spPr>
                <a:xfrm>
                  <a:off x="6475219" y="2167044"/>
                  <a:ext cx="702654" cy="696736"/>
                </a:xfrm>
                <a:prstGeom prst="cube">
                  <a:avLst/>
                </a:prstGeom>
                <a:solidFill>
                  <a:srgbClr val="7889FB"/>
                </a:solidFill>
                <a:ln w="12700" cap="flat" cmpd="sng" algn="ctr">
                  <a:solidFill>
                    <a:srgbClr val="0F0F0F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rgbClr val="F70146"/>
                    </a:solidFill>
                    <a:latin typeface="Arial"/>
                    <a:cs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153" name="Group 152">
              <a:extLst>
                <a:ext uri="{FF2B5EF4-FFF2-40B4-BE49-F238E27FC236}">
                  <a16:creationId xmlns:a16="http://schemas.microsoft.com/office/drawing/2014/main" id="{91F0FD60-2174-2BD6-3CD6-7AD824E5641F}"/>
                </a:ext>
              </a:extLst>
            </p:cNvPr>
            <p:cNvGrpSpPr/>
            <p:nvPr/>
          </p:nvGrpSpPr>
          <p:grpSpPr>
            <a:xfrm>
              <a:off x="6358929" y="4327823"/>
              <a:ext cx="1920176" cy="1860868"/>
              <a:chOff x="5257697" y="1796729"/>
              <a:chExt cx="1920176" cy="1860868"/>
            </a:xfrm>
            <a:solidFill>
              <a:srgbClr val="F70146"/>
            </a:solidFill>
          </p:grpSpPr>
          <p:grpSp>
            <p:nvGrpSpPr>
              <p:cNvPr id="154" name="Group 153">
                <a:extLst>
                  <a:ext uri="{FF2B5EF4-FFF2-40B4-BE49-F238E27FC236}">
                    <a16:creationId xmlns:a16="http://schemas.microsoft.com/office/drawing/2014/main" id="{71773646-C175-6C2B-9D6A-3926FD1B748F}"/>
                  </a:ext>
                </a:extLst>
              </p:cNvPr>
              <p:cNvGrpSpPr/>
              <p:nvPr/>
            </p:nvGrpSpPr>
            <p:grpSpPr>
              <a:xfrm>
                <a:off x="5266067" y="2960861"/>
                <a:ext cx="1911806" cy="696736"/>
                <a:chOff x="5266067" y="2167044"/>
                <a:chExt cx="1911806" cy="696736"/>
              </a:xfrm>
              <a:grpFill/>
            </p:grpSpPr>
            <p:sp>
              <p:nvSpPr>
                <p:cNvPr id="163" name="Cube 162">
                  <a:extLst>
                    <a:ext uri="{FF2B5EF4-FFF2-40B4-BE49-F238E27FC236}">
                      <a16:creationId xmlns:a16="http://schemas.microsoft.com/office/drawing/2014/main" id="{EFF87773-9F64-EC9E-1385-9707C6D367AA}"/>
                    </a:ext>
                  </a:extLst>
                </p:cNvPr>
                <p:cNvSpPr/>
                <p:nvPr/>
              </p:nvSpPr>
              <p:spPr>
                <a:xfrm>
                  <a:off x="5266067" y="2167044"/>
                  <a:ext cx="702654" cy="696736"/>
                </a:xfrm>
                <a:prstGeom prst="cube">
                  <a:avLst/>
                </a:prstGeom>
                <a:grpFill/>
                <a:ln w="12700" cap="flat" cmpd="sng" algn="ctr">
                  <a:solidFill>
                    <a:srgbClr val="0F0F0F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rgbClr val="F70146"/>
                    </a:solidFill>
                    <a:latin typeface="Arial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64" name="Cube 163">
                  <a:extLst>
                    <a:ext uri="{FF2B5EF4-FFF2-40B4-BE49-F238E27FC236}">
                      <a16:creationId xmlns:a16="http://schemas.microsoft.com/office/drawing/2014/main" id="{3F61731F-33AC-EA9A-8B73-23260BA8D008}"/>
                    </a:ext>
                  </a:extLst>
                </p:cNvPr>
                <p:cNvSpPr/>
                <p:nvPr/>
              </p:nvSpPr>
              <p:spPr>
                <a:xfrm>
                  <a:off x="5870643" y="2167044"/>
                  <a:ext cx="702654" cy="696736"/>
                </a:xfrm>
                <a:prstGeom prst="cube">
                  <a:avLst/>
                </a:prstGeom>
                <a:grpFill/>
                <a:ln w="12700" cap="flat" cmpd="sng" algn="ctr">
                  <a:solidFill>
                    <a:srgbClr val="0F0F0F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rgbClr val="F70146"/>
                    </a:solidFill>
                    <a:latin typeface="Arial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65" name="Cube 164">
                  <a:extLst>
                    <a:ext uri="{FF2B5EF4-FFF2-40B4-BE49-F238E27FC236}">
                      <a16:creationId xmlns:a16="http://schemas.microsoft.com/office/drawing/2014/main" id="{A60B2ADC-7E36-77AF-F88D-B8ACC333C37E}"/>
                    </a:ext>
                  </a:extLst>
                </p:cNvPr>
                <p:cNvSpPr/>
                <p:nvPr/>
              </p:nvSpPr>
              <p:spPr>
                <a:xfrm>
                  <a:off x="6475219" y="2167044"/>
                  <a:ext cx="702654" cy="696736"/>
                </a:xfrm>
                <a:prstGeom prst="cube">
                  <a:avLst/>
                </a:prstGeom>
                <a:grpFill/>
                <a:ln w="12700" cap="flat" cmpd="sng" algn="ctr">
                  <a:solidFill>
                    <a:srgbClr val="0F0F0F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rgbClr val="F70146"/>
                    </a:solidFill>
                    <a:latin typeface="Arial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55" name="Group 154">
                <a:extLst>
                  <a:ext uri="{FF2B5EF4-FFF2-40B4-BE49-F238E27FC236}">
                    <a16:creationId xmlns:a16="http://schemas.microsoft.com/office/drawing/2014/main" id="{68810F72-5288-257B-54C1-C7DF797D9DB9}"/>
                  </a:ext>
                </a:extLst>
              </p:cNvPr>
              <p:cNvGrpSpPr/>
              <p:nvPr/>
            </p:nvGrpSpPr>
            <p:grpSpPr>
              <a:xfrm>
                <a:off x="5257697" y="2379734"/>
                <a:ext cx="1911806" cy="696736"/>
                <a:chOff x="5266067" y="2167044"/>
                <a:chExt cx="1911806" cy="696736"/>
              </a:xfrm>
              <a:grpFill/>
            </p:grpSpPr>
            <p:sp>
              <p:nvSpPr>
                <p:cNvPr id="160" name="Cube 159">
                  <a:extLst>
                    <a:ext uri="{FF2B5EF4-FFF2-40B4-BE49-F238E27FC236}">
                      <a16:creationId xmlns:a16="http://schemas.microsoft.com/office/drawing/2014/main" id="{A20030C7-9DB0-3C27-D2AC-47F39DCAF87C}"/>
                    </a:ext>
                  </a:extLst>
                </p:cNvPr>
                <p:cNvSpPr/>
                <p:nvPr/>
              </p:nvSpPr>
              <p:spPr>
                <a:xfrm>
                  <a:off x="5266067" y="2167044"/>
                  <a:ext cx="702654" cy="696736"/>
                </a:xfrm>
                <a:prstGeom prst="cube">
                  <a:avLst/>
                </a:prstGeom>
                <a:grpFill/>
                <a:ln w="12700" cap="flat" cmpd="sng" algn="ctr">
                  <a:solidFill>
                    <a:srgbClr val="0F0F0F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rgbClr val="F70146"/>
                    </a:solidFill>
                    <a:latin typeface="Arial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61" name="Cube 160">
                  <a:extLst>
                    <a:ext uri="{FF2B5EF4-FFF2-40B4-BE49-F238E27FC236}">
                      <a16:creationId xmlns:a16="http://schemas.microsoft.com/office/drawing/2014/main" id="{9F1A5777-A932-81BD-3CAE-E3203832BDD7}"/>
                    </a:ext>
                  </a:extLst>
                </p:cNvPr>
                <p:cNvSpPr/>
                <p:nvPr/>
              </p:nvSpPr>
              <p:spPr>
                <a:xfrm>
                  <a:off x="5870643" y="2167044"/>
                  <a:ext cx="702654" cy="696736"/>
                </a:xfrm>
                <a:prstGeom prst="cube">
                  <a:avLst/>
                </a:prstGeom>
                <a:solidFill>
                  <a:srgbClr val="7889FB"/>
                </a:solidFill>
                <a:ln w="12700" cap="flat" cmpd="sng" algn="ctr">
                  <a:solidFill>
                    <a:srgbClr val="0F0F0F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rgbClr val="F70146"/>
                    </a:solidFill>
                    <a:latin typeface="Arial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62" name="Cube 161">
                  <a:extLst>
                    <a:ext uri="{FF2B5EF4-FFF2-40B4-BE49-F238E27FC236}">
                      <a16:creationId xmlns:a16="http://schemas.microsoft.com/office/drawing/2014/main" id="{4CC76052-8D9F-6CC4-EA62-2FE9EF551A96}"/>
                    </a:ext>
                  </a:extLst>
                </p:cNvPr>
                <p:cNvSpPr/>
                <p:nvPr/>
              </p:nvSpPr>
              <p:spPr>
                <a:xfrm>
                  <a:off x="6475219" y="2167044"/>
                  <a:ext cx="702654" cy="696736"/>
                </a:xfrm>
                <a:prstGeom prst="cube">
                  <a:avLst/>
                </a:prstGeom>
                <a:solidFill>
                  <a:srgbClr val="7889FB"/>
                </a:solidFill>
                <a:ln w="12700" cap="flat" cmpd="sng" algn="ctr">
                  <a:solidFill>
                    <a:srgbClr val="0F0F0F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rgbClr val="F70146"/>
                    </a:solidFill>
                    <a:latin typeface="Arial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56" name="Group 155">
                <a:extLst>
                  <a:ext uri="{FF2B5EF4-FFF2-40B4-BE49-F238E27FC236}">
                    <a16:creationId xmlns:a16="http://schemas.microsoft.com/office/drawing/2014/main" id="{B6DB067D-5ABB-8571-2EC5-9D5C8D61FB78}"/>
                  </a:ext>
                </a:extLst>
              </p:cNvPr>
              <p:cNvGrpSpPr/>
              <p:nvPr/>
            </p:nvGrpSpPr>
            <p:grpSpPr>
              <a:xfrm>
                <a:off x="5258424" y="1796729"/>
                <a:ext cx="1911806" cy="696736"/>
                <a:chOff x="5266067" y="2167044"/>
                <a:chExt cx="1911806" cy="696736"/>
              </a:xfrm>
              <a:grpFill/>
            </p:grpSpPr>
            <p:sp>
              <p:nvSpPr>
                <p:cNvPr id="157" name="Cube 156">
                  <a:extLst>
                    <a:ext uri="{FF2B5EF4-FFF2-40B4-BE49-F238E27FC236}">
                      <a16:creationId xmlns:a16="http://schemas.microsoft.com/office/drawing/2014/main" id="{EF08A080-0605-20F1-C45F-90A5585D8117}"/>
                    </a:ext>
                  </a:extLst>
                </p:cNvPr>
                <p:cNvSpPr/>
                <p:nvPr/>
              </p:nvSpPr>
              <p:spPr>
                <a:xfrm>
                  <a:off x="5266067" y="2167044"/>
                  <a:ext cx="702654" cy="696736"/>
                </a:xfrm>
                <a:prstGeom prst="cube">
                  <a:avLst/>
                </a:prstGeom>
                <a:grpFill/>
                <a:ln w="12700" cap="flat" cmpd="sng" algn="ctr">
                  <a:solidFill>
                    <a:srgbClr val="0F0F0F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rgbClr val="F70146"/>
                    </a:solidFill>
                    <a:latin typeface="Arial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58" name="Cube 157">
                  <a:extLst>
                    <a:ext uri="{FF2B5EF4-FFF2-40B4-BE49-F238E27FC236}">
                      <a16:creationId xmlns:a16="http://schemas.microsoft.com/office/drawing/2014/main" id="{5AB470B3-1722-A430-490A-41970C536EDB}"/>
                    </a:ext>
                  </a:extLst>
                </p:cNvPr>
                <p:cNvSpPr/>
                <p:nvPr/>
              </p:nvSpPr>
              <p:spPr>
                <a:xfrm>
                  <a:off x="5870643" y="2167044"/>
                  <a:ext cx="702654" cy="696736"/>
                </a:xfrm>
                <a:prstGeom prst="cube">
                  <a:avLst/>
                </a:prstGeom>
                <a:solidFill>
                  <a:srgbClr val="7889FB"/>
                </a:solidFill>
                <a:ln w="12700" cap="flat" cmpd="sng" algn="ctr">
                  <a:solidFill>
                    <a:srgbClr val="0F0F0F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rgbClr val="F70146"/>
                    </a:solidFill>
                    <a:latin typeface="Arial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59" name="Cube 158">
                  <a:extLst>
                    <a:ext uri="{FF2B5EF4-FFF2-40B4-BE49-F238E27FC236}">
                      <a16:creationId xmlns:a16="http://schemas.microsoft.com/office/drawing/2014/main" id="{C5A5D408-0AE0-1DCC-2DC6-0F931C6B8B80}"/>
                    </a:ext>
                  </a:extLst>
                </p:cNvPr>
                <p:cNvSpPr/>
                <p:nvPr/>
              </p:nvSpPr>
              <p:spPr>
                <a:xfrm>
                  <a:off x="6475219" y="2167044"/>
                  <a:ext cx="702654" cy="696736"/>
                </a:xfrm>
                <a:prstGeom prst="cube">
                  <a:avLst/>
                </a:prstGeom>
                <a:solidFill>
                  <a:srgbClr val="7889FB"/>
                </a:solidFill>
                <a:ln w="12700" cap="flat" cmpd="sng" algn="ctr">
                  <a:solidFill>
                    <a:srgbClr val="0F0F0F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rgbClr val="F70146"/>
                    </a:solidFill>
                    <a:latin typeface="Arial"/>
                    <a:cs typeface="Calibri" panose="020F0502020204030204" pitchFamily="34" charset="0"/>
                  </a:endParaRPr>
                </a:p>
              </p:txBody>
            </p:sp>
          </p:grpSp>
        </p:grpSp>
      </p:grpSp>
      <p:sp>
        <p:nvSpPr>
          <p:cNvPr id="190" name="Right Arrow 107">
            <a:extLst>
              <a:ext uri="{FF2B5EF4-FFF2-40B4-BE49-F238E27FC236}">
                <a16:creationId xmlns:a16="http://schemas.microsoft.com/office/drawing/2014/main" id="{A9C40A93-7E07-1222-BCB7-4BDF4CFD5A34}"/>
              </a:ext>
            </a:extLst>
          </p:cNvPr>
          <p:cNvSpPr/>
          <p:nvPr/>
        </p:nvSpPr>
        <p:spPr>
          <a:xfrm>
            <a:off x="3268809" y="3057587"/>
            <a:ext cx="326229" cy="320865"/>
          </a:xfrm>
          <a:prstGeom prst="rightArrow">
            <a:avLst/>
          </a:prstGeom>
          <a:solidFill>
            <a:srgbClr val="7889FB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0">
              <a:solidFill>
                <a:srgbClr val="FFFFFF"/>
              </a:solidFill>
              <a:latin typeface="Arial"/>
              <a:cs typeface="Calibri" panose="020F0502020204030204" pitchFamily="34" charset="0"/>
            </a:endParaRPr>
          </a:p>
        </p:txBody>
      </p:sp>
      <p:pic>
        <p:nvPicPr>
          <p:cNvPr id="191" name="Picture 190">
            <a:extLst>
              <a:ext uri="{FF2B5EF4-FFF2-40B4-BE49-F238E27FC236}">
                <a16:creationId xmlns:a16="http://schemas.microsoft.com/office/drawing/2014/main" id="{42AAA40B-6665-1BEE-076F-4A968F609D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7902" y="3261920"/>
            <a:ext cx="523989" cy="396784"/>
          </a:xfrm>
          <a:prstGeom prst="rect">
            <a:avLst/>
          </a:prstGeom>
          <a:ln w="25400">
            <a:solidFill>
              <a:srgbClr val="7889FB"/>
            </a:solidFill>
          </a:ln>
          <a:effectLst/>
        </p:spPr>
      </p:pic>
      <p:sp>
        <p:nvSpPr>
          <p:cNvPr id="192" name="TextBox 191">
            <a:extLst>
              <a:ext uri="{FF2B5EF4-FFF2-40B4-BE49-F238E27FC236}">
                <a16:creationId xmlns:a16="http://schemas.microsoft.com/office/drawing/2014/main" id="{BE99BC80-1B2A-28D1-E10A-0FFA98072C42}"/>
              </a:ext>
            </a:extLst>
          </p:cNvPr>
          <p:cNvSpPr txBox="1"/>
          <p:nvPr/>
        </p:nvSpPr>
        <p:spPr>
          <a:xfrm>
            <a:off x="1260605" y="2490392"/>
            <a:ext cx="781304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ea typeface="ＭＳ Ｐゴシック" charset="0"/>
                <a:cs typeface="Calibri" panose="020F0502020204030204" pitchFamily="34" charset="0"/>
              </a:rPr>
              <a:t>Data Samples</a:t>
            </a:r>
          </a:p>
        </p:txBody>
      </p:sp>
      <p:sp>
        <p:nvSpPr>
          <p:cNvPr id="193" name="TextBox 192">
            <a:extLst>
              <a:ext uri="{FF2B5EF4-FFF2-40B4-BE49-F238E27FC236}">
                <a16:creationId xmlns:a16="http://schemas.microsoft.com/office/drawing/2014/main" id="{CA473292-DDCC-051E-3A8C-3317F52D2724}"/>
              </a:ext>
            </a:extLst>
          </p:cNvPr>
          <p:cNvSpPr txBox="1"/>
          <p:nvPr/>
        </p:nvSpPr>
        <p:spPr>
          <a:xfrm>
            <a:off x="1225191" y="3126109"/>
            <a:ext cx="825690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C40D1E"/>
                </a:solidFill>
                <a:ea typeface="ＭＳ Ｐゴシック" charset="0"/>
                <a:cs typeface="Calibri" panose="020F0502020204030204" pitchFamily="34" charset="0"/>
              </a:rPr>
              <a:t>Target </a:t>
            </a:r>
            <a:br>
              <a:rPr lang="en-US" b="1" dirty="0">
                <a:solidFill>
                  <a:srgbClr val="C40D1E"/>
                </a:solidFill>
                <a:ea typeface="ＭＳ Ｐゴシック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rgbClr val="C40D1E"/>
                </a:solidFill>
                <a:ea typeface="ＭＳ Ｐゴシック" charset="0"/>
                <a:cs typeface="Calibri" panose="020F0502020204030204" pitchFamily="34" charset="0"/>
              </a:rPr>
              <a:t>App</a:t>
            </a:r>
          </a:p>
        </p:txBody>
      </p:sp>
      <p:sp>
        <p:nvSpPr>
          <p:cNvPr id="194" name="TextBox 193">
            <a:extLst>
              <a:ext uri="{FF2B5EF4-FFF2-40B4-BE49-F238E27FC236}">
                <a16:creationId xmlns:a16="http://schemas.microsoft.com/office/drawing/2014/main" id="{F8250C77-4847-65F2-BE63-6E8C72757F26}"/>
              </a:ext>
            </a:extLst>
          </p:cNvPr>
          <p:cNvSpPr txBox="1"/>
          <p:nvPr/>
        </p:nvSpPr>
        <p:spPr>
          <a:xfrm>
            <a:off x="6715035" y="6357061"/>
            <a:ext cx="1123023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Dirty Data</a:t>
            </a:r>
          </a:p>
        </p:txBody>
      </p:sp>
      <p:sp>
        <p:nvSpPr>
          <p:cNvPr id="195" name="Right Arrow 112">
            <a:extLst>
              <a:ext uri="{FF2B5EF4-FFF2-40B4-BE49-F238E27FC236}">
                <a16:creationId xmlns:a16="http://schemas.microsoft.com/office/drawing/2014/main" id="{721D0799-5396-7A8F-F1E6-B95D95044400}"/>
              </a:ext>
            </a:extLst>
          </p:cNvPr>
          <p:cNvSpPr/>
          <p:nvPr/>
        </p:nvSpPr>
        <p:spPr>
          <a:xfrm>
            <a:off x="3892637" y="5402587"/>
            <a:ext cx="326229" cy="320865"/>
          </a:xfrm>
          <a:prstGeom prst="rightArrow">
            <a:avLst/>
          </a:prstGeom>
          <a:solidFill>
            <a:srgbClr val="7889FB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0">
              <a:solidFill>
                <a:srgbClr val="FFFFFF"/>
              </a:solidFill>
              <a:latin typeface="Consolas" panose="020B0609020204030204" pitchFamily="49" charset="0"/>
            </a:endParaRPr>
          </a:p>
        </p:txBody>
      </p:sp>
      <p:sp>
        <p:nvSpPr>
          <p:cNvPr id="196" name="Right Arrow 113">
            <a:extLst>
              <a:ext uri="{FF2B5EF4-FFF2-40B4-BE49-F238E27FC236}">
                <a16:creationId xmlns:a16="http://schemas.microsoft.com/office/drawing/2014/main" id="{4FA52D94-FB09-09AD-F1A7-163B547B93ED}"/>
              </a:ext>
            </a:extLst>
          </p:cNvPr>
          <p:cNvSpPr/>
          <p:nvPr/>
        </p:nvSpPr>
        <p:spPr>
          <a:xfrm>
            <a:off x="8184431" y="5397670"/>
            <a:ext cx="326229" cy="320865"/>
          </a:xfrm>
          <a:prstGeom prst="rightArrow">
            <a:avLst/>
          </a:prstGeom>
          <a:solidFill>
            <a:srgbClr val="7889FB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0">
              <a:solidFill>
                <a:srgbClr val="FFFFFF"/>
              </a:solidFill>
              <a:latin typeface="Consolas" panose="020B0609020204030204" pitchFamily="49" charset="0"/>
            </a:endParaRPr>
          </a:p>
        </p:txBody>
      </p:sp>
      <p:sp>
        <p:nvSpPr>
          <p:cNvPr id="197" name="TextBox 196">
            <a:extLst>
              <a:ext uri="{FF2B5EF4-FFF2-40B4-BE49-F238E27FC236}">
                <a16:creationId xmlns:a16="http://schemas.microsoft.com/office/drawing/2014/main" id="{91B697E1-FF39-CA92-C49A-1222B26C8642}"/>
              </a:ext>
            </a:extLst>
          </p:cNvPr>
          <p:cNvSpPr txBox="1"/>
          <p:nvPr/>
        </p:nvSpPr>
        <p:spPr>
          <a:xfrm>
            <a:off x="1157056" y="3765956"/>
            <a:ext cx="166998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ea typeface="ＭＳ Ｐゴシック" charset="0"/>
                <a:cs typeface="Calibri" panose="020F0502020204030204" pitchFamily="34" charset="0"/>
              </a:rPr>
              <a:t>Rules/Objectives</a:t>
            </a:r>
          </a:p>
        </p:txBody>
      </p:sp>
      <p:sp>
        <p:nvSpPr>
          <p:cNvPr id="198" name="Right Arrow 119">
            <a:extLst>
              <a:ext uri="{FF2B5EF4-FFF2-40B4-BE49-F238E27FC236}">
                <a16:creationId xmlns:a16="http://schemas.microsoft.com/office/drawing/2014/main" id="{98B717F0-2A34-89F4-581C-B2AC96240F11}"/>
              </a:ext>
            </a:extLst>
          </p:cNvPr>
          <p:cNvSpPr/>
          <p:nvPr/>
        </p:nvSpPr>
        <p:spPr>
          <a:xfrm>
            <a:off x="8871912" y="3062504"/>
            <a:ext cx="326229" cy="320865"/>
          </a:xfrm>
          <a:prstGeom prst="rightArrow">
            <a:avLst/>
          </a:prstGeom>
          <a:solidFill>
            <a:srgbClr val="7889FB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0">
              <a:solidFill>
                <a:srgbClr val="FFFFFF"/>
              </a:solidFill>
              <a:latin typeface="Arial"/>
              <a:cs typeface="Calibri" panose="020F0502020204030204" pitchFamily="34" charset="0"/>
            </a:endParaRPr>
          </a:p>
        </p:txBody>
      </p:sp>
      <p:grpSp>
        <p:nvGrpSpPr>
          <p:cNvPr id="199" name="Group 198">
            <a:extLst>
              <a:ext uri="{FF2B5EF4-FFF2-40B4-BE49-F238E27FC236}">
                <a16:creationId xmlns:a16="http://schemas.microsoft.com/office/drawing/2014/main" id="{39F1AC46-141A-908D-53D2-4B9AAE6F8B94}"/>
              </a:ext>
            </a:extLst>
          </p:cNvPr>
          <p:cNvGrpSpPr/>
          <p:nvPr/>
        </p:nvGrpSpPr>
        <p:grpSpPr>
          <a:xfrm rot="5400000">
            <a:off x="9780177" y="3055699"/>
            <a:ext cx="388442" cy="325885"/>
            <a:chOff x="5581337" y="3056661"/>
            <a:chExt cx="293277" cy="236705"/>
          </a:xfrm>
        </p:grpSpPr>
        <p:sp>
          <p:nvSpPr>
            <p:cNvPr id="200" name="Rectangle 199">
              <a:extLst>
                <a:ext uri="{FF2B5EF4-FFF2-40B4-BE49-F238E27FC236}">
                  <a16:creationId xmlns:a16="http://schemas.microsoft.com/office/drawing/2014/main" id="{12FE6899-BCB5-DC4A-41B3-0652231C2D21}"/>
                </a:ext>
              </a:extLst>
            </p:cNvPr>
            <p:cNvSpPr/>
            <p:nvPr/>
          </p:nvSpPr>
          <p:spPr>
            <a:xfrm rot="5400000">
              <a:off x="5719738" y="3138490"/>
              <a:ext cx="236705" cy="73047"/>
            </a:xfrm>
            <a:prstGeom prst="rect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 dirty="0">
                <a:solidFill>
                  <a:srgbClr val="FFFFFF"/>
                </a:solidFill>
                <a:latin typeface="Arial"/>
                <a:cs typeface="Calibri" panose="020F0502020204030204" pitchFamily="34" charset="0"/>
              </a:endParaRPr>
            </a:p>
          </p:txBody>
        </p:sp>
        <p:sp>
          <p:nvSpPr>
            <p:cNvPr id="201" name="Rectangle 200">
              <a:extLst>
                <a:ext uri="{FF2B5EF4-FFF2-40B4-BE49-F238E27FC236}">
                  <a16:creationId xmlns:a16="http://schemas.microsoft.com/office/drawing/2014/main" id="{0A4C2D4B-1851-EE94-7BD8-A510D5444351}"/>
                </a:ext>
              </a:extLst>
            </p:cNvPr>
            <p:cNvSpPr/>
            <p:nvPr/>
          </p:nvSpPr>
          <p:spPr>
            <a:xfrm rot="5400000">
              <a:off x="5646691" y="3138490"/>
              <a:ext cx="236705" cy="73047"/>
            </a:xfrm>
            <a:prstGeom prst="rect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 dirty="0">
                <a:solidFill>
                  <a:srgbClr val="FFFFFF"/>
                </a:solidFill>
                <a:latin typeface="Arial"/>
                <a:cs typeface="Calibri" panose="020F0502020204030204" pitchFamily="34" charset="0"/>
              </a:endParaRPr>
            </a:p>
          </p:txBody>
        </p:sp>
        <p:sp>
          <p:nvSpPr>
            <p:cNvPr id="202" name="Rectangle 201">
              <a:extLst>
                <a:ext uri="{FF2B5EF4-FFF2-40B4-BE49-F238E27FC236}">
                  <a16:creationId xmlns:a16="http://schemas.microsoft.com/office/drawing/2014/main" id="{9135CF3B-ACFD-B6A4-9E62-FA6D4F065489}"/>
                </a:ext>
              </a:extLst>
            </p:cNvPr>
            <p:cNvSpPr/>
            <p:nvPr/>
          </p:nvSpPr>
          <p:spPr>
            <a:xfrm rot="5400000">
              <a:off x="5573019" y="3138490"/>
              <a:ext cx="236705" cy="73047"/>
            </a:xfrm>
            <a:prstGeom prst="rect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 dirty="0">
                <a:solidFill>
                  <a:srgbClr val="FFFFFF"/>
                </a:solidFill>
                <a:latin typeface="Arial"/>
                <a:cs typeface="Calibri" panose="020F0502020204030204" pitchFamily="34" charset="0"/>
              </a:endParaRPr>
            </a:p>
          </p:txBody>
        </p:sp>
        <p:sp>
          <p:nvSpPr>
            <p:cNvPr id="203" name="Rectangle 202">
              <a:extLst>
                <a:ext uri="{FF2B5EF4-FFF2-40B4-BE49-F238E27FC236}">
                  <a16:creationId xmlns:a16="http://schemas.microsoft.com/office/drawing/2014/main" id="{4C12BFB9-16AE-55D2-1E13-5D7AD42AD3C8}"/>
                </a:ext>
              </a:extLst>
            </p:cNvPr>
            <p:cNvSpPr/>
            <p:nvPr/>
          </p:nvSpPr>
          <p:spPr>
            <a:xfrm rot="5400000">
              <a:off x="5499508" y="3138490"/>
              <a:ext cx="236705" cy="73047"/>
            </a:xfrm>
            <a:prstGeom prst="rect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 dirty="0">
                <a:solidFill>
                  <a:srgbClr val="FFFFFF"/>
                </a:solidFill>
                <a:latin typeface="Arial"/>
                <a:cs typeface="Calibri" panose="020F0502020204030204" pitchFamily="34" charset="0"/>
              </a:endParaRPr>
            </a:p>
          </p:txBody>
        </p:sp>
      </p:grpSp>
      <p:sp>
        <p:nvSpPr>
          <p:cNvPr id="204" name="TextBox 203">
            <a:extLst>
              <a:ext uri="{FF2B5EF4-FFF2-40B4-BE49-F238E27FC236}">
                <a16:creationId xmlns:a16="http://schemas.microsoft.com/office/drawing/2014/main" id="{1D055840-03BD-9DC3-7ED5-175182CB91AF}"/>
              </a:ext>
            </a:extLst>
          </p:cNvPr>
          <p:cNvSpPr txBox="1"/>
          <p:nvPr/>
        </p:nvSpPr>
        <p:spPr>
          <a:xfrm flipH="1">
            <a:off x="10003936" y="2895369"/>
            <a:ext cx="1279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ea typeface="ＭＳ Ｐゴシック" charset="0"/>
                <a:cs typeface="Calibri" panose="020F0502020204030204" pitchFamily="34" charset="0"/>
              </a:rPr>
              <a:t>Top-k Pipelines</a:t>
            </a:r>
          </a:p>
        </p:txBody>
      </p:sp>
      <p:sp>
        <p:nvSpPr>
          <p:cNvPr id="205" name="TextBox 204">
            <a:extLst>
              <a:ext uri="{FF2B5EF4-FFF2-40B4-BE49-F238E27FC236}">
                <a16:creationId xmlns:a16="http://schemas.microsoft.com/office/drawing/2014/main" id="{6080913F-E395-6D1C-54F7-55D14EED3B86}"/>
              </a:ext>
            </a:extLst>
          </p:cNvPr>
          <p:cNvSpPr txBox="1"/>
          <p:nvPr/>
        </p:nvSpPr>
        <p:spPr>
          <a:xfrm>
            <a:off x="7270589" y="2313750"/>
            <a:ext cx="2321816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C40D1E"/>
                </a:solidFill>
                <a:ea typeface="ＭＳ Ｐゴシック" charset="0"/>
                <a:cs typeface="Calibri" panose="020F0502020204030204" pitchFamily="34" charset="0"/>
              </a:rPr>
              <a:t>Data- and Task-parallel Computation</a:t>
            </a:r>
          </a:p>
        </p:txBody>
      </p:sp>
      <p:sp>
        <p:nvSpPr>
          <p:cNvPr id="206" name="TextBox 205">
            <a:extLst>
              <a:ext uri="{FF2B5EF4-FFF2-40B4-BE49-F238E27FC236}">
                <a16:creationId xmlns:a16="http://schemas.microsoft.com/office/drawing/2014/main" id="{4B8856D1-0993-0378-E5C0-6E6A55053822}"/>
              </a:ext>
            </a:extLst>
          </p:cNvPr>
          <p:cNvSpPr txBox="1"/>
          <p:nvPr/>
        </p:nvSpPr>
        <p:spPr>
          <a:xfrm flipH="1">
            <a:off x="4534771" y="2578031"/>
            <a:ext cx="1101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ea typeface="ＭＳ Ｐゴシック" charset="0"/>
                <a:cs typeface="Calibri" panose="020F0502020204030204" pitchFamily="34" charset="0"/>
              </a:rPr>
              <a:t>Logical</a:t>
            </a:r>
          </a:p>
        </p:txBody>
      </p:sp>
      <p:sp>
        <p:nvSpPr>
          <p:cNvPr id="207" name="TextBox 206">
            <a:extLst>
              <a:ext uri="{FF2B5EF4-FFF2-40B4-BE49-F238E27FC236}">
                <a16:creationId xmlns:a16="http://schemas.microsoft.com/office/drawing/2014/main" id="{D77A596F-BAA1-5E03-FF52-10E68B513923}"/>
              </a:ext>
            </a:extLst>
          </p:cNvPr>
          <p:cNvSpPr txBox="1"/>
          <p:nvPr/>
        </p:nvSpPr>
        <p:spPr>
          <a:xfrm flipH="1">
            <a:off x="3930085" y="2986068"/>
            <a:ext cx="1101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Physical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0D4E92C-9925-9483-DC82-6CA636BCA4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7310" y="350225"/>
            <a:ext cx="704545" cy="8412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E275E5D-E7AB-4041-5989-44AA1F0F54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60795" y="458716"/>
            <a:ext cx="494723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92BE3F2-4931-2F2D-C40A-4881C39D32CB}"/>
              </a:ext>
            </a:extLst>
          </p:cNvPr>
          <p:cNvSpPr txBox="1"/>
          <p:nvPr/>
        </p:nvSpPr>
        <p:spPr>
          <a:xfrm>
            <a:off x="4692234" y="395219"/>
            <a:ext cx="4322051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solidFill>
                  <a:srgbClr val="000000"/>
                </a:solidFill>
                <a:cs typeface="Calibri" panose="020F0502020204030204" pitchFamily="34" charset="0"/>
              </a:rPr>
              <a:t>[</a:t>
            </a:r>
            <a:r>
              <a:rPr lang="en-US" sz="1400" dirty="0"/>
              <a:t>Shafaq Siddiqi, Roman Kern, Matthias Boehm: SAGA: A Scalable Framework for Optimizing Data Cleaning Pipelines for Machine Learning Applications, </a:t>
            </a:r>
            <a:r>
              <a:rPr lang="en-US" sz="1400" b="1" dirty="0"/>
              <a:t>SIGMOD 2024, </a:t>
            </a:r>
            <a:br>
              <a:rPr lang="en-US" sz="1400" b="1" dirty="0"/>
            </a:br>
            <a:r>
              <a:rPr lang="en-US" sz="1400" dirty="0">
                <a:solidFill>
                  <a:srgbClr val="C40D1E"/>
                </a:solidFill>
              </a:rPr>
              <a:t>Best Paper Honorable Mention</a:t>
            </a:r>
            <a:r>
              <a:rPr lang="en-US" sz="1400" dirty="0">
                <a:solidFill>
                  <a:srgbClr val="000000"/>
                </a:solidFill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590897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" grpId="0"/>
      <p:bldP spid="147" grpId="0"/>
      <p:bldP spid="148" grpId="0"/>
      <p:bldP spid="149" grpId="0"/>
      <p:bldP spid="190" grpId="0" animBg="1"/>
      <p:bldP spid="192" grpId="0"/>
      <p:bldP spid="193" grpId="0"/>
      <p:bldP spid="194" grpId="0"/>
      <p:bldP spid="195" grpId="0" animBg="1"/>
      <p:bldP spid="196" grpId="0" animBg="1"/>
      <p:bldP spid="197" grpId="0"/>
      <p:bldP spid="198" grpId="0" animBg="1"/>
      <p:bldP spid="204" grpId="0"/>
      <p:bldP spid="205" grpId="0"/>
      <p:bldP spid="206" grpId="0"/>
      <p:bldP spid="207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5C20C36-E1A2-19A7-8F6D-85E46EC84DB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Data Acquisition, Integration, and Validation</a:t>
            </a:r>
          </a:p>
          <a:p>
            <a:r>
              <a:rPr lang="en-US" dirty="0"/>
              <a:t>Feature Transformations and Feature Engineering</a:t>
            </a:r>
          </a:p>
          <a:p>
            <a:r>
              <a:rPr lang="en-US" dirty="0"/>
              <a:t>Data Preparation and Cleaning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Next Lectures </a:t>
            </a:r>
            <a:r>
              <a:rPr lang="en-US" b="0" dirty="0"/>
              <a:t>(Part B)</a:t>
            </a:r>
            <a:endParaRPr lang="en-US" dirty="0"/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11 Model Selection and Management </a:t>
            </a:r>
            <a:r>
              <a:rPr lang="en-US" dirty="0"/>
              <a:t>[Jul 02]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12 Model Debugging, Fairness, Explainability </a:t>
            </a:r>
            <a:r>
              <a:rPr lang="en-US" dirty="0"/>
              <a:t>[Jul 09]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13 Model Serving Systems and Techniques</a:t>
            </a:r>
            <a:r>
              <a:rPr lang="en-US" dirty="0"/>
              <a:t> [Jul 16]</a:t>
            </a:r>
            <a:br>
              <a:rPr lang="en-US" dirty="0"/>
            </a:br>
            <a:r>
              <a:rPr lang="en-US" b="1" dirty="0">
                <a:solidFill>
                  <a:srgbClr val="C40D1E"/>
                </a:solidFill>
              </a:rPr>
              <a:t>Q&amp;A and Exam Preparation</a:t>
            </a:r>
            <a:r>
              <a:rPr lang="en-US" dirty="0"/>
              <a:t> [Jul 16]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83EAB1-F127-C540-FA42-25B5B48C79B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Summary &amp; QA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45B665-6C11-CEEE-34A9-D1C39B22AE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1153" y="525715"/>
            <a:ext cx="973530" cy="54864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3B36DED-EA4A-AE06-22DA-35396A02B433}"/>
              </a:ext>
            </a:extLst>
          </p:cNvPr>
          <p:cNvSpPr txBox="1"/>
          <p:nvPr/>
        </p:nvSpPr>
        <p:spPr>
          <a:xfrm>
            <a:off x="6681678" y="402489"/>
            <a:ext cx="2652767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[Andreas C. Mueller: Preprocessing and Feature Transformations,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Applied ML Lecture 2020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64F3F13-82CF-594E-92C6-2CF430A582D2}"/>
              </a:ext>
            </a:extLst>
          </p:cNvPr>
          <p:cNvSpPr txBox="1"/>
          <p:nvPr/>
        </p:nvSpPr>
        <p:spPr>
          <a:xfrm>
            <a:off x="6681678" y="1202036"/>
            <a:ext cx="3808328" cy="147732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“Coming up with features is difficult, time-consuming, requires expert knowledge. "Applied machine learning" is basically feature engineering” </a:t>
            </a:r>
            <a:b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– Andrew 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A0060E6-0BD7-6E78-578A-0DD0BFDCAEAF}"/>
              </a:ext>
            </a:extLst>
          </p:cNvPr>
          <p:cNvSpPr txBox="1"/>
          <p:nvPr/>
        </p:nvSpPr>
        <p:spPr>
          <a:xfrm>
            <a:off x="6681678" y="2819821"/>
            <a:ext cx="3753101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 </a:t>
            </a: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Trend towards “Data-centric AI”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(since 2021/2022)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4112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777752A-3C19-3D7B-F46B-F552950D511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Data Acquisition, Integration, and Validation</a:t>
            </a:r>
          </a:p>
          <a:p>
            <a:r>
              <a:rPr lang="en-US" dirty="0"/>
              <a:t>Feature Transformations and Engineering</a:t>
            </a:r>
          </a:p>
          <a:p>
            <a:r>
              <a:rPr lang="en-US" dirty="0"/>
              <a:t>Data Preparation and Cleaning</a:t>
            </a:r>
          </a:p>
          <a:p>
            <a:r>
              <a:rPr lang="en-US" dirty="0"/>
              <a:t>Data Augmentation </a:t>
            </a:r>
            <a:r>
              <a:rPr lang="en-US" b="0" dirty="0"/>
              <a:t>(next week)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53A55A-84FA-DA28-D1A0-B8512BB22EB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id="{2002C26D-BA78-5991-A768-7E4988E37958}"/>
              </a:ext>
            </a:extLst>
          </p:cNvPr>
          <p:cNvSpPr/>
          <p:nvPr/>
        </p:nvSpPr>
        <p:spPr>
          <a:xfrm>
            <a:off x="6290268" y="1351562"/>
            <a:ext cx="150725" cy="934497"/>
          </a:xfrm>
          <a:prstGeom prst="rightBrace">
            <a:avLst/>
          </a:prstGeom>
          <a:ln w="19050">
            <a:solidFill>
              <a:srgbClr val="7889FB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1CD95D-8DE7-6968-5B7A-4171A488E979}"/>
              </a:ext>
            </a:extLst>
          </p:cNvPr>
          <p:cNvSpPr txBox="1"/>
          <p:nvPr/>
        </p:nvSpPr>
        <p:spPr>
          <a:xfrm>
            <a:off x="6878140" y="1321418"/>
            <a:ext cx="1808703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“least enjoyable tasks in data science lifecycle”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FCF288-6DB0-84B5-FEB7-6572C4C74321}"/>
              </a:ext>
            </a:extLst>
          </p:cNvPr>
          <p:cNvSpPr txBox="1"/>
          <p:nvPr/>
        </p:nvSpPr>
        <p:spPr>
          <a:xfrm>
            <a:off x="3541145" y="3543736"/>
            <a:ext cx="2480553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Integration and Large-Scale Analysis (DIA)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WiSe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bachelor/master)</a:t>
            </a:r>
          </a:p>
        </p:txBody>
      </p:sp>
      <p:sp>
        <p:nvSpPr>
          <p:cNvPr id="7" name="Right Arrow 7">
            <a:extLst>
              <a:ext uri="{FF2B5EF4-FFF2-40B4-BE49-F238E27FC236}">
                <a16:creationId xmlns:a16="http://schemas.microsoft.com/office/drawing/2014/main" id="{21F9B2A2-7D2B-9C6A-C1B0-D5DD3D62862D}"/>
              </a:ext>
            </a:extLst>
          </p:cNvPr>
          <p:cNvSpPr/>
          <p:nvPr/>
        </p:nvSpPr>
        <p:spPr>
          <a:xfrm rot="5400000">
            <a:off x="4618306" y="3214132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5010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99832A-7462-CE84-0AF6-245C630632F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Data Acquisition, Integration, </a:t>
            </a:r>
            <a:br>
              <a:rPr lang="en-US" dirty="0"/>
            </a:br>
            <a:r>
              <a:rPr lang="en-US" dirty="0"/>
              <a:t>and Data Validation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D9B8C2-8511-D114-9724-88D8D387D38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Data Integration for ML and </a:t>
            </a:r>
            <a:br>
              <a:rPr lang="en-US" dirty="0"/>
            </a:br>
            <a:r>
              <a:rPr lang="en-US" dirty="0"/>
              <a:t>ML for Data Integration</a:t>
            </a:r>
          </a:p>
        </p:txBody>
      </p:sp>
    </p:spTree>
    <p:extLst>
      <p:ext uri="{BB962C8B-B14F-4D97-AF65-F5344CB8AC3E}">
        <p14:creationId xmlns:p14="http://schemas.microsoft.com/office/powerpoint/2010/main" val="12621421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8E32D0-BCD2-9AA7-108D-D7A4157690B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Terminology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Integration</a:t>
            </a:r>
            <a:r>
              <a:rPr lang="en-US" dirty="0"/>
              <a:t> (Latin integer = whole): consolidation of data objects / sources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Homogeneity</a:t>
            </a:r>
            <a:r>
              <a:rPr lang="en-US" dirty="0"/>
              <a:t> (Greek homo/</a:t>
            </a:r>
            <a:r>
              <a:rPr lang="en-US" dirty="0" err="1"/>
              <a:t>homoios</a:t>
            </a:r>
            <a:r>
              <a:rPr lang="en-US" dirty="0"/>
              <a:t> = same): similarity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Heterogeneity</a:t>
            </a:r>
            <a:r>
              <a:rPr lang="en-US" dirty="0"/>
              <a:t>: dissimilarity, different representation / meaning</a:t>
            </a:r>
            <a:endParaRPr lang="en-US" sz="700" dirty="0"/>
          </a:p>
          <a:p>
            <a:r>
              <a:rPr lang="en-US" dirty="0"/>
              <a:t>Heterogeneous IT Infrastructure</a:t>
            </a:r>
          </a:p>
          <a:p>
            <a:pPr lvl="1"/>
            <a:r>
              <a:rPr lang="en-US" dirty="0"/>
              <a:t>Common enterprise IT infrastructure contains &gt;100s of</a:t>
            </a:r>
            <a:br>
              <a:rPr lang="en-US" dirty="0"/>
            </a:br>
            <a:r>
              <a:rPr lang="en-US" b="1" dirty="0">
                <a:solidFill>
                  <a:srgbClr val="7889FB"/>
                </a:solidFill>
              </a:rPr>
              <a:t>heterogeneous and distributed systems and applications</a:t>
            </a:r>
          </a:p>
          <a:p>
            <a:pPr lvl="1"/>
            <a:r>
              <a:rPr lang="en-US" dirty="0"/>
              <a:t>E.g., health care data management: 20 - 120 systems</a:t>
            </a:r>
            <a:endParaRPr lang="en-US" sz="700" dirty="0"/>
          </a:p>
          <a:p>
            <a:r>
              <a:rPr lang="en-US" dirty="0"/>
              <a:t>Multi-Modal Data (example health care)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Structured patient data</a:t>
            </a:r>
            <a:r>
              <a:rPr lang="en-US" dirty="0"/>
              <a:t>, patient records incl. prescribed drugs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Knowledge base</a:t>
            </a:r>
            <a:r>
              <a:rPr lang="en-US" dirty="0"/>
              <a:t> drug APIs (active pharmaceutical ingredients) + interactions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Doctor notes</a:t>
            </a:r>
            <a:r>
              <a:rPr lang="en-US" dirty="0"/>
              <a:t> (text), diagnostic codes, outcomes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Radiology images</a:t>
            </a:r>
            <a:r>
              <a:rPr lang="en-US" dirty="0"/>
              <a:t> (e.g., MRI scans), </a:t>
            </a:r>
            <a:r>
              <a:rPr lang="en-US" b="1" dirty="0">
                <a:solidFill>
                  <a:srgbClr val="7889FB"/>
                </a:solidFill>
              </a:rPr>
              <a:t>patient videos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Time series</a:t>
            </a:r>
            <a:r>
              <a:rPr lang="en-US" dirty="0"/>
              <a:t> (e.g., EEG, </a:t>
            </a:r>
            <a:r>
              <a:rPr lang="en-US" dirty="0" err="1"/>
              <a:t>ECoG</a:t>
            </a:r>
            <a:r>
              <a:rPr lang="en-US" dirty="0"/>
              <a:t>, heart rate, blood pressure)  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D986E4-76CC-3B60-8256-F1A37010070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Data Sources and Heterogeneity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0549D9F-05C2-7186-1490-F9E7D76C1A18}"/>
              </a:ext>
            </a:extLst>
          </p:cNvPr>
          <p:cNvGrpSpPr/>
          <p:nvPr/>
        </p:nvGrpSpPr>
        <p:grpSpPr>
          <a:xfrm>
            <a:off x="8730056" y="2144562"/>
            <a:ext cx="1732530" cy="1804321"/>
            <a:chOff x="7355416" y="2660932"/>
            <a:chExt cx="1732530" cy="1804321"/>
          </a:xfrm>
        </p:grpSpPr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FD44D899-2D56-8B15-191B-319751168D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 l="7762" t="4412" b="20577"/>
            <a:stretch>
              <a:fillRect/>
            </a:stretch>
          </p:blipFill>
          <p:spPr bwMode="auto">
            <a:xfrm>
              <a:off x="7355416" y="3046200"/>
              <a:ext cx="1711014" cy="14190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9F90033-CA74-CBA4-00E6-8A5F220BBB85}"/>
                </a:ext>
              </a:extLst>
            </p:cNvPr>
            <p:cNvSpPr txBox="1"/>
            <p:nvPr/>
          </p:nvSpPr>
          <p:spPr>
            <a:xfrm>
              <a:off x="7403384" y="2660932"/>
              <a:ext cx="1684562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en-US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Credit: </a:t>
              </a: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Albert Maier]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6142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A8BC7EC-F17D-F993-8137-D567FFA0826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General-Purpose Formats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CSV</a:t>
            </a:r>
            <a:r>
              <a:rPr lang="en-US" dirty="0"/>
              <a:t> </a:t>
            </a:r>
            <a:r>
              <a:rPr lang="en-US" sz="1700" dirty="0"/>
              <a:t>(comma separated values)</a:t>
            </a:r>
            <a:r>
              <a:rPr lang="en-US" dirty="0"/>
              <a:t>, </a:t>
            </a:r>
            <a:r>
              <a:rPr lang="en-US" b="1" dirty="0">
                <a:solidFill>
                  <a:srgbClr val="7889FB"/>
                </a:solidFill>
              </a:rPr>
              <a:t>JSON</a:t>
            </a:r>
            <a:r>
              <a:rPr lang="en-US" dirty="0"/>
              <a:t> </a:t>
            </a:r>
            <a:r>
              <a:rPr lang="en-US" sz="1700" dirty="0"/>
              <a:t>(</a:t>
            </a:r>
            <a:r>
              <a:rPr lang="en-US" sz="1700" dirty="0" err="1"/>
              <a:t>javascript</a:t>
            </a:r>
            <a:r>
              <a:rPr lang="en-US" sz="1700" dirty="0"/>
              <a:t> object notation)</a:t>
            </a:r>
            <a:r>
              <a:rPr lang="en-US" dirty="0"/>
              <a:t>, </a:t>
            </a:r>
            <a:r>
              <a:rPr lang="en-US" b="1" dirty="0">
                <a:solidFill>
                  <a:srgbClr val="7889FB"/>
                </a:solidFill>
              </a:rPr>
              <a:t>XML</a:t>
            </a:r>
            <a:r>
              <a:rPr lang="en-US" dirty="0"/>
              <a:t>, </a:t>
            </a:r>
            <a:r>
              <a:rPr lang="en-US" b="1" dirty="0" err="1">
                <a:solidFill>
                  <a:srgbClr val="7889FB"/>
                </a:solidFill>
              </a:rPr>
              <a:t>Protobuf</a:t>
            </a:r>
            <a:endParaRPr lang="en-US" b="1" dirty="0">
              <a:solidFill>
                <a:srgbClr val="7889FB"/>
              </a:solidFill>
            </a:endParaRPr>
          </a:p>
          <a:p>
            <a:pPr lvl="1"/>
            <a:r>
              <a:rPr lang="en-US" dirty="0"/>
              <a:t>CLI/API access to DBs, KV-stores, doc-stores, time series DBs, </a:t>
            </a:r>
            <a:r>
              <a:rPr lang="en-US" dirty="0" err="1"/>
              <a:t>etc</a:t>
            </a:r>
            <a:endParaRPr lang="en-US" sz="700" dirty="0"/>
          </a:p>
          <a:p>
            <a:r>
              <a:rPr lang="en-US" dirty="0"/>
              <a:t>Sparse Matrix Formats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Matrix market:</a:t>
            </a:r>
            <a:r>
              <a:rPr lang="en-US" dirty="0"/>
              <a:t> text IJV (row, col, value)</a:t>
            </a:r>
          </a:p>
          <a:p>
            <a:pPr lvl="1"/>
            <a:r>
              <a:rPr lang="en-US" b="1" dirty="0" err="1">
                <a:solidFill>
                  <a:srgbClr val="7889FB"/>
                </a:solidFill>
              </a:rPr>
              <a:t>Libsvm</a:t>
            </a:r>
            <a:r>
              <a:rPr lang="en-US" b="1" dirty="0">
                <a:solidFill>
                  <a:srgbClr val="7889FB"/>
                </a:solidFill>
              </a:rPr>
              <a:t>:</a:t>
            </a:r>
            <a:r>
              <a:rPr lang="en-US" dirty="0"/>
              <a:t> text compressed sparse rows</a:t>
            </a:r>
          </a:p>
          <a:p>
            <a:pPr lvl="1"/>
            <a:r>
              <a:rPr lang="en-US" dirty="0"/>
              <a:t>Scientific formats: </a:t>
            </a:r>
            <a:r>
              <a:rPr lang="en-US" b="1" dirty="0" err="1">
                <a:solidFill>
                  <a:srgbClr val="7889FB"/>
                </a:solidFill>
              </a:rPr>
              <a:t>NetCDF</a:t>
            </a:r>
            <a:r>
              <a:rPr lang="en-US" dirty="0"/>
              <a:t>, </a:t>
            </a:r>
            <a:r>
              <a:rPr lang="en-US" b="1" dirty="0">
                <a:solidFill>
                  <a:srgbClr val="7889FB"/>
                </a:solidFill>
              </a:rPr>
              <a:t>HDF5</a:t>
            </a:r>
            <a:endParaRPr lang="en-US" sz="700" dirty="0"/>
          </a:p>
          <a:p>
            <a:r>
              <a:rPr lang="en-US" dirty="0"/>
              <a:t>Large-Scale Data Formats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Parquet</a:t>
            </a:r>
            <a:r>
              <a:rPr lang="en-US" dirty="0"/>
              <a:t> (columnar file format)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Arrow</a:t>
            </a:r>
            <a:r>
              <a:rPr lang="en-US" dirty="0"/>
              <a:t> (cross-platform columnar in-memory data)</a:t>
            </a:r>
            <a:endParaRPr lang="en-US" sz="700" dirty="0"/>
          </a:p>
          <a:p>
            <a:r>
              <a:rPr lang="en-US" dirty="0"/>
              <a:t>Domain-Specific Formats</a:t>
            </a:r>
          </a:p>
          <a:p>
            <a:pPr lvl="1"/>
            <a:r>
              <a:rPr lang="en-US" dirty="0"/>
              <a:t>Health care: </a:t>
            </a:r>
            <a:r>
              <a:rPr lang="en-US" b="1" dirty="0">
                <a:solidFill>
                  <a:srgbClr val="7889FB"/>
                </a:solidFill>
              </a:rPr>
              <a:t>DICOM</a:t>
            </a:r>
            <a:r>
              <a:rPr lang="en-US" dirty="0"/>
              <a:t> images, </a:t>
            </a:r>
            <a:r>
              <a:rPr lang="en-US" b="1" dirty="0">
                <a:solidFill>
                  <a:srgbClr val="7889FB"/>
                </a:solidFill>
              </a:rPr>
              <a:t>HL7</a:t>
            </a:r>
            <a:r>
              <a:rPr lang="en-US" dirty="0"/>
              <a:t> messages (health-level seven, XML)</a:t>
            </a:r>
          </a:p>
          <a:p>
            <a:pPr lvl="1"/>
            <a:r>
              <a:rPr lang="en-US" dirty="0"/>
              <a:t>Automotive: </a:t>
            </a:r>
            <a:r>
              <a:rPr lang="en-US" b="1" dirty="0">
                <a:solidFill>
                  <a:srgbClr val="7889FB"/>
                </a:solidFill>
              </a:rPr>
              <a:t>MDF</a:t>
            </a:r>
            <a:r>
              <a:rPr lang="en-US" dirty="0"/>
              <a:t> (measurements), </a:t>
            </a:r>
            <a:r>
              <a:rPr lang="en-US" b="1" dirty="0">
                <a:solidFill>
                  <a:srgbClr val="7889FB"/>
                </a:solidFill>
              </a:rPr>
              <a:t>CDF</a:t>
            </a:r>
            <a:r>
              <a:rPr lang="en-US" dirty="0"/>
              <a:t> (calibrations), </a:t>
            </a:r>
            <a:r>
              <a:rPr lang="en-US" b="1" dirty="0">
                <a:solidFill>
                  <a:srgbClr val="7889FB"/>
                </a:solidFill>
              </a:rPr>
              <a:t>ADF</a:t>
            </a:r>
            <a:r>
              <a:rPr lang="en-US" dirty="0"/>
              <a:t> (auto-lead XML)</a:t>
            </a:r>
          </a:p>
          <a:p>
            <a:pPr lvl="1"/>
            <a:r>
              <a:rPr lang="en-US" dirty="0"/>
              <a:t>Smart production: </a:t>
            </a:r>
            <a:r>
              <a:rPr lang="en-US" b="1" dirty="0">
                <a:solidFill>
                  <a:srgbClr val="7889FB"/>
                </a:solidFill>
              </a:rPr>
              <a:t>OPC</a:t>
            </a:r>
            <a:r>
              <a:rPr lang="en-US" dirty="0"/>
              <a:t> (open platform communications)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EAB5AE-6CEF-E97C-B6C6-68AF2FF7A54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Types of Data Formats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DA1FA7-A28D-A7B4-EC7C-4C26826A46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5793" y="2400607"/>
            <a:ext cx="3011721" cy="2056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703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92D262-CD7B-680F-7E45-8054731ED37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Types of Heterogeneity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9E9ACF-445B-279B-6BD7-D9ECF1176C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4381" y="473902"/>
            <a:ext cx="49748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0B3E2F7-C3A0-6443-775E-54C02665015B}"/>
              </a:ext>
            </a:extLst>
          </p:cNvPr>
          <p:cNvSpPr txBox="1"/>
          <p:nvPr/>
        </p:nvSpPr>
        <p:spPr>
          <a:xfrm>
            <a:off x="6096000" y="323177"/>
            <a:ext cx="3625441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[J. Hammer, M.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Stonebraker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and O.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Topsakal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THALIA: Test Harness for the Assessment of Legacy Information Integration Approaches. U Florida, TR05-001,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2005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7" name="Textfeld 4">
            <a:extLst>
              <a:ext uri="{FF2B5EF4-FFF2-40B4-BE49-F238E27FC236}">
                <a16:creationId xmlns:a16="http://schemas.microsoft.com/office/drawing/2014/main" id="{52C5D929-5FFB-21F5-696D-B3F8421253A1}"/>
              </a:ext>
            </a:extLst>
          </p:cNvPr>
          <p:cNvSpPr txBox="1"/>
          <p:nvPr/>
        </p:nvSpPr>
        <p:spPr>
          <a:xfrm>
            <a:off x="3799964" y="1269200"/>
            <a:ext cx="2071702" cy="369332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Heterogeneity</a:t>
            </a:r>
          </a:p>
        </p:txBody>
      </p:sp>
      <p:sp>
        <p:nvSpPr>
          <p:cNvPr id="8" name="Textfeld 5">
            <a:extLst>
              <a:ext uri="{FF2B5EF4-FFF2-40B4-BE49-F238E27FC236}">
                <a16:creationId xmlns:a16="http://schemas.microsoft.com/office/drawing/2014/main" id="{4DD5EDCF-0571-2014-0C17-C92681F52C0E}"/>
              </a:ext>
            </a:extLst>
          </p:cNvPr>
          <p:cNvSpPr txBox="1"/>
          <p:nvPr/>
        </p:nvSpPr>
        <p:spPr>
          <a:xfrm>
            <a:off x="5943104" y="1942364"/>
            <a:ext cx="2071702" cy="646331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Structural Heterogeneity</a:t>
            </a:r>
          </a:p>
        </p:txBody>
      </p:sp>
      <p:sp>
        <p:nvSpPr>
          <p:cNvPr id="9" name="Textfeld 6">
            <a:extLst>
              <a:ext uri="{FF2B5EF4-FFF2-40B4-BE49-F238E27FC236}">
                <a16:creationId xmlns:a16="http://schemas.microsoft.com/office/drawing/2014/main" id="{D8309F6D-4BB0-5A92-8AEF-57590A840534}"/>
              </a:ext>
            </a:extLst>
          </p:cNvPr>
          <p:cNvSpPr txBox="1"/>
          <p:nvPr/>
        </p:nvSpPr>
        <p:spPr>
          <a:xfrm>
            <a:off x="1728262" y="1955635"/>
            <a:ext cx="2071702" cy="646331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Semantic Heterogeneity</a:t>
            </a:r>
          </a:p>
        </p:txBody>
      </p:sp>
      <p:sp>
        <p:nvSpPr>
          <p:cNvPr id="10" name="Textfeld 7">
            <a:extLst>
              <a:ext uri="{FF2B5EF4-FFF2-40B4-BE49-F238E27FC236}">
                <a16:creationId xmlns:a16="http://schemas.microsoft.com/office/drawing/2014/main" id="{7A438693-348A-67C1-99D1-3716A7BDD877}"/>
              </a:ext>
            </a:extLst>
          </p:cNvPr>
          <p:cNvSpPr txBox="1"/>
          <p:nvPr/>
        </p:nvSpPr>
        <p:spPr>
          <a:xfrm>
            <a:off x="656692" y="2912274"/>
            <a:ext cx="2071702" cy="646331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Attribute Heterogeneity</a:t>
            </a:r>
          </a:p>
        </p:txBody>
      </p:sp>
      <p:sp>
        <p:nvSpPr>
          <p:cNvPr id="11" name="Textfeld 8">
            <a:extLst>
              <a:ext uri="{FF2B5EF4-FFF2-40B4-BE49-F238E27FC236}">
                <a16:creationId xmlns:a16="http://schemas.microsoft.com/office/drawing/2014/main" id="{F786FE52-E7CC-D98A-6489-F4AFDABBF27F}"/>
              </a:ext>
            </a:extLst>
          </p:cNvPr>
          <p:cNvSpPr txBox="1"/>
          <p:nvPr/>
        </p:nvSpPr>
        <p:spPr>
          <a:xfrm>
            <a:off x="3014146" y="2899003"/>
            <a:ext cx="2071702" cy="646331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Missing </a:t>
            </a:r>
            <a:b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</a:p>
        </p:txBody>
      </p:sp>
      <p:cxnSp>
        <p:nvCxnSpPr>
          <p:cNvPr id="12" name="Gerade Verbindung mit Pfeil 9">
            <a:extLst>
              <a:ext uri="{FF2B5EF4-FFF2-40B4-BE49-F238E27FC236}">
                <a16:creationId xmlns:a16="http://schemas.microsoft.com/office/drawing/2014/main" id="{18CADDDE-A987-4642-EBC5-B1C3E0AC320B}"/>
              </a:ext>
            </a:extLst>
          </p:cNvPr>
          <p:cNvCxnSpPr>
            <a:stCxn id="7" idx="2"/>
            <a:endCxn id="9" idx="0"/>
          </p:cNvCxnSpPr>
          <p:nvPr/>
        </p:nvCxnSpPr>
        <p:spPr bwMode="auto">
          <a:xfrm flipH="1">
            <a:off x="2764113" y="1638532"/>
            <a:ext cx="2071702" cy="317103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13" name="Gerade Verbindung mit Pfeil 10">
            <a:extLst>
              <a:ext uri="{FF2B5EF4-FFF2-40B4-BE49-F238E27FC236}">
                <a16:creationId xmlns:a16="http://schemas.microsoft.com/office/drawing/2014/main" id="{1C762A76-5863-0D1E-FAFF-DC208AFC7976}"/>
              </a:ext>
            </a:extLst>
          </p:cNvPr>
          <p:cNvCxnSpPr>
            <a:stCxn id="7" idx="2"/>
            <a:endCxn id="8" idx="0"/>
          </p:cNvCxnSpPr>
          <p:nvPr/>
        </p:nvCxnSpPr>
        <p:spPr bwMode="auto">
          <a:xfrm>
            <a:off x="4835815" y="1638532"/>
            <a:ext cx="2143140" cy="303832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14" name="Gerade Verbindung mit Pfeil 11">
            <a:extLst>
              <a:ext uri="{FF2B5EF4-FFF2-40B4-BE49-F238E27FC236}">
                <a16:creationId xmlns:a16="http://schemas.microsoft.com/office/drawing/2014/main" id="{46A2989C-02E6-12C2-C15E-C1698470CAEF}"/>
              </a:ext>
            </a:extLst>
          </p:cNvPr>
          <p:cNvCxnSpPr>
            <a:stCxn id="9" idx="2"/>
            <a:endCxn id="11" idx="0"/>
          </p:cNvCxnSpPr>
          <p:nvPr/>
        </p:nvCxnSpPr>
        <p:spPr bwMode="auto">
          <a:xfrm>
            <a:off x="2764113" y="2601966"/>
            <a:ext cx="1285884" cy="297037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15" name="Gerade Verbindung mit Pfeil 12">
            <a:extLst>
              <a:ext uri="{FF2B5EF4-FFF2-40B4-BE49-F238E27FC236}">
                <a16:creationId xmlns:a16="http://schemas.microsoft.com/office/drawing/2014/main" id="{F8FB0D60-E1F4-89C1-227B-E923D24CAB63}"/>
              </a:ext>
            </a:extLst>
          </p:cNvPr>
          <p:cNvCxnSpPr>
            <a:stCxn id="9" idx="2"/>
            <a:endCxn id="10" idx="0"/>
          </p:cNvCxnSpPr>
          <p:nvPr/>
        </p:nvCxnSpPr>
        <p:spPr bwMode="auto">
          <a:xfrm flipH="1">
            <a:off x="1692543" y="2601966"/>
            <a:ext cx="1071570" cy="310308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0C66F27-472E-821C-5272-7A8A45A7C72F}"/>
              </a:ext>
            </a:extLst>
          </p:cNvPr>
          <p:cNvGrpSpPr/>
          <p:nvPr/>
        </p:nvGrpSpPr>
        <p:grpSpPr>
          <a:xfrm>
            <a:off x="513816" y="3559398"/>
            <a:ext cx="2357454" cy="2098297"/>
            <a:chOff x="1395946" y="3559398"/>
            <a:chExt cx="2357454" cy="2098297"/>
          </a:xfrm>
        </p:grpSpPr>
        <p:sp>
          <p:nvSpPr>
            <p:cNvPr id="17" name="Textfeld 13">
              <a:extLst>
                <a:ext uri="{FF2B5EF4-FFF2-40B4-BE49-F238E27FC236}">
                  <a16:creationId xmlns:a16="http://schemas.microsoft.com/office/drawing/2014/main" id="{BEF3ACBA-312F-1D8F-2E2E-141264023FD4}"/>
                </a:ext>
              </a:extLst>
            </p:cNvPr>
            <p:cNvSpPr txBox="1"/>
            <p:nvPr/>
          </p:nvSpPr>
          <p:spPr>
            <a:xfrm>
              <a:off x="1395946" y="3983844"/>
              <a:ext cx="235745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7889F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1. Synonyms/homonyms</a:t>
              </a:r>
            </a:p>
          </p:txBody>
        </p:sp>
        <p:sp>
          <p:nvSpPr>
            <p:cNvPr id="18" name="Textfeld 14">
              <a:extLst>
                <a:ext uri="{FF2B5EF4-FFF2-40B4-BE49-F238E27FC236}">
                  <a16:creationId xmlns:a16="http://schemas.microsoft.com/office/drawing/2014/main" id="{CF62BFCB-DA97-89E2-C45F-83F62F72A120}"/>
                </a:ext>
              </a:extLst>
            </p:cNvPr>
            <p:cNvSpPr txBox="1"/>
            <p:nvPr/>
          </p:nvSpPr>
          <p:spPr>
            <a:xfrm>
              <a:off x="1395946" y="4247571"/>
              <a:ext cx="235745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7889F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2. Simple mapping </a:t>
              </a:r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(mathematical)</a:t>
              </a:r>
            </a:p>
          </p:txBody>
        </p:sp>
        <p:sp>
          <p:nvSpPr>
            <p:cNvPr id="19" name="Textfeld 15">
              <a:extLst>
                <a:ext uri="{FF2B5EF4-FFF2-40B4-BE49-F238E27FC236}">
                  <a16:creationId xmlns:a16="http://schemas.microsoft.com/office/drawing/2014/main" id="{8658F952-4441-0C4C-33B4-2C9FC3790456}"/>
                </a:ext>
              </a:extLst>
            </p:cNvPr>
            <p:cNvSpPr txBox="1"/>
            <p:nvPr/>
          </p:nvSpPr>
          <p:spPr>
            <a:xfrm>
              <a:off x="1395946" y="4746508"/>
              <a:ext cx="235745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7889F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3. Different data types</a:t>
              </a:r>
            </a:p>
          </p:txBody>
        </p:sp>
        <p:sp>
          <p:nvSpPr>
            <p:cNvPr id="20" name="Textfeld 16">
              <a:extLst>
                <a:ext uri="{FF2B5EF4-FFF2-40B4-BE49-F238E27FC236}">
                  <a16:creationId xmlns:a16="http://schemas.microsoft.com/office/drawing/2014/main" id="{7B452713-CC41-18CF-4BC2-A8AB8198FCB4}"/>
                </a:ext>
              </a:extLst>
            </p:cNvPr>
            <p:cNvSpPr txBox="1"/>
            <p:nvPr/>
          </p:nvSpPr>
          <p:spPr>
            <a:xfrm>
              <a:off x="1395946" y="5033389"/>
              <a:ext cx="235745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4. Complex mappings</a:t>
              </a:r>
            </a:p>
          </p:txBody>
        </p:sp>
        <p:sp>
          <p:nvSpPr>
            <p:cNvPr id="21" name="Textfeld 17">
              <a:extLst>
                <a:ext uri="{FF2B5EF4-FFF2-40B4-BE49-F238E27FC236}">
                  <a16:creationId xmlns:a16="http://schemas.microsoft.com/office/drawing/2014/main" id="{21DA8F0F-A295-C878-FB78-D0621B94DB12}"/>
                </a:ext>
              </a:extLst>
            </p:cNvPr>
            <p:cNvSpPr txBox="1"/>
            <p:nvPr/>
          </p:nvSpPr>
          <p:spPr>
            <a:xfrm>
              <a:off x="1395946" y="5319141"/>
              <a:ext cx="235745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7889F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5. Language expressions</a:t>
              </a:r>
            </a:p>
          </p:txBody>
        </p:sp>
        <p:cxnSp>
          <p:nvCxnSpPr>
            <p:cNvPr id="22" name="Gerade Verbindung mit Pfeil 25">
              <a:extLst>
                <a:ext uri="{FF2B5EF4-FFF2-40B4-BE49-F238E27FC236}">
                  <a16:creationId xmlns:a16="http://schemas.microsoft.com/office/drawing/2014/main" id="{DB9F9630-6EAA-B88F-9EBD-EF5BE819664B}"/>
                </a:ext>
              </a:extLst>
            </p:cNvPr>
            <p:cNvCxnSpPr>
              <a:stCxn id="10" idx="2"/>
              <a:endCxn id="17" idx="0"/>
            </p:cNvCxnSpPr>
            <p:nvPr/>
          </p:nvCxnSpPr>
          <p:spPr bwMode="auto">
            <a:xfrm rot="5400000">
              <a:off x="2362054" y="3771224"/>
              <a:ext cx="425239" cy="1588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F3FCBEC-694A-0327-AAA1-002344A25CC0}"/>
              </a:ext>
            </a:extLst>
          </p:cNvPr>
          <p:cNvGrpSpPr/>
          <p:nvPr/>
        </p:nvGrpSpPr>
        <p:grpSpPr>
          <a:xfrm>
            <a:off x="2871270" y="3546128"/>
            <a:ext cx="2357454" cy="1593995"/>
            <a:chOff x="3753400" y="3546128"/>
            <a:chExt cx="2357454" cy="1593995"/>
          </a:xfrm>
        </p:grpSpPr>
        <p:sp>
          <p:nvSpPr>
            <p:cNvPr id="24" name="Textfeld 18">
              <a:extLst>
                <a:ext uri="{FF2B5EF4-FFF2-40B4-BE49-F238E27FC236}">
                  <a16:creationId xmlns:a16="http://schemas.microsoft.com/office/drawing/2014/main" id="{A468F039-974D-6B8D-DCB4-DAF1E0429EA0}"/>
                </a:ext>
              </a:extLst>
            </p:cNvPr>
            <p:cNvSpPr txBox="1"/>
            <p:nvPr/>
          </p:nvSpPr>
          <p:spPr>
            <a:xfrm>
              <a:off x="3753400" y="3983844"/>
              <a:ext cx="235745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7889F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6. Nulls </a:t>
              </a:r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(Missing Values)</a:t>
              </a:r>
            </a:p>
          </p:txBody>
        </p:sp>
        <p:sp>
          <p:nvSpPr>
            <p:cNvPr id="25" name="Textfeld 19">
              <a:extLst>
                <a:ext uri="{FF2B5EF4-FFF2-40B4-BE49-F238E27FC236}">
                  <a16:creationId xmlns:a16="http://schemas.microsoft.com/office/drawing/2014/main" id="{603FFB68-924E-4C8A-4B6C-D9F38D82CBA8}"/>
                </a:ext>
              </a:extLst>
            </p:cNvPr>
            <p:cNvSpPr txBox="1"/>
            <p:nvPr/>
          </p:nvSpPr>
          <p:spPr>
            <a:xfrm>
              <a:off x="3753400" y="4288232"/>
              <a:ext cx="235745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7889F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7. Virtual columns</a:t>
              </a:r>
            </a:p>
          </p:txBody>
        </p:sp>
        <p:sp>
          <p:nvSpPr>
            <p:cNvPr id="26" name="Textfeld 20">
              <a:extLst>
                <a:ext uri="{FF2B5EF4-FFF2-40B4-BE49-F238E27FC236}">
                  <a16:creationId xmlns:a16="http://schemas.microsoft.com/office/drawing/2014/main" id="{4C75196E-95E5-FFDA-BB4E-0A17A4EA3A72}"/>
                </a:ext>
              </a:extLst>
            </p:cNvPr>
            <p:cNvSpPr txBox="1"/>
            <p:nvPr/>
          </p:nvSpPr>
          <p:spPr>
            <a:xfrm>
              <a:off x="3753400" y="4555348"/>
              <a:ext cx="235745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8. Semantic incompatibility</a:t>
              </a:r>
            </a:p>
          </p:txBody>
        </p:sp>
        <p:cxnSp>
          <p:nvCxnSpPr>
            <p:cNvPr id="27" name="Gerade Verbindung mit Pfeil 26">
              <a:extLst>
                <a:ext uri="{FF2B5EF4-FFF2-40B4-BE49-F238E27FC236}">
                  <a16:creationId xmlns:a16="http://schemas.microsoft.com/office/drawing/2014/main" id="{9CEFDBE8-62EF-46C3-56FB-F553348F1415}"/>
                </a:ext>
              </a:extLst>
            </p:cNvPr>
            <p:cNvCxnSpPr>
              <a:stCxn id="11" idx="2"/>
              <a:endCxn id="24" idx="0"/>
            </p:cNvCxnSpPr>
            <p:nvPr/>
          </p:nvCxnSpPr>
          <p:spPr bwMode="auto">
            <a:xfrm rot="5400000">
              <a:off x="4712872" y="3764589"/>
              <a:ext cx="438510" cy="1588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58EB003-1A14-A418-47E7-BC83C79F222B}"/>
              </a:ext>
            </a:extLst>
          </p:cNvPr>
          <p:cNvGrpSpPr/>
          <p:nvPr/>
        </p:nvGrpSpPr>
        <p:grpSpPr>
          <a:xfrm>
            <a:off x="5728790" y="2588695"/>
            <a:ext cx="2500330" cy="3109661"/>
            <a:chOff x="6610920" y="2588695"/>
            <a:chExt cx="2500330" cy="3109661"/>
          </a:xfrm>
        </p:grpSpPr>
        <p:sp>
          <p:nvSpPr>
            <p:cNvPr id="29" name="Textfeld 21">
              <a:extLst>
                <a:ext uri="{FF2B5EF4-FFF2-40B4-BE49-F238E27FC236}">
                  <a16:creationId xmlns:a16="http://schemas.microsoft.com/office/drawing/2014/main" id="{1623CDDF-2FDA-9120-9928-F2EF7FE3377B}"/>
                </a:ext>
              </a:extLst>
            </p:cNvPr>
            <p:cNvSpPr txBox="1"/>
            <p:nvPr/>
          </p:nvSpPr>
          <p:spPr>
            <a:xfrm>
              <a:off x="6610920" y="3983844"/>
              <a:ext cx="250033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7889F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9. Same attribute in different structure</a:t>
              </a:r>
            </a:p>
          </p:txBody>
        </p:sp>
        <p:sp>
          <p:nvSpPr>
            <p:cNvPr id="30" name="Textfeld 22">
              <a:extLst>
                <a:ext uri="{FF2B5EF4-FFF2-40B4-BE49-F238E27FC236}">
                  <a16:creationId xmlns:a16="http://schemas.microsoft.com/office/drawing/2014/main" id="{7B93CF11-DD78-918A-B63C-E78F6634F648}"/>
                </a:ext>
              </a:extLst>
            </p:cNvPr>
            <p:cNvSpPr txBox="1"/>
            <p:nvPr/>
          </p:nvSpPr>
          <p:spPr>
            <a:xfrm>
              <a:off x="6682358" y="4502546"/>
              <a:ext cx="235745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7889F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10. Handling Sets/Lists</a:t>
              </a:r>
            </a:p>
          </p:txBody>
        </p:sp>
        <p:sp>
          <p:nvSpPr>
            <p:cNvPr id="31" name="Textfeld 23">
              <a:extLst>
                <a:ext uri="{FF2B5EF4-FFF2-40B4-BE49-F238E27FC236}">
                  <a16:creationId xmlns:a16="http://schemas.microsoft.com/office/drawing/2014/main" id="{604C99A7-A236-B009-1B41-C0D3F912AA70}"/>
                </a:ext>
              </a:extLst>
            </p:cNvPr>
            <p:cNvSpPr txBox="1"/>
            <p:nvPr/>
          </p:nvSpPr>
          <p:spPr>
            <a:xfrm>
              <a:off x="6682358" y="4827829"/>
              <a:ext cx="235745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7889F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11. Attribute name </a:t>
              </a:r>
              <a:br>
                <a:rPr lang="en-US" sz="1600" b="1" dirty="0">
                  <a:solidFill>
                    <a:srgbClr val="7889F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sz="1600" b="1" dirty="0">
                  <a:solidFill>
                    <a:srgbClr val="7889F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w/o semantics</a:t>
              </a:r>
            </a:p>
          </p:txBody>
        </p:sp>
        <p:sp>
          <p:nvSpPr>
            <p:cNvPr id="32" name="Textfeld 24">
              <a:extLst>
                <a:ext uri="{FF2B5EF4-FFF2-40B4-BE49-F238E27FC236}">
                  <a16:creationId xmlns:a16="http://schemas.microsoft.com/office/drawing/2014/main" id="{5551F67A-8886-3EF4-1DB7-F71269D0354B}"/>
                </a:ext>
              </a:extLst>
            </p:cNvPr>
            <p:cNvSpPr txBox="1"/>
            <p:nvPr/>
          </p:nvSpPr>
          <p:spPr>
            <a:xfrm>
              <a:off x="6682358" y="5359802"/>
              <a:ext cx="235745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7889F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12. Attribute composition</a:t>
              </a:r>
            </a:p>
          </p:txBody>
        </p:sp>
        <p:cxnSp>
          <p:nvCxnSpPr>
            <p:cNvPr id="60" name="Gerade Verbindung mit Pfeil 27">
              <a:extLst>
                <a:ext uri="{FF2B5EF4-FFF2-40B4-BE49-F238E27FC236}">
                  <a16:creationId xmlns:a16="http://schemas.microsoft.com/office/drawing/2014/main" id="{DA1222D1-0EFF-DD2B-B476-39CD9956B3F5}"/>
                </a:ext>
              </a:extLst>
            </p:cNvPr>
            <p:cNvCxnSpPr>
              <a:stCxn id="8" idx="2"/>
              <a:endCxn id="29" idx="0"/>
            </p:cNvCxnSpPr>
            <p:nvPr/>
          </p:nvCxnSpPr>
          <p:spPr bwMode="auto">
            <a:xfrm>
              <a:off x="7861085" y="2588695"/>
              <a:ext cx="0" cy="1395149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</p:grpSp>
      <p:pic>
        <p:nvPicPr>
          <p:cNvPr id="61" name="Picture 60">
            <a:extLst>
              <a:ext uri="{FF2B5EF4-FFF2-40B4-BE49-F238E27FC236}">
                <a16:creationId xmlns:a16="http://schemas.microsoft.com/office/drawing/2014/main" id="{359EF7C3-F8CD-C784-8F69-4FEB0A0B53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8415" y="3207521"/>
            <a:ext cx="3884747" cy="1302318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096AE01E-D9EF-88D5-FCEB-F5FC7D76B7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6843" y="4712888"/>
            <a:ext cx="494607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65" name="TextBox 64">
            <a:extLst>
              <a:ext uri="{FF2B5EF4-FFF2-40B4-BE49-F238E27FC236}">
                <a16:creationId xmlns:a16="http://schemas.microsoft.com/office/drawing/2014/main" id="{C757547F-E70F-244A-4378-C4B02086AF7C}"/>
              </a:ext>
            </a:extLst>
          </p:cNvPr>
          <p:cNvSpPr txBox="1"/>
          <p:nvPr/>
        </p:nvSpPr>
        <p:spPr>
          <a:xfrm>
            <a:off x="8218842" y="4496822"/>
            <a:ext cx="3121182" cy="116955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solidFill>
                  <a:srgbClr val="000000"/>
                </a:solidFill>
                <a:cs typeface="Calibri" panose="020F0502020204030204" pitchFamily="34" charset="0"/>
              </a:rPr>
              <a:t>[</a:t>
            </a:r>
            <a:r>
              <a:rPr lang="en-US" sz="1400" b="0" i="0" u="none" strike="noStrike" baseline="0" dirty="0"/>
              <a:t>Saeed </a:t>
            </a:r>
            <a:r>
              <a:rPr lang="en-US" sz="1400" b="0" i="0" u="none" strike="noStrike" baseline="0" dirty="0" err="1"/>
              <a:t>Fathollahzadeh</a:t>
            </a:r>
            <a:r>
              <a:rPr lang="en-US" sz="1400" b="0" i="0" u="none" strike="noStrike" baseline="0" dirty="0"/>
              <a:t>, Essam Mansour, Matthias Boehm: </a:t>
            </a:r>
            <a:r>
              <a:rPr lang="en-US" sz="1400" dirty="0" err="1">
                <a:solidFill>
                  <a:srgbClr val="000000"/>
                </a:solidFill>
                <a:cs typeface="Calibri" panose="020F0502020204030204" pitchFamily="34" charset="0"/>
              </a:rPr>
              <a:t>CatDB</a:t>
            </a:r>
            <a:r>
              <a:rPr lang="en-US" sz="1400" dirty="0">
                <a:solidFill>
                  <a:srgbClr val="000000"/>
                </a:solidFill>
                <a:cs typeface="Calibri" panose="020F0502020204030204" pitchFamily="34" charset="0"/>
              </a:rPr>
              <a:t>: Data-catalog-guided, LLM-based, Generation of Data-centric ML Pipelines, </a:t>
            </a:r>
            <a:r>
              <a:rPr lang="en-US" sz="1400" b="1" dirty="0">
                <a:solidFill>
                  <a:srgbClr val="000000"/>
                </a:solidFill>
                <a:cs typeface="Calibri" panose="020F0502020204030204" pitchFamily="34" charset="0"/>
              </a:rPr>
              <a:t>PVLDB 2025 + </a:t>
            </a:r>
            <a:r>
              <a:rPr lang="en-US" sz="1400" b="1" dirty="0">
                <a:solidFill>
                  <a:srgbClr val="C40D1E"/>
                </a:solidFill>
                <a:cs typeface="Calibri" panose="020F0502020204030204" pitchFamily="34" charset="0"/>
              </a:rPr>
              <a:t>SIGMOD 2025 Demo</a:t>
            </a:r>
            <a:r>
              <a:rPr lang="en-US" sz="1400" dirty="0">
                <a:solidFill>
                  <a:srgbClr val="000000"/>
                </a:solidFill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199799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</p:bldLst>
  </p:timing>
</p:sld>
</file>

<file path=ppt/theme/theme1.xml><?xml version="1.0" encoding="utf-8"?>
<a:theme xmlns:a="http://schemas.openxmlformats.org/drawingml/2006/main" name="Titelfolien zur Auswahl">
  <a:themeElements>
    <a:clrScheme name="TU Berlin">
      <a:dk1>
        <a:srgbClr val="434343"/>
      </a:dk1>
      <a:lt1>
        <a:srgbClr val="FFFFFF"/>
      </a:lt1>
      <a:dk2>
        <a:srgbClr val="434343"/>
      </a:dk2>
      <a:lt2>
        <a:srgbClr val="E7E6E6"/>
      </a:lt2>
      <a:accent1>
        <a:srgbClr val="C30D1E"/>
      </a:accent1>
      <a:accent2>
        <a:srgbClr val="B2B2B2"/>
      </a:accent2>
      <a:accent3>
        <a:srgbClr val="FF6C00"/>
      </a:accent3>
      <a:accent4>
        <a:srgbClr val="1F90CC"/>
      </a:accent4>
      <a:accent5>
        <a:srgbClr val="9013FE"/>
      </a:accent5>
      <a:accent6>
        <a:srgbClr val="49CB40"/>
      </a:accent6>
      <a:hlink>
        <a:srgbClr val="C30D1E"/>
      </a:hlink>
      <a:folHlink>
        <a:srgbClr val="C30D1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äsentation9" id="{246E6033-15ED-8042-86E0-B76FF5BFC716}" vid="{848A7489-E40A-E247-AA59-65F245259B10}"/>
    </a:ext>
  </a:extLst>
</a:theme>
</file>

<file path=ppt/theme/theme2.xml><?xml version="1.0" encoding="utf-8"?>
<a:theme xmlns:a="http://schemas.openxmlformats.org/drawingml/2006/main" name="Master für Folgeseiten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E7E6E6"/>
      </a:lt2>
      <a:accent1>
        <a:srgbClr val="C30D1E"/>
      </a:accent1>
      <a:accent2>
        <a:srgbClr val="B2B2B2"/>
      </a:accent2>
      <a:accent3>
        <a:srgbClr val="FF6C00"/>
      </a:accent3>
      <a:accent4>
        <a:srgbClr val="1F90CC"/>
      </a:accent4>
      <a:accent5>
        <a:srgbClr val="9013FE"/>
      </a:accent5>
      <a:accent6>
        <a:srgbClr val="49CB40"/>
      </a:accent6>
      <a:hlink>
        <a:srgbClr val="C30D1E"/>
      </a:hlink>
      <a:folHlink>
        <a:srgbClr val="C30D1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rIns="0" rtlCol="0">
        <a:spAutoFit/>
      </a:bodyPr>
      <a:lstStyle>
        <a:defPPr algn="l">
          <a:defRPr sz="1600" dirty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9" id="{246E6033-15ED-8042-86E0-B76FF5BFC716}" vid="{7CAADE83-5F25-0A48-B83D-03A7471B880E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TU-Berlin-Praesentation-Master-Verlauf-Orange-Rot</Template>
  <TotalTime>0</TotalTime>
  <Words>5550</Words>
  <Application>Microsoft Office PowerPoint</Application>
  <PresentationFormat>Widescreen</PresentationFormat>
  <Paragraphs>1085</Paragraphs>
  <Slides>44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44</vt:i4>
      </vt:variant>
    </vt:vector>
  </HeadingPairs>
  <TitlesOfParts>
    <vt:vector size="53" baseType="lpstr">
      <vt:lpstr>ＭＳ Ｐゴシック</vt:lpstr>
      <vt:lpstr>Arial</vt:lpstr>
      <vt:lpstr>Calibri</vt:lpstr>
      <vt:lpstr>Cambria Math</vt:lpstr>
      <vt:lpstr>Consolas</vt:lpstr>
      <vt:lpstr>Symbol</vt:lpstr>
      <vt:lpstr>Wingdings</vt:lpstr>
      <vt:lpstr>Titelfolien zur Auswahl</vt:lpstr>
      <vt:lpstr>Master für Folgeseiten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AMLS - 10 Data Acquisition and Preparation</dc:title>
  <dc:creator>Matthias Boehm</dc:creator>
  <cp:lastModifiedBy>Matthias Boehm</cp:lastModifiedBy>
  <cp:revision>293</cp:revision>
  <cp:lastPrinted>2021-03-24T16:10:50Z</cp:lastPrinted>
  <dcterms:created xsi:type="dcterms:W3CDTF">2023-02-25T13:39:16Z</dcterms:created>
  <dcterms:modified xsi:type="dcterms:W3CDTF">2026-06-20T15:58:18Z</dcterms:modified>
</cp:coreProperties>
</file>