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710" r:id="rId2"/>
  </p:sldMasterIdLst>
  <p:notesMasterIdLst>
    <p:notesMasterId r:id="rId52"/>
  </p:notesMasterIdLst>
  <p:sldIdLst>
    <p:sldId id="359" r:id="rId3"/>
    <p:sldId id="387" r:id="rId4"/>
    <p:sldId id="409" r:id="rId5"/>
    <p:sldId id="388" r:id="rId6"/>
    <p:sldId id="423" r:id="rId7"/>
    <p:sldId id="425" r:id="rId8"/>
    <p:sldId id="426" r:id="rId9"/>
    <p:sldId id="427" r:id="rId10"/>
    <p:sldId id="428" r:id="rId11"/>
    <p:sldId id="429" r:id="rId12"/>
    <p:sldId id="430" r:id="rId13"/>
    <p:sldId id="431" r:id="rId14"/>
    <p:sldId id="432" r:id="rId15"/>
    <p:sldId id="433" r:id="rId16"/>
    <p:sldId id="434" r:id="rId17"/>
    <p:sldId id="449" r:id="rId18"/>
    <p:sldId id="435" r:id="rId19"/>
    <p:sldId id="436" r:id="rId20"/>
    <p:sldId id="377" r:id="rId21"/>
    <p:sldId id="379" r:id="rId22"/>
    <p:sldId id="382" r:id="rId23"/>
    <p:sldId id="447" r:id="rId24"/>
    <p:sldId id="448" r:id="rId25"/>
    <p:sldId id="438" r:id="rId26"/>
    <p:sldId id="424" r:id="rId27"/>
    <p:sldId id="439" r:id="rId28"/>
    <p:sldId id="440" r:id="rId29"/>
    <p:sldId id="441" r:id="rId30"/>
    <p:sldId id="442" r:id="rId31"/>
    <p:sldId id="443" r:id="rId32"/>
    <p:sldId id="444" r:id="rId33"/>
    <p:sldId id="450" r:id="rId34"/>
    <p:sldId id="445" r:id="rId35"/>
    <p:sldId id="446" r:id="rId36"/>
    <p:sldId id="421" r:id="rId37"/>
    <p:sldId id="451" r:id="rId38"/>
    <p:sldId id="422" r:id="rId39"/>
    <p:sldId id="452" r:id="rId40"/>
    <p:sldId id="453" r:id="rId41"/>
    <p:sldId id="454" r:id="rId42"/>
    <p:sldId id="455" r:id="rId43"/>
    <p:sldId id="456" r:id="rId44"/>
    <p:sldId id="457" r:id="rId45"/>
    <p:sldId id="458" r:id="rId46"/>
    <p:sldId id="459" r:id="rId47"/>
    <p:sldId id="460" r:id="rId48"/>
    <p:sldId id="461" r:id="rId49"/>
    <p:sldId id="462" r:id="rId50"/>
    <p:sldId id="463" r:id="rId5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89FB"/>
    <a:srgbClr val="C40D1E"/>
    <a:srgbClr val="000000"/>
    <a:srgbClr val="FF6C00"/>
    <a:srgbClr val="1F90CC"/>
    <a:srgbClr val="9013FE"/>
    <a:srgbClr val="434343"/>
    <a:srgbClr val="C40E02"/>
    <a:srgbClr val="FFFFFF"/>
    <a:srgbClr val="49CB40"/>
  </p:clrMru>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65"/>
    <p:restoredTop sz="84282" autoAdjust="0"/>
  </p:normalViewPr>
  <p:slideViewPr>
    <p:cSldViewPr snapToGrid="0" snapToObjects="1">
      <p:cViewPr varScale="1">
        <p:scale>
          <a:sx n="80" d="100"/>
          <a:sy n="80" d="100"/>
        </p:scale>
        <p:origin x="312" y="62"/>
      </p:cViewPr>
      <p:guideLst/>
    </p:cSldViewPr>
  </p:slideViewPr>
  <p:notesTextViewPr>
    <p:cViewPr>
      <p:scale>
        <a:sx n="3" d="2"/>
        <a:sy n="3" d="2"/>
      </p:scale>
      <p:origin x="0" y="0"/>
    </p:cViewPr>
  </p:notesTextViewPr>
  <p:notesViewPr>
    <p:cSldViewPr snapToGrid="0" snapToObjects="1" showGuides="1">
      <p:cViewPr varScale="1">
        <p:scale>
          <a:sx n="153" d="100"/>
          <a:sy n="153" d="100"/>
        </p:scale>
        <p:origin x="4920"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A6180F-3EA1-4748-B4F4-956BB5176995}" type="datetimeFigureOut">
              <a:rPr lang="de-DE" smtClean="0"/>
              <a:t>16.07.2026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3C3961-1900-1342-BF9B-82C3215CD312}" type="slidenum">
              <a:rPr lang="de-DE" smtClean="0"/>
              <a:t>‹#›</a:t>
            </a:fld>
            <a:endParaRPr lang="de-DE"/>
          </a:p>
        </p:txBody>
      </p:sp>
    </p:spTree>
    <p:extLst>
      <p:ext uri="{BB962C8B-B14F-4D97-AF65-F5344CB8AC3E}">
        <p14:creationId xmlns:p14="http://schemas.microsoft.com/office/powerpoint/2010/main" val="848931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1</a:t>
            </a:fld>
            <a:endParaRPr lang="de-DE"/>
          </a:p>
        </p:txBody>
      </p:sp>
    </p:spTree>
    <p:extLst>
      <p:ext uri="{BB962C8B-B14F-4D97-AF65-F5344CB8AC3E}">
        <p14:creationId xmlns:p14="http://schemas.microsoft.com/office/powerpoint/2010/main" val="39147849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baselines:</a:t>
            </a:r>
          </a:p>
          <a:p>
            <a:r>
              <a:rPr lang="en-US" sz="1200" b="0" i="0" u="none" strike="noStrike" kern="1200" baseline="0" dirty="0">
                <a:solidFill>
                  <a:schemeClr val="tx1"/>
                </a:solidFill>
                <a:latin typeface="+mn-lt"/>
                <a:ea typeface="ＭＳ Ｐゴシック" pitchFamily="-107" charset="-128"/>
                <a:cs typeface="ＭＳ Ｐゴシック" pitchFamily="-107" charset="-128"/>
              </a:rPr>
              <a:t>• Relational shift detection (REL): This baseline approach applies shift detection techniques to the raw input data instead of the model outputs. We apply multiple univariate shift detection tests between the columns of the training and serving data (Kolmogorov-Smirnov tests for numeric columns, and χ2-tests for categorical columns).</a:t>
            </a:r>
          </a:p>
          <a:p>
            <a:r>
              <a:rPr lang="en-US" sz="1200" b="0" i="0" u="none" strike="noStrike" kern="1200" baseline="0" dirty="0">
                <a:solidFill>
                  <a:schemeClr val="tx1"/>
                </a:solidFill>
                <a:latin typeface="+mn-lt"/>
                <a:ea typeface="ＭＳ Ｐゴシック" pitchFamily="-107" charset="-128"/>
                <a:cs typeface="ＭＳ Ｐゴシック" pitchFamily="-107" charset="-128"/>
              </a:rPr>
              <a:t>• Black Box-Shift Detection (BBSE) for assigned class probabilities from Lipton et al. [13], which evaluates a Kolmogorov-</a:t>
            </a:r>
          </a:p>
          <a:p>
            <a:r>
              <a:rPr lang="en-US" sz="1200" b="0" i="0" u="none" strike="noStrike" kern="1200" baseline="0" dirty="0">
                <a:solidFill>
                  <a:schemeClr val="tx1"/>
                </a:solidFill>
                <a:latin typeface="+mn-lt"/>
                <a:ea typeface="ＭＳ Ｐゴシック" pitchFamily="-107" charset="-128"/>
                <a:cs typeface="ＭＳ Ｐゴシック" pitchFamily="-107" charset="-128"/>
              </a:rPr>
              <a:t>Smirnov test between the </a:t>
            </a:r>
            <a:r>
              <a:rPr lang="en-US" sz="1200" b="0" i="0" u="none" strike="noStrike" kern="1200" baseline="0" dirty="0" err="1">
                <a:solidFill>
                  <a:schemeClr val="tx1"/>
                </a:solidFill>
                <a:latin typeface="+mn-lt"/>
                <a:ea typeface="ＭＳ Ｐゴシック" pitchFamily="-107" charset="-128"/>
                <a:cs typeface="ＭＳ Ｐゴシック" pitchFamily="-107" charset="-128"/>
              </a:rPr>
              <a:t>softmax</a:t>
            </a:r>
            <a:r>
              <a:rPr lang="en-US" sz="1200" b="0" i="0" u="none" strike="noStrike" kern="1200" baseline="0" dirty="0">
                <a:solidFill>
                  <a:schemeClr val="tx1"/>
                </a:solidFill>
                <a:latin typeface="+mn-lt"/>
                <a:ea typeface="ＭＳ Ｐゴシック" pitchFamily="-107" charset="-128"/>
                <a:cs typeface="ＭＳ Ｐゴシック" pitchFamily="-107" charset="-128"/>
              </a:rPr>
              <a:t> outputs of the black box model on the test and serving data.</a:t>
            </a:r>
          </a:p>
          <a:p>
            <a:r>
              <a:rPr lang="en-US" sz="1200" b="0" i="0" u="none" strike="noStrike" kern="1200" baseline="0" dirty="0">
                <a:solidFill>
                  <a:schemeClr val="tx1"/>
                </a:solidFill>
                <a:latin typeface="+mn-lt"/>
                <a:ea typeface="ＭＳ Ｐゴシック" pitchFamily="-107" charset="-128"/>
                <a:cs typeface="ＭＳ Ｐゴシック" pitchFamily="-107" charset="-128"/>
              </a:rPr>
              <a:t>• Black Box-Shift Detection (</a:t>
            </a:r>
            <a:r>
              <a:rPr lang="en-US" sz="1200" b="0" i="0" u="none" strike="noStrike" kern="1200" baseline="0" dirty="0" err="1">
                <a:solidFill>
                  <a:schemeClr val="tx1"/>
                </a:solidFill>
                <a:latin typeface="+mn-lt"/>
                <a:ea typeface="ＭＳ Ｐゴシック" pitchFamily="-107" charset="-128"/>
                <a:cs typeface="ＭＳ Ｐゴシック" pitchFamily="-107" charset="-128"/>
              </a:rPr>
              <a:t>BBSEh</a:t>
            </a:r>
            <a:r>
              <a:rPr lang="en-US" sz="1200" b="0" i="0" u="none" strike="noStrike" kern="1200" baseline="0" dirty="0">
                <a:solidFill>
                  <a:schemeClr val="tx1"/>
                </a:solidFill>
                <a:latin typeface="+mn-lt"/>
                <a:ea typeface="ＭＳ Ｐゴシック" pitchFamily="-107" charset="-128"/>
                <a:cs typeface="ＭＳ Ｐゴシック" pitchFamily="-107" charset="-128"/>
              </a:rPr>
              <a:t>) [20] for predicted classes, which evaluates a χ2-test between the counts of the predicted classes of the black box model on the test and serving data.</a:t>
            </a:r>
            <a:endParaRPr lang="en-US" dirty="0"/>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31</a:t>
            </a:fld>
            <a:endParaRPr lang="de-DE"/>
          </a:p>
        </p:txBody>
      </p:sp>
    </p:spTree>
    <p:extLst>
      <p:ext uri="{BB962C8B-B14F-4D97-AF65-F5344CB8AC3E}">
        <p14:creationId xmlns:p14="http://schemas.microsoft.com/office/powerpoint/2010/main" val="2514391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As mentioned, the GDPR consists of two components: the articles and recitals. The articles constitute the legal requirements organizations must follow to demonstrate compliance. The recitals provide additional information and supporting context to supplement the articles</a:t>
            </a:r>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33</a:t>
            </a:fld>
            <a:endParaRPr lang="de-DE"/>
          </a:p>
        </p:txBody>
      </p:sp>
    </p:spTree>
    <p:extLst>
      <p:ext uri="{BB962C8B-B14F-4D97-AF65-F5344CB8AC3E}">
        <p14:creationId xmlns:p14="http://schemas.microsoft.com/office/powerpoint/2010/main" val="2497985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35</a:t>
            </a:fld>
            <a:endParaRPr lang="de-DE"/>
          </a:p>
        </p:txBody>
      </p:sp>
    </p:spTree>
    <p:extLst>
      <p:ext uri="{BB962C8B-B14F-4D97-AF65-F5344CB8AC3E}">
        <p14:creationId xmlns:p14="http://schemas.microsoft.com/office/powerpoint/2010/main" val="954179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36</a:t>
            </a:fld>
            <a:endParaRPr lang="de-DE"/>
          </a:p>
        </p:txBody>
      </p:sp>
    </p:spTree>
    <p:extLst>
      <p:ext uri="{BB962C8B-B14F-4D97-AF65-F5344CB8AC3E}">
        <p14:creationId xmlns:p14="http://schemas.microsoft.com/office/powerpoint/2010/main" val="3914784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 how many rows and columns</a:t>
            </a:r>
          </a:p>
        </p:txBody>
      </p:sp>
      <p:sp>
        <p:nvSpPr>
          <p:cNvPr id="4" name="Slide Number Placeholder 3"/>
          <p:cNvSpPr>
            <a:spLocks noGrp="1"/>
          </p:cNvSpPr>
          <p:nvPr>
            <p:ph type="sldNum" sz="quarter" idx="5"/>
          </p:nvPr>
        </p:nvSpPr>
        <p:spPr/>
        <p:txBody>
          <a:bodyPr/>
          <a:lstStyle/>
          <a:p>
            <a:fld id="{F13C3961-1900-1342-BF9B-82C3215CD312}" type="slidenum">
              <a:rPr lang="de-DE" smtClean="0"/>
              <a:t>39</a:t>
            </a:fld>
            <a:endParaRPr lang="de-DE"/>
          </a:p>
        </p:txBody>
      </p:sp>
    </p:spTree>
    <p:extLst>
      <p:ext uri="{BB962C8B-B14F-4D97-AF65-F5344CB8AC3E}">
        <p14:creationId xmlns:p14="http://schemas.microsoft.com/office/powerpoint/2010/main" val="35154351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by example of a concrete chain</a:t>
            </a:r>
            <a:endParaRPr lang="en-DE" dirty="0"/>
          </a:p>
        </p:txBody>
      </p:sp>
      <p:sp>
        <p:nvSpPr>
          <p:cNvPr id="4" name="Slide Number Placeholder 3"/>
          <p:cNvSpPr>
            <a:spLocks noGrp="1"/>
          </p:cNvSpPr>
          <p:nvPr>
            <p:ph type="sldNum" sz="quarter" idx="5"/>
          </p:nvPr>
        </p:nvSpPr>
        <p:spPr/>
        <p:txBody>
          <a:bodyPr/>
          <a:lstStyle/>
          <a:p>
            <a:fld id="{F13C3961-1900-1342-BF9B-82C3215CD312}" type="slidenum">
              <a:rPr lang="de-DE" smtClean="0"/>
              <a:t>46</a:t>
            </a:fld>
            <a:endParaRPr lang="de-DE"/>
          </a:p>
        </p:txBody>
      </p:sp>
    </p:spTree>
    <p:extLst>
      <p:ext uri="{BB962C8B-B14F-4D97-AF65-F5344CB8AC3E}">
        <p14:creationId xmlns:p14="http://schemas.microsoft.com/office/powerpoint/2010/main" val="2516829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Big picture and context, goals</a:t>
            </a:r>
          </a:p>
          <a:p>
            <a:pPr marL="171450" indent="-171450">
              <a:buFont typeface="Arial" panose="020B0604020202020204" pitchFamily="34" charset="0"/>
              <a:buChar char="•"/>
            </a:pPr>
            <a:r>
              <a:rPr lang="en-US" dirty="0"/>
              <a:t>Slides too complicated; past projects too specific</a:t>
            </a:r>
          </a:p>
          <a:p>
            <a:pPr marL="171450" indent="-171450">
              <a:buFont typeface="Arial" panose="020B0604020202020204" pitchFamily="34" charset="0"/>
              <a:buChar char="•"/>
            </a:pPr>
            <a:r>
              <a:rPr lang="en-US" dirty="0"/>
              <a:t>More exam seats</a:t>
            </a:r>
          </a:p>
        </p:txBody>
      </p:sp>
      <p:sp>
        <p:nvSpPr>
          <p:cNvPr id="4" name="Slide Number Placeholder 3"/>
          <p:cNvSpPr>
            <a:spLocks noGrp="1"/>
          </p:cNvSpPr>
          <p:nvPr>
            <p:ph type="sldNum" sz="quarter" idx="5"/>
          </p:nvPr>
        </p:nvSpPr>
        <p:spPr/>
        <p:txBody>
          <a:bodyPr/>
          <a:lstStyle/>
          <a:p>
            <a:fld id="{F13C3961-1900-1342-BF9B-82C3215CD312}" type="slidenum">
              <a:rPr lang="de-DE" smtClean="0"/>
              <a:t>2</a:t>
            </a:fld>
            <a:endParaRPr lang="de-DE"/>
          </a:p>
        </p:txBody>
      </p:sp>
    </p:spTree>
    <p:extLst>
      <p:ext uri="{BB962C8B-B14F-4D97-AF65-F5344CB8AC3E}">
        <p14:creationId xmlns:p14="http://schemas.microsoft.com/office/powerpoint/2010/main" val="487125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4</a:t>
            </a:fld>
            <a:endParaRPr lang="de-DE"/>
          </a:p>
        </p:txBody>
      </p:sp>
    </p:spTree>
    <p:extLst>
      <p:ext uri="{BB962C8B-B14F-4D97-AF65-F5344CB8AC3E}">
        <p14:creationId xmlns:p14="http://schemas.microsoft.com/office/powerpoint/2010/main" val="2985111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https://rise.cs.berkeley.edu/blog/a-short-history-of-prediction-serving-systems/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https://www.usenix.org/sites/default/files/conference/protected-files/nsdi17_slides_crankshaw.pdf</a:t>
            </a:r>
          </a:p>
          <a:p>
            <a:r>
              <a:rPr lang="en-US" dirty="0"/>
              <a:t>Google Translate: https://arxiv.org/pdf/1609.08144.pdf</a:t>
            </a:r>
          </a:p>
        </p:txBody>
      </p:sp>
      <p:sp>
        <p:nvSpPr>
          <p:cNvPr id="4" name="Slide Number Placeholder 3"/>
          <p:cNvSpPr>
            <a:spLocks noGrp="1"/>
          </p:cNvSpPr>
          <p:nvPr>
            <p:ph type="sldNum" sz="quarter" idx="5"/>
          </p:nvPr>
        </p:nvSpPr>
        <p:spPr/>
        <p:txBody>
          <a:bodyPr/>
          <a:lstStyle/>
          <a:p>
            <a:fld id="{F13C3961-1900-1342-BF9B-82C3215CD312}" type="slidenum">
              <a:rPr lang="de-DE" smtClean="0"/>
              <a:t>9</a:t>
            </a:fld>
            <a:endParaRPr lang="de-DE"/>
          </a:p>
        </p:txBody>
      </p:sp>
    </p:spTree>
    <p:extLst>
      <p:ext uri="{BB962C8B-B14F-4D97-AF65-F5344CB8AC3E}">
        <p14:creationId xmlns:p14="http://schemas.microsoft.com/office/powerpoint/2010/main" val="1144819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16</a:t>
            </a:fld>
            <a:endParaRPr lang="de-DE"/>
          </a:p>
        </p:txBody>
      </p:sp>
    </p:spTree>
    <p:extLst>
      <p:ext uri="{BB962C8B-B14F-4D97-AF65-F5344CB8AC3E}">
        <p14:creationId xmlns:p14="http://schemas.microsoft.com/office/powerpoint/2010/main" val="3925713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A can be avoided expanding B to m (e.g., with infinity)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To </a:t>
            </a:r>
            <a:r>
              <a:rPr lang="en-US" dirty="0">
                <a:solidFill>
                  <a:srgbClr val="C00000"/>
                </a:solidFill>
              </a:rPr>
              <a:t>Proof</a:t>
            </a:r>
            <a:r>
              <a:rPr lang="en-US" dirty="0"/>
              <a:t> its Correctness? </a:t>
            </a:r>
            <a:r>
              <a:rPr lang="en-US" b="0" dirty="0"/>
              <a:t>(not provided)</a:t>
            </a:r>
            <a:endParaRPr lang="en-US" dirty="0"/>
          </a:p>
          <a:p>
            <a:r>
              <a:rPr lang="en-US" dirty="0"/>
              <a:t>#1 Only 1 values in C matter for successful paths </a:t>
            </a:r>
            <a:br>
              <a:rPr lang="en-US" dirty="0"/>
            </a:br>
            <a:r>
              <a:rPr lang="en-US" dirty="0"/>
              <a:t>(</a:t>
            </a:r>
            <a:r>
              <a:rPr lang="en-US" dirty="0">
                <a:solidFill>
                  <a:srgbClr val="C00000"/>
                </a:solidFill>
              </a:rPr>
              <a:t>-1 mostly ignored</a:t>
            </a:r>
            <a:r>
              <a:rPr lang="en-US" dirty="0"/>
              <a:t> because comparison false,</a:t>
            </a:r>
            <a:r>
              <a:rPr lang="en-US" dirty="0">
                <a:sym typeface="Wingdings" panose="05000000000000000000" pitchFamily="2" charset="2"/>
              </a:rPr>
              <a:t> only for deviating sum for unsuccessful path</a:t>
            </a:r>
            <a:r>
              <a:rPr lang="en-US" dirty="0"/>
              <a:t>)</a:t>
            </a:r>
          </a:p>
          <a:p>
            <a:pPr marL="0" indent="0">
              <a:buNone/>
            </a:pPr>
            <a:r>
              <a:rPr lang="en-US" dirty="0">
                <a:sym typeface="Wingdings" panose="05000000000000000000" pitchFamily="2" charset="2"/>
              </a:rPr>
              <a:t>     no cancelation of positive and negative decisions in path sums</a:t>
            </a:r>
            <a:endParaRPr lang="en-US" dirty="0"/>
          </a:p>
          <a:p>
            <a:r>
              <a:rPr lang="en-US" dirty="0"/>
              <a:t>#2 Paths in Decision Tree are Disjoint (no overlap)</a:t>
            </a:r>
          </a:p>
          <a:p>
            <a:r>
              <a:rPr lang="en-US" dirty="0"/>
              <a:t>#3 Predicate Positions need to Match Rows in </a:t>
            </a:r>
            <a:r>
              <a:rPr lang="en-US" dirty="0" err="1"/>
              <a:t>Lhs</a:t>
            </a:r>
            <a:r>
              <a:rPr lang="en-US" dirty="0"/>
              <a:t> and Column in </a:t>
            </a:r>
            <a:r>
              <a:rPr lang="en-US" dirty="0" err="1"/>
              <a:t>Rhs</a:t>
            </a:r>
            <a:endParaRPr lang="en-US" dirty="0"/>
          </a:p>
          <a:p>
            <a:r>
              <a:rPr lang="en-US" dirty="0"/>
              <a:t>#4 Duplicate Path Sums Allowed (but appear in different columns  in output)</a:t>
            </a:r>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19</a:t>
            </a:fld>
            <a:endParaRPr lang="de-DE"/>
          </a:p>
        </p:txBody>
      </p:sp>
    </p:spTree>
    <p:extLst>
      <p:ext uri="{BB962C8B-B14F-4D97-AF65-F5344CB8AC3E}">
        <p14:creationId xmlns:p14="http://schemas.microsoft.com/office/powerpoint/2010/main" val="1448756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pPr>
            <a:r>
              <a:rPr lang="en-US" dirty="0"/>
              <a:t>Temperature to also utilize the similarities of incorrect classes (w/ very low probability) -&gt; higher temperature, softer distribution of class probabilities </a:t>
            </a:r>
          </a:p>
          <a:p>
            <a:pPr>
              <a:buFont typeface="+mj-lt"/>
              <a:buNone/>
            </a:pPr>
            <a:r>
              <a:rPr lang="en-US" dirty="0"/>
              <a:t>Speech recordings (raw </a:t>
            </a:r>
            <a:r>
              <a:rPr lang="en-US" dirty="0" err="1"/>
              <a:t>mel</a:t>
            </a:r>
            <a:r>
              <a:rPr lang="en-US" dirty="0"/>
              <a:t> spectrogram frames)</a:t>
            </a:r>
          </a:p>
          <a:p>
            <a:pPr>
              <a:buFont typeface="+mj-lt"/>
              <a:buNone/>
            </a:pPr>
            <a:r>
              <a:rPr lang="en-US" dirty="0"/>
              <a:t>Frame-level phoneme state labels</a:t>
            </a:r>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22</a:t>
            </a:fld>
            <a:endParaRPr lang="de-DE"/>
          </a:p>
        </p:txBody>
      </p:sp>
    </p:spTree>
    <p:extLst>
      <p:ext uri="{BB962C8B-B14F-4D97-AF65-F5344CB8AC3E}">
        <p14:creationId xmlns:p14="http://schemas.microsoft.com/office/powerpoint/2010/main" val="3943832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Kolmogorov-Smirnov Test for equality of probability distributions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Kolmogorov distance: max(F(x)-G(x)) where F and G are empirical distribution functions on proportion of Xi values less than x; for all x</a:t>
            </a:r>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27</a:t>
            </a:fld>
            <a:endParaRPr lang="de-DE"/>
          </a:p>
        </p:txBody>
      </p:sp>
    </p:spTree>
    <p:extLst>
      <p:ext uri="{BB962C8B-B14F-4D97-AF65-F5344CB8AC3E}">
        <p14:creationId xmlns:p14="http://schemas.microsoft.com/office/powerpoint/2010/main" val="242055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scikit-</a:t>
            </a:r>
            <a:r>
              <a:rPr lang="en-US" dirty="0" err="1"/>
              <a:t>multiflow</a:t>
            </a:r>
            <a:r>
              <a:rPr lang="en-US" dirty="0"/>
              <a:t> ..</a:t>
            </a:r>
            <a:r>
              <a:rPr lang="en-US" baseline="0" dirty="0"/>
              <a:t> </a:t>
            </a:r>
            <a:r>
              <a:rPr lang="en-US" dirty="0"/>
              <a:t>A machine learning package for streaming data in Python, The other ancestor of River. </a:t>
            </a:r>
          </a:p>
          <a:p>
            <a:endParaRPr lang="en-US" dirty="0"/>
          </a:p>
        </p:txBody>
      </p:sp>
      <p:sp>
        <p:nvSpPr>
          <p:cNvPr id="4" name="Slide Number Placeholder 3"/>
          <p:cNvSpPr>
            <a:spLocks noGrp="1"/>
          </p:cNvSpPr>
          <p:nvPr>
            <p:ph type="sldNum" sz="quarter" idx="5"/>
          </p:nvPr>
        </p:nvSpPr>
        <p:spPr/>
        <p:txBody>
          <a:bodyPr/>
          <a:lstStyle/>
          <a:p>
            <a:fld id="{F13C3961-1900-1342-BF9B-82C3215CD312}" type="slidenum">
              <a:rPr lang="de-DE" smtClean="0"/>
              <a:t>30</a:t>
            </a:fld>
            <a:endParaRPr lang="de-DE"/>
          </a:p>
        </p:txBody>
      </p:sp>
    </p:spTree>
    <p:extLst>
      <p:ext uri="{BB962C8B-B14F-4D97-AF65-F5344CB8AC3E}">
        <p14:creationId xmlns:p14="http://schemas.microsoft.com/office/powerpoint/2010/main" val="644387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el - Text ">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5704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Inhalt - Text und Stichpunkte">
    <p:spTree>
      <p:nvGrpSpPr>
        <p:cNvPr id="1" name=""/>
        <p:cNvGrpSpPr/>
        <p:nvPr/>
      </p:nvGrpSpPr>
      <p:grpSpPr>
        <a:xfrm>
          <a:off x="0" y="0"/>
          <a:ext cx="0" cy="0"/>
          <a:chOff x="0" y="0"/>
          <a:chExt cx="0" cy="0"/>
        </a:xfrm>
      </p:grpSpPr>
      <p:sp>
        <p:nvSpPr>
          <p:cNvPr id="5" name="Textplatzhalter 5">
            <a:extLst>
              <a:ext uri="{FF2B5EF4-FFF2-40B4-BE49-F238E27FC236}">
                <a16:creationId xmlns:a16="http://schemas.microsoft.com/office/drawing/2014/main" id="{D7BD4116-72F8-7D4E-846E-4E9887F60C02}"/>
              </a:ext>
            </a:extLst>
          </p:cNvPr>
          <p:cNvSpPr>
            <a:spLocks noGrp="1"/>
          </p:cNvSpPr>
          <p:nvPr>
            <p:ph type="body" sz="quarter" idx="18" hasCustomPrompt="1"/>
          </p:nvPr>
        </p:nvSpPr>
        <p:spPr>
          <a:xfrm>
            <a:off x="550799" y="1268963"/>
            <a:ext cx="5545201" cy="4506685"/>
          </a:xfrm>
          <a:prstGeom prst="rect">
            <a:avLst/>
          </a:prstGeom>
        </p:spPr>
        <p:txBody>
          <a:bodyPr lIns="0" tIns="0" rIns="0" bIns="0"/>
          <a:lstStyle>
            <a:lvl1pPr marL="228600" indent="-228600">
              <a:lnSpc>
                <a:spcPts val="2400"/>
              </a:lnSpc>
              <a:buClr>
                <a:srgbClr val="C40D1E"/>
              </a:buClr>
              <a:buSzPct val="100000"/>
              <a:buFont typeface="Wingdings" panose="05000000000000000000" pitchFamily="2" charset="2"/>
              <a:buChar char="§"/>
              <a:defRPr sz="2000" b="1">
                <a:solidFill>
                  <a:schemeClr val="tx1">
                    <a:lumMod val="50000"/>
                  </a:schemeClr>
                </a:solidFill>
                <a:latin typeface="+mn-lt"/>
                <a:cs typeface="Arial" panose="020B0604020202020204" pitchFamily="34" charset="0"/>
              </a:defRPr>
            </a:lvl1pPr>
            <a:lvl2pPr marL="6858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2pPr>
            <a:lvl3pPr marL="11430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3pPr>
            <a:lvl4pPr marL="16002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4pPr>
            <a:lvl5pPr marL="20574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5pPr>
          </a:lstStyle>
          <a:p>
            <a:pPr lvl="0"/>
            <a:r>
              <a:rPr lang="en-US" noProof="0" dirty="0"/>
              <a:t>Level 1</a:t>
            </a:r>
          </a:p>
          <a:p>
            <a:pPr lvl="1"/>
            <a:r>
              <a:rPr lang="en-US" noProof="0" dirty="0"/>
              <a:t>Level 2</a:t>
            </a:r>
          </a:p>
          <a:p>
            <a:pPr lvl="2"/>
            <a:r>
              <a:rPr lang="en-US" noProof="0" dirty="0"/>
              <a:t>Level 3</a:t>
            </a:r>
          </a:p>
          <a:p>
            <a:pPr lvl="3"/>
            <a:r>
              <a:rPr lang="en-US" noProof="0" dirty="0"/>
              <a:t>Level 4</a:t>
            </a:r>
          </a:p>
          <a:p>
            <a:pPr lvl="4"/>
            <a:r>
              <a:rPr lang="en-US" noProof="0" dirty="0"/>
              <a:t>Level 5</a:t>
            </a:r>
          </a:p>
        </p:txBody>
      </p:sp>
      <p:sp>
        <p:nvSpPr>
          <p:cNvPr id="7" name="Textplatzhalter 17">
            <a:extLst>
              <a:ext uri="{FF2B5EF4-FFF2-40B4-BE49-F238E27FC236}">
                <a16:creationId xmlns:a16="http://schemas.microsoft.com/office/drawing/2014/main" id="{5B12DAD6-93EF-5042-858F-4BB3334F107E}"/>
              </a:ext>
            </a:extLst>
          </p:cNvPr>
          <p:cNvSpPr>
            <a:spLocks noGrp="1"/>
          </p:cNvSpPr>
          <p:nvPr>
            <p:ph type="body" sz="quarter" idx="14" hasCustomPrompt="1"/>
          </p:nvPr>
        </p:nvSpPr>
        <p:spPr>
          <a:xfrm>
            <a:off x="555867" y="396545"/>
            <a:ext cx="8311908" cy="717437"/>
          </a:xfrm>
          <a:prstGeom prst="rect">
            <a:avLst/>
          </a:prstGeom>
        </p:spPr>
        <p:txBody>
          <a:bodyPr lIns="0" tIns="0" rIns="0" bIns="0" anchor="t" anchorCtr="0"/>
          <a:lstStyle>
            <a:lvl1pPr marL="0" indent="0">
              <a:lnSpc>
                <a:spcPts val="2800"/>
              </a:lnSpc>
              <a:spcBef>
                <a:spcPts val="0"/>
              </a:spcBef>
              <a:buNone/>
              <a:defRPr sz="2400" b="1">
                <a:solidFill>
                  <a:srgbClr val="C40D1E"/>
                </a:solidFill>
                <a:latin typeface="+mn-lt"/>
                <a:cs typeface="Arial" panose="020B0604020202020204" pitchFamily="34" charset="0"/>
              </a:defRPr>
            </a:lvl1pPr>
          </a:lstStyle>
          <a:p>
            <a:r>
              <a:rPr lang="en-US" noProof="0" dirty="0"/>
              <a:t>Headline</a:t>
            </a:r>
            <a:br>
              <a:rPr lang="en-US" noProof="0" dirty="0"/>
            </a:br>
            <a:r>
              <a:rPr lang="en-US" noProof="0" dirty="0"/>
              <a:t>optionally 2 lines</a:t>
            </a:r>
          </a:p>
        </p:txBody>
      </p:sp>
      <p:sp>
        <p:nvSpPr>
          <p:cNvPr id="2" name="Textplatzhalter 5">
            <a:extLst>
              <a:ext uri="{FF2B5EF4-FFF2-40B4-BE49-F238E27FC236}">
                <a16:creationId xmlns:a16="http://schemas.microsoft.com/office/drawing/2014/main" id="{124D4CAA-133B-B88A-74F8-407F69B24926}"/>
              </a:ext>
            </a:extLst>
          </p:cNvPr>
          <p:cNvSpPr>
            <a:spLocks noGrp="1"/>
          </p:cNvSpPr>
          <p:nvPr>
            <p:ph type="body" sz="quarter" idx="19" hasCustomPrompt="1"/>
          </p:nvPr>
        </p:nvSpPr>
        <p:spPr>
          <a:xfrm>
            <a:off x="6114945" y="1262740"/>
            <a:ext cx="5545201" cy="4506685"/>
          </a:xfrm>
          <a:prstGeom prst="rect">
            <a:avLst/>
          </a:prstGeom>
        </p:spPr>
        <p:txBody>
          <a:bodyPr lIns="0" tIns="0" rIns="0" bIns="0"/>
          <a:lstStyle>
            <a:lvl1pPr marL="228600" indent="-228600">
              <a:lnSpc>
                <a:spcPts val="2400"/>
              </a:lnSpc>
              <a:buClr>
                <a:srgbClr val="C40D1E"/>
              </a:buClr>
              <a:buSzPct val="100000"/>
              <a:buFont typeface="Wingdings" panose="05000000000000000000" pitchFamily="2" charset="2"/>
              <a:buChar char="§"/>
              <a:defRPr sz="2000" b="1">
                <a:solidFill>
                  <a:schemeClr val="tx1">
                    <a:lumMod val="50000"/>
                  </a:schemeClr>
                </a:solidFill>
                <a:latin typeface="+mn-lt"/>
                <a:cs typeface="Arial" panose="020B0604020202020204" pitchFamily="34" charset="0"/>
              </a:defRPr>
            </a:lvl1pPr>
            <a:lvl2pPr marL="6858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2pPr>
            <a:lvl3pPr marL="11430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3pPr>
            <a:lvl4pPr marL="16002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4pPr>
            <a:lvl5pPr marL="2057400" indent="-228600">
              <a:lnSpc>
                <a:spcPts val="2400"/>
              </a:lnSpc>
              <a:spcBef>
                <a:spcPts val="0"/>
              </a:spcBef>
              <a:buFont typeface="Wingdings" panose="05000000000000000000" pitchFamily="2" charset="2"/>
              <a:buChar char="§"/>
              <a:defRPr sz="1800">
                <a:solidFill>
                  <a:schemeClr val="tx1">
                    <a:lumMod val="50000"/>
                  </a:schemeClr>
                </a:solidFill>
                <a:latin typeface="+mn-lt"/>
                <a:cs typeface="Arial" panose="020B0604020202020204" pitchFamily="34" charset="0"/>
              </a:defRPr>
            </a:lvl5pPr>
          </a:lstStyle>
          <a:p>
            <a:pPr lvl="0"/>
            <a:r>
              <a:rPr lang="en-US" noProof="0" dirty="0"/>
              <a:t>Level 1</a:t>
            </a:r>
          </a:p>
          <a:p>
            <a:pPr lvl="1"/>
            <a:r>
              <a:rPr lang="en-US" noProof="0" dirty="0"/>
              <a:t>Level 2</a:t>
            </a:r>
          </a:p>
          <a:p>
            <a:pPr lvl="2"/>
            <a:r>
              <a:rPr lang="en-US" noProof="0" dirty="0"/>
              <a:t>Level 3</a:t>
            </a:r>
          </a:p>
          <a:p>
            <a:pPr lvl="3"/>
            <a:r>
              <a:rPr lang="en-US" noProof="0" dirty="0"/>
              <a:t>Level 4</a:t>
            </a:r>
          </a:p>
          <a:p>
            <a:pPr lvl="4"/>
            <a:r>
              <a:rPr lang="en-US" noProof="0" dirty="0"/>
              <a:t>Level 5</a:t>
            </a:r>
          </a:p>
        </p:txBody>
      </p:sp>
    </p:spTree>
    <p:extLst>
      <p:ext uri="{BB962C8B-B14F-4D97-AF65-F5344CB8AC3E}">
        <p14:creationId xmlns:p14="http://schemas.microsoft.com/office/powerpoint/2010/main" val="4206170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halt - Text und Stichpunkte">
    <p:spTree>
      <p:nvGrpSpPr>
        <p:cNvPr id="1" name=""/>
        <p:cNvGrpSpPr/>
        <p:nvPr/>
      </p:nvGrpSpPr>
      <p:grpSpPr>
        <a:xfrm>
          <a:off x="0" y="0"/>
          <a:ext cx="0" cy="0"/>
          <a:chOff x="0" y="0"/>
          <a:chExt cx="0" cy="0"/>
        </a:xfrm>
      </p:grpSpPr>
      <p:sp>
        <p:nvSpPr>
          <p:cNvPr id="5" name="Textplatzhalter 5">
            <a:extLst>
              <a:ext uri="{FF2B5EF4-FFF2-40B4-BE49-F238E27FC236}">
                <a16:creationId xmlns:a16="http://schemas.microsoft.com/office/drawing/2014/main" id="{D7BD4116-72F8-7D4E-846E-4E9887F60C02}"/>
              </a:ext>
            </a:extLst>
          </p:cNvPr>
          <p:cNvSpPr>
            <a:spLocks noGrp="1"/>
          </p:cNvSpPr>
          <p:nvPr>
            <p:ph type="body" sz="quarter" idx="18" hasCustomPrompt="1"/>
          </p:nvPr>
        </p:nvSpPr>
        <p:spPr>
          <a:xfrm>
            <a:off x="550799" y="1268963"/>
            <a:ext cx="11075143" cy="4506685"/>
          </a:xfrm>
          <a:prstGeom prst="rect">
            <a:avLst/>
          </a:prstGeom>
        </p:spPr>
        <p:txBody>
          <a:bodyPr lIns="0" tIns="0" rIns="0" bIns="0"/>
          <a:lstStyle>
            <a:lvl1pPr marL="228600" indent="-228600">
              <a:lnSpc>
                <a:spcPts val="2400"/>
              </a:lnSpc>
              <a:buClr>
                <a:srgbClr val="C40D1E"/>
              </a:buClr>
              <a:buSzPct val="100000"/>
              <a:buFont typeface="Wingdings" panose="05000000000000000000" pitchFamily="2" charset="2"/>
              <a:buChar char="§"/>
              <a:defRPr sz="2000" b="1">
                <a:solidFill>
                  <a:srgbClr val="000000"/>
                </a:solidFill>
                <a:latin typeface="+mn-lt"/>
                <a:cs typeface="Arial" panose="020B0604020202020204" pitchFamily="34" charset="0"/>
              </a:defRPr>
            </a:lvl1pPr>
            <a:lvl2pPr marL="685800" indent="-228600">
              <a:lnSpc>
                <a:spcPts val="2400"/>
              </a:lnSpc>
              <a:spcBef>
                <a:spcPts val="0"/>
              </a:spcBef>
              <a:buFont typeface="Wingdings" panose="05000000000000000000" pitchFamily="2" charset="2"/>
              <a:buChar char="§"/>
              <a:defRPr sz="1800">
                <a:solidFill>
                  <a:srgbClr val="000000"/>
                </a:solidFill>
                <a:latin typeface="+mn-lt"/>
                <a:cs typeface="Arial" panose="020B0604020202020204" pitchFamily="34" charset="0"/>
              </a:defRPr>
            </a:lvl2pPr>
            <a:lvl3pPr marL="1143000" indent="-228600">
              <a:lnSpc>
                <a:spcPct val="100000"/>
              </a:lnSpc>
              <a:spcBef>
                <a:spcPts val="0"/>
              </a:spcBef>
              <a:buFont typeface="Wingdings" panose="05000000000000000000" pitchFamily="2" charset="2"/>
              <a:buChar char="§"/>
              <a:defRPr sz="1800">
                <a:solidFill>
                  <a:srgbClr val="000000"/>
                </a:solidFill>
                <a:latin typeface="+mn-lt"/>
                <a:cs typeface="Arial" panose="020B0604020202020204" pitchFamily="34" charset="0"/>
              </a:defRPr>
            </a:lvl3pPr>
            <a:lvl4pPr marL="1600200" indent="-228600">
              <a:lnSpc>
                <a:spcPct val="100000"/>
              </a:lnSpc>
              <a:spcBef>
                <a:spcPts val="0"/>
              </a:spcBef>
              <a:buFont typeface="Wingdings" panose="05000000000000000000" pitchFamily="2" charset="2"/>
              <a:buChar char="§"/>
              <a:defRPr sz="1800">
                <a:solidFill>
                  <a:srgbClr val="000000"/>
                </a:solidFill>
                <a:latin typeface="+mn-lt"/>
                <a:cs typeface="Arial" panose="020B0604020202020204" pitchFamily="34" charset="0"/>
              </a:defRPr>
            </a:lvl4pPr>
            <a:lvl5pPr marL="2057400" indent="-228600">
              <a:lnSpc>
                <a:spcPct val="100000"/>
              </a:lnSpc>
              <a:spcBef>
                <a:spcPts val="0"/>
              </a:spcBef>
              <a:buFont typeface="Wingdings" panose="05000000000000000000" pitchFamily="2" charset="2"/>
              <a:buChar char="§"/>
              <a:defRPr sz="1800">
                <a:solidFill>
                  <a:srgbClr val="000000"/>
                </a:solidFill>
                <a:latin typeface="+mn-lt"/>
                <a:cs typeface="Arial" panose="020B0604020202020204" pitchFamily="34" charset="0"/>
              </a:defRPr>
            </a:lvl5pPr>
          </a:lstStyle>
          <a:p>
            <a:pPr lvl="0"/>
            <a:r>
              <a:rPr lang="en-US" noProof="0" dirty="0"/>
              <a:t>Level 1</a:t>
            </a:r>
          </a:p>
          <a:p>
            <a:pPr lvl="1"/>
            <a:r>
              <a:rPr lang="en-US" noProof="0" dirty="0"/>
              <a:t>Level 2</a:t>
            </a:r>
          </a:p>
          <a:p>
            <a:pPr lvl="2"/>
            <a:r>
              <a:rPr lang="en-US" noProof="0" dirty="0"/>
              <a:t>Level 3</a:t>
            </a:r>
          </a:p>
          <a:p>
            <a:pPr lvl="3"/>
            <a:r>
              <a:rPr lang="en-US" noProof="0" dirty="0"/>
              <a:t>Level 4</a:t>
            </a:r>
          </a:p>
          <a:p>
            <a:pPr lvl="4"/>
            <a:r>
              <a:rPr lang="en-US" noProof="0" dirty="0"/>
              <a:t>Level 5</a:t>
            </a:r>
          </a:p>
        </p:txBody>
      </p:sp>
      <p:sp>
        <p:nvSpPr>
          <p:cNvPr id="7" name="Textplatzhalter 17">
            <a:extLst>
              <a:ext uri="{FF2B5EF4-FFF2-40B4-BE49-F238E27FC236}">
                <a16:creationId xmlns:a16="http://schemas.microsoft.com/office/drawing/2014/main" id="{5B12DAD6-93EF-5042-858F-4BB3334F107E}"/>
              </a:ext>
            </a:extLst>
          </p:cNvPr>
          <p:cNvSpPr>
            <a:spLocks noGrp="1"/>
          </p:cNvSpPr>
          <p:nvPr>
            <p:ph type="body" sz="quarter" idx="14" hasCustomPrompt="1"/>
          </p:nvPr>
        </p:nvSpPr>
        <p:spPr>
          <a:xfrm>
            <a:off x="555867" y="396545"/>
            <a:ext cx="8311908" cy="717437"/>
          </a:xfrm>
          <a:prstGeom prst="rect">
            <a:avLst/>
          </a:prstGeom>
        </p:spPr>
        <p:txBody>
          <a:bodyPr lIns="0" tIns="0" rIns="0" bIns="0" anchor="t" anchorCtr="0"/>
          <a:lstStyle>
            <a:lvl1pPr marL="0" indent="0">
              <a:lnSpc>
                <a:spcPts val="2800"/>
              </a:lnSpc>
              <a:spcBef>
                <a:spcPts val="0"/>
              </a:spcBef>
              <a:buNone/>
              <a:defRPr sz="2400" b="1">
                <a:solidFill>
                  <a:srgbClr val="C40D1E"/>
                </a:solidFill>
                <a:latin typeface="+mn-lt"/>
                <a:cs typeface="Arial" panose="020B0604020202020204" pitchFamily="34" charset="0"/>
              </a:defRPr>
            </a:lvl1pPr>
          </a:lstStyle>
          <a:p>
            <a:r>
              <a:rPr lang="en-US" noProof="0" dirty="0"/>
              <a:t>Headline</a:t>
            </a:r>
            <a:br>
              <a:rPr lang="en-US" noProof="0" dirty="0"/>
            </a:br>
            <a:r>
              <a:rPr lang="en-US" noProof="0" dirty="0"/>
              <a:t>optionally 2 lines</a:t>
            </a:r>
          </a:p>
        </p:txBody>
      </p:sp>
    </p:spTree>
    <p:extLst>
      <p:ext uri="{BB962C8B-B14F-4D97-AF65-F5344CB8AC3E}">
        <p14:creationId xmlns:p14="http://schemas.microsoft.com/office/powerpoint/2010/main" val="1431473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platzhalter 17">
            <a:extLst>
              <a:ext uri="{FF2B5EF4-FFF2-40B4-BE49-F238E27FC236}">
                <a16:creationId xmlns:a16="http://schemas.microsoft.com/office/drawing/2014/main" id="{E494F037-B453-E6C3-6931-1688CF9B959E}"/>
              </a:ext>
            </a:extLst>
          </p:cNvPr>
          <p:cNvSpPr>
            <a:spLocks noGrp="1"/>
          </p:cNvSpPr>
          <p:nvPr>
            <p:ph type="body" sz="quarter" idx="14" hasCustomPrompt="1"/>
          </p:nvPr>
        </p:nvSpPr>
        <p:spPr>
          <a:xfrm>
            <a:off x="555867" y="2582402"/>
            <a:ext cx="8311908" cy="717437"/>
          </a:xfrm>
          <a:prstGeom prst="rect">
            <a:avLst/>
          </a:prstGeom>
        </p:spPr>
        <p:txBody>
          <a:bodyPr lIns="0" tIns="0" rIns="0" bIns="0" anchor="t" anchorCtr="0"/>
          <a:lstStyle>
            <a:lvl1pPr marL="0" indent="0">
              <a:lnSpc>
                <a:spcPts val="3700"/>
              </a:lnSpc>
              <a:spcBef>
                <a:spcPts val="0"/>
              </a:spcBef>
              <a:buNone/>
              <a:defRPr sz="3700" b="1">
                <a:solidFill>
                  <a:srgbClr val="C40D1E"/>
                </a:solidFill>
                <a:latin typeface="+mn-lt"/>
                <a:cs typeface="Arial" panose="020B0604020202020204" pitchFamily="34" charset="0"/>
              </a:defRPr>
            </a:lvl1pPr>
          </a:lstStyle>
          <a:p>
            <a:r>
              <a:rPr lang="en-US" noProof="0" dirty="0"/>
              <a:t>Headline</a:t>
            </a:r>
            <a:br>
              <a:rPr lang="en-US" noProof="0" dirty="0"/>
            </a:br>
            <a:r>
              <a:rPr lang="en-US" noProof="0" dirty="0"/>
              <a:t>optionally 2 lines</a:t>
            </a:r>
          </a:p>
        </p:txBody>
      </p:sp>
      <p:sp>
        <p:nvSpPr>
          <p:cNvPr id="5" name="Textplatzhalter 17">
            <a:extLst>
              <a:ext uri="{FF2B5EF4-FFF2-40B4-BE49-F238E27FC236}">
                <a16:creationId xmlns:a16="http://schemas.microsoft.com/office/drawing/2014/main" id="{A837A2E9-5AA7-3D02-1A49-6988BEC5B8B2}"/>
              </a:ext>
            </a:extLst>
          </p:cNvPr>
          <p:cNvSpPr>
            <a:spLocks noGrp="1"/>
          </p:cNvSpPr>
          <p:nvPr>
            <p:ph type="body" sz="quarter" idx="15" hasCustomPrompt="1"/>
          </p:nvPr>
        </p:nvSpPr>
        <p:spPr>
          <a:xfrm>
            <a:off x="551510" y="4180427"/>
            <a:ext cx="8311908" cy="717437"/>
          </a:xfrm>
          <a:prstGeom prst="rect">
            <a:avLst/>
          </a:prstGeom>
        </p:spPr>
        <p:txBody>
          <a:bodyPr lIns="0" tIns="0" rIns="0" bIns="0" anchor="t" anchorCtr="0"/>
          <a:lstStyle>
            <a:lvl1pPr marL="0" indent="0">
              <a:lnSpc>
                <a:spcPct val="100000"/>
              </a:lnSpc>
              <a:spcBef>
                <a:spcPts val="0"/>
              </a:spcBef>
              <a:buNone/>
              <a:defRPr sz="2000" b="1">
                <a:solidFill>
                  <a:srgbClr val="000000"/>
                </a:solidFill>
                <a:latin typeface="+mn-lt"/>
                <a:cs typeface="Arial" panose="020B0604020202020204" pitchFamily="34" charset="0"/>
              </a:defRPr>
            </a:lvl1pPr>
          </a:lstStyle>
          <a:p>
            <a:r>
              <a:rPr lang="en-US" noProof="0" dirty="0"/>
              <a:t>Headline</a:t>
            </a:r>
            <a:br>
              <a:rPr lang="en-US" noProof="0" dirty="0"/>
            </a:br>
            <a:r>
              <a:rPr lang="en-US" noProof="0" dirty="0"/>
              <a:t>optionally 2 lines</a:t>
            </a:r>
          </a:p>
        </p:txBody>
      </p:sp>
    </p:spTree>
    <p:extLst>
      <p:ext uri="{BB962C8B-B14F-4D97-AF65-F5344CB8AC3E}">
        <p14:creationId xmlns:p14="http://schemas.microsoft.com/office/powerpoint/2010/main" val="3619498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el - Text ">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712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2.sv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sv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hteck 4">
            <a:extLst>
              <a:ext uri="{FF2B5EF4-FFF2-40B4-BE49-F238E27FC236}">
                <a16:creationId xmlns:a16="http://schemas.microsoft.com/office/drawing/2014/main" id="{B97C5655-F240-634C-9B7B-B6181A1B3AF5}"/>
              </a:ext>
            </a:extLst>
          </p:cNvPr>
          <p:cNvSpPr/>
          <p:nvPr userDrawn="1"/>
        </p:nvSpPr>
        <p:spPr>
          <a:xfrm>
            <a:off x="0" y="1668462"/>
            <a:ext cx="12192000" cy="5189537"/>
          </a:xfrm>
          <a:custGeom>
            <a:avLst/>
            <a:gdLst>
              <a:gd name="connsiteX0" fmla="*/ 0 w 12192000"/>
              <a:gd name="connsiteY0" fmla="*/ 0 h 4760912"/>
              <a:gd name="connsiteX1" fmla="*/ 12192000 w 12192000"/>
              <a:gd name="connsiteY1" fmla="*/ 0 h 4760912"/>
              <a:gd name="connsiteX2" fmla="*/ 12192000 w 12192000"/>
              <a:gd name="connsiteY2" fmla="*/ 4760912 h 4760912"/>
              <a:gd name="connsiteX3" fmla="*/ 0 w 12192000"/>
              <a:gd name="connsiteY3" fmla="*/ 4760912 h 4760912"/>
              <a:gd name="connsiteX4" fmla="*/ 0 w 12192000"/>
              <a:gd name="connsiteY4" fmla="*/ 0 h 4760912"/>
              <a:gd name="connsiteX0" fmla="*/ 0 w 12192000"/>
              <a:gd name="connsiteY0" fmla="*/ 212725 h 4973637"/>
              <a:gd name="connsiteX1" fmla="*/ 12192000 w 12192000"/>
              <a:gd name="connsiteY1" fmla="*/ 0 h 4973637"/>
              <a:gd name="connsiteX2" fmla="*/ 12192000 w 12192000"/>
              <a:gd name="connsiteY2" fmla="*/ 4973637 h 4973637"/>
              <a:gd name="connsiteX3" fmla="*/ 0 w 12192000"/>
              <a:gd name="connsiteY3" fmla="*/ 4973637 h 4973637"/>
              <a:gd name="connsiteX4" fmla="*/ 0 w 12192000"/>
              <a:gd name="connsiteY4" fmla="*/ 212725 h 4973637"/>
              <a:gd name="connsiteX0" fmla="*/ 0 w 12192000"/>
              <a:gd name="connsiteY0" fmla="*/ 428625 h 5189537"/>
              <a:gd name="connsiteX1" fmla="*/ 12192000 w 12192000"/>
              <a:gd name="connsiteY1" fmla="*/ 0 h 5189537"/>
              <a:gd name="connsiteX2" fmla="*/ 12192000 w 12192000"/>
              <a:gd name="connsiteY2" fmla="*/ 5189537 h 5189537"/>
              <a:gd name="connsiteX3" fmla="*/ 0 w 12192000"/>
              <a:gd name="connsiteY3" fmla="*/ 5189537 h 5189537"/>
              <a:gd name="connsiteX4" fmla="*/ 0 w 12192000"/>
              <a:gd name="connsiteY4" fmla="*/ 428625 h 518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5189537">
                <a:moveTo>
                  <a:pt x="0" y="428625"/>
                </a:moveTo>
                <a:lnTo>
                  <a:pt x="12192000" y="0"/>
                </a:lnTo>
                <a:lnTo>
                  <a:pt x="12192000" y="5189537"/>
                </a:lnTo>
                <a:lnTo>
                  <a:pt x="0" y="5189537"/>
                </a:lnTo>
                <a:lnTo>
                  <a:pt x="0" y="428625"/>
                </a:lnTo>
                <a:close/>
              </a:path>
            </a:pathLst>
          </a:custGeom>
          <a:gradFill>
            <a:gsLst>
              <a:gs pos="0">
                <a:srgbClr val="FF6C00"/>
              </a:gs>
              <a:gs pos="100000">
                <a:srgbClr val="C40D1E"/>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F8DDEEBD-D00D-1249-9E02-EDC0548BFCA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388168" y="378741"/>
            <a:ext cx="2250000" cy="774000"/>
          </a:xfrm>
          <a:prstGeom prst="rect">
            <a:avLst/>
          </a:prstGeom>
        </p:spPr>
      </p:pic>
      <p:grpSp>
        <p:nvGrpSpPr>
          <p:cNvPr id="2" name="Group 1">
            <a:extLst>
              <a:ext uri="{FF2B5EF4-FFF2-40B4-BE49-F238E27FC236}">
                <a16:creationId xmlns:a16="http://schemas.microsoft.com/office/drawing/2014/main" id="{33597FE0-CC24-D198-44F6-8B86AC8E52DB}"/>
              </a:ext>
            </a:extLst>
          </p:cNvPr>
          <p:cNvGrpSpPr/>
          <p:nvPr userDrawn="1"/>
        </p:nvGrpSpPr>
        <p:grpSpPr>
          <a:xfrm>
            <a:off x="9433249" y="6055568"/>
            <a:ext cx="2258008" cy="569167"/>
            <a:chOff x="9433249" y="6055568"/>
            <a:chExt cx="2258008" cy="569167"/>
          </a:xfrm>
        </p:grpSpPr>
        <p:sp>
          <p:nvSpPr>
            <p:cNvPr id="3" name="Rectangle: Rounded Corners 2">
              <a:extLst>
                <a:ext uri="{FF2B5EF4-FFF2-40B4-BE49-F238E27FC236}">
                  <a16:creationId xmlns:a16="http://schemas.microsoft.com/office/drawing/2014/main" id="{12D5CBC3-F82D-3CBE-40BC-802F674C616B}"/>
                </a:ext>
              </a:extLst>
            </p:cNvPr>
            <p:cNvSpPr/>
            <p:nvPr userDrawn="1"/>
          </p:nvSpPr>
          <p:spPr>
            <a:xfrm>
              <a:off x="9433249" y="6055568"/>
              <a:ext cx="2258008" cy="569167"/>
            </a:xfrm>
            <a:prstGeom prst="roundRect">
              <a:avLst>
                <a:gd name="adj" fmla="val 248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5A0E74B8-E76E-1A0B-C1A8-60E6BE53517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490187" y="6124808"/>
              <a:ext cx="2124769" cy="426320"/>
            </a:xfrm>
            <a:prstGeom prst="rect">
              <a:avLst/>
            </a:prstGeom>
          </p:spPr>
        </p:pic>
      </p:grpSp>
    </p:spTree>
    <p:extLst>
      <p:ext uri="{BB962C8B-B14F-4D97-AF65-F5344CB8AC3E}">
        <p14:creationId xmlns:p14="http://schemas.microsoft.com/office/powerpoint/2010/main" val="3079698843"/>
      </p:ext>
    </p:extLst>
  </p:cSld>
  <p:clrMap bg1="lt1" tx1="dk1" bg2="lt2" tx2="dk2" accent1="accent1" accent2="accent2" accent3="accent3" accent4="accent4" accent5="accent5" accent6="accent6" hlink="hlink" folHlink="folHlink"/>
  <p:sldLayoutIdLst>
    <p:sldLayoutId id="2147483713"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7" userDrawn="1">
          <p15:clr>
            <a:srgbClr val="F26B43"/>
          </p15:clr>
        </p15:guide>
        <p15:guide id="2" pos="7333" userDrawn="1">
          <p15:clr>
            <a:srgbClr val="F26B43"/>
          </p15:clr>
        </p15:guide>
        <p15:guide id="3" orient="horz" pos="346" userDrawn="1">
          <p15:clr>
            <a:srgbClr val="F26B43"/>
          </p15:clr>
        </p15:guide>
        <p15:guide id="4" pos="1232" userDrawn="1">
          <p15:clr>
            <a:srgbClr val="F26B43"/>
          </p15:clr>
        </p15:guide>
        <p15:guide id="5" orient="horz" pos="3974" userDrawn="1">
          <p15:clr>
            <a:srgbClr val="F26B43"/>
          </p15:clr>
        </p15:guide>
        <p15:guide id="6" orient="horz" pos="663" userDrawn="1">
          <p15:clr>
            <a:srgbClr val="F26B43"/>
          </p15:clr>
        </p15:guide>
        <p15:guide id="7" orient="horz" pos="1003" userDrawn="1">
          <p15:clr>
            <a:srgbClr val="F26B43"/>
          </p15:clr>
        </p15:guide>
        <p15:guide id="8" orient="horz" pos="1321" userDrawn="1">
          <p15:clr>
            <a:srgbClr val="F26B43"/>
          </p15:clr>
        </p15:guide>
        <p15:guide id="9" orient="horz" pos="1661" userDrawn="1">
          <p15:clr>
            <a:srgbClr val="F26B43"/>
          </p15:clr>
        </p15:guide>
        <p15:guide id="10" orient="horz" pos="2001" userDrawn="1">
          <p15:clr>
            <a:srgbClr val="F26B43"/>
          </p15:clr>
        </p15:guide>
        <p15:guide id="11" orient="horz" pos="3339" userDrawn="1">
          <p15:clr>
            <a:srgbClr val="F26B43"/>
          </p15:clr>
        </p15:guide>
        <p15:guide id="12" orient="horz" pos="2319" userDrawn="1">
          <p15:clr>
            <a:srgbClr val="F26B43"/>
          </p15:clr>
        </p15:guide>
        <p15:guide id="13" orient="horz" pos="2999" userDrawn="1">
          <p15:clr>
            <a:srgbClr val="F26B43"/>
          </p15:clr>
        </p15:guide>
        <p15:guide id="14" orient="horz" pos="3657" userDrawn="1">
          <p15:clr>
            <a:srgbClr val="F26B43"/>
          </p15:clr>
        </p15:guide>
        <p15:guide id="15" orient="horz" pos="2659" userDrawn="1">
          <p15:clr>
            <a:srgbClr val="F26B43"/>
          </p15:clr>
        </p15:guide>
        <p15:guide id="16" pos="2094" userDrawn="1">
          <p15:clr>
            <a:srgbClr val="F26B43"/>
          </p15:clr>
        </p15:guide>
        <p15:guide id="17" pos="2978" userDrawn="1">
          <p15:clr>
            <a:srgbClr val="F26B43"/>
          </p15:clr>
        </p15:guide>
        <p15:guide id="18" pos="3840" userDrawn="1">
          <p15:clr>
            <a:srgbClr val="F26B43"/>
          </p15:clr>
        </p15:guide>
        <p15:guide id="19" pos="4725" userDrawn="1">
          <p15:clr>
            <a:srgbClr val="F26B43"/>
          </p15:clr>
        </p15:guide>
        <p15:guide id="20" pos="5586" userDrawn="1">
          <p15:clr>
            <a:srgbClr val="F26B43"/>
          </p15:clr>
        </p15:guide>
        <p15:guide id="21" pos="64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eck 1">
            <a:extLst>
              <a:ext uri="{FF2B5EF4-FFF2-40B4-BE49-F238E27FC236}">
                <a16:creationId xmlns:a16="http://schemas.microsoft.com/office/drawing/2014/main" id="{48266648-C51B-EA45-AE41-AF74B0A4657C}"/>
              </a:ext>
            </a:extLst>
          </p:cNvPr>
          <p:cNvSpPr/>
          <p:nvPr userDrawn="1"/>
        </p:nvSpPr>
        <p:spPr>
          <a:xfrm>
            <a:off x="0" y="5748124"/>
            <a:ext cx="12195175" cy="1109875"/>
          </a:xfrm>
          <a:custGeom>
            <a:avLst/>
            <a:gdLst>
              <a:gd name="connsiteX0" fmla="*/ 0 w 12192000"/>
              <a:gd name="connsiteY0" fmla="*/ 0 h 687600"/>
              <a:gd name="connsiteX1" fmla="*/ 12192000 w 12192000"/>
              <a:gd name="connsiteY1" fmla="*/ 0 h 687600"/>
              <a:gd name="connsiteX2" fmla="*/ 12192000 w 12192000"/>
              <a:gd name="connsiteY2" fmla="*/ 687600 h 687600"/>
              <a:gd name="connsiteX3" fmla="*/ 0 w 12192000"/>
              <a:gd name="connsiteY3" fmla="*/ 687600 h 687600"/>
              <a:gd name="connsiteX4" fmla="*/ 0 w 12192000"/>
              <a:gd name="connsiteY4" fmla="*/ 0 h 687600"/>
              <a:gd name="connsiteX0" fmla="*/ 0 w 12195175"/>
              <a:gd name="connsiteY0" fmla="*/ 422275 h 1109875"/>
              <a:gd name="connsiteX1" fmla="*/ 12195175 w 12195175"/>
              <a:gd name="connsiteY1" fmla="*/ 0 h 1109875"/>
              <a:gd name="connsiteX2" fmla="*/ 12192000 w 12195175"/>
              <a:gd name="connsiteY2" fmla="*/ 1109875 h 1109875"/>
              <a:gd name="connsiteX3" fmla="*/ 0 w 12195175"/>
              <a:gd name="connsiteY3" fmla="*/ 1109875 h 1109875"/>
              <a:gd name="connsiteX4" fmla="*/ 0 w 12195175"/>
              <a:gd name="connsiteY4" fmla="*/ 422275 h 1109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5175" h="1109875">
                <a:moveTo>
                  <a:pt x="0" y="422275"/>
                </a:moveTo>
                <a:lnTo>
                  <a:pt x="12195175" y="0"/>
                </a:lnTo>
                <a:cubicBezTo>
                  <a:pt x="12194117" y="369958"/>
                  <a:pt x="12193058" y="739917"/>
                  <a:pt x="12192000" y="1109875"/>
                </a:cubicBezTo>
                <a:lnTo>
                  <a:pt x="0" y="1109875"/>
                </a:lnTo>
                <a:lnTo>
                  <a:pt x="0" y="422275"/>
                </a:lnTo>
                <a:close/>
              </a:path>
            </a:pathLst>
          </a:custGeom>
          <a:gradFill>
            <a:gsLst>
              <a:gs pos="0">
                <a:srgbClr val="FF6C00"/>
              </a:gs>
              <a:gs pos="100000">
                <a:srgbClr val="C40D1E"/>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90A395C2-361B-A14B-9312-A16F3F6780AF}"/>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10614598" y="378000"/>
            <a:ext cx="1004400" cy="766068"/>
          </a:xfrm>
          <a:prstGeom prst="rect">
            <a:avLst/>
          </a:prstGeom>
        </p:spPr>
      </p:pic>
      <p:sp>
        <p:nvSpPr>
          <p:cNvPr id="20" name="Textfeld 19">
            <a:extLst>
              <a:ext uri="{FF2B5EF4-FFF2-40B4-BE49-F238E27FC236}">
                <a16:creationId xmlns:a16="http://schemas.microsoft.com/office/drawing/2014/main" id="{36184FE9-ADE0-F94C-90C6-58CFCA50F9A4}"/>
              </a:ext>
            </a:extLst>
          </p:cNvPr>
          <p:cNvSpPr txBox="1"/>
          <p:nvPr userDrawn="1"/>
        </p:nvSpPr>
        <p:spPr>
          <a:xfrm>
            <a:off x="1196393" y="6393866"/>
            <a:ext cx="7615318" cy="215444"/>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dirty="0">
                <a:solidFill>
                  <a:schemeClr val="bg1"/>
                </a:solidFill>
                <a:latin typeface="+mn-lt"/>
                <a:cs typeface="Arial" panose="020B0604020202020204" pitchFamily="34" charset="0"/>
              </a:rPr>
              <a:t>Matthias Boehm | FG DAMS | AMLS </a:t>
            </a:r>
            <a:r>
              <a:rPr lang="en-US" sz="1400" b="0" noProof="0" dirty="0" err="1">
                <a:solidFill>
                  <a:schemeClr val="bg1"/>
                </a:solidFill>
                <a:latin typeface="+mn-lt"/>
                <a:cs typeface="Arial" panose="020B0604020202020204" pitchFamily="34" charset="0"/>
              </a:rPr>
              <a:t>SoSe</a:t>
            </a:r>
            <a:r>
              <a:rPr lang="en-US" sz="1400" b="0" noProof="0" dirty="0">
                <a:solidFill>
                  <a:schemeClr val="bg1"/>
                </a:solidFill>
                <a:latin typeface="+mn-lt"/>
                <a:cs typeface="Arial" panose="020B0604020202020204" pitchFamily="34" charset="0"/>
              </a:rPr>
              <a:t> 2026 – </a:t>
            </a:r>
            <a:r>
              <a:rPr lang="en-US" sz="1400" b="1" noProof="0" dirty="0">
                <a:solidFill>
                  <a:schemeClr val="bg1"/>
                </a:solidFill>
                <a:latin typeface="+mn-lt"/>
                <a:cs typeface="Arial" panose="020B0604020202020204" pitchFamily="34" charset="0"/>
              </a:rPr>
              <a:t>13</a:t>
            </a:r>
            <a:r>
              <a:rPr lang="en-US" sz="1400" b="1" dirty="0">
                <a:solidFill>
                  <a:schemeClr val="bg1"/>
                </a:solidFill>
                <a:cs typeface="Arial" panose="020B0604020202020204" pitchFamily="34" charset="0"/>
              </a:rPr>
              <a:t> Model Deployment and Serving</a:t>
            </a:r>
            <a:r>
              <a:rPr lang="en-US" sz="1400" b="0" noProof="0" dirty="0">
                <a:solidFill>
                  <a:schemeClr val="bg1"/>
                </a:solidFill>
                <a:latin typeface="+mn-lt"/>
                <a:cs typeface="Arial" panose="020B0604020202020204" pitchFamily="34" charset="0"/>
              </a:rPr>
              <a:t> </a:t>
            </a:r>
          </a:p>
        </p:txBody>
      </p:sp>
      <p:grpSp>
        <p:nvGrpSpPr>
          <p:cNvPr id="2" name="Group 1">
            <a:extLst>
              <a:ext uri="{FF2B5EF4-FFF2-40B4-BE49-F238E27FC236}">
                <a16:creationId xmlns:a16="http://schemas.microsoft.com/office/drawing/2014/main" id="{ECF44FBF-6529-4A53-F1BA-D10222FCFDB0}"/>
              </a:ext>
            </a:extLst>
          </p:cNvPr>
          <p:cNvGrpSpPr/>
          <p:nvPr userDrawn="1"/>
        </p:nvGrpSpPr>
        <p:grpSpPr>
          <a:xfrm>
            <a:off x="9433249" y="6055568"/>
            <a:ext cx="2258008" cy="569167"/>
            <a:chOff x="9433249" y="6055568"/>
            <a:chExt cx="2258008" cy="569167"/>
          </a:xfrm>
        </p:grpSpPr>
        <p:sp>
          <p:nvSpPr>
            <p:cNvPr id="22" name="Rectangle: Rounded Corners 21">
              <a:extLst>
                <a:ext uri="{FF2B5EF4-FFF2-40B4-BE49-F238E27FC236}">
                  <a16:creationId xmlns:a16="http://schemas.microsoft.com/office/drawing/2014/main" id="{0132AE6E-5DB2-25F8-161D-6A04BD40CA8C}"/>
                </a:ext>
              </a:extLst>
            </p:cNvPr>
            <p:cNvSpPr/>
            <p:nvPr userDrawn="1"/>
          </p:nvSpPr>
          <p:spPr>
            <a:xfrm>
              <a:off x="9433249" y="6055568"/>
              <a:ext cx="2258008" cy="569167"/>
            </a:xfrm>
            <a:prstGeom prst="roundRect">
              <a:avLst>
                <a:gd name="adj" fmla="val 248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A17F1DB4-F8F6-5B0E-9657-BBA11B1CD34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9490187" y="6124808"/>
              <a:ext cx="2124769" cy="426320"/>
            </a:xfrm>
            <a:prstGeom prst="rect">
              <a:avLst/>
            </a:prstGeom>
          </p:spPr>
        </p:pic>
      </p:grpSp>
      <p:sp>
        <p:nvSpPr>
          <p:cNvPr id="24" name="Rectangle: Rounded Corners 23">
            <a:extLst>
              <a:ext uri="{FF2B5EF4-FFF2-40B4-BE49-F238E27FC236}">
                <a16:creationId xmlns:a16="http://schemas.microsoft.com/office/drawing/2014/main" id="{AFEDE8D1-082D-9900-BD99-D84E6B3FBCD0}"/>
              </a:ext>
            </a:extLst>
          </p:cNvPr>
          <p:cNvSpPr/>
          <p:nvPr userDrawn="1"/>
        </p:nvSpPr>
        <p:spPr>
          <a:xfrm>
            <a:off x="559027" y="6393872"/>
            <a:ext cx="391886" cy="217302"/>
          </a:xfrm>
          <a:prstGeom prst="roundRect">
            <a:avLst>
              <a:gd name="adj" fmla="val 2945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fld id="{675EF3AE-78B3-9641-A88A-C3B5FFA9245E}" type="slidenum">
              <a:rPr lang="de-DE" sz="1400" b="1" smtClean="0">
                <a:solidFill>
                  <a:srgbClr val="000000"/>
                </a:solidFill>
                <a:latin typeface="+mn-lt"/>
                <a:cs typeface="Arial" panose="020B0604020202020204" pitchFamily="34" charset="0"/>
              </a:rPr>
              <a:pPr/>
              <a:t>‹#›</a:t>
            </a:fld>
            <a:endParaRPr lang="en-US" sz="1400" dirty="0">
              <a:solidFill>
                <a:srgbClr val="000000"/>
              </a:solidFill>
            </a:endParaRPr>
          </a:p>
        </p:txBody>
      </p:sp>
    </p:spTree>
    <p:extLst>
      <p:ext uri="{BB962C8B-B14F-4D97-AF65-F5344CB8AC3E}">
        <p14:creationId xmlns:p14="http://schemas.microsoft.com/office/powerpoint/2010/main" val="3907247464"/>
      </p:ext>
    </p:extLst>
  </p:cSld>
  <p:clrMap bg1="lt1" tx1="dk1" bg2="lt2" tx2="dk2" accent1="accent1" accent2="accent2" accent3="accent3" accent4="accent4" accent5="accent5" accent6="accent6" hlink="hlink" folHlink="folHlink"/>
  <p:sldLayoutIdLst>
    <p:sldLayoutId id="2147483714" r:id="rId1"/>
    <p:sldLayoutId id="2147483707" r:id="rId2"/>
    <p:sldLayoutId id="2147483715" r:id="rId3"/>
    <p:sldLayoutId id="214748371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5" Type="http://schemas.openxmlformats.org/officeDocument/2006/relationships/image" Target="../media/image25.emf"/><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6.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tensorflow.org/lite/performance/post_training_quantization" TargetMode="External"/><Relationship Id="rId2" Type="http://schemas.openxmlformats.org/officeDocument/2006/relationships/image" Target="../media/image27.emf"/><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3.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37.emf"/><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github.com/microsoft/hummingbird" TargetMode="External"/><Relationship Id="rId4" Type="http://schemas.openxmlformats.org/officeDocument/2006/relationships/image" Target="../media/image39.emf"/></Relationships>
</file>

<file path=ppt/slides/_rels/slide2.xml.rels><?xml version="1.0" encoding="UTF-8" standalone="yes"?>
<Relationships xmlns="http://schemas.openxmlformats.org/package/2006/relationships"><Relationship Id="rId3" Type="http://schemas.openxmlformats.org/officeDocument/2006/relationships/hyperlink" Target="https://tu-berlin.zoom.us/j/9529634787?pwd=R1ZsN1M3SC9BOU1OcFdmem9zT202UT09"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mboehm7.github.io/teaching/ss26_amls/index.ht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8.e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4.emf"/></Relationships>
</file>

<file path=ppt/slides/_rels/slide2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3.xml"/><Relationship Id="rId4" Type="http://schemas.openxmlformats.org/officeDocument/2006/relationships/image" Target="../media/image48.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0.emf"/></Relationships>
</file>

<file path=ppt/slides/_rels/slide2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emf"/><Relationship Id="rId1" Type="http://schemas.openxmlformats.org/officeDocument/2006/relationships/slideLayout" Target="../slideLayouts/slideLayout3.xml"/><Relationship Id="rId4" Type="http://schemas.openxmlformats.org/officeDocument/2006/relationships/image" Target="../media/image52.emf"/></Relationships>
</file>

<file path=ppt/slides/_rels/slide29.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55.emf"/><Relationship Id="rId4" Type="http://schemas.openxmlformats.org/officeDocument/2006/relationships/hyperlink" Target="https://scikit-multiflow.readthedocs.io/en/stable/api/generated/skmultiflow.drift_detection.ADWIN.htm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57.emf"/></Relationships>
</file>

<file path=ppt/slides/_rels/slide32.xml.rels><?xml version="1.0" encoding="UTF-8" standalone="yes"?>
<Relationships xmlns="http://schemas.openxmlformats.org/package/2006/relationships"><Relationship Id="rId3" Type="http://schemas.openxmlformats.org/officeDocument/2006/relationships/hyperlink" Target="https://shiry.ttic.edu/projects/yearbooks/yearbooks.html" TargetMode="External"/><Relationship Id="rId2" Type="http://schemas.openxmlformats.org/officeDocument/2006/relationships/image" Target="../media/image58.emf"/><Relationship Id="rId1" Type="http://schemas.openxmlformats.org/officeDocument/2006/relationships/slideLayout" Target="../slideLayouts/slideLayout3.xml"/><Relationship Id="rId4" Type="http://schemas.openxmlformats.org/officeDocument/2006/relationships/image" Target="../media/image59.emf"/></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gdpr.eu/article-17-right-to-be-forgotten/" TargetMode="External"/><Relationship Id="rId4" Type="http://schemas.openxmlformats.org/officeDocument/2006/relationships/image" Target="../media/image61.emf"/></Relationships>
</file>

<file path=ppt/slides/_rels/slide34.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3.xml"/><Relationship Id="rId4" Type="http://schemas.openxmlformats.org/officeDocument/2006/relationships/image" Target="../media/image64.emf"/></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mboehm7.github.io/teaching/ss25_amls/ExamAMLS25_v3.pdf" TargetMode="External"/><Relationship Id="rId5" Type="http://schemas.openxmlformats.org/officeDocument/2006/relationships/hyperlink" Target="https://mboehm7.github.io/teaching/ss25_amls/ExamAMLS25_v2.pdf" TargetMode="External"/><Relationship Id="rId4" Type="http://schemas.openxmlformats.org/officeDocument/2006/relationships/hyperlink" Target="https://mboehm7.github.io/teaching/ss25_amls/ExamAMLS25_v1.pdf"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github.com/Microsoft/onnxruntime"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5.png"/><Relationship Id="rId7" Type="http://schemas.openxmlformats.org/officeDocument/2006/relationships/image" Target="../media/image18.emf"/><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7.emf"/><Relationship Id="rId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16.png"/><Relationship Id="rId9"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B91E010B-877E-604A-96C7-32EFC5B57054}"/>
              </a:ext>
            </a:extLst>
          </p:cNvPr>
          <p:cNvSpPr txBox="1"/>
          <p:nvPr/>
        </p:nvSpPr>
        <p:spPr>
          <a:xfrm>
            <a:off x="550801" y="3050935"/>
            <a:ext cx="11641199" cy="1154162"/>
          </a:xfrm>
          <a:prstGeom prst="rect">
            <a:avLst/>
          </a:prstGeom>
          <a:noFill/>
        </p:spPr>
        <p:txBody>
          <a:bodyPr wrap="square" lIns="0" tIns="0" rIns="0" bIns="0" rtlCol="0">
            <a:spAutoFit/>
          </a:bodyPr>
          <a:lstStyle/>
          <a:p>
            <a:pPr>
              <a:lnSpc>
                <a:spcPts val="4500"/>
              </a:lnSpc>
            </a:pPr>
            <a:r>
              <a:rPr lang="en-US" sz="4500" b="1" dirty="0">
                <a:solidFill>
                  <a:schemeClr val="bg1"/>
                </a:solidFill>
                <a:cs typeface="Arial" panose="020B0604020202020204" pitchFamily="34" charset="0"/>
              </a:rPr>
              <a:t>Architecture of ML Systems (AMLS)</a:t>
            </a:r>
            <a:br>
              <a:rPr lang="en-US" sz="4500" b="1" dirty="0">
                <a:solidFill>
                  <a:schemeClr val="bg1"/>
                </a:solidFill>
                <a:cs typeface="Arial" panose="020B0604020202020204" pitchFamily="34" charset="0"/>
              </a:rPr>
            </a:br>
            <a:r>
              <a:rPr lang="en-US" sz="4100" b="1" dirty="0">
                <a:solidFill>
                  <a:schemeClr val="bg1"/>
                </a:solidFill>
                <a:cs typeface="Arial" panose="020B0604020202020204" pitchFamily="34" charset="0"/>
              </a:rPr>
              <a:t>13 Model Deployment and Serving</a:t>
            </a:r>
          </a:p>
        </p:txBody>
      </p:sp>
      <p:sp>
        <p:nvSpPr>
          <p:cNvPr id="5" name="Textfeld 4">
            <a:extLst>
              <a:ext uri="{FF2B5EF4-FFF2-40B4-BE49-F238E27FC236}">
                <a16:creationId xmlns:a16="http://schemas.microsoft.com/office/drawing/2014/main" id="{A7FB4931-3EF5-3045-BA3B-F8959781C0D1}"/>
              </a:ext>
            </a:extLst>
          </p:cNvPr>
          <p:cNvSpPr txBox="1"/>
          <p:nvPr/>
        </p:nvSpPr>
        <p:spPr>
          <a:xfrm>
            <a:off x="550801" y="4575355"/>
            <a:ext cx="8328079" cy="1231106"/>
          </a:xfrm>
          <a:prstGeom prst="rect">
            <a:avLst/>
          </a:prstGeom>
          <a:noFill/>
        </p:spPr>
        <p:txBody>
          <a:bodyPr wrap="square" lIns="0" tIns="0" rIns="0" bIns="0" rtlCol="0">
            <a:spAutoFit/>
          </a:bodyPr>
          <a:lstStyle/>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200" b="1" dirty="0">
                <a:solidFill>
                  <a:schemeClr val="bg1"/>
                </a:solidFill>
                <a:cs typeface="Arial" panose="020B0604020202020204" pitchFamily="34" charset="0"/>
              </a:rPr>
              <a:t>Prof. Dr. Matthias Boehm</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000" dirty="0" err="1">
                <a:solidFill>
                  <a:schemeClr val="bg1"/>
                </a:solidFill>
                <a:cs typeface="Arial" panose="020B0604020202020204" pitchFamily="34" charset="0"/>
              </a:rPr>
              <a:t>Technische</a:t>
            </a:r>
            <a:r>
              <a:rPr lang="en-US" sz="2000" dirty="0">
                <a:solidFill>
                  <a:schemeClr val="bg1"/>
                </a:solidFill>
                <a:cs typeface="Arial" panose="020B0604020202020204" pitchFamily="34" charset="0"/>
              </a:rPr>
              <a:t> Universität Berlin</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000" dirty="0">
                <a:solidFill>
                  <a:schemeClr val="bg1"/>
                </a:solidFill>
                <a:cs typeface="Arial" panose="020B0604020202020204" pitchFamily="34" charset="0"/>
              </a:rPr>
              <a:t>Berlin Institute for the Foundations of Learning and Data</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000" dirty="0">
                <a:solidFill>
                  <a:schemeClr val="bg1"/>
                </a:solidFill>
                <a:cs typeface="Arial" panose="020B0604020202020204" pitchFamily="34" charset="0"/>
              </a:rPr>
              <a:t>Big Data Engineering (DAMS Lab)</a:t>
            </a:r>
            <a:endParaRPr lang="de-DE" sz="2000" dirty="0">
              <a:solidFill>
                <a:schemeClr val="bg1"/>
              </a:solidFill>
              <a:cs typeface="Arial" panose="020B0604020202020204" pitchFamily="34" charset="0"/>
            </a:endParaRPr>
          </a:p>
        </p:txBody>
      </p:sp>
      <p:pic>
        <p:nvPicPr>
          <p:cNvPr id="2" name="Picture 1">
            <a:extLst>
              <a:ext uri="{FF2B5EF4-FFF2-40B4-BE49-F238E27FC236}">
                <a16:creationId xmlns:a16="http://schemas.microsoft.com/office/drawing/2014/main" id="{FC28C5F3-C7B7-3F09-E67B-2CB951E0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01" y="6321314"/>
            <a:ext cx="853163" cy="301451"/>
          </a:xfrm>
          <a:prstGeom prst="rect">
            <a:avLst/>
          </a:prstGeom>
        </p:spPr>
      </p:pic>
      <p:sp>
        <p:nvSpPr>
          <p:cNvPr id="7" name="TextBox 6">
            <a:extLst>
              <a:ext uri="{FF2B5EF4-FFF2-40B4-BE49-F238E27FC236}">
                <a16:creationId xmlns:a16="http://schemas.microsoft.com/office/drawing/2014/main" id="{C78920D0-3EF7-66BD-9DA1-37967723809B}"/>
              </a:ext>
            </a:extLst>
          </p:cNvPr>
          <p:cNvSpPr txBox="1"/>
          <p:nvPr/>
        </p:nvSpPr>
        <p:spPr>
          <a:xfrm>
            <a:off x="1518108" y="6275437"/>
            <a:ext cx="3264099" cy="369332"/>
          </a:xfrm>
          <a:prstGeom prst="rect">
            <a:avLst/>
          </a:prstGeom>
          <a:noFill/>
        </p:spPr>
        <p:txBody>
          <a:bodyPr wrap="square" lIns="0" rIns="0" rtlCol="0">
            <a:spAutoFit/>
          </a:bodyPr>
          <a:lstStyle/>
          <a:p>
            <a:r>
              <a:rPr lang="en-US" dirty="0">
                <a:solidFill>
                  <a:schemeClr val="bg1"/>
                </a:solidFill>
                <a:latin typeface="Calibri" panose="020F0502020204030204" pitchFamily="34" charset="0"/>
                <a:cs typeface="Calibri" panose="020F0502020204030204" pitchFamily="34" charset="0"/>
              </a:rPr>
              <a:t>Last update: Jul 16, 2026</a:t>
            </a:r>
          </a:p>
        </p:txBody>
      </p:sp>
    </p:spTree>
    <p:extLst>
      <p:ext uri="{BB962C8B-B14F-4D97-AF65-F5344CB8AC3E}">
        <p14:creationId xmlns:p14="http://schemas.microsoft.com/office/powerpoint/2010/main" val="3533876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63E65FB-C2D3-15E3-5E16-6977885D8AA2}"/>
              </a:ext>
            </a:extLst>
          </p:cNvPr>
          <p:cNvSpPr/>
          <p:nvPr/>
        </p:nvSpPr>
        <p:spPr>
          <a:xfrm>
            <a:off x="1194318" y="5700827"/>
            <a:ext cx="10997682" cy="115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ext Placeholder 1">
            <a:extLst>
              <a:ext uri="{FF2B5EF4-FFF2-40B4-BE49-F238E27FC236}">
                <a16:creationId xmlns:a16="http://schemas.microsoft.com/office/drawing/2014/main" id="{EEC6D6AE-72F9-8923-2EC3-1B9596C48950}"/>
              </a:ext>
            </a:extLst>
          </p:cNvPr>
          <p:cNvSpPr>
            <a:spLocks noGrp="1"/>
          </p:cNvSpPr>
          <p:nvPr>
            <p:ph type="body" sz="quarter" idx="18"/>
          </p:nvPr>
        </p:nvSpPr>
        <p:spPr/>
        <p:txBody>
          <a:bodyPr/>
          <a:lstStyle/>
          <a:p>
            <a:r>
              <a:rPr lang="en-US" dirty="0"/>
              <a:t>Definition Serverless</a:t>
            </a:r>
          </a:p>
          <a:p>
            <a:pPr lvl="1"/>
            <a:r>
              <a:rPr lang="en-US" b="1" dirty="0" err="1">
                <a:solidFill>
                  <a:schemeClr val="accent1"/>
                </a:solidFill>
              </a:rPr>
              <a:t>FaaS</a:t>
            </a:r>
            <a:r>
              <a:rPr lang="en-US" b="1" dirty="0">
                <a:solidFill>
                  <a:schemeClr val="accent1"/>
                </a:solidFill>
              </a:rPr>
              <a:t>: </a:t>
            </a:r>
            <a:r>
              <a:rPr lang="en-US" dirty="0"/>
              <a:t>functions-as-a-service (event-driven, stateless input-output mapping)</a:t>
            </a:r>
          </a:p>
          <a:p>
            <a:pPr lvl="1"/>
            <a:r>
              <a:rPr lang="en-US" dirty="0"/>
              <a:t>Infrastructure for deployment and auto-scaling of APIs/functions</a:t>
            </a:r>
          </a:p>
          <a:p>
            <a:pPr lvl="1"/>
            <a:r>
              <a:rPr lang="en-US" dirty="0"/>
              <a:t>Examples: </a:t>
            </a:r>
            <a:r>
              <a:rPr lang="en-US" b="1" dirty="0">
                <a:solidFill>
                  <a:srgbClr val="7889FB"/>
                </a:solidFill>
              </a:rPr>
              <a:t>Amazon Lambda</a:t>
            </a:r>
            <a:r>
              <a:rPr lang="en-US" dirty="0"/>
              <a:t>, </a:t>
            </a:r>
            <a:r>
              <a:rPr lang="en-US" b="1" dirty="0">
                <a:solidFill>
                  <a:srgbClr val="7889FB"/>
                </a:solidFill>
              </a:rPr>
              <a:t>Microsoft Azure Functions</a:t>
            </a:r>
            <a:r>
              <a:rPr lang="en-US" dirty="0"/>
              <a:t>, </a:t>
            </a:r>
            <a:r>
              <a:rPr lang="en-US" dirty="0" err="1"/>
              <a:t>etc</a:t>
            </a: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3"/>
            <a:endParaRPr lang="en-US" sz="1000" dirty="0"/>
          </a:p>
          <a:p>
            <a:r>
              <a:rPr lang="en-US" dirty="0"/>
              <a:t>Example</a:t>
            </a:r>
          </a:p>
          <a:p>
            <a:endParaRPr lang="en-US" dirty="0"/>
          </a:p>
        </p:txBody>
      </p:sp>
      <p:sp>
        <p:nvSpPr>
          <p:cNvPr id="3" name="Text Placeholder 2">
            <a:extLst>
              <a:ext uri="{FF2B5EF4-FFF2-40B4-BE49-F238E27FC236}">
                <a16:creationId xmlns:a16="http://schemas.microsoft.com/office/drawing/2014/main" id="{5AF6A799-CAB5-F428-B7C3-2BA14822FF28}"/>
              </a:ext>
            </a:extLst>
          </p:cNvPr>
          <p:cNvSpPr>
            <a:spLocks noGrp="1"/>
          </p:cNvSpPr>
          <p:nvPr>
            <p:ph type="body" sz="quarter" idx="14"/>
          </p:nvPr>
        </p:nvSpPr>
        <p:spPr/>
        <p:txBody>
          <a:bodyPr/>
          <a:lstStyle/>
          <a:p>
            <a:r>
              <a:rPr lang="en-US" dirty="0"/>
              <a:t>Serverless Computing</a:t>
            </a:r>
          </a:p>
        </p:txBody>
      </p:sp>
      <p:pic>
        <p:nvPicPr>
          <p:cNvPr id="4" name="Picture 3">
            <a:extLst>
              <a:ext uri="{FF2B5EF4-FFF2-40B4-BE49-F238E27FC236}">
                <a16:creationId xmlns:a16="http://schemas.microsoft.com/office/drawing/2014/main" id="{4AED383F-EA4A-EF21-BFD1-811C9A52B7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0356" y="1892499"/>
            <a:ext cx="720725" cy="483606"/>
          </a:xfrm>
          <a:prstGeom prst="rect">
            <a:avLst/>
          </a:prstGeom>
        </p:spPr>
      </p:pic>
      <p:pic>
        <p:nvPicPr>
          <p:cNvPr id="5" name="Picture 4">
            <a:extLst>
              <a:ext uri="{FF2B5EF4-FFF2-40B4-BE49-F238E27FC236}">
                <a16:creationId xmlns:a16="http://schemas.microsoft.com/office/drawing/2014/main" id="{FEDF7DCE-303C-90B8-85EA-B0ACB33B9D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4004" y="1968872"/>
            <a:ext cx="797230" cy="630270"/>
          </a:xfrm>
          <a:prstGeom prst="rect">
            <a:avLst/>
          </a:prstGeom>
        </p:spPr>
      </p:pic>
      <p:sp>
        <p:nvSpPr>
          <p:cNvPr id="6" name="Lightning Bolt 5">
            <a:extLst>
              <a:ext uri="{FF2B5EF4-FFF2-40B4-BE49-F238E27FC236}">
                <a16:creationId xmlns:a16="http://schemas.microsoft.com/office/drawing/2014/main" id="{5685D2EE-FA08-E9B6-5D7D-30856A7E8953}"/>
              </a:ext>
            </a:extLst>
          </p:cNvPr>
          <p:cNvSpPr/>
          <p:nvPr/>
        </p:nvSpPr>
        <p:spPr>
          <a:xfrm>
            <a:off x="3386957" y="2740451"/>
            <a:ext cx="885217" cy="787940"/>
          </a:xfrm>
          <a:prstGeom prst="lightningBol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89D40701-F9C1-963D-56EF-658EB5D0EF5A}"/>
              </a:ext>
            </a:extLst>
          </p:cNvPr>
          <p:cNvSpPr txBox="1"/>
          <p:nvPr/>
        </p:nvSpPr>
        <p:spPr>
          <a:xfrm>
            <a:off x="1995373" y="2672756"/>
            <a:ext cx="1391055" cy="923330"/>
          </a:xfrm>
          <a:prstGeom prst="rect">
            <a:avLst/>
          </a:prstGeom>
          <a:noFill/>
        </p:spPr>
        <p:txBody>
          <a:bodyPr wrap="square" lIns="0" rIns="0" rtlCol="0">
            <a:spAutoFit/>
          </a:bodyPr>
          <a:lstStyle/>
          <a:p>
            <a:pPr algn="ctr"/>
            <a:r>
              <a:rPr lang="en-US" b="1" dirty="0">
                <a:latin typeface="Calibri" panose="020F0502020204030204" pitchFamily="34" charset="0"/>
                <a:cs typeface="Calibri" panose="020F0502020204030204" pitchFamily="34" charset="0"/>
              </a:rPr>
              <a:t>Event Source </a:t>
            </a:r>
            <a:r>
              <a:rPr lang="en-US" dirty="0">
                <a:latin typeface="Calibri" panose="020F0502020204030204" pitchFamily="34" charset="0"/>
                <a:cs typeface="Calibri" panose="020F0502020204030204" pitchFamily="34" charset="0"/>
              </a:rPr>
              <a:t>(e.g., cloud services)</a:t>
            </a:r>
          </a:p>
        </p:txBody>
      </p:sp>
      <p:cxnSp>
        <p:nvCxnSpPr>
          <p:cNvPr id="8" name="Straight Arrow Connector 7">
            <a:extLst>
              <a:ext uri="{FF2B5EF4-FFF2-40B4-BE49-F238E27FC236}">
                <a16:creationId xmlns:a16="http://schemas.microsoft.com/office/drawing/2014/main" id="{DA087614-327A-CDC6-7BCB-3DB392BDC9BD}"/>
              </a:ext>
            </a:extLst>
          </p:cNvPr>
          <p:cNvCxnSpPr/>
          <p:nvPr/>
        </p:nvCxnSpPr>
        <p:spPr>
          <a:xfrm>
            <a:off x="5954805" y="3072474"/>
            <a:ext cx="869327" cy="0"/>
          </a:xfrm>
          <a:prstGeom prst="straightConnector1">
            <a:avLst/>
          </a:prstGeom>
          <a:noFill/>
          <a:ln w="19050" cap="sq" cmpd="sng" algn="ctr">
            <a:solidFill>
              <a:srgbClr val="7889FB"/>
            </a:solidFill>
            <a:prstDash val="solid"/>
            <a:round/>
            <a:headEnd type="none"/>
            <a:tailEnd type="triangle" w="med" len="lg"/>
          </a:ln>
          <a:effectLst/>
        </p:spPr>
      </p:cxnSp>
      <p:cxnSp>
        <p:nvCxnSpPr>
          <p:cNvPr id="9" name="Straight Arrow Connector 8">
            <a:extLst>
              <a:ext uri="{FF2B5EF4-FFF2-40B4-BE49-F238E27FC236}">
                <a16:creationId xmlns:a16="http://schemas.microsoft.com/office/drawing/2014/main" id="{AE60922F-F1FB-D7F1-14D5-BF1EBE3F1172}"/>
              </a:ext>
            </a:extLst>
          </p:cNvPr>
          <p:cNvCxnSpPr>
            <a:stCxn id="10" idx="3"/>
            <a:endCxn id="13" idx="1"/>
          </p:cNvCxnSpPr>
          <p:nvPr/>
        </p:nvCxnSpPr>
        <p:spPr>
          <a:xfrm>
            <a:off x="7719817" y="3133409"/>
            <a:ext cx="1185890" cy="2922"/>
          </a:xfrm>
          <a:prstGeom prst="straightConnector1">
            <a:avLst/>
          </a:prstGeom>
          <a:noFill/>
          <a:ln w="19050" cap="sq" cmpd="sng" algn="ctr">
            <a:solidFill>
              <a:srgbClr val="7889FB"/>
            </a:solidFill>
            <a:prstDash val="solid"/>
            <a:round/>
            <a:headEnd type="triangle" w="med" len="lg"/>
            <a:tailEnd type="triangle" w="med" len="lg"/>
          </a:ln>
          <a:effectLst/>
        </p:spPr>
      </p:cxnSp>
      <p:pic>
        <p:nvPicPr>
          <p:cNvPr id="10" name="Picture 9">
            <a:extLst>
              <a:ext uri="{FF2B5EF4-FFF2-40B4-BE49-F238E27FC236}">
                <a16:creationId xmlns:a16="http://schemas.microsoft.com/office/drawing/2014/main" id="{4C775332-E097-3031-EF14-9977FFAEAB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2587" y="2818274"/>
            <a:ext cx="797230" cy="630270"/>
          </a:xfrm>
          <a:prstGeom prst="rect">
            <a:avLst/>
          </a:prstGeom>
        </p:spPr>
      </p:pic>
      <p:sp>
        <p:nvSpPr>
          <p:cNvPr id="11" name="TextBox 10">
            <a:extLst>
              <a:ext uri="{FF2B5EF4-FFF2-40B4-BE49-F238E27FC236}">
                <a16:creationId xmlns:a16="http://schemas.microsoft.com/office/drawing/2014/main" id="{00E6FA90-555E-DEF0-4E0D-B13FAF1ECB88}"/>
              </a:ext>
            </a:extLst>
          </p:cNvPr>
          <p:cNvSpPr txBox="1"/>
          <p:nvPr/>
        </p:nvSpPr>
        <p:spPr>
          <a:xfrm>
            <a:off x="6421531" y="2523601"/>
            <a:ext cx="1920115" cy="369332"/>
          </a:xfrm>
          <a:prstGeom prst="rect">
            <a:avLst/>
          </a:prstGeom>
          <a:noFill/>
        </p:spPr>
        <p:txBody>
          <a:bodyPr wrap="square" lIns="0" rIns="0" rtlCol="0">
            <a:spAutoFit/>
          </a:bodyPr>
          <a:lstStyle/>
          <a:p>
            <a:pPr algn="ctr"/>
            <a:r>
              <a:rPr lang="en-US" b="1" dirty="0">
                <a:latin typeface="Calibri" panose="020F0502020204030204" pitchFamily="34" charset="0"/>
                <a:cs typeface="Calibri" panose="020F0502020204030204" pitchFamily="34" charset="0"/>
              </a:rPr>
              <a:t>Lambda Functions</a:t>
            </a:r>
            <a:endParaRPr lang="en-US" dirty="0">
              <a:latin typeface="Calibri" panose="020F0502020204030204" pitchFamily="34" charset="0"/>
              <a:cs typeface="Calibri" panose="020F0502020204030204" pitchFamily="34" charset="0"/>
            </a:endParaRPr>
          </a:p>
        </p:txBody>
      </p:sp>
      <p:cxnSp>
        <p:nvCxnSpPr>
          <p:cNvPr id="12" name="Straight Arrow Connector 11">
            <a:extLst>
              <a:ext uri="{FF2B5EF4-FFF2-40B4-BE49-F238E27FC236}">
                <a16:creationId xmlns:a16="http://schemas.microsoft.com/office/drawing/2014/main" id="{75FE489F-6839-9C1D-CD4E-8003A4CA2044}"/>
              </a:ext>
            </a:extLst>
          </p:cNvPr>
          <p:cNvCxnSpPr>
            <a:endCxn id="15" idx="3"/>
          </p:cNvCxnSpPr>
          <p:nvPr/>
        </p:nvCxnSpPr>
        <p:spPr>
          <a:xfrm flipH="1">
            <a:off x="5954805" y="3184682"/>
            <a:ext cx="869327" cy="2861"/>
          </a:xfrm>
          <a:prstGeom prst="straightConnector1">
            <a:avLst/>
          </a:prstGeom>
          <a:noFill/>
          <a:ln w="19050" cap="sq" cmpd="sng" algn="ctr">
            <a:solidFill>
              <a:srgbClr val="7889FB"/>
            </a:solidFill>
            <a:prstDash val="solid"/>
            <a:round/>
            <a:headEnd type="none"/>
            <a:tailEnd type="triangle" w="med" len="lg"/>
          </a:ln>
          <a:effectLst/>
        </p:spPr>
      </p:cxnSp>
      <p:sp>
        <p:nvSpPr>
          <p:cNvPr id="13" name="TextBox 12">
            <a:extLst>
              <a:ext uri="{FF2B5EF4-FFF2-40B4-BE49-F238E27FC236}">
                <a16:creationId xmlns:a16="http://schemas.microsoft.com/office/drawing/2014/main" id="{FDDA8325-2BE9-5C7D-B2A2-3922A75089FF}"/>
              </a:ext>
            </a:extLst>
          </p:cNvPr>
          <p:cNvSpPr txBox="1"/>
          <p:nvPr/>
        </p:nvSpPr>
        <p:spPr>
          <a:xfrm>
            <a:off x="8905707" y="2813165"/>
            <a:ext cx="1391055" cy="646331"/>
          </a:xfrm>
          <a:prstGeom prst="rect">
            <a:avLst/>
          </a:prstGeom>
          <a:noFill/>
        </p:spPr>
        <p:txBody>
          <a:bodyPr wrap="square" lIns="0" rIns="0" rtlCol="0">
            <a:spAutoFit/>
          </a:bodyPr>
          <a:lstStyle/>
          <a:p>
            <a:pPr algn="ctr"/>
            <a:r>
              <a:rPr lang="en-US" b="1" dirty="0">
                <a:latin typeface="Calibri" panose="020F0502020204030204" pitchFamily="34" charset="0"/>
                <a:cs typeface="Calibri" panose="020F0502020204030204" pitchFamily="34" charset="0"/>
              </a:rPr>
              <a:t>Other APIs and Services</a:t>
            </a:r>
            <a:endParaRPr lang="en-US" dirty="0">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3F978706-D192-88E6-9BBC-6297D191639A}"/>
              </a:ext>
            </a:extLst>
          </p:cNvPr>
          <p:cNvSpPr txBox="1"/>
          <p:nvPr/>
        </p:nvSpPr>
        <p:spPr>
          <a:xfrm>
            <a:off x="6313800" y="3392202"/>
            <a:ext cx="2132455" cy="923330"/>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Auto scaling </a:t>
            </a:r>
            <a:br>
              <a:rPr lang="en-US" b="1" dirty="0">
                <a:solidFill>
                  <a:schemeClr val="accent1"/>
                </a:solidFill>
                <a:latin typeface="Calibri" panose="020F0502020204030204" pitchFamily="34" charset="0"/>
                <a:cs typeface="Calibri" panose="020F0502020204030204" pitchFamily="34" charset="0"/>
              </a:rPr>
            </a:br>
            <a:r>
              <a:rPr lang="en-US" b="1" dirty="0">
                <a:solidFill>
                  <a:schemeClr val="accent1"/>
                </a:solidFill>
                <a:latin typeface="Calibri" panose="020F0502020204030204" pitchFamily="34" charset="0"/>
                <a:cs typeface="Calibri" panose="020F0502020204030204" pitchFamily="34" charset="0"/>
              </a:rPr>
              <a:t>Pay-per-request </a:t>
            </a:r>
            <a:br>
              <a:rPr lang="en-US" b="1" dirty="0">
                <a:solidFill>
                  <a:schemeClr val="accent1"/>
                </a:solidFill>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(1M x 100ms = 0.2$)</a:t>
            </a:r>
          </a:p>
        </p:txBody>
      </p:sp>
      <p:pic>
        <p:nvPicPr>
          <p:cNvPr id="15" name="Picture 14">
            <a:extLst>
              <a:ext uri="{FF2B5EF4-FFF2-40B4-BE49-F238E27FC236}">
                <a16:creationId xmlns:a16="http://schemas.microsoft.com/office/drawing/2014/main" id="{CCB9635E-CD89-EFBF-7BE4-807EDABEF0F2}"/>
              </a:ext>
            </a:extLst>
          </p:cNvPr>
          <p:cNvPicPr>
            <a:picLocks noChangeAspect="1"/>
          </p:cNvPicPr>
          <p:nvPr/>
        </p:nvPicPr>
        <p:blipFill>
          <a:blip r:embed="rId4"/>
          <a:stretch>
            <a:fillRect/>
          </a:stretch>
        </p:blipFill>
        <p:spPr>
          <a:xfrm>
            <a:off x="5145180" y="2616043"/>
            <a:ext cx="809625" cy="1143000"/>
          </a:xfrm>
          <a:prstGeom prst="rect">
            <a:avLst/>
          </a:prstGeom>
        </p:spPr>
      </p:pic>
      <p:cxnSp>
        <p:nvCxnSpPr>
          <p:cNvPr id="16" name="Straight Arrow Connector 15">
            <a:extLst>
              <a:ext uri="{FF2B5EF4-FFF2-40B4-BE49-F238E27FC236}">
                <a16:creationId xmlns:a16="http://schemas.microsoft.com/office/drawing/2014/main" id="{BEBFC5C5-1FE8-378B-4F57-831B9C969035}"/>
              </a:ext>
            </a:extLst>
          </p:cNvPr>
          <p:cNvCxnSpPr/>
          <p:nvPr/>
        </p:nvCxnSpPr>
        <p:spPr>
          <a:xfrm>
            <a:off x="4248265" y="3074150"/>
            <a:ext cx="869327" cy="0"/>
          </a:xfrm>
          <a:prstGeom prst="straightConnector1">
            <a:avLst/>
          </a:prstGeom>
          <a:noFill/>
          <a:ln w="19050" cap="sq" cmpd="sng" algn="ctr">
            <a:solidFill>
              <a:srgbClr val="7889FB"/>
            </a:solidFill>
            <a:prstDash val="solid"/>
            <a:round/>
            <a:headEnd type="none"/>
            <a:tailEnd type="triangle" w="med" len="lg"/>
          </a:ln>
          <a:effectLst/>
        </p:spPr>
      </p:cxnSp>
      <p:cxnSp>
        <p:nvCxnSpPr>
          <p:cNvPr id="17" name="Straight Arrow Connector 16">
            <a:extLst>
              <a:ext uri="{FF2B5EF4-FFF2-40B4-BE49-F238E27FC236}">
                <a16:creationId xmlns:a16="http://schemas.microsoft.com/office/drawing/2014/main" id="{41519E00-2965-0618-2643-F09A41B3B1E7}"/>
              </a:ext>
            </a:extLst>
          </p:cNvPr>
          <p:cNvCxnSpPr/>
          <p:nvPr/>
        </p:nvCxnSpPr>
        <p:spPr>
          <a:xfrm flipH="1">
            <a:off x="4248265" y="3186358"/>
            <a:ext cx="869327" cy="2861"/>
          </a:xfrm>
          <a:prstGeom prst="straightConnector1">
            <a:avLst/>
          </a:prstGeom>
          <a:noFill/>
          <a:ln w="19050" cap="sq" cmpd="sng" algn="ctr">
            <a:solidFill>
              <a:srgbClr val="7889FB"/>
            </a:solidFill>
            <a:prstDash val="solid"/>
            <a:round/>
            <a:headEnd type="none"/>
            <a:tailEnd type="triangle" w="med" len="lg"/>
          </a:ln>
          <a:effectLst/>
        </p:spPr>
      </p:cxnSp>
      <p:pic>
        <p:nvPicPr>
          <p:cNvPr id="18" name="Picture 17">
            <a:extLst>
              <a:ext uri="{FF2B5EF4-FFF2-40B4-BE49-F238E27FC236}">
                <a16:creationId xmlns:a16="http://schemas.microsoft.com/office/drawing/2014/main" id="{BA3AD50C-A689-949B-0DAB-7D2FBD23C526}"/>
              </a:ext>
            </a:extLst>
          </p:cNvPr>
          <p:cNvPicPr>
            <a:picLocks noChangeAspect="1"/>
          </p:cNvPicPr>
          <p:nvPr/>
        </p:nvPicPr>
        <p:blipFill>
          <a:blip r:embed="rId5"/>
          <a:stretch>
            <a:fillRect/>
          </a:stretch>
        </p:blipFill>
        <p:spPr>
          <a:xfrm>
            <a:off x="9819256" y="416578"/>
            <a:ext cx="497559" cy="640080"/>
          </a:xfrm>
          <a:prstGeom prst="rect">
            <a:avLst/>
          </a:prstGeom>
          <a:ln w="25400">
            <a:solidFill>
              <a:srgbClr val="7889FB"/>
            </a:solidFill>
          </a:ln>
        </p:spPr>
      </p:pic>
      <p:sp>
        <p:nvSpPr>
          <p:cNvPr id="19" name="TextBox 18">
            <a:extLst>
              <a:ext uri="{FF2B5EF4-FFF2-40B4-BE49-F238E27FC236}">
                <a16:creationId xmlns:a16="http://schemas.microsoft.com/office/drawing/2014/main" id="{35C177D1-092A-5FBC-B545-09129B82BAC3}"/>
              </a:ext>
            </a:extLst>
          </p:cNvPr>
          <p:cNvSpPr txBox="1"/>
          <p:nvPr/>
        </p:nvSpPr>
        <p:spPr>
          <a:xfrm>
            <a:off x="6694466" y="367938"/>
            <a:ext cx="2976663"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[Joseph M. </a:t>
            </a:r>
            <a:r>
              <a:rPr lang="en-US" sz="1400" dirty="0" err="1">
                <a:latin typeface="Calibri" panose="020F0502020204030204" pitchFamily="34" charset="0"/>
                <a:cs typeface="Calibri" panose="020F0502020204030204" pitchFamily="34" charset="0"/>
              </a:rPr>
              <a:t>Hellerstein</a:t>
            </a:r>
            <a:r>
              <a:rPr lang="en-US" sz="1400" dirty="0">
                <a:latin typeface="Calibri" panose="020F0502020204030204" pitchFamily="34" charset="0"/>
                <a:cs typeface="Calibri" panose="020F0502020204030204" pitchFamily="34" charset="0"/>
              </a:rPr>
              <a:t> et al: </a:t>
            </a:r>
            <a:r>
              <a:rPr lang="en-US" sz="1400" dirty="0" err="1">
                <a:latin typeface="Calibri" panose="020F0502020204030204" pitchFamily="34" charset="0"/>
                <a:cs typeface="Calibri" panose="020F0502020204030204" pitchFamily="34" charset="0"/>
              </a:rPr>
              <a:t>Serverless</a:t>
            </a:r>
            <a:r>
              <a:rPr lang="en-US" sz="1400" dirty="0">
                <a:latin typeface="Calibri" panose="020F0502020204030204" pitchFamily="34" charset="0"/>
                <a:cs typeface="Calibri" panose="020F0502020204030204" pitchFamily="34" charset="0"/>
              </a:rPr>
              <a:t> Computing: </a:t>
            </a:r>
            <a:r>
              <a:rPr lang="en-US" sz="1400" dirty="0">
                <a:solidFill>
                  <a:schemeClr val="accent1"/>
                </a:solidFill>
                <a:latin typeface="Calibri" panose="020F0502020204030204" pitchFamily="34" charset="0"/>
                <a:cs typeface="Calibri" panose="020F0502020204030204" pitchFamily="34" charset="0"/>
              </a:rPr>
              <a:t>One Step Forward, Two Steps Back</a:t>
            </a:r>
            <a:r>
              <a:rPr lang="en-US" sz="1400" dirty="0">
                <a:latin typeface="Calibri" panose="020F0502020204030204" pitchFamily="34" charset="0"/>
                <a:cs typeface="Calibri" panose="020F0502020204030204" pitchFamily="34" charset="0"/>
              </a:rPr>
              <a:t>. </a:t>
            </a:r>
            <a:r>
              <a:rPr lang="en-US" sz="1400" b="1" dirty="0">
                <a:latin typeface="Calibri" panose="020F0502020204030204" pitchFamily="34" charset="0"/>
                <a:cs typeface="Calibri" panose="020F0502020204030204" pitchFamily="34" charset="0"/>
              </a:rPr>
              <a:t>CIDR 2019</a:t>
            </a:r>
            <a:r>
              <a:rPr lang="en-US" sz="1400" dirty="0">
                <a:latin typeface="Calibri" panose="020F0502020204030204" pitchFamily="34" charset="0"/>
                <a:cs typeface="Calibri" panose="020F0502020204030204" pitchFamily="34" charset="0"/>
              </a:rPr>
              <a:t>]</a:t>
            </a:r>
          </a:p>
        </p:txBody>
      </p:sp>
      <p:sp>
        <p:nvSpPr>
          <p:cNvPr id="20" name="TextBox 19">
            <a:extLst>
              <a:ext uri="{FF2B5EF4-FFF2-40B4-BE49-F238E27FC236}">
                <a16:creationId xmlns:a16="http://schemas.microsoft.com/office/drawing/2014/main" id="{BF9810B5-7CFC-678D-ECFE-178EF2D5F824}"/>
              </a:ext>
            </a:extLst>
          </p:cNvPr>
          <p:cNvSpPr txBox="1"/>
          <p:nvPr/>
        </p:nvSpPr>
        <p:spPr>
          <a:xfrm>
            <a:off x="2457954" y="4575196"/>
            <a:ext cx="7478746" cy="2046714"/>
          </a:xfrm>
          <a:prstGeom prst="rect">
            <a:avLst/>
          </a:prstGeom>
          <a:noFill/>
        </p:spPr>
        <p:txBody>
          <a:bodyPr wrap="square" lIns="0" rIns="0" rtlCol="0">
            <a:spAutoFit/>
          </a:bodyPr>
          <a:lstStyle/>
          <a:p>
            <a:r>
              <a:rPr lang="en-US" sz="1500" b="1" dirty="0">
                <a:latin typeface="Consolas" panose="020B0609020204030204" pitchFamily="49" charset="0"/>
                <a:cs typeface="Calibri" panose="020F0502020204030204" pitchFamily="34" charset="0"/>
              </a:rPr>
              <a:t>import</a:t>
            </a:r>
            <a:r>
              <a:rPr lang="en-US" sz="1500" dirty="0">
                <a:latin typeface="Consolas" panose="020B0609020204030204" pitchFamily="49" charset="0"/>
                <a:cs typeface="Calibri" panose="020F0502020204030204" pitchFamily="34" charset="0"/>
              </a:rPr>
              <a:t> </a:t>
            </a:r>
            <a:r>
              <a:rPr lang="en-US" sz="1500" dirty="0" err="1">
                <a:latin typeface="Consolas" panose="020B0609020204030204" pitchFamily="49" charset="0"/>
                <a:cs typeface="Calibri" panose="020F0502020204030204" pitchFamily="34" charset="0"/>
              </a:rPr>
              <a:t>com.amazonaws.services.lambda.runtime.Context</a:t>
            </a:r>
            <a:r>
              <a:rPr lang="en-US" sz="1500" dirty="0">
                <a:latin typeface="Consolas" panose="020B0609020204030204" pitchFamily="49" charset="0"/>
                <a:cs typeface="Calibri" panose="020F0502020204030204" pitchFamily="34" charset="0"/>
              </a:rPr>
              <a:t>;</a:t>
            </a:r>
          </a:p>
          <a:p>
            <a:r>
              <a:rPr lang="en-US" sz="1500" b="1" dirty="0">
                <a:latin typeface="Consolas" panose="020B0609020204030204" pitchFamily="49" charset="0"/>
                <a:cs typeface="Calibri" panose="020F0502020204030204" pitchFamily="34" charset="0"/>
              </a:rPr>
              <a:t>import</a:t>
            </a:r>
            <a:r>
              <a:rPr lang="en-US" sz="1500" dirty="0">
                <a:latin typeface="Consolas" panose="020B0609020204030204" pitchFamily="49" charset="0"/>
                <a:cs typeface="Calibri" panose="020F0502020204030204" pitchFamily="34" charset="0"/>
              </a:rPr>
              <a:t> </a:t>
            </a:r>
            <a:r>
              <a:rPr lang="en-US" sz="1500" dirty="0" err="1">
                <a:latin typeface="Consolas" panose="020B0609020204030204" pitchFamily="49" charset="0"/>
                <a:cs typeface="Calibri" panose="020F0502020204030204" pitchFamily="34" charset="0"/>
              </a:rPr>
              <a:t>com.amazonaws.services.lambda.runtime.RequestHandler</a:t>
            </a:r>
            <a:r>
              <a:rPr lang="en-US" sz="1500" dirty="0">
                <a:latin typeface="Consolas" panose="020B0609020204030204" pitchFamily="49" charset="0"/>
                <a:cs typeface="Calibri" panose="020F0502020204030204" pitchFamily="34" charset="0"/>
              </a:rPr>
              <a:t>;</a:t>
            </a:r>
          </a:p>
          <a:p>
            <a:endParaRPr lang="en-US" sz="700" dirty="0">
              <a:latin typeface="Consolas" panose="020B0609020204030204" pitchFamily="49" charset="0"/>
              <a:cs typeface="Calibri" panose="020F0502020204030204" pitchFamily="34" charset="0"/>
            </a:endParaRPr>
          </a:p>
          <a:p>
            <a:r>
              <a:rPr lang="en-US" sz="1500" b="1" dirty="0">
                <a:latin typeface="Consolas" panose="020B0609020204030204" pitchFamily="49" charset="0"/>
                <a:cs typeface="Calibri" panose="020F0502020204030204" pitchFamily="34" charset="0"/>
              </a:rPr>
              <a:t>public class</a:t>
            </a:r>
            <a:r>
              <a:rPr lang="en-US" sz="1500" dirty="0">
                <a:latin typeface="Consolas" panose="020B0609020204030204" pitchFamily="49" charset="0"/>
                <a:cs typeface="Calibri" panose="020F0502020204030204" pitchFamily="34" charset="0"/>
              </a:rPr>
              <a:t> </a:t>
            </a:r>
            <a:r>
              <a:rPr lang="en-US" sz="1500" dirty="0" err="1">
                <a:latin typeface="Consolas" panose="020B0609020204030204" pitchFamily="49" charset="0"/>
                <a:cs typeface="Calibri" panose="020F0502020204030204" pitchFamily="34" charset="0"/>
              </a:rPr>
              <a:t>MyHandler</a:t>
            </a:r>
            <a:r>
              <a:rPr lang="en-US" sz="1500" dirty="0">
                <a:latin typeface="Consolas" panose="020B0609020204030204" pitchFamily="49" charset="0"/>
                <a:cs typeface="Calibri" panose="020F0502020204030204" pitchFamily="34" charset="0"/>
              </a:rPr>
              <a:t> </a:t>
            </a:r>
            <a:r>
              <a:rPr lang="en-US" sz="1500" b="1" dirty="0">
                <a:latin typeface="Consolas" panose="020B0609020204030204" pitchFamily="49" charset="0"/>
                <a:cs typeface="Calibri" panose="020F0502020204030204" pitchFamily="34" charset="0"/>
              </a:rPr>
              <a:t>implements</a:t>
            </a:r>
            <a:r>
              <a:rPr lang="en-US" sz="1500" dirty="0">
                <a:latin typeface="Consolas" panose="020B0609020204030204" pitchFamily="49" charset="0"/>
                <a:cs typeface="Calibri" panose="020F0502020204030204" pitchFamily="34" charset="0"/>
              </a:rPr>
              <a:t> </a:t>
            </a:r>
            <a:r>
              <a:rPr lang="en-US" sz="1500" b="1" dirty="0" err="1">
                <a:solidFill>
                  <a:schemeClr val="accent1"/>
                </a:solidFill>
                <a:latin typeface="Consolas" panose="020B0609020204030204" pitchFamily="49" charset="0"/>
                <a:cs typeface="Calibri" panose="020F0502020204030204" pitchFamily="34" charset="0"/>
              </a:rPr>
              <a:t>RequestHandler</a:t>
            </a:r>
            <a:r>
              <a:rPr lang="en-US" sz="1500" dirty="0">
                <a:latin typeface="Consolas" panose="020B0609020204030204" pitchFamily="49" charset="0"/>
                <a:cs typeface="Calibri" panose="020F0502020204030204" pitchFamily="34" charset="0"/>
              </a:rPr>
              <a:t>&lt;Tuple, </a:t>
            </a:r>
            <a:r>
              <a:rPr lang="en-US" sz="1500" dirty="0" err="1">
                <a:latin typeface="Consolas" panose="020B0609020204030204" pitchFamily="49" charset="0"/>
                <a:cs typeface="Calibri" panose="020F0502020204030204" pitchFamily="34" charset="0"/>
              </a:rPr>
              <a:t>MyResponse</a:t>
            </a:r>
            <a:r>
              <a:rPr lang="en-US" sz="1500" dirty="0">
                <a:latin typeface="Consolas" panose="020B0609020204030204" pitchFamily="49" charset="0"/>
                <a:cs typeface="Calibri" panose="020F0502020204030204" pitchFamily="34" charset="0"/>
              </a:rPr>
              <a:t>&gt; {</a:t>
            </a:r>
          </a:p>
          <a:p>
            <a:r>
              <a:rPr lang="en-US" sz="1500" dirty="0">
                <a:latin typeface="Consolas" panose="020B0609020204030204" pitchFamily="49" charset="0"/>
                <a:cs typeface="Calibri" panose="020F0502020204030204" pitchFamily="34" charset="0"/>
              </a:rPr>
              <a:t>    @Override</a:t>
            </a:r>
          </a:p>
          <a:p>
            <a:r>
              <a:rPr lang="en-US" sz="1500" dirty="0">
                <a:latin typeface="Consolas" panose="020B0609020204030204" pitchFamily="49" charset="0"/>
                <a:cs typeface="Calibri" panose="020F0502020204030204" pitchFamily="34" charset="0"/>
              </a:rPr>
              <a:t>    </a:t>
            </a:r>
            <a:r>
              <a:rPr lang="en-US" sz="1500" b="1" dirty="0">
                <a:latin typeface="Consolas" panose="020B0609020204030204" pitchFamily="49" charset="0"/>
                <a:cs typeface="Calibri" panose="020F0502020204030204" pitchFamily="34" charset="0"/>
              </a:rPr>
              <a:t>public </a:t>
            </a:r>
            <a:r>
              <a:rPr lang="en-US" sz="1500" dirty="0" err="1">
                <a:latin typeface="Consolas" panose="020B0609020204030204" pitchFamily="49" charset="0"/>
                <a:cs typeface="Calibri" panose="020F0502020204030204" pitchFamily="34" charset="0"/>
              </a:rPr>
              <a:t>MyResponse</a:t>
            </a:r>
            <a:r>
              <a:rPr lang="en-US" sz="1500" dirty="0">
                <a:latin typeface="Consolas" panose="020B0609020204030204" pitchFamily="49" charset="0"/>
                <a:cs typeface="Calibri" panose="020F0502020204030204" pitchFamily="34" charset="0"/>
              </a:rPr>
              <a:t> </a:t>
            </a:r>
            <a:r>
              <a:rPr lang="en-US" sz="1500" dirty="0" err="1">
                <a:latin typeface="Consolas" panose="020B0609020204030204" pitchFamily="49" charset="0"/>
                <a:cs typeface="Calibri" panose="020F0502020204030204" pitchFamily="34" charset="0"/>
              </a:rPr>
              <a:t>handleRequest</a:t>
            </a:r>
            <a:r>
              <a:rPr lang="en-US" sz="1500" dirty="0">
                <a:latin typeface="Consolas" panose="020B0609020204030204" pitchFamily="49" charset="0"/>
                <a:cs typeface="Calibri" panose="020F0502020204030204" pitchFamily="34" charset="0"/>
              </a:rPr>
              <a:t>(Tuple input, </a:t>
            </a:r>
            <a:r>
              <a:rPr lang="en-US" sz="1500" b="1" dirty="0">
                <a:solidFill>
                  <a:schemeClr val="accent1"/>
                </a:solidFill>
                <a:latin typeface="Consolas" panose="020B0609020204030204" pitchFamily="49" charset="0"/>
                <a:cs typeface="Calibri" panose="020F0502020204030204" pitchFamily="34" charset="0"/>
              </a:rPr>
              <a:t>Context</a:t>
            </a:r>
            <a:r>
              <a:rPr lang="en-US" sz="1500" dirty="0">
                <a:latin typeface="Consolas" panose="020B0609020204030204" pitchFamily="49" charset="0"/>
                <a:cs typeface="Calibri" panose="020F0502020204030204" pitchFamily="34" charset="0"/>
              </a:rPr>
              <a:t> context) {</a:t>
            </a:r>
          </a:p>
          <a:p>
            <a:r>
              <a:rPr lang="en-US" sz="1500" dirty="0">
                <a:latin typeface="Consolas" panose="020B0609020204030204" pitchFamily="49" charset="0"/>
                <a:cs typeface="Calibri" panose="020F0502020204030204" pitchFamily="34" charset="0"/>
              </a:rPr>
              <a:t>       </a:t>
            </a:r>
            <a:r>
              <a:rPr lang="en-US" sz="1500" b="1" dirty="0">
                <a:latin typeface="Consolas" panose="020B0609020204030204" pitchFamily="49" charset="0"/>
                <a:cs typeface="Calibri" panose="020F0502020204030204" pitchFamily="34" charset="0"/>
              </a:rPr>
              <a:t>return </a:t>
            </a:r>
            <a:r>
              <a:rPr lang="en-US" sz="1500" b="1" dirty="0" err="1">
                <a:solidFill>
                  <a:srgbClr val="7889FB"/>
                </a:solidFill>
                <a:latin typeface="Consolas" panose="020B0609020204030204" pitchFamily="49" charset="0"/>
                <a:cs typeface="Calibri" panose="020F0502020204030204" pitchFamily="34" charset="0"/>
              </a:rPr>
              <a:t>expensiveModelScoring</a:t>
            </a:r>
            <a:r>
              <a:rPr lang="en-US" sz="1500" dirty="0">
                <a:latin typeface="Consolas" panose="020B0609020204030204" pitchFamily="49" charset="0"/>
                <a:cs typeface="Calibri" panose="020F0502020204030204" pitchFamily="34" charset="0"/>
              </a:rPr>
              <a:t>(input); </a:t>
            </a:r>
            <a:r>
              <a:rPr lang="en-US" sz="1500" b="1" dirty="0">
                <a:solidFill>
                  <a:srgbClr val="00B050"/>
                </a:solidFill>
                <a:latin typeface="Consolas" panose="020B0609020204030204" pitchFamily="49" charset="0"/>
                <a:cs typeface="Calibri" panose="020F0502020204030204" pitchFamily="34" charset="0"/>
              </a:rPr>
              <a:t>// with read-only model</a:t>
            </a:r>
          </a:p>
          <a:p>
            <a:r>
              <a:rPr lang="en-US" sz="1500" dirty="0">
                <a:latin typeface="Consolas" panose="020B0609020204030204" pitchFamily="49" charset="0"/>
                <a:cs typeface="Calibri" panose="020F0502020204030204" pitchFamily="34" charset="0"/>
              </a:rPr>
              <a:t>    }</a:t>
            </a:r>
          </a:p>
          <a:p>
            <a:r>
              <a:rPr lang="en-US" sz="1500" dirty="0">
                <a:latin typeface="Consolas" panose="020B0609020204030204" pitchFamily="49" charset="0"/>
                <a:cs typeface="Calibri" panose="020F0502020204030204" pitchFamily="34" charset="0"/>
              </a:rPr>
              <a:t>}</a:t>
            </a:r>
          </a:p>
        </p:txBody>
      </p:sp>
    </p:spTree>
    <p:extLst>
      <p:ext uri="{BB962C8B-B14F-4D97-AF65-F5344CB8AC3E}">
        <p14:creationId xmlns:p14="http://schemas.microsoft.com/office/powerpoint/2010/main" val="416125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3" grpId="0"/>
      <p:bldP spid="14"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0149B6-E7B0-A3DC-6ABE-2C4179602115}"/>
              </a:ext>
            </a:extLst>
          </p:cNvPr>
          <p:cNvSpPr>
            <a:spLocks noGrp="1"/>
          </p:cNvSpPr>
          <p:nvPr>
            <p:ph type="body" sz="quarter" idx="18"/>
          </p:nvPr>
        </p:nvSpPr>
        <p:spPr/>
        <p:txBody>
          <a:bodyPr/>
          <a:lstStyle/>
          <a:p>
            <a:r>
              <a:rPr lang="en-US" dirty="0"/>
              <a:t>Example </a:t>
            </a:r>
            <a:br>
              <a:rPr lang="en-US" dirty="0"/>
            </a:br>
            <a:r>
              <a:rPr lang="en-US" dirty="0"/>
              <a:t>Scenario </a:t>
            </a:r>
          </a:p>
          <a:p>
            <a:pPr lvl="1"/>
            <a:endParaRPr lang="en-US" dirty="0"/>
          </a:p>
          <a:p>
            <a:pPr lvl="1"/>
            <a:endParaRPr lang="en-US" dirty="0"/>
          </a:p>
          <a:p>
            <a:pPr marL="0" indent="0">
              <a:buNone/>
            </a:pPr>
            <a:r>
              <a:rPr lang="en-US" dirty="0"/>
              <a:t>	</a:t>
            </a:r>
          </a:p>
          <a:p>
            <a:pPr marL="0" indent="0">
              <a:buNone/>
            </a:pPr>
            <a:endParaRPr lang="en-US" dirty="0"/>
          </a:p>
          <a:p>
            <a:endParaRPr lang="en-US" dirty="0"/>
          </a:p>
          <a:p>
            <a:r>
              <a:rPr lang="en-US" dirty="0"/>
              <a:t>Challenges</a:t>
            </a:r>
          </a:p>
          <a:p>
            <a:pPr lvl="1"/>
            <a:r>
              <a:rPr lang="en-US" dirty="0">
                <a:sym typeface="Wingdings" panose="05000000000000000000" pitchFamily="2" charset="2"/>
              </a:rPr>
              <a:t>Scoring part of larger </a:t>
            </a:r>
            <a:r>
              <a:rPr lang="en-US" b="1" dirty="0">
                <a:solidFill>
                  <a:schemeClr val="accent1"/>
                </a:solidFill>
                <a:sym typeface="Wingdings" panose="05000000000000000000" pitchFamily="2" charset="2"/>
              </a:rPr>
              <a:t>end-to-end pipeline</a:t>
            </a:r>
          </a:p>
          <a:p>
            <a:pPr lvl="1"/>
            <a:r>
              <a:rPr lang="en-US" dirty="0">
                <a:sym typeface="Wingdings" panose="05000000000000000000" pitchFamily="2" charset="2"/>
              </a:rPr>
              <a:t>External parallelization w/o materialization</a:t>
            </a:r>
            <a:endParaRPr lang="en-US" sz="700" dirty="0">
              <a:sym typeface="Wingdings" panose="05000000000000000000" pitchFamily="2" charset="2"/>
            </a:endParaRPr>
          </a:p>
          <a:p>
            <a:pPr lvl="1"/>
            <a:r>
              <a:rPr lang="en-US" dirty="0">
                <a:sym typeface="Wingdings" panose="05000000000000000000" pitchFamily="2" charset="2"/>
              </a:rPr>
              <a:t>Simple </a:t>
            </a:r>
            <a:r>
              <a:rPr lang="en-US" b="1" dirty="0">
                <a:solidFill>
                  <a:schemeClr val="accent1"/>
                </a:solidFill>
                <a:sym typeface="Wingdings" panose="05000000000000000000" pitchFamily="2" charset="2"/>
              </a:rPr>
              <a:t>synchronous scoring</a:t>
            </a:r>
            <a:endParaRPr lang="en-US" sz="700" dirty="0">
              <a:solidFill>
                <a:schemeClr val="accent1"/>
              </a:solidFill>
            </a:endParaRPr>
          </a:p>
          <a:p>
            <a:pPr lvl="1"/>
            <a:r>
              <a:rPr lang="en-US" b="1" dirty="0">
                <a:solidFill>
                  <a:schemeClr val="accent1"/>
                </a:solidFill>
              </a:rPr>
              <a:t>Data size</a:t>
            </a:r>
            <a:r>
              <a:rPr lang="en-US" b="1" dirty="0">
                <a:solidFill>
                  <a:srgbClr val="FF0000"/>
                </a:solidFill>
              </a:rPr>
              <a:t> </a:t>
            </a:r>
            <a:r>
              <a:rPr lang="en-US" dirty="0"/>
              <a:t>(tiny </a:t>
            </a:r>
            <a:r>
              <a:rPr lang="el-GR" dirty="0">
                <a:latin typeface="Cambria" panose="02040503050406030204" pitchFamily="18" charset="0"/>
              </a:rPr>
              <a:t>Δ</a:t>
            </a:r>
            <a:r>
              <a:rPr lang="en-US" dirty="0"/>
              <a:t>X, huge model M) </a:t>
            </a:r>
            <a:endParaRPr lang="en-US" sz="700" dirty="0"/>
          </a:p>
          <a:p>
            <a:pPr lvl="1"/>
            <a:r>
              <a:rPr lang="en-US" b="1" dirty="0">
                <a:solidFill>
                  <a:schemeClr val="accent1"/>
                </a:solidFill>
              </a:rPr>
              <a:t>Seamless integration</a:t>
            </a:r>
            <a:r>
              <a:rPr lang="en-US" dirty="0"/>
              <a:t> &amp; model consistency</a:t>
            </a:r>
          </a:p>
          <a:p>
            <a:endParaRPr lang="en-US" dirty="0"/>
          </a:p>
        </p:txBody>
      </p:sp>
      <p:sp>
        <p:nvSpPr>
          <p:cNvPr id="3" name="Text Placeholder 2">
            <a:extLst>
              <a:ext uri="{FF2B5EF4-FFF2-40B4-BE49-F238E27FC236}">
                <a16:creationId xmlns:a16="http://schemas.microsoft.com/office/drawing/2014/main" id="{7F7575CC-5332-18C3-0A77-C0F1F397DAE7}"/>
              </a:ext>
            </a:extLst>
          </p:cNvPr>
          <p:cNvSpPr>
            <a:spLocks noGrp="1"/>
          </p:cNvSpPr>
          <p:nvPr>
            <p:ph type="body" sz="quarter" idx="14"/>
          </p:nvPr>
        </p:nvSpPr>
        <p:spPr/>
        <p:txBody>
          <a:bodyPr/>
          <a:lstStyle/>
          <a:p>
            <a:r>
              <a:rPr lang="en-US" dirty="0"/>
              <a:t>Example </a:t>
            </a:r>
            <a:r>
              <a:rPr lang="en-US" dirty="0" err="1"/>
              <a:t>SystemDS</a:t>
            </a:r>
            <a:r>
              <a:rPr lang="en-US" dirty="0"/>
              <a:t> JMLC</a:t>
            </a:r>
          </a:p>
        </p:txBody>
      </p:sp>
      <p:sp>
        <p:nvSpPr>
          <p:cNvPr id="4" name="Rectangle 3">
            <a:extLst>
              <a:ext uri="{FF2B5EF4-FFF2-40B4-BE49-F238E27FC236}">
                <a16:creationId xmlns:a16="http://schemas.microsoft.com/office/drawing/2014/main" id="{4E27B992-8F3D-2D31-EC74-E24D40992677}"/>
              </a:ext>
            </a:extLst>
          </p:cNvPr>
          <p:cNvSpPr/>
          <p:nvPr/>
        </p:nvSpPr>
        <p:spPr>
          <a:xfrm>
            <a:off x="7162799" y="1943100"/>
            <a:ext cx="1485901" cy="628650"/>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latin typeface="Calibri" panose="020F0502020204030204" pitchFamily="34" charset="0"/>
                <a:cs typeface="Calibri" panose="020F0502020204030204" pitchFamily="34" charset="0"/>
              </a:rPr>
              <a:t>Sentence Classification</a:t>
            </a:r>
          </a:p>
        </p:txBody>
      </p:sp>
      <p:sp>
        <p:nvSpPr>
          <p:cNvPr id="5" name="Rectangle: Folded Corner 6">
            <a:extLst>
              <a:ext uri="{FF2B5EF4-FFF2-40B4-BE49-F238E27FC236}">
                <a16:creationId xmlns:a16="http://schemas.microsoft.com/office/drawing/2014/main" id="{142B4AC1-E6FE-EB3E-7011-B2A86759F69C}"/>
              </a:ext>
            </a:extLst>
          </p:cNvPr>
          <p:cNvSpPr/>
          <p:nvPr/>
        </p:nvSpPr>
        <p:spPr>
          <a:xfrm>
            <a:off x="2981325" y="1866900"/>
            <a:ext cx="352425" cy="476250"/>
          </a:xfrm>
          <a:prstGeom prst="foldedCorner">
            <a:avLst>
              <a:gd name="adj" fmla="val 40991"/>
            </a:avLst>
          </a:prstGeom>
          <a:solidFill>
            <a:schemeClr val="bg1"/>
          </a:solidFill>
          <a:ln w="19050">
            <a:solidFill>
              <a:srgbClr val="7889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6" name="Rectangle: Folded Corner 7">
            <a:extLst>
              <a:ext uri="{FF2B5EF4-FFF2-40B4-BE49-F238E27FC236}">
                <a16:creationId xmlns:a16="http://schemas.microsoft.com/office/drawing/2014/main" id="{BC9DE5A1-B2BE-603C-5712-FEA049787D65}"/>
              </a:ext>
            </a:extLst>
          </p:cNvPr>
          <p:cNvSpPr/>
          <p:nvPr/>
        </p:nvSpPr>
        <p:spPr>
          <a:xfrm>
            <a:off x="3181350" y="2009775"/>
            <a:ext cx="352425" cy="476250"/>
          </a:xfrm>
          <a:prstGeom prst="foldedCorner">
            <a:avLst>
              <a:gd name="adj" fmla="val 40991"/>
            </a:avLst>
          </a:prstGeom>
          <a:solidFill>
            <a:schemeClr val="bg1"/>
          </a:solidFill>
          <a:ln w="19050">
            <a:solidFill>
              <a:srgbClr val="7889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7" name="Rectangle: Folded Corner 8">
            <a:extLst>
              <a:ext uri="{FF2B5EF4-FFF2-40B4-BE49-F238E27FC236}">
                <a16:creationId xmlns:a16="http://schemas.microsoft.com/office/drawing/2014/main" id="{9399A32F-23B1-FF5E-DA3C-295CBEE62B92}"/>
              </a:ext>
            </a:extLst>
          </p:cNvPr>
          <p:cNvSpPr/>
          <p:nvPr/>
        </p:nvSpPr>
        <p:spPr>
          <a:xfrm>
            <a:off x="2933700" y="2162175"/>
            <a:ext cx="352425" cy="476250"/>
          </a:xfrm>
          <a:prstGeom prst="foldedCorner">
            <a:avLst>
              <a:gd name="adj" fmla="val 40991"/>
            </a:avLst>
          </a:prstGeom>
          <a:solidFill>
            <a:schemeClr val="bg1"/>
          </a:solidFill>
          <a:ln w="19050">
            <a:solidFill>
              <a:srgbClr val="7889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8" name="Rectangle: Folded Corner 9">
            <a:extLst>
              <a:ext uri="{FF2B5EF4-FFF2-40B4-BE49-F238E27FC236}">
                <a16:creationId xmlns:a16="http://schemas.microsoft.com/office/drawing/2014/main" id="{8C7ACA20-BBF1-F1A7-3DF8-2861CA024C0D}"/>
              </a:ext>
            </a:extLst>
          </p:cNvPr>
          <p:cNvSpPr/>
          <p:nvPr/>
        </p:nvSpPr>
        <p:spPr>
          <a:xfrm>
            <a:off x="2695575" y="2314575"/>
            <a:ext cx="352425" cy="476250"/>
          </a:xfrm>
          <a:prstGeom prst="foldedCorner">
            <a:avLst>
              <a:gd name="adj" fmla="val 40991"/>
            </a:avLst>
          </a:prstGeom>
          <a:solidFill>
            <a:schemeClr val="bg1"/>
          </a:solidFill>
          <a:ln w="19050">
            <a:solidFill>
              <a:srgbClr val="7889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9" name="Rectangle: Folded Corner 10">
            <a:extLst>
              <a:ext uri="{FF2B5EF4-FFF2-40B4-BE49-F238E27FC236}">
                <a16:creationId xmlns:a16="http://schemas.microsoft.com/office/drawing/2014/main" id="{66EFB3F3-7240-54B2-D0D5-A2FCB5CE069D}"/>
              </a:ext>
            </a:extLst>
          </p:cNvPr>
          <p:cNvSpPr/>
          <p:nvPr/>
        </p:nvSpPr>
        <p:spPr>
          <a:xfrm>
            <a:off x="3067050" y="2314575"/>
            <a:ext cx="352425" cy="476250"/>
          </a:xfrm>
          <a:prstGeom prst="foldedCorner">
            <a:avLst>
              <a:gd name="adj" fmla="val 40991"/>
            </a:avLst>
          </a:prstGeom>
          <a:solidFill>
            <a:schemeClr val="bg1"/>
          </a:solidFill>
          <a:ln w="19050">
            <a:solidFill>
              <a:srgbClr val="7889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3052419A-61D4-6962-6B0A-663C49F027ED}"/>
              </a:ext>
            </a:extLst>
          </p:cNvPr>
          <p:cNvSpPr/>
          <p:nvPr/>
        </p:nvSpPr>
        <p:spPr>
          <a:xfrm>
            <a:off x="3819525" y="1847850"/>
            <a:ext cx="6496049" cy="962025"/>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73CC6FEA-741E-2487-41AA-F4A33FF45EF7}"/>
              </a:ext>
            </a:extLst>
          </p:cNvPr>
          <p:cNvSpPr/>
          <p:nvPr/>
        </p:nvSpPr>
        <p:spPr>
          <a:xfrm>
            <a:off x="7238999" y="2009775"/>
            <a:ext cx="1485901" cy="628650"/>
          </a:xfrm>
          <a:prstGeom prst="rect">
            <a:avLst/>
          </a:prstGeom>
          <a:solidFill>
            <a:srgbClr val="7889F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Sentence Classification</a:t>
            </a:r>
          </a:p>
        </p:txBody>
      </p:sp>
      <p:sp>
        <p:nvSpPr>
          <p:cNvPr id="12" name="Rectangle 11">
            <a:extLst>
              <a:ext uri="{FF2B5EF4-FFF2-40B4-BE49-F238E27FC236}">
                <a16:creationId xmlns:a16="http://schemas.microsoft.com/office/drawing/2014/main" id="{93EB7C3B-1C09-5D18-6E71-05C827BB6696}"/>
              </a:ext>
            </a:extLst>
          </p:cNvPr>
          <p:cNvSpPr/>
          <p:nvPr/>
        </p:nvSpPr>
        <p:spPr>
          <a:xfrm>
            <a:off x="4124326" y="1943099"/>
            <a:ext cx="2876549" cy="771525"/>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Feature Extraction</a:t>
            </a:r>
            <a:br>
              <a:rPr lang="en-US" dirty="0">
                <a:latin typeface="Calibri" panose="020F0502020204030204" pitchFamily="34" charset="0"/>
                <a:cs typeface="Calibri" panose="020F0502020204030204" pitchFamily="34" charset="0"/>
              </a:rPr>
            </a:br>
            <a:r>
              <a:rPr lang="en-US" sz="1500" dirty="0">
                <a:latin typeface="Calibri" panose="020F0502020204030204" pitchFamily="34" charset="0"/>
                <a:cs typeface="Calibri" panose="020F0502020204030204" pitchFamily="34" charset="0"/>
              </a:rPr>
              <a:t>(e.g., doc structure, sentences, tokenization, n-grams)</a:t>
            </a:r>
          </a:p>
        </p:txBody>
      </p:sp>
      <p:sp>
        <p:nvSpPr>
          <p:cNvPr id="13" name="Rectangle 12">
            <a:extLst>
              <a:ext uri="{FF2B5EF4-FFF2-40B4-BE49-F238E27FC236}">
                <a16:creationId xmlns:a16="http://schemas.microsoft.com/office/drawing/2014/main" id="{AFB5D5E5-13D5-7740-6C62-AE41C219EADD}"/>
              </a:ext>
            </a:extLst>
          </p:cNvPr>
          <p:cNvSpPr/>
          <p:nvPr/>
        </p:nvSpPr>
        <p:spPr>
          <a:xfrm>
            <a:off x="8867775" y="2019300"/>
            <a:ext cx="1209675" cy="628650"/>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a:t>
            </a:r>
            <a:br>
              <a:rPr lang="en-US" dirty="0">
                <a:latin typeface="Calibri" panose="020F0502020204030204" pitchFamily="34" charset="0"/>
                <a:cs typeface="Calibri" panose="020F0502020204030204" pitchFamily="34" charset="0"/>
              </a:rPr>
            </a:br>
            <a:r>
              <a:rPr lang="en-US" sz="1500" dirty="0">
                <a:solidFill>
                  <a:schemeClr val="bg1"/>
                </a:solidFill>
                <a:latin typeface="Calibri" panose="020F0502020204030204" pitchFamily="34" charset="0"/>
                <a:cs typeface="Calibri" panose="020F0502020204030204" pitchFamily="34" charset="0"/>
              </a:rPr>
              <a:t>(e.g., </a:t>
            </a:r>
            <a:r>
              <a:rPr lang="en-US" sz="1500" b="1" dirty="0">
                <a:solidFill>
                  <a:schemeClr val="bg1"/>
                </a:solidFill>
                <a:latin typeface="Calibri" panose="020F0502020204030204" pitchFamily="34" charset="0"/>
                <a:cs typeface="Calibri" panose="020F0502020204030204" pitchFamily="34" charset="0"/>
              </a:rPr>
              <a:t>⨝, </a:t>
            </a:r>
            <a:r>
              <a:rPr lang="de-DE" sz="1500" b="1" dirty="0">
                <a:solidFill>
                  <a:schemeClr val="bg1"/>
                </a:solidFill>
                <a:latin typeface="Calibri" panose="020F0502020204030204" pitchFamily="34" charset="0"/>
                <a:cs typeface="Calibri" panose="020F0502020204030204" pitchFamily="34" charset="0"/>
                <a:sym typeface="Symbol"/>
              </a:rPr>
              <a:t></a:t>
            </a:r>
            <a:r>
              <a:rPr lang="en-US" sz="1500" dirty="0">
                <a:solidFill>
                  <a:schemeClr val="bg1"/>
                </a:solidFill>
                <a:latin typeface="Calibri" panose="020F0502020204030204" pitchFamily="34" charset="0"/>
                <a:cs typeface="Calibri" panose="020F0502020204030204" pitchFamily="34" charset="0"/>
              </a:rPr>
              <a:t>)</a:t>
            </a:r>
          </a:p>
        </p:txBody>
      </p:sp>
      <p:cxnSp>
        <p:nvCxnSpPr>
          <p:cNvPr id="14" name="Straight Arrow Connector 13">
            <a:extLst>
              <a:ext uri="{FF2B5EF4-FFF2-40B4-BE49-F238E27FC236}">
                <a16:creationId xmlns:a16="http://schemas.microsoft.com/office/drawing/2014/main" id="{289FD70E-88E3-CF02-6040-6AB08A9B8751}"/>
              </a:ext>
            </a:extLst>
          </p:cNvPr>
          <p:cNvCxnSpPr>
            <a:cxnSpLocks/>
          </p:cNvCxnSpPr>
          <p:nvPr/>
        </p:nvCxnSpPr>
        <p:spPr>
          <a:xfrm>
            <a:off x="3657600" y="2417989"/>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277BB07-1EBF-D43A-9B70-831ACC02EAEF}"/>
              </a:ext>
            </a:extLst>
          </p:cNvPr>
          <p:cNvCxnSpPr>
            <a:cxnSpLocks/>
          </p:cNvCxnSpPr>
          <p:nvPr/>
        </p:nvCxnSpPr>
        <p:spPr>
          <a:xfrm>
            <a:off x="3657600" y="2314575"/>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E223F1F-292A-3F39-6A20-5A242AC24FF2}"/>
              </a:ext>
            </a:extLst>
          </p:cNvPr>
          <p:cNvCxnSpPr>
            <a:cxnSpLocks/>
          </p:cNvCxnSpPr>
          <p:nvPr/>
        </p:nvCxnSpPr>
        <p:spPr>
          <a:xfrm>
            <a:off x="3657600" y="2209800"/>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B3DC452-8C0F-DD13-84ED-DDE671336F56}"/>
              </a:ext>
            </a:extLst>
          </p:cNvPr>
          <p:cNvCxnSpPr>
            <a:cxnSpLocks/>
          </p:cNvCxnSpPr>
          <p:nvPr/>
        </p:nvCxnSpPr>
        <p:spPr>
          <a:xfrm>
            <a:off x="3657600" y="2105025"/>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DF4CDBE-4DCC-0403-E9EC-1A53CF0DE281}"/>
              </a:ext>
            </a:extLst>
          </p:cNvPr>
          <p:cNvCxnSpPr>
            <a:cxnSpLocks/>
          </p:cNvCxnSpPr>
          <p:nvPr/>
        </p:nvCxnSpPr>
        <p:spPr>
          <a:xfrm>
            <a:off x="3657600" y="2524125"/>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E6EFAB8-1159-367A-334F-BF8199E1EB5D}"/>
              </a:ext>
            </a:extLst>
          </p:cNvPr>
          <p:cNvCxnSpPr>
            <a:cxnSpLocks/>
          </p:cNvCxnSpPr>
          <p:nvPr/>
        </p:nvCxnSpPr>
        <p:spPr>
          <a:xfrm>
            <a:off x="10182225" y="2417989"/>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F2EFFE1-5CB1-79D8-6DB0-D06E31217C7C}"/>
              </a:ext>
            </a:extLst>
          </p:cNvPr>
          <p:cNvCxnSpPr>
            <a:cxnSpLocks/>
          </p:cNvCxnSpPr>
          <p:nvPr/>
        </p:nvCxnSpPr>
        <p:spPr>
          <a:xfrm>
            <a:off x="10182225" y="2314575"/>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BEB3BF1-8682-773A-54DB-57E1857D5525}"/>
              </a:ext>
            </a:extLst>
          </p:cNvPr>
          <p:cNvCxnSpPr>
            <a:cxnSpLocks/>
          </p:cNvCxnSpPr>
          <p:nvPr/>
        </p:nvCxnSpPr>
        <p:spPr>
          <a:xfrm>
            <a:off x="10182225" y="2209800"/>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36A5B65-5E12-4618-527F-437722B79AE1}"/>
              </a:ext>
            </a:extLst>
          </p:cNvPr>
          <p:cNvCxnSpPr>
            <a:cxnSpLocks/>
          </p:cNvCxnSpPr>
          <p:nvPr/>
        </p:nvCxnSpPr>
        <p:spPr>
          <a:xfrm>
            <a:off x="10182225" y="2105025"/>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3F543C1-33C0-000D-7363-96E7F8FBC7FE}"/>
              </a:ext>
            </a:extLst>
          </p:cNvPr>
          <p:cNvCxnSpPr>
            <a:cxnSpLocks/>
          </p:cNvCxnSpPr>
          <p:nvPr/>
        </p:nvCxnSpPr>
        <p:spPr>
          <a:xfrm>
            <a:off x="10182225" y="2524125"/>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72202A4-386F-3AF9-6DFD-7F9315D7DA25}"/>
              </a:ext>
            </a:extLst>
          </p:cNvPr>
          <p:cNvCxnSpPr>
            <a:cxnSpLocks/>
            <a:stCxn id="27" idx="3"/>
            <a:endCxn id="11" idx="2"/>
          </p:cNvCxnSpPr>
          <p:nvPr/>
        </p:nvCxnSpPr>
        <p:spPr>
          <a:xfrm flipV="1">
            <a:off x="7588251" y="2638425"/>
            <a:ext cx="393699" cy="687705"/>
          </a:xfrm>
          <a:prstGeom prst="straightConnector1">
            <a:avLst/>
          </a:prstGeom>
          <a:ln w="19050">
            <a:solidFill>
              <a:schemeClr val="accent1"/>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5" name="Connector: Elbow 38">
            <a:extLst>
              <a:ext uri="{FF2B5EF4-FFF2-40B4-BE49-F238E27FC236}">
                <a16:creationId xmlns:a16="http://schemas.microsoft.com/office/drawing/2014/main" id="{1035EA9A-FF83-0962-44AC-C9192DDC86D2}"/>
              </a:ext>
            </a:extLst>
          </p:cNvPr>
          <p:cNvCxnSpPr>
            <a:cxnSpLocks/>
            <a:stCxn id="12" idx="0"/>
            <a:endCxn id="11" idx="0"/>
          </p:cNvCxnSpPr>
          <p:nvPr/>
        </p:nvCxnSpPr>
        <p:spPr>
          <a:xfrm rot="16200000" flipH="1">
            <a:off x="6738937" y="766763"/>
            <a:ext cx="66676" cy="2419349"/>
          </a:xfrm>
          <a:prstGeom prst="bentConnector3">
            <a:avLst>
              <a:gd name="adj1" fmla="val -342852"/>
            </a:avLst>
          </a:prstGeom>
          <a:ln w="19050">
            <a:solidFill>
              <a:schemeClr val="accent1"/>
            </a:solidFill>
            <a:tailEnd type="triangle" w="med" len="lg"/>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C4D20017-2B86-3487-0B89-4A6CA56023E0}"/>
              </a:ext>
            </a:extLst>
          </p:cNvPr>
          <p:cNvSpPr/>
          <p:nvPr/>
        </p:nvSpPr>
        <p:spPr>
          <a:xfrm>
            <a:off x="6748461" y="1209675"/>
            <a:ext cx="823914" cy="380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atin typeface="Calibri" panose="020F0502020204030204" pitchFamily="34" charset="0"/>
                <a:cs typeface="Calibri" panose="020F0502020204030204" pitchFamily="34" charset="0"/>
              </a:rPr>
              <a:t>Δ</a:t>
            </a:r>
            <a:r>
              <a:rPr lang="en-US" b="1" dirty="0">
                <a:latin typeface="Calibri" panose="020F0502020204030204" pitchFamily="34" charset="0"/>
                <a:cs typeface="Calibri" panose="020F0502020204030204" pitchFamily="34" charset="0"/>
              </a:rPr>
              <a:t>X</a:t>
            </a:r>
          </a:p>
        </p:txBody>
      </p:sp>
      <p:sp>
        <p:nvSpPr>
          <p:cNvPr id="27" name="Rectangle 26">
            <a:extLst>
              <a:ext uri="{FF2B5EF4-FFF2-40B4-BE49-F238E27FC236}">
                <a16:creationId xmlns:a16="http://schemas.microsoft.com/office/drawing/2014/main" id="{46148B54-9045-D673-B16F-A8501BDD7140}"/>
              </a:ext>
            </a:extLst>
          </p:cNvPr>
          <p:cNvSpPr/>
          <p:nvPr/>
        </p:nvSpPr>
        <p:spPr>
          <a:xfrm>
            <a:off x="7048499" y="2914650"/>
            <a:ext cx="539752"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M</a:t>
            </a:r>
          </a:p>
        </p:txBody>
      </p:sp>
      <p:sp>
        <p:nvSpPr>
          <p:cNvPr id="28" name="TextBox 27">
            <a:extLst>
              <a:ext uri="{FF2B5EF4-FFF2-40B4-BE49-F238E27FC236}">
                <a16:creationId xmlns:a16="http://schemas.microsoft.com/office/drawing/2014/main" id="{D212C8B9-8B9A-26F6-83B3-AD064D174F06}"/>
              </a:ext>
            </a:extLst>
          </p:cNvPr>
          <p:cNvSpPr txBox="1"/>
          <p:nvPr/>
        </p:nvSpPr>
        <p:spPr>
          <a:xfrm>
            <a:off x="5912643" y="2985998"/>
            <a:ext cx="1247775" cy="369332"/>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“Model”</a:t>
            </a:r>
          </a:p>
        </p:txBody>
      </p:sp>
      <p:sp>
        <p:nvSpPr>
          <p:cNvPr id="29" name="TextBox 28">
            <a:extLst>
              <a:ext uri="{FF2B5EF4-FFF2-40B4-BE49-F238E27FC236}">
                <a16:creationId xmlns:a16="http://schemas.microsoft.com/office/drawing/2014/main" id="{BF303729-C79B-03C7-B6AE-13749933430A}"/>
              </a:ext>
            </a:extLst>
          </p:cNvPr>
          <p:cNvSpPr txBox="1"/>
          <p:nvPr/>
        </p:nvSpPr>
        <p:spPr>
          <a:xfrm>
            <a:off x="6274593" y="795248"/>
            <a:ext cx="1783557" cy="369332"/>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Token Features</a:t>
            </a:r>
          </a:p>
        </p:txBody>
      </p:sp>
      <p:sp>
        <p:nvSpPr>
          <p:cNvPr id="30" name="TextBox 29">
            <a:extLst>
              <a:ext uri="{FF2B5EF4-FFF2-40B4-BE49-F238E27FC236}">
                <a16:creationId xmlns:a16="http://schemas.microsoft.com/office/drawing/2014/main" id="{D6F82B45-3826-2984-B041-653FFD161132}"/>
              </a:ext>
            </a:extLst>
          </p:cNvPr>
          <p:cNvSpPr txBox="1"/>
          <p:nvPr/>
        </p:nvSpPr>
        <p:spPr>
          <a:xfrm>
            <a:off x="5591174" y="1214348"/>
            <a:ext cx="1159669" cy="369332"/>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Sentences</a:t>
            </a:r>
          </a:p>
        </p:txBody>
      </p:sp>
      <p:sp>
        <p:nvSpPr>
          <p:cNvPr id="31" name="Rectangle 30">
            <a:extLst>
              <a:ext uri="{FF2B5EF4-FFF2-40B4-BE49-F238E27FC236}">
                <a16:creationId xmlns:a16="http://schemas.microsoft.com/office/drawing/2014/main" id="{079686B2-7F22-7108-F6C2-97BC7CB17BF5}"/>
              </a:ext>
            </a:extLst>
          </p:cNvPr>
          <p:cNvSpPr/>
          <p:nvPr/>
        </p:nvSpPr>
        <p:spPr>
          <a:xfrm>
            <a:off x="5752705" y="4194392"/>
            <a:ext cx="2223366" cy="369332"/>
          </a:xfrm>
          <a:prstGeom prst="rect">
            <a:avLst/>
          </a:prstGeom>
        </p:spPr>
        <p:txBody>
          <a:bodyPr wrap="none">
            <a:spAutoFit/>
          </a:bodyPr>
          <a:lstStyle/>
          <a:p>
            <a:r>
              <a:rPr lang="en-US" b="1" dirty="0">
                <a:solidFill>
                  <a:srgbClr val="7889FB"/>
                </a:solidFill>
                <a:latin typeface="Calibri" panose="020F0502020204030204" pitchFamily="34" charset="0"/>
                <a:cs typeface="Calibri" panose="020F0502020204030204" pitchFamily="34" charset="0"/>
                <a:sym typeface="Wingdings" panose="05000000000000000000" pitchFamily="2" charset="2"/>
              </a:rPr>
              <a:t> Embedded scoring</a:t>
            </a:r>
            <a:endParaRPr lang="en-US" b="1" dirty="0">
              <a:solidFill>
                <a:srgbClr val="7889FB"/>
              </a:solidFill>
              <a:latin typeface="Calibri" panose="020F0502020204030204" pitchFamily="34" charset="0"/>
              <a:cs typeface="Calibri" panose="020F0502020204030204" pitchFamily="34" charset="0"/>
            </a:endParaRPr>
          </a:p>
        </p:txBody>
      </p:sp>
      <p:sp>
        <p:nvSpPr>
          <p:cNvPr id="32" name="Rectangle 31">
            <a:extLst>
              <a:ext uri="{FF2B5EF4-FFF2-40B4-BE49-F238E27FC236}">
                <a16:creationId xmlns:a16="http://schemas.microsoft.com/office/drawing/2014/main" id="{2858C27F-D528-33D6-B219-AB93D49B2521}"/>
              </a:ext>
            </a:extLst>
          </p:cNvPr>
          <p:cNvSpPr/>
          <p:nvPr/>
        </p:nvSpPr>
        <p:spPr>
          <a:xfrm>
            <a:off x="5773180" y="4762126"/>
            <a:ext cx="2643929" cy="369332"/>
          </a:xfrm>
          <a:prstGeom prst="rect">
            <a:avLst/>
          </a:prstGeom>
        </p:spPr>
        <p:txBody>
          <a:bodyPr wrap="none">
            <a:spAutoFit/>
          </a:bodyPr>
          <a:lstStyle/>
          <a:p>
            <a:r>
              <a:rPr lang="en-US" b="1" dirty="0">
                <a:solidFill>
                  <a:srgbClr val="7889FB"/>
                </a:solidFill>
                <a:latin typeface="Calibri" panose="020F0502020204030204" pitchFamily="34" charset="0"/>
                <a:cs typeface="Calibri" panose="020F0502020204030204" pitchFamily="34" charset="0"/>
                <a:sym typeface="Wingdings" panose="05000000000000000000" pitchFamily="2" charset="2"/>
              </a:rPr>
              <a:t> Latency</a:t>
            </a:r>
            <a:r>
              <a:rPr lang="en-US" dirty="0">
                <a:solidFill>
                  <a:srgbClr val="7889FB"/>
                </a:solidFill>
                <a:latin typeface="Calibri" panose="020F0502020204030204" pitchFamily="34" charset="0"/>
                <a:cs typeface="Calibri" panose="020F0502020204030204" pitchFamily="34" charset="0"/>
                <a:sym typeface="Wingdings" panose="05000000000000000000" pitchFamily="2" charset="2"/>
              </a:rPr>
              <a:t> ⇒ </a:t>
            </a:r>
            <a:r>
              <a:rPr lang="en-US" b="1" dirty="0">
                <a:solidFill>
                  <a:srgbClr val="7889FB"/>
                </a:solidFill>
                <a:latin typeface="Calibri" panose="020F0502020204030204" pitchFamily="34" charset="0"/>
                <a:cs typeface="Calibri" panose="020F0502020204030204" pitchFamily="34" charset="0"/>
                <a:sym typeface="Wingdings" panose="05000000000000000000" pitchFamily="2" charset="2"/>
              </a:rPr>
              <a:t>Throughput</a:t>
            </a:r>
            <a:endParaRPr lang="en-US" b="1" dirty="0">
              <a:solidFill>
                <a:srgbClr val="7889FB"/>
              </a:solidFill>
              <a:latin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1F510031-0D50-1FBC-5F8E-57CBCC11FDB5}"/>
              </a:ext>
            </a:extLst>
          </p:cNvPr>
          <p:cNvSpPr/>
          <p:nvPr/>
        </p:nvSpPr>
        <p:spPr>
          <a:xfrm>
            <a:off x="5776873" y="5088698"/>
            <a:ext cx="3024482" cy="369332"/>
          </a:xfrm>
          <a:prstGeom prst="rect">
            <a:avLst/>
          </a:prstGeom>
        </p:spPr>
        <p:txBody>
          <a:bodyPr wrap="none">
            <a:spAutoFit/>
          </a:bodyPr>
          <a:lstStyle/>
          <a:p>
            <a:r>
              <a:rPr lang="en-US" b="1" dirty="0">
                <a:solidFill>
                  <a:srgbClr val="7889FB"/>
                </a:solidFill>
                <a:latin typeface="Calibri" panose="020F0502020204030204" pitchFamily="34" charset="0"/>
                <a:cs typeface="Calibri" panose="020F0502020204030204" pitchFamily="34" charset="0"/>
                <a:sym typeface="Wingdings" panose="05000000000000000000" pitchFamily="2" charset="2"/>
              </a:rPr>
              <a:t> Minimize overhead per </a:t>
            </a:r>
            <a:r>
              <a:rPr lang="el-GR" b="1" dirty="0">
                <a:solidFill>
                  <a:srgbClr val="7889FB"/>
                </a:solidFill>
                <a:latin typeface="Calibri" panose="020F0502020204030204" pitchFamily="34" charset="0"/>
                <a:cs typeface="Calibri" panose="020F0502020204030204" pitchFamily="34" charset="0"/>
              </a:rPr>
              <a:t>Δ</a:t>
            </a:r>
            <a:r>
              <a:rPr lang="en-US" b="1" dirty="0">
                <a:solidFill>
                  <a:srgbClr val="7889FB"/>
                </a:solidFill>
                <a:latin typeface="Calibri" panose="020F0502020204030204" pitchFamily="34" charset="0"/>
                <a:cs typeface="Calibri" panose="020F0502020204030204" pitchFamily="34" charset="0"/>
              </a:rPr>
              <a:t>X</a:t>
            </a:r>
          </a:p>
        </p:txBody>
      </p:sp>
      <p:sp>
        <p:nvSpPr>
          <p:cNvPr id="34" name="Rectangle 33">
            <a:extLst>
              <a:ext uri="{FF2B5EF4-FFF2-40B4-BE49-F238E27FC236}">
                <a16:creationId xmlns:a16="http://schemas.microsoft.com/office/drawing/2014/main" id="{5A328E93-40B3-E48F-7793-68372C811A36}"/>
              </a:ext>
            </a:extLst>
          </p:cNvPr>
          <p:cNvSpPr/>
          <p:nvPr/>
        </p:nvSpPr>
        <p:spPr>
          <a:xfrm>
            <a:off x="5786398" y="5435369"/>
            <a:ext cx="2708818" cy="369332"/>
          </a:xfrm>
          <a:prstGeom prst="rect">
            <a:avLst/>
          </a:prstGeom>
        </p:spPr>
        <p:txBody>
          <a:bodyPr wrap="none">
            <a:spAutoFit/>
          </a:bodyPr>
          <a:lstStyle/>
          <a:p>
            <a:r>
              <a:rPr lang="en-US" b="1" dirty="0">
                <a:solidFill>
                  <a:srgbClr val="7889FB"/>
                </a:solidFill>
                <a:latin typeface="Calibri" panose="020F0502020204030204" pitchFamily="34" charset="0"/>
                <a:cs typeface="Calibri" panose="020F0502020204030204" pitchFamily="34" charset="0"/>
                <a:sym typeface="Wingdings" panose="05000000000000000000" pitchFamily="2" charset="2"/>
              </a:rPr>
              <a:t> Token inputs &amp; outputs</a:t>
            </a:r>
            <a:endParaRPr lang="en-US" b="1" dirty="0">
              <a:solidFill>
                <a:srgbClr val="7889FB"/>
              </a:solidFill>
              <a:latin typeface="Calibri" panose="020F0502020204030204" pitchFamily="34" charset="0"/>
              <a:cs typeface="Calibri" panose="020F0502020204030204" pitchFamily="34" charset="0"/>
            </a:endParaRPr>
          </a:p>
        </p:txBody>
      </p:sp>
      <p:sp>
        <p:nvSpPr>
          <p:cNvPr id="35" name="Rectangle 34">
            <a:extLst>
              <a:ext uri="{FF2B5EF4-FFF2-40B4-BE49-F238E27FC236}">
                <a16:creationId xmlns:a16="http://schemas.microsoft.com/office/drawing/2014/main" id="{569FD113-D62C-4580-2468-132B15AE9010}"/>
              </a:ext>
            </a:extLst>
          </p:cNvPr>
          <p:cNvSpPr/>
          <p:nvPr/>
        </p:nvSpPr>
        <p:spPr>
          <a:xfrm>
            <a:off x="5777384" y="5447985"/>
            <a:ext cx="2878603" cy="326572"/>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648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2D7F9D-C0A5-1562-784B-2A2E61C66CCE}"/>
              </a:ext>
            </a:extLst>
          </p:cNvPr>
          <p:cNvSpPr>
            <a:spLocks noGrp="1"/>
          </p:cNvSpPr>
          <p:nvPr>
            <p:ph type="body" sz="quarter" idx="18"/>
          </p:nvPr>
        </p:nvSpPr>
        <p:spPr/>
        <p:txBody>
          <a:bodyPr/>
          <a:lstStyle/>
          <a:p>
            <a:r>
              <a:rPr lang="en-US" dirty="0"/>
              <a:t>Background: Frame</a:t>
            </a:r>
          </a:p>
          <a:p>
            <a:pPr lvl="1"/>
            <a:r>
              <a:rPr lang="en-US" b="1" dirty="0">
                <a:solidFill>
                  <a:srgbClr val="7889FB"/>
                </a:solidFill>
              </a:rPr>
              <a:t>Abstract data type with schema </a:t>
            </a:r>
            <a:r>
              <a:rPr lang="en-US" dirty="0"/>
              <a:t>(BIN, INT64, FP64, STR)</a:t>
            </a:r>
          </a:p>
          <a:p>
            <a:pPr lvl="1"/>
            <a:r>
              <a:rPr lang="en-US" dirty="0"/>
              <a:t>Column-wise block layout, with ragged arrays</a:t>
            </a:r>
          </a:p>
          <a:p>
            <a:pPr lvl="1"/>
            <a:r>
              <a:rPr lang="en-US" dirty="0"/>
              <a:t>Local and distributed operations</a:t>
            </a:r>
          </a:p>
          <a:p>
            <a:pPr lvl="1"/>
            <a:endParaRPr lang="en-US" dirty="0"/>
          </a:p>
          <a:p>
            <a:r>
              <a:rPr lang="en-US" dirty="0"/>
              <a:t>Data Preparation </a:t>
            </a:r>
            <a:br>
              <a:rPr lang="en-US" dirty="0"/>
            </a:br>
            <a:r>
              <a:rPr lang="en-US" dirty="0"/>
              <a:t>via Transform</a:t>
            </a:r>
          </a:p>
          <a:p>
            <a:endParaRPr lang="en-US" dirty="0"/>
          </a:p>
        </p:txBody>
      </p:sp>
      <p:sp>
        <p:nvSpPr>
          <p:cNvPr id="3" name="Text Placeholder 2">
            <a:extLst>
              <a:ext uri="{FF2B5EF4-FFF2-40B4-BE49-F238E27FC236}">
                <a16:creationId xmlns:a16="http://schemas.microsoft.com/office/drawing/2014/main" id="{BB88FC86-7B5C-65A9-D695-121E554C392A}"/>
              </a:ext>
            </a:extLst>
          </p:cNvPr>
          <p:cNvSpPr>
            <a:spLocks noGrp="1"/>
          </p:cNvSpPr>
          <p:nvPr>
            <p:ph type="body" sz="quarter" idx="14"/>
          </p:nvPr>
        </p:nvSpPr>
        <p:spPr/>
        <p:txBody>
          <a:bodyPr/>
          <a:lstStyle/>
          <a:p>
            <a:r>
              <a:rPr lang="en-US" dirty="0"/>
              <a:t>Example </a:t>
            </a:r>
            <a:r>
              <a:rPr lang="en-US" dirty="0" err="1"/>
              <a:t>SystemDS</a:t>
            </a:r>
            <a:r>
              <a:rPr lang="en-US" dirty="0"/>
              <a:t> JMLC, cont.</a:t>
            </a:r>
          </a:p>
        </p:txBody>
      </p:sp>
      <p:sp>
        <p:nvSpPr>
          <p:cNvPr id="4" name="Rectangle 3">
            <a:extLst>
              <a:ext uri="{FF2B5EF4-FFF2-40B4-BE49-F238E27FC236}">
                <a16:creationId xmlns:a16="http://schemas.microsoft.com/office/drawing/2014/main" id="{70150C72-7BB3-A45A-39F2-06A00FD16064}"/>
              </a:ext>
            </a:extLst>
          </p:cNvPr>
          <p:cNvSpPr/>
          <p:nvPr/>
        </p:nvSpPr>
        <p:spPr>
          <a:xfrm>
            <a:off x="8377547" y="1335924"/>
            <a:ext cx="1685926" cy="1524000"/>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FF0000"/>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21E26BA5-DF33-C63D-0117-AEEB3FF527CD}"/>
              </a:ext>
            </a:extLst>
          </p:cNvPr>
          <p:cNvSpPr/>
          <p:nvPr/>
        </p:nvSpPr>
        <p:spPr>
          <a:xfrm>
            <a:off x="8482321" y="1459748"/>
            <a:ext cx="1476375" cy="38099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Schema</a:t>
            </a:r>
          </a:p>
        </p:txBody>
      </p:sp>
      <p:sp>
        <p:nvSpPr>
          <p:cNvPr id="6" name="Rectangle 5">
            <a:extLst>
              <a:ext uri="{FF2B5EF4-FFF2-40B4-BE49-F238E27FC236}">
                <a16:creationId xmlns:a16="http://schemas.microsoft.com/office/drawing/2014/main" id="{9349D9B6-103D-05CD-E25F-418D5A65796D}"/>
              </a:ext>
            </a:extLst>
          </p:cNvPr>
          <p:cNvSpPr/>
          <p:nvPr/>
        </p:nvSpPr>
        <p:spPr>
          <a:xfrm>
            <a:off x="8482322" y="1907423"/>
            <a:ext cx="428624" cy="8477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D95F0D24-C5AB-3D86-22CC-186312CE1B39}"/>
              </a:ext>
            </a:extLst>
          </p:cNvPr>
          <p:cNvSpPr/>
          <p:nvPr/>
        </p:nvSpPr>
        <p:spPr>
          <a:xfrm>
            <a:off x="9530072" y="1907423"/>
            <a:ext cx="428624" cy="8477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D4439962-38FA-C569-3229-4C68E28A11F9}"/>
              </a:ext>
            </a:extLst>
          </p:cNvPr>
          <p:cNvSpPr/>
          <p:nvPr/>
        </p:nvSpPr>
        <p:spPr>
          <a:xfrm>
            <a:off x="9006197" y="1907423"/>
            <a:ext cx="428624" cy="8477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37BFA70-4C6A-EE85-A0D3-497AB8CCFE2B}"/>
              </a:ext>
            </a:extLst>
          </p:cNvPr>
          <p:cNvSpPr/>
          <p:nvPr/>
        </p:nvSpPr>
        <p:spPr>
          <a:xfrm>
            <a:off x="8377547" y="2917074"/>
            <a:ext cx="1685926" cy="342899"/>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Calibri" panose="020F0502020204030204" pitchFamily="34" charset="0"/>
                <a:cs typeface="Calibri" panose="020F0502020204030204" pitchFamily="34" charset="0"/>
              </a:rPr>
              <a:t>…</a:t>
            </a:r>
          </a:p>
        </p:txBody>
      </p:sp>
      <p:sp>
        <p:nvSpPr>
          <p:cNvPr id="10" name="TextBox 9">
            <a:extLst>
              <a:ext uri="{FF2B5EF4-FFF2-40B4-BE49-F238E27FC236}">
                <a16:creationId xmlns:a16="http://schemas.microsoft.com/office/drawing/2014/main" id="{DBC43787-2663-0091-F2E1-22F2F80F7EAF}"/>
              </a:ext>
            </a:extLst>
          </p:cNvPr>
          <p:cNvSpPr txBox="1"/>
          <p:nvPr/>
        </p:nvSpPr>
        <p:spPr>
          <a:xfrm>
            <a:off x="10047447" y="1259724"/>
            <a:ext cx="1914525" cy="2031325"/>
          </a:xfrm>
          <a:prstGeom prst="rect">
            <a:avLst/>
          </a:prstGeom>
          <a:noFill/>
        </p:spPr>
        <p:txBody>
          <a:bodyPr wrap="square" rtlCol="0">
            <a:spAutoFit/>
          </a:bodyPr>
          <a:lstStyle/>
          <a:p>
            <a:pPr algn="ctr"/>
            <a:r>
              <a:rPr lang="en-US" b="1" dirty="0">
                <a:latin typeface="Calibri" panose="020F0502020204030204" pitchFamily="34" charset="0"/>
                <a:cs typeface="Calibri" panose="020F0502020204030204" pitchFamily="34" charset="0"/>
              </a:rPr>
              <a:t>Distributed representation: </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 x </a:t>
            </a:r>
            <a:r>
              <a:rPr lang="en-US" dirty="0" err="1">
                <a:latin typeface="Calibri" panose="020F0502020204030204" pitchFamily="34" charset="0"/>
                <a:cs typeface="Calibri" panose="020F0502020204030204" pitchFamily="34" charset="0"/>
              </a:rPr>
              <a:t>ncol</a:t>
            </a:r>
            <a:r>
              <a:rPr lang="en-US" dirty="0">
                <a:latin typeface="Calibri" panose="020F0502020204030204" pitchFamily="34" charset="0"/>
                <a:cs typeface="Calibri" panose="020F0502020204030204" pitchFamily="34" charset="0"/>
              </a:rPr>
              <a:t>(F) blocks</a:t>
            </a:r>
          </a:p>
          <a:p>
            <a:pPr algn="ctr"/>
            <a:endParaRPr lang="en-US" dirty="0">
              <a:latin typeface="Calibri" panose="020F0502020204030204" pitchFamily="34" charset="0"/>
              <a:cs typeface="Calibri" panose="020F0502020204030204" pitchFamily="34" charset="0"/>
            </a:endParaRPr>
          </a:p>
          <a:p>
            <a:pPr algn="ctr"/>
            <a:r>
              <a:rPr lang="en-US" b="1" dirty="0">
                <a:solidFill>
                  <a:schemeClr val="accent1"/>
                </a:solidFill>
                <a:latin typeface="Calibri" panose="020F0502020204030204" pitchFamily="34" charset="0"/>
                <a:cs typeface="Calibri" panose="020F0502020204030204" pitchFamily="34" charset="0"/>
              </a:rPr>
              <a:t>(shuffle-free</a:t>
            </a:r>
            <a:br>
              <a:rPr lang="en-US" b="1" dirty="0">
                <a:solidFill>
                  <a:schemeClr val="accent1"/>
                </a:solidFill>
                <a:latin typeface="Calibri" panose="020F0502020204030204" pitchFamily="34" charset="0"/>
                <a:cs typeface="Calibri" panose="020F0502020204030204" pitchFamily="34" charset="0"/>
              </a:rPr>
            </a:br>
            <a:r>
              <a:rPr lang="en-US" b="1" dirty="0">
                <a:solidFill>
                  <a:schemeClr val="accent1"/>
                </a:solidFill>
                <a:latin typeface="Calibri" panose="020F0502020204030204" pitchFamily="34" charset="0"/>
                <a:cs typeface="Calibri" panose="020F0502020204030204" pitchFamily="34" charset="0"/>
              </a:rPr>
              <a:t>conversion of </a:t>
            </a:r>
            <a:br>
              <a:rPr lang="en-US" b="1" dirty="0">
                <a:solidFill>
                  <a:schemeClr val="accent1"/>
                </a:solidFill>
                <a:latin typeface="Calibri" panose="020F0502020204030204" pitchFamily="34" charset="0"/>
                <a:cs typeface="Calibri" panose="020F0502020204030204" pitchFamily="34" charset="0"/>
              </a:rPr>
            </a:br>
            <a:r>
              <a:rPr lang="en-US" b="1" dirty="0">
                <a:solidFill>
                  <a:schemeClr val="accent1"/>
                </a:solidFill>
                <a:latin typeface="Calibri" panose="020F0502020204030204" pitchFamily="34" charset="0"/>
                <a:cs typeface="Calibri" panose="020F0502020204030204" pitchFamily="34" charset="0"/>
              </a:rPr>
              <a:t>csv / datasets)</a:t>
            </a:r>
          </a:p>
        </p:txBody>
      </p:sp>
      <p:grpSp>
        <p:nvGrpSpPr>
          <p:cNvPr id="11" name="Group 10">
            <a:extLst>
              <a:ext uri="{FF2B5EF4-FFF2-40B4-BE49-F238E27FC236}">
                <a16:creationId xmlns:a16="http://schemas.microsoft.com/office/drawing/2014/main" id="{C2F3E430-1639-29BF-BF51-060EF9C90E96}"/>
              </a:ext>
            </a:extLst>
          </p:cNvPr>
          <p:cNvGrpSpPr/>
          <p:nvPr/>
        </p:nvGrpSpPr>
        <p:grpSpPr>
          <a:xfrm>
            <a:off x="3588793" y="3052747"/>
            <a:ext cx="4185756" cy="1074677"/>
            <a:chOff x="4713767" y="4004406"/>
            <a:chExt cx="4185756" cy="1074677"/>
          </a:xfrm>
        </p:grpSpPr>
        <p:sp>
          <p:nvSpPr>
            <p:cNvPr id="12" name="Rectangle 11">
              <a:extLst>
                <a:ext uri="{FF2B5EF4-FFF2-40B4-BE49-F238E27FC236}">
                  <a16:creationId xmlns:a16="http://schemas.microsoft.com/office/drawing/2014/main" id="{373E2568-6CDA-8B7E-C554-4132BE2FEA00}"/>
                </a:ext>
              </a:extLst>
            </p:cNvPr>
            <p:cNvSpPr/>
            <p:nvPr/>
          </p:nvSpPr>
          <p:spPr>
            <a:xfrm>
              <a:off x="4756151" y="4004406"/>
              <a:ext cx="4143372" cy="1040124"/>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814BB9EC-A01E-6E26-C7F6-5089E9FB69AF}"/>
                </a:ext>
              </a:extLst>
            </p:cNvPr>
            <p:cNvSpPr txBox="1"/>
            <p:nvPr/>
          </p:nvSpPr>
          <p:spPr>
            <a:xfrm>
              <a:off x="4713767" y="4709751"/>
              <a:ext cx="1009650" cy="369332"/>
            </a:xfrm>
            <a:prstGeom prst="rect">
              <a:avLst/>
            </a:prstGeom>
            <a:noFill/>
          </p:spPr>
          <p:txBody>
            <a:bodyPr wrap="square" rtlCol="0">
              <a:spAutoFit/>
            </a:bodyPr>
            <a:lstStyle/>
            <a:p>
              <a:r>
                <a:rPr lang="en-US" b="1" dirty="0">
                  <a:solidFill>
                    <a:schemeClr val="accent1"/>
                  </a:solidFill>
                  <a:latin typeface="Calibri" panose="020F0502020204030204" pitchFamily="34" charset="0"/>
                  <a:cs typeface="Calibri" panose="020F0502020204030204" pitchFamily="34" charset="0"/>
                </a:rPr>
                <a:t>Training</a:t>
              </a:r>
            </a:p>
          </p:txBody>
        </p:sp>
      </p:grpSp>
      <p:sp>
        <p:nvSpPr>
          <p:cNvPr id="14" name="Rectangle 13">
            <a:extLst>
              <a:ext uri="{FF2B5EF4-FFF2-40B4-BE49-F238E27FC236}">
                <a16:creationId xmlns:a16="http://schemas.microsoft.com/office/drawing/2014/main" id="{48272049-2E9F-A244-FC15-4738184A7271}"/>
              </a:ext>
            </a:extLst>
          </p:cNvPr>
          <p:cNvSpPr/>
          <p:nvPr/>
        </p:nvSpPr>
        <p:spPr>
          <a:xfrm>
            <a:off x="3510525" y="3344116"/>
            <a:ext cx="412751" cy="39867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FY</a:t>
            </a:r>
          </a:p>
        </p:txBody>
      </p:sp>
      <p:sp>
        <p:nvSpPr>
          <p:cNvPr id="15" name="Rectangle 14">
            <a:extLst>
              <a:ext uri="{FF2B5EF4-FFF2-40B4-BE49-F238E27FC236}">
                <a16:creationId xmlns:a16="http://schemas.microsoft.com/office/drawing/2014/main" id="{457CC007-6AE9-DC0F-3258-5494DBD1F232}"/>
              </a:ext>
            </a:extLst>
          </p:cNvPr>
          <p:cNvSpPr/>
          <p:nvPr/>
        </p:nvSpPr>
        <p:spPr>
          <a:xfrm>
            <a:off x="6986828" y="3829166"/>
            <a:ext cx="405136" cy="519135"/>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B</a:t>
            </a:r>
            <a:endParaRPr lang="en-US" sz="1600" b="1" dirty="0">
              <a:solidFill>
                <a:schemeClr val="bg1"/>
              </a:solidFill>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76F7247C-292F-1D68-46D8-13F06A34E59E}"/>
              </a:ext>
            </a:extLst>
          </p:cNvPr>
          <p:cNvSpPr/>
          <p:nvPr/>
        </p:nvSpPr>
        <p:spPr>
          <a:xfrm>
            <a:off x="5921940" y="3909971"/>
            <a:ext cx="412751" cy="39867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MY</a:t>
            </a:r>
          </a:p>
        </p:txBody>
      </p:sp>
      <p:sp>
        <p:nvSpPr>
          <p:cNvPr id="17" name="Rectangle 16">
            <a:extLst>
              <a:ext uri="{FF2B5EF4-FFF2-40B4-BE49-F238E27FC236}">
                <a16:creationId xmlns:a16="http://schemas.microsoft.com/office/drawing/2014/main" id="{B65911DD-BC82-43A3-BA9A-C447FB68709E}"/>
              </a:ext>
            </a:extLst>
          </p:cNvPr>
          <p:cNvSpPr/>
          <p:nvPr/>
        </p:nvSpPr>
        <p:spPr>
          <a:xfrm>
            <a:off x="7226863" y="3116888"/>
            <a:ext cx="412751" cy="398679"/>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Y</a:t>
            </a:r>
          </a:p>
        </p:txBody>
      </p:sp>
      <p:sp>
        <p:nvSpPr>
          <p:cNvPr id="18" name="Rectangle 17">
            <a:extLst>
              <a:ext uri="{FF2B5EF4-FFF2-40B4-BE49-F238E27FC236}">
                <a16:creationId xmlns:a16="http://schemas.microsoft.com/office/drawing/2014/main" id="{00BBDFFF-9041-AFCA-5076-79DE59F7D6BA}"/>
              </a:ext>
            </a:extLst>
          </p:cNvPr>
          <p:cNvSpPr/>
          <p:nvPr/>
        </p:nvSpPr>
        <p:spPr>
          <a:xfrm>
            <a:off x="3091425" y="3048841"/>
            <a:ext cx="539752" cy="39867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FX</a:t>
            </a:r>
          </a:p>
        </p:txBody>
      </p:sp>
      <p:sp>
        <p:nvSpPr>
          <p:cNvPr id="19" name="TextBox 18">
            <a:extLst>
              <a:ext uri="{FF2B5EF4-FFF2-40B4-BE49-F238E27FC236}">
                <a16:creationId xmlns:a16="http://schemas.microsoft.com/office/drawing/2014/main" id="{936D24CF-66B3-E06A-9A78-FBCE624AF5F4}"/>
              </a:ext>
            </a:extLst>
          </p:cNvPr>
          <p:cNvSpPr txBox="1"/>
          <p:nvPr/>
        </p:nvSpPr>
        <p:spPr>
          <a:xfrm>
            <a:off x="3961377" y="3048841"/>
            <a:ext cx="2314575" cy="369332"/>
          </a:xfrm>
          <a:prstGeom prst="rect">
            <a:avLst/>
          </a:prstGeom>
          <a:noFill/>
        </p:spPr>
        <p:txBody>
          <a:bodyPr wrap="square" rtlCol="0">
            <a:spAutoFit/>
          </a:bodyPr>
          <a:lstStyle/>
          <a:p>
            <a:pPr algn="ctr"/>
            <a:r>
              <a:rPr lang="en-US" dirty="0" err="1">
                <a:latin typeface="Consolas" panose="020B0609020204030204" pitchFamily="49" charset="0"/>
                <a:cs typeface="Calibri" panose="020F0502020204030204" pitchFamily="34" charset="0"/>
              </a:rPr>
              <a:t>transformencode</a:t>
            </a:r>
            <a:endParaRPr lang="en-US" dirty="0">
              <a:latin typeface="Consolas" panose="020B0609020204030204" pitchFamily="49" charset="0"/>
              <a:cs typeface="Calibri" panose="020F0502020204030204" pitchFamily="34" charset="0"/>
            </a:endParaRPr>
          </a:p>
        </p:txBody>
      </p:sp>
      <p:sp>
        <p:nvSpPr>
          <p:cNvPr id="20" name="Rectangle 19">
            <a:extLst>
              <a:ext uri="{FF2B5EF4-FFF2-40B4-BE49-F238E27FC236}">
                <a16:creationId xmlns:a16="http://schemas.microsoft.com/office/drawing/2014/main" id="{4ED2FDEB-17F3-9B68-8D69-0EFC67EEB9EB}"/>
              </a:ext>
            </a:extLst>
          </p:cNvPr>
          <p:cNvSpPr/>
          <p:nvPr/>
        </p:nvSpPr>
        <p:spPr>
          <a:xfrm>
            <a:off x="6647427" y="3120235"/>
            <a:ext cx="528637" cy="395332"/>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X</a:t>
            </a:r>
            <a:endParaRPr lang="en-US" sz="1600" b="1" dirty="0">
              <a:solidFill>
                <a:schemeClr val="bg1"/>
              </a:solidFill>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1F15839B-5A75-54CD-6F42-35342974F512}"/>
              </a:ext>
            </a:extLst>
          </p:cNvPr>
          <p:cNvSpPr/>
          <p:nvPr/>
        </p:nvSpPr>
        <p:spPr>
          <a:xfrm>
            <a:off x="5261539" y="3900176"/>
            <a:ext cx="539752" cy="39867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MX</a:t>
            </a:r>
          </a:p>
        </p:txBody>
      </p:sp>
      <p:cxnSp>
        <p:nvCxnSpPr>
          <p:cNvPr id="22" name="Straight Arrow Connector 21">
            <a:extLst>
              <a:ext uri="{FF2B5EF4-FFF2-40B4-BE49-F238E27FC236}">
                <a16:creationId xmlns:a16="http://schemas.microsoft.com/office/drawing/2014/main" id="{DEBAF49C-29E0-E818-25CA-12C961FF5BB1}"/>
              </a:ext>
            </a:extLst>
          </p:cNvPr>
          <p:cNvCxnSpPr>
            <a:cxnSpLocks/>
          </p:cNvCxnSpPr>
          <p:nvPr/>
        </p:nvCxnSpPr>
        <p:spPr>
          <a:xfrm>
            <a:off x="2707252" y="3239341"/>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BA3D732-1B5C-AC5E-58F4-515A2B9B7458}"/>
              </a:ext>
            </a:extLst>
          </p:cNvPr>
          <p:cNvCxnSpPr>
            <a:cxnSpLocks/>
          </p:cNvCxnSpPr>
          <p:nvPr/>
        </p:nvCxnSpPr>
        <p:spPr>
          <a:xfrm>
            <a:off x="3669277" y="3248866"/>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64D3AF5-C092-4FB6-DBA9-51E00CD78350}"/>
              </a:ext>
            </a:extLst>
          </p:cNvPr>
          <p:cNvCxnSpPr>
            <a:cxnSpLocks/>
          </p:cNvCxnSpPr>
          <p:nvPr/>
        </p:nvCxnSpPr>
        <p:spPr>
          <a:xfrm>
            <a:off x="6174352" y="3248866"/>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D33982A-337B-B06C-1385-E44485C809F5}"/>
              </a:ext>
            </a:extLst>
          </p:cNvPr>
          <p:cNvCxnSpPr>
            <a:cxnSpLocks/>
          </p:cNvCxnSpPr>
          <p:nvPr/>
        </p:nvCxnSpPr>
        <p:spPr>
          <a:xfrm>
            <a:off x="5533001" y="3418174"/>
            <a:ext cx="0" cy="420517"/>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1B2A64A-7688-B125-03EC-2CD25C9D5E13}"/>
              </a:ext>
            </a:extLst>
          </p:cNvPr>
          <p:cNvCxnSpPr>
            <a:cxnSpLocks/>
          </p:cNvCxnSpPr>
          <p:nvPr/>
        </p:nvCxnSpPr>
        <p:spPr>
          <a:xfrm>
            <a:off x="7189396" y="3582241"/>
            <a:ext cx="0" cy="23740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CA029E5-3F89-F561-9950-2EBA3E58FC25}"/>
              </a:ext>
            </a:extLst>
          </p:cNvPr>
          <p:cNvSpPr/>
          <p:nvPr/>
        </p:nvSpPr>
        <p:spPr>
          <a:xfrm>
            <a:off x="3630751" y="4468505"/>
            <a:ext cx="4008437" cy="1107182"/>
          </a:xfrm>
          <a:prstGeom prst="rect">
            <a:avLst/>
          </a:prstGeom>
          <a:noFill/>
          <a:ln w="190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E315A24E-3957-15AD-5C6C-24D71236C9CA}"/>
              </a:ext>
            </a:extLst>
          </p:cNvPr>
          <p:cNvSpPr txBox="1"/>
          <p:nvPr/>
        </p:nvSpPr>
        <p:spPr>
          <a:xfrm>
            <a:off x="3618049" y="4876470"/>
            <a:ext cx="1009650" cy="369332"/>
          </a:xfrm>
          <a:prstGeom prst="rect">
            <a:avLst/>
          </a:prstGeom>
          <a:noFill/>
        </p:spPr>
        <p:txBody>
          <a:bodyPr wrap="square" rtlCol="0">
            <a:spAutoFit/>
          </a:bodyPr>
          <a:lstStyle/>
          <a:p>
            <a:r>
              <a:rPr lang="en-US" b="1" dirty="0">
                <a:solidFill>
                  <a:schemeClr val="accent1"/>
                </a:solidFill>
                <a:latin typeface="Calibri" panose="020F0502020204030204" pitchFamily="34" charset="0"/>
                <a:cs typeface="Calibri" panose="020F0502020204030204" pitchFamily="34" charset="0"/>
              </a:rPr>
              <a:t>Scoring</a:t>
            </a:r>
          </a:p>
        </p:txBody>
      </p:sp>
      <p:sp>
        <p:nvSpPr>
          <p:cNvPr id="29" name="Rectangle 28">
            <a:extLst>
              <a:ext uri="{FF2B5EF4-FFF2-40B4-BE49-F238E27FC236}">
                <a16:creationId xmlns:a16="http://schemas.microsoft.com/office/drawing/2014/main" id="{4DB5DA91-78DE-9DCA-42A8-F32FC9BA916D}"/>
              </a:ext>
            </a:extLst>
          </p:cNvPr>
          <p:cNvSpPr/>
          <p:nvPr/>
        </p:nvSpPr>
        <p:spPr>
          <a:xfrm>
            <a:off x="6988312" y="5123579"/>
            <a:ext cx="412751" cy="398679"/>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l-GR" b="1" dirty="0">
                <a:latin typeface="Calibri" panose="020F0502020204030204" pitchFamily="34" charset="0"/>
                <a:cs typeface="Calibri" panose="020F0502020204030204" pitchFamily="34" charset="0"/>
              </a:rPr>
              <a:t>Δ</a:t>
            </a:r>
            <a:r>
              <a:rPr lang="en-US" b="1" dirty="0">
                <a:latin typeface="Calibri" panose="020F0502020204030204" pitchFamily="34" charset="0"/>
                <a:cs typeface="Calibri" panose="020F0502020204030204" pitchFamily="34" charset="0"/>
              </a:rPr>
              <a:t>Ŷ</a:t>
            </a:r>
          </a:p>
        </p:txBody>
      </p:sp>
      <p:sp>
        <p:nvSpPr>
          <p:cNvPr id="30" name="TextBox 29">
            <a:extLst>
              <a:ext uri="{FF2B5EF4-FFF2-40B4-BE49-F238E27FC236}">
                <a16:creationId xmlns:a16="http://schemas.microsoft.com/office/drawing/2014/main" id="{FB1FDDE6-0466-3339-2EBB-DAFCE15AEF22}"/>
              </a:ext>
            </a:extLst>
          </p:cNvPr>
          <p:cNvSpPr txBox="1"/>
          <p:nvPr/>
        </p:nvSpPr>
        <p:spPr>
          <a:xfrm>
            <a:off x="3865700" y="4544844"/>
            <a:ext cx="2314575" cy="369332"/>
          </a:xfrm>
          <a:prstGeom prst="rect">
            <a:avLst/>
          </a:prstGeom>
          <a:noFill/>
        </p:spPr>
        <p:txBody>
          <a:bodyPr wrap="square" rtlCol="0">
            <a:spAutoFit/>
          </a:bodyPr>
          <a:lstStyle/>
          <a:p>
            <a:pPr algn="ctr"/>
            <a:r>
              <a:rPr lang="en-US" dirty="0" err="1">
                <a:latin typeface="Consolas" panose="020B0609020204030204" pitchFamily="49" charset="0"/>
                <a:cs typeface="Calibri" panose="020F0502020204030204" pitchFamily="34" charset="0"/>
              </a:rPr>
              <a:t>transformapply</a:t>
            </a:r>
            <a:endParaRPr lang="en-US" dirty="0">
              <a:latin typeface="Consolas" panose="020B0609020204030204" pitchFamily="49" charset="0"/>
              <a:cs typeface="Calibri" panose="020F0502020204030204" pitchFamily="34" charset="0"/>
            </a:endParaRPr>
          </a:p>
        </p:txBody>
      </p:sp>
      <p:sp>
        <p:nvSpPr>
          <p:cNvPr id="31" name="Rectangle 30">
            <a:extLst>
              <a:ext uri="{FF2B5EF4-FFF2-40B4-BE49-F238E27FC236}">
                <a16:creationId xmlns:a16="http://schemas.microsoft.com/office/drawing/2014/main" id="{CE70136B-18DA-B875-F518-DD1BD9C714C4}"/>
              </a:ext>
            </a:extLst>
          </p:cNvPr>
          <p:cNvSpPr/>
          <p:nvPr/>
        </p:nvSpPr>
        <p:spPr>
          <a:xfrm>
            <a:off x="3090999" y="4531657"/>
            <a:ext cx="539752" cy="39867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l-GR" b="1" dirty="0">
                <a:latin typeface="Calibri" panose="020F0502020204030204" pitchFamily="34" charset="0"/>
                <a:cs typeface="Calibri" panose="020F0502020204030204" pitchFamily="34" charset="0"/>
              </a:rPr>
              <a:t>Δ</a:t>
            </a:r>
            <a:r>
              <a:rPr lang="en-US" b="1" dirty="0">
                <a:latin typeface="Calibri" panose="020F0502020204030204" pitchFamily="34" charset="0"/>
                <a:cs typeface="Calibri" panose="020F0502020204030204" pitchFamily="34" charset="0"/>
              </a:rPr>
              <a:t>FX</a:t>
            </a:r>
          </a:p>
        </p:txBody>
      </p:sp>
      <p:sp>
        <p:nvSpPr>
          <p:cNvPr id="32" name="Rectangle 31">
            <a:extLst>
              <a:ext uri="{FF2B5EF4-FFF2-40B4-BE49-F238E27FC236}">
                <a16:creationId xmlns:a16="http://schemas.microsoft.com/office/drawing/2014/main" id="{81659184-1666-B90A-4F18-743F2DE9DDF8}"/>
              </a:ext>
            </a:extLst>
          </p:cNvPr>
          <p:cNvSpPr/>
          <p:nvPr/>
        </p:nvSpPr>
        <p:spPr>
          <a:xfrm>
            <a:off x="6446976" y="4603051"/>
            <a:ext cx="528637" cy="395332"/>
          </a:xfrm>
          <a:prstGeom prst="rect">
            <a:avLst/>
          </a:prstGeom>
          <a:solidFill>
            <a:srgbClr val="7889F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latin typeface="Calibri" panose="020F0502020204030204" pitchFamily="34" charset="0"/>
                <a:cs typeface="Calibri" panose="020F0502020204030204" pitchFamily="34" charset="0"/>
              </a:rPr>
              <a:t>Δ</a:t>
            </a:r>
            <a:r>
              <a:rPr lang="en-US" b="1" dirty="0">
                <a:latin typeface="Calibri" panose="020F0502020204030204" pitchFamily="34" charset="0"/>
                <a:cs typeface="Calibri" panose="020F0502020204030204" pitchFamily="34" charset="0"/>
              </a:rPr>
              <a:t>X</a:t>
            </a:r>
            <a:endParaRPr lang="en-US" sz="1600" b="1" dirty="0">
              <a:solidFill>
                <a:schemeClr val="bg1"/>
              </a:solidFill>
              <a:latin typeface="Calibri" panose="020F0502020204030204" pitchFamily="34" charset="0"/>
              <a:cs typeface="Calibri" panose="020F0502020204030204" pitchFamily="34" charset="0"/>
            </a:endParaRPr>
          </a:p>
        </p:txBody>
      </p:sp>
      <p:cxnSp>
        <p:nvCxnSpPr>
          <p:cNvPr id="33" name="Straight Arrow Connector 32">
            <a:extLst>
              <a:ext uri="{FF2B5EF4-FFF2-40B4-BE49-F238E27FC236}">
                <a16:creationId xmlns:a16="http://schemas.microsoft.com/office/drawing/2014/main" id="{91A4299B-A927-AF11-060A-0642E5480136}"/>
              </a:ext>
            </a:extLst>
          </p:cNvPr>
          <p:cNvCxnSpPr>
            <a:cxnSpLocks/>
          </p:cNvCxnSpPr>
          <p:nvPr/>
        </p:nvCxnSpPr>
        <p:spPr>
          <a:xfrm>
            <a:off x="3687901" y="4741207"/>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3598752E-B0D7-1FF0-4528-36FA02F7351D}"/>
              </a:ext>
            </a:extLst>
          </p:cNvPr>
          <p:cNvCxnSpPr>
            <a:cxnSpLocks/>
          </p:cNvCxnSpPr>
          <p:nvPr/>
        </p:nvCxnSpPr>
        <p:spPr>
          <a:xfrm>
            <a:off x="6002476" y="4750732"/>
            <a:ext cx="390525"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260B368-1BF5-57B3-7862-D333F96B6BFC}"/>
              </a:ext>
            </a:extLst>
          </p:cNvPr>
          <p:cNvCxnSpPr>
            <a:cxnSpLocks/>
          </p:cNvCxnSpPr>
          <p:nvPr/>
        </p:nvCxnSpPr>
        <p:spPr>
          <a:xfrm>
            <a:off x="5531620" y="4312582"/>
            <a:ext cx="0" cy="33106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617F0A81-602B-17F5-5F69-628353227C23}"/>
              </a:ext>
            </a:extLst>
          </p:cNvPr>
          <p:cNvCxnSpPr>
            <a:cxnSpLocks/>
          </p:cNvCxnSpPr>
          <p:nvPr/>
        </p:nvCxnSpPr>
        <p:spPr>
          <a:xfrm>
            <a:off x="7197862" y="4367451"/>
            <a:ext cx="0" cy="707132"/>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EB8153DD-B07D-8203-B99F-53A92747DEB9}"/>
              </a:ext>
            </a:extLst>
          </p:cNvPr>
          <p:cNvSpPr txBox="1"/>
          <p:nvPr/>
        </p:nvSpPr>
        <p:spPr>
          <a:xfrm>
            <a:off x="4313374" y="5169922"/>
            <a:ext cx="2314575" cy="369332"/>
          </a:xfrm>
          <a:prstGeom prst="rect">
            <a:avLst/>
          </a:prstGeom>
          <a:noFill/>
        </p:spPr>
        <p:txBody>
          <a:bodyPr wrap="square" rtlCol="0">
            <a:spAutoFit/>
          </a:bodyPr>
          <a:lstStyle/>
          <a:p>
            <a:pPr algn="ctr"/>
            <a:r>
              <a:rPr lang="en-US" dirty="0" err="1">
                <a:latin typeface="Consolas" panose="020B0609020204030204" pitchFamily="49" charset="0"/>
                <a:cs typeface="Calibri" panose="020F0502020204030204" pitchFamily="34" charset="0"/>
              </a:rPr>
              <a:t>transformdecode</a:t>
            </a:r>
            <a:endParaRPr lang="en-US" dirty="0">
              <a:latin typeface="Consolas" panose="020B0609020204030204" pitchFamily="49" charset="0"/>
              <a:cs typeface="Calibri" panose="020F0502020204030204" pitchFamily="34" charset="0"/>
            </a:endParaRPr>
          </a:p>
        </p:txBody>
      </p:sp>
      <p:sp>
        <p:nvSpPr>
          <p:cNvPr id="38" name="Rectangle 37">
            <a:extLst>
              <a:ext uri="{FF2B5EF4-FFF2-40B4-BE49-F238E27FC236}">
                <a16:creationId xmlns:a16="http://schemas.microsoft.com/office/drawing/2014/main" id="{0C7BDD0B-DC12-65E9-D619-9E391BA6E2D3}"/>
              </a:ext>
            </a:extLst>
          </p:cNvPr>
          <p:cNvSpPr/>
          <p:nvPr/>
        </p:nvSpPr>
        <p:spPr>
          <a:xfrm>
            <a:off x="3189425" y="5169832"/>
            <a:ext cx="441326" cy="39867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l-GR" b="1" dirty="0">
                <a:latin typeface="Calibri" panose="020F0502020204030204" pitchFamily="34" charset="0"/>
                <a:cs typeface="Calibri" panose="020F0502020204030204" pitchFamily="34" charset="0"/>
              </a:rPr>
              <a:t>Δ</a:t>
            </a:r>
            <a:r>
              <a:rPr lang="en-US" b="1" dirty="0">
                <a:latin typeface="Calibri" panose="020F0502020204030204" pitchFamily="34" charset="0"/>
                <a:cs typeface="Calibri" panose="020F0502020204030204" pitchFamily="34" charset="0"/>
              </a:rPr>
              <a:t>FŶ</a:t>
            </a:r>
          </a:p>
        </p:txBody>
      </p:sp>
      <p:cxnSp>
        <p:nvCxnSpPr>
          <p:cNvPr id="39" name="Straight Arrow Connector 38">
            <a:extLst>
              <a:ext uri="{FF2B5EF4-FFF2-40B4-BE49-F238E27FC236}">
                <a16:creationId xmlns:a16="http://schemas.microsoft.com/office/drawing/2014/main" id="{EDAF4967-EE77-690E-51CC-7CF8E32CC8AC}"/>
              </a:ext>
            </a:extLst>
          </p:cNvPr>
          <p:cNvCxnSpPr>
            <a:cxnSpLocks/>
          </p:cNvCxnSpPr>
          <p:nvPr/>
        </p:nvCxnSpPr>
        <p:spPr>
          <a:xfrm flipH="1">
            <a:off x="6493012" y="5369171"/>
            <a:ext cx="436564"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326EB17B-4668-35B0-90C1-0F07BCB01F78}"/>
              </a:ext>
            </a:extLst>
          </p:cNvPr>
          <p:cNvCxnSpPr>
            <a:cxnSpLocks/>
          </p:cNvCxnSpPr>
          <p:nvPr/>
        </p:nvCxnSpPr>
        <p:spPr>
          <a:xfrm>
            <a:off x="6127889" y="4329351"/>
            <a:ext cx="0" cy="916681"/>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553E2A1-33AE-1EAE-845C-AF6630BAA9EB}"/>
              </a:ext>
            </a:extLst>
          </p:cNvPr>
          <p:cNvCxnSpPr>
            <a:cxnSpLocks/>
          </p:cNvCxnSpPr>
          <p:nvPr/>
        </p:nvCxnSpPr>
        <p:spPr>
          <a:xfrm flipH="1">
            <a:off x="3716474" y="5369171"/>
            <a:ext cx="679452"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395E814-8706-17EE-A68F-D15D44154165}"/>
              </a:ext>
            </a:extLst>
          </p:cNvPr>
          <p:cNvCxnSpPr>
            <a:cxnSpLocks/>
          </p:cNvCxnSpPr>
          <p:nvPr/>
        </p:nvCxnSpPr>
        <p:spPr>
          <a:xfrm flipH="1">
            <a:off x="2706826" y="5369171"/>
            <a:ext cx="393700" cy="0"/>
          </a:xfrm>
          <a:prstGeom prst="straightConnector1">
            <a:avLst/>
          </a:prstGeom>
          <a:ln w="19050">
            <a:solidFill>
              <a:srgbClr val="7889FB"/>
            </a:solidFill>
            <a:headEnd w="med" len="lg"/>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61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4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p:bldP spid="20" grpId="0" animBg="1"/>
      <p:bldP spid="21" grpId="0" animBg="1"/>
      <p:bldP spid="27" grpId="0" animBg="1"/>
      <p:bldP spid="28" grpId="0"/>
      <p:bldP spid="29" grpId="0" animBg="1"/>
      <p:bldP spid="30" grpId="0"/>
      <p:bldP spid="31" grpId="0" animBg="1"/>
      <p:bldP spid="32" grpId="0" animBg="1"/>
      <p:bldP spid="37" grpId="0"/>
      <p:bldP spid="3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EFA76E-D593-F3FD-82D5-4238CDDD8528}"/>
              </a:ext>
            </a:extLst>
          </p:cNvPr>
          <p:cNvSpPr>
            <a:spLocks noGrp="1"/>
          </p:cNvSpPr>
          <p:nvPr>
            <p:ph type="body" sz="quarter" idx="18"/>
          </p:nvPr>
        </p:nvSpPr>
        <p:spPr/>
        <p:txBody>
          <a:bodyPr/>
          <a:lstStyle/>
          <a:p>
            <a:r>
              <a:rPr lang="en-US" dirty="0"/>
              <a:t>Motivation</a:t>
            </a:r>
          </a:p>
          <a:p>
            <a:pPr marL="457200" lvl="1" indent="0">
              <a:buNone/>
            </a:pPr>
            <a:r>
              <a:rPr lang="en-US" b="1" dirty="0">
                <a:solidFill>
                  <a:srgbClr val="7889FB"/>
                </a:solidFill>
                <a:sym typeface="Wingdings" panose="05000000000000000000" pitchFamily="2" charset="2"/>
              </a:rPr>
              <a:t> Embedded scoring</a:t>
            </a:r>
            <a:endParaRPr lang="en-US" b="1" dirty="0">
              <a:solidFill>
                <a:srgbClr val="7889FB"/>
              </a:solidFill>
            </a:endParaRPr>
          </a:p>
          <a:p>
            <a:pPr marL="457200" lvl="1" indent="0">
              <a:buNone/>
            </a:pPr>
            <a:r>
              <a:rPr lang="en-US" b="1" dirty="0">
                <a:solidFill>
                  <a:srgbClr val="7889FB"/>
                </a:solidFill>
                <a:sym typeface="Wingdings" panose="05000000000000000000" pitchFamily="2" charset="2"/>
              </a:rPr>
              <a:t> Latency</a:t>
            </a:r>
            <a:r>
              <a:rPr lang="en-US" dirty="0">
                <a:solidFill>
                  <a:srgbClr val="7889FB"/>
                </a:solidFill>
                <a:sym typeface="Wingdings" panose="05000000000000000000" pitchFamily="2" charset="2"/>
              </a:rPr>
              <a:t> </a:t>
            </a:r>
            <a:r>
              <a:rPr lang="en-US" dirty="0">
                <a:solidFill>
                  <a:srgbClr val="7889FB"/>
                </a:solidFill>
                <a:latin typeface="Cambria" panose="02040503050406030204" pitchFamily="18" charset="0"/>
                <a:sym typeface="Wingdings" panose="05000000000000000000" pitchFamily="2" charset="2"/>
              </a:rPr>
              <a:t>⇒</a:t>
            </a:r>
            <a:r>
              <a:rPr lang="en-US" dirty="0">
                <a:solidFill>
                  <a:srgbClr val="7889FB"/>
                </a:solidFill>
                <a:sym typeface="Wingdings" panose="05000000000000000000" pitchFamily="2" charset="2"/>
              </a:rPr>
              <a:t> </a:t>
            </a:r>
            <a:r>
              <a:rPr lang="en-US" b="1" dirty="0">
                <a:solidFill>
                  <a:srgbClr val="7889FB"/>
                </a:solidFill>
                <a:sym typeface="Wingdings" panose="05000000000000000000" pitchFamily="2" charset="2"/>
              </a:rPr>
              <a:t>Throughput</a:t>
            </a:r>
            <a:endParaRPr lang="en-US" b="1" dirty="0">
              <a:solidFill>
                <a:srgbClr val="7889FB"/>
              </a:solidFill>
            </a:endParaRPr>
          </a:p>
          <a:p>
            <a:pPr marL="457200" lvl="1" indent="0">
              <a:buNone/>
            </a:pPr>
            <a:r>
              <a:rPr lang="en-US" b="1" dirty="0">
                <a:solidFill>
                  <a:srgbClr val="7889FB"/>
                </a:solidFill>
                <a:sym typeface="Wingdings" panose="05000000000000000000" pitchFamily="2" charset="2"/>
              </a:rPr>
              <a:t> Minimize overhead per </a:t>
            </a:r>
            <a:r>
              <a:rPr lang="el-GR" b="1" dirty="0">
                <a:solidFill>
                  <a:srgbClr val="7889FB"/>
                </a:solidFill>
                <a:latin typeface="Cambria" panose="02040503050406030204" pitchFamily="18" charset="0"/>
              </a:rPr>
              <a:t>Δ</a:t>
            </a:r>
            <a:r>
              <a:rPr lang="en-US" b="1" dirty="0">
                <a:solidFill>
                  <a:srgbClr val="7889FB"/>
                </a:solidFill>
              </a:rPr>
              <a:t>X</a:t>
            </a:r>
            <a:endParaRPr lang="en-US" b="1" dirty="0"/>
          </a:p>
          <a:p>
            <a:pPr lvl="1"/>
            <a:endParaRPr lang="en-US" dirty="0"/>
          </a:p>
          <a:p>
            <a:r>
              <a:rPr lang="en-US" dirty="0"/>
              <a:t>Example</a:t>
            </a:r>
          </a:p>
          <a:p>
            <a:endParaRPr lang="en-US" dirty="0"/>
          </a:p>
        </p:txBody>
      </p:sp>
      <p:sp>
        <p:nvSpPr>
          <p:cNvPr id="3" name="Text Placeholder 2">
            <a:extLst>
              <a:ext uri="{FF2B5EF4-FFF2-40B4-BE49-F238E27FC236}">
                <a16:creationId xmlns:a16="http://schemas.microsoft.com/office/drawing/2014/main" id="{076EAFDB-648E-09ED-C4DF-BFC7B4F3157B}"/>
              </a:ext>
            </a:extLst>
          </p:cNvPr>
          <p:cNvSpPr>
            <a:spLocks noGrp="1"/>
          </p:cNvSpPr>
          <p:nvPr>
            <p:ph type="body" sz="quarter" idx="14"/>
          </p:nvPr>
        </p:nvSpPr>
        <p:spPr/>
        <p:txBody>
          <a:bodyPr/>
          <a:lstStyle/>
          <a:p>
            <a:r>
              <a:rPr lang="en-US" dirty="0"/>
              <a:t>Example </a:t>
            </a:r>
            <a:r>
              <a:rPr lang="en-US" dirty="0" err="1"/>
              <a:t>SystemML</a:t>
            </a:r>
            <a:r>
              <a:rPr lang="en-US" dirty="0"/>
              <a:t> JMLC, cont.</a:t>
            </a:r>
          </a:p>
        </p:txBody>
      </p:sp>
      <p:sp>
        <p:nvSpPr>
          <p:cNvPr id="4" name="TextBox 3">
            <a:extLst>
              <a:ext uri="{FF2B5EF4-FFF2-40B4-BE49-F238E27FC236}">
                <a16:creationId xmlns:a16="http://schemas.microsoft.com/office/drawing/2014/main" id="{990F106D-60D4-97F0-09C4-48B8C0BC599C}"/>
              </a:ext>
            </a:extLst>
          </p:cNvPr>
          <p:cNvSpPr txBox="1"/>
          <p:nvPr/>
        </p:nvSpPr>
        <p:spPr>
          <a:xfrm>
            <a:off x="6163688" y="1209976"/>
            <a:ext cx="5013510" cy="1477328"/>
          </a:xfrm>
          <a:prstGeom prst="rect">
            <a:avLst/>
          </a:prstGeom>
          <a:noFill/>
        </p:spPr>
        <p:txBody>
          <a:bodyPr wrap="square" rtlCol="0">
            <a:spAutoFit/>
          </a:bodyPr>
          <a:lstStyle/>
          <a:p>
            <a:r>
              <a:rPr lang="en-US" b="1" dirty="0">
                <a:latin typeface="Calibri" panose="020F0502020204030204" pitchFamily="34" charset="0"/>
                <a:cs typeface="Calibri" panose="020F0502020204030204" pitchFamily="34" charset="0"/>
              </a:rPr>
              <a:t>Typical compiler/runtime overheads:</a:t>
            </a:r>
          </a:p>
          <a:p>
            <a:r>
              <a:rPr lang="en-US" dirty="0">
                <a:latin typeface="Calibri" panose="020F0502020204030204" pitchFamily="34" charset="0"/>
                <a:cs typeface="Calibri" panose="020F0502020204030204" pitchFamily="34" charset="0"/>
              </a:rPr>
              <a:t>Script parsing and config: 	</a:t>
            </a:r>
            <a:r>
              <a:rPr lang="en-US" b="1" dirty="0">
                <a:solidFill>
                  <a:schemeClr val="accent1"/>
                </a:solidFill>
                <a:latin typeface="Calibri" panose="020F0502020204030204" pitchFamily="34" charset="0"/>
                <a:cs typeface="Calibri" panose="020F0502020204030204" pitchFamily="34" charset="0"/>
              </a:rPr>
              <a:t>~</a:t>
            </a:r>
            <a:r>
              <a:rPr lang="en-US" b="1" dirty="0" err="1">
                <a:solidFill>
                  <a:schemeClr val="accent1"/>
                </a:solidFill>
                <a:latin typeface="Calibri" panose="020F0502020204030204" pitchFamily="34" charset="0"/>
                <a:cs typeface="Calibri" panose="020F0502020204030204" pitchFamily="34" charset="0"/>
              </a:rPr>
              <a:t>100ms</a:t>
            </a:r>
            <a:endParaRPr lang="en-US" b="1" dirty="0">
              <a:solidFill>
                <a:schemeClr val="accent1"/>
              </a:solidFill>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Validation, compile, IPA: 	</a:t>
            </a:r>
            <a:r>
              <a:rPr lang="en-US" b="1" dirty="0">
                <a:solidFill>
                  <a:schemeClr val="accent1"/>
                </a:solidFill>
                <a:latin typeface="Calibri" panose="020F0502020204030204" pitchFamily="34" charset="0"/>
                <a:cs typeface="Calibri" panose="020F0502020204030204" pitchFamily="34" charset="0"/>
              </a:rPr>
              <a:t>~</a:t>
            </a:r>
            <a:r>
              <a:rPr lang="en-US" b="1" dirty="0" err="1">
                <a:solidFill>
                  <a:schemeClr val="accent1"/>
                </a:solidFill>
                <a:latin typeface="Calibri" panose="020F0502020204030204" pitchFamily="34" charset="0"/>
                <a:cs typeface="Calibri" panose="020F0502020204030204" pitchFamily="34" charset="0"/>
              </a:rPr>
              <a:t>10ms</a:t>
            </a:r>
            <a:endParaRPr lang="en-US" b="1" dirty="0">
              <a:solidFill>
                <a:schemeClr val="accent1"/>
              </a:solidFill>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HOP DAG (re-)compile:  	</a:t>
            </a:r>
            <a:r>
              <a:rPr lang="en-US" b="1" dirty="0">
                <a:solidFill>
                  <a:schemeClr val="accent1"/>
                </a:solidFill>
                <a:latin typeface="Calibri" panose="020F0502020204030204" pitchFamily="34" charset="0"/>
                <a:cs typeface="Calibri" panose="020F0502020204030204" pitchFamily="34" charset="0"/>
              </a:rPr>
              <a:t>~1ms</a:t>
            </a:r>
          </a:p>
          <a:p>
            <a:r>
              <a:rPr lang="en-US" dirty="0">
                <a:latin typeface="Calibri" panose="020F0502020204030204" pitchFamily="34" charset="0"/>
                <a:cs typeface="Calibri" panose="020F0502020204030204" pitchFamily="34" charset="0"/>
              </a:rPr>
              <a:t>Instruction execute:	</a:t>
            </a:r>
            <a:r>
              <a:rPr lang="en-US" b="1" dirty="0">
                <a:solidFill>
                  <a:srgbClr val="00B050"/>
                </a:solidFill>
                <a:latin typeface="Calibri" panose="020F0502020204030204" pitchFamily="34" charset="0"/>
                <a:cs typeface="Calibri" panose="020F0502020204030204" pitchFamily="34" charset="0"/>
              </a:rPr>
              <a:t>&lt;0.1</a:t>
            </a:r>
            <a:r>
              <a:rPr lang="el-GR" b="1" dirty="0">
                <a:solidFill>
                  <a:srgbClr val="00B050"/>
                </a:solidFill>
                <a:latin typeface="Calibri" panose="020F0502020204030204" pitchFamily="34" charset="0"/>
                <a:cs typeface="Calibri" panose="020F0502020204030204" pitchFamily="34" charset="0"/>
              </a:rPr>
              <a:t>μ</a:t>
            </a:r>
            <a:r>
              <a:rPr lang="en-US" b="1" dirty="0">
                <a:solidFill>
                  <a:srgbClr val="00B050"/>
                </a:solidFill>
                <a:latin typeface="Calibri" panose="020F0502020204030204" pitchFamily="34" charset="0"/>
                <a:cs typeface="Calibri" panose="020F0502020204030204" pitchFamily="34" charset="0"/>
              </a:rPr>
              <a:t>s</a:t>
            </a:r>
          </a:p>
        </p:txBody>
      </p:sp>
      <p:sp>
        <p:nvSpPr>
          <p:cNvPr id="5" name="Right Arrow 14">
            <a:extLst>
              <a:ext uri="{FF2B5EF4-FFF2-40B4-BE49-F238E27FC236}">
                <a16:creationId xmlns:a16="http://schemas.microsoft.com/office/drawing/2014/main" id="{A9BB73F6-8660-3C09-2996-F3B384B7ED06}"/>
              </a:ext>
            </a:extLst>
          </p:cNvPr>
          <p:cNvSpPr/>
          <p:nvPr/>
        </p:nvSpPr>
        <p:spPr>
          <a:xfrm>
            <a:off x="5051956" y="1806189"/>
            <a:ext cx="321547" cy="356460"/>
          </a:xfrm>
          <a:prstGeom prst="rightArrow">
            <a:avLst/>
          </a:prstGeom>
          <a:solidFill>
            <a:srgbClr val="7889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4F161A73-C4FA-336F-190E-689F68472F89}"/>
              </a:ext>
            </a:extLst>
          </p:cNvPr>
          <p:cNvSpPr txBox="1"/>
          <p:nvPr/>
        </p:nvSpPr>
        <p:spPr>
          <a:xfrm>
            <a:off x="1797201" y="2900979"/>
            <a:ext cx="9347723" cy="3139321"/>
          </a:xfrm>
          <a:prstGeom prst="rect">
            <a:avLst/>
          </a:prstGeom>
          <a:noFill/>
        </p:spPr>
        <p:txBody>
          <a:bodyPr wrap="square" rtlCol="0">
            <a:spAutoFit/>
          </a:bodyPr>
          <a:lstStyle/>
          <a:p>
            <a:r>
              <a:rPr lang="en-US" dirty="0">
                <a:latin typeface="Consolas" panose="020B0609020204030204" pitchFamily="49" charset="0"/>
              </a:rPr>
              <a:t> 1: Connection conn = </a:t>
            </a:r>
            <a:r>
              <a:rPr lang="en-US" b="1" dirty="0">
                <a:latin typeface="Consolas" panose="020B0609020204030204" pitchFamily="49" charset="0"/>
              </a:rPr>
              <a:t>new</a:t>
            </a:r>
            <a:r>
              <a:rPr lang="en-US" dirty="0">
                <a:latin typeface="Consolas" panose="020B0609020204030204" pitchFamily="49" charset="0"/>
              </a:rPr>
              <a:t> Connection();</a:t>
            </a:r>
          </a:p>
          <a:p>
            <a:r>
              <a:rPr lang="en-US" dirty="0">
                <a:latin typeface="Consolas" panose="020B0609020204030204" pitchFamily="49" charset="0"/>
              </a:rPr>
              <a:t> 2: </a:t>
            </a:r>
            <a:r>
              <a:rPr lang="en-US" dirty="0" err="1">
                <a:latin typeface="Consolas" panose="020B0609020204030204" pitchFamily="49" charset="0"/>
              </a:rPr>
              <a:t>PreparedScript</a:t>
            </a:r>
            <a:r>
              <a:rPr lang="en-US" dirty="0">
                <a:latin typeface="Consolas" panose="020B0609020204030204" pitchFamily="49" charset="0"/>
              </a:rPr>
              <a:t> </a:t>
            </a:r>
            <a:r>
              <a:rPr lang="en-US" dirty="0" err="1">
                <a:latin typeface="Consolas" panose="020B0609020204030204" pitchFamily="49" charset="0"/>
              </a:rPr>
              <a:t>pscript</a:t>
            </a:r>
            <a:r>
              <a:rPr lang="en-US" dirty="0">
                <a:latin typeface="Consolas" panose="020B0609020204030204" pitchFamily="49" charset="0"/>
              </a:rPr>
              <a:t> = </a:t>
            </a:r>
            <a:r>
              <a:rPr lang="en-US" dirty="0" err="1">
                <a:latin typeface="Consolas" panose="020B0609020204030204" pitchFamily="49" charset="0"/>
              </a:rPr>
              <a:t>conn.</a:t>
            </a:r>
            <a:r>
              <a:rPr lang="en-US" b="1" dirty="0" err="1">
                <a:solidFill>
                  <a:srgbClr val="7889FB"/>
                </a:solidFill>
                <a:latin typeface="Consolas" panose="020B0609020204030204" pitchFamily="49" charset="0"/>
              </a:rPr>
              <a:t>prepareScript</a:t>
            </a:r>
            <a:r>
              <a:rPr lang="en-US" dirty="0">
                <a:latin typeface="Consolas" panose="020B0609020204030204" pitchFamily="49" charset="0"/>
              </a:rPr>
              <a:t>(</a:t>
            </a:r>
            <a:br>
              <a:rPr lang="en-US" dirty="0">
                <a:latin typeface="Consolas" panose="020B0609020204030204" pitchFamily="49" charset="0"/>
              </a:rPr>
            </a:br>
            <a:r>
              <a:rPr lang="en-US" dirty="0">
                <a:latin typeface="Consolas" panose="020B0609020204030204" pitchFamily="49" charset="0"/>
              </a:rPr>
              <a:t> 	</a:t>
            </a:r>
            <a:r>
              <a:rPr lang="en-US" dirty="0" err="1">
                <a:latin typeface="Consolas" panose="020B0609020204030204" pitchFamily="49" charset="0"/>
              </a:rPr>
              <a:t>getScriptAsString</a:t>
            </a:r>
            <a:r>
              <a:rPr lang="en-US" dirty="0">
                <a:latin typeface="Consolas" panose="020B0609020204030204" pitchFamily="49" charset="0"/>
              </a:rPr>
              <a:t>(</a:t>
            </a:r>
            <a:r>
              <a:rPr lang="en-US" b="1" dirty="0">
                <a:latin typeface="Consolas" panose="020B0609020204030204" pitchFamily="49" charset="0"/>
              </a:rPr>
              <a:t>“</a:t>
            </a:r>
            <a:r>
              <a:rPr lang="en-US" b="1" dirty="0" err="1">
                <a:latin typeface="Consolas" panose="020B0609020204030204" pitchFamily="49" charset="0"/>
              </a:rPr>
              <a:t>glm</a:t>
            </a:r>
            <a:r>
              <a:rPr lang="en-US" b="1" dirty="0">
                <a:latin typeface="Consolas" panose="020B0609020204030204" pitchFamily="49" charset="0"/>
              </a:rPr>
              <a:t>-predict-</a:t>
            </a:r>
            <a:r>
              <a:rPr lang="en-US" b="1" dirty="0" err="1">
                <a:latin typeface="Consolas" panose="020B0609020204030204" pitchFamily="49" charset="0"/>
              </a:rPr>
              <a:t>extended.dml</a:t>
            </a:r>
            <a:r>
              <a:rPr lang="en-US" b="1" dirty="0">
                <a:latin typeface="Consolas" panose="020B0609020204030204" pitchFamily="49" charset="0"/>
              </a:rPr>
              <a:t>”</a:t>
            </a:r>
            <a:r>
              <a:rPr lang="en-US" dirty="0">
                <a:latin typeface="Consolas" panose="020B0609020204030204" pitchFamily="49" charset="0"/>
              </a:rPr>
              <a:t>), </a:t>
            </a:r>
            <a:br>
              <a:rPr lang="en-US" dirty="0">
                <a:latin typeface="Consolas" panose="020B0609020204030204" pitchFamily="49" charset="0"/>
              </a:rPr>
            </a:br>
            <a:r>
              <a:rPr lang="en-US" dirty="0">
                <a:latin typeface="Consolas" panose="020B0609020204030204" pitchFamily="49" charset="0"/>
              </a:rPr>
              <a:t>	</a:t>
            </a:r>
            <a:r>
              <a:rPr lang="en-US" b="1" dirty="0">
                <a:latin typeface="Consolas" panose="020B0609020204030204" pitchFamily="49" charset="0"/>
              </a:rPr>
              <a:t>new</a:t>
            </a:r>
            <a:r>
              <a:rPr lang="en-US" dirty="0">
                <a:latin typeface="Consolas" panose="020B0609020204030204" pitchFamily="49" charset="0"/>
              </a:rPr>
              <a:t> String[]{</a:t>
            </a:r>
            <a:r>
              <a:rPr lang="en-US" b="1" dirty="0">
                <a:latin typeface="Consolas" panose="020B0609020204030204" pitchFamily="49" charset="0"/>
              </a:rPr>
              <a:t>“FX”</a:t>
            </a:r>
            <a:r>
              <a:rPr lang="en-US" dirty="0">
                <a:latin typeface="Consolas" panose="020B0609020204030204" pitchFamily="49" charset="0"/>
              </a:rPr>
              <a:t>,</a:t>
            </a:r>
            <a:r>
              <a:rPr lang="en-US" b="1" dirty="0">
                <a:latin typeface="Consolas" panose="020B0609020204030204" pitchFamily="49" charset="0"/>
              </a:rPr>
              <a:t>“MX”</a:t>
            </a:r>
            <a:r>
              <a:rPr lang="en-US" dirty="0">
                <a:latin typeface="Consolas" panose="020B0609020204030204" pitchFamily="49" charset="0"/>
              </a:rPr>
              <a:t>,</a:t>
            </a:r>
            <a:r>
              <a:rPr lang="en-US" b="1" dirty="0">
                <a:latin typeface="Consolas" panose="020B0609020204030204" pitchFamily="49" charset="0"/>
              </a:rPr>
              <a:t>“MY”</a:t>
            </a:r>
            <a:r>
              <a:rPr lang="en-US" dirty="0">
                <a:latin typeface="Consolas" panose="020B0609020204030204" pitchFamily="49" charset="0"/>
              </a:rPr>
              <a:t>,</a:t>
            </a:r>
            <a:r>
              <a:rPr lang="en-US" b="1" dirty="0">
                <a:latin typeface="Consolas" panose="020B0609020204030204" pitchFamily="49" charset="0"/>
              </a:rPr>
              <a:t>“B”</a:t>
            </a:r>
            <a:r>
              <a:rPr lang="en-US" dirty="0">
                <a:latin typeface="Consolas" panose="020B0609020204030204" pitchFamily="49" charset="0"/>
              </a:rPr>
              <a:t>}, new String[]{</a:t>
            </a:r>
            <a:r>
              <a:rPr lang="en-US" b="1" dirty="0">
                <a:latin typeface="Consolas" panose="020B0609020204030204" pitchFamily="49" charset="0"/>
              </a:rPr>
              <a:t>“FY”</a:t>
            </a:r>
            <a:r>
              <a:rPr lang="en-US" dirty="0">
                <a:latin typeface="Consolas" panose="020B0609020204030204" pitchFamily="49" charset="0"/>
              </a:rPr>
              <a:t>});</a:t>
            </a:r>
            <a:endParaRPr lang="en-US" sz="700" dirty="0">
              <a:latin typeface="Consolas" panose="020B0609020204030204" pitchFamily="49" charset="0"/>
            </a:endParaRPr>
          </a:p>
          <a:p>
            <a:r>
              <a:rPr lang="en-US" dirty="0">
                <a:latin typeface="Consolas" panose="020B0609020204030204" pitchFamily="49" charset="0"/>
              </a:rPr>
              <a:t> 3: </a:t>
            </a:r>
            <a:r>
              <a:rPr lang="en-US" b="1" dirty="0">
                <a:solidFill>
                  <a:srgbClr val="00B050"/>
                </a:solidFill>
                <a:latin typeface="Consolas" panose="020B0609020204030204" pitchFamily="49" charset="0"/>
              </a:rPr>
              <a:t>// ... Setup constant inputs</a:t>
            </a:r>
            <a:endParaRPr lang="en-US" sz="700" b="1" dirty="0">
              <a:solidFill>
                <a:srgbClr val="00B050"/>
              </a:solidFill>
              <a:latin typeface="Consolas" panose="020B0609020204030204" pitchFamily="49" charset="0"/>
            </a:endParaRPr>
          </a:p>
          <a:p>
            <a:r>
              <a:rPr lang="en-US" dirty="0">
                <a:latin typeface="Consolas" panose="020B0609020204030204" pitchFamily="49" charset="0"/>
              </a:rPr>
              <a:t> 4: </a:t>
            </a:r>
            <a:r>
              <a:rPr lang="en-US" b="1" dirty="0">
                <a:latin typeface="Consolas" panose="020B0609020204030204" pitchFamily="49" charset="0"/>
              </a:rPr>
              <a:t>for</a:t>
            </a:r>
            <a:r>
              <a:rPr lang="en-US" dirty="0">
                <a:latin typeface="Consolas" panose="020B0609020204030204" pitchFamily="49" charset="0"/>
              </a:rPr>
              <a:t>( Document d : documents ) {</a:t>
            </a:r>
          </a:p>
          <a:p>
            <a:r>
              <a:rPr lang="en-US" dirty="0">
                <a:latin typeface="Consolas" panose="020B0609020204030204" pitchFamily="49" charset="0"/>
              </a:rPr>
              <a:t> 5:	</a:t>
            </a:r>
            <a:r>
              <a:rPr lang="en-US" dirty="0" err="1">
                <a:latin typeface="Consolas" panose="020B0609020204030204" pitchFamily="49" charset="0"/>
              </a:rPr>
              <a:t>FrameBlock</a:t>
            </a:r>
            <a:r>
              <a:rPr lang="en-US" dirty="0">
                <a:latin typeface="Consolas" panose="020B0609020204030204" pitchFamily="49" charset="0"/>
              </a:rPr>
              <a:t> FX = ...; </a:t>
            </a:r>
            <a:r>
              <a:rPr lang="en-US" b="1" dirty="0">
                <a:solidFill>
                  <a:srgbClr val="00B050"/>
                </a:solidFill>
                <a:latin typeface="Consolas" panose="020B0609020204030204" pitchFamily="49" charset="0"/>
              </a:rPr>
              <a:t>//Input pipeline</a:t>
            </a:r>
            <a:endParaRPr lang="en-US" sz="700" b="1" dirty="0">
              <a:solidFill>
                <a:srgbClr val="00B050"/>
              </a:solidFill>
              <a:latin typeface="Consolas" panose="020B0609020204030204" pitchFamily="49" charset="0"/>
            </a:endParaRPr>
          </a:p>
          <a:p>
            <a:r>
              <a:rPr lang="en-US" dirty="0">
                <a:latin typeface="Consolas" panose="020B0609020204030204" pitchFamily="49" charset="0"/>
              </a:rPr>
              <a:t> 6: 	</a:t>
            </a:r>
            <a:r>
              <a:rPr lang="en-US" dirty="0" err="1">
                <a:latin typeface="Consolas" panose="020B0609020204030204" pitchFamily="49" charset="0"/>
              </a:rPr>
              <a:t>pscript.</a:t>
            </a:r>
            <a:r>
              <a:rPr lang="en-US" b="1" dirty="0" err="1">
                <a:solidFill>
                  <a:srgbClr val="7889FB"/>
                </a:solidFill>
                <a:latin typeface="Consolas" panose="020B0609020204030204" pitchFamily="49" charset="0"/>
              </a:rPr>
              <a:t>setFrame</a:t>
            </a:r>
            <a:r>
              <a:rPr lang="en-US" dirty="0">
                <a:latin typeface="Consolas" panose="020B0609020204030204" pitchFamily="49" charset="0"/>
              </a:rPr>
              <a:t>(</a:t>
            </a:r>
            <a:r>
              <a:rPr lang="en-US" b="1" dirty="0">
                <a:latin typeface="Consolas" panose="020B0609020204030204" pitchFamily="49" charset="0"/>
              </a:rPr>
              <a:t>“FX”</a:t>
            </a:r>
            <a:r>
              <a:rPr lang="en-US" dirty="0">
                <a:latin typeface="Consolas" panose="020B0609020204030204" pitchFamily="49" charset="0"/>
              </a:rPr>
              <a:t>, FX);</a:t>
            </a:r>
          </a:p>
          <a:p>
            <a:r>
              <a:rPr lang="en-US" dirty="0">
                <a:latin typeface="Consolas" panose="020B0609020204030204" pitchFamily="49" charset="0"/>
              </a:rPr>
              <a:t> 7:	</a:t>
            </a:r>
            <a:r>
              <a:rPr lang="en-US" dirty="0" err="1">
                <a:latin typeface="Consolas" panose="020B0609020204030204" pitchFamily="49" charset="0"/>
              </a:rPr>
              <a:t>FrameBlock</a:t>
            </a:r>
            <a:r>
              <a:rPr lang="en-US" dirty="0">
                <a:latin typeface="Consolas" panose="020B0609020204030204" pitchFamily="49" charset="0"/>
              </a:rPr>
              <a:t> FY = </a:t>
            </a:r>
            <a:r>
              <a:rPr lang="en-US" dirty="0" err="1">
                <a:latin typeface="Consolas" panose="020B0609020204030204" pitchFamily="49" charset="0"/>
              </a:rPr>
              <a:t>pscript.</a:t>
            </a:r>
            <a:r>
              <a:rPr lang="en-US" b="1" dirty="0" err="1">
                <a:solidFill>
                  <a:srgbClr val="7889FB"/>
                </a:solidFill>
                <a:latin typeface="Consolas" panose="020B0609020204030204" pitchFamily="49" charset="0"/>
              </a:rPr>
              <a:t>executeScript</a:t>
            </a:r>
            <a:r>
              <a:rPr lang="en-US" dirty="0">
                <a:latin typeface="Consolas" panose="020B0609020204030204" pitchFamily="49" charset="0"/>
              </a:rPr>
              <a:t>().</a:t>
            </a:r>
            <a:r>
              <a:rPr lang="en-US" dirty="0" err="1">
                <a:latin typeface="Consolas" panose="020B0609020204030204" pitchFamily="49" charset="0"/>
              </a:rPr>
              <a:t>getFrame</a:t>
            </a:r>
            <a:r>
              <a:rPr lang="en-US" dirty="0">
                <a:latin typeface="Consolas" panose="020B0609020204030204" pitchFamily="49" charset="0"/>
              </a:rPr>
              <a:t>(</a:t>
            </a:r>
            <a:r>
              <a:rPr lang="en-US" b="1" dirty="0">
                <a:latin typeface="Consolas" panose="020B0609020204030204" pitchFamily="49" charset="0"/>
              </a:rPr>
              <a:t>“FY”</a:t>
            </a:r>
            <a:r>
              <a:rPr lang="en-US" dirty="0">
                <a:latin typeface="Consolas" panose="020B0609020204030204" pitchFamily="49" charset="0"/>
              </a:rPr>
              <a:t>);</a:t>
            </a:r>
            <a:endParaRPr lang="en-US" sz="700" dirty="0">
              <a:latin typeface="Consolas" panose="020B0609020204030204" pitchFamily="49" charset="0"/>
            </a:endParaRPr>
          </a:p>
          <a:p>
            <a:r>
              <a:rPr lang="en-US" dirty="0">
                <a:latin typeface="Consolas" panose="020B0609020204030204" pitchFamily="49" charset="0"/>
              </a:rPr>
              <a:t> 8: 	</a:t>
            </a:r>
            <a:r>
              <a:rPr lang="en-US" b="1" dirty="0">
                <a:solidFill>
                  <a:srgbClr val="00B050"/>
                </a:solidFill>
                <a:latin typeface="Consolas" panose="020B0609020204030204" pitchFamily="49" charset="0"/>
              </a:rPr>
              <a:t>// ... Remaining pipeline </a:t>
            </a:r>
          </a:p>
          <a:p>
            <a:r>
              <a:rPr lang="en-US" dirty="0">
                <a:latin typeface="Consolas" panose="020B0609020204030204" pitchFamily="49" charset="0"/>
              </a:rPr>
              <a:t> 9: }</a:t>
            </a:r>
          </a:p>
        </p:txBody>
      </p:sp>
      <p:sp>
        <p:nvSpPr>
          <p:cNvPr id="7" name="TextBox 6">
            <a:extLst>
              <a:ext uri="{FF2B5EF4-FFF2-40B4-BE49-F238E27FC236}">
                <a16:creationId xmlns:a16="http://schemas.microsoft.com/office/drawing/2014/main" id="{39EA7FD3-E8A8-9416-F5B3-84CE664A622C}"/>
              </a:ext>
            </a:extLst>
          </p:cNvPr>
          <p:cNvSpPr txBox="1"/>
          <p:nvPr/>
        </p:nvSpPr>
        <p:spPr>
          <a:xfrm>
            <a:off x="8670443" y="3151588"/>
            <a:ext cx="3257551" cy="646331"/>
          </a:xfrm>
          <a:prstGeom prst="rect">
            <a:avLst/>
          </a:prstGeom>
          <a:noFill/>
        </p:spPr>
        <p:txBody>
          <a:bodyPr wrap="square" rtlCol="0">
            <a:spAutoFit/>
          </a:bodyPr>
          <a:lstStyle/>
          <a:p>
            <a:r>
              <a:rPr lang="en-US" dirty="0">
                <a:solidFill>
                  <a:schemeClr val="accent1"/>
                </a:solidFill>
                <a:latin typeface="Calibri" panose="020F0502020204030204" pitchFamily="34" charset="0"/>
                <a:cs typeface="Calibri" panose="020F0502020204030204" pitchFamily="34" charset="0"/>
              </a:rPr>
              <a:t>// single-node, no evictions, </a:t>
            </a:r>
            <a:br>
              <a:rPr lang="en-US" dirty="0">
                <a:solidFill>
                  <a:schemeClr val="accent1"/>
                </a:solidFill>
                <a:latin typeface="Calibri" panose="020F0502020204030204" pitchFamily="34" charset="0"/>
                <a:cs typeface="Calibri" panose="020F0502020204030204" pitchFamily="34" charset="0"/>
              </a:rPr>
            </a:br>
            <a:r>
              <a:rPr lang="en-US" dirty="0">
                <a:solidFill>
                  <a:schemeClr val="accent1"/>
                </a:solidFill>
                <a:latin typeface="Calibri" panose="020F0502020204030204" pitchFamily="34" charset="0"/>
                <a:cs typeface="Calibri" panose="020F0502020204030204" pitchFamily="34" charset="0"/>
              </a:rPr>
              <a:t>// no recompile, no multithread.</a:t>
            </a:r>
          </a:p>
        </p:txBody>
      </p:sp>
      <p:sp>
        <p:nvSpPr>
          <p:cNvPr id="8" name="TextBox 7">
            <a:extLst>
              <a:ext uri="{FF2B5EF4-FFF2-40B4-BE49-F238E27FC236}">
                <a16:creationId xmlns:a16="http://schemas.microsoft.com/office/drawing/2014/main" id="{2D08F2E5-6960-F99E-5550-77275F0104B1}"/>
              </a:ext>
            </a:extLst>
          </p:cNvPr>
          <p:cNvSpPr txBox="1"/>
          <p:nvPr/>
        </p:nvSpPr>
        <p:spPr>
          <a:xfrm>
            <a:off x="8670442" y="4470639"/>
            <a:ext cx="3257551" cy="646331"/>
          </a:xfrm>
          <a:prstGeom prst="rect">
            <a:avLst/>
          </a:prstGeom>
          <a:noFill/>
        </p:spPr>
        <p:txBody>
          <a:bodyPr wrap="square" rtlCol="0">
            <a:spAutoFit/>
          </a:bodyPr>
          <a:lstStyle/>
          <a:p>
            <a:r>
              <a:rPr lang="en-US" dirty="0">
                <a:solidFill>
                  <a:schemeClr val="accent1"/>
                </a:solidFill>
                <a:latin typeface="Calibri" panose="020F0502020204030204" pitchFamily="34" charset="0"/>
                <a:cs typeface="Calibri" panose="020F0502020204030204" pitchFamily="34" charset="0"/>
              </a:rPr>
              <a:t>// execute precompiled script</a:t>
            </a:r>
            <a:br>
              <a:rPr lang="en-US" dirty="0">
                <a:solidFill>
                  <a:schemeClr val="accent1"/>
                </a:solidFill>
                <a:latin typeface="Calibri" panose="020F0502020204030204" pitchFamily="34" charset="0"/>
                <a:cs typeface="Calibri" panose="020F0502020204030204" pitchFamily="34" charset="0"/>
              </a:rPr>
            </a:br>
            <a:r>
              <a:rPr lang="en-US" dirty="0">
                <a:solidFill>
                  <a:schemeClr val="accent1"/>
                </a:solidFill>
                <a:latin typeface="Calibri" panose="020F0502020204030204" pitchFamily="34" charset="0"/>
                <a:cs typeface="Calibri" panose="020F0502020204030204" pitchFamily="34" charset="0"/>
              </a:rPr>
              <a:t>// many times</a:t>
            </a:r>
          </a:p>
        </p:txBody>
      </p:sp>
    </p:spTree>
    <p:extLst>
      <p:ext uri="{BB962C8B-B14F-4D97-AF65-F5344CB8AC3E}">
        <p14:creationId xmlns:p14="http://schemas.microsoft.com/office/powerpoint/2010/main" val="633723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CC3AB-AA12-91F0-BBCB-0CF903CC321F}"/>
              </a:ext>
            </a:extLst>
          </p:cNvPr>
          <p:cNvSpPr>
            <a:spLocks noGrp="1"/>
          </p:cNvSpPr>
          <p:nvPr>
            <p:ph type="body" sz="quarter" idx="18"/>
          </p:nvPr>
        </p:nvSpPr>
        <p:spPr/>
        <p:txBody>
          <a:bodyPr/>
          <a:lstStyle/>
          <a:p>
            <a:r>
              <a:rPr lang="en-US" dirty="0"/>
              <a:t>Recap: Model Batching </a:t>
            </a:r>
            <a:r>
              <a:rPr lang="en-US" b="0" dirty="0"/>
              <a:t>(see </a:t>
            </a:r>
            <a:r>
              <a:rPr lang="en-US" dirty="0">
                <a:solidFill>
                  <a:srgbClr val="7889FB"/>
                </a:solidFill>
              </a:rPr>
              <a:t>08 Data Access</a:t>
            </a:r>
            <a:r>
              <a:rPr lang="en-US" b="0" dirty="0"/>
              <a:t>)</a:t>
            </a:r>
          </a:p>
          <a:p>
            <a:pPr lvl="1"/>
            <a:r>
              <a:rPr lang="en-US" dirty="0"/>
              <a:t>One-pass evaluation of multiple configurations</a:t>
            </a:r>
          </a:p>
          <a:p>
            <a:pPr lvl="1"/>
            <a:r>
              <a:rPr lang="en-US" dirty="0"/>
              <a:t>EL, CV, feature selection, hyper parameter tuning</a:t>
            </a:r>
          </a:p>
          <a:p>
            <a:pPr lvl="1"/>
            <a:r>
              <a:rPr lang="en-US" dirty="0"/>
              <a:t>E.g.: </a:t>
            </a:r>
            <a:r>
              <a:rPr lang="en-US" b="1" dirty="0">
                <a:solidFill>
                  <a:srgbClr val="7889FB"/>
                </a:solidFill>
              </a:rPr>
              <a:t>TUPAQ</a:t>
            </a:r>
            <a:r>
              <a:rPr lang="en-US" dirty="0"/>
              <a:t> [SoCC’16], </a:t>
            </a:r>
            <a:r>
              <a:rPr lang="en-US" b="1" dirty="0">
                <a:solidFill>
                  <a:srgbClr val="7889FB"/>
                </a:solidFill>
              </a:rPr>
              <a:t>Columbus</a:t>
            </a:r>
            <a:r>
              <a:rPr lang="en-US" dirty="0"/>
              <a:t> [SIGMOD’14]</a:t>
            </a:r>
          </a:p>
          <a:p>
            <a:pPr lvl="1"/>
            <a:endParaRPr lang="en-US" dirty="0"/>
          </a:p>
          <a:p>
            <a:r>
              <a:rPr lang="en-US" dirty="0"/>
              <a:t>Data Batching</a:t>
            </a:r>
          </a:p>
          <a:p>
            <a:pPr lvl="1"/>
            <a:r>
              <a:rPr lang="en-US" dirty="0"/>
              <a:t>Batching to utilize the HW more efficiently under SLA</a:t>
            </a:r>
          </a:p>
          <a:p>
            <a:pPr lvl="1"/>
            <a:r>
              <a:rPr lang="en-US" b="1" dirty="0">
                <a:solidFill>
                  <a:schemeClr val="accent1"/>
                </a:solidFill>
              </a:rPr>
              <a:t>Use case: </a:t>
            </a:r>
            <a:r>
              <a:rPr lang="en-US" dirty="0"/>
              <a:t>multiple users use the same model (wait and collect requests)</a:t>
            </a:r>
          </a:p>
          <a:p>
            <a:pPr lvl="1"/>
            <a:r>
              <a:rPr lang="en-US" b="1" dirty="0">
                <a:solidFill>
                  <a:schemeClr val="accent1"/>
                </a:solidFill>
              </a:rPr>
              <a:t>Adaptive:</a:t>
            </a:r>
            <a:r>
              <a:rPr lang="en-US" dirty="0"/>
              <a:t> additive increase, multiplicative decrease</a:t>
            </a:r>
          </a:p>
          <a:p>
            <a:endParaRPr lang="en-US" dirty="0"/>
          </a:p>
        </p:txBody>
      </p:sp>
      <p:sp>
        <p:nvSpPr>
          <p:cNvPr id="3" name="Text Placeholder 2">
            <a:extLst>
              <a:ext uri="{FF2B5EF4-FFF2-40B4-BE49-F238E27FC236}">
                <a16:creationId xmlns:a16="http://schemas.microsoft.com/office/drawing/2014/main" id="{2778D6F0-7FFC-FAF5-AB88-E7CF45BAE49B}"/>
              </a:ext>
            </a:extLst>
          </p:cNvPr>
          <p:cNvSpPr>
            <a:spLocks noGrp="1"/>
          </p:cNvSpPr>
          <p:nvPr>
            <p:ph type="body" sz="quarter" idx="14"/>
          </p:nvPr>
        </p:nvSpPr>
        <p:spPr/>
        <p:txBody>
          <a:bodyPr/>
          <a:lstStyle/>
          <a:p>
            <a:r>
              <a:rPr lang="en-US" dirty="0"/>
              <a:t>Serving Optimizations </a:t>
            </a:r>
            <a:r>
              <a:rPr lang="en-AT" dirty="0"/>
              <a:t>–</a:t>
            </a:r>
            <a:r>
              <a:rPr lang="en-US" dirty="0"/>
              <a:t> Batching </a:t>
            </a:r>
          </a:p>
        </p:txBody>
      </p:sp>
      <p:sp>
        <p:nvSpPr>
          <p:cNvPr id="4" name="Rectangle 3">
            <a:extLst>
              <a:ext uri="{FF2B5EF4-FFF2-40B4-BE49-F238E27FC236}">
                <a16:creationId xmlns:a16="http://schemas.microsoft.com/office/drawing/2014/main" id="{E6D4CB4D-310C-BA83-0AF2-505EF8B31AEB}"/>
              </a:ext>
            </a:extLst>
          </p:cNvPr>
          <p:cNvSpPr/>
          <p:nvPr/>
        </p:nvSpPr>
        <p:spPr>
          <a:xfrm>
            <a:off x="8149033" y="1507115"/>
            <a:ext cx="937338" cy="1284106"/>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X</a:t>
            </a:r>
          </a:p>
        </p:txBody>
      </p:sp>
      <p:sp>
        <p:nvSpPr>
          <p:cNvPr id="5" name="Rectangle 4">
            <a:extLst>
              <a:ext uri="{FF2B5EF4-FFF2-40B4-BE49-F238E27FC236}">
                <a16:creationId xmlns:a16="http://schemas.microsoft.com/office/drawing/2014/main" id="{77B96F0E-482F-823C-C8B0-2673D64BD9A8}"/>
              </a:ext>
            </a:extLst>
          </p:cNvPr>
          <p:cNvSpPr/>
          <p:nvPr/>
        </p:nvSpPr>
        <p:spPr>
          <a:xfrm rot="16200000">
            <a:off x="8781477" y="929878"/>
            <a:ext cx="937338" cy="140933"/>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6" name="Rectangle 5">
            <a:extLst>
              <a:ext uri="{FF2B5EF4-FFF2-40B4-BE49-F238E27FC236}">
                <a16:creationId xmlns:a16="http://schemas.microsoft.com/office/drawing/2014/main" id="{79D087FF-CEAB-40A1-4998-CA9BAC81C391}"/>
              </a:ext>
            </a:extLst>
          </p:cNvPr>
          <p:cNvSpPr/>
          <p:nvPr/>
        </p:nvSpPr>
        <p:spPr>
          <a:xfrm rot="16200000">
            <a:off x="8610563" y="2081869"/>
            <a:ext cx="1279171" cy="140935"/>
          </a:xfrm>
          <a:prstGeom prst="rect">
            <a:avLst/>
          </a:prstGeom>
          <a:solidFill>
            <a:srgbClr val="FF0000"/>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7" name="Rectangle 6">
            <a:extLst>
              <a:ext uri="{FF2B5EF4-FFF2-40B4-BE49-F238E27FC236}">
                <a16:creationId xmlns:a16="http://schemas.microsoft.com/office/drawing/2014/main" id="{D79DC9EC-C24A-D08A-3401-CBF8A33B5D29}"/>
              </a:ext>
            </a:extLst>
          </p:cNvPr>
          <p:cNvSpPr/>
          <p:nvPr/>
        </p:nvSpPr>
        <p:spPr>
          <a:xfrm rot="16200000">
            <a:off x="8933877" y="929878"/>
            <a:ext cx="937338" cy="140933"/>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 name="Rectangle 7">
            <a:extLst>
              <a:ext uri="{FF2B5EF4-FFF2-40B4-BE49-F238E27FC236}">
                <a16:creationId xmlns:a16="http://schemas.microsoft.com/office/drawing/2014/main" id="{17ACDDA6-952B-6256-E133-BC488AEDE464}"/>
              </a:ext>
            </a:extLst>
          </p:cNvPr>
          <p:cNvSpPr/>
          <p:nvPr/>
        </p:nvSpPr>
        <p:spPr>
          <a:xfrm rot="16200000">
            <a:off x="9086277" y="929878"/>
            <a:ext cx="937338" cy="140933"/>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 name="Rectangle 8">
            <a:extLst>
              <a:ext uri="{FF2B5EF4-FFF2-40B4-BE49-F238E27FC236}">
                <a16:creationId xmlns:a16="http://schemas.microsoft.com/office/drawing/2014/main" id="{F08B59DE-0734-DFCF-2A27-FAFD6C3A0C84}"/>
              </a:ext>
            </a:extLst>
          </p:cNvPr>
          <p:cNvSpPr/>
          <p:nvPr/>
        </p:nvSpPr>
        <p:spPr>
          <a:xfrm rot="16200000">
            <a:off x="9238677" y="929878"/>
            <a:ext cx="937338" cy="140933"/>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1665386B-6AB0-8D50-BE8C-1150046C24AC}"/>
              </a:ext>
            </a:extLst>
          </p:cNvPr>
          <p:cNvSpPr txBox="1"/>
          <p:nvPr/>
        </p:nvSpPr>
        <p:spPr>
          <a:xfrm>
            <a:off x="7746261" y="1933089"/>
            <a:ext cx="400050" cy="371475"/>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m</a:t>
            </a:r>
          </a:p>
        </p:txBody>
      </p:sp>
      <p:sp>
        <p:nvSpPr>
          <p:cNvPr id="11" name="TextBox 10">
            <a:extLst>
              <a:ext uri="{FF2B5EF4-FFF2-40B4-BE49-F238E27FC236}">
                <a16:creationId xmlns:a16="http://schemas.microsoft.com/office/drawing/2014/main" id="{68F6E72C-7D9D-BA4A-C89C-20CD5ADAC652}"/>
              </a:ext>
            </a:extLst>
          </p:cNvPr>
          <p:cNvSpPr txBox="1"/>
          <p:nvPr/>
        </p:nvSpPr>
        <p:spPr>
          <a:xfrm>
            <a:off x="8453413" y="1109050"/>
            <a:ext cx="400050" cy="371475"/>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n</a:t>
            </a:r>
          </a:p>
        </p:txBody>
      </p:sp>
      <p:sp>
        <p:nvSpPr>
          <p:cNvPr id="12" name="TextBox 11">
            <a:extLst>
              <a:ext uri="{FF2B5EF4-FFF2-40B4-BE49-F238E27FC236}">
                <a16:creationId xmlns:a16="http://schemas.microsoft.com/office/drawing/2014/main" id="{5EADF1E3-6ED4-00B0-2210-8AA0BB7F03FB}"/>
              </a:ext>
            </a:extLst>
          </p:cNvPr>
          <p:cNvSpPr txBox="1"/>
          <p:nvPr/>
        </p:nvSpPr>
        <p:spPr>
          <a:xfrm>
            <a:off x="9282508" y="227520"/>
            <a:ext cx="400050" cy="371475"/>
          </a:xfrm>
          <a:prstGeom prst="rect">
            <a:avLst/>
          </a:prstGeom>
          <a:noFill/>
        </p:spPr>
        <p:txBody>
          <a:bodyPr wrap="square" rtlCol="0">
            <a:spAutoFit/>
          </a:bodyPr>
          <a:lstStyle/>
          <a:p>
            <a:pPr algn="ctr"/>
            <a:r>
              <a:rPr lang="en-US" dirty="0">
                <a:solidFill>
                  <a:schemeClr val="accent1"/>
                </a:solidFill>
                <a:latin typeface="Calibri" panose="020F0502020204030204" pitchFamily="34" charset="0"/>
                <a:cs typeface="Calibri" panose="020F0502020204030204" pitchFamily="34" charset="0"/>
              </a:rPr>
              <a:t>k</a:t>
            </a:r>
          </a:p>
        </p:txBody>
      </p:sp>
      <p:sp>
        <p:nvSpPr>
          <p:cNvPr id="13" name="TextBox 12">
            <a:extLst>
              <a:ext uri="{FF2B5EF4-FFF2-40B4-BE49-F238E27FC236}">
                <a16:creationId xmlns:a16="http://schemas.microsoft.com/office/drawing/2014/main" id="{F4F71A9D-F1DF-BB1D-3FC9-33CD0E0F731A}"/>
              </a:ext>
            </a:extLst>
          </p:cNvPr>
          <p:cNvSpPr txBox="1"/>
          <p:nvPr/>
        </p:nvSpPr>
        <p:spPr>
          <a:xfrm>
            <a:off x="9414815" y="1455824"/>
            <a:ext cx="1276345" cy="1477328"/>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O(m*n) read</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O(m*n</a:t>
            </a:r>
            <a:r>
              <a:rPr lang="en-US" b="1" dirty="0">
                <a:solidFill>
                  <a:schemeClr val="accent1"/>
                </a:solidFill>
                <a:latin typeface="Calibri" panose="020F0502020204030204" pitchFamily="34" charset="0"/>
                <a:cs typeface="Calibri" panose="020F0502020204030204" pitchFamily="34" charset="0"/>
              </a:rPr>
              <a:t>*k</a:t>
            </a:r>
            <a:r>
              <a:rPr lang="en-US" dirty="0">
                <a:latin typeface="Calibri" panose="020F0502020204030204" pitchFamily="34" charset="0"/>
                <a:cs typeface="Calibri" panose="020F0502020204030204" pitchFamily="34" charset="0"/>
              </a:rPr>
              <a:t>) compute</a:t>
            </a:r>
          </a:p>
          <a:p>
            <a:pPr algn="ctr"/>
            <a:r>
              <a:rPr lang="en-US" dirty="0">
                <a:latin typeface="Calibri" panose="020F0502020204030204" pitchFamily="34" charset="0"/>
                <a:cs typeface="Calibri" panose="020F0502020204030204" pitchFamily="34" charset="0"/>
              </a:rPr>
              <a:t>m &gt;&gt; n &gt;&gt; k</a:t>
            </a:r>
          </a:p>
        </p:txBody>
      </p:sp>
      <p:sp>
        <p:nvSpPr>
          <p:cNvPr id="14" name="Rectangle 13">
            <a:extLst>
              <a:ext uri="{FF2B5EF4-FFF2-40B4-BE49-F238E27FC236}">
                <a16:creationId xmlns:a16="http://schemas.microsoft.com/office/drawing/2014/main" id="{64B2EA50-F916-76D6-2391-8C170E7318B3}"/>
              </a:ext>
            </a:extLst>
          </p:cNvPr>
          <p:cNvSpPr/>
          <p:nvPr/>
        </p:nvSpPr>
        <p:spPr>
          <a:xfrm>
            <a:off x="8133525" y="4231896"/>
            <a:ext cx="937338" cy="425974"/>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X</a:t>
            </a:r>
            <a:r>
              <a:rPr kumimoji="0" lang="en-US" sz="1800" b="1" i="0" u="none" strike="noStrike" kern="0" cap="none" spc="0" normalizeH="0" baseline="-25000" noProof="0" dirty="0">
                <a:ln>
                  <a:noFill/>
                </a:ln>
                <a:solidFill>
                  <a:srgbClr val="FFFFFF"/>
                </a:solidFill>
                <a:effectLst/>
                <a:uLnTx/>
                <a:uFillTx/>
                <a:latin typeface="Calibri" panose="020F0502020204030204" pitchFamily="34" charset="0"/>
                <a:ea typeface="+mn-ea"/>
                <a:cs typeface="Calibri" panose="020F0502020204030204" pitchFamily="34" charset="0"/>
              </a:rPr>
              <a:t>1</a:t>
            </a:r>
          </a:p>
        </p:txBody>
      </p:sp>
      <p:sp>
        <p:nvSpPr>
          <p:cNvPr id="15" name="Rectangle 14">
            <a:extLst>
              <a:ext uri="{FF2B5EF4-FFF2-40B4-BE49-F238E27FC236}">
                <a16:creationId xmlns:a16="http://schemas.microsoft.com/office/drawing/2014/main" id="{50AC9116-A11B-2CAF-25CC-E536B3445DDD}"/>
              </a:ext>
            </a:extLst>
          </p:cNvPr>
          <p:cNvSpPr/>
          <p:nvPr/>
        </p:nvSpPr>
        <p:spPr>
          <a:xfrm rot="16200000">
            <a:off x="8793203" y="3654659"/>
            <a:ext cx="937338" cy="140933"/>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6" name="Rectangle 15">
            <a:extLst>
              <a:ext uri="{FF2B5EF4-FFF2-40B4-BE49-F238E27FC236}">
                <a16:creationId xmlns:a16="http://schemas.microsoft.com/office/drawing/2014/main" id="{A462264A-5842-1423-8F75-BEF294156B66}"/>
              </a:ext>
            </a:extLst>
          </p:cNvPr>
          <p:cNvSpPr/>
          <p:nvPr/>
        </p:nvSpPr>
        <p:spPr>
          <a:xfrm rot="16200000">
            <a:off x="9057437" y="4371502"/>
            <a:ext cx="420338" cy="152398"/>
          </a:xfrm>
          <a:prstGeom prst="rect">
            <a:avLst/>
          </a:prstGeom>
          <a:solidFill>
            <a:srgbClr val="FF0000"/>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7" name="TextBox 16">
            <a:extLst>
              <a:ext uri="{FF2B5EF4-FFF2-40B4-BE49-F238E27FC236}">
                <a16:creationId xmlns:a16="http://schemas.microsoft.com/office/drawing/2014/main" id="{5FE3AB97-27D1-64B2-D2F6-9109D41BB650}"/>
              </a:ext>
            </a:extLst>
          </p:cNvPr>
          <p:cNvSpPr txBox="1"/>
          <p:nvPr/>
        </p:nvSpPr>
        <p:spPr>
          <a:xfrm>
            <a:off x="7757987" y="4657870"/>
            <a:ext cx="400050" cy="371475"/>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m</a:t>
            </a:r>
          </a:p>
        </p:txBody>
      </p:sp>
      <p:sp>
        <p:nvSpPr>
          <p:cNvPr id="18" name="TextBox 17">
            <a:extLst>
              <a:ext uri="{FF2B5EF4-FFF2-40B4-BE49-F238E27FC236}">
                <a16:creationId xmlns:a16="http://schemas.microsoft.com/office/drawing/2014/main" id="{D41E86B6-2755-0247-ABC3-DE919ACDC29A}"/>
              </a:ext>
            </a:extLst>
          </p:cNvPr>
          <p:cNvSpPr txBox="1"/>
          <p:nvPr/>
        </p:nvSpPr>
        <p:spPr>
          <a:xfrm>
            <a:off x="8603573" y="3648093"/>
            <a:ext cx="400050" cy="371475"/>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n</a:t>
            </a:r>
          </a:p>
        </p:txBody>
      </p:sp>
      <p:sp>
        <p:nvSpPr>
          <p:cNvPr id="19" name="Rectangle 18">
            <a:extLst>
              <a:ext uri="{FF2B5EF4-FFF2-40B4-BE49-F238E27FC236}">
                <a16:creationId xmlns:a16="http://schemas.microsoft.com/office/drawing/2014/main" id="{8AB472AA-8842-5495-F667-2C2A5DACA26E}"/>
              </a:ext>
            </a:extLst>
          </p:cNvPr>
          <p:cNvSpPr/>
          <p:nvPr/>
        </p:nvSpPr>
        <p:spPr>
          <a:xfrm>
            <a:off x="8134904" y="4701605"/>
            <a:ext cx="937338" cy="425974"/>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X</a:t>
            </a:r>
            <a:r>
              <a:rPr kumimoji="0" lang="en-US" sz="1800" b="1" i="0" u="none" strike="noStrike" kern="0" cap="none" spc="0" normalizeH="0" baseline="-25000" noProof="0" dirty="0">
                <a:ln>
                  <a:noFill/>
                </a:ln>
                <a:solidFill>
                  <a:srgbClr val="FFFFFF"/>
                </a:solidFill>
                <a:effectLst/>
                <a:uLnTx/>
                <a:uFillTx/>
                <a:latin typeface="Calibri" panose="020F0502020204030204" pitchFamily="34" charset="0"/>
                <a:ea typeface="+mn-ea"/>
                <a:cs typeface="Calibri" panose="020F0502020204030204" pitchFamily="34" charset="0"/>
              </a:rPr>
              <a:t>2</a:t>
            </a:r>
          </a:p>
        </p:txBody>
      </p:sp>
      <p:sp>
        <p:nvSpPr>
          <p:cNvPr id="20" name="Rectangle 19">
            <a:extLst>
              <a:ext uri="{FF2B5EF4-FFF2-40B4-BE49-F238E27FC236}">
                <a16:creationId xmlns:a16="http://schemas.microsoft.com/office/drawing/2014/main" id="{7CE326AD-E4ED-8B72-A6D9-072BDE58F563}"/>
              </a:ext>
            </a:extLst>
          </p:cNvPr>
          <p:cNvSpPr/>
          <p:nvPr/>
        </p:nvSpPr>
        <p:spPr>
          <a:xfrm rot="16200000">
            <a:off x="9052617" y="4835576"/>
            <a:ext cx="420338" cy="152398"/>
          </a:xfrm>
          <a:prstGeom prst="rect">
            <a:avLst/>
          </a:prstGeom>
          <a:solidFill>
            <a:srgbClr val="FF0000"/>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1" name="Rectangle 20">
            <a:extLst>
              <a:ext uri="{FF2B5EF4-FFF2-40B4-BE49-F238E27FC236}">
                <a16:creationId xmlns:a16="http://schemas.microsoft.com/office/drawing/2014/main" id="{EAC71077-0E13-1900-1F2D-93C9BA6FAECB}"/>
              </a:ext>
            </a:extLst>
          </p:cNvPr>
          <p:cNvSpPr/>
          <p:nvPr/>
        </p:nvSpPr>
        <p:spPr>
          <a:xfrm>
            <a:off x="8133525" y="5171314"/>
            <a:ext cx="937338" cy="425974"/>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X</a:t>
            </a:r>
            <a:r>
              <a:rPr kumimoji="0" lang="en-US" sz="1800" b="1" i="0" u="none" strike="noStrike" kern="0" cap="none" spc="0" normalizeH="0" baseline="-25000" noProof="0" dirty="0">
                <a:ln>
                  <a:noFill/>
                </a:ln>
                <a:solidFill>
                  <a:srgbClr val="FFFFFF"/>
                </a:solidFill>
                <a:effectLst/>
                <a:uLnTx/>
                <a:uFillTx/>
                <a:latin typeface="Calibri" panose="020F0502020204030204" pitchFamily="34" charset="0"/>
                <a:ea typeface="+mn-ea"/>
                <a:cs typeface="Calibri" panose="020F0502020204030204" pitchFamily="34" charset="0"/>
              </a:rPr>
              <a:t>3</a:t>
            </a:r>
          </a:p>
        </p:txBody>
      </p:sp>
      <p:sp>
        <p:nvSpPr>
          <p:cNvPr id="22" name="Rectangle 21">
            <a:extLst>
              <a:ext uri="{FF2B5EF4-FFF2-40B4-BE49-F238E27FC236}">
                <a16:creationId xmlns:a16="http://schemas.microsoft.com/office/drawing/2014/main" id="{E9C373E3-FB5F-0547-985B-FC121F8D43EE}"/>
              </a:ext>
            </a:extLst>
          </p:cNvPr>
          <p:cNvSpPr/>
          <p:nvPr/>
        </p:nvSpPr>
        <p:spPr>
          <a:xfrm rot="16200000">
            <a:off x="9055491" y="5299649"/>
            <a:ext cx="420338" cy="152398"/>
          </a:xfrm>
          <a:prstGeom prst="rect">
            <a:avLst/>
          </a:prstGeom>
          <a:solidFill>
            <a:srgbClr val="FF0000"/>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23" name="TextBox 22">
            <a:extLst>
              <a:ext uri="{FF2B5EF4-FFF2-40B4-BE49-F238E27FC236}">
                <a16:creationId xmlns:a16="http://schemas.microsoft.com/office/drawing/2014/main" id="{CBDAFE1A-9AD4-F9E6-840E-4DDE1FE8F04A}"/>
              </a:ext>
            </a:extLst>
          </p:cNvPr>
          <p:cNvSpPr txBox="1"/>
          <p:nvPr/>
        </p:nvSpPr>
        <p:spPr>
          <a:xfrm>
            <a:off x="9356205" y="4331326"/>
            <a:ext cx="1392107" cy="1200329"/>
          </a:xfrm>
          <a:prstGeom prst="rect">
            <a:avLst/>
          </a:prstGeom>
          <a:noFill/>
        </p:spPr>
        <p:txBody>
          <a:bodyPr wrap="square" rtlCol="0">
            <a:spAutoFit/>
          </a:bodyPr>
          <a:lstStyle/>
          <a:p>
            <a:pPr algn="ctr"/>
            <a:r>
              <a:rPr lang="en-US" dirty="0">
                <a:latin typeface="Calibri" panose="020F0502020204030204" pitchFamily="34" charset="0"/>
                <a:cs typeface="Calibri" panose="020F0502020204030204" pitchFamily="34" charset="0"/>
              </a:rPr>
              <a:t>Benefits for multi-class / complex models</a:t>
            </a:r>
          </a:p>
        </p:txBody>
      </p:sp>
      <p:pic>
        <p:nvPicPr>
          <p:cNvPr id="24" name="Picture 23">
            <a:extLst>
              <a:ext uri="{FF2B5EF4-FFF2-40B4-BE49-F238E27FC236}">
                <a16:creationId xmlns:a16="http://schemas.microsoft.com/office/drawing/2014/main" id="{F342C713-C634-6BA9-0934-A81D9988BD86}"/>
              </a:ext>
            </a:extLst>
          </p:cNvPr>
          <p:cNvPicPr>
            <a:picLocks noChangeAspect="1"/>
          </p:cNvPicPr>
          <p:nvPr/>
        </p:nvPicPr>
        <p:blipFill>
          <a:blip r:embed="rId2"/>
          <a:stretch>
            <a:fillRect/>
          </a:stretch>
        </p:blipFill>
        <p:spPr>
          <a:xfrm>
            <a:off x="2422744" y="4304241"/>
            <a:ext cx="3265335" cy="1536272"/>
          </a:xfrm>
          <a:prstGeom prst="rect">
            <a:avLst/>
          </a:prstGeom>
        </p:spPr>
      </p:pic>
      <p:pic>
        <p:nvPicPr>
          <p:cNvPr id="25" name="Picture 24">
            <a:extLst>
              <a:ext uri="{FF2B5EF4-FFF2-40B4-BE49-F238E27FC236}">
                <a16:creationId xmlns:a16="http://schemas.microsoft.com/office/drawing/2014/main" id="{EB2E5297-B21C-F4AF-DCE2-DB127B70D9C1}"/>
              </a:ext>
            </a:extLst>
          </p:cNvPr>
          <p:cNvPicPr>
            <a:picLocks noChangeAspect="1"/>
          </p:cNvPicPr>
          <p:nvPr/>
        </p:nvPicPr>
        <p:blipFill>
          <a:blip r:embed="rId3"/>
          <a:stretch>
            <a:fillRect/>
          </a:stretch>
        </p:blipFill>
        <p:spPr>
          <a:xfrm>
            <a:off x="1325951" y="4472306"/>
            <a:ext cx="497709" cy="640080"/>
          </a:xfrm>
          <a:prstGeom prst="rect">
            <a:avLst/>
          </a:prstGeom>
          <a:ln w="25400">
            <a:solidFill>
              <a:srgbClr val="7889FB"/>
            </a:solidFill>
          </a:ln>
        </p:spPr>
      </p:pic>
      <p:sp>
        <p:nvSpPr>
          <p:cNvPr id="26" name="TextBox 25">
            <a:extLst>
              <a:ext uri="{FF2B5EF4-FFF2-40B4-BE49-F238E27FC236}">
                <a16:creationId xmlns:a16="http://schemas.microsoft.com/office/drawing/2014/main" id="{3E1884C1-6DF7-6FCB-D1E3-DDF110ED6618}"/>
              </a:ext>
            </a:extLst>
          </p:cNvPr>
          <p:cNvSpPr txBox="1"/>
          <p:nvPr/>
        </p:nvSpPr>
        <p:spPr>
          <a:xfrm>
            <a:off x="1006158" y="5205435"/>
            <a:ext cx="1095040" cy="646331"/>
          </a:xfrm>
          <a:prstGeom prst="rect">
            <a:avLst/>
          </a:prstGeom>
          <a:noFill/>
        </p:spPr>
        <p:txBody>
          <a:bodyPr wrap="square" lIns="0" rIns="0" rtlCol="0">
            <a:spAutoFit/>
          </a:bodyPr>
          <a:lstStyle/>
          <a:p>
            <a:pPr algn="ctr"/>
            <a:r>
              <a:rPr lang="en-US" dirty="0">
                <a:latin typeface="Calibri" panose="020F0502020204030204" pitchFamily="34" charset="0"/>
                <a:cs typeface="Calibri" panose="020F0502020204030204" pitchFamily="34" charset="0"/>
              </a:rPr>
              <a:t>[Clipper @ NSDI’17]</a:t>
            </a:r>
          </a:p>
        </p:txBody>
      </p:sp>
      <p:sp>
        <p:nvSpPr>
          <p:cNvPr id="27" name="TextBox 26">
            <a:extLst>
              <a:ext uri="{FF2B5EF4-FFF2-40B4-BE49-F238E27FC236}">
                <a16:creationId xmlns:a16="http://schemas.microsoft.com/office/drawing/2014/main" id="{D83ADD0F-B162-E688-0683-D035BF5C6897}"/>
              </a:ext>
            </a:extLst>
          </p:cNvPr>
          <p:cNvSpPr txBox="1"/>
          <p:nvPr/>
        </p:nvSpPr>
        <p:spPr>
          <a:xfrm>
            <a:off x="5658525" y="4472306"/>
            <a:ext cx="1630715" cy="923330"/>
          </a:xfrm>
          <a:prstGeom prst="rect">
            <a:avLst/>
          </a:prstGeom>
          <a:noFill/>
        </p:spPr>
        <p:txBody>
          <a:bodyPr wrap="square" lIns="0" rIns="0" rtlCol="0">
            <a:spAutoFit/>
          </a:bodyPr>
          <a:lstStyle/>
          <a:p>
            <a:pPr algn="ctr"/>
            <a:r>
              <a:rPr lang="en-US" dirty="0">
                <a:solidFill>
                  <a:srgbClr val="C40D1E"/>
                </a:solidFill>
                <a:latin typeface="Calibri" panose="020F0502020204030204" pitchFamily="34" charset="0"/>
                <a:cs typeface="Calibri" panose="020F0502020204030204" pitchFamily="34" charset="0"/>
              </a:rPr>
              <a:t>Fewer kernel launches,</a:t>
            </a:r>
          </a:p>
          <a:p>
            <a:pPr algn="ctr"/>
            <a:r>
              <a:rPr lang="en-US" dirty="0">
                <a:solidFill>
                  <a:srgbClr val="C40D1E"/>
                </a:solidFill>
                <a:latin typeface="Calibri" panose="020F0502020204030204" pitchFamily="34" charset="0"/>
                <a:cs typeface="Calibri" panose="020F0502020204030204" pitchFamily="34" charset="0"/>
              </a:rPr>
              <a:t>Parallelization</a:t>
            </a:r>
          </a:p>
        </p:txBody>
      </p:sp>
    </p:spTree>
    <p:extLst>
      <p:ext uri="{BB962C8B-B14F-4D97-AF65-F5344CB8AC3E}">
        <p14:creationId xmlns:p14="http://schemas.microsoft.com/office/powerpoint/2010/main" val="402486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p:bldP spid="18" grpId="0"/>
      <p:bldP spid="19" grpId="0" animBg="1"/>
      <p:bldP spid="20" grpId="0" animBg="1"/>
      <p:bldP spid="21" grpId="0" animBg="1"/>
      <p:bldP spid="22" grpId="0" animBg="1"/>
      <p:bldP spid="23" grpId="0"/>
      <p:bldP spid="26"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05C349-5DE8-561A-8650-A4035F7700FF}"/>
              </a:ext>
            </a:extLst>
          </p:cNvPr>
          <p:cNvSpPr>
            <a:spLocks noGrp="1"/>
          </p:cNvSpPr>
          <p:nvPr>
            <p:ph type="body" sz="quarter" idx="18"/>
          </p:nvPr>
        </p:nvSpPr>
        <p:spPr/>
        <p:txBody>
          <a:bodyPr/>
          <a:lstStyle/>
          <a:p>
            <a:r>
              <a:rPr lang="en-US" dirty="0"/>
              <a:t>Quantization</a:t>
            </a:r>
          </a:p>
          <a:p>
            <a:pPr lvl="1"/>
            <a:r>
              <a:rPr lang="en-US" b="1" dirty="0">
                <a:solidFill>
                  <a:srgbClr val="7889FB"/>
                </a:solidFill>
              </a:rPr>
              <a:t>Lossy compression via ultra-low precision / fixed-point </a:t>
            </a:r>
          </a:p>
          <a:p>
            <a:pPr lvl="1"/>
            <a:r>
              <a:rPr lang="en-US" dirty="0">
                <a:solidFill>
                  <a:schemeClr val="tx1"/>
                </a:solidFill>
              </a:rPr>
              <a:t>Ex.: </a:t>
            </a:r>
            <a:r>
              <a:rPr lang="en-US" b="1" dirty="0">
                <a:solidFill>
                  <a:schemeClr val="accent1"/>
                </a:solidFill>
              </a:rPr>
              <a:t>62.7%</a:t>
            </a:r>
            <a:r>
              <a:rPr lang="en-US" dirty="0">
                <a:solidFill>
                  <a:schemeClr val="tx1"/>
                </a:solidFill>
              </a:rPr>
              <a:t> </a:t>
            </a:r>
            <a:r>
              <a:rPr lang="en-US" b="1" dirty="0">
                <a:solidFill>
                  <a:schemeClr val="accent1"/>
                </a:solidFill>
              </a:rPr>
              <a:t>energy</a:t>
            </a:r>
            <a:r>
              <a:rPr lang="en-US" dirty="0">
                <a:solidFill>
                  <a:schemeClr val="tx1"/>
                </a:solidFill>
              </a:rPr>
              <a:t> spent on data movement</a:t>
            </a:r>
            <a:br>
              <a:rPr lang="en-US" b="1" dirty="0">
                <a:solidFill>
                  <a:srgbClr val="7889FB"/>
                </a:solidFill>
              </a:rPr>
            </a:br>
            <a:endParaRPr lang="en-US" dirty="0"/>
          </a:p>
          <a:p>
            <a:r>
              <a:rPr lang="en-US" dirty="0"/>
              <a:t>Quantization for Model Scoring</a:t>
            </a:r>
          </a:p>
          <a:p>
            <a:pPr lvl="1"/>
            <a:r>
              <a:rPr lang="en-US" dirty="0"/>
              <a:t>Usually </a:t>
            </a:r>
            <a:r>
              <a:rPr lang="en-US" b="1" dirty="0">
                <a:solidFill>
                  <a:srgbClr val="7889FB"/>
                </a:solidFill>
              </a:rPr>
              <a:t>much smaller data types </a:t>
            </a:r>
            <a:r>
              <a:rPr lang="en-US" dirty="0"/>
              <a:t>(e.g., </a:t>
            </a:r>
            <a:r>
              <a:rPr lang="en-US" b="1" dirty="0">
                <a:solidFill>
                  <a:schemeClr val="accent1"/>
                </a:solidFill>
              </a:rPr>
              <a:t>UINT8</a:t>
            </a:r>
            <a:r>
              <a:rPr lang="en-US" dirty="0"/>
              <a:t>)</a:t>
            </a:r>
          </a:p>
          <a:p>
            <a:pPr lvl="1"/>
            <a:r>
              <a:rPr lang="en-US" dirty="0"/>
              <a:t>Quantization of model weights, and sometimes also activations</a:t>
            </a:r>
            <a:br>
              <a:rPr lang="en-US" dirty="0"/>
            </a:br>
            <a:r>
              <a:rPr lang="en-AT" dirty="0">
                <a:sym typeface="Wingdings" panose="05000000000000000000" pitchFamily="2" charset="2"/>
              </a:rPr>
              <a:t></a:t>
            </a:r>
            <a:r>
              <a:rPr lang="en-US" dirty="0">
                <a:sym typeface="Wingdings" panose="05000000000000000000" pitchFamily="2" charset="2"/>
              </a:rPr>
              <a:t> reduced memory requirements and better latency / throughput (SIMD)</a:t>
            </a:r>
            <a:endParaRPr lang="en-US" dirty="0"/>
          </a:p>
          <a:p>
            <a:endParaRPr lang="en-US" dirty="0"/>
          </a:p>
        </p:txBody>
      </p:sp>
      <p:sp>
        <p:nvSpPr>
          <p:cNvPr id="3" name="Text Placeholder 2">
            <a:extLst>
              <a:ext uri="{FF2B5EF4-FFF2-40B4-BE49-F238E27FC236}">
                <a16:creationId xmlns:a16="http://schemas.microsoft.com/office/drawing/2014/main" id="{082D1DD5-5623-BC0E-6F7F-965482E418FF}"/>
              </a:ext>
            </a:extLst>
          </p:cNvPr>
          <p:cNvSpPr>
            <a:spLocks noGrp="1"/>
          </p:cNvSpPr>
          <p:nvPr>
            <p:ph type="body" sz="quarter" idx="14"/>
          </p:nvPr>
        </p:nvSpPr>
        <p:spPr/>
        <p:txBody>
          <a:bodyPr/>
          <a:lstStyle/>
          <a:p>
            <a:r>
              <a:rPr lang="en-US" dirty="0"/>
              <a:t>Serving Optimizations </a:t>
            </a:r>
            <a:r>
              <a:rPr lang="en-AT" dirty="0"/>
              <a:t>–</a:t>
            </a:r>
            <a:r>
              <a:rPr lang="en-US" dirty="0"/>
              <a:t> Quantization </a:t>
            </a:r>
          </a:p>
        </p:txBody>
      </p:sp>
      <p:sp>
        <p:nvSpPr>
          <p:cNvPr id="4" name="Rectangle 3">
            <a:extLst>
              <a:ext uri="{FF2B5EF4-FFF2-40B4-BE49-F238E27FC236}">
                <a16:creationId xmlns:a16="http://schemas.microsoft.com/office/drawing/2014/main" id="{50FEA15E-2B53-57A7-29AA-0C71CB97C8FC}"/>
              </a:ext>
            </a:extLst>
          </p:cNvPr>
          <p:cNvSpPr/>
          <p:nvPr/>
        </p:nvSpPr>
        <p:spPr>
          <a:xfrm>
            <a:off x="8635515" y="693549"/>
            <a:ext cx="1656672" cy="646331"/>
          </a:xfrm>
          <a:prstGeom prst="rect">
            <a:avLst/>
          </a:prstGeom>
        </p:spPr>
        <p:txBody>
          <a:bodyPr wrap="none">
            <a:spAutoFit/>
          </a:bodyPr>
          <a:lstStyle/>
          <a:p>
            <a:pPr algn="ctr"/>
            <a:r>
              <a:rPr lang="en-US" b="1" dirty="0">
                <a:solidFill>
                  <a:srgbClr val="7889FB"/>
                </a:solidFill>
                <a:latin typeface="Calibri" panose="020F0502020204030204" pitchFamily="34" charset="0"/>
                <a:cs typeface="Calibri" panose="020F0502020204030204" pitchFamily="34" charset="0"/>
              </a:rPr>
              <a:t>08 Data Access </a:t>
            </a:r>
            <a:br>
              <a:rPr lang="en-US" b="1" dirty="0">
                <a:solidFill>
                  <a:srgbClr val="7889FB"/>
                </a:solidFill>
                <a:latin typeface="Calibri" panose="020F0502020204030204" pitchFamily="34" charset="0"/>
                <a:cs typeface="Calibri" panose="020F0502020204030204" pitchFamily="34" charset="0"/>
              </a:rPr>
            </a:br>
            <a:r>
              <a:rPr lang="en-US" b="1" dirty="0">
                <a:solidFill>
                  <a:srgbClr val="7889FB"/>
                </a:solidFill>
                <a:latin typeface="Calibri" panose="020F0502020204030204" pitchFamily="34" charset="0"/>
                <a:cs typeface="Calibri" panose="020F0502020204030204" pitchFamily="34" charset="0"/>
              </a:rPr>
              <a:t>Methods</a:t>
            </a:r>
            <a:endParaRPr lang="en-US"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A1D90E7-653B-BA1F-9D31-4397DBAC9DD6}"/>
              </a:ext>
            </a:extLst>
          </p:cNvPr>
          <p:cNvPicPr>
            <a:picLocks noChangeAspect="1"/>
          </p:cNvPicPr>
          <p:nvPr/>
        </p:nvPicPr>
        <p:blipFill>
          <a:blip r:embed="rId2"/>
          <a:stretch>
            <a:fillRect/>
          </a:stretch>
        </p:blipFill>
        <p:spPr>
          <a:xfrm>
            <a:off x="10076022" y="1509982"/>
            <a:ext cx="497900" cy="640080"/>
          </a:xfrm>
          <a:prstGeom prst="rect">
            <a:avLst/>
          </a:prstGeom>
          <a:noFill/>
          <a:ln w="25400">
            <a:solidFill>
              <a:srgbClr val="7889FB"/>
            </a:solidFill>
          </a:ln>
        </p:spPr>
      </p:pic>
      <p:sp>
        <p:nvSpPr>
          <p:cNvPr id="6" name="TextBox 5">
            <a:extLst>
              <a:ext uri="{FF2B5EF4-FFF2-40B4-BE49-F238E27FC236}">
                <a16:creationId xmlns:a16="http://schemas.microsoft.com/office/drawing/2014/main" id="{7CBAF89B-4E35-E721-3F61-F2E1EA477130}"/>
              </a:ext>
            </a:extLst>
          </p:cNvPr>
          <p:cNvSpPr txBox="1"/>
          <p:nvPr/>
        </p:nvSpPr>
        <p:spPr>
          <a:xfrm>
            <a:off x="7363431" y="1359545"/>
            <a:ext cx="2572379" cy="954107"/>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Amirali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Boroumand</a:t>
            </a:r>
            <a:r>
              <a:rPr lang="en-US" sz="1400" dirty="0">
                <a:latin typeface="Calibri" panose="020F0502020204030204" pitchFamily="34" charset="0"/>
                <a:cs typeface="Calibri" panose="020F0502020204030204" pitchFamily="34" charset="0"/>
              </a:rPr>
              <a:t> et al.: Google Workloads for Consumer Devices: Mitigating Data Movement Bottlenecks. </a:t>
            </a:r>
            <a:r>
              <a:rPr lang="en-US" sz="1400" b="1" dirty="0">
                <a:latin typeface="Calibri" panose="020F0502020204030204" pitchFamily="34" charset="0"/>
                <a:cs typeface="Calibri" panose="020F0502020204030204" pitchFamily="34" charset="0"/>
              </a:rPr>
              <a:t>ASPLOS 2018</a:t>
            </a:r>
            <a:r>
              <a:rPr lang="en-US" sz="1400" dirty="0">
                <a:latin typeface="Calibri" panose="020F0502020204030204" pitchFamily="34" charset="0"/>
                <a:cs typeface="Calibri" panose="020F0502020204030204" pitchFamily="34" charset="0"/>
              </a:rPr>
              <a:t>]</a:t>
            </a:r>
          </a:p>
        </p:txBody>
      </p:sp>
      <p:sp>
        <p:nvSpPr>
          <p:cNvPr id="7" name="TextBox 6">
            <a:extLst>
              <a:ext uri="{FF2B5EF4-FFF2-40B4-BE49-F238E27FC236}">
                <a16:creationId xmlns:a16="http://schemas.microsoft.com/office/drawing/2014/main" id="{6D2B63C5-E599-903D-3CAB-507CEA9122FD}"/>
              </a:ext>
            </a:extLst>
          </p:cNvPr>
          <p:cNvSpPr txBox="1"/>
          <p:nvPr/>
        </p:nvSpPr>
        <p:spPr>
          <a:xfrm>
            <a:off x="994784" y="4081875"/>
            <a:ext cx="7827667" cy="1077218"/>
          </a:xfrm>
          <a:prstGeom prst="rect">
            <a:avLst/>
          </a:prstGeom>
          <a:noFill/>
        </p:spPr>
        <p:txBody>
          <a:bodyPr wrap="square" lIns="0" rIns="0" rtlCol="0">
            <a:spAutoFit/>
          </a:bodyPr>
          <a:lstStyle/>
          <a:p>
            <a:r>
              <a:rPr lang="en-US" sz="1600" b="1" dirty="0">
                <a:latin typeface="Consolas" panose="020B0609020204030204" pitchFamily="49" charset="0"/>
                <a:cs typeface="Calibri" panose="020F0502020204030204" pitchFamily="34" charset="0"/>
              </a:rPr>
              <a:t>import</a:t>
            </a:r>
            <a:r>
              <a:rPr lang="en-US" sz="1600" dirty="0">
                <a:latin typeface="Consolas" panose="020B0609020204030204" pitchFamily="49" charset="0"/>
                <a:cs typeface="Calibri" panose="020F0502020204030204" pitchFamily="34" charset="0"/>
              </a:rPr>
              <a:t> </a:t>
            </a:r>
            <a:r>
              <a:rPr lang="en-US" sz="1600" dirty="0" err="1">
                <a:latin typeface="Consolas" panose="020B0609020204030204" pitchFamily="49" charset="0"/>
                <a:cs typeface="Calibri" panose="020F0502020204030204" pitchFamily="34" charset="0"/>
              </a:rPr>
              <a:t>tensorflow</a:t>
            </a:r>
            <a:r>
              <a:rPr lang="en-US" sz="1600" dirty="0">
                <a:latin typeface="Consolas" panose="020B0609020204030204" pitchFamily="49" charset="0"/>
                <a:cs typeface="Calibri" panose="020F0502020204030204" pitchFamily="34" charset="0"/>
              </a:rPr>
              <a:t> as </a:t>
            </a:r>
            <a:r>
              <a:rPr lang="en-US" sz="1600" dirty="0" err="1">
                <a:latin typeface="Consolas" panose="020B0609020204030204" pitchFamily="49" charset="0"/>
                <a:cs typeface="Calibri" panose="020F0502020204030204" pitchFamily="34" charset="0"/>
              </a:rPr>
              <a:t>tf</a:t>
            </a:r>
            <a:endParaRPr lang="en-US" sz="1600" dirty="0">
              <a:latin typeface="Consolas" panose="020B0609020204030204" pitchFamily="49" charset="0"/>
              <a:cs typeface="Calibri" panose="020F0502020204030204" pitchFamily="34" charset="0"/>
            </a:endParaRPr>
          </a:p>
          <a:p>
            <a:r>
              <a:rPr lang="en-US" sz="1600" dirty="0">
                <a:latin typeface="Consolas" panose="020B0609020204030204" pitchFamily="49" charset="0"/>
                <a:cs typeface="Calibri" panose="020F0502020204030204" pitchFamily="34" charset="0"/>
              </a:rPr>
              <a:t>converter = </a:t>
            </a:r>
            <a:r>
              <a:rPr lang="en-US" sz="1600" dirty="0" err="1">
                <a:latin typeface="Consolas" panose="020B0609020204030204" pitchFamily="49" charset="0"/>
                <a:cs typeface="Calibri" panose="020F0502020204030204" pitchFamily="34" charset="0"/>
              </a:rPr>
              <a:t>tf.lite.TFLiteConverter.</a:t>
            </a:r>
            <a:r>
              <a:rPr lang="en-US" sz="1600" b="1" dirty="0" err="1">
                <a:latin typeface="Consolas" panose="020B0609020204030204" pitchFamily="49" charset="0"/>
                <a:cs typeface="Calibri" panose="020F0502020204030204" pitchFamily="34" charset="0"/>
              </a:rPr>
              <a:t>from_saved_model</a:t>
            </a:r>
            <a:r>
              <a:rPr lang="en-US" sz="1600" dirty="0">
                <a:latin typeface="Consolas" panose="020B0609020204030204" pitchFamily="49" charset="0"/>
                <a:cs typeface="Calibri" panose="020F0502020204030204" pitchFamily="34" charset="0"/>
              </a:rPr>
              <a:t>(</a:t>
            </a:r>
            <a:r>
              <a:rPr lang="en-US" sz="1600" dirty="0" err="1">
                <a:latin typeface="Consolas" panose="020B0609020204030204" pitchFamily="49" charset="0"/>
                <a:cs typeface="Calibri" panose="020F0502020204030204" pitchFamily="34" charset="0"/>
              </a:rPr>
              <a:t>saved_model_dir</a:t>
            </a:r>
            <a:r>
              <a:rPr lang="en-US" sz="1600" dirty="0">
                <a:latin typeface="Consolas" panose="020B0609020204030204" pitchFamily="49" charset="0"/>
                <a:cs typeface="Calibri" panose="020F0502020204030204" pitchFamily="34" charset="0"/>
              </a:rPr>
              <a:t>)</a:t>
            </a:r>
          </a:p>
          <a:p>
            <a:r>
              <a:rPr lang="en-US" sz="1600" dirty="0" err="1">
                <a:latin typeface="Consolas" panose="020B0609020204030204" pitchFamily="49" charset="0"/>
                <a:cs typeface="Calibri" panose="020F0502020204030204" pitchFamily="34" charset="0"/>
              </a:rPr>
              <a:t>converter.optimizations</a:t>
            </a:r>
            <a:r>
              <a:rPr lang="en-US" sz="1600" dirty="0">
                <a:latin typeface="Consolas" panose="020B0609020204030204" pitchFamily="49" charset="0"/>
                <a:cs typeface="Calibri" panose="020F0502020204030204" pitchFamily="34" charset="0"/>
              </a:rPr>
              <a:t> = [</a:t>
            </a:r>
            <a:r>
              <a:rPr lang="en-US" sz="1600" dirty="0" err="1">
                <a:latin typeface="Consolas" panose="020B0609020204030204" pitchFamily="49" charset="0"/>
                <a:cs typeface="Calibri" panose="020F0502020204030204" pitchFamily="34" charset="0"/>
              </a:rPr>
              <a:t>tf.lite.</a:t>
            </a:r>
            <a:r>
              <a:rPr lang="en-US" sz="1600" b="1" dirty="0" err="1">
                <a:solidFill>
                  <a:schemeClr val="accent1"/>
                </a:solidFill>
                <a:latin typeface="Consolas" panose="020B0609020204030204" pitchFamily="49" charset="0"/>
                <a:cs typeface="Calibri" panose="020F0502020204030204" pitchFamily="34" charset="0"/>
              </a:rPr>
              <a:t>Optimize.OPTIMIZE_FOR_SIZE</a:t>
            </a:r>
            <a:r>
              <a:rPr lang="en-US" sz="1600" dirty="0">
                <a:latin typeface="Consolas" panose="020B0609020204030204" pitchFamily="49" charset="0"/>
                <a:cs typeface="Calibri" panose="020F0502020204030204" pitchFamily="34" charset="0"/>
              </a:rPr>
              <a:t>]</a:t>
            </a:r>
          </a:p>
          <a:p>
            <a:r>
              <a:rPr lang="en-US" sz="1600" dirty="0" err="1">
                <a:latin typeface="Consolas" panose="020B0609020204030204" pitchFamily="49" charset="0"/>
                <a:cs typeface="Calibri" panose="020F0502020204030204" pitchFamily="34" charset="0"/>
              </a:rPr>
              <a:t>tflite_quant_model</a:t>
            </a:r>
            <a:r>
              <a:rPr lang="en-US" sz="1600" dirty="0">
                <a:latin typeface="Consolas" panose="020B0609020204030204" pitchFamily="49" charset="0"/>
                <a:cs typeface="Calibri" panose="020F0502020204030204" pitchFamily="34" charset="0"/>
              </a:rPr>
              <a:t> = </a:t>
            </a:r>
            <a:r>
              <a:rPr lang="en-US" sz="1600" dirty="0" err="1">
                <a:latin typeface="Consolas" panose="020B0609020204030204" pitchFamily="49" charset="0"/>
                <a:cs typeface="Calibri" panose="020F0502020204030204" pitchFamily="34" charset="0"/>
              </a:rPr>
              <a:t>converter.</a:t>
            </a:r>
            <a:r>
              <a:rPr lang="en-US" sz="1600" b="1" dirty="0" err="1">
                <a:latin typeface="Consolas" panose="020B0609020204030204" pitchFamily="49" charset="0"/>
                <a:cs typeface="Calibri" panose="020F0502020204030204" pitchFamily="34" charset="0"/>
              </a:rPr>
              <a:t>convert</a:t>
            </a:r>
            <a:r>
              <a:rPr lang="en-US" sz="1600" dirty="0">
                <a:latin typeface="Consolas" panose="020B0609020204030204" pitchFamily="49" charset="0"/>
                <a:cs typeface="Calibri" panose="020F0502020204030204" pitchFamily="34" charset="0"/>
              </a:rPr>
              <a:t>()</a:t>
            </a:r>
          </a:p>
        </p:txBody>
      </p:sp>
      <p:sp>
        <p:nvSpPr>
          <p:cNvPr id="8" name="TextBox 7">
            <a:extLst>
              <a:ext uri="{FF2B5EF4-FFF2-40B4-BE49-F238E27FC236}">
                <a16:creationId xmlns:a16="http://schemas.microsoft.com/office/drawing/2014/main" id="{E63EFAD8-8C6C-7D5C-9F93-8F743D333C44}"/>
              </a:ext>
            </a:extLst>
          </p:cNvPr>
          <p:cNvSpPr txBox="1"/>
          <p:nvPr/>
        </p:nvSpPr>
        <p:spPr>
          <a:xfrm>
            <a:off x="954592" y="5337923"/>
            <a:ext cx="6079256" cy="307777"/>
          </a:xfrm>
          <a:prstGeom prst="rect">
            <a:avLst/>
          </a:prstGeom>
          <a:noFill/>
        </p:spPr>
        <p:txBody>
          <a:bodyPr wrap="square" lIns="0" rIns="0" rtlCol="0">
            <a:spAutoFit/>
          </a:bodyPr>
          <a:lstStyle/>
          <a:p>
            <a:pPr algn="ctr"/>
            <a:r>
              <a:rPr lang="en-US" sz="1400" dirty="0">
                <a:latin typeface="Calibri" panose="020F0502020204030204" pitchFamily="34" charset="0"/>
                <a:cs typeface="Calibri" panose="020F0502020204030204" pitchFamily="34" charset="0"/>
              </a:rPr>
              <a:t>[</a:t>
            </a:r>
            <a:r>
              <a:rPr lang="en-US" sz="1400" b="1" dirty="0">
                <a:latin typeface="Calibri" panose="020F0502020204030204" pitchFamily="34" charset="0"/>
                <a:cs typeface="Calibri" panose="020F0502020204030204" pitchFamily="34" charset="0"/>
              </a:rPr>
              <a:t>Credit:</a:t>
            </a:r>
            <a:r>
              <a:rPr lang="en-US"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hlinkClick r:id="rId3"/>
              </a:rPr>
              <a:t>https://www.tensorflow.org/lite/performance/post_training_quantization</a:t>
            </a:r>
            <a:r>
              <a:rPr lang="en-US" sz="1400" dirty="0">
                <a:latin typeface="Calibri" panose="020F0502020204030204" pitchFamily="34" charset="0"/>
                <a:cs typeface="Calibri" panose="020F0502020204030204" pitchFamily="34" charset="0"/>
              </a:rPr>
              <a:t> ]</a:t>
            </a:r>
          </a:p>
        </p:txBody>
      </p:sp>
      <p:pic>
        <p:nvPicPr>
          <p:cNvPr id="9" name="Picture 8">
            <a:extLst>
              <a:ext uri="{FF2B5EF4-FFF2-40B4-BE49-F238E27FC236}">
                <a16:creationId xmlns:a16="http://schemas.microsoft.com/office/drawing/2014/main" id="{89BA2606-84C0-6689-F0C6-9DCF5DBD51B9}"/>
              </a:ext>
            </a:extLst>
          </p:cNvPr>
          <p:cNvPicPr>
            <a:picLocks noChangeAspect="1"/>
          </p:cNvPicPr>
          <p:nvPr/>
        </p:nvPicPr>
        <p:blipFill>
          <a:blip r:embed="rId4"/>
          <a:stretch>
            <a:fillRect/>
          </a:stretch>
        </p:blipFill>
        <p:spPr>
          <a:xfrm>
            <a:off x="9660021" y="2396900"/>
            <a:ext cx="1997732" cy="2566938"/>
          </a:xfrm>
          <a:prstGeom prst="rect">
            <a:avLst/>
          </a:prstGeom>
        </p:spPr>
      </p:pic>
      <p:sp>
        <p:nvSpPr>
          <p:cNvPr id="10" name="TextBox 9">
            <a:extLst>
              <a:ext uri="{FF2B5EF4-FFF2-40B4-BE49-F238E27FC236}">
                <a16:creationId xmlns:a16="http://schemas.microsoft.com/office/drawing/2014/main" id="{D9399DCC-F8AC-D827-8A06-077191A55C0E}"/>
              </a:ext>
            </a:extLst>
          </p:cNvPr>
          <p:cNvSpPr txBox="1"/>
          <p:nvPr/>
        </p:nvSpPr>
        <p:spPr>
          <a:xfrm>
            <a:off x="8098677" y="4978686"/>
            <a:ext cx="3559076" cy="738664"/>
          </a:xfrm>
          <a:prstGeom prst="rect">
            <a:avLst/>
          </a:prstGeom>
          <a:noFill/>
        </p:spPr>
        <p:txBody>
          <a:bodyPr wrap="square" lIns="0" rIns="0" rtlCol="0">
            <a:spAutoFit/>
          </a:bodyPr>
          <a:lstStyle/>
          <a:p>
            <a:pPr algn="r"/>
            <a:r>
              <a:rPr lang="en-US" sz="1400" dirty="0">
                <a:solidFill>
                  <a:srgbClr val="000000"/>
                </a:solidFill>
                <a:latin typeface="Calibri" panose="020F0502020204030204" pitchFamily="34" charset="0"/>
                <a:cs typeface="Calibri" panose="020F0502020204030204" pitchFamily="34" charset="0"/>
              </a:rPr>
              <a:t>[Jonathan Ragan-Kelly: The Future of Fast Code: Giving Hardware What It Wants, </a:t>
            </a:r>
            <a:r>
              <a:rPr lang="en-US" sz="1400" b="1" dirty="0">
                <a:solidFill>
                  <a:srgbClr val="000000"/>
                </a:solidFill>
                <a:latin typeface="Calibri" panose="020F0502020204030204" pitchFamily="34" charset="0"/>
                <a:cs typeface="Calibri" panose="020F0502020204030204" pitchFamily="34" charset="0"/>
              </a:rPr>
              <a:t>PLDI 2024</a:t>
            </a:r>
            <a:r>
              <a:rPr lang="en-US" sz="1400" dirty="0">
                <a:solidFill>
                  <a:srgbClr val="000000"/>
                </a:solidFill>
                <a:latin typeface="Calibri" panose="020F0502020204030204" pitchFamily="34" charset="0"/>
                <a:cs typeface="Calibri" panose="020F0502020204030204" pitchFamily="34" charset="0"/>
              </a:rPr>
              <a:t> Keynote (inspired by Bill Dally on 14nm)]</a:t>
            </a:r>
          </a:p>
        </p:txBody>
      </p:sp>
    </p:spTree>
    <p:extLst>
      <p:ext uri="{BB962C8B-B14F-4D97-AF65-F5344CB8AC3E}">
        <p14:creationId xmlns:p14="http://schemas.microsoft.com/office/powerpoint/2010/main" val="24461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6F47E3-8987-D4AA-BF3E-DA32960787AB}"/>
              </a:ext>
            </a:extLst>
          </p:cNvPr>
          <p:cNvPicPr>
            <a:picLocks noChangeAspect="1"/>
          </p:cNvPicPr>
          <p:nvPr/>
        </p:nvPicPr>
        <p:blipFill>
          <a:blip r:embed="rId3"/>
          <a:stretch>
            <a:fillRect/>
          </a:stretch>
        </p:blipFill>
        <p:spPr>
          <a:xfrm>
            <a:off x="6784678" y="4592068"/>
            <a:ext cx="4491641" cy="441714"/>
          </a:xfrm>
          <a:prstGeom prst="rect">
            <a:avLst/>
          </a:prstGeom>
        </p:spPr>
      </p:pic>
      <p:sp>
        <p:nvSpPr>
          <p:cNvPr id="2" name="Text Placeholder 1">
            <a:extLst>
              <a:ext uri="{FF2B5EF4-FFF2-40B4-BE49-F238E27FC236}">
                <a16:creationId xmlns:a16="http://schemas.microsoft.com/office/drawing/2014/main" id="{06840B7A-F31C-5968-3D74-4E4898AAD249}"/>
              </a:ext>
            </a:extLst>
          </p:cNvPr>
          <p:cNvSpPr>
            <a:spLocks noGrp="1"/>
          </p:cNvSpPr>
          <p:nvPr>
            <p:ph type="body" sz="quarter" idx="18"/>
          </p:nvPr>
        </p:nvSpPr>
        <p:spPr/>
        <p:txBody>
          <a:bodyPr/>
          <a:lstStyle/>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3" name="Text Placeholder 2">
            <a:extLst>
              <a:ext uri="{FF2B5EF4-FFF2-40B4-BE49-F238E27FC236}">
                <a16:creationId xmlns:a16="http://schemas.microsoft.com/office/drawing/2014/main" id="{EAB12429-F002-0933-CC84-B10C10417A3A}"/>
              </a:ext>
            </a:extLst>
          </p:cNvPr>
          <p:cNvSpPr>
            <a:spLocks noGrp="1"/>
          </p:cNvSpPr>
          <p:nvPr>
            <p:ph type="body" sz="quarter" idx="14"/>
          </p:nvPr>
        </p:nvSpPr>
        <p:spPr/>
        <p:txBody>
          <a:bodyPr/>
          <a:lstStyle/>
          <a:p>
            <a:r>
              <a:rPr lang="en-US" dirty="0"/>
              <a:t>Serving Optimizations </a:t>
            </a:r>
            <a:r>
              <a:rPr lang="en-AT" dirty="0"/>
              <a:t>–</a:t>
            </a:r>
            <a:r>
              <a:rPr lang="en-US" dirty="0"/>
              <a:t> </a:t>
            </a:r>
            <a:r>
              <a:rPr lang="en-US" dirty="0" err="1"/>
              <a:t>Sparsification</a:t>
            </a:r>
            <a:r>
              <a:rPr lang="en-US" dirty="0"/>
              <a:t> / Quantization, cont. </a:t>
            </a:r>
          </a:p>
          <a:p>
            <a:endParaRPr lang="en-US" dirty="0"/>
          </a:p>
        </p:txBody>
      </p:sp>
      <p:sp>
        <p:nvSpPr>
          <p:cNvPr id="4" name="TextBox 3">
            <a:extLst>
              <a:ext uri="{FF2B5EF4-FFF2-40B4-BE49-F238E27FC236}">
                <a16:creationId xmlns:a16="http://schemas.microsoft.com/office/drawing/2014/main" id="{198F3494-AE1C-822E-BA02-01A71FFDE24F}"/>
              </a:ext>
            </a:extLst>
          </p:cNvPr>
          <p:cNvSpPr txBox="1"/>
          <p:nvPr/>
        </p:nvSpPr>
        <p:spPr>
          <a:xfrm>
            <a:off x="1452285" y="1211241"/>
            <a:ext cx="3281083" cy="400110"/>
          </a:xfrm>
          <a:prstGeom prst="rect">
            <a:avLst/>
          </a:prstGeom>
          <a:noFill/>
        </p:spPr>
        <p:txBody>
          <a:bodyPr wrap="square" lIns="0" rIns="0" rtlCol="0">
            <a:spAutoFit/>
          </a:bodyPr>
          <a:lstStyle/>
          <a:p>
            <a:pPr algn="ctr"/>
            <a:r>
              <a:rPr lang="en-US" sz="2000" b="1" dirty="0" err="1">
                <a:solidFill>
                  <a:srgbClr val="000000"/>
                </a:solidFill>
                <a:latin typeface="Calibri" panose="020F0502020204030204" pitchFamily="34" charset="0"/>
                <a:cs typeface="Calibri" panose="020F0502020204030204" pitchFamily="34" charset="0"/>
              </a:rPr>
              <a:t>Sparsification</a:t>
            </a:r>
            <a:endParaRPr lang="en-US" sz="2000" b="1" dirty="0">
              <a:solidFill>
                <a:srgbClr val="000000"/>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DF04345-FED3-0912-E3CD-F48C04A5F253}"/>
              </a:ext>
            </a:extLst>
          </p:cNvPr>
          <p:cNvSpPr txBox="1"/>
          <p:nvPr/>
        </p:nvSpPr>
        <p:spPr>
          <a:xfrm>
            <a:off x="7327737" y="1223791"/>
            <a:ext cx="3281083" cy="400110"/>
          </a:xfrm>
          <a:prstGeom prst="rect">
            <a:avLst/>
          </a:prstGeom>
          <a:noFill/>
        </p:spPr>
        <p:txBody>
          <a:bodyPr wrap="square" lIns="0" rIns="0" rtlCol="0">
            <a:spAutoFit/>
          </a:bodyPr>
          <a:lstStyle/>
          <a:p>
            <a:pPr algn="ctr"/>
            <a:r>
              <a:rPr lang="en-US" sz="2000" b="1" dirty="0">
                <a:solidFill>
                  <a:srgbClr val="000000"/>
                </a:solidFill>
                <a:latin typeface="Calibri" panose="020F0502020204030204" pitchFamily="34" charset="0"/>
                <a:cs typeface="Calibri" panose="020F0502020204030204" pitchFamily="34" charset="0"/>
              </a:rPr>
              <a:t>Quantization</a:t>
            </a:r>
          </a:p>
        </p:txBody>
      </p:sp>
      <p:pic>
        <p:nvPicPr>
          <p:cNvPr id="7" name="Picture 6">
            <a:extLst>
              <a:ext uri="{FF2B5EF4-FFF2-40B4-BE49-F238E27FC236}">
                <a16:creationId xmlns:a16="http://schemas.microsoft.com/office/drawing/2014/main" id="{A908ADED-B8CD-4720-6301-359988FAD8DF}"/>
              </a:ext>
            </a:extLst>
          </p:cNvPr>
          <p:cNvPicPr>
            <a:picLocks noChangeAspect="1"/>
          </p:cNvPicPr>
          <p:nvPr/>
        </p:nvPicPr>
        <p:blipFill>
          <a:blip r:embed="rId4"/>
          <a:stretch>
            <a:fillRect/>
          </a:stretch>
        </p:blipFill>
        <p:spPr>
          <a:xfrm>
            <a:off x="5635170" y="1778882"/>
            <a:ext cx="6153992" cy="2994749"/>
          </a:xfrm>
          <a:prstGeom prst="rect">
            <a:avLst/>
          </a:prstGeom>
        </p:spPr>
      </p:pic>
      <p:sp>
        <p:nvSpPr>
          <p:cNvPr id="8" name="TextBox 7">
            <a:extLst>
              <a:ext uri="{FF2B5EF4-FFF2-40B4-BE49-F238E27FC236}">
                <a16:creationId xmlns:a16="http://schemas.microsoft.com/office/drawing/2014/main" id="{059304BC-6281-57A9-FB54-7AF6FA0F8214}"/>
              </a:ext>
            </a:extLst>
          </p:cNvPr>
          <p:cNvSpPr txBox="1"/>
          <p:nvPr/>
        </p:nvSpPr>
        <p:spPr>
          <a:xfrm>
            <a:off x="7555709" y="5193912"/>
            <a:ext cx="2911481" cy="307777"/>
          </a:xfrm>
          <a:prstGeom prst="rect">
            <a:avLst/>
          </a:prstGeom>
          <a:noFill/>
        </p:spPr>
        <p:txBody>
          <a:bodyPr wrap="square" lIns="0" rIns="0" rtlCol="0">
            <a:spAutoFit/>
          </a:bodyPr>
          <a:lstStyle/>
          <a:p>
            <a:pPr algn="ctr"/>
            <a:r>
              <a:rPr lang="en-US" sz="1400" dirty="0">
                <a:solidFill>
                  <a:srgbClr val="000000"/>
                </a:solidFill>
                <a:latin typeface="Calibri" panose="020F0502020204030204" pitchFamily="34" charset="0"/>
                <a:cs typeface="Calibri" panose="020F0502020204030204" pitchFamily="34" charset="0"/>
              </a:rPr>
              <a:t>[</a:t>
            </a:r>
            <a:r>
              <a:rPr lang="en-US" sz="1400" b="1" dirty="0">
                <a:solidFill>
                  <a:srgbClr val="000000"/>
                </a:solidFill>
                <a:latin typeface="Calibri" panose="020F0502020204030204" pitchFamily="34" charset="0"/>
                <a:cs typeface="Calibri" panose="020F0502020204030204" pitchFamily="34" charset="0"/>
              </a:rPr>
              <a:t>Credit:</a:t>
            </a:r>
            <a:r>
              <a:rPr lang="en-US" sz="1400" dirty="0">
                <a:solidFill>
                  <a:srgbClr val="000000"/>
                </a:solidFill>
                <a:latin typeface="Calibri" panose="020F0502020204030204" pitchFamily="34" charset="0"/>
                <a:cs typeface="Calibri" panose="020F0502020204030204" pitchFamily="34" charset="0"/>
              </a:rPr>
              <a:t> Xiaozhe Yao (ETH Zurich)]</a:t>
            </a:r>
          </a:p>
        </p:txBody>
      </p:sp>
      <p:pic>
        <p:nvPicPr>
          <p:cNvPr id="10" name="Picture 9">
            <a:extLst>
              <a:ext uri="{FF2B5EF4-FFF2-40B4-BE49-F238E27FC236}">
                <a16:creationId xmlns:a16="http://schemas.microsoft.com/office/drawing/2014/main" id="{BDE27F01-80D5-63FF-5FA0-0F1A25BD6F42}"/>
              </a:ext>
            </a:extLst>
          </p:cNvPr>
          <p:cNvPicPr>
            <a:picLocks noChangeAspect="1"/>
          </p:cNvPicPr>
          <p:nvPr/>
        </p:nvPicPr>
        <p:blipFill>
          <a:blip r:embed="rId5"/>
          <a:stretch>
            <a:fillRect/>
          </a:stretch>
        </p:blipFill>
        <p:spPr>
          <a:xfrm>
            <a:off x="1067647" y="1810013"/>
            <a:ext cx="3491132" cy="2128740"/>
          </a:xfrm>
          <a:prstGeom prst="rect">
            <a:avLst/>
          </a:prstGeom>
        </p:spPr>
      </p:pic>
      <p:pic>
        <p:nvPicPr>
          <p:cNvPr id="12" name="Picture 11">
            <a:extLst>
              <a:ext uri="{FF2B5EF4-FFF2-40B4-BE49-F238E27FC236}">
                <a16:creationId xmlns:a16="http://schemas.microsoft.com/office/drawing/2014/main" id="{D1275AF3-672A-6A45-3351-DF73FAE48249}"/>
              </a:ext>
            </a:extLst>
          </p:cNvPr>
          <p:cNvPicPr>
            <a:picLocks noChangeAspect="1"/>
          </p:cNvPicPr>
          <p:nvPr/>
        </p:nvPicPr>
        <p:blipFill>
          <a:blip r:embed="rId6"/>
          <a:stretch>
            <a:fillRect/>
          </a:stretch>
        </p:blipFill>
        <p:spPr>
          <a:xfrm>
            <a:off x="1078290" y="3754986"/>
            <a:ext cx="3469845" cy="2134061"/>
          </a:xfrm>
          <a:prstGeom prst="rect">
            <a:avLst/>
          </a:prstGeom>
        </p:spPr>
      </p:pic>
      <p:sp>
        <p:nvSpPr>
          <p:cNvPr id="13" name="TextBox 12">
            <a:extLst>
              <a:ext uri="{FF2B5EF4-FFF2-40B4-BE49-F238E27FC236}">
                <a16:creationId xmlns:a16="http://schemas.microsoft.com/office/drawing/2014/main" id="{A3E7936D-7360-63AE-FB3C-90DA8426F51C}"/>
              </a:ext>
            </a:extLst>
          </p:cNvPr>
          <p:cNvSpPr txBox="1"/>
          <p:nvPr/>
        </p:nvSpPr>
        <p:spPr>
          <a:xfrm>
            <a:off x="4686035" y="5192170"/>
            <a:ext cx="1704830" cy="523220"/>
          </a:xfrm>
          <a:prstGeom prst="rect">
            <a:avLst/>
          </a:prstGeom>
          <a:noFill/>
        </p:spPr>
        <p:txBody>
          <a:bodyPr wrap="square" lIns="0" rIns="0" rtlCol="0">
            <a:spAutoFit/>
          </a:bodyPr>
          <a:lstStyle/>
          <a:p>
            <a:r>
              <a:rPr lang="en-US" sz="1400" dirty="0">
                <a:solidFill>
                  <a:srgbClr val="000000"/>
                </a:solidFill>
                <a:latin typeface="Calibri" panose="020F0502020204030204" pitchFamily="34" charset="0"/>
                <a:cs typeface="Calibri" panose="020F0502020204030204" pitchFamily="34" charset="0"/>
              </a:rPr>
              <a:t>[</a:t>
            </a:r>
            <a:r>
              <a:rPr lang="en-US" sz="1400" b="1" dirty="0">
                <a:solidFill>
                  <a:srgbClr val="000000"/>
                </a:solidFill>
                <a:latin typeface="Calibri" panose="020F0502020204030204" pitchFamily="34" charset="0"/>
                <a:cs typeface="Calibri" panose="020F0502020204030204" pitchFamily="34" charset="0"/>
              </a:rPr>
              <a:t>Credit:</a:t>
            </a:r>
            <a:r>
              <a:rPr lang="en-US" sz="1400" dirty="0">
                <a:solidFill>
                  <a:srgbClr val="000000"/>
                </a:solidFill>
                <a:latin typeface="Calibri" panose="020F0502020204030204" pitchFamily="34" charset="0"/>
                <a:cs typeface="Calibri" panose="020F0502020204030204" pitchFamily="34" charset="0"/>
              </a:rPr>
              <a:t> Arnab Phani </a:t>
            </a:r>
            <a:br>
              <a:rPr lang="en-US" sz="1400" dirty="0">
                <a:solidFill>
                  <a:srgbClr val="000000"/>
                </a:solidFill>
                <a:latin typeface="Calibri" panose="020F0502020204030204" pitchFamily="34" charset="0"/>
                <a:cs typeface="Calibri" panose="020F0502020204030204" pitchFamily="34" charset="0"/>
              </a:rPr>
            </a:br>
            <a:r>
              <a:rPr lang="en-US" sz="1400" dirty="0">
                <a:solidFill>
                  <a:srgbClr val="000000"/>
                </a:solidFill>
                <a:latin typeface="Calibri" panose="020F0502020204030204" pitchFamily="34" charset="0"/>
                <a:cs typeface="Calibri" panose="020F0502020204030204" pitchFamily="34" charset="0"/>
              </a:rPr>
              <a:t>(DEEM@TU Berlin)]</a:t>
            </a:r>
          </a:p>
        </p:txBody>
      </p:sp>
      <p:sp>
        <p:nvSpPr>
          <p:cNvPr id="14" name="TextBox 13">
            <a:extLst>
              <a:ext uri="{FF2B5EF4-FFF2-40B4-BE49-F238E27FC236}">
                <a16:creationId xmlns:a16="http://schemas.microsoft.com/office/drawing/2014/main" id="{B66BA2FC-801A-564F-6F05-ADF2BD09F19D}"/>
              </a:ext>
            </a:extLst>
          </p:cNvPr>
          <p:cNvSpPr txBox="1"/>
          <p:nvPr/>
        </p:nvSpPr>
        <p:spPr>
          <a:xfrm>
            <a:off x="2536296" y="1912306"/>
            <a:ext cx="1925662" cy="369332"/>
          </a:xfrm>
          <a:prstGeom prst="rect">
            <a:avLst/>
          </a:prstGeom>
          <a:noFill/>
        </p:spPr>
        <p:txBody>
          <a:bodyPr wrap="square" lIns="0" rIns="0" rtlCol="0">
            <a:spAutoFit/>
          </a:bodyPr>
          <a:lstStyle/>
          <a:p>
            <a:pPr algn="ctr"/>
            <a:r>
              <a:rPr lang="en-US" b="1" dirty="0" err="1">
                <a:solidFill>
                  <a:srgbClr val="7889FB"/>
                </a:solidFill>
                <a:latin typeface="Calibri" panose="020F0502020204030204" pitchFamily="34" charset="0"/>
                <a:cs typeface="Calibri" panose="020F0502020204030204" pitchFamily="34" charset="0"/>
              </a:rPr>
              <a:t>LogReg</a:t>
            </a:r>
            <a:r>
              <a:rPr lang="en-US" b="1" dirty="0">
                <a:solidFill>
                  <a:srgbClr val="7889FB"/>
                </a:solidFill>
                <a:latin typeface="Calibri" panose="020F0502020204030204" pitchFamily="34" charset="0"/>
                <a:cs typeface="Calibri" panose="020F0502020204030204" pitchFamily="34" charset="0"/>
              </a:rPr>
              <a:t> on </a:t>
            </a:r>
            <a:r>
              <a:rPr lang="en-US" b="1" dirty="0" err="1">
                <a:solidFill>
                  <a:srgbClr val="7889FB"/>
                </a:solidFill>
                <a:latin typeface="Calibri" panose="020F0502020204030204" pitchFamily="34" charset="0"/>
                <a:cs typeface="Calibri" panose="020F0502020204030204" pitchFamily="34" charset="0"/>
              </a:rPr>
              <a:t>Covtype</a:t>
            </a:r>
            <a:endParaRPr lang="en-US" b="1" dirty="0">
              <a:solidFill>
                <a:srgbClr val="7889FB"/>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A6246A18-F40E-AEB7-8D02-197C6348811F}"/>
              </a:ext>
            </a:extLst>
          </p:cNvPr>
          <p:cNvSpPr txBox="1"/>
          <p:nvPr/>
        </p:nvSpPr>
        <p:spPr>
          <a:xfrm>
            <a:off x="1580655" y="4356086"/>
            <a:ext cx="1925662" cy="369332"/>
          </a:xfrm>
          <a:prstGeom prst="rect">
            <a:avLst/>
          </a:prstGeom>
          <a:noFill/>
        </p:spPr>
        <p:txBody>
          <a:bodyPr wrap="square" lIns="0" rIns="0" rtlCol="0">
            <a:spAutoFit/>
          </a:bodyPr>
          <a:lstStyle/>
          <a:p>
            <a:pPr algn="r"/>
            <a:r>
              <a:rPr lang="en-US" b="1" dirty="0" err="1">
                <a:solidFill>
                  <a:srgbClr val="7889FB"/>
                </a:solidFill>
                <a:latin typeface="Calibri" panose="020F0502020204030204" pitchFamily="34" charset="0"/>
                <a:cs typeface="Calibri" panose="020F0502020204030204" pitchFamily="34" charset="0"/>
              </a:rPr>
              <a:t>LogReg</a:t>
            </a:r>
            <a:r>
              <a:rPr lang="en-US" b="1" dirty="0">
                <a:solidFill>
                  <a:srgbClr val="7889FB"/>
                </a:solidFill>
                <a:latin typeface="Calibri" panose="020F0502020204030204" pitchFamily="34" charset="0"/>
                <a:cs typeface="Calibri" panose="020F0502020204030204" pitchFamily="34" charset="0"/>
              </a:rPr>
              <a:t> on Criteo</a:t>
            </a:r>
          </a:p>
        </p:txBody>
      </p:sp>
    </p:spTree>
    <p:extLst>
      <p:ext uri="{BB962C8B-B14F-4D97-AF65-F5344CB8AC3E}">
        <p14:creationId xmlns:p14="http://schemas.microsoft.com/office/powerpoint/2010/main" val="408395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582C46-D6BF-398C-0BF6-787ECDA13B4B}"/>
              </a:ext>
            </a:extLst>
          </p:cNvPr>
          <p:cNvSpPr>
            <a:spLocks noGrp="1"/>
          </p:cNvSpPr>
          <p:nvPr>
            <p:ph type="body" sz="quarter" idx="18"/>
          </p:nvPr>
        </p:nvSpPr>
        <p:spPr/>
        <p:txBody>
          <a:bodyPr/>
          <a:lstStyle/>
          <a:p>
            <a:r>
              <a:rPr lang="en-US" dirty="0"/>
              <a:t>Result Caching</a:t>
            </a:r>
          </a:p>
          <a:p>
            <a:pPr lvl="1"/>
            <a:r>
              <a:rPr lang="en-US" b="1" dirty="0">
                <a:solidFill>
                  <a:srgbClr val="7889FB"/>
                </a:solidFill>
              </a:rPr>
              <a:t>Establish a function cache</a:t>
            </a:r>
            <a:r>
              <a:rPr lang="en-US" dirty="0"/>
              <a:t> for X </a:t>
            </a:r>
            <a:r>
              <a:rPr lang="en-AT" dirty="0">
                <a:sym typeface="Wingdings" panose="05000000000000000000" pitchFamily="2" charset="2"/>
              </a:rPr>
              <a:t></a:t>
            </a:r>
            <a:r>
              <a:rPr lang="en-US" dirty="0">
                <a:sym typeface="Wingdings" panose="05000000000000000000" pitchFamily="2" charset="2"/>
              </a:rPr>
              <a:t> Y</a:t>
            </a:r>
            <a:br>
              <a:rPr lang="en-US" dirty="0">
                <a:sym typeface="Wingdings" panose="05000000000000000000" pitchFamily="2" charset="2"/>
              </a:rPr>
            </a:br>
            <a:r>
              <a:rPr lang="en-US" dirty="0">
                <a:sym typeface="Wingdings" panose="05000000000000000000" pitchFamily="2" charset="2"/>
              </a:rPr>
              <a:t>(</a:t>
            </a:r>
            <a:r>
              <a:rPr lang="en-US" dirty="0" err="1">
                <a:sym typeface="Wingdings" panose="05000000000000000000" pitchFamily="2" charset="2"/>
              </a:rPr>
              <a:t>memoization</a:t>
            </a:r>
            <a:r>
              <a:rPr lang="en-US" dirty="0">
                <a:sym typeface="Wingdings" panose="05000000000000000000" pitchFamily="2" charset="2"/>
              </a:rPr>
              <a:t> of deterministic function evaluation)</a:t>
            </a:r>
          </a:p>
          <a:p>
            <a:pPr lvl="1"/>
            <a:r>
              <a:rPr lang="en-US" dirty="0">
                <a:sym typeface="Wingdings" panose="05000000000000000000" pitchFamily="2" charset="2"/>
              </a:rPr>
              <a:t>E.g., translation use case</a:t>
            </a:r>
          </a:p>
          <a:p>
            <a:pPr lvl="1"/>
            <a:endParaRPr lang="en-US" dirty="0">
              <a:sym typeface="Wingdings" panose="05000000000000000000" pitchFamily="2" charset="2"/>
            </a:endParaRPr>
          </a:p>
          <a:p>
            <a:r>
              <a:rPr lang="en-US" dirty="0">
                <a:sym typeface="Wingdings" panose="05000000000000000000" pitchFamily="2" charset="2"/>
              </a:rPr>
              <a:t>Multi Model Optimizations</a:t>
            </a:r>
          </a:p>
          <a:p>
            <a:pPr lvl="1"/>
            <a:r>
              <a:rPr lang="en-US" dirty="0"/>
              <a:t>Same input fed into multiple partially redundant model evaluations</a:t>
            </a:r>
          </a:p>
          <a:p>
            <a:pPr lvl="1"/>
            <a:r>
              <a:rPr lang="en-US" b="1" dirty="0">
                <a:solidFill>
                  <a:srgbClr val="7889FB"/>
                </a:solidFill>
              </a:rPr>
              <a:t>Common subexpression elimination </a:t>
            </a:r>
            <a:r>
              <a:rPr lang="en-US" dirty="0"/>
              <a:t>between prediction programs</a:t>
            </a:r>
          </a:p>
          <a:p>
            <a:pPr lvl="1"/>
            <a:r>
              <a:rPr lang="en-US" dirty="0"/>
              <a:t>In </a:t>
            </a:r>
            <a:r>
              <a:rPr lang="en-US" b="1" dirty="0">
                <a:solidFill>
                  <a:srgbClr val="7889FB"/>
                </a:solidFill>
              </a:rPr>
              <a:t>PRETZEL</a:t>
            </a:r>
            <a:r>
              <a:rPr lang="en-US" dirty="0"/>
              <a:t>, programs compiled into physical stages and </a:t>
            </a:r>
            <a:br>
              <a:rPr lang="en-US" dirty="0"/>
            </a:br>
            <a:r>
              <a:rPr lang="en-US" dirty="0"/>
              <a:t>registered with the runtime + caching for stages </a:t>
            </a:r>
            <a:br>
              <a:rPr lang="en-US" dirty="0"/>
            </a:br>
            <a:r>
              <a:rPr lang="en-US" dirty="0"/>
              <a:t>(decided based on hashing the inputs)</a:t>
            </a:r>
          </a:p>
          <a:p>
            <a:endParaRPr lang="en-US" dirty="0"/>
          </a:p>
        </p:txBody>
      </p:sp>
      <p:sp>
        <p:nvSpPr>
          <p:cNvPr id="3" name="Text Placeholder 2">
            <a:extLst>
              <a:ext uri="{FF2B5EF4-FFF2-40B4-BE49-F238E27FC236}">
                <a16:creationId xmlns:a16="http://schemas.microsoft.com/office/drawing/2014/main" id="{9FF0DB2B-3B08-4A2F-D1B6-097E6786E4BD}"/>
              </a:ext>
            </a:extLst>
          </p:cNvPr>
          <p:cNvSpPr>
            <a:spLocks noGrp="1"/>
          </p:cNvSpPr>
          <p:nvPr>
            <p:ph type="body" sz="quarter" idx="14"/>
          </p:nvPr>
        </p:nvSpPr>
        <p:spPr/>
        <p:txBody>
          <a:bodyPr/>
          <a:lstStyle/>
          <a:p>
            <a:r>
              <a:rPr lang="en-US" dirty="0"/>
              <a:t>Serving Optimizations </a:t>
            </a:r>
            <a:r>
              <a:rPr lang="en-AT" dirty="0"/>
              <a:t>–</a:t>
            </a:r>
            <a:r>
              <a:rPr lang="en-US" dirty="0"/>
              <a:t> MQO </a:t>
            </a:r>
          </a:p>
        </p:txBody>
      </p:sp>
      <p:pic>
        <p:nvPicPr>
          <p:cNvPr id="4" name="Picture 3">
            <a:extLst>
              <a:ext uri="{FF2B5EF4-FFF2-40B4-BE49-F238E27FC236}">
                <a16:creationId xmlns:a16="http://schemas.microsoft.com/office/drawing/2014/main" id="{121749DD-1910-386F-BDCE-7D6B37A1BA73}"/>
              </a:ext>
            </a:extLst>
          </p:cNvPr>
          <p:cNvPicPr>
            <a:picLocks noChangeAspect="1"/>
          </p:cNvPicPr>
          <p:nvPr/>
        </p:nvPicPr>
        <p:blipFill>
          <a:blip r:embed="rId2"/>
          <a:stretch>
            <a:fillRect/>
          </a:stretch>
        </p:blipFill>
        <p:spPr>
          <a:xfrm>
            <a:off x="7558928" y="1591566"/>
            <a:ext cx="4085485" cy="323252"/>
          </a:xfrm>
          <a:prstGeom prst="rect">
            <a:avLst/>
          </a:prstGeom>
        </p:spPr>
      </p:pic>
      <p:pic>
        <p:nvPicPr>
          <p:cNvPr id="5" name="Picture 4">
            <a:extLst>
              <a:ext uri="{FF2B5EF4-FFF2-40B4-BE49-F238E27FC236}">
                <a16:creationId xmlns:a16="http://schemas.microsoft.com/office/drawing/2014/main" id="{E8A132E4-E475-BDA0-BB29-1054418F6765}"/>
              </a:ext>
            </a:extLst>
          </p:cNvPr>
          <p:cNvPicPr>
            <a:picLocks noChangeAspect="1"/>
          </p:cNvPicPr>
          <p:nvPr/>
        </p:nvPicPr>
        <p:blipFill>
          <a:blip r:embed="rId3"/>
          <a:stretch>
            <a:fillRect/>
          </a:stretch>
        </p:blipFill>
        <p:spPr>
          <a:xfrm>
            <a:off x="7741703" y="3297860"/>
            <a:ext cx="3859680" cy="2321146"/>
          </a:xfrm>
          <a:prstGeom prst="rect">
            <a:avLst/>
          </a:prstGeom>
        </p:spPr>
      </p:pic>
      <p:pic>
        <p:nvPicPr>
          <p:cNvPr id="6" name="Picture 5">
            <a:extLst>
              <a:ext uri="{FF2B5EF4-FFF2-40B4-BE49-F238E27FC236}">
                <a16:creationId xmlns:a16="http://schemas.microsoft.com/office/drawing/2014/main" id="{04E0B709-A83A-3ADE-7A42-A31C147C0E97}"/>
              </a:ext>
            </a:extLst>
          </p:cNvPr>
          <p:cNvPicPr>
            <a:picLocks noChangeAspect="1"/>
          </p:cNvPicPr>
          <p:nvPr/>
        </p:nvPicPr>
        <p:blipFill>
          <a:blip r:embed="rId4"/>
          <a:stretch>
            <a:fillRect/>
          </a:stretch>
        </p:blipFill>
        <p:spPr>
          <a:xfrm>
            <a:off x="1224787" y="5074808"/>
            <a:ext cx="498976" cy="640080"/>
          </a:xfrm>
          <a:prstGeom prst="rect">
            <a:avLst/>
          </a:prstGeom>
          <a:ln w="25400">
            <a:solidFill>
              <a:srgbClr val="7889FB"/>
            </a:solidFill>
          </a:ln>
        </p:spPr>
      </p:pic>
      <p:sp>
        <p:nvSpPr>
          <p:cNvPr id="7" name="TextBox 6">
            <a:extLst>
              <a:ext uri="{FF2B5EF4-FFF2-40B4-BE49-F238E27FC236}">
                <a16:creationId xmlns:a16="http://schemas.microsoft.com/office/drawing/2014/main" id="{6A771A4A-9107-0DA5-F1BF-B895FCFE5CCF}"/>
              </a:ext>
            </a:extLst>
          </p:cNvPr>
          <p:cNvSpPr txBox="1"/>
          <p:nvPr/>
        </p:nvSpPr>
        <p:spPr>
          <a:xfrm>
            <a:off x="1846769" y="5015468"/>
            <a:ext cx="3014502" cy="738664"/>
          </a:xfrm>
          <a:prstGeom prst="rect">
            <a:avLst/>
          </a:prstGeom>
          <a:noFill/>
        </p:spPr>
        <p:txBody>
          <a:bodyPr wrap="square" lIns="0" rIns="0" rtlCol="0">
            <a:spAutoFit/>
          </a:bodyPr>
          <a:lstStyle/>
          <a:p>
            <a:r>
              <a:rPr lang="en-US" sz="1400" dirty="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Yunseong</a:t>
            </a:r>
            <a:r>
              <a:rPr lang="en-US" sz="1400" dirty="0">
                <a:latin typeface="Calibri" panose="020F0502020204030204" pitchFamily="34" charset="0"/>
                <a:cs typeface="Calibri" panose="020F0502020204030204" pitchFamily="34" charset="0"/>
              </a:rPr>
              <a:t> Lee et al.: PRETZEL: Opening the Black Box of Machine Learning Prediction Serving Systems. </a:t>
            </a:r>
            <a:r>
              <a:rPr lang="en-US" sz="1400" b="1" dirty="0">
                <a:latin typeface="Calibri" panose="020F0502020204030204" pitchFamily="34" charset="0"/>
                <a:cs typeface="Calibri" panose="020F0502020204030204" pitchFamily="34" charset="0"/>
              </a:rPr>
              <a:t>OSDI 2018</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71690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8E0247-1D7B-7358-15D0-0FA823AD8E63}"/>
              </a:ext>
            </a:extLst>
          </p:cNvPr>
          <p:cNvSpPr>
            <a:spLocks noGrp="1"/>
          </p:cNvSpPr>
          <p:nvPr>
            <p:ph type="body" sz="quarter" idx="18"/>
          </p:nvPr>
        </p:nvSpPr>
        <p:spPr/>
        <p:txBody>
          <a:bodyPr/>
          <a:lstStyle/>
          <a:p>
            <a:r>
              <a:rPr lang="en-US" dirty="0"/>
              <a:t>TensorFlow </a:t>
            </a:r>
            <a:r>
              <a:rPr lang="en-US" dirty="0" err="1">
                <a:latin typeface="Consolas" panose="020B0609020204030204" pitchFamily="49" charset="0"/>
              </a:rPr>
              <a:t>tf.compile</a:t>
            </a:r>
            <a:endParaRPr lang="en-US" dirty="0">
              <a:latin typeface="Consolas" panose="020B0609020204030204" pitchFamily="49" charset="0"/>
            </a:endParaRPr>
          </a:p>
          <a:p>
            <a:pPr lvl="1"/>
            <a:r>
              <a:rPr lang="en-US" dirty="0"/>
              <a:t>Compile entire TF graph into binary function w/ low footprint</a:t>
            </a:r>
          </a:p>
          <a:p>
            <a:pPr lvl="1"/>
            <a:r>
              <a:rPr lang="en-US" b="1" dirty="0">
                <a:solidFill>
                  <a:schemeClr val="accent1"/>
                </a:solidFill>
              </a:rPr>
              <a:t>Input:</a:t>
            </a:r>
            <a:r>
              <a:rPr lang="en-US" dirty="0"/>
              <a:t> Graph, config (</a:t>
            </a:r>
            <a:r>
              <a:rPr lang="en-US" dirty="0" err="1"/>
              <a:t>feeds+fetches</a:t>
            </a:r>
            <a:r>
              <a:rPr lang="en-US" dirty="0"/>
              <a:t> w/ fixes shape sizes)</a:t>
            </a:r>
          </a:p>
          <a:p>
            <a:pPr lvl="1"/>
            <a:r>
              <a:rPr lang="en-US" b="1" dirty="0">
                <a:solidFill>
                  <a:schemeClr val="accent1"/>
                </a:solidFill>
              </a:rPr>
              <a:t>Output:</a:t>
            </a:r>
            <a:r>
              <a:rPr lang="en-US" dirty="0"/>
              <a:t> x86 binary and C++ header (e.g., inference)</a:t>
            </a:r>
          </a:p>
          <a:p>
            <a:pPr lvl="1"/>
            <a:r>
              <a:rPr lang="en-US" b="1" dirty="0">
                <a:solidFill>
                  <a:srgbClr val="7889FB"/>
                </a:solidFill>
              </a:rPr>
              <a:t>Specialization for frozen model and sizes</a:t>
            </a:r>
            <a:r>
              <a:rPr lang="en-US" dirty="0"/>
              <a:t>  </a:t>
            </a:r>
          </a:p>
          <a:p>
            <a:pPr lvl="1"/>
            <a:endParaRPr lang="en-US" sz="1200" dirty="0"/>
          </a:p>
          <a:p>
            <a:r>
              <a:rPr lang="en-US" dirty="0" err="1"/>
              <a:t>PyTorch</a:t>
            </a:r>
            <a:r>
              <a:rPr lang="en-US" dirty="0"/>
              <a:t> Compile</a:t>
            </a:r>
          </a:p>
          <a:p>
            <a:pPr lvl="1"/>
            <a:r>
              <a:rPr lang="en-US" dirty="0"/>
              <a:t>Compile Python functions into </a:t>
            </a:r>
            <a:r>
              <a:rPr lang="en-US" dirty="0" err="1"/>
              <a:t>ScriptModule</a:t>
            </a:r>
            <a:r>
              <a:rPr lang="en-US" dirty="0"/>
              <a:t>/</a:t>
            </a:r>
            <a:r>
              <a:rPr lang="en-US" dirty="0" err="1"/>
              <a:t>ScriptFunction</a:t>
            </a:r>
            <a:endParaRPr lang="en-US" dirty="0"/>
          </a:p>
          <a:p>
            <a:pPr lvl="1"/>
            <a:r>
              <a:rPr lang="en-US" dirty="0"/>
              <a:t>Lazily collect operations,  optimize, and JIT compile</a:t>
            </a:r>
          </a:p>
          <a:p>
            <a:pPr lvl="1"/>
            <a:r>
              <a:rPr lang="en-US" dirty="0"/>
              <a:t>Explicit </a:t>
            </a:r>
            <a:r>
              <a:rPr lang="en-US" dirty="0" err="1">
                <a:latin typeface="Consolas" panose="020B0609020204030204" pitchFamily="49" charset="0"/>
              </a:rPr>
              <a:t>jit.script</a:t>
            </a:r>
            <a:r>
              <a:rPr lang="en-US" dirty="0"/>
              <a:t> call or </a:t>
            </a:r>
            <a:r>
              <a:rPr lang="en-US" dirty="0">
                <a:latin typeface="Consolas" panose="020B0609020204030204" pitchFamily="49" charset="0"/>
              </a:rPr>
              <a:t>@torch.jit.script</a:t>
            </a:r>
          </a:p>
          <a:p>
            <a:endParaRPr lang="en-US" dirty="0"/>
          </a:p>
        </p:txBody>
      </p:sp>
      <p:sp>
        <p:nvSpPr>
          <p:cNvPr id="3" name="Text Placeholder 2">
            <a:extLst>
              <a:ext uri="{FF2B5EF4-FFF2-40B4-BE49-F238E27FC236}">
                <a16:creationId xmlns:a16="http://schemas.microsoft.com/office/drawing/2014/main" id="{E7235C54-0CCA-92F1-845F-C767F6A545A4}"/>
              </a:ext>
            </a:extLst>
          </p:cNvPr>
          <p:cNvSpPr>
            <a:spLocks noGrp="1"/>
          </p:cNvSpPr>
          <p:nvPr>
            <p:ph type="body" sz="quarter" idx="14"/>
          </p:nvPr>
        </p:nvSpPr>
        <p:spPr/>
        <p:txBody>
          <a:bodyPr/>
          <a:lstStyle/>
          <a:p>
            <a:r>
              <a:rPr lang="en-US" dirty="0"/>
              <a:t>Serving Optimizations </a:t>
            </a:r>
            <a:r>
              <a:rPr lang="en-AT" dirty="0"/>
              <a:t>–</a:t>
            </a:r>
            <a:r>
              <a:rPr lang="en-US" dirty="0"/>
              <a:t> Compilation</a:t>
            </a:r>
          </a:p>
        </p:txBody>
      </p:sp>
      <p:pic>
        <p:nvPicPr>
          <p:cNvPr id="4" name="Picture 3">
            <a:extLst>
              <a:ext uri="{FF2B5EF4-FFF2-40B4-BE49-F238E27FC236}">
                <a16:creationId xmlns:a16="http://schemas.microsoft.com/office/drawing/2014/main" id="{036D56B8-7A3B-03ED-E23B-E44CA43642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10967" y="3358867"/>
            <a:ext cx="1202891" cy="249379"/>
          </a:xfrm>
          <a:prstGeom prst="rect">
            <a:avLst/>
          </a:prstGeom>
        </p:spPr>
      </p:pic>
      <p:grpSp>
        <p:nvGrpSpPr>
          <p:cNvPr id="5" name="Group 4">
            <a:extLst>
              <a:ext uri="{FF2B5EF4-FFF2-40B4-BE49-F238E27FC236}">
                <a16:creationId xmlns:a16="http://schemas.microsoft.com/office/drawing/2014/main" id="{DC7801AB-1748-6C33-36DF-2B19853F13E9}"/>
              </a:ext>
            </a:extLst>
          </p:cNvPr>
          <p:cNvGrpSpPr/>
          <p:nvPr/>
        </p:nvGrpSpPr>
        <p:grpSpPr>
          <a:xfrm>
            <a:off x="9180405" y="1254535"/>
            <a:ext cx="1064042" cy="624134"/>
            <a:chOff x="3736686" y="5108207"/>
            <a:chExt cx="1064042" cy="624134"/>
          </a:xfrm>
        </p:grpSpPr>
        <p:pic>
          <p:nvPicPr>
            <p:cNvPr id="6" name="Picture 5">
              <a:extLst>
                <a:ext uri="{FF2B5EF4-FFF2-40B4-BE49-F238E27FC236}">
                  <a16:creationId xmlns:a16="http://schemas.microsoft.com/office/drawing/2014/main" id="{D30D8A5E-F267-E297-7EC1-9F8E4428C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6686" y="5108207"/>
              <a:ext cx="659373" cy="561969"/>
            </a:xfrm>
            <a:prstGeom prst="rect">
              <a:avLst/>
            </a:prstGeom>
          </p:spPr>
        </p:pic>
        <p:pic>
          <p:nvPicPr>
            <p:cNvPr id="7" name="Picture 6">
              <a:extLst>
                <a:ext uri="{FF2B5EF4-FFF2-40B4-BE49-F238E27FC236}">
                  <a16:creationId xmlns:a16="http://schemas.microsoft.com/office/drawing/2014/main" id="{FC9F42BC-8D45-F4A2-E66F-B73066108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1038" y="5439431"/>
              <a:ext cx="389690" cy="292910"/>
            </a:xfrm>
            <a:prstGeom prst="rect">
              <a:avLst/>
            </a:prstGeom>
          </p:spPr>
        </p:pic>
      </p:grpSp>
      <p:sp>
        <p:nvSpPr>
          <p:cNvPr id="8" name="Rectangle 7">
            <a:extLst>
              <a:ext uri="{FF2B5EF4-FFF2-40B4-BE49-F238E27FC236}">
                <a16:creationId xmlns:a16="http://schemas.microsoft.com/office/drawing/2014/main" id="{69EF8784-A5DD-5B3C-BB44-F6BCA21D3B98}"/>
              </a:ext>
            </a:extLst>
          </p:cNvPr>
          <p:cNvSpPr/>
          <p:nvPr/>
        </p:nvSpPr>
        <p:spPr>
          <a:xfrm>
            <a:off x="7997508" y="1927440"/>
            <a:ext cx="2321169" cy="738664"/>
          </a:xfrm>
          <a:prstGeom prst="rect">
            <a:avLst/>
          </a:prstGeom>
        </p:spPr>
        <p:txBody>
          <a:bodyPr wrap="square">
            <a:spAutoFit/>
          </a:bodyPr>
          <a:lstStyle/>
          <a:p>
            <a:pPr algn="r"/>
            <a:r>
              <a:rPr lang="en-US" sz="1400" dirty="0">
                <a:latin typeface="Calibri" panose="020F0502020204030204" pitchFamily="34" charset="0"/>
                <a:cs typeface="Calibri" panose="020F0502020204030204" pitchFamily="34" charset="0"/>
              </a:rPr>
              <a:t>[Chris Leary, Todd Wang: </a:t>
            </a:r>
            <a:br>
              <a:rPr lang="en-US" sz="1400" dirty="0">
                <a:latin typeface="Calibri" panose="020F0502020204030204" pitchFamily="34" charset="0"/>
                <a:cs typeface="Calibri" panose="020F0502020204030204" pitchFamily="34" charset="0"/>
              </a:rPr>
            </a:br>
            <a:r>
              <a:rPr lang="en-US" sz="1400" dirty="0">
                <a:latin typeface="Calibri" panose="020F0502020204030204" pitchFamily="34" charset="0"/>
                <a:cs typeface="Calibri" panose="020F0502020204030204" pitchFamily="34" charset="0"/>
              </a:rPr>
              <a:t>XLA – </a:t>
            </a:r>
            <a:r>
              <a:rPr lang="en-US" sz="1400" dirty="0" err="1">
                <a:latin typeface="Calibri" panose="020F0502020204030204" pitchFamily="34" charset="0"/>
                <a:cs typeface="Calibri" panose="020F0502020204030204" pitchFamily="34" charset="0"/>
              </a:rPr>
              <a:t>TensorFlow</a:t>
            </a:r>
            <a:r>
              <a:rPr lang="en-US" sz="1400" dirty="0">
                <a:latin typeface="Calibri" panose="020F0502020204030204" pitchFamily="34" charset="0"/>
                <a:cs typeface="Calibri" panose="020F0502020204030204" pitchFamily="34" charset="0"/>
              </a:rPr>
              <a:t>, Compiled!, </a:t>
            </a:r>
            <a:r>
              <a:rPr lang="en-US" sz="1400" b="1" dirty="0">
                <a:latin typeface="Calibri" panose="020F0502020204030204" pitchFamily="34" charset="0"/>
                <a:cs typeface="Calibri" panose="020F0502020204030204" pitchFamily="34" charset="0"/>
              </a:rPr>
              <a:t>TF Dev Summit 2017</a:t>
            </a:r>
            <a:r>
              <a:rPr lang="en-US" sz="1400" dirty="0">
                <a:latin typeface="Calibri" panose="020F0502020204030204" pitchFamily="34" charset="0"/>
                <a:cs typeface="Calibri" panose="020F0502020204030204" pitchFamily="34" charset="0"/>
              </a:rPr>
              <a:t>]</a:t>
            </a:r>
            <a:endParaRPr lang="en-US" sz="1400" dirty="0"/>
          </a:p>
        </p:txBody>
      </p:sp>
      <p:sp>
        <p:nvSpPr>
          <p:cNvPr id="9" name="Rectangle 8">
            <a:extLst>
              <a:ext uri="{FF2B5EF4-FFF2-40B4-BE49-F238E27FC236}">
                <a16:creationId xmlns:a16="http://schemas.microsoft.com/office/drawing/2014/main" id="{D2FDD642-F454-7B3B-A0FE-CDA681A26DF5}"/>
              </a:ext>
            </a:extLst>
          </p:cNvPr>
          <p:cNvSpPr/>
          <p:nvPr/>
        </p:nvSpPr>
        <p:spPr>
          <a:xfrm>
            <a:off x="8780431" y="517590"/>
            <a:ext cx="1655773" cy="646331"/>
          </a:xfrm>
          <a:prstGeom prst="rect">
            <a:avLst/>
          </a:prstGeom>
        </p:spPr>
        <p:txBody>
          <a:bodyPr wrap="none">
            <a:spAutoFit/>
          </a:bodyPr>
          <a:lstStyle/>
          <a:p>
            <a:pPr algn="ctr"/>
            <a:r>
              <a:rPr lang="en-US" b="1" dirty="0">
                <a:solidFill>
                  <a:srgbClr val="7889FB"/>
                </a:solidFill>
                <a:latin typeface="Calibri" panose="020F0502020204030204" pitchFamily="34" charset="0"/>
                <a:cs typeface="Calibri" panose="020F0502020204030204" pitchFamily="34" charset="0"/>
              </a:rPr>
              <a:t>04 Adaptation, </a:t>
            </a:r>
            <a:br>
              <a:rPr lang="en-US" b="1" dirty="0">
                <a:solidFill>
                  <a:srgbClr val="7889FB"/>
                </a:solidFill>
                <a:latin typeface="Calibri" panose="020F0502020204030204" pitchFamily="34" charset="0"/>
                <a:cs typeface="Calibri" panose="020F0502020204030204" pitchFamily="34" charset="0"/>
              </a:rPr>
            </a:br>
            <a:r>
              <a:rPr lang="en-US" b="1" dirty="0">
                <a:solidFill>
                  <a:srgbClr val="7889FB"/>
                </a:solidFill>
                <a:latin typeface="Calibri" panose="020F0502020204030204" pitchFamily="34" charset="0"/>
                <a:cs typeface="Calibri" panose="020F0502020204030204" pitchFamily="34" charset="0"/>
              </a:rPr>
              <a:t>Fusion, and JIT</a:t>
            </a:r>
            <a:endParaRPr lang="en-US" dirty="0">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68413473-C3C6-19DC-2262-1CB3266A64BB}"/>
              </a:ext>
            </a:extLst>
          </p:cNvPr>
          <p:cNvSpPr txBox="1"/>
          <p:nvPr/>
        </p:nvSpPr>
        <p:spPr>
          <a:xfrm>
            <a:off x="7442644" y="3358867"/>
            <a:ext cx="4518846" cy="1923604"/>
          </a:xfrm>
          <a:prstGeom prst="rect">
            <a:avLst/>
          </a:prstGeom>
          <a:noFill/>
        </p:spPr>
        <p:txBody>
          <a:bodyPr wrap="square" lIns="0" rIns="0" rtlCol="0">
            <a:spAutoFit/>
          </a:bodyPr>
          <a:lstStyle/>
          <a:p>
            <a:r>
              <a:rPr lang="en-US" sz="1600" dirty="0">
                <a:latin typeface="Consolas" panose="020B0609020204030204" pitchFamily="49" charset="0"/>
              </a:rPr>
              <a:t>a = </a:t>
            </a:r>
            <a:r>
              <a:rPr lang="en-US" sz="1600" dirty="0" err="1">
                <a:latin typeface="Consolas" panose="020B0609020204030204" pitchFamily="49" charset="0"/>
              </a:rPr>
              <a:t>torch.</a:t>
            </a:r>
            <a:r>
              <a:rPr lang="en-US" sz="1600" b="1" dirty="0" err="1">
                <a:latin typeface="Consolas" panose="020B0609020204030204" pitchFamily="49" charset="0"/>
              </a:rPr>
              <a:t>rand</a:t>
            </a:r>
            <a:r>
              <a:rPr lang="en-US" sz="1600" dirty="0">
                <a:latin typeface="Consolas" panose="020B0609020204030204" pitchFamily="49" charset="0"/>
              </a:rPr>
              <a:t>(5)</a:t>
            </a:r>
          </a:p>
          <a:p>
            <a:r>
              <a:rPr lang="en-US" sz="1600" b="1" dirty="0" err="1">
                <a:latin typeface="Consolas" panose="020B0609020204030204" pitchFamily="49" charset="0"/>
              </a:rPr>
              <a:t>def</a:t>
            </a:r>
            <a:r>
              <a:rPr lang="en-US" sz="1600" dirty="0">
                <a:latin typeface="Consolas" panose="020B0609020204030204" pitchFamily="49" charset="0"/>
              </a:rPr>
              <a:t> </a:t>
            </a:r>
            <a:r>
              <a:rPr lang="en-US" sz="1600" dirty="0" err="1">
                <a:latin typeface="Consolas" panose="020B0609020204030204" pitchFamily="49" charset="0"/>
              </a:rPr>
              <a:t>func</a:t>
            </a:r>
            <a:r>
              <a:rPr lang="en-US" sz="1600" dirty="0">
                <a:latin typeface="Consolas" panose="020B0609020204030204" pitchFamily="49" charset="0"/>
              </a:rPr>
              <a:t>(x):</a:t>
            </a:r>
          </a:p>
          <a:p>
            <a:r>
              <a:rPr lang="en-US" sz="1600" dirty="0">
                <a:latin typeface="Consolas" panose="020B0609020204030204" pitchFamily="49" charset="0"/>
              </a:rPr>
              <a:t>  </a:t>
            </a:r>
            <a:r>
              <a:rPr lang="en-US" sz="1600" b="1" dirty="0">
                <a:latin typeface="Consolas" panose="020B0609020204030204" pitchFamily="49" charset="0"/>
              </a:rPr>
              <a:t>for</a:t>
            </a:r>
            <a:r>
              <a:rPr lang="en-US" sz="1600" dirty="0">
                <a:latin typeface="Consolas" panose="020B0609020204030204" pitchFamily="49" charset="0"/>
              </a:rPr>
              <a:t> </a:t>
            </a:r>
            <a:r>
              <a:rPr lang="en-US" sz="1600" dirty="0" err="1">
                <a:latin typeface="Consolas" panose="020B0609020204030204" pitchFamily="49" charset="0"/>
              </a:rPr>
              <a:t>i</a:t>
            </a:r>
            <a:r>
              <a:rPr lang="en-US" sz="1600" dirty="0">
                <a:latin typeface="Consolas" panose="020B0609020204030204" pitchFamily="49" charset="0"/>
              </a:rPr>
              <a:t> </a:t>
            </a:r>
            <a:r>
              <a:rPr lang="en-US" sz="1600" b="1" dirty="0">
                <a:latin typeface="Consolas" panose="020B0609020204030204" pitchFamily="49" charset="0"/>
              </a:rPr>
              <a:t>in</a:t>
            </a:r>
            <a:r>
              <a:rPr lang="en-US" sz="1600" dirty="0">
                <a:latin typeface="Consolas" panose="020B0609020204030204" pitchFamily="49" charset="0"/>
              </a:rPr>
              <a:t> </a:t>
            </a:r>
            <a:r>
              <a:rPr lang="en-US" sz="1600" b="1" dirty="0">
                <a:latin typeface="Consolas" panose="020B0609020204030204" pitchFamily="49" charset="0"/>
              </a:rPr>
              <a:t>range</a:t>
            </a:r>
            <a:r>
              <a:rPr lang="en-US" sz="1600" dirty="0">
                <a:latin typeface="Consolas" panose="020B0609020204030204" pitchFamily="49" charset="0"/>
              </a:rPr>
              <a:t>(10):</a:t>
            </a:r>
          </a:p>
          <a:p>
            <a:r>
              <a:rPr lang="en-US" sz="1600" dirty="0">
                <a:latin typeface="Consolas" panose="020B0609020204030204" pitchFamily="49" charset="0"/>
              </a:rPr>
              <a:t>    x = x * x </a:t>
            </a:r>
            <a:r>
              <a:rPr lang="en-US" sz="1600" b="1" dirty="0">
                <a:solidFill>
                  <a:srgbClr val="00B050"/>
                </a:solidFill>
                <a:latin typeface="Consolas" panose="020B0609020204030204" pitchFamily="49" charset="0"/>
              </a:rPr>
              <a:t># unrolled into graph</a:t>
            </a:r>
            <a:r>
              <a:rPr lang="en-US" sz="1600" dirty="0">
                <a:latin typeface="Consolas" panose="020B0609020204030204" pitchFamily="49" charset="0"/>
              </a:rPr>
              <a:t> </a:t>
            </a:r>
          </a:p>
          <a:p>
            <a:r>
              <a:rPr lang="en-US" sz="1600" dirty="0">
                <a:latin typeface="Consolas" panose="020B0609020204030204" pitchFamily="49" charset="0"/>
              </a:rPr>
              <a:t>  </a:t>
            </a:r>
            <a:r>
              <a:rPr lang="en-US" sz="1600" b="1" dirty="0">
                <a:latin typeface="Consolas" panose="020B0609020204030204" pitchFamily="49" charset="0"/>
              </a:rPr>
              <a:t>return</a:t>
            </a:r>
            <a:r>
              <a:rPr lang="en-US" sz="1600" dirty="0">
                <a:latin typeface="Consolas" panose="020B0609020204030204" pitchFamily="49" charset="0"/>
              </a:rPr>
              <a:t> x</a:t>
            </a:r>
          </a:p>
          <a:p>
            <a:endParaRPr lang="en-US" sz="700" dirty="0">
              <a:latin typeface="Consolas" panose="020B0609020204030204" pitchFamily="49" charset="0"/>
            </a:endParaRPr>
          </a:p>
          <a:p>
            <a:r>
              <a:rPr lang="en-US" sz="1600" dirty="0" err="1">
                <a:latin typeface="Consolas" panose="020B0609020204030204" pitchFamily="49" charset="0"/>
              </a:rPr>
              <a:t>jitfunc</a:t>
            </a:r>
            <a:r>
              <a:rPr lang="en-US" sz="1600" dirty="0">
                <a:latin typeface="Consolas" panose="020B0609020204030204" pitchFamily="49" charset="0"/>
              </a:rPr>
              <a:t> = </a:t>
            </a:r>
            <a:r>
              <a:rPr lang="en-US" sz="1600" b="1" dirty="0" err="1">
                <a:solidFill>
                  <a:schemeClr val="accent1"/>
                </a:solidFill>
                <a:latin typeface="Consolas" panose="020B0609020204030204" pitchFamily="49" charset="0"/>
              </a:rPr>
              <a:t>torch.jit.script</a:t>
            </a:r>
            <a:r>
              <a:rPr lang="en-US" sz="1600" dirty="0">
                <a:latin typeface="Consolas" panose="020B0609020204030204" pitchFamily="49" charset="0"/>
              </a:rPr>
              <a:t>(</a:t>
            </a:r>
            <a:r>
              <a:rPr lang="en-US" sz="1600" dirty="0" err="1">
                <a:latin typeface="Consolas" panose="020B0609020204030204" pitchFamily="49" charset="0"/>
              </a:rPr>
              <a:t>func</a:t>
            </a:r>
            <a:r>
              <a:rPr lang="en-US" sz="1600" dirty="0">
                <a:latin typeface="Consolas" panose="020B0609020204030204" pitchFamily="49" charset="0"/>
              </a:rPr>
              <a:t>) </a:t>
            </a:r>
            <a:r>
              <a:rPr lang="en-US" sz="1600" b="1" dirty="0">
                <a:solidFill>
                  <a:srgbClr val="00B050"/>
                </a:solidFill>
                <a:latin typeface="Consolas" panose="020B0609020204030204" pitchFamily="49" charset="0"/>
              </a:rPr>
              <a:t># JIT</a:t>
            </a:r>
          </a:p>
          <a:p>
            <a:r>
              <a:rPr lang="en-US" sz="1600" dirty="0" err="1">
                <a:latin typeface="Consolas" panose="020B0609020204030204" pitchFamily="49" charset="0"/>
              </a:rPr>
              <a:t>jitfunc.</a:t>
            </a:r>
            <a:r>
              <a:rPr lang="en-US" sz="1600" b="1" dirty="0" err="1">
                <a:latin typeface="Consolas" panose="020B0609020204030204" pitchFamily="49" charset="0"/>
              </a:rPr>
              <a:t>save</a:t>
            </a:r>
            <a:r>
              <a:rPr lang="en-US" sz="1600" dirty="0">
                <a:latin typeface="Consolas" panose="020B0609020204030204" pitchFamily="49" charset="0"/>
              </a:rPr>
              <a:t>(</a:t>
            </a:r>
            <a:r>
              <a:rPr lang="en-US" sz="1600" b="1" dirty="0">
                <a:solidFill>
                  <a:srgbClr val="00B050"/>
                </a:solidFill>
                <a:latin typeface="Consolas" panose="020B0609020204030204" pitchFamily="49" charset="0"/>
              </a:rPr>
              <a:t>"func.pt"</a:t>
            </a:r>
            <a:r>
              <a:rPr lang="en-US" sz="1600" dirty="0">
                <a:latin typeface="Consolas" panose="020B0609020204030204" pitchFamily="49" charset="0"/>
              </a:rPr>
              <a:t>)</a:t>
            </a:r>
            <a:endParaRPr lang="en-US" sz="1600" dirty="0">
              <a:latin typeface="Consolas" panose="020B0609020204030204" pitchFamily="49" charset="0"/>
              <a:cs typeface="Calibri" panose="020F0502020204030204" pitchFamily="34" charset="0"/>
            </a:endParaRPr>
          </a:p>
        </p:txBody>
      </p:sp>
      <p:pic>
        <p:nvPicPr>
          <p:cNvPr id="11" name="Picture 10">
            <a:extLst>
              <a:ext uri="{FF2B5EF4-FFF2-40B4-BE49-F238E27FC236}">
                <a16:creationId xmlns:a16="http://schemas.microsoft.com/office/drawing/2014/main" id="{4C7FC49F-414C-5DE9-8124-22E77F1DD6F3}"/>
              </a:ext>
            </a:extLst>
          </p:cNvPr>
          <p:cNvPicPr>
            <a:picLocks noChangeAspect="1"/>
          </p:cNvPicPr>
          <p:nvPr/>
        </p:nvPicPr>
        <p:blipFill>
          <a:blip r:embed="rId5"/>
          <a:stretch>
            <a:fillRect/>
          </a:stretch>
        </p:blipFill>
        <p:spPr>
          <a:xfrm>
            <a:off x="1047441" y="4836739"/>
            <a:ext cx="734554" cy="548640"/>
          </a:xfrm>
          <a:prstGeom prst="rect">
            <a:avLst/>
          </a:prstGeom>
          <a:ln w="25400">
            <a:solidFill>
              <a:srgbClr val="7889FB"/>
            </a:solidFill>
          </a:ln>
        </p:spPr>
      </p:pic>
      <p:sp>
        <p:nvSpPr>
          <p:cNvPr id="12" name="TextBox 11">
            <a:extLst>
              <a:ext uri="{FF2B5EF4-FFF2-40B4-BE49-F238E27FC236}">
                <a16:creationId xmlns:a16="http://schemas.microsoft.com/office/drawing/2014/main" id="{D2277AB1-EE14-0C55-FA69-52DDC3A2356C}"/>
              </a:ext>
            </a:extLst>
          </p:cNvPr>
          <p:cNvSpPr txBox="1"/>
          <p:nvPr/>
        </p:nvSpPr>
        <p:spPr>
          <a:xfrm>
            <a:off x="1916086" y="4738852"/>
            <a:ext cx="3150766" cy="738664"/>
          </a:xfrm>
          <a:prstGeom prst="rect">
            <a:avLst/>
          </a:prstGeom>
          <a:noFill/>
        </p:spPr>
        <p:txBody>
          <a:bodyPr wrap="square" lIns="0" rIns="0" rtlCol="0">
            <a:spAutoFit/>
          </a:bodyPr>
          <a:lstStyle/>
          <a:p>
            <a:r>
              <a:rPr lang="en-US" sz="1400" dirty="0">
                <a:latin typeface="Calibri" panose="020F0502020204030204" pitchFamily="34" charset="0"/>
                <a:cs typeface="Calibri" panose="020F0502020204030204" pitchFamily="34" charset="0"/>
              </a:rPr>
              <a:t>[Vincent Quenneville-</a:t>
            </a:r>
            <a:r>
              <a:rPr lang="en-US" sz="1400" dirty="0" err="1">
                <a:latin typeface="Calibri" panose="020F0502020204030204" pitchFamily="34" charset="0"/>
                <a:cs typeface="Calibri" panose="020F0502020204030204" pitchFamily="34" charset="0"/>
              </a:rPr>
              <a:t>Bélair</a:t>
            </a:r>
            <a:r>
              <a:rPr lang="en-US" sz="1400" dirty="0">
                <a:latin typeface="Calibri" panose="020F0502020204030204" pitchFamily="34" charset="0"/>
                <a:cs typeface="Calibri" panose="020F0502020204030204" pitchFamily="34" charset="0"/>
              </a:rPr>
              <a:t>: How </a:t>
            </a:r>
            <a:r>
              <a:rPr lang="en-US" sz="1400" dirty="0" err="1">
                <a:latin typeface="Calibri" panose="020F0502020204030204" pitchFamily="34" charset="0"/>
                <a:cs typeface="Calibri" panose="020F0502020204030204" pitchFamily="34" charset="0"/>
              </a:rPr>
              <a:t>PyTorch</a:t>
            </a:r>
            <a:r>
              <a:rPr lang="en-US" sz="1400" dirty="0">
                <a:latin typeface="Calibri" panose="020F0502020204030204" pitchFamily="34" charset="0"/>
                <a:cs typeface="Calibri" panose="020F0502020204030204" pitchFamily="34" charset="0"/>
              </a:rPr>
              <a:t> Optimizes Deep Learning Computations, </a:t>
            </a:r>
            <a:r>
              <a:rPr lang="en-US" sz="1400" b="1" dirty="0">
                <a:latin typeface="Calibri" panose="020F0502020204030204" pitchFamily="34" charset="0"/>
                <a:cs typeface="Calibri" panose="020F0502020204030204" pitchFamily="34" charset="0"/>
              </a:rPr>
              <a:t>Guest Lecture Stanford 2020</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19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0642BD-23C3-A58F-D69F-7F1592FD8DC7}"/>
              </a:ext>
            </a:extLst>
          </p:cNvPr>
          <p:cNvPicPr>
            <a:picLocks noChangeAspect="1"/>
          </p:cNvPicPr>
          <p:nvPr/>
        </p:nvPicPr>
        <p:blipFill rotWithShape="1">
          <a:blip r:embed="rId3"/>
          <a:srcRect l="35308"/>
          <a:stretch/>
        </p:blipFill>
        <p:spPr>
          <a:xfrm>
            <a:off x="661308" y="2161223"/>
            <a:ext cx="11225892" cy="3422348"/>
          </a:xfrm>
          <a:prstGeom prst="rect">
            <a:avLst/>
          </a:prstGeom>
        </p:spPr>
      </p:pic>
      <p:pic>
        <p:nvPicPr>
          <p:cNvPr id="16" name="Picture 15">
            <a:extLst>
              <a:ext uri="{FF2B5EF4-FFF2-40B4-BE49-F238E27FC236}">
                <a16:creationId xmlns:a16="http://schemas.microsoft.com/office/drawing/2014/main" id="{47374ADB-E867-0C67-0FC6-B19237953928}"/>
              </a:ext>
            </a:extLst>
          </p:cNvPr>
          <p:cNvPicPr>
            <a:picLocks noChangeAspect="1"/>
          </p:cNvPicPr>
          <p:nvPr/>
        </p:nvPicPr>
        <p:blipFill rotWithShape="1">
          <a:blip r:embed="rId3"/>
          <a:srcRect r="68878"/>
          <a:stretch/>
        </p:blipFill>
        <p:spPr>
          <a:xfrm>
            <a:off x="9490220" y="1265446"/>
            <a:ext cx="2547633" cy="1614429"/>
          </a:xfrm>
          <a:prstGeom prst="rect">
            <a:avLst/>
          </a:prstGeom>
        </p:spPr>
      </p:pic>
      <p:sp>
        <p:nvSpPr>
          <p:cNvPr id="2" name="Text Placeholder 1">
            <a:extLst>
              <a:ext uri="{FF2B5EF4-FFF2-40B4-BE49-F238E27FC236}">
                <a16:creationId xmlns:a16="http://schemas.microsoft.com/office/drawing/2014/main" id="{71D0AA46-1EB2-9E95-80E8-C2B163D7FEEC}"/>
              </a:ext>
            </a:extLst>
          </p:cNvPr>
          <p:cNvSpPr>
            <a:spLocks noGrp="1"/>
          </p:cNvSpPr>
          <p:nvPr>
            <p:ph type="body" sz="quarter" idx="18"/>
          </p:nvPr>
        </p:nvSpPr>
        <p:spPr/>
        <p:txBody>
          <a:bodyPr/>
          <a:lstStyle/>
          <a:p>
            <a:r>
              <a:rPr lang="en-US" dirty="0"/>
              <a:t>Compile ML scoring pipelines into tensor ops </a:t>
            </a:r>
            <a:r>
              <a:rPr lang="en-US" b="0" dirty="0"/>
              <a:t>(3 strategies w/ different redundancy)</a:t>
            </a:r>
          </a:p>
          <a:p>
            <a:r>
              <a:rPr lang="en-US" dirty="0"/>
              <a:t>#1 </a:t>
            </a:r>
            <a:r>
              <a:rPr lang="en-US" dirty="0" err="1"/>
              <a:t>Matmult</a:t>
            </a:r>
            <a:r>
              <a:rPr lang="en-US" dirty="0"/>
              <a:t> (GEMM) </a:t>
            </a:r>
          </a:p>
        </p:txBody>
      </p:sp>
      <p:sp>
        <p:nvSpPr>
          <p:cNvPr id="3" name="Text Placeholder 2">
            <a:extLst>
              <a:ext uri="{FF2B5EF4-FFF2-40B4-BE49-F238E27FC236}">
                <a16:creationId xmlns:a16="http://schemas.microsoft.com/office/drawing/2014/main" id="{384A7B11-4225-0856-2974-606A94EF1E27}"/>
              </a:ext>
            </a:extLst>
          </p:cNvPr>
          <p:cNvSpPr>
            <a:spLocks noGrp="1"/>
          </p:cNvSpPr>
          <p:nvPr>
            <p:ph type="body" sz="quarter" idx="14"/>
          </p:nvPr>
        </p:nvSpPr>
        <p:spPr/>
        <p:txBody>
          <a:bodyPr/>
          <a:lstStyle/>
          <a:p>
            <a:r>
              <a:rPr lang="en-US" dirty="0"/>
              <a:t>Serving Optimizations </a:t>
            </a:r>
            <a:r>
              <a:rPr lang="en-AT" dirty="0"/>
              <a:t>–</a:t>
            </a:r>
            <a:r>
              <a:rPr lang="en-US" dirty="0"/>
              <a:t> Model Vectorization</a:t>
            </a:r>
          </a:p>
        </p:txBody>
      </p:sp>
      <p:sp>
        <p:nvSpPr>
          <p:cNvPr id="7" name="TextBox 6">
            <a:extLst>
              <a:ext uri="{FF2B5EF4-FFF2-40B4-BE49-F238E27FC236}">
                <a16:creationId xmlns:a16="http://schemas.microsoft.com/office/drawing/2014/main" id="{260ABBE3-F2A0-15C0-D345-E9CD560E776E}"/>
              </a:ext>
            </a:extLst>
          </p:cNvPr>
          <p:cNvSpPr txBox="1"/>
          <p:nvPr/>
        </p:nvSpPr>
        <p:spPr>
          <a:xfrm>
            <a:off x="1266823" y="2250075"/>
            <a:ext cx="1466851" cy="369332"/>
          </a:xfrm>
          <a:prstGeom prst="rect">
            <a:avLst/>
          </a:prstGeom>
          <a:noFill/>
        </p:spPr>
        <p:txBody>
          <a:bodyPr wrap="square" rtlCol="0">
            <a:spAutoFit/>
          </a:bodyPr>
          <a:lstStyle/>
          <a:p>
            <a:pPr algn="ctr"/>
            <a:r>
              <a:rPr lang="en-US" b="1" dirty="0">
                <a:solidFill>
                  <a:srgbClr val="C00000"/>
                </a:solidFill>
              </a:rPr>
              <a:t>input [n x m]</a:t>
            </a:r>
          </a:p>
        </p:txBody>
      </p:sp>
      <p:sp>
        <p:nvSpPr>
          <p:cNvPr id="8" name="TextBox 7">
            <a:extLst>
              <a:ext uri="{FF2B5EF4-FFF2-40B4-BE49-F238E27FC236}">
                <a16:creationId xmlns:a16="http://schemas.microsoft.com/office/drawing/2014/main" id="{780A0550-EC79-C709-3D44-688DC53C90A8}"/>
              </a:ext>
            </a:extLst>
          </p:cNvPr>
          <p:cNvSpPr txBox="1"/>
          <p:nvPr/>
        </p:nvSpPr>
        <p:spPr>
          <a:xfrm>
            <a:off x="3362324" y="1588493"/>
            <a:ext cx="1666876" cy="646331"/>
          </a:xfrm>
          <a:prstGeom prst="rect">
            <a:avLst/>
          </a:prstGeom>
          <a:noFill/>
        </p:spPr>
        <p:txBody>
          <a:bodyPr wrap="square" rtlCol="0">
            <a:spAutoFit/>
          </a:bodyPr>
          <a:lstStyle/>
          <a:p>
            <a:pPr algn="ctr"/>
            <a:r>
              <a:rPr lang="en-US" b="1" dirty="0">
                <a:solidFill>
                  <a:srgbClr val="C00000"/>
                </a:solidFill>
              </a:rPr>
              <a:t>predicate map</a:t>
            </a:r>
          </a:p>
          <a:p>
            <a:pPr algn="ctr"/>
            <a:r>
              <a:rPr lang="en-US" b="1" dirty="0">
                <a:solidFill>
                  <a:srgbClr val="C00000"/>
                </a:solidFill>
              </a:rPr>
              <a:t>[m x #inodes]</a:t>
            </a:r>
          </a:p>
        </p:txBody>
      </p:sp>
      <p:sp>
        <p:nvSpPr>
          <p:cNvPr id="9" name="TextBox 8">
            <a:extLst>
              <a:ext uri="{FF2B5EF4-FFF2-40B4-BE49-F238E27FC236}">
                <a16:creationId xmlns:a16="http://schemas.microsoft.com/office/drawing/2014/main" id="{CC2AA8C4-BE4B-311E-69AF-6190DE585A35}"/>
              </a:ext>
            </a:extLst>
          </p:cNvPr>
          <p:cNvSpPr txBox="1"/>
          <p:nvPr/>
        </p:nvSpPr>
        <p:spPr>
          <a:xfrm>
            <a:off x="5286373" y="2026643"/>
            <a:ext cx="1809753" cy="646331"/>
          </a:xfrm>
          <a:prstGeom prst="rect">
            <a:avLst/>
          </a:prstGeom>
          <a:noFill/>
        </p:spPr>
        <p:txBody>
          <a:bodyPr wrap="square" rtlCol="0">
            <a:spAutoFit/>
          </a:bodyPr>
          <a:lstStyle/>
          <a:p>
            <a:pPr algn="ctr"/>
            <a:r>
              <a:rPr lang="en-US" b="1" dirty="0">
                <a:solidFill>
                  <a:srgbClr val="C00000"/>
                </a:solidFill>
              </a:rPr>
              <a:t>predicate values</a:t>
            </a:r>
          </a:p>
          <a:p>
            <a:pPr algn="ctr"/>
            <a:r>
              <a:rPr lang="en-US" b="1" dirty="0">
                <a:solidFill>
                  <a:srgbClr val="C00000"/>
                </a:solidFill>
              </a:rPr>
              <a:t>[1 x #inodes]</a:t>
            </a:r>
          </a:p>
        </p:txBody>
      </p:sp>
      <p:sp>
        <p:nvSpPr>
          <p:cNvPr id="10" name="TextBox 9">
            <a:extLst>
              <a:ext uri="{FF2B5EF4-FFF2-40B4-BE49-F238E27FC236}">
                <a16:creationId xmlns:a16="http://schemas.microsoft.com/office/drawing/2014/main" id="{05FBA12E-D687-82BE-6712-BA7CAA730949}"/>
              </a:ext>
            </a:extLst>
          </p:cNvPr>
          <p:cNvSpPr txBox="1"/>
          <p:nvPr/>
        </p:nvSpPr>
        <p:spPr>
          <a:xfrm>
            <a:off x="7429498" y="2026643"/>
            <a:ext cx="2076452" cy="646331"/>
          </a:xfrm>
          <a:prstGeom prst="rect">
            <a:avLst/>
          </a:prstGeom>
          <a:noFill/>
        </p:spPr>
        <p:txBody>
          <a:bodyPr wrap="square" rtlCol="0">
            <a:spAutoFit/>
          </a:bodyPr>
          <a:lstStyle/>
          <a:p>
            <a:pPr algn="ctr"/>
            <a:r>
              <a:rPr lang="en-US" b="1" dirty="0">
                <a:solidFill>
                  <a:srgbClr val="C00000"/>
                </a:solidFill>
              </a:rPr>
              <a:t>predicate compare</a:t>
            </a:r>
          </a:p>
          <a:p>
            <a:pPr algn="ctr"/>
            <a:r>
              <a:rPr lang="en-US" b="1" dirty="0">
                <a:solidFill>
                  <a:srgbClr val="C00000"/>
                </a:solidFill>
              </a:rPr>
              <a:t>[1 x #inodes]</a:t>
            </a:r>
          </a:p>
        </p:txBody>
      </p:sp>
      <p:sp>
        <p:nvSpPr>
          <p:cNvPr id="11" name="TextBox 10">
            <a:extLst>
              <a:ext uri="{FF2B5EF4-FFF2-40B4-BE49-F238E27FC236}">
                <a16:creationId xmlns:a16="http://schemas.microsoft.com/office/drawing/2014/main" id="{83D92F0F-5001-ED1E-F57C-26099CB67100}"/>
              </a:ext>
            </a:extLst>
          </p:cNvPr>
          <p:cNvSpPr txBox="1"/>
          <p:nvPr/>
        </p:nvSpPr>
        <p:spPr>
          <a:xfrm>
            <a:off x="1800223" y="5360393"/>
            <a:ext cx="3629027" cy="646331"/>
          </a:xfrm>
          <a:prstGeom prst="rect">
            <a:avLst/>
          </a:prstGeom>
          <a:noFill/>
        </p:spPr>
        <p:txBody>
          <a:bodyPr wrap="square" rtlCol="0">
            <a:spAutoFit/>
          </a:bodyPr>
          <a:lstStyle/>
          <a:p>
            <a:pPr algn="ctr"/>
            <a:r>
              <a:rPr lang="en-US" b="1" dirty="0">
                <a:solidFill>
                  <a:srgbClr val="C00000"/>
                </a:solidFill>
              </a:rPr>
              <a:t>bucket paths [#inodes x #paths]</a:t>
            </a:r>
            <a:br>
              <a:rPr lang="en-US" b="1" dirty="0">
                <a:solidFill>
                  <a:srgbClr val="C00000"/>
                </a:solidFill>
              </a:rPr>
            </a:br>
            <a:r>
              <a:rPr lang="en-US" b="1" dirty="0">
                <a:solidFill>
                  <a:srgbClr val="C00000"/>
                </a:solidFill>
              </a:rPr>
              <a:t>1 (</a:t>
            </a:r>
            <a:r>
              <a:rPr lang="en-US" b="1" dirty="0" err="1">
                <a:solidFill>
                  <a:srgbClr val="C00000"/>
                </a:solidFill>
              </a:rPr>
              <a:t>lhs</a:t>
            </a:r>
            <a:r>
              <a:rPr lang="en-US" b="1" dirty="0">
                <a:solidFill>
                  <a:srgbClr val="C00000"/>
                </a:solidFill>
              </a:rPr>
              <a:t>) / 0 / -1 (</a:t>
            </a:r>
            <a:r>
              <a:rPr lang="en-US" b="1" dirty="0" err="1">
                <a:solidFill>
                  <a:srgbClr val="C00000"/>
                </a:solidFill>
              </a:rPr>
              <a:t>rhs</a:t>
            </a:r>
            <a:r>
              <a:rPr lang="en-US" b="1" dirty="0">
                <a:solidFill>
                  <a:srgbClr val="C00000"/>
                </a:solidFill>
              </a:rPr>
              <a:t>)</a:t>
            </a:r>
          </a:p>
        </p:txBody>
      </p:sp>
      <p:sp>
        <p:nvSpPr>
          <p:cNvPr id="12" name="TextBox 11">
            <a:extLst>
              <a:ext uri="{FF2B5EF4-FFF2-40B4-BE49-F238E27FC236}">
                <a16:creationId xmlns:a16="http://schemas.microsoft.com/office/drawing/2014/main" id="{178712BA-D292-C79D-2C43-3CAA01AF4A4F}"/>
              </a:ext>
            </a:extLst>
          </p:cNvPr>
          <p:cNvSpPr txBox="1"/>
          <p:nvPr/>
        </p:nvSpPr>
        <p:spPr>
          <a:xfrm>
            <a:off x="4869316" y="4893668"/>
            <a:ext cx="2253340" cy="646331"/>
          </a:xfrm>
          <a:prstGeom prst="rect">
            <a:avLst/>
          </a:prstGeom>
          <a:noFill/>
        </p:spPr>
        <p:txBody>
          <a:bodyPr wrap="square" rtlCol="0">
            <a:spAutoFit/>
          </a:bodyPr>
          <a:lstStyle/>
          <a:p>
            <a:pPr algn="ctr"/>
            <a:r>
              <a:rPr lang="en-US" b="1" dirty="0">
                <a:solidFill>
                  <a:srgbClr val="C00000"/>
                </a:solidFill>
              </a:rPr>
              <a:t>paths ∑ </a:t>
            </a:r>
            <a:br>
              <a:rPr lang="en-US" b="1" dirty="0">
                <a:solidFill>
                  <a:srgbClr val="C00000"/>
                </a:solidFill>
              </a:rPr>
            </a:br>
            <a:r>
              <a:rPr lang="en-US" b="1" dirty="0">
                <a:solidFill>
                  <a:srgbClr val="C00000"/>
                </a:solidFill>
              </a:rPr>
              <a:t>[1 x #paths]</a:t>
            </a:r>
          </a:p>
        </p:txBody>
      </p:sp>
      <p:sp>
        <p:nvSpPr>
          <p:cNvPr id="13" name="TextBox 12">
            <a:extLst>
              <a:ext uri="{FF2B5EF4-FFF2-40B4-BE49-F238E27FC236}">
                <a16:creationId xmlns:a16="http://schemas.microsoft.com/office/drawing/2014/main" id="{36DDB554-E55A-8712-4206-05A1185A0462}"/>
              </a:ext>
            </a:extLst>
          </p:cNvPr>
          <p:cNvSpPr txBox="1"/>
          <p:nvPr/>
        </p:nvSpPr>
        <p:spPr>
          <a:xfrm>
            <a:off x="7107691" y="4893668"/>
            <a:ext cx="2253340" cy="369332"/>
          </a:xfrm>
          <a:prstGeom prst="rect">
            <a:avLst/>
          </a:prstGeom>
          <a:noFill/>
        </p:spPr>
        <p:txBody>
          <a:bodyPr wrap="square" rtlCol="0">
            <a:spAutoFit/>
          </a:bodyPr>
          <a:lstStyle/>
          <a:p>
            <a:pPr algn="ctr"/>
            <a:r>
              <a:rPr lang="en-US" b="1" dirty="0">
                <a:solidFill>
                  <a:srgbClr val="C00000"/>
                </a:solidFill>
              </a:rPr>
              <a:t>selected path</a:t>
            </a:r>
          </a:p>
        </p:txBody>
      </p:sp>
      <p:sp>
        <p:nvSpPr>
          <p:cNvPr id="14" name="TextBox 13">
            <a:extLst>
              <a:ext uri="{FF2B5EF4-FFF2-40B4-BE49-F238E27FC236}">
                <a16:creationId xmlns:a16="http://schemas.microsoft.com/office/drawing/2014/main" id="{AD99B990-B83C-24D0-3A13-3B2FDFB56078}"/>
              </a:ext>
            </a:extLst>
          </p:cNvPr>
          <p:cNvSpPr txBox="1"/>
          <p:nvPr/>
        </p:nvSpPr>
        <p:spPr>
          <a:xfrm>
            <a:off x="8946016" y="5065118"/>
            <a:ext cx="2253340" cy="646331"/>
          </a:xfrm>
          <a:prstGeom prst="rect">
            <a:avLst/>
          </a:prstGeom>
          <a:noFill/>
        </p:spPr>
        <p:txBody>
          <a:bodyPr wrap="square" rtlCol="0">
            <a:spAutoFit/>
          </a:bodyPr>
          <a:lstStyle/>
          <a:p>
            <a:pPr algn="ctr"/>
            <a:r>
              <a:rPr lang="en-US" b="1" dirty="0">
                <a:solidFill>
                  <a:srgbClr val="C00000"/>
                </a:solidFill>
              </a:rPr>
              <a:t>class map </a:t>
            </a:r>
            <a:br>
              <a:rPr lang="en-US" b="1" dirty="0">
                <a:solidFill>
                  <a:srgbClr val="C00000"/>
                </a:solidFill>
              </a:rPr>
            </a:br>
            <a:r>
              <a:rPr lang="en-US" b="1" dirty="0">
                <a:solidFill>
                  <a:srgbClr val="C00000"/>
                </a:solidFill>
              </a:rPr>
              <a:t>[#paths x #classes]</a:t>
            </a:r>
          </a:p>
        </p:txBody>
      </p:sp>
      <p:pic>
        <p:nvPicPr>
          <p:cNvPr id="4" name="Picture 3">
            <a:extLst>
              <a:ext uri="{FF2B5EF4-FFF2-40B4-BE49-F238E27FC236}">
                <a16:creationId xmlns:a16="http://schemas.microsoft.com/office/drawing/2014/main" id="{60C88785-C6E2-C17C-025F-1790735F3367}"/>
              </a:ext>
            </a:extLst>
          </p:cNvPr>
          <p:cNvPicPr>
            <a:picLocks noChangeAspect="1"/>
          </p:cNvPicPr>
          <p:nvPr/>
        </p:nvPicPr>
        <p:blipFill>
          <a:blip r:embed="rId4"/>
          <a:stretch>
            <a:fillRect/>
          </a:stretch>
        </p:blipFill>
        <p:spPr>
          <a:xfrm>
            <a:off x="9958807" y="418465"/>
            <a:ext cx="497489" cy="640080"/>
          </a:xfrm>
          <a:prstGeom prst="rect">
            <a:avLst/>
          </a:prstGeom>
          <a:ln w="25400">
            <a:solidFill>
              <a:srgbClr val="7889FB"/>
            </a:solidFill>
          </a:ln>
        </p:spPr>
      </p:pic>
      <p:sp>
        <p:nvSpPr>
          <p:cNvPr id="15" name="TextBox 14">
            <a:extLst>
              <a:ext uri="{FF2B5EF4-FFF2-40B4-BE49-F238E27FC236}">
                <a16:creationId xmlns:a16="http://schemas.microsoft.com/office/drawing/2014/main" id="{2E104A5A-876C-BB8C-FFAC-A8A25AC3D7F2}"/>
              </a:ext>
            </a:extLst>
          </p:cNvPr>
          <p:cNvSpPr txBox="1"/>
          <p:nvPr/>
        </p:nvSpPr>
        <p:spPr>
          <a:xfrm>
            <a:off x="6486861" y="257999"/>
            <a:ext cx="3361420" cy="954107"/>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Supun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Nakandala</a:t>
            </a:r>
            <a:r>
              <a:rPr lang="en-US" sz="1400" dirty="0">
                <a:latin typeface="Calibri" panose="020F0502020204030204" pitchFamily="34" charset="0"/>
                <a:cs typeface="Calibri" panose="020F0502020204030204" pitchFamily="34" charset="0"/>
              </a:rPr>
              <a:t> et al: A Tensor </a:t>
            </a:r>
          </a:p>
          <a:p>
            <a:pPr algn="r"/>
            <a:r>
              <a:rPr lang="en-US" sz="1400" dirty="0">
                <a:latin typeface="Calibri" panose="020F0502020204030204" pitchFamily="34" charset="0"/>
                <a:cs typeface="Calibri" panose="020F0502020204030204" pitchFamily="34" charset="0"/>
              </a:rPr>
              <a:t>Compiler for Unified Machine Learning </a:t>
            </a:r>
          </a:p>
          <a:p>
            <a:pPr algn="r"/>
            <a:r>
              <a:rPr lang="en-US" sz="1400" dirty="0">
                <a:latin typeface="Calibri" panose="020F0502020204030204" pitchFamily="34" charset="0"/>
                <a:cs typeface="Calibri" panose="020F0502020204030204" pitchFamily="34" charset="0"/>
              </a:rPr>
              <a:t>Prediction Serving. </a:t>
            </a:r>
            <a:r>
              <a:rPr lang="en-US" sz="1400" b="1" dirty="0">
                <a:latin typeface="Calibri" panose="020F0502020204030204" pitchFamily="34" charset="0"/>
                <a:cs typeface="Calibri" panose="020F0502020204030204" pitchFamily="34" charset="0"/>
              </a:rPr>
              <a:t>OSDI 2020,</a:t>
            </a:r>
            <a:br>
              <a:rPr lang="en-US" sz="1400" b="1" dirty="0">
                <a:latin typeface="Calibri" panose="020F0502020204030204" pitchFamily="34" charset="0"/>
                <a:cs typeface="Calibri" panose="020F0502020204030204" pitchFamily="34" charset="0"/>
              </a:rPr>
            </a:br>
            <a:r>
              <a:rPr lang="en-US" sz="1400" dirty="0">
                <a:latin typeface="Calibri" panose="020F0502020204030204" pitchFamily="34" charset="0"/>
                <a:cs typeface="Calibri" panose="020F0502020204030204" pitchFamily="34" charset="0"/>
                <a:hlinkClick r:id="rId5"/>
              </a:rPr>
              <a:t>https://github.com/microsoft/hummingbird</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450103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1F8E86-A5F3-FA9D-806F-C20DBF522E98}"/>
              </a:ext>
            </a:extLst>
          </p:cNvPr>
          <p:cNvSpPr>
            <a:spLocks noGrp="1"/>
          </p:cNvSpPr>
          <p:nvPr>
            <p:ph type="body" sz="quarter" idx="18"/>
          </p:nvPr>
        </p:nvSpPr>
        <p:spPr/>
        <p:txBody>
          <a:bodyPr/>
          <a:lstStyle/>
          <a:p>
            <a:r>
              <a:rPr lang="en-US" dirty="0"/>
              <a:t>#1 Hybrid &amp; Video Recording</a:t>
            </a:r>
          </a:p>
          <a:p>
            <a:pPr lvl="1"/>
            <a:r>
              <a:rPr lang="en-US" dirty="0"/>
              <a:t>Hybrid lectures (in-person, zoom) with optional attendance</a:t>
            </a:r>
            <a:br>
              <a:rPr lang="en-US" dirty="0"/>
            </a:br>
            <a:r>
              <a:rPr lang="en-US" dirty="0">
                <a:hlinkClick r:id="rId3"/>
              </a:rPr>
              <a:t>https://tu-berlin.zoom.us/j/9529634787?pwd=R1ZsN1M3SC9BOU1OcFdmem9zT202UT09</a:t>
            </a:r>
            <a:r>
              <a:rPr lang="en-US" dirty="0"/>
              <a:t> </a:t>
            </a:r>
          </a:p>
          <a:p>
            <a:pPr lvl="1"/>
            <a:r>
              <a:rPr lang="en-US" dirty="0"/>
              <a:t>Zoom </a:t>
            </a:r>
            <a:r>
              <a:rPr lang="en-US" b="1" dirty="0">
                <a:solidFill>
                  <a:srgbClr val="7889FB"/>
                </a:solidFill>
              </a:rPr>
              <a:t>video recordings</a:t>
            </a:r>
            <a:r>
              <a:rPr lang="en-US" dirty="0"/>
              <a:t>, links from website</a:t>
            </a:r>
            <a:br>
              <a:rPr lang="en-US" dirty="0"/>
            </a:br>
            <a:r>
              <a:rPr lang="en-US" dirty="0">
                <a:hlinkClick r:id="rId4"/>
              </a:rPr>
              <a:t>https://mboehm7.github.io/</a:t>
            </a:r>
            <a:r>
              <a:rPr lang="en-US" b="1" dirty="0">
                <a:hlinkClick r:id="rId4"/>
              </a:rPr>
              <a:t>teaching</a:t>
            </a:r>
            <a:r>
              <a:rPr lang="en-US" dirty="0">
                <a:hlinkClick r:id="rId4"/>
              </a:rPr>
              <a:t>/ss26_amls/index.htm</a:t>
            </a:r>
            <a:r>
              <a:rPr lang="en-US" dirty="0"/>
              <a:t>   </a:t>
            </a:r>
          </a:p>
          <a:p>
            <a:r>
              <a:rPr lang="en-US" dirty="0"/>
              <a:t>#2 ISIS Course Evaluation</a:t>
            </a:r>
          </a:p>
          <a:p>
            <a:pPr lvl="1"/>
            <a:r>
              <a:rPr lang="en-US" b="1" dirty="0">
                <a:solidFill>
                  <a:srgbClr val="C40D1E"/>
                </a:solidFill>
              </a:rPr>
              <a:t>July 06 – July 17</a:t>
            </a:r>
            <a:r>
              <a:rPr lang="en-US" dirty="0"/>
              <a:t>, in ISIS course, two days left</a:t>
            </a:r>
          </a:p>
          <a:p>
            <a:r>
              <a:rPr lang="en-US" dirty="0">
                <a:solidFill>
                  <a:schemeClr val="tx1"/>
                </a:solidFill>
                <a:sym typeface="Wingdings" panose="05000000000000000000" pitchFamily="2" charset="2"/>
              </a:rPr>
              <a:t>#3 Exercise/Project Submissions (deadline </a:t>
            </a:r>
            <a:r>
              <a:rPr lang="en-US" dirty="0">
                <a:solidFill>
                  <a:srgbClr val="C00000"/>
                </a:solidFill>
                <a:sym typeface="Wingdings" panose="05000000000000000000" pitchFamily="2" charset="2"/>
              </a:rPr>
              <a:t>Jul 19 EOD</a:t>
            </a:r>
            <a:r>
              <a:rPr lang="en-US" dirty="0">
                <a:solidFill>
                  <a:schemeClr val="tx1"/>
                </a:solidFill>
                <a:sym typeface="Wingdings" panose="05000000000000000000" pitchFamily="2" charset="2"/>
              </a:rPr>
              <a:t>)</a:t>
            </a:r>
          </a:p>
          <a:p>
            <a:pPr lvl="1"/>
            <a:r>
              <a:rPr lang="en-US" b="1" dirty="0">
                <a:solidFill>
                  <a:srgbClr val="C40D1E"/>
                </a:solidFill>
                <a:sym typeface="Wingdings" panose="05000000000000000000" pitchFamily="2" charset="2"/>
              </a:rPr>
              <a:t>??</a:t>
            </a:r>
            <a:r>
              <a:rPr lang="en-US" dirty="0">
                <a:solidFill>
                  <a:schemeClr val="tx1"/>
                </a:solidFill>
                <a:sym typeface="Wingdings" panose="05000000000000000000" pitchFamily="2" charset="2"/>
              </a:rPr>
              <a:t> submissions alternative exercise</a:t>
            </a:r>
          </a:p>
          <a:p>
            <a:pPr lvl="1"/>
            <a:r>
              <a:rPr lang="en-US" b="1" dirty="0">
                <a:solidFill>
                  <a:srgbClr val="7889FB"/>
                </a:solidFill>
                <a:sym typeface="Wingdings" panose="05000000000000000000" pitchFamily="2" charset="2"/>
              </a:rPr>
              <a:t>17+?</a:t>
            </a:r>
            <a:r>
              <a:rPr lang="en-US" dirty="0">
                <a:solidFill>
                  <a:schemeClr val="tx1"/>
                </a:solidFill>
                <a:sym typeface="Wingdings" panose="05000000000000000000" pitchFamily="2" charset="2"/>
              </a:rPr>
              <a:t> submissions </a:t>
            </a:r>
            <a:r>
              <a:rPr lang="en-US" dirty="0" err="1">
                <a:solidFill>
                  <a:schemeClr val="tx1"/>
                </a:solidFill>
                <a:sym typeface="Wingdings" panose="05000000000000000000" pitchFamily="2" charset="2"/>
              </a:rPr>
              <a:t>SystemDS</a:t>
            </a:r>
            <a:r>
              <a:rPr lang="en-US" dirty="0">
                <a:solidFill>
                  <a:schemeClr val="tx1"/>
                </a:solidFill>
                <a:sym typeface="Wingdings" panose="05000000000000000000" pitchFamily="2" charset="2"/>
              </a:rPr>
              <a:t>/DAPHNE projects</a:t>
            </a:r>
          </a:p>
          <a:p>
            <a:r>
              <a:rPr lang="en-US" dirty="0"/>
              <a:t>#4 Exam Registration</a:t>
            </a:r>
          </a:p>
          <a:p>
            <a:pPr lvl="1"/>
            <a:r>
              <a:rPr lang="en-US" dirty="0"/>
              <a:t>Thu </a:t>
            </a:r>
            <a:r>
              <a:rPr lang="en-US" b="1" dirty="0">
                <a:solidFill>
                  <a:srgbClr val="C40D1E"/>
                </a:solidFill>
              </a:rPr>
              <a:t>July 23, 4-6pm</a:t>
            </a:r>
            <a:r>
              <a:rPr lang="en-US" dirty="0"/>
              <a:t> (</a:t>
            </a:r>
            <a:r>
              <a:rPr lang="en-US" b="1" dirty="0">
                <a:solidFill>
                  <a:srgbClr val="7889FB"/>
                </a:solidFill>
              </a:rPr>
              <a:t>EW 202+203</a:t>
            </a:r>
            <a:r>
              <a:rPr lang="en-US" dirty="0"/>
              <a:t>, 45</a:t>
            </a:r>
            <a:r>
              <a:rPr lang="en-US" b="1" dirty="0">
                <a:solidFill>
                  <a:srgbClr val="7889FB"/>
                </a:solidFill>
              </a:rPr>
              <a:t>+20</a:t>
            </a:r>
            <a:r>
              <a:rPr lang="en-US" dirty="0"/>
              <a:t> seats) 	</a:t>
            </a:r>
            <a:r>
              <a:rPr lang="en-US" dirty="0">
                <a:sym typeface="Wingdings" panose="05000000000000000000" pitchFamily="2" charset="2"/>
              </a:rPr>
              <a:t> 60 registrations</a:t>
            </a:r>
            <a:endParaRPr lang="en-US" dirty="0"/>
          </a:p>
          <a:p>
            <a:pPr lvl="1"/>
            <a:r>
              <a:rPr lang="en-US" dirty="0"/>
              <a:t>Thu </a:t>
            </a:r>
            <a:r>
              <a:rPr lang="en-US" b="1" dirty="0">
                <a:solidFill>
                  <a:srgbClr val="C40D1E"/>
                </a:solidFill>
              </a:rPr>
              <a:t>Aug 06, 4-6pm</a:t>
            </a:r>
            <a:r>
              <a:rPr lang="en-US" dirty="0"/>
              <a:t> (</a:t>
            </a:r>
            <a:r>
              <a:rPr lang="en-US" b="1" dirty="0">
                <a:solidFill>
                  <a:srgbClr val="7889FB"/>
                </a:solidFill>
              </a:rPr>
              <a:t>EW 202+203</a:t>
            </a:r>
            <a:r>
              <a:rPr lang="en-US" dirty="0"/>
              <a:t>, 45</a:t>
            </a:r>
            <a:r>
              <a:rPr lang="en-US" b="1" dirty="0">
                <a:solidFill>
                  <a:srgbClr val="7889FB"/>
                </a:solidFill>
              </a:rPr>
              <a:t>+20</a:t>
            </a:r>
            <a:r>
              <a:rPr lang="en-US" dirty="0"/>
              <a:t> seats)	</a:t>
            </a:r>
            <a:r>
              <a:rPr lang="en-US" dirty="0">
                <a:sym typeface="Wingdings" panose="05000000000000000000" pitchFamily="2" charset="2"/>
              </a:rPr>
              <a:t> 55 registrations</a:t>
            </a:r>
            <a:endParaRPr lang="en-US" dirty="0"/>
          </a:p>
          <a:p>
            <a:pPr lvl="1"/>
            <a:r>
              <a:rPr lang="en-US" dirty="0"/>
              <a:t>Thu </a:t>
            </a:r>
            <a:r>
              <a:rPr lang="en-US" b="1" dirty="0">
                <a:solidFill>
                  <a:srgbClr val="C40D1E"/>
                </a:solidFill>
              </a:rPr>
              <a:t>Aug 27, 4-6pm</a:t>
            </a:r>
            <a:r>
              <a:rPr lang="en-US" dirty="0"/>
              <a:t> (</a:t>
            </a:r>
            <a:r>
              <a:rPr lang="en-US" b="1" dirty="0">
                <a:solidFill>
                  <a:srgbClr val="7889FB"/>
                </a:solidFill>
              </a:rPr>
              <a:t>EW 202</a:t>
            </a:r>
            <a:r>
              <a:rPr lang="en-US" dirty="0"/>
              <a:t>, 25 seats)		</a:t>
            </a:r>
            <a:r>
              <a:rPr lang="en-US" dirty="0">
                <a:sym typeface="Wingdings" panose="05000000000000000000" pitchFamily="2" charset="2"/>
              </a:rPr>
              <a:t> 18 registrations</a:t>
            </a:r>
          </a:p>
          <a:p>
            <a:pPr lvl="1"/>
            <a:endParaRPr lang="en-US" dirty="0">
              <a:solidFill>
                <a:schemeClr val="tx1"/>
              </a:solidFill>
              <a:sym typeface="Wingdings" panose="05000000000000000000" pitchFamily="2" charset="2"/>
            </a:endParaRPr>
          </a:p>
        </p:txBody>
      </p:sp>
      <p:sp>
        <p:nvSpPr>
          <p:cNvPr id="3" name="Text Placeholder 2">
            <a:extLst>
              <a:ext uri="{FF2B5EF4-FFF2-40B4-BE49-F238E27FC236}">
                <a16:creationId xmlns:a16="http://schemas.microsoft.com/office/drawing/2014/main" id="{4A2F9665-3AAA-960B-6947-87080883FC55}"/>
              </a:ext>
            </a:extLst>
          </p:cNvPr>
          <p:cNvSpPr>
            <a:spLocks noGrp="1"/>
          </p:cNvSpPr>
          <p:nvPr>
            <p:ph type="body" sz="quarter" idx="14"/>
          </p:nvPr>
        </p:nvSpPr>
        <p:spPr/>
        <p:txBody>
          <a:bodyPr/>
          <a:lstStyle/>
          <a:p>
            <a:r>
              <a:rPr lang="en-US" dirty="0"/>
              <a:t>Announcements / Org</a:t>
            </a:r>
          </a:p>
        </p:txBody>
      </p:sp>
      <p:pic>
        <p:nvPicPr>
          <p:cNvPr id="7" name="Picture 6">
            <a:extLst>
              <a:ext uri="{FF2B5EF4-FFF2-40B4-BE49-F238E27FC236}">
                <a16:creationId xmlns:a16="http://schemas.microsoft.com/office/drawing/2014/main" id="{A41CAC4B-AB9A-2534-93A5-F0C687ECFB4E}"/>
              </a:ext>
            </a:extLst>
          </p:cNvPr>
          <p:cNvPicPr>
            <a:picLocks noChangeAspect="1"/>
          </p:cNvPicPr>
          <p:nvPr/>
        </p:nvPicPr>
        <p:blipFill>
          <a:blip r:embed="rId5"/>
          <a:stretch>
            <a:fillRect/>
          </a:stretch>
        </p:blipFill>
        <p:spPr>
          <a:xfrm>
            <a:off x="10430814" y="2036054"/>
            <a:ext cx="1210387" cy="316788"/>
          </a:xfrm>
          <a:prstGeom prst="rect">
            <a:avLst/>
          </a:prstGeom>
        </p:spPr>
      </p:pic>
      <p:pic>
        <p:nvPicPr>
          <p:cNvPr id="5" name="Picture 4">
            <a:extLst>
              <a:ext uri="{FF2B5EF4-FFF2-40B4-BE49-F238E27FC236}">
                <a16:creationId xmlns:a16="http://schemas.microsoft.com/office/drawing/2014/main" id="{C4BEF4EC-EE86-2B24-7B8C-2E9F1CF9E2DD}"/>
              </a:ext>
            </a:extLst>
          </p:cNvPr>
          <p:cNvPicPr>
            <a:picLocks noChangeAspect="1"/>
          </p:cNvPicPr>
          <p:nvPr/>
        </p:nvPicPr>
        <p:blipFill>
          <a:blip r:embed="rId6"/>
          <a:srcRect b="32183"/>
          <a:stretch>
            <a:fillRect/>
          </a:stretch>
        </p:blipFill>
        <p:spPr>
          <a:xfrm>
            <a:off x="8357302" y="2843249"/>
            <a:ext cx="3370425" cy="1862102"/>
          </a:xfrm>
          <a:prstGeom prst="rect">
            <a:avLst/>
          </a:prstGeom>
        </p:spPr>
      </p:pic>
      <p:pic>
        <p:nvPicPr>
          <p:cNvPr id="9" name="Picture 8">
            <a:extLst>
              <a:ext uri="{FF2B5EF4-FFF2-40B4-BE49-F238E27FC236}">
                <a16:creationId xmlns:a16="http://schemas.microsoft.com/office/drawing/2014/main" id="{B4AF440A-F42F-F8E2-4C44-D0C2621B47FD}"/>
              </a:ext>
            </a:extLst>
          </p:cNvPr>
          <p:cNvPicPr>
            <a:picLocks noChangeAspect="1"/>
          </p:cNvPicPr>
          <p:nvPr/>
        </p:nvPicPr>
        <p:blipFill>
          <a:blip r:embed="rId6"/>
          <a:srcRect t="71979" r="78920"/>
          <a:stretch>
            <a:fillRect/>
          </a:stretch>
        </p:blipFill>
        <p:spPr>
          <a:xfrm>
            <a:off x="7640269" y="3204286"/>
            <a:ext cx="710498" cy="769387"/>
          </a:xfrm>
          <a:prstGeom prst="rect">
            <a:avLst/>
          </a:prstGeom>
        </p:spPr>
      </p:pic>
    </p:spTree>
    <p:extLst>
      <p:ext uri="{BB962C8B-B14F-4D97-AF65-F5344CB8AC3E}">
        <p14:creationId xmlns:p14="http://schemas.microsoft.com/office/powerpoint/2010/main" val="26798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96FF8D-773D-FB7D-1E61-4F475D45C672}"/>
              </a:ext>
            </a:extLst>
          </p:cNvPr>
          <p:cNvSpPr>
            <a:spLocks noGrp="1"/>
          </p:cNvSpPr>
          <p:nvPr>
            <p:ph type="body" sz="quarter" idx="18"/>
          </p:nvPr>
        </p:nvSpPr>
        <p:spPr/>
        <p:txBody>
          <a:bodyPr/>
          <a:lstStyle/>
          <a:p>
            <a:r>
              <a:rPr lang="en-US" dirty="0"/>
              <a:t>#2 Tree Traversal (TT) </a:t>
            </a:r>
          </a:p>
          <a:p>
            <a:pPr lvl="1"/>
            <a:r>
              <a:rPr lang="en-US" dirty="0"/>
              <a:t>Traversal for batch of records via value indexing / table()</a:t>
            </a:r>
            <a:br>
              <a:rPr lang="en-US" dirty="0"/>
            </a:br>
            <a:r>
              <a:rPr lang="en-US" dirty="0"/>
              <a:t>and </a:t>
            </a:r>
            <a:r>
              <a:rPr lang="en-US" dirty="0" err="1">
                <a:latin typeface="Consolas" panose="020B0609020204030204" pitchFamily="49" charset="0"/>
              </a:rPr>
              <a:t>ifelse</a:t>
            </a:r>
            <a:r>
              <a:rPr lang="en-US" dirty="0">
                <a:latin typeface="Consolas" panose="020B0609020204030204" pitchFamily="49" charset="0"/>
              </a:rPr>
              <a:t>(Tv&lt;Tt, Tl, Tr)</a:t>
            </a:r>
          </a:p>
        </p:txBody>
      </p:sp>
      <p:sp>
        <p:nvSpPr>
          <p:cNvPr id="3" name="Text Placeholder 2">
            <a:extLst>
              <a:ext uri="{FF2B5EF4-FFF2-40B4-BE49-F238E27FC236}">
                <a16:creationId xmlns:a16="http://schemas.microsoft.com/office/drawing/2014/main" id="{12108C58-F297-51E5-B0FD-D0B24BE327E9}"/>
              </a:ext>
            </a:extLst>
          </p:cNvPr>
          <p:cNvSpPr>
            <a:spLocks noGrp="1"/>
          </p:cNvSpPr>
          <p:nvPr>
            <p:ph type="body" sz="quarter" idx="14"/>
          </p:nvPr>
        </p:nvSpPr>
        <p:spPr/>
        <p:txBody>
          <a:bodyPr/>
          <a:lstStyle/>
          <a:p>
            <a:r>
              <a:rPr lang="en-US" dirty="0"/>
              <a:t>Serving Optimizations </a:t>
            </a:r>
            <a:r>
              <a:rPr lang="en-AT" dirty="0"/>
              <a:t>–</a:t>
            </a:r>
            <a:r>
              <a:rPr lang="en-US" dirty="0"/>
              <a:t> Model Vectorization, cont.</a:t>
            </a:r>
          </a:p>
        </p:txBody>
      </p:sp>
      <p:pic>
        <p:nvPicPr>
          <p:cNvPr id="4" name="Picture 3">
            <a:extLst>
              <a:ext uri="{FF2B5EF4-FFF2-40B4-BE49-F238E27FC236}">
                <a16:creationId xmlns:a16="http://schemas.microsoft.com/office/drawing/2014/main" id="{7A3F6AD8-E6E5-B97C-603A-CAD95C883713}"/>
              </a:ext>
            </a:extLst>
          </p:cNvPr>
          <p:cNvPicPr>
            <a:picLocks noChangeAspect="1"/>
          </p:cNvPicPr>
          <p:nvPr/>
        </p:nvPicPr>
        <p:blipFill rotWithShape="1">
          <a:blip r:embed="rId2"/>
          <a:srcRect r="68878"/>
          <a:stretch/>
        </p:blipFill>
        <p:spPr>
          <a:xfrm>
            <a:off x="6953250" y="253670"/>
            <a:ext cx="3390900" cy="2148805"/>
          </a:xfrm>
          <a:prstGeom prst="rect">
            <a:avLst/>
          </a:prstGeom>
        </p:spPr>
      </p:pic>
      <p:grpSp>
        <p:nvGrpSpPr>
          <p:cNvPr id="20" name="Group 19">
            <a:extLst>
              <a:ext uri="{FF2B5EF4-FFF2-40B4-BE49-F238E27FC236}">
                <a16:creationId xmlns:a16="http://schemas.microsoft.com/office/drawing/2014/main" id="{300B20C1-BBFA-5E37-A764-EA0EBC2FEB56}"/>
              </a:ext>
            </a:extLst>
          </p:cNvPr>
          <p:cNvGrpSpPr/>
          <p:nvPr/>
        </p:nvGrpSpPr>
        <p:grpSpPr>
          <a:xfrm>
            <a:off x="8646858" y="3571851"/>
            <a:ext cx="3275046" cy="320748"/>
            <a:chOff x="2146041" y="3200400"/>
            <a:chExt cx="3275046" cy="320748"/>
          </a:xfrm>
        </p:grpSpPr>
        <p:sp>
          <p:nvSpPr>
            <p:cNvPr id="5" name="Rectangle 4">
              <a:extLst>
                <a:ext uri="{FF2B5EF4-FFF2-40B4-BE49-F238E27FC236}">
                  <a16:creationId xmlns:a16="http://schemas.microsoft.com/office/drawing/2014/main" id="{E18E5A97-835C-545A-FBE8-1E1D3F07DA1D}"/>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3</a:t>
              </a:r>
            </a:p>
          </p:txBody>
        </p:sp>
        <p:sp>
          <p:nvSpPr>
            <p:cNvPr id="6" name="Rectangle 5">
              <a:extLst>
                <a:ext uri="{FF2B5EF4-FFF2-40B4-BE49-F238E27FC236}">
                  <a16:creationId xmlns:a16="http://schemas.microsoft.com/office/drawing/2014/main" id="{3A071593-5804-6EF7-CA95-29058AD51BAB}"/>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2</a:t>
              </a:r>
            </a:p>
          </p:txBody>
        </p:sp>
        <p:sp>
          <p:nvSpPr>
            <p:cNvPr id="7" name="Rectangle 6">
              <a:extLst>
                <a:ext uri="{FF2B5EF4-FFF2-40B4-BE49-F238E27FC236}">
                  <a16:creationId xmlns:a16="http://schemas.microsoft.com/office/drawing/2014/main" id="{2A170F3B-F3A5-19F1-0016-DBBF164850B8}"/>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5</a:t>
              </a:r>
            </a:p>
          </p:txBody>
        </p:sp>
        <p:sp>
          <p:nvSpPr>
            <p:cNvPr id="8" name="Rectangle 7">
              <a:extLst>
                <a:ext uri="{FF2B5EF4-FFF2-40B4-BE49-F238E27FC236}">
                  <a16:creationId xmlns:a16="http://schemas.microsoft.com/office/drawing/2014/main" id="{08800BFF-DC0D-58D1-B8C8-B91E858AE8C4}"/>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3</a:t>
              </a:r>
            </a:p>
          </p:txBody>
        </p:sp>
        <p:sp>
          <p:nvSpPr>
            <p:cNvPr id="15" name="Rectangle 14">
              <a:extLst>
                <a:ext uri="{FF2B5EF4-FFF2-40B4-BE49-F238E27FC236}">
                  <a16:creationId xmlns:a16="http://schemas.microsoft.com/office/drawing/2014/main" id="{287E00BE-3B69-55AC-962A-B7CA953C84C3}"/>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16" name="Rectangle 15">
              <a:extLst>
                <a:ext uri="{FF2B5EF4-FFF2-40B4-BE49-F238E27FC236}">
                  <a16:creationId xmlns:a16="http://schemas.microsoft.com/office/drawing/2014/main" id="{E8AA03AA-3B5C-E655-FC7F-00BB9439CE5F}"/>
                </a:ext>
              </a:extLst>
            </p:cNvPr>
            <p:cNvSpPr/>
            <p:nvPr/>
          </p:nvSpPr>
          <p:spPr>
            <a:xfrm>
              <a:off x="3976755"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17" name="Rectangle 16">
              <a:extLst>
                <a:ext uri="{FF2B5EF4-FFF2-40B4-BE49-F238E27FC236}">
                  <a16:creationId xmlns:a16="http://schemas.microsoft.com/office/drawing/2014/main" id="{A106AB64-DA79-21E4-E059-D015F0160CD4}"/>
                </a:ext>
              </a:extLst>
            </p:cNvPr>
            <p:cNvSpPr/>
            <p:nvPr/>
          </p:nvSpPr>
          <p:spPr>
            <a:xfrm>
              <a:off x="4335027"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18" name="Rectangle 17">
              <a:extLst>
                <a:ext uri="{FF2B5EF4-FFF2-40B4-BE49-F238E27FC236}">
                  <a16:creationId xmlns:a16="http://schemas.microsoft.com/office/drawing/2014/main" id="{C465C87F-EF8B-0621-6E6A-8ACA2DAF375D}"/>
                </a:ext>
              </a:extLst>
            </p:cNvPr>
            <p:cNvSpPr/>
            <p:nvPr/>
          </p:nvSpPr>
          <p:spPr>
            <a:xfrm>
              <a:off x="469329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19" name="Rectangle 18">
              <a:extLst>
                <a:ext uri="{FF2B5EF4-FFF2-40B4-BE49-F238E27FC236}">
                  <a16:creationId xmlns:a16="http://schemas.microsoft.com/office/drawing/2014/main" id="{96D07650-C5E2-7278-61E2-1FBEBA9FEC3B}"/>
                </a:ext>
              </a:extLst>
            </p:cNvPr>
            <p:cNvSpPr/>
            <p:nvPr/>
          </p:nvSpPr>
          <p:spPr>
            <a:xfrm>
              <a:off x="505719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grpSp>
      <p:grpSp>
        <p:nvGrpSpPr>
          <p:cNvPr id="21" name="Group 20">
            <a:extLst>
              <a:ext uri="{FF2B5EF4-FFF2-40B4-BE49-F238E27FC236}">
                <a16:creationId xmlns:a16="http://schemas.microsoft.com/office/drawing/2014/main" id="{B8E92E0E-0CA5-3EA2-4B6C-FCDBA68DA873}"/>
              </a:ext>
            </a:extLst>
          </p:cNvPr>
          <p:cNvGrpSpPr/>
          <p:nvPr/>
        </p:nvGrpSpPr>
        <p:grpSpPr>
          <a:xfrm>
            <a:off x="8648876" y="4213360"/>
            <a:ext cx="3275046" cy="320748"/>
            <a:chOff x="2146041" y="3200400"/>
            <a:chExt cx="3275046" cy="320748"/>
          </a:xfrm>
        </p:grpSpPr>
        <p:sp>
          <p:nvSpPr>
            <p:cNvPr id="22" name="Rectangle 21">
              <a:extLst>
                <a:ext uri="{FF2B5EF4-FFF2-40B4-BE49-F238E27FC236}">
                  <a16:creationId xmlns:a16="http://schemas.microsoft.com/office/drawing/2014/main" id="{A62B43A9-4F73-4379-A79F-DA7BC68656DC}"/>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0.5</a:t>
              </a:r>
            </a:p>
          </p:txBody>
        </p:sp>
        <p:sp>
          <p:nvSpPr>
            <p:cNvPr id="23" name="Rectangle 22">
              <a:extLst>
                <a:ext uri="{FF2B5EF4-FFF2-40B4-BE49-F238E27FC236}">
                  <a16:creationId xmlns:a16="http://schemas.microsoft.com/office/drawing/2014/main" id="{8DFF4C56-53F7-FEEE-C873-A511AAA33DAF}"/>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2.0</a:t>
              </a:r>
            </a:p>
          </p:txBody>
        </p:sp>
        <p:sp>
          <p:nvSpPr>
            <p:cNvPr id="24" name="Rectangle 23">
              <a:extLst>
                <a:ext uri="{FF2B5EF4-FFF2-40B4-BE49-F238E27FC236}">
                  <a16:creationId xmlns:a16="http://schemas.microsoft.com/office/drawing/2014/main" id="{3FF079AA-20A6-AAB9-53A5-74EC9E868660}"/>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5.5</a:t>
              </a:r>
            </a:p>
          </p:txBody>
        </p:sp>
        <p:sp>
          <p:nvSpPr>
            <p:cNvPr id="25" name="Rectangle 24">
              <a:extLst>
                <a:ext uri="{FF2B5EF4-FFF2-40B4-BE49-F238E27FC236}">
                  <a16:creationId xmlns:a16="http://schemas.microsoft.com/office/drawing/2014/main" id="{50667166-DFD3-0664-E1D9-BCD28538C11D}"/>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2.4</a:t>
              </a:r>
            </a:p>
          </p:txBody>
        </p:sp>
        <p:sp>
          <p:nvSpPr>
            <p:cNvPr id="26" name="Rectangle 25">
              <a:extLst>
                <a:ext uri="{FF2B5EF4-FFF2-40B4-BE49-F238E27FC236}">
                  <a16:creationId xmlns:a16="http://schemas.microsoft.com/office/drawing/2014/main" id="{1E61DD26-7410-9309-512D-E2062DF34BBE}"/>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27" name="Rectangle 26">
              <a:extLst>
                <a:ext uri="{FF2B5EF4-FFF2-40B4-BE49-F238E27FC236}">
                  <a16:creationId xmlns:a16="http://schemas.microsoft.com/office/drawing/2014/main" id="{4A34A442-6F97-DE25-0DF6-20E1F7361A60}"/>
                </a:ext>
              </a:extLst>
            </p:cNvPr>
            <p:cNvSpPr/>
            <p:nvPr/>
          </p:nvSpPr>
          <p:spPr>
            <a:xfrm>
              <a:off x="3976755"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28" name="Rectangle 27">
              <a:extLst>
                <a:ext uri="{FF2B5EF4-FFF2-40B4-BE49-F238E27FC236}">
                  <a16:creationId xmlns:a16="http://schemas.microsoft.com/office/drawing/2014/main" id="{59A80D76-D326-A967-C132-B3756B3DD303}"/>
                </a:ext>
              </a:extLst>
            </p:cNvPr>
            <p:cNvSpPr/>
            <p:nvPr/>
          </p:nvSpPr>
          <p:spPr>
            <a:xfrm>
              <a:off x="4335027"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29" name="Rectangle 28">
              <a:extLst>
                <a:ext uri="{FF2B5EF4-FFF2-40B4-BE49-F238E27FC236}">
                  <a16:creationId xmlns:a16="http://schemas.microsoft.com/office/drawing/2014/main" id="{8F8406C2-CD46-BD72-D5F3-010C885BEF8C}"/>
                </a:ext>
              </a:extLst>
            </p:cNvPr>
            <p:cNvSpPr/>
            <p:nvPr/>
          </p:nvSpPr>
          <p:spPr>
            <a:xfrm>
              <a:off x="469329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30" name="Rectangle 29">
              <a:extLst>
                <a:ext uri="{FF2B5EF4-FFF2-40B4-BE49-F238E27FC236}">
                  <a16:creationId xmlns:a16="http://schemas.microsoft.com/office/drawing/2014/main" id="{27C6E360-2B64-CE8D-9C8E-36ADD453D2AA}"/>
                </a:ext>
              </a:extLst>
            </p:cNvPr>
            <p:cNvSpPr/>
            <p:nvPr/>
          </p:nvSpPr>
          <p:spPr>
            <a:xfrm>
              <a:off x="505719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grpSp>
      <p:grpSp>
        <p:nvGrpSpPr>
          <p:cNvPr id="31" name="Group 30">
            <a:extLst>
              <a:ext uri="{FF2B5EF4-FFF2-40B4-BE49-F238E27FC236}">
                <a16:creationId xmlns:a16="http://schemas.microsoft.com/office/drawing/2014/main" id="{924BDE29-2390-09A5-A39D-89DD81AF9F33}"/>
              </a:ext>
            </a:extLst>
          </p:cNvPr>
          <p:cNvGrpSpPr/>
          <p:nvPr/>
        </p:nvGrpSpPr>
        <p:grpSpPr>
          <a:xfrm>
            <a:off x="8647293" y="2280991"/>
            <a:ext cx="3275046" cy="320748"/>
            <a:chOff x="2146041" y="3200400"/>
            <a:chExt cx="3275046" cy="320748"/>
          </a:xfrm>
        </p:grpSpPr>
        <p:sp>
          <p:nvSpPr>
            <p:cNvPr id="32" name="Rectangle 31">
              <a:extLst>
                <a:ext uri="{FF2B5EF4-FFF2-40B4-BE49-F238E27FC236}">
                  <a16:creationId xmlns:a16="http://schemas.microsoft.com/office/drawing/2014/main" id="{8B6DF85F-62A8-220F-35E2-40D7CCC28875}"/>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2</a:t>
              </a:r>
            </a:p>
          </p:txBody>
        </p:sp>
        <p:sp>
          <p:nvSpPr>
            <p:cNvPr id="33" name="Rectangle 32">
              <a:extLst>
                <a:ext uri="{FF2B5EF4-FFF2-40B4-BE49-F238E27FC236}">
                  <a16:creationId xmlns:a16="http://schemas.microsoft.com/office/drawing/2014/main" id="{1E96AF7F-F260-425C-F536-7A974DD85FFC}"/>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5</a:t>
              </a:r>
            </a:p>
          </p:txBody>
        </p:sp>
        <p:sp>
          <p:nvSpPr>
            <p:cNvPr id="34" name="Rectangle 33">
              <a:extLst>
                <a:ext uri="{FF2B5EF4-FFF2-40B4-BE49-F238E27FC236}">
                  <a16:creationId xmlns:a16="http://schemas.microsoft.com/office/drawing/2014/main" id="{CAAB1D4D-FFAA-9C3E-EA17-8B0D99DFFA1A}"/>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4</a:t>
              </a:r>
            </a:p>
          </p:txBody>
        </p:sp>
        <p:sp>
          <p:nvSpPr>
            <p:cNvPr id="35" name="Rectangle 34">
              <a:extLst>
                <a:ext uri="{FF2B5EF4-FFF2-40B4-BE49-F238E27FC236}">
                  <a16:creationId xmlns:a16="http://schemas.microsoft.com/office/drawing/2014/main" id="{9D8E6EF6-8431-F3C8-3AD7-43FF88C5A825}"/>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7</a:t>
              </a:r>
            </a:p>
          </p:txBody>
        </p:sp>
        <p:sp>
          <p:nvSpPr>
            <p:cNvPr id="36" name="Rectangle 35">
              <a:extLst>
                <a:ext uri="{FF2B5EF4-FFF2-40B4-BE49-F238E27FC236}">
                  <a16:creationId xmlns:a16="http://schemas.microsoft.com/office/drawing/2014/main" id="{336F5DF0-4453-FA8F-FA4E-DC1B0EDC3B8B}"/>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5</a:t>
              </a:r>
            </a:p>
          </p:txBody>
        </p:sp>
        <p:sp>
          <p:nvSpPr>
            <p:cNvPr id="37" name="Rectangle 36">
              <a:extLst>
                <a:ext uri="{FF2B5EF4-FFF2-40B4-BE49-F238E27FC236}">
                  <a16:creationId xmlns:a16="http://schemas.microsoft.com/office/drawing/2014/main" id="{ADBEBD97-46A4-8A4C-8AF7-0709D9695472}"/>
                </a:ext>
              </a:extLst>
            </p:cNvPr>
            <p:cNvSpPr/>
            <p:nvPr/>
          </p:nvSpPr>
          <p:spPr>
            <a:xfrm>
              <a:off x="3976755"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6</a:t>
              </a:r>
            </a:p>
          </p:txBody>
        </p:sp>
        <p:sp>
          <p:nvSpPr>
            <p:cNvPr id="38" name="Rectangle 37">
              <a:extLst>
                <a:ext uri="{FF2B5EF4-FFF2-40B4-BE49-F238E27FC236}">
                  <a16:creationId xmlns:a16="http://schemas.microsoft.com/office/drawing/2014/main" id="{3BEAEF8B-9C64-29B6-557E-B8F332790EAA}"/>
                </a:ext>
              </a:extLst>
            </p:cNvPr>
            <p:cNvSpPr/>
            <p:nvPr/>
          </p:nvSpPr>
          <p:spPr>
            <a:xfrm>
              <a:off x="4335027"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7</a:t>
              </a:r>
            </a:p>
          </p:txBody>
        </p:sp>
        <p:sp>
          <p:nvSpPr>
            <p:cNvPr id="39" name="Rectangle 38">
              <a:extLst>
                <a:ext uri="{FF2B5EF4-FFF2-40B4-BE49-F238E27FC236}">
                  <a16:creationId xmlns:a16="http://schemas.microsoft.com/office/drawing/2014/main" id="{3F2633D5-CD88-E2F7-C7AD-98B771FABCDC}"/>
                </a:ext>
              </a:extLst>
            </p:cNvPr>
            <p:cNvSpPr/>
            <p:nvPr/>
          </p:nvSpPr>
          <p:spPr>
            <a:xfrm>
              <a:off x="469329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8</a:t>
              </a:r>
            </a:p>
          </p:txBody>
        </p:sp>
        <p:sp>
          <p:nvSpPr>
            <p:cNvPr id="40" name="Rectangle 39">
              <a:extLst>
                <a:ext uri="{FF2B5EF4-FFF2-40B4-BE49-F238E27FC236}">
                  <a16:creationId xmlns:a16="http://schemas.microsoft.com/office/drawing/2014/main" id="{D50DCAB3-70CA-ED9F-2D1C-1AD59808F379}"/>
                </a:ext>
              </a:extLst>
            </p:cNvPr>
            <p:cNvSpPr/>
            <p:nvPr/>
          </p:nvSpPr>
          <p:spPr>
            <a:xfrm>
              <a:off x="505719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9</a:t>
              </a:r>
            </a:p>
          </p:txBody>
        </p:sp>
      </p:grpSp>
      <p:sp>
        <p:nvSpPr>
          <p:cNvPr id="41" name="TextBox 40">
            <a:extLst>
              <a:ext uri="{FF2B5EF4-FFF2-40B4-BE49-F238E27FC236}">
                <a16:creationId xmlns:a16="http://schemas.microsoft.com/office/drawing/2014/main" id="{3301F056-DC91-8873-C2F0-43EBA223ABF5}"/>
              </a:ext>
            </a:extLst>
          </p:cNvPr>
          <p:cNvSpPr txBox="1"/>
          <p:nvPr/>
        </p:nvSpPr>
        <p:spPr>
          <a:xfrm>
            <a:off x="8505033" y="152756"/>
            <a:ext cx="400842" cy="369332"/>
          </a:xfrm>
          <a:prstGeom prst="rect">
            <a:avLst/>
          </a:prstGeom>
          <a:noFill/>
        </p:spPr>
        <p:txBody>
          <a:bodyPr wrap="square" rtlCol="0">
            <a:spAutoFit/>
          </a:bodyPr>
          <a:lstStyle/>
          <a:p>
            <a:pPr algn="ctr"/>
            <a:r>
              <a:rPr lang="en-US" dirty="0">
                <a:solidFill>
                  <a:srgbClr val="C00000"/>
                </a:solidFill>
              </a:rPr>
              <a:t>1</a:t>
            </a:r>
          </a:p>
        </p:txBody>
      </p:sp>
      <p:sp>
        <p:nvSpPr>
          <p:cNvPr id="42" name="TextBox 41">
            <a:extLst>
              <a:ext uri="{FF2B5EF4-FFF2-40B4-BE49-F238E27FC236}">
                <a16:creationId xmlns:a16="http://schemas.microsoft.com/office/drawing/2014/main" id="{50D89650-5B47-2306-ADC2-BB96588370A0}"/>
              </a:ext>
            </a:extLst>
          </p:cNvPr>
          <p:cNvSpPr txBox="1"/>
          <p:nvPr/>
        </p:nvSpPr>
        <p:spPr>
          <a:xfrm>
            <a:off x="7628733" y="562331"/>
            <a:ext cx="400842" cy="369332"/>
          </a:xfrm>
          <a:prstGeom prst="rect">
            <a:avLst/>
          </a:prstGeom>
          <a:noFill/>
        </p:spPr>
        <p:txBody>
          <a:bodyPr wrap="square" rtlCol="0">
            <a:spAutoFit/>
          </a:bodyPr>
          <a:lstStyle/>
          <a:p>
            <a:pPr algn="ctr"/>
            <a:r>
              <a:rPr lang="en-US" dirty="0">
                <a:solidFill>
                  <a:srgbClr val="C00000"/>
                </a:solidFill>
              </a:rPr>
              <a:t>2</a:t>
            </a:r>
          </a:p>
        </p:txBody>
      </p:sp>
      <p:sp>
        <p:nvSpPr>
          <p:cNvPr id="43" name="TextBox 42">
            <a:extLst>
              <a:ext uri="{FF2B5EF4-FFF2-40B4-BE49-F238E27FC236}">
                <a16:creationId xmlns:a16="http://schemas.microsoft.com/office/drawing/2014/main" id="{29211725-0DAB-D765-E2B8-633A8F315F8E}"/>
              </a:ext>
            </a:extLst>
          </p:cNvPr>
          <p:cNvSpPr txBox="1"/>
          <p:nvPr/>
        </p:nvSpPr>
        <p:spPr>
          <a:xfrm>
            <a:off x="9495633" y="571856"/>
            <a:ext cx="400842" cy="369332"/>
          </a:xfrm>
          <a:prstGeom prst="rect">
            <a:avLst/>
          </a:prstGeom>
          <a:noFill/>
        </p:spPr>
        <p:txBody>
          <a:bodyPr wrap="square" rtlCol="0">
            <a:spAutoFit/>
          </a:bodyPr>
          <a:lstStyle/>
          <a:p>
            <a:pPr algn="ctr"/>
            <a:r>
              <a:rPr lang="en-US" dirty="0">
                <a:solidFill>
                  <a:srgbClr val="C00000"/>
                </a:solidFill>
              </a:rPr>
              <a:t>3</a:t>
            </a:r>
          </a:p>
        </p:txBody>
      </p:sp>
      <p:sp>
        <p:nvSpPr>
          <p:cNvPr id="44" name="TextBox 43">
            <a:extLst>
              <a:ext uri="{FF2B5EF4-FFF2-40B4-BE49-F238E27FC236}">
                <a16:creationId xmlns:a16="http://schemas.microsoft.com/office/drawing/2014/main" id="{9FE86647-FBF5-5094-4EEC-7E78E2D806AE}"/>
              </a:ext>
            </a:extLst>
          </p:cNvPr>
          <p:cNvSpPr txBox="1"/>
          <p:nvPr/>
        </p:nvSpPr>
        <p:spPr>
          <a:xfrm>
            <a:off x="8781258" y="1019531"/>
            <a:ext cx="400842" cy="369332"/>
          </a:xfrm>
          <a:prstGeom prst="rect">
            <a:avLst/>
          </a:prstGeom>
          <a:noFill/>
        </p:spPr>
        <p:txBody>
          <a:bodyPr wrap="square" rtlCol="0">
            <a:spAutoFit/>
          </a:bodyPr>
          <a:lstStyle/>
          <a:p>
            <a:pPr algn="ctr"/>
            <a:r>
              <a:rPr lang="en-US" dirty="0">
                <a:solidFill>
                  <a:srgbClr val="C00000"/>
                </a:solidFill>
              </a:rPr>
              <a:t>4</a:t>
            </a:r>
          </a:p>
        </p:txBody>
      </p:sp>
      <p:sp>
        <p:nvSpPr>
          <p:cNvPr id="45" name="TextBox 44">
            <a:extLst>
              <a:ext uri="{FF2B5EF4-FFF2-40B4-BE49-F238E27FC236}">
                <a16:creationId xmlns:a16="http://schemas.microsoft.com/office/drawing/2014/main" id="{5599379C-9810-A7BE-6A4E-48975D929930}"/>
              </a:ext>
            </a:extLst>
          </p:cNvPr>
          <p:cNvSpPr txBox="1"/>
          <p:nvPr/>
        </p:nvSpPr>
        <p:spPr>
          <a:xfrm>
            <a:off x="6904833" y="1095731"/>
            <a:ext cx="400842" cy="369332"/>
          </a:xfrm>
          <a:prstGeom prst="rect">
            <a:avLst/>
          </a:prstGeom>
          <a:noFill/>
        </p:spPr>
        <p:txBody>
          <a:bodyPr wrap="square" rtlCol="0">
            <a:spAutoFit/>
          </a:bodyPr>
          <a:lstStyle/>
          <a:p>
            <a:pPr algn="ctr"/>
            <a:r>
              <a:rPr lang="en-US" dirty="0">
                <a:solidFill>
                  <a:srgbClr val="C00000"/>
                </a:solidFill>
              </a:rPr>
              <a:t>5</a:t>
            </a:r>
          </a:p>
        </p:txBody>
      </p:sp>
      <p:sp>
        <p:nvSpPr>
          <p:cNvPr id="46" name="TextBox 45">
            <a:extLst>
              <a:ext uri="{FF2B5EF4-FFF2-40B4-BE49-F238E27FC236}">
                <a16:creationId xmlns:a16="http://schemas.microsoft.com/office/drawing/2014/main" id="{2B68AD29-F68D-D587-B3F4-609C6B135927}"/>
              </a:ext>
            </a:extLst>
          </p:cNvPr>
          <p:cNvSpPr txBox="1"/>
          <p:nvPr/>
        </p:nvSpPr>
        <p:spPr>
          <a:xfrm>
            <a:off x="8247858" y="1095731"/>
            <a:ext cx="400842" cy="369332"/>
          </a:xfrm>
          <a:prstGeom prst="rect">
            <a:avLst/>
          </a:prstGeom>
          <a:noFill/>
        </p:spPr>
        <p:txBody>
          <a:bodyPr wrap="square" rtlCol="0">
            <a:spAutoFit/>
          </a:bodyPr>
          <a:lstStyle/>
          <a:p>
            <a:pPr algn="ctr"/>
            <a:r>
              <a:rPr lang="en-US" dirty="0">
                <a:solidFill>
                  <a:srgbClr val="C00000"/>
                </a:solidFill>
              </a:rPr>
              <a:t>6</a:t>
            </a:r>
          </a:p>
        </p:txBody>
      </p:sp>
      <p:sp>
        <p:nvSpPr>
          <p:cNvPr id="47" name="TextBox 46">
            <a:extLst>
              <a:ext uri="{FF2B5EF4-FFF2-40B4-BE49-F238E27FC236}">
                <a16:creationId xmlns:a16="http://schemas.microsoft.com/office/drawing/2014/main" id="{56987593-144B-0827-24AB-D08D8B902E1E}"/>
              </a:ext>
            </a:extLst>
          </p:cNvPr>
          <p:cNvSpPr txBox="1"/>
          <p:nvPr/>
        </p:nvSpPr>
        <p:spPr>
          <a:xfrm>
            <a:off x="8276433" y="1495781"/>
            <a:ext cx="400842" cy="369332"/>
          </a:xfrm>
          <a:prstGeom prst="rect">
            <a:avLst/>
          </a:prstGeom>
          <a:noFill/>
        </p:spPr>
        <p:txBody>
          <a:bodyPr wrap="square" rtlCol="0">
            <a:spAutoFit/>
          </a:bodyPr>
          <a:lstStyle/>
          <a:p>
            <a:pPr algn="ctr"/>
            <a:r>
              <a:rPr lang="en-US" dirty="0">
                <a:solidFill>
                  <a:srgbClr val="C00000"/>
                </a:solidFill>
              </a:rPr>
              <a:t>7</a:t>
            </a:r>
          </a:p>
        </p:txBody>
      </p:sp>
      <p:sp>
        <p:nvSpPr>
          <p:cNvPr id="48" name="TextBox 47">
            <a:extLst>
              <a:ext uri="{FF2B5EF4-FFF2-40B4-BE49-F238E27FC236}">
                <a16:creationId xmlns:a16="http://schemas.microsoft.com/office/drawing/2014/main" id="{41B8CB0B-00A6-42E7-764D-6871D9B30FC7}"/>
              </a:ext>
            </a:extLst>
          </p:cNvPr>
          <p:cNvSpPr txBox="1"/>
          <p:nvPr/>
        </p:nvSpPr>
        <p:spPr>
          <a:xfrm>
            <a:off x="9314658" y="1495781"/>
            <a:ext cx="400842" cy="369332"/>
          </a:xfrm>
          <a:prstGeom prst="rect">
            <a:avLst/>
          </a:prstGeom>
          <a:noFill/>
        </p:spPr>
        <p:txBody>
          <a:bodyPr wrap="square" rtlCol="0">
            <a:spAutoFit/>
          </a:bodyPr>
          <a:lstStyle/>
          <a:p>
            <a:pPr algn="ctr"/>
            <a:r>
              <a:rPr lang="en-US" dirty="0">
                <a:solidFill>
                  <a:srgbClr val="C00000"/>
                </a:solidFill>
              </a:rPr>
              <a:t>8</a:t>
            </a:r>
          </a:p>
        </p:txBody>
      </p:sp>
      <p:sp>
        <p:nvSpPr>
          <p:cNvPr id="49" name="TextBox 48">
            <a:extLst>
              <a:ext uri="{FF2B5EF4-FFF2-40B4-BE49-F238E27FC236}">
                <a16:creationId xmlns:a16="http://schemas.microsoft.com/office/drawing/2014/main" id="{D4C93D0D-4F07-B74C-3D39-E3BB9264304C}"/>
              </a:ext>
            </a:extLst>
          </p:cNvPr>
          <p:cNvSpPr txBox="1"/>
          <p:nvPr/>
        </p:nvSpPr>
        <p:spPr>
          <a:xfrm>
            <a:off x="10114758" y="1086206"/>
            <a:ext cx="400842" cy="369332"/>
          </a:xfrm>
          <a:prstGeom prst="rect">
            <a:avLst/>
          </a:prstGeom>
          <a:noFill/>
        </p:spPr>
        <p:txBody>
          <a:bodyPr wrap="square" rtlCol="0">
            <a:spAutoFit/>
          </a:bodyPr>
          <a:lstStyle/>
          <a:p>
            <a:pPr algn="ctr"/>
            <a:r>
              <a:rPr lang="en-US" dirty="0">
                <a:solidFill>
                  <a:srgbClr val="C00000"/>
                </a:solidFill>
              </a:rPr>
              <a:t>9</a:t>
            </a:r>
          </a:p>
        </p:txBody>
      </p:sp>
      <p:grpSp>
        <p:nvGrpSpPr>
          <p:cNvPr id="50" name="Group 49">
            <a:extLst>
              <a:ext uri="{FF2B5EF4-FFF2-40B4-BE49-F238E27FC236}">
                <a16:creationId xmlns:a16="http://schemas.microsoft.com/office/drawing/2014/main" id="{B467556E-D285-1F6C-BB3D-EC2B518017CB}"/>
              </a:ext>
            </a:extLst>
          </p:cNvPr>
          <p:cNvGrpSpPr/>
          <p:nvPr/>
        </p:nvGrpSpPr>
        <p:grpSpPr>
          <a:xfrm>
            <a:off x="8652915" y="2926835"/>
            <a:ext cx="3275046" cy="320748"/>
            <a:chOff x="2146041" y="3200400"/>
            <a:chExt cx="3275046" cy="320748"/>
          </a:xfrm>
        </p:grpSpPr>
        <p:sp>
          <p:nvSpPr>
            <p:cNvPr id="51" name="Rectangle 50">
              <a:extLst>
                <a:ext uri="{FF2B5EF4-FFF2-40B4-BE49-F238E27FC236}">
                  <a16:creationId xmlns:a16="http://schemas.microsoft.com/office/drawing/2014/main" id="{B74D1383-F742-BB84-C2C8-C332AAB549A3}"/>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3</a:t>
              </a:r>
            </a:p>
          </p:txBody>
        </p:sp>
        <p:sp>
          <p:nvSpPr>
            <p:cNvPr id="52" name="Rectangle 51">
              <a:extLst>
                <a:ext uri="{FF2B5EF4-FFF2-40B4-BE49-F238E27FC236}">
                  <a16:creationId xmlns:a16="http://schemas.microsoft.com/office/drawing/2014/main" id="{A0F51316-4F01-BFB1-82B6-6C3B6277BA93}"/>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6</a:t>
              </a:r>
            </a:p>
          </p:txBody>
        </p:sp>
        <p:sp>
          <p:nvSpPr>
            <p:cNvPr id="53" name="Rectangle 52">
              <a:extLst>
                <a:ext uri="{FF2B5EF4-FFF2-40B4-BE49-F238E27FC236}">
                  <a16:creationId xmlns:a16="http://schemas.microsoft.com/office/drawing/2014/main" id="{5EE00BA0-5C01-54A9-5EBA-7CB8DCDAEB69}"/>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9</a:t>
              </a:r>
            </a:p>
          </p:txBody>
        </p:sp>
        <p:sp>
          <p:nvSpPr>
            <p:cNvPr id="54" name="Rectangle 53">
              <a:extLst>
                <a:ext uri="{FF2B5EF4-FFF2-40B4-BE49-F238E27FC236}">
                  <a16:creationId xmlns:a16="http://schemas.microsoft.com/office/drawing/2014/main" id="{FAE526E7-BACA-E1B2-E66C-65A91EC308F3}"/>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8</a:t>
              </a:r>
            </a:p>
          </p:txBody>
        </p:sp>
        <p:sp>
          <p:nvSpPr>
            <p:cNvPr id="55" name="Rectangle 54">
              <a:extLst>
                <a:ext uri="{FF2B5EF4-FFF2-40B4-BE49-F238E27FC236}">
                  <a16:creationId xmlns:a16="http://schemas.microsoft.com/office/drawing/2014/main" id="{969AA8E1-343D-C78C-48C0-2C52AB091915}"/>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5</a:t>
              </a:r>
            </a:p>
          </p:txBody>
        </p:sp>
        <p:sp>
          <p:nvSpPr>
            <p:cNvPr id="56" name="Rectangle 55">
              <a:extLst>
                <a:ext uri="{FF2B5EF4-FFF2-40B4-BE49-F238E27FC236}">
                  <a16:creationId xmlns:a16="http://schemas.microsoft.com/office/drawing/2014/main" id="{FD0AFA38-94DB-4965-4289-C05DCA7BA7AA}"/>
                </a:ext>
              </a:extLst>
            </p:cNvPr>
            <p:cNvSpPr/>
            <p:nvPr/>
          </p:nvSpPr>
          <p:spPr>
            <a:xfrm>
              <a:off x="3976755"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6</a:t>
              </a:r>
            </a:p>
          </p:txBody>
        </p:sp>
        <p:sp>
          <p:nvSpPr>
            <p:cNvPr id="57" name="Rectangle 56">
              <a:extLst>
                <a:ext uri="{FF2B5EF4-FFF2-40B4-BE49-F238E27FC236}">
                  <a16:creationId xmlns:a16="http://schemas.microsoft.com/office/drawing/2014/main" id="{78BA93FB-7CA4-7C4D-FC6A-7FA9CD9D664B}"/>
                </a:ext>
              </a:extLst>
            </p:cNvPr>
            <p:cNvSpPr/>
            <p:nvPr/>
          </p:nvSpPr>
          <p:spPr>
            <a:xfrm>
              <a:off x="4335027"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7</a:t>
              </a:r>
            </a:p>
          </p:txBody>
        </p:sp>
        <p:sp>
          <p:nvSpPr>
            <p:cNvPr id="58" name="Rectangle 57">
              <a:extLst>
                <a:ext uri="{FF2B5EF4-FFF2-40B4-BE49-F238E27FC236}">
                  <a16:creationId xmlns:a16="http://schemas.microsoft.com/office/drawing/2014/main" id="{BA26D231-3740-C4C6-5A89-E8CA29250ADD}"/>
                </a:ext>
              </a:extLst>
            </p:cNvPr>
            <p:cNvSpPr/>
            <p:nvPr/>
          </p:nvSpPr>
          <p:spPr>
            <a:xfrm>
              <a:off x="469329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8</a:t>
              </a:r>
            </a:p>
          </p:txBody>
        </p:sp>
        <p:sp>
          <p:nvSpPr>
            <p:cNvPr id="59" name="Rectangle 58">
              <a:extLst>
                <a:ext uri="{FF2B5EF4-FFF2-40B4-BE49-F238E27FC236}">
                  <a16:creationId xmlns:a16="http://schemas.microsoft.com/office/drawing/2014/main" id="{389F9169-4050-CDB8-8D44-4D6937E9C87C}"/>
                </a:ext>
              </a:extLst>
            </p:cNvPr>
            <p:cNvSpPr/>
            <p:nvPr/>
          </p:nvSpPr>
          <p:spPr>
            <a:xfrm>
              <a:off x="505719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9</a:t>
              </a:r>
            </a:p>
          </p:txBody>
        </p:sp>
      </p:grpSp>
      <p:pic>
        <p:nvPicPr>
          <p:cNvPr id="61" name="Picture 60">
            <a:extLst>
              <a:ext uri="{FF2B5EF4-FFF2-40B4-BE49-F238E27FC236}">
                <a16:creationId xmlns:a16="http://schemas.microsoft.com/office/drawing/2014/main" id="{47DA427D-D9C4-5D53-6E44-1A7034E76510}"/>
              </a:ext>
            </a:extLst>
          </p:cNvPr>
          <p:cNvPicPr>
            <a:picLocks noChangeAspect="1"/>
          </p:cNvPicPr>
          <p:nvPr/>
        </p:nvPicPr>
        <p:blipFill>
          <a:blip r:embed="rId3"/>
          <a:stretch>
            <a:fillRect/>
          </a:stretch>
        </p:blipFill>
        <p:spPr>
          <a:xfrm>
            <a:off x="761102" y="2243575"/>
            <a:ext cx="4066130" cy="3738350"/>
          </a:xfrm>
          <a:prstGeom prst="rect">
            <a:avLst/>
          </a:prstGeom>
        </p:spPr>
      </p:pic>
      <p:sp>
        <p:nvSpPr>
          <p:cNvPr id="62" name="TextBox 61">
            <a:extLst>
              <a:ext uri="{FF2B5EF4-FFF2-40B4-BE49-F238E27FC236}">
                <a16:creationId xmlns:a16="http://schemas.microsoft.com/office/drawing/2014/main" id="{1C547C71-9ABB-CED2-FF71-746DDB2CDDE2}"/>
              </a:ext>
            </a:extLst>
          </p:cNvPr>
          <p:cNvSpPr txBox="1"/>
          <p:nvPr/>
        </p:nvSpPr>
        <p:spPr>
          <a:xfrm>
            <a:off x="2064399" y="3928084"/>
            <a:ext cx="400842" cy="369332"/>
          </a:xfrm>
          <a:prstGeom prst="rect">
            <a:avLst/>
          </a:prstGeom>
          <a:noFill/>
        </p:spPr>
        <p:txBody>
          <a:bodyPr wrap="square" rtlCol="0">
            <a:spAutoFit/>
          </a:bodyPr>
          <a:lstStyle/>
          <a:p>
            <a:pPr algn="ctr"/>
            <a:r>
              <a:rPr lang="en-US" dirty="0">
                <a:solidFill>
                  <a:srgbClr val="C00000"/>
                </a:solidFill>
              </a:rPr>
              <a:t>T</a:t>
            </a:r>
            <a:r>
              <a:rPr lang="en-US" baseline="-25000" dirty="0">
                <a:solidFill>
                  <a:srgbClr val="C00000"/>
                </a:solidFill>
              </a:rPr>
              <a:t>F</a:t>
            </a:r>
          </a:p>
        </p:txBody>
      </p:sp>
      <p:grpSp>
        <p:nvGrpSpPr>
          <p:cNvPr id="63" name="Group 62">
            <a:extLst>
              <a:ext uri="{FF2B5EF4-FFF2-40B4-BE49-F238E27FC236}">
                <a16:creationId xmlns:a16="http://schemas.microsoft.com/office/drawing/2014/main" id="{36A11308-3451-0D03-538F-EAB732C7AC8D}"/>
              </a:ext>
            </a:extLst>
          </p:cNvPr>
          <p:cNvGrpSpPr/>
          <p:nvPr/>
        </p:nvGrpSpPr>
        <p:grpSpPr>
          <a:xfrm>
            <a:off x="5164104" y="2274533"/>
            <a:ext cx="1825092" cy="320748"/>
            <a:chOff x="2146041" y="3200400"/>
            <a:chExt cx="1825092" cy="320748"/>
          </a:xfrm>
        </p:grpSpPr>
        <p:sp>
          <p:nvSpPr>
            <p:cNvPr id="64" name="Rectangle 63">
              <a:extLst>
                <a:ext uri="{FF2B5EF4-FFF2-40B4-BE49-F238E27FC236}">
                  <a16:creationId xmlns:a16="http://schemas.microsoft.com/office/drawing/2014/main" id="{B0E73A97-E148-7FFF-A9EB-9445086C3E04}"/>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F1</a:t>
              </a:r>
            </a:p>
          </p:txBody>
        </p:sp>
        <p:sp>
          <p:nvSpPr>
            <p:cNvPr id="65" name="Rectangle 64">
              <a:extLst>
                <a:ext uri="{FF2B5EF4-FFF2-40B4-BE49-F238E27FC236}">
                  <a16:creationId xmlns:a16="http://schemas.microsoft.com/office/drawing/2014/main" id="{0A8FF6A4-A591-00EE-CE28-C68C854CADCE}"/>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F2</a:t>
              </a:r>
            </a:p>
          </p:txBody>
        </p:sp>
        <p:sp>
          <p:nvSpPr>
            <p:cNvPr id="66" name="Rectangle 65">
              <a:extLst>
                <a:ext uri="{FF2B5EF4-FFF2-40B4-BE49-F238E27FC236}">
                  <a16:creationId xmlns:a16="http://schemas.microsoft.com/office/drawing/2014/main" id="{F5309AE8-AAA5-752D-105E-3E2EB80F6296}"/>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F3</a:t>
              </a:r>
            </a:p>
          </p:txBody>
        </p:sp>
        <p:sp>
          <p:nvSpPr>
            <p:cNvPr id="67" name="Rectangle 66">
              <a:extLst>
                <a:ext uri="{FF2B5EF4-FFF2-40B4-BE49-F238E27FC236}">
                  <a16:creationId xmlns:a16="http://schemas.microsoft.com/office/drawing/2014/main" id="{75019350-CD3F-DA0F-5AF1-5024952310E0}"/>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F4</a:t>
              </a:r>
            </a:p>
          </p:txBody>
        </p:sp>
        <p:sp>
          <p:nvSpPr>
            <p:cNvPr id="68" name="Rectangle 67">
              <a:extLst>
                <a:ext uri="{FF2B5EF4-FFF2-40B4-BE49-F238E27FC236}">
                  <a16:creationId xmlns:a16="http://schemas.microsoft.com/office/drawing/2014/main" id="{B5438B79-1362-7DDB-C1A9-1134DB46F754}"/>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F5</a:t>
              </a:r>
            </a:p>
          </p:txBody>
        </p:sp>
      </p:grpSp>
      <p:grpSp>
        <p:nvGrpSpPr>
          <p:cNvPr id="73" name="Group 72">
            <a:extLst>
              <a:ext uri="{FF2B5EF4-FFF2-40B4-BE49-F238E27FC236}">
                <a16:creationId xmlns:a16="http://schemas.microsoft.com/office/drawing/2014/main" id="{D9FFAB86-0387-4A75-5DA3-B939F16D521D}"/>
              </a:ext>
            </a:extLst>
          </p:cNvPr>
          <p:cNvGrpSpPr/>
          <p:nvPr/>
        </p:nvGrpSpPr>
        <p:grpSpPr>
          <a:xfrm>
            <a:off x="5164104" y="2598383"/>
            <a:ext cx="1825092" cy="320748"/>
            <a:chOff x="2146041" y="3200400"/>
            <a:chExt cx="1825092" cy="320748"/>
          </a:xfrm>
        </p:grpSpPr>
        <p:sp>
          <p:nvSpPr>
            <p:cNvPr id="74" name="Rectangle 73">
              <a:extLst>
                <a:ext uri="{FF2B5EF4-FFF2-40B4-BE49-F238E27FC236}">
                  <a16:creationId xmlns:a16="http://schemas.microsoft.com/office/drawing/2014/main" id="{34A531F1-9926-0515-EC96-BBC345056408}"/>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F1</a:t>
              </a:r>
            </a:p>
          </p:txBody>
        </p:sp>
        <p:sp>
          <p:nvSpPr>
            <p:cNvPr id="75" name="Rectangle 74">
              <a:extLst>
                <a:ext uri="{FF2B5EF4-FFF2-40B4-BE49-F238E27FC236}">
                  <a16:creationId xmlns:a16="http://schemas.microsoft.com/office/drawing/2014/main" id="{B85FF827-D34C-0B01-B7D3-B10E67EE12D8}"/>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F2</a:t>
              </a:r>
            </a:p>
          </p:txBody>
        </p:sp>
        <p:sp>
          <p:nvSpPr>
            <p:cNvPr id="76" name="Rectangle 75">
              <a:extLst>
                <a:ext uri="{FF2B5EF4-FFF2-40B4-BE49-F238E27FC236}">
                  <a16:creationId xmlns:a16="http://schemas.microsoft.com/office/drawing/2014/main" id="{FD5BC2AB-C18E-E583-53CA-43B58BCA6ACF}"/>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F3</a:t>
              </a:r>
            </a:p>
          </p:txBody>
        </p:sp>
        <p:sp>
          <p:nvSpPr>
            <p:cNvPr id="77" name="Rectangle 76">
              <a:extLst>
                <a:ext uri="{FF2B5EF4-FFF2-40B4-BE49-F238E27FC236}">
                  <a16:creationId xmlns:a16="http://schemas.microsoft.com/office/drawing/2014/main" id="{B8DBC6BF-CF9C-929A-0B97-8FE2F988B0DA}"/>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F4</a:t>
              </a:r>
            </a:p>
          </p:txBody>
        </p:sp>
        <p:sp>
          <p:nvSpPr>
            <p:cNvPr id="78" name="Rectangle 77">
              <a:extLst>
                <a:ext uri="{FF2B5EF4-FFF2-40B4-BE49-F238E27FC236}">
                  <a16:creationId xmlns:a16="http://schemas.microsoft.com/office/drawing/2014/main" id="{2D5FD502-A0A2-8F7B-09CD-F86DDE88D746}"/>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F5</a:t>
              </a:r>
            </a:p>
          </p:txBody>
        </p:sp>
      </p:grpSp>
      <p:grpSp>
        <p:nvGrpSpPr>
          <p:cNvPr id="79" name="Group 78">
            <a:extLst>
              <a:ext uri="{FF2B5EF4-FFF2-40B4-BE49-F238E27FC236}">
                <a16:creationId xmlns:a16="http://schemas.microsoft.com/office/drawing/2014/main" id="{E9746F72-6B4F-BA23-5D88-388B09BC7095}"/>
              </a:ext>
            </a:extLst>
          </p:cNvPr>
          <p:cNvGrpSpPr/>
          <p:nvPr/>
        </p:nvGrpSpPr>
        <p:grpSpPr>
          <a:xfrm>
            <a:off x="5164104" y="2922233"/>
            <a:ext cx="1825092" cy="320748"/>
            <a:chOff x="2146041" y="3200400"/>
            <a:chExt cx="1825092" cy="320748"/>
          </a:xfrm>
        </p:grpSpPr>
        <p:sp>
          <p:nvSpPr>
            <p:cNvPr id="80" name="Rectangle 79">
              <a:extLst>
                <a:ext uri="{FF2B5EF4-FFF2-40B4-BE49-F238E27FC236}">
                  <a16:creationId xmlns:a16="http://schemas.microsoft.com/office/drawing/2014/main" id="{5CF6FD5E-BDD5-B7F0-7FE2-3D04612E7EFC}"/>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F1</a:t>
              </a:r>
            </a:p>
          </p:txBody>
        </p:sp>
        <p:sp>
          <p:nvSpPr>
            <p:cNvPr id="81" name="Rectangle 80">
              <a:extLst>
                <a:ext uri="{FF2B5EF4-FFF2-40B4-BE49-F238E27FC236}">
                  <a16:creationId xmlns:a16="http://schemas.microsoft.com/office/drawing/2014/main" id="{45B54F77-894B-5A47-50E6-2CE45F67849F}"/>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F2</a:t>
              </a:r>
            </a:p>
          </p:txBody>
        </p:sp>
        <p:sp>
          <p:nvSpPr>
            <p:cNvPr id="82" name="Rectangle 81">
              <a:extLst>
                <a:ext uri="{FF2B5EF4-FFF2-40B4-BE49-F238E27FC236}">
                  <a16:creationId xmlns:a16="http://schemas.microsoft.com/office/drawing/2014/main" id="{53356BFF-008A-B5D6-2263-5FA85A9C8FB9}"/>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F3</a:t>
              </a:r>
            </a:p>
          </p:txBody>
        </p:sp>
        <p:sp>
          <p:nvSpPr>
            <p:cNvPr id="83" name="Rectangle 82">
              <a:extLst>
                <a:ext uri="{FF2B5EF4-FFF2-40B4-BE49-F238E27FC236}">
                  <a16:creationId xmlns:a16="http://schemas.microsoft.com/office/drawing/2014/main" id="{885350F0-9449-F7BC-90ED-21C8B46AB27B}"/>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F4</a:t>
              </a:r>
            </a:p>
          </p:txBody>
        </p:sp>
        <p:sp>
          <p:nvSpPr>
            <p:cNvPr id="84" name="Rectangle 83">
              <a:extLst>
                <a:ext uri="{FF2B5EF4-FFF2-40B4-BE49-F238E27FC236}">
                  <a16:creationId xmlns:a16="http://schemas.microsoft.com/office/drawing/2014/main" id="{972044E1-1E84-FEA2-497A-4CAB4CA213F7}"/>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F5</a:t>
              </a:r>
            </a:p>
          </p:txBody>
        </p:sp>
      </p:grpSp>
      <p:sp>
        <p:nvSpPr>
          <p:cNvPr id="85" name="TextBox 84">
            <a:extLst>
              <a:ext uri="{FF2B5EF4-FFF2-40B4-BE49-F238E27FC236}">
                <a16:creationId xmlns:a16="http://schemas.microsoft.com/office/drawing/2014/main" id="{F76A719F-2A80-CA75-53FF-515C463CAB8F}"/>
              </a:ext>
            </a:extLst>
          </p:cNvPr>
          <p:cNvSpPr txBox="1"/>
          <p:nvPr/>
        </p:nvSpPr>
        <p:spPr>
          <a:xfrm>
            <a:off x="5191126" y="1954901"/>
            <a:ext cx="1762124" cy="369332"/>
          </a:xfrm>
          <a:prstGeom prst="rect">
            <a:avLst/>
          </a:prstGeom>
          <a:noFill/>
        </p:spPr>
        <p:txBody>
          <a:bodyPr wrap="square" rtlCol="0">
            <a:spAutoFit/>
          </a:bodyPr>
          <a:lstStyle/>
          <a:p>
            <a:pPr algn="ctr"/>
            <a:r>
              <a:rPr lang="en-US" dirty="0">
                <a:solidFill>
                  <a:srgbClr val="C00000"/>
                </a:solidFill>
              </a:rPr>
              <a:t>Input data </a:t>
            </a:r>
          </a:p>
        </p:txBody>
      </p:sp>
      <p:sp>
        <p:nvSpPr>
          <p:cNvPr id="86" name="Rectangle 85">
            <a:extLst>
              <a:ext uri="{FF2B5EF4-FFF2-40B4-BE49-F238E27FC236}">
                <a16:creationId xmlns:a16="http://schemas.microsoft.com/office/drawing/2014/main" id="{6CB61250-8AE0-F870-166C-C13841D58F46}"/>
              </a:ext>
            </a:extLst>
          </p:cNvPr>
          <p:cNvSpPr/>
          <p:nvPr/>
        </p:nvSpPr>
        <p:spPr>
          <a:xfrm>
            <a:off x="7473027" y="227804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87" name="Rectangle 86">
            <a:extLst>
              <a:ext uri="{FF2B5EF4-FFF2-40B4-BE49-F238E27FC236}">
                <a16:creationId xmlns:a16="http://schemas.microsoft.com/office/drawing/2014/main" id="{7715D2D6-FCCE-98F1-6C51-34046BE5FA67}"/>
              </a:ext>
            </a:extLst>
          </p:cNvPr>
          <p:cNvSpPr/>
          <p:nvPr/>
        </p:nvSpPr>
        <p:spPr>
          <a:xfrm>
            <a:off x="7475552" y="260189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88" name="Rectangle 87">
            <a:extLst>
              <a:ext uri="{FF2B5EF4-FFF2-40B4-BE49-F238E27FC236}">
                <a16:creationId xmlns:a16="http://schemas.microsoft.com/office/drawing/2014/main" id="{BBD119FA-1780-7424-4138-4BC1D3311006}"/>
              </a:ext>
            </a:extLst>
          </p:cNvPr>
          <p:cNvSpPr/>
          <p:nvPr/>
        </p:nvSpPr>
        <p:spPr>
          <a:xfrm>
            <a:off x="7473027" y="292574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grpSp>
        <p:nvGrpSpPr>
          <p:cNvPr id="89" name="Group 88">
            <a:extLst>
              <a:ext uri="{FF2B5EF4-FFF2-40B4-BE49-F238E27FC236}">
                <a16:creationId xmlns:a16="http://schemas.microsoft.com/office/drawing/2014/main" id="{CC607B80-201D-10AF-7379-33FBA3472C9E}"/>
              </a:ext>
            </a:extLst>
          </p:cNvPr>
          <p:cNvGrpSpPr/>
          <p:nvPr/>
        </p:nvGrpSpPr>
        <p:grpSpPr>
          <a:xfrm>
            <a:off x="8648876" y="4908685"/>
            <a:ext cx="3275046" cy="320748"/>
            <a:chOff x="2146041" y="3200400"/>
            <a:chExt cx="3275046" cy="320748"/>
          </a:xfrm>
        </p:grpSpPr>
        <p:sp>
          <p:nvSpPr>
            <p:cNvPr id="90" name="Rectangle 89">
              <a:extLst>
                <a:ext uri="{FF2B5EF4-FFF2-40B4-BE49-F238E27FC236}">
                  <a16:creationId xmlns:a16="http://schemas.microsoft.com/office/drawing/2014/main" id="{10DEFBFD-B13C-75F9-C77E-4F1DE36A5A81}"/>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91" name="Rectangle 90">
              <a:extLst>
                <a:ext uri="{FF2B5EF4-FFF2-40B4-BE49-F238E27FC236}">
                  <a16:creationId xmlns:a16="http://schemas.microsoft.com/office/drawing/2014/main" id="{2CE3ED65-AE2D-603D-4D36-C090EF435435}"/>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92" name="Rectangle 91">
              <a:extLst>
                <a:ext uri="{FF2B5EF4-FFF2-40B4-BE49-F238E27FC236}">
                  <a16:creationId xmlns:a16="http://schemas.microsoft.com/office/drawing/2014/main" id="{535B5A08-DB74-A522-CF69-23552C7F090C}"/>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93" name="Rectangle 92">
              <a:extLst>
                <a:ext uri="{FF2B5EF4-FFF2-40B4-BE49-F238E27FC236}">
                  <a16:creationId xmlns:a16="http://schemas.microsoft.com/office/drawing/2014/main" id="{9D869EC2-9BC0-EF87-4184-63F8393F0A54}"/>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94" name="Rectangle 93">
              <a:extLst>
                <a:ext uri="{FF2B5EF4-FFF2-40B4-BE49-F238E27FC236}">
                  <a16:creationId xmlns:a16="http://schemas.microsoft.com/office/drawing/2014/main" id="{8445154C-EAC3-F578-EB38-E74F79B662CB}"/>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95" name="Rectangle 94">
              <a:extLst>
                <a:ext uri="{FF2B5EF4-FFF2-40B4-BE49-F238E27FC236}">
                  <a16:creationId xmlns:a16="http://schemas.microsoft.com/office/drawing/2014/main" id="{FC2B3EB2-2C03-1B55-67B8-0BC03BC311B6}"/>
                </a:ext>
              </a:extLst>
            </p:cNvPr>
            <p:cNvSpPr/>
            <p:nvPr/>
          </p:nvSpPr>
          <p:spPr>
            <a:xfrm>
              <a:off x="3976755"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96" name="Rectangle 95">
              <a:extLst>
                <a:ext uri="{FF2B5EF4-FFF2-40B4-BE49-F238E27FC236}">
                  <a16:creationId xmlns:a16="http://schemas.microsoft.com/office/drawing/2014/main" id="{BCE4B6A7-48B0-334D-1A1D-340E352A5D34}"/>
                </a:ext>
              </a:extLst>
            </p:cNvPr>
            <p:cNvSpPr/>
            <p:nvPr/>
          </p:nvSpPr>
          <p:spPr>
            <a:xfrm>
              <a:off x="4335027"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97" name="Rectangle 96">
              <a:extLst>
                <a:ext uri="{FF2B5EF4-FFF2-40B4-BE49-F238E27FC236}">
                  <a16:creationId xmlns:a16="http://schemas.microsoft.com/office/drawing/2014/main" id="{D157A31D-4E5C-F43A-45D9-A99072ECB438}"/>
                </a:ext>
              </a:extLst>
            </p:cNvPr>
            <p:cNvSpPr/>
            <p:nvPr/>
          </p:nvSpPr>
          <p:spPr>
            <a:xfrm>
              <a:off x="469329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98" name="Rectangle 97">
              <a:extLst>
                <a:ext uri="{FF2B5EF4-FFF2-40B4-BE49-F238E27FC236}">
                  <a16:creationId xmlns:a16="http://schemas.microsoft.com/office/drawing/2014/main" id="{87E11A8D-5AA0-80AB-719F-83933D280380}"/>
                </a:ext>
              </a:extLst>
            </p:cNvPr>
            <p:cNvSpPr/>
            <p:nvPr/>
          </p:nvSpPr>
          <p:spPr>
            <a:xfrm>
              <a:off x="505719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grpSp>
      <p:grpSp>
        <p:nvGrpSpPr>
          <p:cNvPr id="99" name="Group 98">
            <a:extLst>
              <a:ext uri="{FF2B5EF4-FFF2-40B4-BE49-F238E27FC236}">
                <a16:creationId xmlns:a16="http://schemas.microsoft.com/office/drawing/2014/main" id="{438587E2-21E1-EA39-B5BC-64FAD9BF1572}"/>
              </a:ext>
            </a:extLst>
          </p:cNvPr>
          <p:cNvGrpSpPr/>
          <p:nvPr/>
        </p:nvGrpSpPr>
        <p:grpSpPr>
          <a:xfrm>
            <a:off x="8648876" y="5242060"/>
            <a:ext cx="3275046" cy="320748"/>
            <a:chOff x="2146041" y="3200400"/>
            <a:chExt cx="3275046" cy="320748"/>
          </a:xfrm>
        </p:grpSpPr>
        <p:sp>
          <p:nvSpPr>
            <p:cNvPr id="100" name="Rectangle 99">
              <a:extLst>
                <a:ext uri="{FF2B5EF4-FFF2-40B4-BE49-F238E27FC236}">
                  <a16:creationId xmlns:a16="http://schemas.microsoft.com/office/drawing/2014/main" id="{B41BE07D-68E9-6EDB-210F-30E26B6EB75B}"/>
                </a:ext>
              </a:extLst>
            </p:cNvPr>
            <p:cNvSpPr/>
            <p:nvPr/>
          </p:nvSpPr>
          <p:spPr>
            <a:xfrm>
              <a:off x="2146041"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101" name="Rectangle 100">
              <a:extLst>
                <a:ext uri="{FF2B5EF4-FFF2-40B4-BE49-F238E27FC236}">
                  <a16:creationId xmlns:a16="http://schemas.microsoft.com/office/drawing/2014/main" id="{EF2F962E-27ED-0776-BBE8-C767C991AB84}"/>
                </a:ext>
              </a:extLst>
            </p:cNvPr>
            <p:cNvSpPr/>
            <p:nvPr/>
          </p:nvSpPr>
          <p:spPr>
            <a:xfrm>
              <a:off x="2509935" y="3200400"/>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102" name="Rectangle 101">
              <a:extLst>
                <a:ext uri="{FF2B5EF4-FFF2-40B4-BE49-F238E27FC236}">
                  <a16:creationId xmlns:a16="http://schemas.microsoft.com/office/drawing/2014/main" id="{63F14DD8-3560-882C-FFEC-D8FBA7B22E75}"/>
                </a:ext>
              </a:extLst>
            </p:cNvPr>
            <p:cNvSpPr/>
            <p:nvPr/>
          </p:nvSpPr>
          <p:spPr>
            <a:xfrm>
              <a:off x="287382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103" name="Rectangle 102">
              <a:extLst>
                <a:ext uri="{FF2B5EF4-FFF2-40B4-BE49-F238E27FC236}">
                  <a16:creationId xmlns:a16="http://schemas.microsoft.com/office/drawing/2014/main" id="{56241D8D-9886-961A-E9BB-DF97CF75C3A0}"/>
                </a:ext>
              </a:extLst>
            </p:cNvPr>
            <p:cNvSpPr/>
            <p:nvPr/>
          </p:nvSpPr>
          <p:spPr>
            <a:xfrm>
              <a:off x="323772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104" name="Rectangle 103">
              <a:extLst>
                <a:ext uri="{FF2B5EF4-FFF2-40B4-BE49-F238E27FC236}">
                  <a16:creationId xmlns:a16="http://schemas.microsoft.com/office/drawing/2014/main" id="{C9F4AB20-FE21-8FBE-2373-0D70D397853B}"/>
                </a:ext>
              </a:extLst>
            </p:cNvPr>
            <p:cNvSpPr/>
            <p:nvPr/>
          </p:nvSpPr>
          <p:spPr>
            <a:xfrm>
              <a:off x="360723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105" name="Rectangle 104">
              <a:extLst>
                <a:ext uri="{FF2B5EF4-FFF2-40B4-BE49-F238E27FC236}">
                  <a16:creationId xmlns:a16="http://schemas.microsoft.com/office/drawing/2014/main" id="{9BFDE96B-CE5F-CE41-E9D2-DB4E14B047DD}"/>
                </a:ext>
              </a:extLst>
            </p:cNvPr>
            <p:cNvSpPr/>
            <p:nvPr/>
          </p:nvSpPr>
          <p:spPr>
            <a:xfrm>
              <a:off x="3976755"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106" name="Rectangle 105">
              <a:extLst>
                <a:ext uri="{FF2B5EF4-FFF2-40B4-BE49-F238E27FC236}">
                  <a16:creationId xmlns:a16="http://schemas.microsoft.com/office/drawing/2014/main" id="{5142CC62-9762-4702-B68A-C05C9590266A}"/>
                </a:ext>
              </a:extLst>
            </p:cNvPr>
            <p:cNvSpPr/>
            <p:nvPr/>
          </p:nvSpPr>
          <p:spPr>
            <a:xfrm>
              <a:off x="4335027"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1</a:t>
              </a:r>
            </a:p>
          </p:txBody>
        </p:sp>
        <p:sp>
          <p:nvSpPr>
            <p:cNvPr id="107" name="Rectangle 106">
              <a:extLst>
                <a:ext uri="{FF2B5EF4-FFF2-40B4-BE49-F238E27FC236}">
                  <a16:creationId xmlns:a16="http://schemas.microsoft.com/office/drawing/2014/main" id="{4FA29332-6386-1F6F-D4B7-9565AFF90717}"/>
                </a:ext>
              </a:extLst>
            </p:cNvPr>
            <p:cNvSpPr/>
            <p:nvPr/>
          </p:nvSpPr>
          <p:spPr>
            <a:xfrm>
              <a:off x="4693299"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sp>
          <p:nvSpPr>
            <p:cNvPr id="108" name="Rectangle 107">
              <a:extLst>
                <a:ext uri="{FF2B5EF4-FFF2-40B4-BE49-F238E27FC236}">
                  <a16:creationId xmlns:a16="http://schemas.microsoft.com/office/drawing/2014/main" id="{6EE449C1-8E1E-368F-64CC-4DBB671D7225}"/>
                </a:ext>
              </a:extLst>
            </p:cNvPr>
            <p:cNvSpPr/>
            <p:nvPr/>
          </p:nvSpPr>
          <p:spPr>
            <a:xfrm>
              <a:off x="5057193" y="3203907"/>
              <a:ext cx="363894" cy="317241"/>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dirty="0"/>
                <a:t>0</a:t>
              </a:r>
            </a:p>
          </p:txBody>
        </p:sp>
      </p:grpSp>
      <p:sp>
        <p:nvSpPr>
          <p:cNvPr id="109" name="TextBox 108">
            <a:extLst>
              <a:ext uri="{FF2B5EF4-FFF2-40B4-BE49-F238E27FC236}">
                <a16:creationId xmlns:a16="http://schemas.microsoft.com/office/drawing/2014/main" id="{2BA1CDA1-A588-A27E-B906-1EAD42C383DA}"/>
              </a:ext>
            </a:extLst>
          </p:cNvPr>
          <p:cNvSpPr txBox="1"/>
          <p:nvPr/>
        </p:nvSpPr>
        <p:spPr>
          <a:xfrm>
            <a:off x="7379597" y="1907917"/>
            <a:ext cx="548366" cy="369332"/>
          </a:xfrm>
          <a:prstGeom prst="rect">
            <a:avLst/>
          </a:prstGeom>
          <a:noFill/>
        </p:spPr>
        <p:txBody>
          <a:bodyPr wrap="square" rtlCol="0">
            <a:spAutoFit/>
          </a:bodyPr>
          <a:lstStyle/>
          <a:p>
            <a:pPr algn="ctr"/>
            <a:r>
              <a:rPr lang="en-US" dirty="0"/>
              <a:t>T</a:t>
            </a:r>
            <a:r>
              <a:rPr lang="en-US" baseline="-25000" dirty="0"/>
              <a:t>l</a:t>
            </a:r>
          </a:p>
        </p:txBody>
      </p:sp>
      <p:sp>
        <p:nvSpPr>
          <p:cNvPr id="110" name="TextBox 109">
            <a:extLst>
              <a:ext uri="{FF2B5EF4-FFF2-40B4-BE49-F238E27FC236}">
                <a16:creationId xmlns:a16="http://schemas.microsoft.com/office/drawing/2014/main" id="{9A74527C-BCC0-5D53-097B-28CD37A822DE}"/>
              </a:ext>
            </a:extLst>
          </p:cNvPr>
          <p:cNvSpPr txBox="1"/>
          <p:nvPr/>
        </p:nvSpPr>
        <p:spPr>
          <a:xfrm>
            <a:off x="8160647" y="2269867"/>
            <a:ext cx="548366" cy="369332"/>
          </a:xfrm>
          <a:prstGeom prst="rect">
            <a:avLst/>
          </a:prstGeom>
          <a:noFill/>
        </p:spPr>
        <p:txBody>
          <a:bodyPr wrap="square" rtlCol="0">
            <a:spAutoFit/>
          </a:bodyPr>
          <a:lstStyle/>
          <a:p>
            <a:pPr algn="ctr"/>
            <a:r>
              <a:rPr lang="en-US" dirty="0"/>
              <a:t>N</a:t>
            </a:r>
            <a:r>
              <a:rPr lang="en-US" baseline="-25000" dirty="0"/>
              <a:t>L</a:t>
            </a:r>
          </a:p>
        </p:txBody>
      </p:sp>
      <p:sp>
        <p:nvSpPr>
          <p:cNvPr id="111" name="TextBox 110">
            <a:extLst>
              <a:ext uri="{FF2B5EF4-FFF2-40B4-BE49-F238E27FC236}">
                <a16:creationId xmlns:a16="http://schemas.microsoft.com/office/drawing/2014/main" id="{CD0D3DE4-BC70-6DB6-9119-68A58CAD2218}"/>
              </a:ext>
            </a:extLst>
          </p:cNvPr>
          <p:cNvSpPr txBox="1"/>
          <p:nvPr/>
        </p:nvSpPr>
        <p:spPr>
          <a:xfrm>
            <a:off x="8160647" y="2908042"/>
            <a:ext cx="548366" cy="369332"/>
          </a:xfrm>
          <a:prstGeom prst="rect">
            <a:avLst/>
          </a:prstGeom>
          <a:noFill/>
        </p:spPr>
        <p:txBody>
          <a:bodyPr wrap="square" rtlCol="0">
            <a:spAutoFit/>
          </a:bodyPr>
          <a:lstStyle/>
          <a:p>
            <a:pPr algn="ctr"/>
            <a:r>
              <a:rPr lang="en-US" dirty="0"/>
              <a:t>N</a:t>
            </a:r>
            <a:r>
              <a:rPr lang="en-US" baseline="-25000" dirty="0"/>
              <a:t>R</a:t>
            </a:r>
          </a:p>
        </p:txBody>
      </p:sp>
      <p:sp>
        <p:nvSpPr>
          <p:cNvPr id="112" name="TextBox 111">
            <a:extLst>
              <a:ext uri="{FF2B5EF4-FFF2-40B4-BE49-F238E27FC236}">
                <a16:creationId xmlns:a16="http://schemas.microsoft.com/office/drawing/2014/main" id="{871C1AB8-B726-A9F3-F98C-58808AD58C9C}"/>
              </a:ext>
            </a:extLst>
          </p:cNvPr>
          <p:cNvSpPr txBox="1"/>
          <p:nvPr/>
        </p:nvSpPr>
        <p:spPr>
          <a:xfrm>
            <a:off x="8160647" y="3555742"/>
            <a:ext cx="548366" cy="369332"/>
          </a:xfrm>
          <a:prstGeom prst="rect">
            <a:avLst/>
          </a:prstGeom>
          <a:noFill/>
        </p:spPr>
        <p:txBody>
          <a:bodyPr wrap="square" rtlCol="0">
            <a:spAutoFit/>
          </a:bodyPr>
          <a:lstStyle/>
          <a:p>
            <a:pPr algn="ctr"/>
            <a:r>
              <a:rPr lang="en-US" dirty="0"/>
              <a:t>N</a:t>
            </a:r>
            <a:r>
              <a:rPr lang="en-US" baseline="-25000" dirty="0"/>
              <a:t>F</a:t>
            </a:r>
          </a:p>
        </p:txBody>
      </p:sp>
      <p:sp>
        <p:nvSpPr>
          <p:cNvPr id="113" name="TextBox 112">
            <a:extLst>
              <a:ext uri="{FF2B5EF4-FFF2-40B4-BE49-F238E27FC236}">
                <a16:creationId xmlns:a16="http://schemas.microsoft.com/office/drawing/2014/main" id="{2020FD55-4CC1-052F-354C-DA153B1280D0}"/>
              </a:ext>
            </a:extLst>
          </p:cNvPr>
          <p:cNvSpPr txBox="1"/>
          <p:nvPr/>
        </p:nvSpPr>
        <p:spPr>
          <a:xfrm>
            <a:off x="8170172" y="4174867"/>
            <a:ext cx="548366" cy="369332"/>
          </a:xfrm>
          <a:prstGeom prst="rect">
            <a:avLst/>
          </a:prstGeom>
          <a:noFill/>
        </p:spPr>
        <p:txBody>
          <a:bodyPr wrap="square" rtlCol="0">
            <a:spAutoFit/>
          </a:bodyPr>
          <a:lstStyle/>
          <a:p>
            <a:pPr algn="ctr"/>
            <a:r>
              <a:rPr lang="en-US" dirty="0"/>
              <a:t>N</a:t>
            </a:r>
            <a:r>
              <a:rPr lang="en-US" baseline="-25000" dirty="0"/>
              <a:t>T</a:t>
            </a:r>
          </a:p>
        </p:txBody>
      </p:sp>
      <p:sp>
        <p:nvSpPr>
          <p:cNvPr id="114" name="TextBox 113">
            <a:extLst>
              <a:ext uri="{FF2B5EF4-FFF2-40B4-BE49-F238E27FC236}">
                <a16:creationId xmlns:a16="http://schemas.microsoft.com/office/drawing/2014/main" id="{AB2C8B8E-4DB9-DF24-0232-A2E454B57D33}"/>
              </a:ext>
            </a:extLst>
          </p:cNvPr>
          <p:cNvSpPr txBox="1"/>
          <p:nvPr/>
        </p:nvSpPr>
        <p:spPr>
          <a:xfrm>
            <a:off x="8019258" y="5032117"/>
            <a:ext cx="695325" cy="369332"/>
          </a:xfrm>
          <a:prstGeom prst="rect">
            <a:avLst/>
          </a:prstGeom>
          <a:noFill/>
        </p:spPr>
        <p:txBody>
          <a:bodyPr wrap="square" rtlCol="0">
            <a:spAutoFit/>
          </a:bodyPr>
          <a:lstStyle/>
          <a:p>
            <a:pPr algn="ctr"/>
            <a:r>
              <a:rPr lang="en-US" dirty="0"/>
              <a:t>t(N</a:t>
            </a:r>
            <a:r>
              <a:rPr lang="en-US" baseline="-25000" dirty="0"/>
              <a:t>C</a:t>
            </a:r>
            <a:r>
              <a:rPr lang="en-US" dirty="0"/>
              <a:t>)</a:t>
            </a:r>
          </a:p>
        </p:txBody>
      </p:sp>
      <p:sp>
        <p:nvSpPr>
          <p:cNvPr id="9" name="TextBox 8">
            <a:extLst>
              <a:ext uri="{FF2B5EF4-FFF2-40B4-BE49-F238E27FC236}">
                <a16:creationId xmlns:a16="http://schemas.microsoft.com/office/drawing/2014/main" id="{68B92D53-0A72-54BD-0E8B-A1F060F0EA8D}"/>
              </a:ext>
            </a:extLst>
          </p:cNvPr>
          <p:cNvSpPr txBox="1"/>
          <p:nvPr/>
        </p:nvSpPr>
        <p:spPr>
          <a:xfrm>
            <a:off x="6278301" y="3247583"/>
            <a:ext cx="1762124" cy="923330"/>
          </a:xfrm>
          <a:prstGeom prst="rect">
            <a:avLst/>
          </a:prstGeom>
          <a:noFill/>
        </p:spPr>
        <p:txBody>
          <a:bodyPr wrap="square" rtlCol="0">
            <a:spAutoFit/>
          </a:bodyPr>
          <a:lstStyle/>
          <a:p>
            <a:pPr algn="ctr"/>
            <a:r>
              <a:rPr lang="en-US" dirty="0">
                <a:solidFill>
                  <a:srgbClr val="C00000"/>
                </a:solidFill>
              </a:rPr>
              <a:t>Nodes position of individual tuples</a:t>
            </a:r>
          </a:p>
        </p:txBody>
      </p:sp>
    </p:spTree>
    <p:extLst>
      <p:ext uri="{BB962C8B-B14F-4D97-AF65-F5344CB8AC3E}">
        <p14:creationId xmlns:p14="http://schemas.microsoft.com/office/powerpoint/2010/main" val="363215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1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9"/>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9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6" grpId="0" animBg="1"/>
      <p:bldP spid="87" grpId="0" animBg="1"/>
      <p:bldP spid="88" grpId="0" animBg="1"/>
      <p:bldP spid="109" grpId="0"/>
      <p:bldP spid="110" grpId="0"/>
      <p:bldP spid="111" grpId="0"/>
      <p:bldP spid="112" grpId="0"/>
      <p:bldP spid="113" grpId="0"/>
      <p:bldP spid="114"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4E8AAA-057E-4098-B5F4-0D48B31B37F5}"/>
              </a:ext>
            </a:extLst>
          </p:cNvPr>
          <p:cNvSpPr>
            <a:spLocks noGrp="1"/>
          </p:cNvSpPr>
          <p:nvPr>
            <p:ph type="body" sz="quarter" idx="14"/>
          </p:nvPr>
        </p:nvSpPr>
        <p:spPr/>
        <p:txBody>
          <a:bodyPr/>
          <a:lstStyle/>
          <a:p>
            <a:r>
              <a:rPr lang="en-US" dirty="0"/>
              <a:t>Serving Optimizations </a:t>
            </a:r>
            <a:r>
              <a:rPr lang="en-AT" dirty="0"/>
              <a:t>–</a:t>
            </a:r>
            <a:r>
              <a:rPr lang="en-US" dirty="0"/>
              <a:t> Model Vectorization, cont.</a:t>
            </a:r>
          </a:p>
          <a:p>
            <a:r>
              <a:rPr lang="en-US" dirty="0"/>
              <a:t>Batch Scoring Experiments</a:t>
            </a:r>
          </a:p>
        </p:txBody>
      </p:sp>
      <p:pic>
        <p:nvPicPr>
          <p:cNvPr id="5" name="Picture 4">
            <a:extLst>
              <a:ext uri="{FF2B5EF4-FFF2-40B4-BE49-F238E27FC236}">
                <a16:creationId xmlns:a16="http://schemas.microsoft.com/office/drawing/2014/main" id="{868F313A-31A9-8771-F45B-B7AB8D6D2824}"/>
              </a:ext>
            </a:extLst>
          </p:cNvPr>
          <p:cNvPicPr>
            <a:picLocks noChangeAspect="1"/>
          </p:cNvPicPr>
          <p:nvPr/>
        </p:nvPicPr>
        <p:blipFill>
          <a:blip r:embed="rId2"/>
          <a:stretch>
            <a:fillRect/>
          </a:stretch>
        </p:blipFill>
        <p:spPr>
          <a:xfrm>
            <a:off x="889355" y="1410991"/>
            <a:ext cx="7676368" cy="4373182"/>
          </a:xfrm>
          <a:prstGeom prst="rect">
            <a:avLst/>
          </a:prstGeom>
        </p:spPr>
      </p:pic>
      <p:sp>
        <p:nvSpPr>
          <p:cNvPr id="6" name="TextBox 5">
            <a:extLst>
              <a:ext uri="{FF2B5EF4-FFF2-40B4-BE49-F238E27FC236}">
                <a16:creationId xmlns:a16="http://schemas.microsoft.com/office/drawing/2014/main" id="{4D350AA7-BBBE-B3C3-144B-2821C51DE4A0}"/>
              </a:ext>
            </a:extLst>
          </p:cNvPr>
          <p:cNvSpPr txBox="1"/>
          <p:nvPr/>
        </p:nvSpPr>
        <p:spPr>
          <a:xfrm>
            <a:off x="9153525" y="1295400"/>
            <a:ext cx="2667000" cy="1477328"/>
          </a:xfrm>
          <a:prstGeom prst="rect">
            <a:avLst/>
          </a:prstGeom>
          <a:noFill/>
        </p:spPr>
        <p:txBody>
          <a:bodyPr wrap="square" rtlCol="0">
            <a:spAutoFit/>
          </a:bodyPr>
          <a:lstStyle/>
          <a:p>
            <a:r>
              <a:rPr lang="en-US" dirty="0">
                <a:solidFill>
                  <a:srgbClr val="C00000"/>
                </a:solidFill>
              </a:rPr>
              <a:t>Azure NC6 v2 </a:t>
            </a:r>
            <a:br>
              <a:rPr lang="en-US" dirty="0">
                <a:solidFill>
                  <a:srgbClr val="C00000"/>
                </a:solidFill>
              </a:rPr>
            </a:br>
            <a:r>
              <a:rPr lang="en-US" dirty="0">
                <a:solidFill>
                  <a:srgbClr val="C00000"/>
                </a:solidFill>
              </a:rPr>
              <a:t>(6 </a:t>
            </a:r>
            <a:r>
              <a:rPr lang="en-US" dirty="0" err="1">
                <a:solidFill>
                  <a:srgbClr val="C00000"/>
                </a:solidFill>
              </a:rPr>
              <a:t>vcores</a:t>
            </a:r>
            <a:r>
              <a:rPr lang="en-US" dirty="0">
                <a:solidFill>
                  <a:srgbClr val="C00000"/>
                </a:solidFill>
              </a:rPr>
              <a:t>, 112GB, P1 GPU)</a:t>
            </a:r>
          </a:p>
          <a:p>
            <a:endParaRPr lang="en-US" dirty="0">
              <a:solidFill>
                <a:srgbClr val="C00000"/>
              </a:solidFill>
            </a:endParaRPr>
          </a:p>
          <a:p>
            <a:r>
              <a:rPr lang="en-US" dirty="0">
                <a:solidFill>
                  <a:srgbClr val="C00000"/>
                </a:solidFill>
              </a:rPr>
              <a:t>Batch of 10K records </a:t>
            </a:r>
            <a:br>
              <a:rPr lang="en-US" dirty="0">
                <a:solidFill>
                  <a:srgbClr val="C00000"/>
                </a:solidFill>
              </a:rPr>
            </a:br>
            <a:r>
              <a:rPr lang="en-US" dirty="0">
                <a:solidFill>
                  <a:srgbClr val="C00000"/>
                </a:solidFill>
              </a:rPr>
              <a:t>[seconds]</a:t>
            </a:r>
          </a:p>
        </p:txBody>
      </p:sp>
      <p:sp>
        <p:nvSpPr>
          <p:cNvPr id="8" name="TextBox 7">
            <a:extLst>
              <a:ext uri="{FF2B5EF4-FFF2-40B4-BE49-F238E27FC236}">
                <a16:creationId xmlns:a16="http://schemas.microsoft.com/office/drawing/2014/main" id="{F5B69648-2A4A-ABC5-0A8C-B3A25E09A80D}"/>
              </a:ext>
            </a:extLst>
          </p:cNvPr>
          <p:cNvSpPr txBox="1"/>
          <p:nvPr/>
        </p:nvSpPr>
        <p:spPr>
          <a:xfrm>
            <a:off x="5678695" y="790816"/>
            <a:ext cx="1943100" cy="646331"/>
          </a:xfrm>
          <a:prstGeom prst="rect">
            <a:avLst/>
          </a:prstGeom>
          <a:noFill/>
        </p:spPr>
        <p:txBody>
          <a:bodyPr wrap="square">
            <a:spAutoFit/>
          </a:bodyPr>
          <a:lstStyle/>
          <a:p>
            <a:pPr algn="ctr"/>
            <a:r>
              <a:rPr lang="en-US" sz="1800" b="0" i="0" u="none" strike="noStrike" baseline="0" dirty="0">
                <a:solidFill>
                  <a:srgbClr val="C00000"/>
                </a:solidFill>
                <a:latin typeface="NimbusRomNo9L-Regu"/>
              </a:rPr>
              <a:t>Forest Inference Library (FIL)</a:t>
            </a:r>
            <a:endParaRPr lang="en-US" dirty="0">
              <a:solidFill>
                <a:srgbClr val="C00000"/>
              </a:solidFill>
            </a:endParaRPr>
          </a:p>
        </p:txBody>
      </p:sp>
      <p:pic>
        <p:nvPicPr>
          <p:cNvPr id="10" name="Picture 9">
            <a:extLst>
              <a:ext uri="{FF2B5EF4-FFF2-40B4-BE49-F238E27FC236}">
                <a16:creationId xmlns:a16="http://schemas.microsoft.com/office/drawing/2014/main" id="{F477CF6C-9184-3092-F4BD-DEA090A8B61D}"/>
              </a:ext>
            </a:extLst>
          </p:cNvPr>
          <p:cNvPicPr>
            <a:picLocks noChangeAspect="1"/>
          </p:cNvPicPr>
          <p:nvPr/>
        </p:nvPicPr>
        <p:blipFill>
          <a:blip r:embed="rId3"/>
          <a:stretch>
            <a:fillRect/>
          </a:stretch>
        </p:blipFill>
        <p:spPr>
          <a:xfrm>
            <a:off x="9210675" y="4113593"/>
            <a:ext cx="2758762" cy="1328804"/>
          </a:xfrm>
          <a:prstGeom prst="rect">
            <a:avLst/>
          </a:prstGeom>
        </p:spPr>
      </p:pic>
      <p:sp>
        <p:nvSpPr>
          <p:cNvPr id="11" name="TextBox 10">
            <a:extLst>
              <a:ext uri="{FF2B5EF4-FFF2-40B4-BE49-F238E27FC236}">
                <a16:creationId xmlns:a16="http://schemas.microsoft.com/office/drawing/2014/main" id="{83DBB282-D54E-E5E0-1A27-5ABA4666C2A6}"/>
              </a:ext>
            </a:extLst>
          </p:cNvPr>
          <p:cNvSpPr txBox="1"/>
          <p:nvPr/>
        </p:nvSpPr>
        <p:spPr>
          <a:xfrm>
            <a:off x="9534526" y="4542522"/>
            <a:ext cx="1704974" cy="646331"/>
          </a:xfrm>
          <a:prstGeom prst="rect">
            <a:avLst/>
          </a:prstGeom>
          <a:noFill/>
        </p:spPr>
        <p:txBody>
          <a:bodyPr wrap="square">
            <a:spAutoFit/>
          </a:bodyPr>
          <a:lstStyle/>
          <a:p>
            <a:pPr algn="ctr"/>
            <a:r>
              <a:rPr lang="en-US" sz="1800" b="0" i="0" u="none" strike="noStrike" baseline="0" dirty="0">
                <a:solidFill>
                  <a:srgbClr val="C00000"/>
                </a:solidFill>
                <a:latin typeface="NimbusRomNo9L-Regu"/>
              </a:rPr>
              <a:t>Lowest Cost </a:t>
            </a:r>
            <a:br>
              <a:rPr lang="en-US" sz="1800" b="0" i="0" u="none" strike="noStrike" baseline="0" dirty="0">
                <a:solidFill>
                  <a:srgbClr val="C00000"/>
                </a:solidFill>
                <a:latin typeface="NimbusRomNo9L-Regu"/>
              </a:rPr>
            </a:br>
            <a:r>
              <a:rPr lang="en-US" sz="1800" b="0" i="0" u="none" strike="noStrike" baseline="0" dirty="0">
                <a:solidFill>
                  <a:srgbClr val="C00000"/>
                </a:solidFill>
                <a:latin typeface="NimbusRomNo9L-Regu"/>
              </a:rPr>
              <a:t>w/ K80</a:t>
            </a:r>
            <a:endParaRPr lang="en-US" dirty="0">
              <a:solidFill>
                <a:srgbClr val="C00000"/>
              </a:solidFill>
            </a:endParaRPr>
          </a:p>
        </p:txBody>
      </p:sp>
    </p:spTree>
    <p:extLst>
      <p:ext uri="{BB962C8B-B14F-4D97-AF65-F5344CB8AC3E}">
        <p14:creationId xmlns:p14="http://schemas.microsoft.com/office/powerpoint/2010/main" val="54000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6E101-779D-82B9-838C-DDB81E03CA4E}"/>
              </a:ext>
            </a:extLst>
          </p:cNvPr>
          <p:cNvSpPr>
            <a:spLocks noGrp="1"/>
          </p:cNvSpPr>
          <p:nvPr>
            <p:ph type="body" sz="quarter" idx="18"/>
          </p:nvPr>
        </p:nvSpPr>
        <p:spPr/>
        <p:txBody>
          <a:bodyPr/>
          <a:lstStyle/>
          <a:p>
            <a:r>
              <a:rPr lang="en-US" dirty="0"/>
              <a:t>Model Distillation</a:t>
            </a:r>
          </a:p>
          <a:p>
            <a:pPr lvl="1"/>
            <a:r>
              <a:rPr lang="en-US" dirty="0"/>
              <a:t>Ensembles of models </a:t>
            </a:r>
            <a:r>
              <a:rPr lang="en-US" dirty="0">
                <a:sym typeface="Wingdings" panose="05000000000000000000" pitchFamily="2" charset="2"/>
              </a:rPr>
              <a:t></a:t>
            </a:r>
            <a:r>
              <a:rPr lang="en-US" dirty="0"/>
              <a:t> </a:t>
            </a:r>
            <a:r>
              <a:rPr lang="en-US" b="1" dirty="0">
                <a:solidFill>
                  <a:srgbClr val="7889FB"/>
                </a:solidFill>
              </a:rPr>
              <a:t>single NN model</a:t>
            </a:r>
          </a:p>
          <a:p>
            <a:pPr lvl="1"/>
            <a:r>
              <a:rPr lang="en-US" dirty="0"/>
              <a:t>Specialized models for different classes </a:t>
            </a:r>
            <a:br>
              <a:rPr lang="en-US" dirty="0"/>
            </a:br>
            <a:r>
              <a:rPr lang="en-US" dirty="0"/>
              <a:t>(found via differences to generalist model)</a:t>
            </a:r>
          </a:p>
          <a:p>
            <a:pPr lvl="1"/>
            <a:r>
              <a:rPr lang="en-US" dirty="0"/>
              <a:t>Trained on soft targets (</a:t>
            </a:r>
            <a:r>
              <a:rPr lang="en-US" dirty="0" err="1"/>
              <a:t>softmax</a:t>
            </a:r>
            <a:r>
              <a:rPr lang="en-US" dirty="0"/>
              <a:t> w/ </a:t>
            </a:r>
            <a:r>
              <a:rPr lang="en-US" dirty="0">
                <a:solidFill>
                  <a:schemeClr val="accent1"/>
                </a:solidFill>
              </a:rPr>
              <a:t>temperature</a:t>
            </a:r>
            <a:r>
              <a:rPr lang="en-US" dirty="0"/>
              <a:t> T)</a:t>
            </a:r>
          </a:p>
          <a:p>
            <a:pPr lvl="1"/>
            <a:endParaRPr lang="en-US" dirty="0"/>
          </a:p>
          <a:p>
            <a:pPr lvl="1"/>
            <a:endParaRPr lang="en-US" dirty="0"/>
          </a:p>
          <a:p>
            <a:r>
              <a:rPr lang="en-US" dirty="0"/>
              <a:t>Example Experiments</a:t>
            </a:r>
          </a:p>
          <a:p>
            <a:pPr lvl="1"/>
            <a:r>
              <a:rPr lang="en-US" dirty="0"/>
              <a:t>Automatic Speech Recognition</a:t>
            </a:r>
          </a:p>
          <a:p>
            <a:pPr lvl="1"/>
            <a:r>
              <a:rPr lang="en-US" dirty="0"/>
              <a:t>Frame classification accuracy, </a:t>
            </a:r>
            <a:br>
              <a:rPr lang="en-US" dirty="0"/>
            </a:br>
            <a:r>
              <a:rPr lang="en-US" dirty="0"/>
              <a:t>and word error rate</a:t>
            </a:r>
          </a:p>
        </p:txBody>
      </p:sp>
      <p:sp>
        <p:nvSpPr>
          <p:cNvPr id="3" name="Text Placeholder 2">
            <a:extLst>
              <a:ext uri="{FF2B5EF4-FFF2-40B4-BE49-F238E27FC236}">
                <a16:creationId xmlns:a16="http://schemas.microsoft.com/office/drawing/2014/main" id="{E0C4DEB3-1821-3DD0-5012-51C719C6AA45}"/>
              </a:ext>
            </a:extLst>
          </p:cNvPr>
          <p:cNvSpPr>
            <a:spLocks noGrp="1"/>
          </p:cNvSpPr>
          <p:nvPr>
            <p:ph type="body" sz="quarter" idx="14"/>
          </p:nvPr>
        </p:nvSpPr>
        <p:spPr/>
        <p:txBody>
          <a:bodyPr/>
          <a:lstStyle/>
          <a:p>
            <a:r>
              <a:rPr lang="en-US" dirty="0"/>
              <a:t>Serving Optimizations </a:t>
            </a:r>
            <a:r>
              <a:rPr lang="en-AT" dirty="0"/>
              <a:t>–</a:t>
            </a:r>
            <a:r>
              <a:rPr lang="en-US" dirty="0"/>
              <a:t> Model Distillation</a:t>
            </a:r>
          </a:p>
        </p:txBody>
      </p:sp>
      <p:pic>
        <p:nvPicPr>
          <p:cNvPr id="4" name="Picture 3">
            <a:extLst>
              <a:ext uri="{FF2B5EF4-FFF2-40B4-BE49-F238E27FC236}">
                <a16:creationId xmlns:a16="http://schemas.microsoft.com/office/drawing/2014/main" id="{366851B2-2CE4-EFBE-C7BC-FF30C7DA8F13}"/>
              </a:ext>
            </a:extLst>
          </p:cNvPr>
          <p:cNvPicPr>
            <a:picLocks noChangeAspect="1"/>
          </p:cNvPicPr>
          <p:nvPr/>
        </p:nvPicPr>
        <p:blipFill>
          <a:blip r:embed="rId3"/>
          <a:stretch>
            <a:fillRect/>
          </a:stretch>
        </p:blipFill>
        <p:spPr>
          <a:xfrm>
            <a:off x="6724916" y="2252542"/>
            <a:ext cx="2354330" cy="804619"/>
          </a:xfrm>
          <a:prstGeom prst="rect">
            <a:avLst/>
          </a:prstGeom>
        </p:spPr>
      </p:pic>
      <p:pic>
        <p:nvPicPr>
          <p:cNvPr id="5" name="Picture 4">
            <a:extLst>
              <a:ext uri="{FF2B5EF4-FFF2-40B4-BE49-F238E27FC236}">
                <a16:creationId xmlns:a16="http://schemas.microsoft.com/office/drawing/2014/main" id="{CBF010DC-D7DF-4D97-88EE-5CE5B558B623}"/>
              </a:ext>
            </a:extLst>
          </p:cNvPr>
          <p:cNvPicPr>
            <a:picLocks noChangeAspect="1"/>
          </p:cNvPicPr>
          <p:nvPr/>
        </p:nvPicPr>
        <p:blipFill>
          <a:blip r:embed="rId4"/>
          <a:stretch>
            <a:fillRect/>
          </a:stretch>
        </p:blipFill>
        <p:spPr>
          <a:xfrm>
            <a:off x="11034573" y="1329963"/>
            <a:ext cx="497489" cy="640080"/>
          </a:xfrm>
          <a:prstGeom prst="rect">
            <a:avLst/>
          </a:prstGeom>
          <a:ln w="25400">
            <a:solidFill>
              <a:srgbClr val="7889FB"/>
            </a:solidFill>
          </a:ln>
        </p:spPr>
      </p:pic>
      <p:sp>
        <p:nvSpPr>
          <p:cNvPr id="6" name="TextBox 5">
            <a:extLst>
              <a:ext uri="{FF2B5EF4-FFF2-40B4-BE49-F238E27FC236}">
                <a16:creationId xmlns:a16="http://schemas.microsoft.com/office/drawing/2014/main" id="{02541DB1-A626-D28C-3BDF-4DAFD682C5C9}"/>
              </a:ext>
            </a:extLst>
          </p:cNvPr>
          <p:cNvSpPr txBox="1"/>
          <p:nvPr/>
        </p:nvSpPr>
        <p:spPr>
          <a:xfrm>
            <a:off x="8000024" y="1279721"/>
            <a:ext cx="2944117"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[Geoffrey E. Hinton, </a:t>
            </a:r>
            <a:r>
              <a:rPr lang="en-US" sz="1400" dirty="0" err="1">
                <a:latin typeface="Calibri" panose="020F0502020204030204" pitchFamily="34" charset="0"/>
                <a:cs typeface="Calibri" panose="020F0502020204030204" pitchFamily="34" charset="0"/>
              </a:rPr>
              <a:t>Oriol</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Vinyals</a:t>
            </a:r>
            <a:r>
              <a:rPr lang="en-US" sz="1400" dirty="0">
                <a:latin typeface="Calibri" panose="020F0502020204030204" pitchFamily="34" charset="0"/>
                <a:cs typeface="Calibri" panose="020F0502020204030204" pitchFamily="34" charset="0"/>
              </a:rPr>
              <a:t>, Jeffrey Dean: Distilling the Knowledge in a Neural Network. </a:t>
            </a:r>
            <a:r>
              <a:rPr lang="en-US" sz="1400" b="1" dirty="0" err="1">
                <a:latin typeface="Calibri" panose="020F0502020204030204" pitchFamily="34" charset="0"/>
                <a:cs typeface="Calibri" panose="020F0502020204030204" pitchFamily="34" charset="0"/>
              </a:rPr>
              <a:t>CoRR</a:t>
            </a:r>
            <a:r>
              <a:rPr lang="en-US" sz="1400" b="1" dirty="0">
                <a:latin typeface="Calibri" panose="020F0502020204030204" pitchFamily="34" charset="0"/>
                <a:cs typeface="Calibri" panose="020F0502020204030204" pitchFamily="34" charset="0"/>
              </a:rPr>
              <a:t> 2015</a:t>
            </a:r>
            <a:r>
              <a:rPr lang="en-US" sz="1400" dirty="0">
                <a:latin typeface="Calibri" panose="020F0502020204030204" pitchFamily="34" charset="0"/>
                <a:cs typeface="Calibri" panose="020F0502020204030204" pitchFamily="34" charset="0"/>
              </a:rPr>
              <a:t>]</a:t>
            </a:r>
          </a:p>
        </p:txBody>
      </p:sp>
      <p:graphicFrame>
        <p:nvGraphicFramePr>
          <p:cNvPr id="11" name="Table 11">
            <a:extLst>
              <a:ext uri="{FF2B5EF4-FFF2-40B4-BE49-F238E27FC236}">
                <a16:creationId xmlns:a16="http://schemas.microsoft.com/office/drawing/2014/main" id="{050499C3-3F29-74A8-A717-BB954CC0895D}"/>
              </a:ext>
            </a:extLst>
          </p:cNvPr>
          <p:cNvGraphicFramePr>
            <a:graphicFrameLocks noGrp="1"/>
          </p:cNvGraphicFramePr>
          <p:nvPr>
            <p:extLst>
              <p:ext uri="{D42A27DB-BD31-4B8C-83A1-F6EECF244321}">
                <p14:modId xmlns:p14="http://schemas.microsoft.com/office/powerpoint/2010/main" val="2328663464"/>
              </p:ext>
            </p:extLst>
          </p:nvPr>
        </p:nvGraphicFramePr>
        <p:xfrm>
          <a:off x="4492148" y="3579484"/>
          <a:ext cx="6542424" cy="1483360"/>
        </p:xfrm>
        <a:graphic>
          <a:graphicData uri="http://schemas.openxmlformats.org/drawingml/2006/table">
            <a:tbl>
              <a:tblPr firstRow="1" bandRow="1">
                <a:tableStyleId>{5C22544A-7EE6-4342-B048-85BDC9FD1C3A}</a:tableStyleId>
              </a:tblPr>
              <a:tblGrid>
                <a:gridCol w="2070017">
                  <a:extLst>
                    <a:ext uri="{9D8B030D-6E8A-4147-A177-3AD203B41FA5}">
                      <a16:colId xmlns:a16="http://schemas.microsoft.com/office/drawing/2014/main" val="2899286318"/>
                    </a:ext>
                  </a:extLst>
                </a:gridCol>
                <a:gridCol w="2291599">
                  <a:extLst>
                    <a:ext uri="{9D8B030D-6E8A-4147-A177-3AD203B41FA5}">
                      <a16:colId xmlns:a16="http://schemas.microsoft.com/office/drawing/2014/main" val="3410160039"/>
                    </a:ext>
                  </a:extLst>
                </a:gridCol>
                <a:gridCol w="2180808">
                  <a:extLst>
                    <a:ext uri="{9D8B030D-6E8A-4147-A177-3AD203B41FA5}">
                      <a16:colId xmlns:a16="http://schemas.microsoft.com/office/drawing/2014/main" val="1194239611"/>
                    </a:ext>
                  </a:extLst>
                </a:gridCol>
              </a:tblGrid>
              <a:tr h="370840">
                <a:tc>
                  <a:txBody>
                    <a:bodyPr/>
                    <a:lstStyle/>
                    <a:p>
                      <a:pPr algn="ctr"/>
                      <a:r>
                        <a:rPr lang="en-US" dirty="0"/>
                        <a:t>System</a:t>
                      </a:r>
                    </a:p>
                  </a:txBody>
                  <a:tcPr/>
                </a:tc>
                <a:tc>
                  <a:txBody>
                    <a:bodyPr/>
                    <a:lstStyle/>
                    <a:p>
                      <a:pPr algn="ctr"/>
                      <a:r>
                        <a:rPr lang="en-US" dirty="0"/>
                        <a:t>Test Frame Accuracy</a:t>
                      </a:r>
                    </a:p>
                  </a:txBody>
                  <a:tcPr/>
                </a:tc>
                <a:tc>
                  <a:txBody>
                    <a:bodyPr/>
                    <a:lstStyle/>
                    <a:p>
                      <a:pPr algn="ctr"/>
                      <a:r>
                        <a:rPr lang="en-US" dirty="0"/>
                        <a:t>Word Error Rate</a:t>
                      </a:r>
                    </a:p>
                  </a:txBody>
                  <a:tcPr/>
                </a:tc>
                <a:extLst>
                  <a:ext uri="{0D108BD9-81ED-4DB2-BD59-A6C34878D82A}">
                    <a16:rowId xmlns:a16="http://schemas.microsoft.com/office/drawing/2014/main" val="1704602980"/>
                  </a:ext>
                </a:extLst>
              </a:tr>
              <a:tr h="370840">
                <a:tc>
                  <a:txBody>
                    <a:bodyPr/>
                    <a:lstStyle/>
                    <a:p>
                      <a:pPr algn="ctr"/>
                      <a:r>
                        <a:rPr lang="en-US" b="1" dirty="0"/>
                        <a:t>Baseline</a:t>
                      </a:r>
                    </a:p>
                  </a:txBody>
                  <a:tcPr/>
                </a:tc>
                <a:tc>
                  <a:txBody>
                    <a:bodyPr/>
                    <a:lstStyle/>
                    <a:p>
                      <a:pPr algn="ctr"/>
                      <a:r>
                        <a:rPr lang="en-US" dirty="0"/>
                        <a:t>58.9%</a:t>
                      </a:r>
                    </a:p>
                  </a:txBody>
                  <a:tcPr/>
                </a:tc>
                <a:tc>
                  <a:txBody>
                    <a:bodyPr/>
                    <a:lstStyle/>
                    <a:p>
                      <a:pPr algn="ctr"/>
                      <a:r>
                        <a:rPr lang="en-US" dirty="0"/>
                        <a:t>10.9%</a:t>
                      </a:r>
                    </a:p>
                  </a:txBody>
                  <a:tcPr/>
                </a:tc>
                <a:extLst>
                  <a:ext uri="{0D108BD9-81ED-4DB2-BD59-A6C34878D82A}">
                    <a16:rowId xmlns:a16="http://schemas.microsoft.com/office/drawing/2014/main" val="2154361881"/>
                  </a:ext>
                </a:extLst>
              </a:tr>
              <a:tr h="370840">
                <a:tc>
                  <a:txBody>
                    <a:bodyPr/>
                    <a:lstStyle/>
                    <a:p>
                      <a:pPr algn="ctr"/>
                      <a:r>
                        <a:rPr lang="en-US" b="1" dirty="0"/>
                        <a:t>10x Ensemble</a:t>
                      </a:r>
                    </a:p>
                  </a:txBody>
                  <a:tcPr/>
                </a:tc>
                <a:tc>
                  <a:txBody>
                    <a:bodyPr/>
                    <a:lstStyle/>
                    <a:p>
                      <a:pPr algn="ctr"/>
                      <a:r>
                        <a:rPr lang="en-US" dirty="0"/>
                        <a:t>61.1%</a:t>
                      </a:r>
                    </a:p>
                  </a:txBody>
                  <a:tcPr/>
                </a:tc>
                <a:tc>
                  <a:txBody>
                    <a:bodyPr/>
                    <a:lstStyle/>
                    <a:p>
                      <a:pPr algn="ctr"/>
                      <a:r>
                        <a:rPr lang="en-US" dirty="0"/>
                        <a:t>10.7%</a:t>
                      </a:r>
                    </a:p>
                  </a:txBody>
                  <a:tcPr/>
                </a:tc>
                <a:extLst>
                  <a:ext uri="{0D108BD9-81ED-4DB2-BD59-A6C34878D82A}">
                    <a16:rowId xmlns:a16="http://schemas.microsoft.com/office/drawing/2014/main" val="1118867853"/>
                  </a:ext>
                </a:extLst>
              </a:tr>
              <a:tr h="370840">
                <a:tc>
                  <a:txBody>
                    <a:bodyPr/>
                    <a:lstStyle/>
                    <a:p>
                      <a:pPr algn="ctr"/>
                      <a:r>
                        <a:rPr lang="en-US" b="1" dirty="0"/>
                        <a:t>Distilled 1x Model</a:t>
                      </a:r>
                    </a:p>
                  </a:txBody>
                  <a:tcPr/>
                </a:tc>
                <a:tc>
                  <a:txBody>
                    <a:bodyPr/>
                    <a:lstStyle/>
                    <a:p>
                      <a:pPr algn="ctr"/>
                      <a:r>
                        <a:rPr lang="en-US" dirty="0"/>
                        <a:t>60.8%</a:t>
                      </a:r>
                    </a:p>
                  </a:txBody>
                  <a:tcPr/>
                </a:tc>
                <a:tc>
                  <a:txBody>
                    <a:bodyPr/>
                    <a:lstStyle/>
                    <a:p>
                      <a:pPr algn="ctr"/>
                      <a:r>
                        <a:rPr lang="en-US" dirty="0"/>
                        <a:t>10.7%</a:t>
                      </a:r>
                    </a:p>
                  </a:txBody>
                  <a:tcPr/>
                </a:tc>
                <a:extLst>
                  <a:ext uri="{0D108BD9-81ED-4DB2-BD59-A6C34878D82A}">
                    <a16:rowId xmlns:a16="http://schemas.microsoft.com/office/drawing/2014/main" val="6354005"/>
                  </a:ext>
                </a:extLst>
              </a:tr>
            </a:tbl>
          </a:graphicData>
        </a:graphic>
      </p:graphicFrame>
    </p:spTree>
    <p:extLst>
      <p:ext uri="{BB962C8B-B14F-4D97-AF65-F5344CB8AC3E}">
        <p14:creationId xmlns:p14="http://schemas.microsoft.com/office/powerpoint/2010/main" val="3774303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0F547A-FE6D-57CF-1414-CD54111DEADA}"/>
              </a:ext>
            </a:extLst>
          </p:cNvPr>
          <p:cNvSpPr>
            <a:spLocks noGrp="1"/>
          </p:cNvSpPr>
          <p:nvPr>
            <p:ph type="body" sz="quarter" idx="18"/>
          </p:nvPr>
        </p:nvSpPr>
        <p:spPr/>
        <p:txBody>
          <a:bodyPr/>
          <a:lstStyle/>
          <a:p>
            <a:r>
              <a:rPr lang="en-US" dirty="0" err="1"/>
              <a:t>LLaMA</a:t>
            </a:r>
            <a:r>
              <a:rPr lang="en-US" dirty="0"/>
              <a:t> 2 Model Variants</a:t>
            </a:r>
          </a:p>
          <a:p>
            <a:pPr lvl="1"/>
            <a:r>
              <a:rPr lang="en-US" dirty="0" err="1"/>
              <a:t>mmlu</a:t>
            </a:r>
            <a:r>
              <a:rPr lang="en-US" dirty="0"/>
              <a:t> dataset</a:t>
            </a:r>
          </a:p>
          <a:p>
            <a:pPr lvl="1"/>
            <a:r>
              <a:rPr lang="en-US" dirty="0"/>
              <a:t>Tradeoff normalized </a:t>
            </a:r>
            <a:br>
              <a:rPr lang="en-US" dirty="0"/>
            </a:br>
            <a:r>
              <a:rPr lang="en-US" dirty="0"/>
              <a:t>accuracy and costs</a:t>
            </a:r>
          </a:p>
          <a:p>
            <a:pPr lvl="1"/>
            <a:r>
              <a:rPr lang="en-US" dirty="0"/>
              <a:t>Simple router model</a:t>
            </a:r>
            <a:br>
              <a:rPr lang="en-US" dirty="0"/>
            </a:br>
            <a:r>
              <a:rPr lang="en-US" dirty="0"/>
              <a:t>for improved tradeoff  </a:t>
            </a:r>
          </a:p>
        </p:txBody>
      </p:sp>
      <p:sp>
        <p:nvSpPr>
          <p:cNvPr id="3" name="Text Placeholder 2">
            <a:extLst>
              <a:ext uri="{FF2B5EF4-FFF2-40B4-BE49-F238E27FC236}">
                <a16:creationId xmlns:a16="http://schemas.microsoft.com/office/drawing/2014/main" id="{08579742-F113-F14A-4F9F-C565BFE33854}"/>
              </a:ext>
            </a:extLst>
          </p:cNvPr>
          <p:cNvSpPr>
            <a:spLocks noGrp="1"/>
          </p:cNvSpPr>
          <p:nvPr>
            <p:ph type="body" sz="quarter" idx="14"/>
          </p:nvPr>
        </p:nvSpPr>
        <p:spPr/>
        <p:txBody>
          <a:bodyPr/>
          <a:lstStyle/>
          <a:p>
            <a:r>
              <a:rPr lang="en-US" dirty="0"/>
              <a:t>Serving Optimizations </a:t>
            </a:r>
            <a:r>
              <a:rPr lang="en-AT" dirty="0"/>
              <a:t>–</a:t>
            </a:r>
            <a:r>
              <a:rPr lang="en-US" dirty="0"/>
              <a:t> Model Distillation, cont.</a:t>
            </a:r>
          </a:p>
          <a:p>
            <a:endParaRPr lang="en-US" dirty="0"/>
          </a:p>
        </p:txBody>
      </p:sp>
      <p:pic>
        <p:nvPicPr>
          <p:cNvPr id="5" name="Picture 4">
            <a:extLst>
              <a:ext uri="{FF2B5EF4-FFF2-40B4-BE49-F238E27FC236}">
                <a16:creationId xmlns:a16="http://schemas.microsoft.com/office/drawing/2014/main" id="{2DEAE0B2-E657-E874-A914-B1ED88565FE3}"/>
              </a:ext>
            </a:extLst>
          </p:cNvPr>
          <p:cNvPicPr>
            <a:picLocks noChangeAspect="1"/>
          </p:cNvPicPr>
          <p:nvPr/>
        </p:nvPicPr>
        <p:blipFill>
          <a:blip r:embed="rId2"/>
          <a:stretch>
            <a:fillRect/>
          </a:stretch>
        </p:blipFill>
        <p:spPr>
          <a:xfrm>
            <a:off x="4318343" y="1251731"/>
            <a:ext cx="5534723" cy="4337306"/>
          </a:xfrm>
          <a:prstGeom prst="rect">
            <a:avLst/>
          </a:prstGeom>
        </p:spPr>
      </p:pic>
      <p:sp>
        <p:nvSpPr>
          <p:cNvPr id="6" name="TextBox 5">
            <a:extLst>
              <a:ext uri="{FF2B5EF4-FFF2-40B4-BE49-F238E27FC236}">
                <a16:creationId xmlns:a16="http://schemas.microsoft.com/office/drawing/2014/main" id="{476F4973-F239-4AA7-7D79-18330E17FC44}"/>
              </a:ext>
            </a:extLst>
          </p:cNvPr>
          <p:cNvSpPr txBox="1"/>
          <p:nvPr/>
        </p:nvSpPr>
        <p:spPr>
          <a:xfrm>
            <a:off x="9986938" y="1580936"/>
            <a:ext cx="1319349" cy="954107"/>
          </a:xfrm>
          <a:prstGeom prst="rect">
            <a:avLst/>
          </a:prstGeom>
          <a:noFill/>
        </p:spPr>
        <p:txBody>
          <a:bodyPr wrap="square" lIns="0" rIns="0" rtlCol="0">
            <a:spAutoFit/>
          </a:bodyPr>
          <a:lstStyle/>
          <a:p>
            <a:pPr algn="l"/>
            <a:r>
              <a:rPr lang="en-US" sz="1400" dirty="0">
                <a:solidFill>
                  <a:srgbClr val="000000"/>
                </a:solidFill>
                <a:latin typeface="Calibri" panose="020F0502020204030204" pitchFamily="34" charset="0"/>
                <a:cs typeface="Calibri" panose="020F0502020204030204" pitchFamily="34" charset="0"/>
              </a:rPr>
              <a:t>[</a:t>
            </a:r>
            <a:r>
              <a:rPr lang="en-US" sz="1400" b="1" dirty="0">
                <a:solidFill>
                  <a:srgbClr val="000000"/>
                </a:solidFill>
                <a:latin typeface="Calibri" panose="020F0502020204030204" pitchFamily="34" charset="0"/>
                <a:cs typeface="Calibri" panose="020F0502020204030204" pitchFamily="34" charset="0"/>
              </a:rPr>
              <a:t>Credit:</a:t>
            </a:r>
            <a:r>
              <a:rPr lang="en-US" sz="1400" dirty="0">
                <a:solidFill>
                  <a:srgbClr val="000000"/>
                </a:solidFill>
                <a:latin typeface="Calibri" panose="020F0502020204030204" pitchFamily="34" charset="0"/>
                <a:cs typeface="Calibri" panose="020F0502020204030204" pitchFamily="34" charset="0"/>
              </a:rPr>
              <a:t> </a:t>
            </a:r>
            <a:br>
              <a:rPr lang="en-US" sz="1400" dirty="0">
                <a:solidFill>
                  <a:srgbClr val="000000"/>
                </a:solidFill>
                <a:latin typeface="Calibri" panose="020F0502020204030204" pitchFamily="34" charset="0"/>
                <a:cs typeface="Calibri" panose="020F0502020204030204" pitchFamily="34" charset="0"/>
              </a:rPr>
            </a:br>
            <a:r>
              <a:rPr lang="en-US" sz="1400" dirty="0" err="1">
                <a:solidFill>
                  <a:srgbClr val="000000"/>
                </a:solidFill>
                <a:latin typeface="Calibri" panose="020F0502020204030204" pitchFamily="34" charset="0"/>
                <a:cs typeface="Calibri" panose="020F0502020204030204" pitchFamily="34" charset="0"/>
              </a:rPr>
              <a:t>Runsheng</a:t>
            </a:r>
            <a:r>
              <a:rPr lang="en-US" sz="1400" dirty="0">
                <a:solidFill>
                  <a:srgbClr val="000000"/>
                </a:solidFill>
                <a:latin typeface="Calibri" panose="020F0502020204030204" pitchFamily="34" charset="0"/>
                <a:cs typeface="Calibri" panose="020F0502020204030204" pitchFamily="34" charset="0"/>
              </a:rPr>
              <a:t> </a:t>
            </a:r>
            <a:br>
              <a:rPr lang="en-US" sz="1400" dirty="0">
                <a:solidFill>
                  <a:srgbClr val="000000"/>
                </a:solidFill>
                <a:latin typeface="Calibri" panose="020F0502020204030204" pitchFamily="34" charset="0"/>
                <a:cs typeface="Calibri" panose="020F0502020204030204" pitchFamily="34" charset="0"/>
              </a:rPr>
            </a:br>
            <a:r>
              <a:rPr lang="en-US" sz="1400" dirty="0">
                <a:solidFill>
                  <a:srgbClr val="000000"/>
                </a:solidFill>
                <a:latin typeface="Calibri" panose="020F0502020204030204" pitchFamily="34" charset="0"/>
                <a:cs typeface="Calibri" panose="020F0502020204030204" pitchFamily="34" charset="0"/>
              </a:rPr>
              <a:t>Benson Guo (</a:t>
            </a:r>
            <a:r>
              <a:rPr lang="en-US" sz="1400" dirty="0" err="1">
                <a:solidFill>
                  <a:srgbClr val="000000"/>
                </a:solidFill>
                <a:latin typeface="Calibri" panose="020F0502020204030204" pitchFamily="34" charset="0"/>
                <a:cs typeface="Calibri" panose="020F0502020204030204" pitchFamily="34" charset="0"/>
              </a:rPr>
              <a:t>UWaterloo</a:t>
            </a:r>
            <a:r>
              <a:rPr lang="en-US" sz="1400" dirty="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265912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A97631-A0F5-BD0A-77C2-6778BE7F4DEA}"/>
              </a:ext>
            </a:extLst>
          </p:cNvPr>
          <p:cNvSpPr>
            <a:spLocks noGrp="1"/>
          </p:cNvSpPr>
          <p:nvPr>
            <p:ph type="body" sz="quarter" idx="18"/>
          </p:nvPr>
        </p:nvSpPr>
        <p:spPr/>
        <p:txBody>
          <a:bodyPr/>
          <a:lstStyle/>
          <a:p>
            <a:r>
              <a:rPr lang="en-US" dirty="0" err="1"/>
              <a:t>NoScope</a:t>
            </a:r>
            <a:r>
              <a:rPr lang="en-US" dirty="0"/>
              <a:t> Architecture</a:t>
            </a:r>
          </a:p>
          <a:p>
            <a:pPr lvl="1"/>
            <a:r>
              <a:rPr lang="en-US" dirty="0"/>
              <a:t>Baseline: YOLOv2 on 1 GPU</a:t>
            </a:r>
            <a:br>
              <a:rPr lang="en-US" dirty="0"/>
            </a:br>
            <a:r>
              <a:rPr lang="en-US" dirty="0"/>
              <a:t>per video camera @30fps</a:t>
            </a:r>
          </a:p>
          <a:p>
            <a:pPr lvl="1"/>
            <a:r>
              <a:rPr lang="en-US" b="1" dirty="0">
                <a:solidFill>
                  <a:srgbClr val="7889FB"/>
                </a:solidFill>
              </a:rPr>
              <a:t>Optimizer to find filters</a:t>
            </a:r>
          </a:p>
          <a:p>
            <a:pPr lvl="1"/>
            <a:endParaRPr lang="en-US" dirty="0"/>
          </a:p>
          <a:p>
            <a:pPr lvl="1"/>
            <a:endParaRPr lang="en-US" dirty="0"/>
          </a:p>
          <a:p>
            <a:pPr lvl="1"/>
            <a:endParaRPr lang="en-US" dirty="0"/>
          </a:p>
          <a:p>
            <a:pPr lvl="2"/>
            <a:endParaRPr lang="en-US" sz="700" dirty="0"/>
          </a:p>
          <a:p>
            <a:r>
              <a:rPr lang="en-US" dirty="0"/>
              <a:t>#1 </a:t>
            </a:r>
            <a:r>
              <a:rPr lang="en-US" dirty="0">
                <a:solidFill>
                  <a:schemeClr val="accent1"/>
                </a:solidFill>
              </a:rPr>
              <a:t>Model Specialization</a:t>
            </a:r>
          </a:p>
          <a:p>
            <a:pPr lvl="1"/>
            <a:r>
              <a:rPr lang="en-US" dirty="0"/>
              <a:t>Given query and baseline model</a:t>
            </a:r>
          </a:p>
          <a:p>
            <a:pPr lvl="1"/>
            <a:r>
              <a:rPr lang="en-US" dirty="0"/>
              <a:t>Trained shallow NN (based on </a:t>
            </a:r>
            <a:r>
              <a:rPr lang="en-US" dirty="0" err="1"/>
              <a:t>AlexNet</a:t>
            </a:r>
            <a:r>
              <a:rPr lang="en-US" dirty="0"/>
              <a:t>) on output of baseline model </a:t>
            </a:r>
          </a:p>
          <a:p>
            <a:pPr lvl="1"/>
            <a:r>
              <a:rPr lang="en-US" dirty="0"/>
              <a:t>Short-circuit if prediction with high confidence</a:t>
            </a:r>
            <a:endParaRPr lang="en-US" sz="700" dirty="0"/>
          </a:p>
          <a:p>
            <a:r>
              <a:rPr lang="en-US" dirty="0"/>
              <a:t>#2 </a:t>
            </a:r>
            <a:r>
              <a:rPr lang="en-US" dirty="0">
                <a:solidFill>
                  <a:schemeClr val="accent1"/>
                </a:solidFill>
              </a:rPr>
              <a:t>Difference Detection</a:t>
            </a:r>
          </a:p>
          <a:p>
            <a:pPr lvl="1"/>
            <a:r>
              <a:rPr lang="en-US" dirty="0"/>
              <a:t>Compute difference to ref-image/earlier-frame</a:t>
            </a:r>
          </a:p>
          <a:p>
            <a:pPr lvl="1"/>
            <a:r>
              <a:rPr lang="en-US" dirty="0"/>
              <a:t>Short-circuit w/ ref label if no significant difference</a:t>
            </a:r>
          </a:p>
          <a:p>
            <a:endParaRPr lang="en-US" dirty="0"/>
          </a:p>
        </p:txBody>
      </p:sp>
      <p:sp>
        <p:nvSpPr>
          <p:cNvPr id="3" name="Text Placeholder 2">
            <a:extLst>
              <a:ext uri="{FF2B5EF4-FFF2-40B4-BE49-F238E27FC236}">
                <a16:creationId xmlns:a16="http://schemas.microsoft.com/office/drawing/2014/main" id="{834BB1EA-8694-5726-583E-9ECF9015B9A6}"/>
              </a:ext>
            </a:extLst>
          </p:cNvPr>
          <p:cNvSpPr>
            <a:spLocks noGrp="1"/>
          </p:cNvSpPr>
          <p:nvPr>
            <p:ph type="body" sz="quarter" idx="14"/>
          </p:nvPr>
        </p:nvSpPr>
        <p:spPr/>
        <p:txBody>
          <a:bodyPr/>
          <a:lstStyle/>
          <a:p>
            <a:r>
              <a:rPr lang="en-US" dirty="0"/>
              <a:t>Serving Optimizations </a:t>
            </a:r>
            <a:r>
              <a:rPr lang="en-AT" dirty="0"/>
              <a:t>–</a:t>
            </a:r>
            <a:r>
              <a:rPr lang="en-US" dirty="0"/>
              <a:t> Specialization  </a:t>
            </a:r>
          </a:p>
        </p:txBody>
      </p:sp>
      <p:pic>
        <p:nvPicPr>
          <p:cNvPr id="4" name="Picture 3">
            <a:extLst>
              <a:ext uri="{FF2B5EF4-FFF2-40B4-BE49-F238E27FC236}">
                <a16:creationId xmlns:a16="http://schemas.microsoft.com/office/drawing/2014/main" id="{82DD7A67-166A-8393-C2DC-516D732161E5}"/>
              </a:ext>
            </a:extLst>
          </p:cNvPr>
          <p:cNvPicPr>
            <a:picLocks noChangeAspect="1"/>
          </p:cNvPicPr>
          <p:nvPr/>
        </p:nvPicPr>
        <p:blipFill>
          <a:blip r:embed="rId2"/>
          <a:stretch>
            <a:fillRect/>
          </a:stretch>
        </p:blipFill>
        <p:spPr>
          <a:xfrm>
            <a:off x="5368169" y="910151"/>
            <a:ext cx="5261317" cy="3078434"/>
          </a:xfrm>
          <a:prstGeom prst="rect">
            <a:avLst/>
          </a:prstGeom>
        </p:spPr>
      </p:pic>
      <p:pic>
        <p:nvPicPr>
          <p:cNvPr id="5" name="Picture 4">
            <a:extLst>
              <a:ext uri="{FF2B5EF4-FFF2-40B4-BE49-F238E27FC236}">
                <a16:creationId xmlns:a16="http://schemas.microsoft.com/office/drawing/2014/main" id="{F5729AE6-AA56-444D-EC3E-13A4700EBB97}"/>
              </a:ext>
            </a:extLst>
          </p:cNvPr>
          <p:cNvPicPr>
            <a:picLocks noChangeAspect="1"/>
          </p:cNvPicPr>
          <p:nvPr/>
        </p:nvPicPr>
        <p:blipFill rotWithShape="1">
          <a:blip r:embed="rId3"/>
          <a:srcRect l="67105"/>
          <a:stretch/>
        </p:blipFill>
        <p:spPr>
          <a:xfrm>
            <a:off x="8410826" y="4598698"/>
            <a:ext cx="1884108" cy="1112967"/>
          </a:xfrm>
          <a:prstGeom prst="rect">
            <a:avLst/>
          </a:prstGeom>
        </p:spPr>
      </p:pic>
      <p:pic>
        <p:nvPicPr>
          <p:cNvPr id="6" name="Picture 5">
            <a:extLst>
              <a:ext uri="{FF2B5EF4-FFF2-40B4-BE49-F238E27FC236}">
                <a16:creationId xmlns:a16="http://schemas.microsoft.com/office/drawing/2014/main" id="{85E0CD32-519D-29E6-8355-EBC637EF8311}"/>
              </a:ext>
            </a:extLst>
          </p:cNvPr>
          <p:cNvPicPr>
            <a:picLocks noChangeAspect="1"/>
          </p:cNvPicPr>
          <p:nvPr/>
        </p:nvPicPr>
        <p:blipFill>
          <a:blip r:embed="rId4"/>
          <a:stretch>
            <a:fillRect/>
          </a:stretch>
        </p:blipFill>
        <p:spPr>
          <a:xfrm>
            <a:off x="1049362" y="2654866"/>
            <a:ext cx="497489" cy="640080"/>
          </a:xfrm>
          <a:prstGeom prst="rect">
            <a:avLst/>
          </a:prstGeom>
          <a:noFill/>
          <a:ln w="25400">
            <a:solidFill>
              <a:srgbClr val="7889FB"/>
            </a:solidFill>
          </a:ln>
        </p:spPr>
      </p:pic>
      <p:sp>
        <p:nvSpPr>
          <p:cNvPr id="7" name="TextBox 6">
            <a:extLst>
              <a:ext uri="{FF2B5EF4-FFF2-40B4-BE49-F238E27FC236}">
                <a16:creationId xmlns:a16="http://schemas.microsoft.com/office/drawing/2014/main" id="{CF061022-1114-6C03-8B7E-1734E494ADC2}"/>
              </a:ext>
            </a:extLst>
          </p:cNvPr>
          <p:cNvSpPr txBox="1"/>
          <p:nvPr/>
        </p:nvSpPr>
        <p:spPr>
          <a:xfrm>
            <a:off x="1680792" y="2600961"/>
            <a:ext cx="2988025" cy="738664"/>
          </a:xfrm>
          <a:prstGeom prst="rect">
            <a:avLst/>
          </a:prstGeom>
          <a:noFill/>
        </p:spPr>
        <p:txBody>
          <a:bodyPr wrap="square" lIns="0" rIns="0" rtlCol="0">
            <a:spAutoFit/>
          </a:bodyPr>
          <a:lstStyle/>
          <a:p>
            <a:r>
              <a:rPr lang="en-US" sz="1400" dirty="0">
                <a:latin typeface="Calibri" panose="020F0502020204030204" pitchFamily="34" charset="0"/>
                <a:cs typeface="Calibri" panose="020F0502020204030204" pitchFamily="34" charset="0"/>
              </a:rPr>
              <a:t>[Daniel Kang et al: </a:t>
            </a:r>
            <a:r>
              <a:rPr lang="en-US" sz="1400" dirty="0" err="1">
                <a:latin typeface="Calibri" panose="020F0502020204030204" pitchFamily="34" charset="0"/>
                <a:cs typeface="Calibri" panose="020F0502020204030204" pitchFamily="34" charset="0"/>
              </a:rPr>
              <a:t>NoScope</a:t>
            </a:r>
            <a:r>
              <a:rPr lang="en-US" sz="1400" dirty="0">
                <a:latin typeface="Calibri" panose="020F0502020204030204" pitchFamily="34" charset="0"/>
                <a:cs typeface="Calibri" panose="020F0502020204030204" pitchFamily="34" charset="0"/>
              </a:rPr>
              <a:t>:  Optimizing Deep CNN-Based Queries over Video Streams at Scale. </a:t>
            </a:r>
            <a:r>
              <a:rPr lang="en-US" sz="1400" b="1" dirty="0">
                <a:latin typeface="Calibri" panose="020F0502020204030204" pitchFamily="34" charset="0"/>
                <a:cs typeface="Calibri" panose="020F0502020204030204" pitchFamily="34" charset="0"/>
              </a:rPr>
              <a:t>PVLDB 2017</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25557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3" end="1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C96B04-00C7-4FA4-6751-E5C95F8AAD69}"/>
              </a:ext>
            </a:extLst>
          </p:cNvPr>
          <p:cNvSpPr>
            <a:spLocks noGrp="1"/>
          </p:cNvSpPr>
          <p:nvPr>
            <p:ph type="body" sz="quarter" idx="14"/>
          </p:nvPr>
        </p:nvSpPr>
        <p:spPr/>
        <p:txBody>
          <a:bodyPr/>
          <a:lstStyle/>
          <a:p>
            <a:r>
              <a:rPr lang="en-US" dirty="0"/>
              <a:t>Model Monitoring and Updates </a:t>
            </a:r>
          </a:p>
        </p:txBody>
      </p:sp>
      <p:sp>
        <p:nvSpPr>
          <p:cNvPr id="3" name="Text Placeholder 2">
            <a:extLst>
              <a:ext uri="{FF2B5EF4-FFF2-40B4-BE49-F238E27FC236}">
                <a16:creationId xmlns:a16="http://schemas.microsoft.com/office/drawing/2014/main" id="{31BDDF3F-64F4-3D54-192B-3BA1327A96A8}"/>
              </a:ext>
            </a:extLst>
          </p:cNvPr>
          <p:cNvSpPr>
            <a:spLocks noGrp="1"/>
          </p:cNvSpPr>
          <p:nvPr>
            <p:ph type="body" sz="quarter" idx="15"/>
          </p:nvPr>
        </p:nvSpPr>
        <p:spPr/>
        <p:txBody>
          <a:bodyPr/>
          <a:lstStyle/>
          <a:p>
            <a:r>
              <a:rPr lang="en-US" dirty="0"/>
              <a:t>Part of Model Management and </a:t>
            </a:r>
            <a:r>
              <a:rPr lang="en-US" b="1" dirty="0" err="1">
                <a:solidFill>
                  <a:schemeClr val="accent1"/>
                </a:solidFill>
              </a:rPr>
              <a:t>MLOps</a:t>
            </a:r>
            <a:br>
              <a:rPr lang="en-US" dirty="0"/>
            </a:br>
            <a:r>
              <a:rPr lang="en-US" dirty="0"/>
              <a:t>(see </a:t>
            </a:r>
            <a:r>
              <a:rPr lang="en-US" b="1" dirty="0">
                <a:solidFill>
                  <a:srgbClr val="7889FB"/>
                </a:solidFill>
              </a:rPr>
              <a:t>10 Model Selection &amp; Management</a:t>
            </a:r>
            <a:r>
              <a:rPr lang="en-US" dirty="0"/>
              <a:t>)</a:t>
            </a:r>
          </a:p>
        </p:txBody>
      </p:sp>
    </p:spTree>
    <p:extLst>
      <p:ext uri="{BB962C8B-B14F-4D97-AF65-F5344CB8AC3E}">
        <p14:creationId xmlns:p14="http://schemas.microsoft.com/office/powerpoint/2010/main" val="30265449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2B0DC4-852F-2239-0B96-338D7B50BF19}"/>
              </a:ext>
            </a:extLst>
          </p:cNvPr>
          <p:cNvSpPr>
            <a:spLocks noGrp="1"/>
          </p:cNvSpPr>
          <p:nvPr>
            <p:ph type="body" sz="quarter" idx="14"/>
          </p:nvPr>
        </p:nvSpPr>
        <p:spPr/>
        <p:txBody>
          <a:bodyPr/>
          <a:lstStyle/>
          <a:p>
            <a:r>
              <a:rPr lang="en-US" dirty="0"/>
              <a:t>Model Deployment Workflow</a:t>
            </a:r>
          </a:p>
        </p:txBody>
      </p:sp>
      <p:sp>
        <p:nvSpPr>
          <p:cNvPr id="6" name="Chevron 14">
            <a:extLst>
              <a:ext uri="{FF2B5EF4-FFF2-40B4-BE49-F238E27FC236}">
                <a16:creationId xmlns:a16="http://schemas.microsoft.com/office/drawing/2014/main" id="{516E7D88-5161-F3A9-48AE-4CBD1E85977A}"/>
              </a:ext>
            </a:extLst>
          </p:cNvPr>
          <p:cNvSpPr/>
          <p:nvPr/>
        </p:nvSpPr>
        <p:spPr>
          <a:xfrm>
            <a:off x="2314213" y="1325102"/>
            <a:ext cx="2670084" cy="984738"/>
          </a:xfrm>
          <a:prstGeom prst="chevron">
            <a:avLst>
              <a:gd name="adj" fmla="val 3673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Data Integration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Data Cleaning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Data Preparation</a:t>
            </a:r>
          </a:p>
        </p:txBody>
      </p:sp>
      <p:sp>
        <p:nvSpPr>
          <p:cNvPr id="7" name="Chevron 18">
            <a:extLst>
              <a:ext uri="{FF2B5EF4-FFF2-40B4-BE49-F238E27FC236}">
                <a16:creationId xmlns:a16="http://schemas.microsoft.com/office/drawing/2014/main" id="{098E09FB-71C4-2C75-2A25-3E4E887DEA6B}"/>
              </a:ext>
            </a:extLst>
          </p:cNvPr>
          <p:cNvSpPr/>
          <p:nvPr/>
        </p:nvSpPr>
        <p:spPr>
          <a:xfrm>
            <a:off x="4823140" y="1326217"/>
            <a:ext cx="2670084" cy="984738"/>
          </a:xfrm>
          <a:prstGeom prst="chevron">
            <a:avLst>
              <a:gd name="adj" fmla="val 3673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Model Selection</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Training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Hyper-parameters</a:t>
            </a:r>
          </a:p>
        </p:txBody>
      </p:sp>
      <p:sp>
        <p:nvSpPr>
          <p:cNvPr id="8" name="Chevron 19">
            <a:extLst>
              <a:ext uri="{FF2B5EF4-FFF2-40B4-BE49-F238E27FC236}">
                <a16:creationId xmlns:a16="http://schemas.microsoft.com/office/drawing/2014/main" id="{179D9558-1B5C-AFB5-D5AE-7DD8FB65F895}"/>
              </a:ext>
            </a:extLst>
          </p:cNvPr>
          <p:cNvSpPr/>
          <p:nvPr/>
        </p:nvSpPr>
        <p:spPr>
          <a:xfrm>
            <a:off x="7607693" y="3298986"/>
            <a:ext cx="2670084" cy="832969"/>
          </a:xfrm>
          <a:prstGeom prst="chevron">
            <a:avLst>
              <a:gd name="adj" fmla="val 36735"/>
            </a:avLst>
          </a:prstGeom>
          <a:solidFill>
            <a:srgbClr val="7889FB"/>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Model Serving </a:t>
            </a:r>
          </a:p>
        </p:txBody>
      </p:sp>
      <p:cxnSp>
        <p:nvCxnSpPr>
          <p:cNvPr id="9" name="Straight Arrow Connector 8">
            <a:extLst>
              <a:ext uri="{FF2B5EF4-FFF2-40B4-BE49-F238E27FC236}">
                <a16:creationId xmlns:a16="http://schemas.microsoft.com/office/drawing/2014/main" id="{0C4DF0DB-50E1-DB66-B33D-CAB383ED2D60}"/>
              </a:ext>
            </a:extLst>
          </p:cNvPr>
          <p:cNvCxnSpPr/>
          <p:nvPr/>
        </p:nvCxnSpPr>
        <p:spPr>
          <a:xfrm>
            <a:off x="7635128" y="1817472"/>
            <a:ext cx="698922" cy="1284282"/>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F773DD4-3CE0-5F27-E940-4144208A0727}"/>
              </a:ext>
            </a:extLst>
          </p:cNvPr>
          <p:cNvSpPr/>
          <p:nvPr/>
        </p:nvSpPr>
        <p:spPr>
          <a:xfrm>
            <a:off x="9343993" y="2249369"/>
            <a:ext cx="405136" cy="51913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B</a:t>
            </a:r>
            <a:endParaRPr lang="en-US" sz="1600" b="1" dirty="0">
              <a:solidFill>
                <a:schemeClr val="bg1"/>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A631484E-8242-DC69-20CD-7596D348A47B}"/>
              </a:ext>
            </a:extLst>
          </p:cNvPr>
          <p:cNvSpPr/>
          <p:nvPr/>
        </p:nvSpPr>
        <p:spPr>
          <a:xfrm>
            <a:off x="8880991" y="2312190"/>
            <a:ext cx="412751" cy="3986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MY</a:t>
            </a:r>
          </a:p>
        </p:txBody>
      </p:sp>
      <p:sp>
        <p:nvSpPr>
          <p:cNvPr id="12" name="Rectangle 11">
            <a:extLst>
              <a:ext uri="{FF2B5EF4-FFF2-40B4-BE49-F238E27FC236}">
                <a16:creationId xmlns:a16="http://schemas.microsoft.com/office/drawing/2014/main" id="{A78A7203-3572-3D9D-F98E-279490156F27}"/>
              </a:ext>
            </a:extLst>
          </p:cNvPr>
          <p:cNvSpPr/>
          <p:nvPr/>
        </p:nvSpPr>
        <p:spPr>
          <a:xfrm>
            <a:off x="8304360" y="2312190"/>
            <a:ext cx="539752" cy="3986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MX</a:t>
            </a:r>
          </a:p>
        </p:txBody>
      </p:sp>
      <p:sp>
        <p:nvSpPr>
          <p:cNvPr id="13" name="TextBox 12">
            <a:extLst>
              <a:ext uri="{FF2B5EF4-FFF2-40B4-BE49-F238E27FC236}">
                <a16:creationId xmlns:a16="http://schemas.microsoft.com/office/drawing/2014/main" id="{3B861E09-0446-00A1-EFEB-E4A92F23115A}"/>
              </a:ext>
            </a:extLst>
          </p:cNvPr>
          <p:cNvSpPr txBox="1"/>
          <p:nvPr/>
        </p:nvSpPr>
        <p:spPr>
          <a:xfrm>
            <a:off x="8375740" y="1516438"/>
            <a:ext cx="1241158" cy="646331"/>
          </a:xfrm>
          <a:prstGeom prst="rect">
            <a:avLst/>
          </a:prstGeom>
          <a:noFill/>
        </p:spPr>
        <p:txBody>
          <a:bodyPr wrap="square" lIns="0" rIns="0" rtlCol="0">
            <a:spAutoFit/>
          </a:bodyPr>
          <a:lstStyle/>
          <a:p>
            <a:pPr algn="ctr"/>
            <a:r>
              <a:rPr lang="en-US" b="1" dirty="0">
                <a:latin typeface="Calibri" panose="020F0502020204030204" pitchFamily="34" charset="0"/>
                <a:cs typeface="Calibri" panose="020F0502020204030204" pitchFamily="34" charset="0"/>
              </a:rPr>
              <a:t>#1 Model</a:t>
            </a:r>
          </a:p>
          <a:p>
            <a:pPr algn="ctr"/>
            <a:r>
              <a:rPr lang="en-US" b="1" dirty="0">
                <a:latin typeface="Calibri" panose="020F0502020204030204" pitchFamily="34" charset="0"/>
                <a:cs typeface="Calibri" panose="020F0502020204030204" pitchFamily="34" charset="0"/>
              </a:rPr>
              <a:t>Deployment</a:t>
            </a:r>
          </a:p>
        </p:txBody>
      </p:sp>
      <p:pic>
        <p:nvPicPr>
          <p:cNvPr id="14" name="Picture 10" descr="https://upload.wikimedia.org/wikipedia/commons/thumb/d/d8/Emblem-person-blue.svg/1024px-Emblem-person-blue.svg.png">
            <a:extLst>
              <a:ext uri="{FF2B5EF4-FFF2-40B4-BE49-F238E27FC236}">
                <a16:creationId xmlns:a16="http://schemas.microsoft.com/office/drawing/2014/main" id="{86878305-D08D-F82F-0E17-87A7805374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9793" y="4799298"/>
            <a:ext cx="900732" cy="900739"/>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57F2E36-9FF9-64EB-D9D3-E26581D226DC}"/>
              </a:ext>
            </a:extLst>
          </p:cNvPr>
          <p:cNvSpPr txBox="1"/>
          <p:nvPr/>
        </p:nvSpPr>
        <p:spPr>
          <a:xfrm>
            <a:off x="7034153" y="4879868"/>
            <a:ext cx="1039352" cy="646331"/>
          </a:xfrm>
          <a:prstGeom prst="rect">
            <a:avLst/>
          </a:prstGeom>
          <a:noFill/>
        </p:spPr>
        <p:txBody>
          <a:bodyPr wrap="square" rtlCol="0">
            <a:spAutoFit/>
          </a:bodyPr>
          <a:lstStyle/>
          <a:p>
            <a:pPr algn="ctr"/>
            <a:r>
              <a:rPr lang="en-US" b="1" dirty="0">
                <a:solidFill>
                  <a:srgbClr val="7889FB"/>
                </a:solidFill>
                <a:latin typeface="Calibri" panose="020F0502020204030204" pitchFamily="34" charset="0"/>
                <a:cs typeface="Calibri" panose="020F0502020204030204" pitchFamily="34" charset="0"/>
              </a:rPr>
              <a:t>DevOps Engineer</a:t>
            </a:r>
          </a:p>
        </p:txBody>
      </p:sp>
      <p:pic>
        <p:nvPicPr>
          <p:cNvPr id="16" name="Picture 15">
            <a:extLst>
              <a:ext uri="{FF2B5EF4-FFF2-40B4-BE49-F238E27FC236}">
                <a16:creationId xmlns:a16="http://schemas.microsoft.com/office/drawing/2014/main" id="{39322767-70B1-DCBF-DB92-71F029B5B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0761" y="3029918"/>
            <a:ext cx="726111" cy="744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a:extLst>
              <a:ext uri="{FF2B5EF4-FFF2-40B4-BE49-F238E27FC236}">
                <a16:creationId xmlns:a16="http://schemas.microsoft.com/office/drawing/2014/main" id="{BA8D1034-D633-6618-E329-F2AE9B08DF50}"/>
              </a:ext>
            </a:extLst>
          </p:cNvPr>
          <p:cNvPicPr>
            <a:picLocks noChangeAspect="1"/>
          </p:cNvPicPr>
          <p:nvPr/>
        </p:nvPicPr>
        <p:blipFill rotWithShape="1">
          <a:blip r:embed="rId4">
            <a:extLst>
              <a:ext uri="{28A0092B-C50C-407E-A947-70E740481C1C}">
                <a14:useLocalDpi xmlns:a14="http://schemas.microsoft.com/office/drawing/2010/main" val="0"/>
              </a:ext>
            </a:extLst>
          </a:blip>
          <a:srcRect l="8265" t="9698" r="6904" b="11693"/>
          <a:stretch/>
        </p:blipFill>
        <p:spPr>
          <a:xfrm>
            <a:off x="2944766" y="3715471"/>
            <a:ext cx="967752" cy="896761"/>
          </a:xfrm>
          <a:prstGeom prst="rect">
            <a:avLst/>
          </a:prstGeom>
        </p:spPr>
      </p:pic>
      <p:cxnSp>
        <p:nvCxnSpPr>
          <p:cNvPr id="18" name="Straight Arrow Connector 17">
            <a:extLst>
              <a:ext uri="{FF2B5EF4-FFF2-40B4-BE49-F238E27FC236}">
                <a16:creationId xmlns:a16="http://schemas.microsoft.com/office/drawing/2014/main" id="{3EC94050-71F6-05FA-D4DF-A913E40419C6}"/>
              </a:ext>
            </a:extLst>
          </p:cNvPr>
          <p:cNvCxnSpPr/>
          <p:nvPr/>
        </p:nvCxnSpPr>
        <p:spPr>
          <a:xfrm>
            <a:off x="4028920" y="3774182"/>
            <a:ext cx="3656752" cy="0"/>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0017E72-7DE1-598F-CEF1-36662DB0255B}"/>
              </a:ext>
            </a:extLst>
          </p:cNvPr>
          <p:cNvSpPr txBox="1"/>
          <p:nvPr/>
        </p:nvSpPr>
        <p:spPr>
          <a:xfrm>
            <a:off x="4219838" y="3081168"/>
            <a:ext cx="3216549" cy="646331"/>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#2 Continuous Data Validation / Concept Drift Detection</a:t>
            </a:r>
          </a:p>
        </p:txBody>
      </p:sp>
      <p:sp>
        <p:nvSpPr>
          <p:cNvPr id="20" name="TextBox 19">
            <a:extLst>
              <a:ext uri="{FF2B5EF4-FFF2-40B4-BE49-F238E27FC236}">
                <a16:creationId xmlns:a16="http://schemas.microsoft.com/office/drawing/2014/main" id="{46C1A03F-A7B1-7C7E-20B6-EE8ED6E0694F}"/>
              </a:ext>
            </a:extLst>
          </p:cNvPr>
          <p:cNvSpPr txBox="1"/>
          <p:nvPr/>
        </p:nvSpPr>
        <p:spPr>
          <a:xfrm>
            <a:off x="8375740" y="4378590"/>
            <a:ext cx="1241158" cy="646331"/>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#3 Model</a:t>
            </a:r>
          </a:p>
          <a:p>
            <a:pPr algn="ctr"/>
            <a:r>
              <a:rPr lang="en-US" b="1" dirty="0">
                <a:solidFill>
                  <a:schemeClr val="accent1"/>
                </a:solidFill>
                <a:latin typeface="Calibri" panose="020F0502020204030204" pitchFamily="34" charset="0"/>
                <a:cs typeface="Calibri" panose="020F0502020204030204" pitchFamily="34" charset="0"/>
              </a:rPr>
              <a:t>Monitoring</a:t>
            </a:r>
          </a:p>
        </p:txBody>
      </p:sp>
      <p:sp>
        <p:nvSpPr>
          <p:cNvPr id="21" name="TextBox 20">
            <a:extLst>
              <a:ext uri="{FF2B5EF4-FFF2-40B4-BE49-F238E27FC236}">
                <a16:creationId xmlns:a16="http://schemas.microsoft.com/office/drawing/2014/main" id="{A1B41E4C-B70C-FB64-FB4D-637134738C27}"/>
              </a:ext>
            </a:extLst>
          </p:cNvPr>
          <p:cNvSpPr txBox="1"/>
          <p:nvPr/>
        </p:nvSpPr>
        <p:spPr>
          <a:xfrm>
            <a:off x="2906129" y="4741368"/>
            <a:ext cx="2615192" cy="923330"/>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#4 Periodic / Event-based Re-Training &amp; Updates</a:t>
            </a:r>
            <a:br>
              <a:rPr lang="en-US" b="1" dirty="0">
                <a:solidFill>
                  <a:schemeClr val="accent1"/>
                </a:solidFill>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(automatic / semi-manual)</a:t>
            </a:r>
          </a:p>
        </p:txBody>
      </p:sp>
      <p:sp>
        <p:nvSpPr>
          <p:cNvPr id="22" name="TextBox 21">
            <a:extLst>
              <a:ext uri="{FF2B5EF4-FFF2-40B4-BE49-F238E27FC236}">
                <a16:creationId xmlns:a16="http://schemas.microsoft.com/office/drawing/2014/main" id="{B83D86BC-C8B7-19E4-40A4-B3F829743D67}"/>
              </a:ext>
            </a:extLst>
          </p:cNvPr>
          <p:cNvSpPr txBox="1"/>
          <p:nvPr/>
        </p:nvSpPr>
        <p:spPr>
          <a:xfrm>
            <a:off x="1711279" y="3440968"/>
            <a:ext cx="1084852" cy="646331"/>
          </a:xfrm>
          <a:prstGeom prst="rect">
            <a:avLst/>
          </a:prstGeom>
          <a:noFill/>
        </p:spPr>
        <p:txBody>
          <a:bodyPr wrap="square" lIns="0" rIns="0" rtlCol="0">
            <a:spAutoFit/>
          </a:bodyPr>
          <a:lstStyle/>
          <a:p>
            <a:pPr algn="ctr"/>
            <a:r>
              <a:rPr lang="en-US" dirty="0">
                <a:latin typeface="Calibri" panose="020F0502020204030204" pitchFamily="34" charset="0"/>
                <a:cs typeface="Calibri" panose="020F0502020204030204" pitchFamily="34" charset="0"/>
              </a:rPr>
              <a:t>Prediction Requests</a:t>
            </a:r>
          </a:p>
        </p:txBody>
      </p:sp>
    </p:spTree>
    <p:extLst>
      <p:ext uri="{BB962C8B-B14F-4D97-AF65-F5344CB8AC3E}">
        <p14:creationId xmlns:p14="http://schemas.microsoft.com/office/powerpoint/2010/main" val="3896539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p:bldP spid="19" grpId="0"/>
      <p:bldP spid="20" grpId="0"/>
      <p:bldP spid="21"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5418CD-A943-54C9-CE3F-17156C3F39B3}"/>
              </a:ext>
            </a:extLst>
          </p:cNvPr>
          <p:cNvSpPr>
            <a:spLocks noGrp="1"/>
          </p:cNvSpPr>
          <p:nvPr>
            <p:ph type="body" sz="quarter" idx="18"/>
          </p:nvPr>
        </p:nvSpPr>
        <p:spPr/>
        <p:txBody>
          <a:bodyPr/>
          <a:lstStyle/>
          <a:p>
            <a:r>
              <a:rPr lang="en-US" dirty="0"/>
              <a:t>Goals:</a:t>
            </a:r>
          </a:p>
          <a:p>
            <a:pPr lvl="1"/>
            <a:endParaRPr lang="en-US" dirty="0"/>
          </a:p>
          <a:p>
            <a:pPr lvl="1"/>
            <a:endParaRPr lang="en-US" sz="1200" dirty="0"/>
          </a:p>
          <a:p>
            <a:r>
              <a:rPr lang="en-US" dirty="0"/>
              <a:t>#1 Check Deviations Training/Serving Data</a:t>
            </a:r>
          </a:p>
          <a:p>
            <a:pPr lvl="1"/>
            <a:r>
              <a:rPr lang="en-US" dirty="0"/>
              <a:t>Different data distributions, distinct items </a:t>
            </a:r>
            <a:r>
              <a:rPr lang="en-US" dirty="0">
                <a:sym typeface="Wingdings" panose="05000000000000000000" pitchFamily="2" charset="2"/>
              </a:rPr>
              <a:t> impact on model accuracy?</a:t>
            </a:r>
          </a:p>
          <a:p>
            <a:pPr marL="457200" lvl="1" indent="0">
              <a:buNone/>
            </a:pPr>
            <a:r>
              <a:rPr lang="en-US" dirty="0">
                <a:sym typeface="Wingdings" panose="05000000000000000000" pitchFamily="2" charset="2"/>
              </a:rPr>
              <a:t> See </a:t>
            </a:r>
            <a:r>
              <a:rPr lang="en-US" b="1" dirty="0">
                <a:solidFill>
                  <a:srgbClr val="7889FB"/>
                </a:solidFill>
                <a:sym typeface="Wingdings" panose="05000000000000000000" pitchFamily="2" charset="2"/>
              </a:rPr>
              <a:t>09 Data Acquisition and Preparation</a:t>
            </a:r>
            <a:r>
              <a:rPr lang="en-US" dirty="0">
                <a:sym typeface="Wingdings" panose="05000000000000000000" pitchFamily="2" charset="2"/>
              </a:rPr>
              <a:t> (Data Validation)</a:t>
            </a:r>
            <a:endParaRPr lang="en-US" sz="1200" dirty="0"/>
          </a:p>
          <a:p>
            <a:r>
              <a:rPr lang="en-US" dirty="0"/>
              <a:t>#2 Definition of Alerts</a:t>
            </a:r>
          </a:p>
          <a:p>
            <a:pPr lvl="1"/>
            <a:r>
              <a:rPr lang="en-US" dirty="0"/>
              <a:t>Understandable and actionable </a:t>
            </a:r>
          </a:p>
          <a:p>
            <a:pPr lvl="1"/>
            <a:r>
              <a:rPr lang="en-US" dirty="0"/>
              <a:t>Sensitivity for alerts (</a:t>
            </a:r>
            <a:r>
              <a:rPr lang="en-US" b="1" dirty="0">
                <a:solidFill>
                  <a:schemeClr val="accent1"/>
                </a:solidFill>
              </a:rPr>
              <a:t>ignored if too frequent</a:t>
            </a:r>
            <a:r>
              <a:rPr lang="en-US" dirty="0"/>
              <a:t>)</a:t>
            </a:r>
            <a:endParaRPr lang="en-US" sz="1200" dirty="0"/>
          </a:p>
          <a:p>
            <a:r>
              <a:rPr lang="en-US" dirty="0"/>
              <a:t>#3 Data Fixes</a:t>
            </a:r>
          </a:p>
          <a:p>
            <a:pPr lvl="1"/>
            <a:r>
              <a:rPr lang="en-US" dirty="0"/>
              <a:t>Identify problematic parts</a:t>
            </a:r>
          </a:p>
          <a:p>
            <a:pPr lvl="1"/>
            <a:r>
              <a:rPr lang="en-US" dirty="0"/>
              <a:t>Impact of fix on accuracy</a:t>
            </a:r>
          </a:p>
          <a:p>
            <a:pPr lvl="1"/>
            <a:r>
              <a:rPr lang="en-US" dirty="0"/>
              <a:t>How to backfill into training data</a:t>
            </a:r>
          </a:p>
          <a:p>
            <a:endParaRPr lang="en-US" dirty="0"/>
          </a:p>
        </p:txBody>
      </p:sp>
      <p:sp>
        <p:nvSpPr>
          <p:cNvPr id="3" name="Text Placeholder 2">
            <a:extLst>
              <a:ext uri="{FF2B5EF4-FFF2-40B4-BE49-F238E27FC236}">
                <a16:creationId xmlns:a16="http://schemas.microsoft.com/office/drawing/2014/main" id="{D0BDA644-91CB-57DB-2A80-BF9FA463B874}"/>
              </a:ext>
            </a:extLst>
          </p:cNvPr>
          <p:cNvSpPr>
            <a:spLocks noGrp="1"/>
          </p:cNvSpPr>
          <p:nvPr>
            <p:ph type="body" sz="quarter" idx="14"/>
          </p:nvPr>
        </p:nvSpPr>
        <p:spPr/>
        <p:txBody>
          <a:bodyPr/>
          <a:lstStyle/>
          <a:p>
            <a:r>
              <a:rPr lang="en-US" dirty="0"/>
              <a:t>Monitoring Deployed Models </a:t>
            </a:r>
          </a:p>
        </p:txBody>
      </p:sp>
      <p:sp>
        <p:nvSpPr>
          <p:cNvPr id="4" name="Rectangle 3">
            <a:extLst>
              <a:ext uri="{FF2B5EF4-FFF2-40B4-BE49-F238E27FC236}">
                <a16:creationId xmlns:a16="http://schemas.microsoft.com/office/drawing/2014/main" id="{C43E97D8-42B1-14EE-7C52-6CBE8BF7D94B}"/>
              </a:ext>
            </a:extLst>
          </p:cNvPr>
          <p:cNvSpPr/>
          <p:nvPr/>
        </p:nvSpPr>
        <p:spPr>
          <a:xfrm>
            <a:off x="2387773" y="1209130"/>
            <a:ext cx="3557619" cy="707886"/>
          </a:xfrm>
          <a:prstGeom prst="rect">
            <a:avLst/>
          </a:prstGeom>
        </p:spPr>
        <p:txBody>
          <a:bodyPr wrap="square">
            <a:spAutoFit/>
          </a:bodyPr>
          <a:lstStyle/>
          <a:p>
            <a:pPr algn="ctr"/>
            <a:r>
              <a:rPr lang="en-US" sz="2000" b="1" dirty="0">
                <a:solidFill>
                  <a:srgbClr val="7889FB"/>
                </a:solidFill>
                <a:latin typeface="Calibri" panose="020F0502020204030204" pitchFamily="34" charset="0"/>
                <a:cs typeface="Calibri" panose="020F0502020204030204" pitchFamily="34" charset="0"/>
              </a:rPr>
              <a:t>Robustness</a:t>
            </a:r>
            <a:r>
              <a:rPr lang="en-US" sz="2000" dirty="0">
                <a:latin typeface="Calibri" panose="020F0502020204030204" pitchFamily="34" charset="0"/>
                <a:cs typeface="Calibri" panose="020F0502020204030204" pitchFamily="34" charset="0"/>
              </a:rPr>
              <a:t> (e.g., data, latency) </a:t>
            </a:r>
            <a:br>
              <a:rPr lang="en-US" sz="2000" dirty="0">
                <a:latin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and </a:t>
            </a:r>
            <a:r>
              <a:rPr lang="en-US" sz="2000" b="1" dirty="0">
                <a:solidFill>
                  <a:schemeClr val="accent1"/>
                </a:solidFill>
                <a:latin typeface="Calibri" panose="020F0502020204030204" pitchFamily="34" charset="0"/>
                <a:cs typeface="Calibri" panose="020F0502020204030204" pitchFamily="34" charset="0"/>
              </a:rPr>
              <a:t>model accuracy</a:t>
            </a:r>
          </a:p>
        </p:txBody>
      </p:sp>
      <p:pic>
        <p:nvPicPr>
          <p:cNvPr id="5" name="Picture 4">
            <a:extLst>
              <a:ext uri="{FF2B5EF4-FFF2-40B4-BE49-F238E27FC236}">
                <a16:creationId xmlns:a16="http://schemas.microsoft.com/office/drawing/2014/main" id="{EFE8D305-69E6-B3FC-3FA2-1BF16D4F349F}"/>
              </a:ext>
            </a:extLst>
          </p:cNvPr>
          <p:cNvPicPr>
            <a:picLocks noChangeAspect="1"/>
          </p:cNvPicPr>
          <p:nvPr/>
        </p:nvPicPr>
        <p:blipFill>
          <a:blip r:embed="rId3"/>
          <a:stretch>
            <a:fillRect/>
          </a:stretch>
        </p:blipFill>
        <p:spPr>
          <a:xfrm>
            <a:off x="9509416" y="429472"/>
            <a:ext cx="979157" cy="548640"/>
          </a:xfrm>
          <a:prstGeom prst="rect">
            <a:avLst/>
          </a:prstGeom>
          <a:ln w="25400">
            <a:solidFill>
              <a:srgbClr val="7889FB"/>
            </a:solidFill>
          </a:ln>
        </p:spPr>
      </p:pic>
      <p:sp>
        <p:nvSpPr>
          <p:cNvPr id="6" name="TextBox 5">
            <a:extLst>
              <a:ext uri="{FF2B5EF4-FFF2-40B4-BE49-F238E27FC236}">
                <a16:creationId xmlns:a16="http://schemas.microsoft.com/office/drawing/2014/main" id="{D53FBBB4-E408-8CDA-7D5C-F427C559FB6F}"/>
              </a:ext>
            </a:extLst>
          </p:cNvPr>
          <p:cNvSpPr txBox="1"/>
          <p:nvPr/>
        </p:nvSpPr>
        <p:spPr>
          <a:xfrm>
            <a:off x="6876150" y="1046819"/>
            <a:ext cx="3632520" cy="738664"/>
          </a:xfrm>
          <a:prstGeom prst="rect">
            <a:avLst/>
          </a:prstGeom>
          <a:noFill/>
        </p:spPr>
        <p:txBody>
          <a:bodyPr wrap="square" lIns="0" rIns="0" rtlCol="0">
            <a:spAutoFit/>
          </a:bodyPr>
          <a:lstStyle/>
          <a:p>
            <a:pPr algn="r"/>
            <a:r>
              <a:rPr lang="en-US" sz="140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Neoklis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Polyzotis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Sudip</a:t>
            </a:r>
            <a:r>
              <a:rPr lang="en-US" sz="1400" dirty="0">
                <a:latin typeface="Calibri" panose="020F0502020204030204" pitchFamily="34" charset="0"/>
                <a:cs typeface="Calibri" panose="020F0502020204030204" pitchFamily="34" charset="0"/>
              </a:rPr>
              <a:t> Roy, Steven Whang, Martin </a:t>
            </a:r>
            <a:r>
              <a:rPr lang="en-US" sz="1400" dirty="0" err="1">
                <a:latin typeface="Calibri" panose="020F0502020204030204" pitchFamily="34" charset="0"/>
                <a:cs typeface="Calibri" panose="020F0502020204030204" pitchFamily="34" charset="0"/>
              </a:rPr>
              <a:t>Zinkevich</a:t>
            </a:r>
            <a:r>
              <a:rPr lang="en-US" sz="1400" dirty="0">
                <a:latin typeface="Calibri" panose="020F0502020204030204" pitchFamily="34" charset="0"/>
                <a:cs typeface="Calibri" panose="020F0502020204030204" pitchFamily="34" charset="0"/>
              </a:rPr>
              <a:t>: Data Management Challenges in Production Machine Learning, </a:t>
            </a:r>
            <a:r>
              <a:rPr lang="en-US" sz="1400" b="1" dirty="0">
                <a:latin typeface="Calibri" panose="020F0502020204030204" pitchFamily="34" charset="0"/>
                <a:cs typeface="Calibri" panose="020F0502020204030204" pitchFamily="34" charset="0"/>
              </a:rPr>
              <a:t>SIGMOD 2017</a:t>
            </a:r>
            <a:r>
              <a:rPr lang="en-US" sz="1400" dirty="0">
                <a:latin typeface="Calibri" panose="020F0502020204030204" pitchFamily="34" charset="0"/>
                <a:cs typeface="Calibri" panose="020F0502020204030204" pitchFamily="34" charset="0"/>
              </a:rPr>
              <a:t>]</a:t>
            </a:r>
          </a:p>
        </p:txBody>
      </p:sp>
      <p:grpSp>
        <p:nvGrpSpPr>
          <p:cNvPr id="7" name="Group 6">
            <a:extLst>
              <a:ext uri="{FF2B5EF4-FFF2-40B4-BE49-F238E27FC236}">
                <a16:creationId xmlns:a16="http://schemas.microsoft.com/office/drawing/2014/main" id="{00E2381C-7969-2E16-5BF5-39E56D725E90}"/>
              </a:ext>
            </a:extLst>
          </p:cNvPr>
          <p:cNvGrpSpPr/>
          <p:nvPr/>
        </p:nvGrpSpPr>
        <p:grpSpPr>
          <a:xfrm>
            <a:off x="8486247" y="3010673"/>
            <a:ext cx="2522138" cy="1519639"/>
            <a:chOff x="6270170" y="3387193"/>
            <a:chExt cx="2522138" cy="1519639"/>
          </a:xfrm>
        </p:grpSpPr>
        <p:pic>
          <p:nvPicPr>
            <p:cNvPr id="8" name="Picture 7">
              <a:extLst>
                <a:ext uri="{FF2B5EF4-FFF2-40B4-BE49-F238E27FC236}">
                  <a16:creationId xmlns:a16="http://schemas.microsoft.com/office/drawing/2014/main" id="{2A98C3BF-A8EC-82E9-20DE-BC34A509C0AD}"/>
                </a:ext>
              </a:extLst>
            </p:cNvPr>
            <p:cNvPicPr>
              <a:picLocks noChangeAspect="1"/>
            </p:cNvPicPr>
            <p:nvPr/>
          </p:nvPicPr>
          <p:blipFill>
            <a:blip r:embed="rId4"/>
            <a:stretch>
              <a:fillRect/>
            </a:stretch>
          </p:blipFill>
          <p:spPr>
            <a:xfrm>
              <a:off x="6270170" y="3387193"/>
              <a:ext cx="2387311" cy="1419527"/>
            </a:xfrm>
            <a:prstGeom prst="rect">
              <a:avLst/>
            </a:prstGeom>
          </p:spPr>
        </p:pic>
        <p:sp>
          <p:nvSpPr>
            <p:cNvPr id="9" name="TextBox 8">
              <a:extLst>
                <a:ext uri="{FF2B5EF4-FFF2-40B4-BE49-F238E27FC236}">
                  <a16:creationId xmlns:a16="http://schemas.microsoft.com/office/drawing/2014/main" id="{46169A00-6529-CA50-B0CC-22A7AFE06FAF}"/>
                </a:ext>
              </a:extLst>
            </p:cNvPr>
            <p:cNvSpPr txBox="1"/>
            <p:nvPr/>
          </p:nvSpPr>
          <p:spPr>
            <a:xfrm>
              <a:off x="7244862" y="4260501"/>
              <a:ext cx="1547446" cy="646331"/>
            </a:xfrm>
            <a:prstGeom prst="rect">
              <a:avLst/>
            </a:prstGeom>
            <a:noFill/>
          </p:spPr>
          <p:txBody>
            <a:bodyPr wrap="square" lIns="0" rIns="0" rtlCol="0">
              <a:spAutoFit/>
            </a:bodyPr>
            <a:lstStyle/>
            <a:p>
              <a:pPr algn="ctr"/>
              <a:r>
                <a:rPr lang="en-US" dirty="0">
                  <a:latin typeface="Calibri" panose="020F0502020204030204" pitchFamily="34" charset="0"/>
                  <a:cs typeface="Calibri" panose="020F0502020204030204" pitchFamily="34" charset="0"/>
                </a:rPr>
                <a:t>During serving: </a:t>
              </a:r>
              <a:r>
                <a:rPr lang="en-US" dirty="0">
                  <a:solidFill>
                    <a:schemeClr val="accent1"/>
                  </a:solidFill>
                  <a:latin typeface="Calibri" panose="020F0502020204030204" pitchFamily="34" charset="0"/>
                  <a:cs typeface="Calibri" panose="020F0502020204030204" pitchFamily="34" charset="0"/>
                </a:rPr>
                <a:t>0.11</a:t>
              </a:r>
              <a:r>
                <a:rPr lang="en-US" dirty="0">
                  <a:latin typeface="Calibri" panose="020F0502020204030204" pitchFamily="34" charset="0"/>
                  <a:cs typeface="Calibri" panose="020F0502020204030204" pitchFamily="34" charset="0"/>
                </a:rPr>
                <a:t>?</a:t>
              </a:r>
            </a:p>
          </p:txBody>
        </p:sp>
      </p:grpSp>
      <p:sp>
        <p:nvSpPr>
          <p:cNvPr id="10" name="TextBox 9">
            <a:extLst>
              <a:ext uri="{FF2B5EF4-FFF2-40B4-BE49-F238E27FC236}">
                <a16:creationId xmlns:a16="http://schemas.microsoft.com/office/drawing/2014/main" id="{C3B066F6-277E-B7B3-8660-8BFD5924421E}"/>
              </a:ext>
            </a:extLst>
          </p:cNvPr>
          <p:cNvSpPr txBox="1"/>
          <p:nvPr/>
        </p:nvSpPr>
        <p:spPr>
          <a:xfrm>
            <a:off x="5181598" y="4888700"/>
            <a:ext cx="4842104" cy="646331"/>
          </a:xfrm>
          <a:prstGeom prst="rect">
            <a:avLst/>
          </a:prstGeom>
          <a:noFill/>
        </p:spPr>
        <p:txBody>
          <a:bodyPr wrap="square" lIns="0" rIns="0" rtlCol="0">
            <a:spAutoFit/>
          </a:bodyPr>
          <a:lstStyle/>
          <a:p>
            <a:pPr algn="ctr"/>
            <a:r>
              <a:rPr lang="en-US" b="1" dirty="0">
                <a:solidFill>
                  <a:srgbClr val="7889FB"/>
                </a:solidFill>
                <a:latin typeface="Calibri" panose="020F0502020204030204" pitchFamily="34" charset="0"/>
                <a:cs typeface="Calibri" panose="020F0502020204030204" pitchFamily="34" charset="0"/>
              </a:rPr>
              <a:t>“The question is not whether something is ‘wrong’. The question is whether it gets fixed”</a:t>
            </a:r>
          </a:p>
        </p:txBody>
      </p:sp>
    </p:spTree>
    <p:extLst>
      <p:ext uri="{BB962C8B-B14F-4D97-AF65-F5344CB8AC3E}">
        <p14:creationId xmlns:p14="http://schemas.microsoft.com/office/powerpoint/2010/main" val="415673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71E8A4-BB9A-CE76-35FF-8446632E39C8}"/>
              </a:ext>
            </a:extLst>
          </p:cNvPr>
          <p:cNvSpPr>
            <a:spLocks noGrp="1"/>
          </p:cNvSpPr>
          <p:nvPr>
            <p:ph type="body" sz="quarter" idx="18"/>
          </p:nvPr>
        </p:nvSpPr>
        <p:spPr/>
        <p:txBody>
          <a:bodyPr/>
          <a:lstStyle/>
          <a:p>
            <a:r>
              <a:rPr lang="en-US" dirty="0"/>
              <a:t>Alert Guidelines</a:t>
            </a:r>
          </a:p>
          <a:p>
            <a:pPr lvl="1"/>
            <a:r>
              <a:rPr lang="en-US" b="1" dirty="0">
                <a:solidFill>
                  <a:srgbClr val="7889FB"/>
                </a:solidFill>
              </a:rPr>
              <a:t>Make them actionable</a:t>
            </a:r>
            <a:br>
              <a:rPr lang="en-US" dirty="0"/>
            </a:br>
            <a:r>
              <a:rPr lang="en-US" dirty="0"/>
              <a:t>missing field, </a:t>
            </a:r>
            <a:br>
              <a:rPr lang="en-US" dirty="0"/>
            </a:br>
            <a:r>
              <a:rPr lang="en-US" dirty="0"/>
              <a:t>field has new values, </a:t>
            </a:r>
            <a:br>
              <a:rPr lang="en-US" dirty="0"/>
            </a:br>
            <a:r>
              <a:rPr lang="en-US" dirty="0"/>
              <a:t>distribution changes</a:t>
            </a:r>
          </a:p>
          <a:p>
            <a:pPr lvl="1"/>
            <a:r>
              <a:rPr lang="en-US" b="1" dirty="0">
                <a:solidFill>
                  <a:srgbClr val="7889FB"/>
                </a:solidFill>
              </a:rPr>
              <a:t>Question</a:t>
            </a:r>
            <a:r>
              <a:rPr lang="en-US" dirty="0"/>
              <a:t> data AND constraints</a:t>
            </a:r>
          </a:p>
          <a:p>
            <a:pPr lvl="1"/>
            <a:r>
              <a:rPr lang="en-US" dirty="0"/>
              <a:t>Combining repairs: </a:t>
            </a:r>
            <a:br>
              <a:rPr lang="en-US" dirty="0"/>
            </a:br>
            <a:r>
              <a:rPr lang="en-US" b="1" dirty="0">
                <a:solidFill>
                  <a:srgbClr val="7889FB"/>
                </a:solidFill>
              </a:rPr>
              <a:t>principle of minimality</a:t>
            </a:r>
          </a:p>
          <a:p>
            <a:pPr lvl="1"/>
            <a:endParaRPr lang="en-US" dirty="0"/>
          </a:p>
          <a:p>
            <a:r>
              <a:rPr lang="en-US" dirty="0"/>
              <a:t>Complex Data Lifecycle</a:t>
            </a:r>
          </a:p>
          <a:p>
            <a:pPr lvl="1"/>
            <a:r>
              <a:rPr lang="en-US" dirty="0"/>
              <a:t>Adding new features to production ML pipelines is a </a:t>
            </a:r>
            <a:r>
              <a:rPr lang="en-US" b="1" dirty="0">
                <a:solidFill>
                  <a:schemeClr val="accent1"/>
                </a:solidFill>
              </a:rPr>
              <a:t>complex process</a:t>
            </a:r>
          </a:p>
          <a:p>
            <a:pPr lvl="1"/>
            <a:r>
              <a:rPr lang="en-US" dirty="0"/>
              <a:t>Data does not live in a DBMS; data often resides in </a:t>
            </a:r>
            <a:r>
              <a:rPr lang="en-US" b="1" dirty="0">
                <a:solidFill>
                  <a:schemeClr val="accent1"/>
                </a:solidFill>
              </a:rPr>
              <a:t>multiple storage systems </a:t>
            </a:r>
            <a:br>
              <a:rPr lang="en-US" b="1" dirty="0">
                <a:solidFill>
                  <a:schemeClr val="accent1"/>
                </a:solidFill>
              </a:rPr>
            </a:br>
            <a:r>
              <a:rPr lang="en-US" dirty="0"/>
              <a:t>that have </a:t>
            </a:r>
            <a:r>
              <a:rPr lang="en-US" b="1" dirty="0">
                <a:solidFill>
                  <a:schemeClr val="accent1"/>
                </a:solidFill>
              </a:rPr>
              <a:t>different characteristics</a:t>
            </a:r>
          </a:p>
          <a:p>
            <a:pPr lvl="1"/>
            <a:r>
              <a:rPr lang="en-US" dirty="0"/>
              <a:t>Collecting data for training can be </a:t>
            </a:r>
            <a:r>
              <a:rPr lang="en-US" b="1" dirty="0">
                <a:solidFill>
                  <a:schemeClr val="accent1"/>
                </a:solidFill>
              </a:rPr>
              <a:t>hard and expensive</a:t>
            </a:r>
          </a:p>
          <a:p>
            <a:endParaRPr lang="en-US" dirty="0"/>
          </a:p>
        </p:txBody>
      </p:sp>
      <p:sp>
        <p:nvSpPr>
          <p:cNvPr id="3" name="Text Placeholder 2">
            <a:extLst>
              <a:ext uri="{FF2B5EF4-FFF2-40B4-BE49-F238E27FC236}">
                <a16:creationId xmlns:a16="http://schemas.microsoft.com/office/drawing/2014/main" id="{BA44FA81-3594-3B39-F13A-0CC5FEED3D5D}"/>
              </a:ext>
            </a:extLst>
          </p:cNvPr>
          <p:cNvSpPr>
            <a:spLocks noGrp="1"/>
          </p:cNvSpPr>
          <p:nvPr>
            <p:ph type="body" sz="quarter" idx="14"/>
          </p:nvPr>
        </p:nvSpPr>
        <p:spPr/>
        <p:txBody>
          <a:bodyPr/>
          <a:lstStyle/>
          <a:p>
            <a:r>
              <a:rPr lang="en-US" dirty="0"/>
              <a:t>Monitoring Deployed Models, cont.</a:t>
            </a:r>
          </a:p>
        </p:txBody>
      </p:sp>
      <p:pic>
        <p:nvPicPr>
          <p:cNvPr id="4" name="Picture 3">
            <a:extLst>
              <a:ext uri="{FF2B5EF4-FFF2-40B4-BE49-F238E27FC236}">
                <a16:creationId xmlns:a16="http://schemas.microsoft.com/office/drawing/2014/main" id="{6F21F31D-EDDC-50FA-D005-0D4B7B88EDF2}"/>
              </a:ext>
            </a:extLst>
          </p:cNvPr>
          <p:cNvPicPr>
            <a:picLocks noChangeAspect="1"/>
          </p:cNvPicPr>
          <p:nvPr/>
        </p:nvPicPr>
        <p:blipFill>
          <a:blip r:embed="rId2"/>
          <a:stretch>
            <a:fillRect/>
          </a:stretch>
        </p:blipFill>
        <p:spPr>
          <a:xfrm>
            <a:off x="9509416" y="429472"/>
            <a:ext cx="979157" cy="548640"/>
          </a:xfrm>
          <a:prstGeom prst="rect">
            <a:avLst/>
          </a:prstGeom>
          <a:ln w="25400">
            <a:solidFill>
              <a:srgbClr val="7889FB"/>
            </a:solidFill>
          </a:ln>
        </p:spPr>
      </p:pic>
      <p:sp>
        <p:nvSpPr>
          <p:cNvPr id="5" name="TextBox 4">
            <a:extLst>
              <a:ext uri="{FF2B5EF4-FFF2-40B4-BE49-F238E27FC236}">
                <a16:creationId xmlns:a16="http://schemas.microsoft.com/office/drawing/2014/main" id="{22FB8241-8B7B-8910-0570-4E9E2FB58E19}"/>
              </a:ext>
            </a:extLst>
          </p:cNvPr>
          <p:cNvSpPr txBox="1"/>
          <p:nvPr/>
        </p:nvSpPr>
        <p:spPr>
          <a:xfrm>
            <a:off x="6876150" y="1046819"/>
            <a:ext cx="3632520" cy="738664"/>
          </a:xfrm>
          <a:prstGeom prst="rect">
            <a:avLst/>
          </a:prstGeom>
          <a:noFill/>
        </p:spPr>
        <p:txBody>
          <a:bodyPr wrap="square" lIns="0" rIns="0" rtlCol="0">
            <a:spAutoFit/>
          </a:bodyPr>
          <a:lstStyle/>
          <a:p>
            <a:pPr algn="r"/>
            <a:r>
              <a:rPr lang="en-US" sz="1400">
                <a:latin typeface="Calibri" panose="020F0502020204030204" pitchFamily="34" charset="0"/>
                <a:cs typeface="Calibri" panose="020F0502020204030204" pitchFamily="34" charset="0"/>
              </a:rPr>
              <a:t>[</a:t>
            </a:r>
            <a:r>
              <a:rPr lang="en-US" sz="1400" dirty="0" err="1">
                <a:latin typeface="Calibri" panose="020F0502020204030204" pitchFamily="34" charset="0"/>
                <a:cs typeface="Calibri" panose="020F0502020204030204" pitchFamily="34" charset="0"/>
              </a:rPr>
              <a:t>Neoklis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Polyzotis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Sudip</a:t>
            </a:r>
            <a:r>
              <a:rPr lang="en-US" sz="1400" dirty="0">
                <a:latin typeface="Calibri" panose="020F0502020204030204" pitchFamily="34" charset="0"/>
                <a:cs typeface="Calibri" panose="020F0502020204030204" pitchFamily="34" charset="0"/>
              </a:rPr>
              <a:t> Roy, Steven Whang, Martin </a:t>
            </a:r>
            <a:r>
              <a:rPr lang="en-US" sz="1400" dirty="0" err="1">
                <a:latin typeface="Calibri" panose="020F0502020204030204" pitchFamily="34" charset="0"/>
                <a:cs typeface="Calibri" panose="020F0502020204030204" pitchFamily="34" charset="0"/>
              </a:rPr>
              <a:t>Zinkevich</a:t>
            </a:r>
            <a:r>
              <a:rPr lang="en-US" sz="1400" dirty="0">
                <a:latin typeface="Calibri" panose="020F0502020204030204" pitchFamily="34" charset="0"/>
                <a:cs typeface="Calibri" panose="020F0502020204030204" pitchFamily="34" charset="0"/>
              </a:rPr>
              <a:t>: Data Management Challenges in Production Machine Learning, </a:t>
            </a:r>
            <a:r>
              <a:rPr lang="en-US" sz="1400" b="1" dirty="0">
                <a:latin typeface="Calibri" panose="020F0502020204030204" pitchFamily="34" charset="0"/>
                <a:cs typeface="Calibri" panose="020F0502020204030204" pitchFamily="34" charset="0"/>
              </a:rPr>
              <a:t>SIGMOD 2017</a:t>
            </a:r>
            <a:r>
              <a:rPr lang="en-US" sz="14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8C2A1909-8C3B-1604-0139-B814819508E6}"/>
              </a:ext>
            </a:extLst>
          </p:cNvPr>
          <p:cNvPicPr>
            <a:picLocks noChangeAspect="1"/>
          </p:cNvPicPr>
          <p:nvPr/>
        </p:nvPicPr>
        <p:blipFill>
          <a:blip r:embed="rId3"/>
          <a:stretch>
            <a:fillRect/>
          </a:stretch>
        </p:blipFill>
        <p:spPr>
          <a:xfrm>
            <a:off x="9788401" y="3575265"/>
            <a:ext cx="712347" cy="548640"/>
          </a:xfrm>
          <a:prstGeom prst="rect">
            <a:avLst/>
          </a:prstGeom>
          <a:ln w="25400">
            <a:solidFill>
              <a:srgbClr val="7889FB"/>
            </a:solidFill>
          </a:ln>
        </p:spPr>
      </p:pic>
      <p:sp>
        <p:nvSpPr>
          <p:cNvPr id="7" name="TextBox 6">
            <a:extLst>
              <a:ext uri="{FF2B5EF4-FFF2-40B4-BE49-F238E27FC236}">
                <a16:creationId xmlns:a16="http://schemas.microsoft.com/office/drawing/2014/main" id="{C7A09593-F9B9-94D4-15B0-5002BD61326E}"/>
              </a:ext>
            </a:extLst>
          </p:cNvPr>
          <p:cNvSpPr txBox="1"/>
          <p:nvPr/>
        </p:nvSpPr>
        <p:spPr>
          <a:xfrm>
            <a:off x="6858492" y="3466520"/>
            <a:ext cx="2762250" cy="523220"/>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[Xu Chu, </a:t>
            </a:r>
            <a:r>
              <a:rPr lang="en-US" sz="1400" dirty="0" err="1">
                <a:latin typeface="Calibri" panose="020F0502020204030204" pitchFamily="34" charset="0"/>
                <a:cs typeface="Calibri" panose="020F0502020204030204" pitchFamily="34" charset="0"/>
              </a:rPr>
              <a:t>Ihab</a:t>
            </a:r>
            <a:r>
              <a:rPr lang="en-US" sz="1400" dirty="0">
                <a:latin typeface="Calibri" panose="020F0502020204030204" pitchFamily="34" charset="0"/>
                <a:cs typeface="Calibri" panose="020F0502020204030204" pitchFamily="34" charset="0"/>
              </a:rPr>
              <a:t> F. </a:t>
            </a:r>
            <a:r>
              <a:rPr lang="en-US" sz="1400" dirty="0" err="1">
                <a:latin typeface="Calibri" panose="020F0502020204030204" pitchFamily="34" charset="0"/>
                <a:cs typeface="Calibri" panose="020F0502020204030204" pitchFamily="34" charset="0"/>
              </a:rPr>
              <a:t>Ilyas</a:t>
            </a:r>
            <a:r>
              <a:rPr lang="en-US" sz="1400" dirty="0">
                <a:latin typeface="Calibri" panose="020F0502020204030204" pitchFamily="34" charset="0"/>
                <a:cs typeface="Calibri" panose="020F0502020204030204" pitchFamily="34" charset="0"/>
              </a:rPr>
              <a:t>: Qualitative Data Cleaning. Tutorial, </a:t>
            </a:r>
            <a:r>
              <a:rPr lang="en-US" sz="1400" b="1" dirty="0">
                <a:latin typeface="Calibri" panose="020F0502020204030204" pitchFamily="34" charset="0"/>
                <a:cs typeface="Calibri" panose="020F0502020204030204" pitchFamily="34" charset="0"/>
              </a:rPr>
              <a:t>PVLDB 2016</a:t>
            </a:r>
            <a:r>
              <a:rPr lang="en-US" sz="1400" dirty="0">
                <a:latin typeface="Calibri" panose="020F0502020204030204" pitchFamily="34" charset="0"/>
                <a:cs typeface="Calibri" panose="020F0502020204030204" pitchFamily="34" charset="0"/>
              </a:rPr>
              <a:t>]</a:t>
            </a:r>
          </a:p>
        </p:txBody>
      </p:sp>
      <p:cxnSp>
        <p:nvCxnSpPr>
          <p:cNvPr id="8" name="Straight Arrow Connector 7">
            <a:extLst>
              <a:ext uri="{FF2B5EF4-FFF2-40B4-BE49-F238E27FC236}">
                <a16:creationId xmlns:a16="http://schemas.microsoft.com/office/drawing/2014/main" id="{F515B9C2-1C7A-4A90-84CE-B34407C15B0E}"/>
              </a:ext>
            </a:extLst>
          </p:cNvPr>
          <p:cNvCxnSpPr/>
          <p:nvPr/>
        </p:nvCxnSpPr>
        <p:spPr>
          <a:xfrm>
            <a:off x="3689163" y="1980537"/>
            <a:ext cx="0" cy="686647"/>
          </a:xfrm>
          <a:prstGeom prst="straightConnector1">
            <a:avLst/>
          </a:prstGeom>
          <a:ln w="19050">
            <a:solidFill>
              <a:srgbClr val="7889FB"/>
            </a:solidFill>
            <a:tailEnd type="triangle" w="med" len="lg"/>
          </a:ln>
          <a:effectLst/>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0F45182-ECAC-C56F-05F3-024A3C19A845}"/>
              </a:ext>
            </a:extLst>
          </p:cNvPr>
          <p:cNvSpPr txBox="1"/>
          <p:nvPr/>
        </p:nvSpPr>
        <p:spPr>
          <a:xfrm>
            <a:off x="3910227" y="1980537"/>
            <a:ext cx="1075174" cy="646331"/>
          </a:xfrm>
          <a:prstGeom prst="rect">
            <a:avLst/>
          </a:prstGeom>
          <a:noFill/>
        </p:spPr>
        <p:txBody>
          <a:bodyPr wrap="square" lIns="0" rIns="0" rtlCol="0">
            <a:spAutoFit/>
          </a:bodyPr>
          <a:lstStyle/>
          <a:p>
            <a:pPr algn="ctr"/>
            <a:r>
              <a:rPr lang="en-US" dirty="0">
                <a:solidFill>
                  <a:schemeClr val="accent1"/>
                </a:solidFill>
                <a:latin typeface="Calibri" panose="020F0502020204030204" pitchFamily="34" charset="0"/>
                <a:cs typeface="Calibri" panose="020F0502020204030204" pitchFamily="34" charset="0"/>
              </a:rPr>
              <a:t>less actionable</a:t>
            </a:r>
          </a:p>
        </p:txBody>
      </p:sp>
      <p:sp>
        <p:nvSpPr>
          <p:cNvPr id="10" name="TextBox 9">
            <a:extLst>
              <a:ext uri="{FF2B5EF4-FFF2-40B4-BE49-F238E27FC236}">
                <a16:creationId xmlns:a16="http://schemas.microsoft.com/office/drawing/2014/main" id="{3C7BC92F-DE6E-C98D-3239-3EBAE8970984}"/>
              </a:ext>
            </a:extLst>
          </p:cNvPr>
          <p:cNvSpPr txBox="1"/>
          <p:nvPr/>
        </p:nvSpPr>
        <p:spPr>
          <a:xfrm>
            <a:off x="7069194" y="2771925"/>
            <a:ext cx="2811443"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[George </a:t>
            </a:r>
            <a:r>
              <a:rPr lang="en-US" sz="1400" dirty="0" err="1">
                <a:latin typeface="Calibri" panose="020F0502020204030204" pitchFamily="34" charset="0"/>
                <a:cs typeface="Calibri" panose="020F0502020204030204" pitchFamily="34" charset="0"/>
              </a:rPr>
              <a:t>Beskales</a:t>
            </a:r>
            <a:r>
              <a:rPr lang="en-US" sz="1400" dirty="0">
                <a:latin typeface="Calibri" panose="020F0502020204030204" pitchFamily="34" charset="0"/>
                <a:cs typeface="Calibri" panose="020F0502020204030204" pitchFamily="34" charset="0"/>
              </a:rPr>
              <a:t> et al: On the relative trust between inconsistent data and inaccurate constraints. </a:t>
            </a:r>
            <a:r>
              <a:rPr lang="en-US" sz="1400" b="1" dirty="0">
                <a:latin typeface="Calibri" panose="020F0502020204030204" pitchFamily="34" charset="0"/>
                <a:cs typeface="Calibri" panose="020F0502020204030204" pitchFamily="34" charset="0"/>
              </a:rPr>
              <a:t>ICDE 2013</a:t>
            </a:r>
            <a:r>
              <a:rPr lang="en-US" sz="1400" dirty="0">
                <a:latin typeface="Calibri" panose="020F0502020204030204" pitchFamily="34" charset="0"/>
                <a:cs typeface="Calibri" panose="020F0502020204030204" pitchFamily="34" charset="0"/>
              </a:rPr>
              <a:t>]</a:t>
            </a:r>
          </a:p>
        </p:txBody>
      </p:sp>
      <p:pic>
        <p:nvPicPr>
          <p:cNvPr id="11" name="Picture 10">
            <a:extLst>
              <a:ext uri="{FF2B5EF4-FFF2-40B4-BE49-F238E27FC236}">
                <a16:creationId xmlns:a16="http://schemas.microsoft.com/office/drawing/2014/main" id="{F790DF79-6A98-5940-AC5E-96B82F4AEFD6}"/>
              </a:ext>
            </a:extLst>
          </p:cNvPr>
          <p:cNvPicPr>
            <a:picLocks noChangeAspect="1"/>
          </p:cNvPicPr>
          <p:nvPr/>
        </p:nvPicPr>
        <p:blipFill>
          <a:blip r:embed="rId4"/>
          <a:stretch>
            <a:fillRect/>
          </a:stretch>
        </p:blipFill>
        <p:spPr>
          <a:xfrm>
            <a:off x="10012419" y="2831265"/>
            <a:ext cx="496251" cy="640080"/>
          </a:xfrm>
          <a:prstGeom prst="rect">
            <a:avLst/>
          </a:prstGeom>
          <a:ln w="25400">
            <a:solidFill>
              <a:srgbClr val="7889FB"/>
            </a:solidFill>
          </a:ln>
        </p:spPr>
      </p:pic>
    </p:spTree>
    <p:extLst>
      <p:ext uri="{BB962C8B-B14F-4D97-AF65-F5344CB8AC3E}">
        <p14:creationId xmlns:p14="http://schemas.microsoft.com/office/powerpoint/2010/main" val="11599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CE4ABE-3447-C6C1-BD74-0121F6A0FBCA}"/>
              </a:ext>
            </a:extLst>
          </p:cNvPr>
          <p:cNvSpPr>
            <a:spLocks noGrp="1"/>
          </p:cNvSpPr>
          <p:nvPr>
            <p:ph type="body" sz="quarter" idx="18"/>
          </p:nvPr>
        </p:nvSpPr>
        <p:spPr/>
        <p:txBody>
          <a:bodyPr/>
          <a:lstStyle/>
          <a:p>
            <a:r>
              <a:rPr lang="en-US" dirty="0"/>
              <a:t>Recap Concept Drift </a:t>
            </a:r>
            <a:r>
              <a:rPr lang="en-US" b="0" dirty="0"/>
              <a:t>(features </a:t>
            </a:r>
            <a:r>
              <a:rPr lang="en-US" b="0" dirty="0">
                <a:sym typeface="Wingdings" panose="05000000000000000000" pitchFamily="2" charset="2"/>
              </a:rPr>
              <a:t> labels</a:t>
            </a:r>
            <a:r>
              <a:rPr lang="en-US" b="0" dirty="0"/>
              <a:t>)</a:t>
            </a:r>
          </a:p>
          <a:p>
            <a:pPr lvl="1"/>
            <a:r>
              <a:rPr lang="en-US" b="1" dirty="0">
                <a:solidFill>
                  <a:schemeClr val="accent1"/>
                </a:solidFill>
              </a:rPr>
              <a:t>Change of statistical properties</a:t>
            </a:r>
            <a:r>
              <a:rPr lang="en-US" dirty="0">
                <a:solidFill>
                  <a:schemeClr val="tx1"/>
                </a:solidFill>
              </a:rPr>
              <a:t> / dependencies (features-labels)</a:t>
            </a:r>
          </a:p>
          <a:p>
            <a:pPr lvl="1"/>
            <a:r>
              <a:rPr lang="en-US" dirty="0"/>
              <a:t>Requires re-training, parametric approaches for deciding when to retrain </a:t>
            </a:r>
          </a:p>
          <a:p>
            <a:pPr lvl="1"/>
            <a:endParaRPr lang="en-US" dirty="0"/>
          </a:p>
          <a:p>
            <a:r>
              <a:rPr lang="en-US" dirty="0"/>
              <a:t>#1 Input Data Changes</a:t>
            </a:r>
          </a:p>
          <a:p>
            <a:pPr lvl="1"/>
            <a:r>
              <a:rPr lang="en-US" dirty="0"/>
              <a:t>Population change (gradual/sudden), but also new categories, data errors</a:t>
            </a:r>
          </a:p>
          <a:p>
            <a:pPr lvl="1"/>
            <a:r>
              <a:rPr lang="en-US" b="1" dirty="0">
                <a:solidFill>
                  <a:schemeClr val="accent1"/>
                </a:solidFill>
              </a:rPr>
              <a:t>Covariance shift</a:t>
            </a:r>
            <a:r>
              <a:rPr lang="en-US" dirty="0"/>
              <a:t> p(x) with constant p(</a:t>
            </a:r>
            <a:r>
              <a:rPr lang="en-US" dirty="0" err="1"/>
              <a:t>y|x</a:t>
            </a:r>
            <a:r>
              <a:rPr lang="en-US" dirty="0"/>
              <a:t>)</a:t>
            </a:r>
          </a:p>
          <a:p>
            <a:pPr lvl="1"/>
            <a:endParaRPr lang="en-US" dirty="0"/>
          </a:p>
          <a:p>
            <a:r>
              <a:rPr lang="en-US" dirty="0"/>
              <a:t>#2 Output Data Changes</a:t>
            </a:r>
          </a:p>
          <a:p>
            <a:pPr lvl="1"/>
            <a:r>
              <a:rPr lang="en-US" b="1" dirty="0">
                <a:solidFill>
                  <a:schemeClr val="accent1"/>
                </a:solidFill>
              </a:rPr>
              <a:t>Label shift</a:t>
            </a:r>
            <a:r>
              <a:rPr lang="en-US" dirty="0"/>
              <a:t> p(y)</a:t>
            </a:r>
          </a:p>
          <a:p>
            <a:pPr lvl="1"/>
            <a:r>
              <a:rPr lang="en-US" dirty="0"/>
              <a:t>Constant conditional feature distributed p(</a:t>
            </a:r>
            <a:r>
              <a:rPr lang="en-US" dirty="0" err="1"/>
              <a:t>x|y</a:t>
            </a:r>
            <a:r>
              <a:rPr lang="en-US" dirty="0"/>
              <a:t>)</a:t>
            </a:r>
          </a:p>
          <a:p>
            <a:pPr lvl="1"/>
            <a:endParaRPr lang="en-US" dirty="0"/>
          </a:p>
          <a:p>
            <a:pPr marL="228600" lvl="1">
              <a:buClr>
                <a:srgbClr val="F70146"/>
              </a:buClr>
            </a:pPr>
            <a:r>
              <a:rPr lang="en-US" sz="2000" b="1" dirty="0"/>
              <a:t>Goals:</a:t>
            </a:r>
            <a:r>
              <a:rPr lang="en-US" sz="2000" dirty="0"/>
              <a:t> Fast adaptation; noise vs change, recurring contexts, small overhead</a:t>
            </a:r>
          </a:p>
          <a:p>
            <a:endParaRPr lang="en-US" dirty="0"/>
          </a:p>
        </p:txBody>
      </p:sp>
      <p:sp>
        <p:nvSpPr>
          <p:cNvPr id="3" name="Text Placeholder 2">
            <a:extLst>
              <a:ext uri="{FF2B5EF4-FFF2-40B4-BE49-F238E27FC236}">
                <a16:creationId xmlns:a16="http://schemas.microsoft.com/office/drawing/2014/main" id="{6B7FAC8D-C6BC-75A2-DA3E-1E0051A4C33B}"/>
              </a:ext>
            </a:extLst>
          </p:cNvPr>
          <p:cNvSpPr>
            <a:spLocks noGrp="1"/>
          </p:cNvSpPr>
          <p:nvPr>
            <p:ph type="body" sz="quarter" idx="14"/>
          </p:nvPr>
        </p:nvSpPr>
        <p:spPr/>
        <p:txBody>
          <a:bodyPr/>
          <a:lstStyle/>
          <a:p>
            <a:r>
              <a:rPr lang="en-US" dirty="0"/>
              <a:t>Concept Drift</a:t>
            </a:r>
          </a:p>
        </p:txBody>
      </p:sp>
      <p:pic>
        <p:nvPicPr>
          <p:cNvPr id="7" name="Picture 6">
            <a:extLst>
              <a:ext uri="{FF2B5EF4-FFF2-40B4-BE49-F238E27FC236}">
                <a16:creationId xmlns:a16="http://schemas.microsoft.com/office/drawing/2014/main" id="{68FB74DB-62BE-5329-E4E9-287DC710F804}"/>
              </a:ext>
            </a:extLst>
          </p:cNvPr>
          <p:cNvPicPr>
            <a:picLocks noChangeAspect="1"/>
          </p:cNvPicPr>
          <p:nvPr/>
        </p:nvPicPr>
        <p:blipFill>
          <a:blip r:embed="rId2"/>
          <a:stretch>
            <a:fillRect/>
          </a:stretch>
        </p:blipFill>
        <p:spPr>
          <a:xfrm>
            <a:off x="9755378" y="396545"/>
            <a:ext cx="711677" cy="548640"/>
          </a:xfrm>
          <a:prstGeom prst="rect">
            <a:avLst/>
          </a:prstGeom>
          <a:ln w="25400">
            <a:solidFill>
              <a:srgbClr val="7889FB"/>
            </a:solidFill>
          </a:ln>
        </p:spPr>
      </p:pic>
      <p:sp>
        <p:nvSpPr>
          <p:cNvPr id="8" name="TextBox 7">
            <a:extLst>
              <a:ext uri="{FF2B5EF4-FFF2-40B4-BE49-F238E27FC236}">
                <a16:creationId xmlns:a16="http://schemas.microsoft.com/office/drawing/2014/main" id="{5176F50F-D51E-0ECD-47CE-028FD60F084B}"/>
              </a:ext>
            </a:extLst>
          </p:cNvPr>
          <p:cNvSpPr txBox="1"/>
          <p:nvPr/>
        </p:nvSpPr>
        <p:spPr>
          <a:xfrm>
            <a:off x="6293223" y="306110"/>
            <a:ext cx="3353430"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a:t>
            </a:r>
            <a:r>
              <a:rPr lang="lt-LT" sz="1400" dirty="0">
                <a:latin typeface="Calibri" panose="020F0502020204030204" pitchFamily="34" charset="0"/>
                <a:cs typeface="Calibri" panose="020F0502020204030204" pitchFamily="34" charset="0"/>
              </a:rPr>
              <a:t>A. Bifet, J. Gama, M. Pechenizkiy, I. Žliobaitė</a:t>
            </a:r>
            <a:r>
              <a:rPr lang="en-US" sz="1400" dirty="0">
                <a:latin typeface="Calibri" panose="020F0502020204030204" pitchFamily="34" charset="0"/>
                <a:cs typeface="Calibri" panose="020F0502020204030204" pitchFamily="34" charset="0"/>
              </a:rPr>
              <a:t>: Handling Concept Drift: Importance, Challenges &amp; Solutions, </a:t>
            </a:r>
            <a:r>
              <a:rPr lang="en-US" sz="1400" b="1" dirty="0">
                <a:latin typeface="Calibri" panose="020F0502020204030204" pitchFamily="34" charset="0"/>
                <a:cs typeface="Calibri" panose="020F0502020204030204" pitchFamily="34" charset="0"/>
              </a:rPr>
              <a:t>PAKDD 2011</a:t>
            </a:r>
            <a:r>
              <a:rPr lang="en-US" sz="1400" dirty="0">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D72D5F23-7808-3209-3C0A-015B211F5205}"/>
              </a:ext>
            </a:extLst>
          </p:cNvPr>
          <p:cNvPicPr>
            <a:picLocks noChangeAspect="1"/>
          </p:cNvPicPr>
          <p:nvPr/>
        </p:nvPicPr>
        <p:blipFill>
          <a:blip r:embed="rId3"/>
          <a:stretch>
            <a:fillRect/>
          </a:stretch>
        </p:blipFill>
        <p:spPr>
          <a:xfrm>
            <a:off x="6534780" y="3479273"/>
            <a:ext cx="5095663" cy="1514305"/>
          </a:xfrm>
          <a:prstGeom prst="rect">
            <a:avLst/>
          </a:prstGeom>
        </p:spPr>
      </p:pic>
    </p:spTree>
    <p:extLst>
      <p:ext uri="{BB962C8B-B14F-4D97-AF65-F5344CB8AC3E}">
        <p14:creationId xmlns:p14="http://schemas.microsoft.com/office/powerpoint/2010/main" val="253498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D95F4B-7B5B-11BF-015B-59E102FD056C}"/>
              </a:ext>
            </a:extLst>
          </p:cNvPr>
          <p:cNvSpPr>
            <a:spLocks noGrp="1"/>
          </p:cNvSpPr>
          <p:nvPr>
            <p:ph type="body" sz="quarter" idx="14"/>
          </p:nvPr>
        </p:nvSpPr>
        <p:spPr/>
        <p:txBody>
          <a:bodyPr/>
          <a:lstStyle/>
          <a:p>
            <a:r>
              <a:rPr lang="en-US" dirty="0"/>
              <a:t>Recap: The Data Science Lifecycle</a:t>
            </a:r>
          </a:p>
          <a:p>
            <a:r>
              <a:rPr lang="en-US" sz="2400" dirty="0"/>
              <a:t>(aka KDD Process, aka CRISP-DM)</a:t>
            </a:r>
            <a:endParaRPr lang="en-US" dirty="0"/>
          </a:p>
        </p:txBody>
      </p:sp>
      <p:pic>
        <p:nvPicPr>
          <p:cNvPr id="4" name="Picture 10" descr="https://upload.wikimedia.org/wikipedia/commons/thumb/d/d8/Emblem-person-blue.svg/1024px-Emblem-person-blue.svg.png">
            <a:extLst>
              <a:ext uri="{FF2B5EF4-FFF2-40B4-BE49-F238E27FC236}">
                <a16:creationId xmlns:a16="http://schemas.microsoft.com/office/drawing/2014/main" id="{4940211B-5DCB-5C4B-4DAE-E9F8346DF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5539" y="1602513"/>
            <a:ext cx="900732" cy="90073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FCC0A36F-A9AE-F1BD-CF49-1A39B9A6DC0C}"/>
              </a:ext>
            </a:extLst>
          </p:cNvPr>
          <p:cNvGrpSpPr>
            <a:grpSpLocks noChangeAspect="1"/>
          </p:cNvGrpSpPr>
          <p:nvPr/>
        </p:nvGrpSpPr>
        <p:grpSpPr>
          <a:xfrm>
            <a:off x="2098278" y="4442895"/>
            <a:ext cx="1391352" cy="1407754"/>
            <a:chOff x="3930084" y="4978403"/>
            <a:chExt cx="1729952" cy="1750352"/>
          </a:xfrm>
        </p:grpSpPr>
        <p:pic>
          <p:nvPicPr>
            <p:cNvPr id="6" name="Picture 5" descr="https://upload.wikimedia.org/wikipedia/commons/thumb/1/1b/Emblem-person-red.svg/2000px-Emblem-person-red.svg.png">
              <a:extLst>
                <a:ext uri="{FF2B5EF4-FFF2-40B4-BE49-F238E27FC236}">
                  <a16:creationId xmlns:a16="http://schemas.microsoft.com/office/drawing/2014/main" id="{E3D2CB34-CCF2-25A0-B13F-4F472DFECF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033" y="4978403"/>
              <a:ext cx="1118656" cy="11186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314BAA3-51F2-EC05-6A4D-D972055AB2D3}"/>
                </a:ext>
              </a:extLst>
            </p:cNvPr>
            <p:cNvSpPr txBox="1"/>
            <p:nvPr/>
          </p:nvSpPr>
          <p:spPr>
            <a:xfrm>
              <a:off x="3930084" y="5925130"/>
              <a:ext cx="1729952" cy="803625"/>
            </a:xfrm>
            <a:prstGeom prst="rect">
              <a:avLst/>
            </a:prstGeom>
            <a:noFill/>
          </p:spPr>
          <p:txBody>
            <a:bodyPr wrap="square" rtlCol="0">
              <a:spAutoFit/>
            </a:bodyPr>
            <a:lstStyle/>
            <a:p>
              <a:pPr algn="ctr"/>
              <a:r>
                <a:rPr lang="en-US" b="1" dirty="0">
                  <a:solidFill>
                    <a:schemeClr val="accent1"/>
                  </a:solidFill>
                  <a:latin typeface="Calibri" panose="020F0502020204030204" pitchFamily="34" charset="0"/>
                  <a:cs typeface="Calibri" panose="020F0502020204030204" pitchFamily="34" charset="0"/>
                </a:rPr>
                <a:t>Data/SW Engineer</a:t>
              </a:r>
            </a:p>
          </p:txBody>
        </p:sp>
      </p:grpSp>
      <p:pic>
        <p:nvPicPr>
          <p:cNvPr id="8" name="Picture 7">
            <a:extLst>
              <a:ext uri="{FF2B5EF4-FFF2-40B4-BE49-F238E27FC236}">
                <a16:creationId xmlns:a16="http://schemas.microsoft.com/office/drawing/2014/main" id="{E6E20403-73C4-A6A0-BDB7-31768B9CE5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5443" y="2743092"/>
            <a:ext cx="726111" cy="744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 8">
            <a:extLst>
              <a:ext uri="{FF2B5EF4-FFF2-40B4-BE49-F238E27FC236}">
                <a16:creationId xmlns:a16="http://schemas.microsoft.com/office/drawing/2014/main" id="{628A791A-324E-C798-1645-9B82EDADB6F3}"/>
              </a:ext>
            </a:extLst>
          </p:cNvPr>
          <p:cNvGrpSpPr>
            <a:grpSpLocks noChangeAspect="1"/>
          </p:cNvGrpSpPr>
          <p:nvPr/>
        </p:nvGrpSpPr>
        <p:grpSpPr>
          <a:xfrm>
            <a:off x="8782126" y="4432382"/>
            <a:ext cx="1391352" cy="1407754"/>
            <a:chOff x="3930084" y="4978403"/>
            <a:chExt cx="1729952" cy="1750352"/>
          </a:xfrm>
        </p:grpSpPr>
        <p:pic>
          <p:nvPicPr>
            <p:cNvPr id="10" name="Picture 9" descr="https://upload.wikimedia.org/wikipedia/commons/thumb/1/1b/Emblem-person-red.svg/2000px-Emblem-person-red.svg.png">
              <a:extLst>
                <a:ext uri="{FF2B5EF4-FFF2-40B4-BE49-F238E27FC236}">
                  <a16:creationId xmlns:a16="http://schemas.microsoft.com/office/drawing/2014/main" id="{DA024F1B-C685-61BE-54E6-6F9BE1CA32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033" y="4978403"/>
              <a:ext cx="1118656" cy="111865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630CEE4-834B-C208-A5D5-3F403B6E779C}"/>
                </a:ext>
              </a:extLst>
            </p:cNvPr>
            <p:cNvSpPr txBox="1"/>
            <p:nvPr/>
          </p:nvSpPr>
          <p:spPr>
            <a:xfrm>
              <a:off x="3930084" y="5925130"/>
              <a:ext cx="1729952" cy="803625"/>
            </a:xfrm>
            <a:prstGeom prst="rect">
              <a:avLst/>
            </a:prstGeom>
            <a:noFill/>
          </p:spPr>
          <p:txBody>
            <a:bodyPr wrap="square" rtlCol="0">
              <a:spAutoFit/>
            </a:bodyPr>
            <a:lstStyle/>
            <a:p>
              <a:pPr algn="ctr"/>
              <a:r>
                <a:rPr lang="en-US" b="1" dirty="0">
                  <a:solidFill>
                    <a:schemeClr val="accent1"/>
                  </a:solidFill>
                  <a:latin typeface="Calibri" panose="020F0502020204030204" pitchFamily="34" charset="0"/>
                  <a:cs typeface="Calibri" panose="020F0502020204030204" pitchFamily="34" charset="0"/>
                </a:rPr>
                <a:t>DevOps Engineer</a:t>
              </a:r>
            </a:p>
          </p:txBody>
        </p:sp>
      </p:grpSp>
      <p:sp>
        <p:nvSpPr>
          <p:cNvPr id="12" name="Chevron 23">
            <a:extLst>
              <a:ext uri="{FF2B5EF4-FFF2-40B4-BE49-F238E27FC236}">
                <a16:creationId xmlns:a16="http://schemas.microsoft.com/office/drawing/2014/main" id="{BB2BAC7A-4295-A7A3-7CB0-3AA68D61B284}"/>
              </a:ext>
            </a:extLst>
          </p:cNvPr>
          <p:cNvSpPr/>
          <p:nvPr/>
        </p:nvSpPr>
        <p:spPr>
          <a:xfrm>
            <a:off x="2452354" y="2994078"/>
            <a:ext cx="2670084" cy="984738"/>
          </a:xfrm>
          <a:prstGeom prst="chevron">
            <a:avLst>
              <a:gd name="adj" fmla="val 36735"/>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Data Integration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Data Cleaning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Data Preparation</a:t>
            </a:r>
          </a:p>
        </p:txBody>
      </p:sp>
      <p:cxnSp>
        <p:nvCxnSpPr>
          <p:cNvPr id="13" name="Straight Arrow Connector 12">
            <a:extLst>
              <a:ext uri="{FF2B5EF4-FFF2-40B4-BE49-F238E27FC236}">
                <a16:creationId xmlns:a16="http://schemas.microsoft.com/office/drawing/2014/main" id="{680C8D60-6308-A0E7-364D-177D6DAA727B}"/>
              </a:ext>
            </a:extLst>
          </p:cNvPr>
          <p:cNvCxnSpPr>
            <a:cxnSpLocks/>
            <a:stCxn id="6" idx="0"/>
          </p:cNvCxnSpPr>
          <p:nvPr/>
        </p:nvCxnSpPr>
        <p:spPr>
          <a:xfrm flipV="1">
            <a:off x="2774089" y="3977701"/>
            <a:ext cx="0" cy="465194"/>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6C5EC22-F339-E7ED-8EA6-A245668A61A5}"/>
              </a:ext>
            </a:extLst>
          </p:cNvPr>
          <p:cNvCxnSpPr>
            <a:cxnSpLocks/>
            <a:stCxn id="4" idx="2"/>
            <a:endCxn id="17" idx="0"/>
          </p:cNvCxnSpPr>
          <p:nvPr/>
        </p:nvCxnSpPr>
        <p:spPr>
          <a:xfrm>
            <a:off x="5945905" y="2503252"/>
            <a:ext cx="169546" cy="491941"/>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A8D9760-4D1E-C6ED-8C52-95466919A8E0}"/>
              </a:ext>
            </a:extLst>
          </p:cNvPr>
          <p:cNvCxnSpPr>
            <a:cxnSpLocks/>
            <a:stCxn id="10" idx="0"/>
          </p:cNvCxnSpPr>
          <p:nvPr/>
        </p:nvCxnSpPr>
        <p:spPr>
          <a:xfrm flipH="1" flipV="1">
            <a:off x="9453944" y="3979931"/>
            <a:ext cx="3993" cy="452451"/>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DE9A46D5-2866-6EAB-AE3B-A93D32A0D55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409448" y="3428645"/>
            <a:ext cx="967752" cy="896761"/>
          </a:xfrm>
          <a:prstGeom prst="rect">
            <a:avLst/>
          </a:prstGeom>
        </p:spPr>
      </p:pic>
      <p:sp>
        <p:nvSpPr>
          <p:cNvPr id="17" name="Chevron 30">
            <a:extLst>
              <a:ext uri="{FF2B5EF4-FFF2-40B4-BE49-F238E27FC236}">
                <a16:creationId xmlns:a16="http://schemas.microsoft.com/office/drawing/2014/main" id="{4A63F6F6-0A37-F42B-BDA2-7EA5F6D715F3}"/>
              </a:ext>
            </a:extLst>
          </p:cNvPr>
          <p:cNvSpPr/>
          <p:nvPr/>
        </p:nvSpPr>
        <p:spPr>
          <a:xfrm>
            <a:off x="4961281" y="2995193"/>
            <a:ext cx="2670084" cy="984738"/>
          </a:xfrm>
          <a:prstGeom prst="chevron">
            <a:avLst>
              <a:gd name="adj" fmla="val 36735"/>
            </a:avLst>
          </a:prstGeom>
          <a:solidFill>
            <a:srgbClr val="C40D1E"/>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Model Selection</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Training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Hyper-parameters</a:t>
            </a:r>
          </a:p>
        </p:txBody>
      </p:sp>
      <p:sp>
        <p:nvSpPr>
          <p:cNvPr id="18" name="Chevron 31">
            <a:extLst>
              <a:ext uri="{FF2B5EF4-FFF2-40B4-BE49-F238E27FC236}">
                <a16:creationId xmlns:a16="http://schemas.microsoft.com/office/drawing/2014/main" id="{41F74ABE-E25D-A73F-D199-FE0363077A09}"/>
              </a:ext>
            </a:extLst>
          </p:cNvPr>
          <p:cNvSpPr/>
          <p:nvPr/>
        </p:nvSpPr>
        <p:spPr>
          <a:xfrm>
            <a:off x="7425570" y="2995193"/>
            <a:ext cx="2670084" cy="984738"/>
          </a:xfrm>
          <a:prstGeom prst="chevron">
            <a:avLst>
              <a:gd name="adj" fmla="val 36735"/>
            </a:avLst>
          </a:prstGeom>
          <a:solidFill>
            <a:srgbClr val="7889FB"/>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a:r>
              <a:rPr lang="en-US" b="1" dirty="0">
                <a:latin typeface="Calibri" panose="020F0502020204030204" pitchFamily="34" charset="0"/>
                <a:cs typeface="Calibri" panose="020F0502020204030204" pitchFamily="34" charset="0"/>
              </a:rPr>
              <a:t>Validate &amp; Debug</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Deployment</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Scoring &amp; Feedback</a:t>
            </a:r>
          </a:p>
        </p:txBody>
      </p:sp>
      <p:sp>
        <p:nvSpPr>
          <p:cNvPr id="19" name="TextBox 18">
            <a:extLst>
              <a:ext uri="{FF2B5EF4-FFF2-40B4-BE49-F238E27FC236}">
                <a16:creationId xmlns:a16="http://schemas.microsoft.com/office/drawing/2014/main" id="{C41EEA7F-44C4-FBE6-7DAF-008DA8C4E486}"/>
              </a:ext>
            </a:extLst>
          </p:cNvPr>
          <p:cNvSpPr txBox="1"/>
          <p:nvPr/>
        </p:nvSpPr>
        <p:spPr>
          <a:xfrm>
            <a:off x="6269899" y="1683083"/>
            <a:ext cx="1039352" cy="646331"/>
          </a:xfrm>
          <a:prstGeom prst="rect">
            <a:avLst/>
          </a:prstGeom>
          <a:noFill/>
        </p:spPr>
        <p:txBody>
          <a:bodyPr wrap="square" rtlCol="0">
            <a:spAutoFit/>
          </a:bodyPr>
          <a:lstStyle/>
          <a:p>
            <a:pPr algn="ctr"/>
            <a:r>
              <a:rPr lang="en-US" b="1" dirty="0">
                <a:solidFill>
                  <a:srgbClr val="7889FB"/>
                </a:solidFill>
                <a:latin typeface="Calibri" panose="020F0502020204030204" pitchFamily="34" charset="0"/>
                <a:cs typeface="Calibri" panose="020F0502020204030204" pitchFamily="34" charset="0"/>
              </a:rPr>
              <a:t>Data Scientist</a:t>
            </a:r>
          </a:p>
        </p:txBody>
      </p:sp>
      <p:cxnSp>
        <p:nvCxnSpPr>
          <p:cNvPr id="20" name="Straight Arrow Connector 19">
            <a:extLst>
              <a:ext uri="{FF2B5EF4-FFF2-40B4-BE49-F238E27FC236}">
                <a16:creationId xmlns:a16="http://schemas.microsoft.com/office/drawing/2014/main" id="{A60A3466-ACC8-683F-46D2-7CA6C49C45E6}"/>
              </a:ext>
            </a:extLst>
          </p:cNvPr>
          <p:cNvCxnSpPr>
            <a:stCxn id="4" idx="2"/>
            <a:endCxn id="12" idx="0"/>
          </p:cNvCxnSpPr>
          <p:nvPr/>
        </p:nvCxnSpPr>
        <p:spPr>
          <a:xfrm flipH="1">
            <a:off x="3606524" y="2503252"/>
            <a:ext cx="2339381" cy="490826"/>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338EC59-8BF5-D4FE-7F2B-3CA2B2A77F49}"/>
              </a:ext>
            </a:extLst>
          </p:cNvPr>
          <p:cNvCxnSpPr>
            <a:stCxn id="4" idx="2"/>
            <a:endCxn id="18" idx="0"/>
          </p:cNvCxnSpPr>
          <p:nvPr/>
        </p:nvCxnSpPr>
        <p:spPr>
          <a:xfrm>
            <a:off x="5945905" y="2503252"/>
            <a:ext cx="2633835" cy="491941"/>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C0E9F9D-F1CE-B762-2AAB-8D7624B1FD22}"/>
              </a:ext>
            </a:extLst>
          </p:cNvPr>
          <p:cNvCxnSpPr>
            <a:endCxn id="12" idx="2"/>
          </p:cNvCxnSpPr>
          <p:nvPr/>
        </p:nvCxnSpPr>
        <p:spPr>
          <a:xfrm flipH="1" flipV="1">
            <a:off x="3606524" y="3978816"/>
            <a:ext cx="1576" cy="548159"/>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90D5D1C-8C43-F47A-A439-55E954DBE0C1}"/>
              </a:ext>
            </a:extLst>
          </p:cNvPr>
          <p:cNvCxnSpPr>
            <a:cxnSpLocks/>
            <a:endCxn id="17" idx="2"/>
          </p:cNvCxnSpPr>
          <p:nvPr/>
        </p:nvCxnSpPr>
        <p:spPr>
          <a:xfrm flipV="1">
            <a:off x="6115451" y="3979931"/>
            <a:ext cx="0" cy="547044"/>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9B1C0DA-3392-1A3D-1CB5-4CC80D28D932}"/>
              </a:ext>
            </a:extLst>
          </p:cNvPr>
          <p:cNvCxnSpPr>
            <a:endCxn id="18" idx="2"/>
          </p:cNvCxnSpPr>
          <p:nvPr/>
        </p:nvCxnSpPr>
        <p:spPr>
          <a:xfrm flipV="1">
            <a:off x="8579740" y="3979931"/>
            <a:ext cx="0" cy="547044"/>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BE7EE49-073B-94FF-2880-7E1EA83FBCD9}"/>
              </a:ext>
            </a:extLst>
          </p:cNvPr>
          <p:cNvCxnSpPr/>
          <p:nvPr/>
        </p:nvCxnSpPr>
        <p:spPr>
          <a:xfrm flipH="1">
            <a:off x="3608100" y="4526975"/>
            <a:ext cx="4971640" cy="0"/>
          </a:xfrm>
          <a:prstGeom prst="straightConnector1">
            <a:avLst/>
          </a:prstGeom>
          <a:ln w="19050">
            <a:solidFill>
              <a:srgbClr val="7889FB"/>
            </a:solidFill>
            <a:tailEnd type="none" w="med" len="lg"/>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FAE3B126-08E6-F9A9-DD95-354C3D40B739}"/>
              </a:ext>
            </a:extLst>
          </p:cNvPr>
          <p:cNvSpPr txBox="1"/>
          <p:nvPr/>
        </p:nvSpPr>
        <p:spPr>
          <a:xfrm>
            <a:off x="3711155" y="4616809"/>
            <a:ext cx="4786744" cy="646331"/>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Exploratory Process </a:t>
            </a:r>
            <a:br>
              <a:rPr lang="en-US" b="1" dirty="0">
                <a:solidFill>
                  <a:schemeClr val="accent1"/>
                </a:solidFill>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(experimentation, refinements, ML pipelines)</a:t>
            </a:r>
          </a:p>
        </p:txBody>
      </p:sp>
      <p:sp>
        <p:nvSpPr>
          <p:cNvPr id="2" name="TextBox 1">
            <a:extLst>
              <a:ext uri="{FF2B5EF4-FFF2-40B4-BE49-F238E27FC236}">
                <a16:creationId xmlns:a16="http://schemas.microsoft.com/office/drawing/2014/main" id="{B27AECFE-34E3-F609-3B99-23FA8B9EC128}"/>
              </a:ext>
            </a:extLst>
          </p:cNvPr>
          <p:cNvSpPr txBox="1"/>
          <p:nvPr/>
        </p:nvSpPr>
        <p:spPr>
          <a:xfrm>
            <a:off x="8118003" y="362317"/>
            <a:ext cx="2190606" cy="1200329"/>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Data-centric View:</a:t>
            </a:r>
          </a:p>
          <a:p>
            <a:pPr algn="ctr"/>
            <a:r>
              <a:rPr lang="en-US" dirty="0">
                <a:latin typeface="Calibri" panose="020F0502020204030204" pitchFamily="34" charset="0"/>
                <a:cs typeface="Calibri" panose="020F0502020204030204" pitchFamily="34" charset="0"/>
              </a:rPr>
              <a:t>Application perspective</a:t>
            </a:r>
          </a:p>
          <a:p>
            <a:pPr algn="ctr"/>
            <a:r>
              <a:rPr lang="en-US" dirty="0">
                <a:latin typeface="Calibri" panose="020F0502020204030204" pitchFamily="34" charset="0"/>
                <a:cs typeface="Calibri" panose="020F0502020204030204" pitchFamily="34" charset="0"/>
              </a:rPr>
              <a:t>Workload perspective</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System perspective</a:t>
            </a:r>
          </a:p>
        </p:txBody>
      </p:sp>
    </p:spTree>
    <p:extLst>
      <p:ext uri="{BB962C8B-B14F-4D97-AF65-F5344CB8AC3E}">
        <p14:creationId xmlns:p14="http://schemas.microsoft.com/office/powerpoint/2010/main" val="30129070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C13BC2-4FC4-1AC1-405F-C41E2E1A1D8D}"/>
              </a:ext>
            </a:extLst>
          </p:cNvPr>
          <p:cNvSpPr>
            <a:spLocks noGrp="1"/>
          </p:cNvSpPr>
          <p:nvPr>
            <p:ph type="body" sz="quarter" idx="18"/>
          </p:nvPr>
        </p:nvSpPr>
        <p:spPr/>
        <p:txBody>
          <a:bodyPr/>
          <a:lstStyle/>
          <a:p>
            <a:r>
              <a:rPr lang="en-US" dirty="0">
                <a:solidFill>
                  <a:srgbClr val="7889FB"/>
                </a:solidFill>
              </a:rPr>
              <a:t>Approach 1: </a:t>
            </a:r>
            <a:r>
              <a:rPr lang="en-US" dirty="0"/>
              <a:t>Periodic Re-Training</a:t>
            </a:r>
          </a:p>
          <a:p>
            <a:pPr lvl="1"/>
            <a:r>
              <a:rPr lang="en-US" dirty="0"/>
              <a:t>Training: </a:t>
            </a:r>
            <a:r>
              <a:rPr lang="en-US" b="1" dirty="0">
                <a:solidFill>
                  <a:schemeClr val="accent1"/>
                </a:solidFill>
              </a:rPr>
              <a:t>window of latest data</a:t>
            </a:r>
            <a:r>
              <a:rPr lang="en-US" dirty="0"/>
              <a:t> + data selection/weighting</a:t>
            </a:r>
          </a:p>
          <a:p>
            <a:pPr lvl="1"/>
            <a:r>
              <a:rPr lang="en-US" dirty="0"/>
              <a:t>Alternatives: incremental maintenance, warm starting, online learning</a:t>
            </a:r>
          </a:p>
          <a:p>
            <a:pPr lvl="3"/>
            <a:endParaRPr lang="en-US" sz="1000" dirty="0"/>
          </a:p>
          <a:p>
            <a:r>
              <a:rPr lang="en-US" dirty="0">
                <a:solidFill>
                  <a:srgbClr val="7889FB"/>
                </a:solidFill>
              </a:rPr>
              <a:t>Approach 2:</a:t>
            </a:r>
            <a:r>
              <a:rPr lang="en-US" dirty="0"/>
              <a:t> Event-based Re-Training</a:t>
            </a:r>
          </a:p>
          <a:p>
            <a:pPr lvl="1"/>
            <a:r>
              <a:rPr lang="en-US" b="1" dirty="0">
                <a:solidFill>
                  <a:schemeClr val="accent1"/>
                </a:solidFill>
              </a:rPr>
              <a:t>Change detection </a:t>
            </a:r>
            <a:r>
              <a:rPr lang="en-US" dirty="0"/>
              <a:t>(supervised, unsupervised)</a:t>
            </a:r>
          </a:p>
          <a:p>
            <a:pPr lvl="1"/>
            <a:r>
              <a:rPr lang="en-US" dirty="0"/>
              <a:t>Often model-dependent, specific techniques for time series</a:t>
            </a:r>
          </a:p>
          <a:p>
            <a:pPr lvl="1"/>
            <a:r>
              <a:rPr lang="en-US" b="1" dirty="0"/>
              <a:t>Drift Detection Method:</a:t>
            </a:r>
            <a:r>
              <a:rPr lang="en-US" dirty="0"/>
              <a:t> binomial distribution, if error outside scaled </a:t>
            </a:r>
            <a:br>
              <a:rPr lang="en-US" dirty="0"/>
            </a:br>
            <a:r>
              <a:rPr lang="en-US" dirty="0"/>
              <a:t>standard-deviation </a:t>
            </a:r>
            <a:r>
              <a:rPr lang="en-US" dirty="0">
                <a:sym typeface="Wingdings" panose="05000000000000000000" pitchFamily="2" charset="2"/>
              </a:rPr>
              <a:t></a:t>
            </a:r>
            <a:r>
              <a:rPr lang="en-US" dirty="0"/>
              <a:t> raise warnings and alerts</a:t>
            </a:r>
          </a:p>
          <a:p>
            <a:pPr lvl="1"/>
            <a:r>
              <a:rPr lang="en-US" b="1" dirty="0"/>
              <a:t>Adaptive Windowing (ADWIN): </a:t>
            </a:r>
            <a:br>
              <a:rPr lang="en-US" b="1" dirty="0"/>
            </a:br>
            <a:r>
              <a:rPr lang="en-US" dirty="0"/>
              <a:t>window W, append data to W, drop </a:t>
            </a:r>
            <a:br>
              <a:rPr lang="en-US" dirty="0"/>
            </a:br>
            <a:r>
              <a:rPr lang="en-US" dirty="0"/>
              <a:t>old values until avg windows W=W1-W2 </a:t>
            </a:r>
            <a:br>
              <a:rPr lang="en-US" dirty="0"/>
            </a:br>
            <a:r>
              <a:rPr lang="en-US" dirty="0"/>
              <a:t>similar (below epsilon), raise alerts</a:t>
            </a:r>
          </a:p>
          <a:p>
            <a:pPr lvl="1"/>
            <a:r>
              <a:rPr lang="en-US" b="1" dirty="0"/>
              <a:t>Kolmogorov-Smirnov distance / Chi-Squared: </a:t>
            </a:r>
            <a:br>
              <a:rPr lang="en-US" b="1" dirty="0"/>
            </a:br>
            <a:r>
              <a:rPr lang="en-US" dirty="0"/>
              <a:t>univariate statistical tests training/serving</a:t>
            </a:r>
            <a:r>
              <a:rPr lang="en-US" b="1" dirty="0"/>
              <a:t> </a:t>
            </a:r>
          </a:p>
          <a:p>
            <a:endParaRPr lang="en-US" dirty="0"/>
          </a:p>
        </p:txBody>
      </p:sp>
      <p:sp>
        <p:nvSpPr>
          <p:cNvPr id="3" name="Text Placeholder 2">
            <a:extLst>
              <a:ext uri="{FF2B5EF4-FFF2-40B4-BE49-F238E27FC236}">
                <a16:creationId xmlns:a16="http://schemas.microsoft.com/office/drawing/2014/main" id="{69924EE4-B49D-0503-8826-27AEBBB095AC}"/>
              </a:ext>
            </a:extLst>
          </p:cNvPr>
          <p:cNvSpPr>
            <a:spLocks noGrp="1"/>
          </p:cNvSpPr>
          <p:nvPr>
            <p:ph type="body" sz="quarter" idx="14"/>
          </p:nvPr>
        </p:nvSpPr>
        <p:spPr/>
        <p:txBody>
          <a:bodyPr/>
          <a:lstStyle/>
          <a:p>
            <a:r>
              <a:rPr lang="en-US" dirty="0"/>
              <a:t>Concept Drift, cont.</a:t>
            </a:r>
          </a:p>
        </p:txBody>
      </p:sp>
      <p:pic>
        <p:nvPicPr>
          <p:cNvPr id="4" name="Picture 3">
            <a:extLst>
              <a:ext uri="{FF2B5EF4-FFF2-40B4-BE49-F238E27FC236}">
                <a16:creationId xmlns:a16="http://schemas.microsoft.com/office/drawing/2014/main" id="{4D9D6074-9BB5-ED1D-C92A-E5EB937A21B3}"/>
              </a:ext>
            </a:extLst>
          </p:cNvPr>
          <p:cNvPicPr>
            <a:picLocks noChangeAspect="1"/>
          </p:cNvPicPr>
          <p:nvPr/>
        </p:nvPicPr>
        <p:blipFill>
          <a:blip r:embed="rId3"/>
          <a:stretch>
            <a:fillRect/>
          </a:stretch>
        </p:blipFill>
        <p:spPr>
          <a:xfrm>
            <a:off x="9755378" y="396545"/>
            <a:ext cx="711677" cy="548640"/>
          </a:xfrm>
          <a:prstGeom prst="rect">
            <a:avLst/>
          </a:prstGeom>
          <a:ln w="25400">
            <a:solidFill>
              <a:srgbClr val="7889FB"/>
            </a:solidFill>
          </a:ln>
        </p:spPr>
      </p:pic>
      <p:sp>
        <p:nvSpPr>
          <p:cNvPr id="5" name="TextBox 4">
            <a:extLst>
              <a:ext uri="{FF2B5EF4-FFF2-40B4-BE49-F238E27FC236}">
                <a16:creationId xmlns:a16="http://schemas.microsoft.com/office/drawing/2014/main" id="{B1E7610D-77F7-2321-B6A7-240D86FD951F}"/>
              </a:ext>
            </a:extLst>
          </p:cNvPr>
          <p:cNvSpPr txBox="1"/>
          <p:nvPr/>
        </p:nvSpPr>
        <p:spPr>
          <a:xfrm>
            <a:off x="6293223" y="306110"/>
            <a:ext cx="3353430"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a:t>
            </a:r>
            <a:r>
              <a:rPr lang="lt-LT" sz="1400" dirty="0">
                <a:latin typeface="Calibri" panose="020F0502020204030204" pitchFamily="34" charset="0"/>
                <a:cs typeface="Calibri" panose="020F0502020204030204" pitchFamily="34" charset="0"/>
              </a:rPr>
              <a:t>A. Bifet, J. Gama, M. Pechenizkiy, I. Žliobaitė</a:t>
            </a:r>
            <a:r>
              <a:rPr lang="en-US" sz="1400" dirty="0">
                <a:latin typeface="Calibri" panose="020F0502020204030204" pitchFamily="34" charset="0"/>
                <a:cs typeface="Calibri" panose="020F0502020204030204" pitchFamily="34" charset="0"/>
              </a:rPr>
              <a:t>: Handling Concept Drift: Importance, Challenges &amp; Solutions, </a:t>
            </a:r>
            <a:r>
              <a:rPr lang="en-US" sz="1400" b="1" dirty="0">
                <a:latin typeface="Calibri" panose="020F0502020204030204" pitchFamily="34" charset="0"/>
                <a:cs typeface="Calibri" panose="020F0502020204030204" pitchFamily="34" charset="0"/>
              </a:rPr>
              <a:t>PAKDD 2011</a:t>
            </a:r>
            <a:r>
              <a:rPr lang="en-US" sz="1400" dirty="0">
                <a:latin typeface="Calibri" panose="020F0502020204030204" pitchFamily="34" charset="0"/>
                <a:cs typeface="Calibri" panose="020F0502020204030204" pitchFamily="34" charset="0"/>
              </a:rPr>
              <a:t>]</a:t>
            </a:r>
          </a:p>
        </p:txBody>
      </p:sp>
      <p:sp>
        <p:nvSpPr>
          <p:cNvPr id="6" name="TextBox 5">
            <a:extLst>
              <a:ext uri="{FF2B5EF4-FFF2-40B4-BE49-F238E27FC236}">
                <a16:creationId xmlns:a16="http://schemas.microsoft.com/office/drawing/2014/main" id="{8FF83597-F39A-1B16-C0DA-F929B872E5E1}"/>
              </a:ext>
            </a:extLst>
          </p:cNvPr>
          <p:cNvSpPr txBox="1"/>
          <p:nvPr/>
        </p:nvSpPr>
        <p:spPr>
          <a:xfrm>
            <a:off x="7542173" y="4737362"/>
            <a:ext cx="3104941" cy="738664"/>
          </a:xfrm>
          <a:prstGeom prst="rect">
            <a:avLst/>
          </a:prstGeom>
          <a:noFill/>
        </p:spPr>
        <p:txBody>
          <a:bodyPr wrap="square" lIns="0" rIns="0" rtlCol="0">
            <a:spAutoFit/>
          </a:bodyPr>
          <a:lstStyle/>
          <a:p>
            <a:pPr algn="ctr"/>
            <a:r>
              <a:rPr lang="en-US" sz="1400" dirty="0">
                <a:latin typeface="Calibri" panose="020F0502020204030204" pitchFamily="34" charset="0"/>
                <a:cs typeface="Calibri" panose="020F0502020204030204" pitchFamily="34" charset="0"/>
              </a:rPr>
              <a:t>[</a:t>
            </a:r>
            <a:r>
              <a:rPr lang="en-US" sz="1400" dirty="0">
                <a:latin typeface="Calibri" panose="020F0502020204030204" pitchFamily="34" charset="0"/>
                <a:cs typeface="Calibri" panose="020F0502020204030204" pitchFamily="34" charset="0"/>
                <a:hlinkClick r:id="rId4"/>
              </a:rPr>
              <a:t>https://scikitmultiflow.readthedocs.io/</a:t>
            </a:r>
            <a:br>
              <a:rPr lang="en-US" sz="1400" dirty="0">
                <a:latin typeface="Calibri" panose="020F0502020204030204" pitchFamily="34" charset="0"/>
                <a:cs typeface="Calibri" panose="020F0502020204030204" pitchFamily="34" charset="0"/>
                <a:hlinkClick r:id="rId4"/>
              </a:rPr>
            </a:br>
            <a:r>
              <a:rPr lang="en-US" sz="1400" dirty="0" err="1">
                <a:latin typeface="Calibri" panose="020F0502020204030204" pitchFamily="34" charset="0"/>
                <a:cs typeface="Calibri" panose="020F0502020204030204" pitchFamily="34" charset="0"/>
                <a:hlinkClick r:id="rId4"/>
              </a:rPr>
              <a:t>en</a:t>
            </a:r>
            <a:r>
              <a:rPr lang="en-US" sz="1400" dirty="0">
                <a:latin typeface="Calibri" panose="020F0502020204030204" pitchFamily="34" charset="0"/>
                <a:cs typeface="Calibri" panose="020F0502020204030204" pitchFamily="34" charset="0"/>
                <a:hlinkClick r:id="rId4"/>
              </a:rPr>
              <a:t>/stable/</a:t>
            </a:r>
            <a:r>
              <a:rPr lang="en-US" sz="1400" dirty="0" err="1">
                <a:latin typeface="Calibri" panose="020F0502020204030204" pitchFamily="34" charset="0"/>
                <a:cs typeface="Calibri" panose="020F0502020204030204" pitchFamily="34" charset="0"/>
                <a:hlinkClick r:id="rId4"/>
              </a:rPr>
              <a:t>api</a:t>
            </a:r>
            <a:r>
              <a:rPr lang="en-US" sz="1400" dirty="0">
                <a:latin typeface="Calibri" panose="020F0502020204030204" pitchFamily="34" charset="0"/>
                <a:cs typeface="Calibri" panose="020F0502020204030204" pitchFamily="34" charset="0"/>
                <a:hlinkClick r:id="rId4"/>
              </a:rPr>
              <a:t>/generated/</a:t>
            </a:r>
            <a:br>
              <a:rPr lang="en-US" sz="1400" dirty="0">
                <a:latin typeface="Calibri" panose="020F0502020204030204" pitchFamily="34" charset="0"/>
                <a:cs typeface="Calibri" panose="020F0502020204030204" pitchFamily="34" charset="0"/>
                <a:hlinkClick r:id="rId4"/>
              </a:rPr>
            </a:br>
            <a:r>
              <a:rPr lang="en-US" sz="1400" dirty="0">
                <a:latin typeface="Calibri" panose="020F0502020204030204" pitchFamily="34" charset="0"/>
                <a:cs typeface="Calibri" panose="020F0502020204030204" pitchFamily="34" charset="0"/>
                <a:hlinkClick r:id="rId4"/>
              </a:rPr>
              <a:t>skmultiflow.drift_detection.ADWIN.html</a:t>
            </a:r>
            <a:r>
              <a:rPr lang="en-US" sz="1400" dirty="0">
                <a:latin typeface="Calibri" panose="020F0502020204030204" pitchFamily="34" charset="0"/>
                <a:cs typeface="Calibri" panose="020F0502020204030204" pitchFamily="34" charset="0"/>
              </a:rPr>
              <a:t>]</a:t>
            </a:r>
          </a:p>
        </p:txBody>
      </p:sp>
      <p:sp>
        <p:nvSpPr>
          <p:cNvPr id="7" name="TextBox 6">
            <a:extLst>
              <a:ext uri="{FF2B5EF4-FFF2-40B4-BE49-F238E27FC236}">
                <a16:creationId xmlns:a16="http://schemas.microsoft.com/office/drawing/2014/main" id="{C6AA7E8B-8A65-AAC3-AA09-CA2D969FBC9A}"/>
              </a:ext>
            </a:extLst>
          </p:cNvPr>
          <p:cNvSpPr txBox="1"/>
          <p:nvPr/>
        </p:nvSpPr>
        <p:spPr>
          <a:xfrm>
            <a:off x="7150291" y="3973685"/>
            <a:ext cx="2823587"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[Albert </a:t>
            </a:r>
            <a:r>
              <a:rPr lang="en-US" sz="1400" dirty="0" err="1">
                <a:latin typeface="Calibri" panose="020F0502020204030204" pitchFamily="34" charset="0"/>
                <a:cs typeface="Calibri" panose="020F0502020204030204" pitchFamily="34" charset="0"/>
              </a:rPr>
              <a:t>Bifet</a:t>
            </a:r>
            <a:r>
              <a:rPr lang="en-US" sz="1400" dirty="0">
                <a:latin typeface="Calibri" panose="020F0502020204030204" pitchFamily="34" charset="0"/>
                <a:cs typeface="Calibri" panose="020F0502020204030204" pitchFamily="34" charset="0"/>
              </a:rPr>
              <a:t>, Ricard </a:t>
            </a:r>
            <a:r>
              <a:rPr lang="en-US" sz="1400" dirty="0" err="1">
                <a:latin typeface="Calibri" panose="020F0502020204030204" pitchFamily="34" charset="0"/>
                <a:cs typeface="Calibri" panose="020F0502020204030204" pitchFamily="34" charset="0"/>
              </a:rPr>
              <a:t>Gavaldà</a:t>
            </a:r>
            <a:r>
              <a:rPr lang="en-US" sz="1400" dirty="0">
                <a:latin typeface="Calibri" panose="020F0502020204030204" pitchFamily="34" charset="0"/>
                <a:cs typeface="Calibri" panose="020F0502020204030204" pitchFamily="34" charset="0"/>
              </a:rPr>
              <a:t>:</a:t>
            </a:r>
          </a:p>
          <a:p>
            <a:pPr algn="r"/>
            <a:r>
              <a:rPr lang="en-US" sz="1400" dirty="0">
                <a:latin typeface="Calibri" panose="020F0502020204030204" pitchFamily="34" charset="0"/>
                <a:cs typeface="Calibri" panose="020F0502020204030204" pitchFamily="34" charset="0"/>
              </a:rPr>
              <a:t>Learning from Time-Changing Data with Adaptive Windowing. </a:t>
            </a:r>
            <a:r>
              <a:rPr lang="en-US" sz="1400" b="1" dirty="0">
                <a:latin typeface="Calibri" panose="020F0502020204030204" pitchFamily="34" charset="0"/>
                <a:cs typeface="Calibri" panose="020F0502020204030204" pitchFamily="34" charset="0"/>
              </a:rPr>
              <a:t>SDM 2007</a:t>
            </a:r>
            <a:r>
              <a:rPr lang="en-US" sz="1400" dirty="0">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29C87980-9BB0-B365-71E3-7CABEF4DA93E}"/>
              </a:ext>
            </a:extLst>
          </p:cNvPr>
          <p:cNvPicPr>
            <a:picLocks noChangeAspect="1"/>
          </p:cNvPicPr>
          <p:nvPr/>
        </p:nvPicPr>
        <p:blipFill>
          <a:blip r:embed="rId5"/>
          <a:stretch>
            <a:fillRect/>
          </a:stretch>
        </p:blipFill>
        <p:spPr>
          <a:xfrm>
            <a:off x="10108717" y="4022977"/>
            <a:ext cx="455255" cy="640080"/>
          </a:xfrm>
          <a:prstGeom prst="rect">
            <a:avLst/>
          </a:prstGeom>
          <a:ln w="25400">
            <a:solidFill>
              <a:srgbClr val="7889FB"/>
            </a:solidFill>
          </a:ln>
        </p:spPr>
      </p:pic>
    </p:spTree>
    <p:extLst>
      <p:ext uri="{BB962C8B-B14F-4D97-AF65-F5344CB8AC3E}">
        <p14:creationId xmlns:p14="http://schemas.microsoft.com/office/powerpoint/2010/main" val="60602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8" end="8"/>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AEA26B-1AE7-8D7B-4882-33AD1DD832C6}"/>
              </a:ext>
            </a:extLst>
          </p:cNvPr>
          <p:cNvSpPr>
            <a:spLocks noGrp="1"/>
          </p:cNvSpPr>
          <p:nvPr>
            <p:ph type="body" sz="quarter" idx="18"/>
          </p:nvPr>
        </p:nvSpPr>
        <p:spPr/>
        <p:txBody>
          <a:bodyPr/>
          <a:lstStyle/>
          <a:p>
            <a:r>
              <a:rPr lang="en-US" dirty="0">
                <a:solidFill>
                  <a:schemeClr val="tx1"/>
                </a:solidFill>
              </a:rPr>
              <a:t>Model-agnostic Performance Predictor</a:t>
            </a:r>
          </a:p>
          <a:p>
            <a:pPr lvl="1"/>
            <a:r>
              <a:rPr lang="en-US" b="1" dirty="0">
                <a:solidFill>
                  <a:srgbClr val="7889FB"/>
                </a:solidFill>
              </a:rPr>
              <a:t>Approach 2:</a:t>
            </a:r>
            <a:r>
              <a:rPr lang="en-US" b="1" dirty="0"/>
              <a:t> </a:t>
            </a:r>
            <a:r>
              <a:rPr lang="en-US" dirty="0"/>
              <a:t>Event-based Re-Training</a:t>
            </a:r>
          </a:p>
          <a:p>
            <a:pPr lvl="1"/>
            <a:r>
              <a:rPr lang="en-US" dirty="0"/>
              <a:t>User-defined error generators</a:t>
            </a:r>
          </a:p>
          <a:p>
            <a:pPr lvl="1"/>
            <a:r>
              <a:rPr lang="en-US" dirty="0"/>
              <a:t>Synthetic data corruption </a:t>
            </a:r>
            <a:r>
              <a:rPr lang="en-US" dirty="0">
                <a:sym typeface="Wingdings" panose="05000000000000000000" pitchFamily="2" charset="2"/>
              </a:rPr>
              <a:t> impact on black-box model</a:t>
            </a:r>
            <a:endParaRPr lang="en-US" dirty="0"/>
          </a:p>
          <a:p>
            <a:pPr lvl="1"/>
            <a:r>
              <a:rPr lang="en-US" b="1" dirty="0">
                <a:solidFill>
                  <a:srgbClr val="7889FB"/>
                </a:solidFill>
              </a:rPr>
              <a:t>Train performance predictor </a:t>
            </a:r>
            <a:r>
              <a:rPr lang="en-US" dirty="0"/>
              <a:t>(regression/classification at threshold t)</a:t>
            </a:r>
            <a:br>
              <a:rPr lang="en-US" dirty="0"/>
            </a:br>
            <a:r>
              <a:rPr lang="en-US" dirty="0"/>
              <a:t>for expected prediction quality on </a:t>
            </a:r>
            <a:r>
              <a:rPr lang="en-US" b="1" dirty="0">
                <a:solidFill>
                  <a:schemeClr val="accent1"/>
                </a:solidFill>
              </a:rPr>
              <a:t>percentiles of target variable </a:t>
            </a:r>
            <a:r>
              <a:rPr lang="cy-GB" b="1" dirty="0">
                <a:solidFill>
                  <a:schemeClr val="accent1"/>
                </a:solidFill>
              </a:rPr>
              <a:t>ŷ</a:t>
            </a:r>
            <a:r>
              <a:rPr lang="en-US" b="1" dirty="0">
                <a:solidFill>
                  <a:schemeClr val="accent1"/>
                </a:solidFill>
              </a:rPr>
              <a:t> </a:t>
            </a:r>
            <a:endParaRPr lang="en-US" dirty="0"/>
          </a:p>
          <a:p>
            <a:pPr lvl="1"/>
            <a:endParaRPr lang="en-US" sz="1200" dirty="0"/>
          </a:p>
          <a:p>
            <a:r>
              <a:rPr lang="en-US" dirty="0"/>
              <a:t>Results </a:t>
            </a:r>
            <a:br>
              <a:rPr lang="en-US" dirty="0"/>
            </a:br>
            <a:r>
              <a:rPr lang="en-US" dirty="0"/>
              <a:t>PPM</a:t>
            </a:r>
          </a:p>
          <a:p>
            <a:endParaRPr lang="en-US" dirty="0"/>
          </a:p>
        </p:txBody>
      </p:sp>
      <p:sp>
        <p:nvSpPr>
          <p:cNvPr id="3" name="Text Placeholder 2">
            <a:extLst>
              <a:ext uri="{FF2B5EF4-FFF2-40B4-BE49-F238E27FC236}">
                <a16:creationId xmlns:a16="http://schemas.microsoft.com/office/drawing/2014/main" id="{86E89C80-619B-D095-F74D-FFA560DB406B}"/>
              </a:ext>
            </a:extLst>
          </p:cNvPr>
          <p:cNvSpPr>
            <a:spLocks noGrp="1"/>
          </p:cNvSpPr>
          <p:nvPr>
            <p:ph type="body" sz="quarter" idx="14"/>
          </p:nvPr>
        </p:nvSpPr>
        <p:spPr/>
        <p:txBody>
          <a:bodyPr/>
          <a:lstStyle/>
          <a:p>
            <a:r>
              <a:rPr lang="en-US" dirty="0"/>
              <a:t>Concept Drift, cont.</a:t>
            </a:r>
          </a:p>
        </p:txBody>
      </p:sp>
      <p:pic>
        <p:nvPicPr>
          <p:cNvPr id="4" name="Picture 3">
            <a:extLst>
              <a:ext uri="{FF2B5EF4-FFF2-40B4-BE49-F238E27FC236}">
                <a16:creationId xmlns:a16="http://schemas.microsoft.com/office/drawing/2014/main" id="{A592C2B8-7A58-B482-FE2E-001C79B5A8A1}"/>
              </a:ext>
            </a:extLst>
          </p:cNvPr>
          <p:cNvPicPr>
            <a:picLocks noChangeAspect="1"/>
          </p:cNvPicPr>
          <p:nvPr/>
        </p:nvPicPr>
        <p:blipFill>
          <a:blip r:embed="rId3"/>
          <a:stretch>
            <a:fillRect/>
          </a:stretch>
        </p:blipFill>
        <p:spPr>
          <a:xfrm>
            <a:off x="1862639" y="3437996"/>
            <a:ext cx="9522163" cy="2091483"/>
          </a:xfrm>
          <a:prstGeom prst="rect">
            <a:avLst/>
          </a:prstGeom>
        </p:spPr>
      </p:pic>
      <p:pic>
        <p:nvPicPr>
          <p:cNvPr id="5" name="Picture 4">
            <a:extLst>
              <a:ext uri="{FF2B5EF4-FFF2-40B4-BE49-F238E27FC236}">
                <a16:creationId xmlns:a16="http://schemas.microsoft.com/office/drawing/2014/main" id="{7F8B49FF-1083-C252-AA34-47EF5C59B48B}"/>
              </a:ext>
            </a:extLst>
          </p:cNvPr>
          <p:cNvPicPr>
            <a:picLocks noChangeAspect="1"/>
          </p:cNvPicPr>
          <p:nvPr/>
        </p:nvPicPr>
        <p:blipFill>
          <a:blip r:embed="rId4"/>
          <a:stretch>
            <a:fillRect/>
          </a:stretch>
        </p:blipFill>
        <p:spPr>
          <a:xfrm>
            <a:off x="9927773" y="410416"/>
            <a:ext cx="496251" cy="640080"/>
          </a:xfrm>
          <a:prstGeom prst="rect">
            <a:avLst/>
          </a:prstGeom>
          <a:ln w="25400">
            <a:solidFill>
              <a:srgbClr val="7889FB"/>
            </a:solidFill>
          </a:ln>
        </p:spPr>
      </p:pic>
      <p:sp>
        <p:nvSpPr>
          <p:cNvPr id="6" name="TextBox 5">
            <a:extLst>
              <a:ext uri="{FF2B5EF4-FFF2-40B4-BE49-F238E27FC236}">
                <a16:creationId xmlns:a16="http://schemas.microsoft.com/office/drawing/2014/main" id="{F155D71E-8FD0-1CA0-0916-4B7DA3124B79}"/>
              </a:ext>
            </a:extLst>
          </p:cNvPr>
          <p:cNvSpPr txBox="1"/>
          <p:nvPr/>
        </p:nvSpPr>
        <p:spPr>
          <a:xfrm>
            <a:off x="5680039" y="341702"/>
            <a:ext cx="4115920"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[Sebastian </a:t>
            </a:r>
            <a:r>
              <a:rPr lang="en-US" sz="1400" dirty="0" err="1">
                <a:latin typeface="Calibri" panose="020F0502020204030204" pitchFamily="34" charset="0"/>
                <a:cs typeface="Calibri" panose="020F0502020204030204" pitchFamily="34" charset="0"/>
              </a:rPr>
              <a:t>Schelter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Tammo</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Rukat</a:t>
            </a:r>
            <a:r>
              <a:rPr lang="en-US" sz="1400" dirty="0">
                <a:latin typeface="Calibri" panose="020F0502020204030204" pitchFamily="34" charset="0"/>
                <a:cs typeface="Calibri" panose="020F0502020204030204" pitchFamily="34" charset="0"/>
              </a:rPr>
              <a:t>, Felix </a:t>
            </a:r>
            <a:r>
              <a:rPr lang="en-US" sz="1400" dirty="0" err="1">
                <a:latin typeface="Calibri" panose="020F0502020204030204" pitchFamily="34" charset="0"/>
                <a:cs typeface="Calibri" panose="020F0502020204030204" pitchFamily="34" charset="0"/>
              </a:rPr>
              <a:t>Bießmann</a:t>
            </a:r>
            <a:r>
              <a:rPr lang="en-US" sz="1400" dirty="0">
                <a:latin typeface="Calibri" panose="020F0502020204030204" pitchFamily="34" charset="0"/>
                <a:cs typeface="Calibri" panose="020F0502020204030204" pitchFamily="34" charset="0"/>
              </a:rPr>
              <a:t>: Learning to Validate the Predictions of Black Box Classifiers on Unseen Data. </a:t>
            </a:r>
            <a:r>
              <a:rPr lang="en-US" sz="1400" b="1" dirty="0">
                <a:latin typeface="Calibri" panose="020F0502020204030204" pitchFamily="34" charset="0"/>
                <a:cs typeface="Calibri" panose="020F0502020204030204" pitchFamily="34" charset="0"/>
              </a:rPr>
              <a:t>SIGMOD 2020</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58419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5317DE-CD23-7E81-8BC7-A6500FD2D274}"/>
              </a:ext>
            </a:extLst>
          </p:cNvPr>
          <p:cNvSpPr>
            <a:spLocks noGrp="1"/>
          </p:cNvSpPr>
          <p:nvPr>
            <p:ph type="body" sz="quarter" idx="18"/>
          </p:nvPr>
        </p:nvSpPr>
        <p:spPr/>
        <p:txBody>
          <a:bodyPr/>
          <a:lstStyle/>
          <a:p>
            <a:r>
              <a:rPr lang="en-US" dirty="0"/>
              <a:t>Yearbook Dataset</a:t>
            </a:r>
          </a:p>
          <a:p>
            <a:pPr lvl="1"/>
            <a:r>
              <a:rPr lang="en-US" dirty="0"/>
              <a:t>Frontal-facing American </a:t>
            </a:r>
            <a:br>
              <a:rPr lang="en-US" dirty="0"/>
            </a:br>
            <a:r>
              <a:rPr lang="en-US" dirty="0"/>
              <a:t>high-school seniors</a:t>
            </a:r>
          </a:p>
          <a:p>
            <a:pPr lvl="1"/>
            <a:r>
              <a:rPr lang="en-US" dirty="0"/>
              <a:t>1905 - 2013 </a:t>
            </a:r>
          </a:p>
          <a:p>
            <a:pPr lvl="1"/>
            <a:r>
              <a:rPr lang="en-US" dirty="0"/>
              <a:t>Classification: </a:t>
            </a:r>
            <a:br>
              <a:rPr lang="en-US" dirty="0"/>
            </a:br>
            <a:r>
              <a:rPr lang="en-US" dirty="0"/>
              <a:t>male/female, smiles</a:t>
            </a:r>
            <a:br>
              <a:rPr lang="en-US" dirty="0"/>
            </a:br>
            <a:r>
              <a:rPr lang="en-US" dirty="0"/>
              <a:t>hair-styles</a:t>
            </a:r>
          </a:p>
        </p:txBody>
      </p:sp>
      <p:sp>
        <p:nvSpPr>
          <p:cNvPr id="3" name="Text Placeholder 2">
            <a:extLst>
              <a:ext uri="{FF2B5EF4-FFF2-40B4-BE49-F238E27FC236}">
                <a16:creationId xmlns:a16="http://schemas.microsoft.com/office/drawing/2014/main" id="{43B16052-6FF3-A4F7-4A7E-31777CDDD3CA}"/>
              </a:ext>
            </a:extLst>
          </p:cNvPr>
          <p:cNvSpPr>
            <a:spLocks noGrp="1"/>
          </p:cNvSpPr>
          <p:nvPr>
            <p:ph type="body" sz="quarter" idx="14"/>
          </p:nvPr>
        </p:nvSpPr>
        <p:spPr/>
        <p:txBody>
          <a:bodyPr/>
          <a:lstStyle/>
          <a:p>
            <a:r>
              <a:rPr lang="en-US" dirty="0"/>
              <a:t>Concept Drift, cont.</a:t>
            </a:r>
          </a:p>
          <a:p>
            <a:endParaRPr lang="en-US" dirty="0"/>
          </a:p>
        </p:txBody>
      </p:sp>
      <p:pic>
        <p:nvPicPr>
          <p:cNvPr id="5" name="Picture 4">
            <a:extLst>
              <a:ext uri="{FF2B5EF4-FFF2-40B4-BE49-F238E27FC236}">
                <a16:creationId xmlns:a16="http://schemas.microsoft.com/office/drawing/2014/main" id="{DE469B2E-95B6-B0A0-0391-780A6FAB3218}"/>
              </a:ext>
            </a:extLst>
          </p:cNvPr>
          <p:cNvPicPr>
            <a:picLocks noChangeAspect="1"/>
          </p:cNvPicPr>
          <p:nvPr/>
        </p:nvPicPr>
        <p:blipFill>
          <a:blip r:embed="rId2"/>
          <a:stretch>
            <a:fillRect/>
          </a:stretch>
        </p:blipFill>
        <p:spPr>
          <a:xfrm>
            <a:off x="3591734" y="1178530"/>
            <a:ext cx="6256423" cy="4684105"/>
          </a:xfrm>
          <a:prstGeom prst="rect">
            <a:avLst/>
          </a:prstGeom>
        </p:spPr>
      </p:pic>
      <p:sp>
        <p:nvSpPr>
          <p:cNvPr id="6" name="TextBox 5">
            <a:extLst>
              <a:ext uri="{FF2B5EF4-FFF2-40B4-BE49-F238E27FC236}">
                <a16:creationId xmlns:a16="http://schemas.microsoft.com/office/drawing/2014/main" id="{302F15D4-BAA7-9277-171B-2EC5A1D2C398}"/>
              </a:ext>
            </a:extLst>
          </p:cNvPr>
          <p:cNvSpPr txBox="1"/>
          <p:nvPr/>
        </p:nvSpPr>
        <p:spPr>
          <a:xfrm>
            <a:off x="763793" y="3410173"/>
            <a:ext cx="2312894" cy="523220"/>
          </a:xfrm>
          <a:prstGeom prst="rect">
            <a:avLst/>
          </a:prstGeom>
          <a:noFill/>
        </p:spPr>
        <p:txBody>
          <a:bodyPr wrap="square" lIns="0" rIns="0" rtlCol="0">
            <a:spAutoFit/>
          </a:bodyPr>
          <a:lstStyle/>
          <a:p>
            <a:r>
              <a:rPr lang="en-US" sz="1400" dirty="0">
                <a:solidFill>
                  <a:srgbClr val="000000"/>
                </a:solidFill>
                <a:latin typeface="Calibri" panose="020F0502020204030204" pitchFamily="34" charset="0"/>
                <a:cs typeface="Calibri" panose="020F0502020204030204" pitchFamily="34" charset="0"/>
              </a:rPr>
              <a:t>[</a:t>
            </a:r>
            <a:r>
              <a:rPr lang="en-US" sz="1400" dirty="0">
                <a:solidFill>
                  <a:srgbClr val="000000"/>
                </a:solidFill>
                <a:latin typeface="Calibri" panose="020F0502020204030204" pitchFamily="34" charset="0"/>
                <a:cs typeface="Calibri" panose="020F0502020204030204" pitchFamily="34" charset="0"/>
                <a:hlinkClick r:id="rId3"/>
              </a:rPr>
              <a:t>https://shiry.ttic.edu/projects/yearbooks/yearbooks.html</a:t>
            </a:r>
            <a:r>
              <a:rPr lang="en-US" sz="1400" dirty="0">
                <a:solidFill>
                  <a:srgbClr val="000000"/>
                </a:solidFill>
                <a:latin typeface="Calibri" panose="020F0502020204030204" pitchFamily="34" charset="0"/>
                <a:cs typeface="Calibri" panose="020F0502020204030204" pitchFamily="34" charset="0"/>
              </a:rPr>
              <a:t>] </a:t>
            </a:r>
          </a:p>
        </p:txBody>
      </p:sp>
      <p:pic>
        <p:nvPicPr>
          <p:cNvPr id="8" name="Picture 7">
            <a:extLst>
              <a:ext uri="{FF2B5EF4-FFF2-40B4-BE49-F238E27FC236}">
                <a16:creationId xmlns:a16="http://schemas.microsoft.com/office/drawing/2014/main" id="{B9E72679-9768-C886-7A27-3F38E90DDE1E}"/>
              </a:ext>
            </a:extLst>
          </p:cNvPr>
          <p:cNvPicPr>
            <a:picLocks noChangeAspect="1"/>
          </p:cNvPicPr>
          <p:nvPr/>
        </p:nvPicPr>
        <p:blipFill>
          <a:blip r:embed="rId4"/>
          <a:stretch>
            <a:fillRect/>
          </a:stretch>
        </p:blipFill>
        <p:spPr>
          <a:xfrm>
            <a:off x="10042669" y="407303"/>
            <a:ext cx="432055" cy="640080"/>
          </a:xfrm>
          <a:prstGeom prst="rect">
            <a:avLst/>
          </a:prstGeom>
          <a:ln w="25400">
            <a:solidFill>
              <a:srgbClr val="7889FB"/>
            </a:solidFill>
          </a:ln>
        </p:spPr>
      </p:pic>
      <p:sp>
        <p:nvSpPr>
          <p:cNvPr id="9" name="TextBox 8">
            <a:extLst>
              <a:ext uri="{FF2B5EF4-FFF2-40B4-BE49-F238E27FC236}">
                <a16:creationId xmlns:a16="http://schemas.microsoft.com/office/drawing/2014/main" id="{C303B3E7-30DA-741A-52C8-9E357C2B23BB}"/>
              </a:ext>
            </a:extLst>
          </p:cNvPr>
          <p:cNvSpPr txBox="1"/>
          <p:nvPr/>
        </p:nvSpPr>
        <p:spPr>
          <a:xfrm>
            <a:off x="5217458" y="342755"/>
            <a:ext cx="4733365" cy="738664"/>
          </a:xfrm>
          <a:prstGeom prst="rect">
            <a:avLst/>
          </a:prstGeom>
          <a:noFill/>
        </p:spPr>
        <p:txBody>
          <a:bodyPr wrap="square" lIns="0" rIns="0" rtlCol="0">
            <a:spAutoFit/>
          </a:bodyPr>
          <a:lstStyle/>
          <a:p>
            <a:pPr algn="r"/>
            <a:r>
              <a:rPr lang="en-US" sz="1400" dirty="0">
                <a:solidFill>
                  <a:srgbClr val="000000"/>
                </a:solidFill>
                <a:latin typeface="Calibri" panose="020F0502020204030204" pitchFamily="34" charset="0"/>
                <a:cs typeface="Calibri" panose="020F0502020204030204" pitchFamily="34" charset="0"/>
              </a:rPr>
              <a:t>[Maximilian </a:t>
            </a:r>
            <a:r>
              <a:rPr lang="en-US" sz="1400" dirty="0" err="1">
                <a:solidFill>
                  <a:srgbClr val="000000"/>
                </a:solidFill>
                <a:latin typeface="Calibri" panose="020F0502020204030204" pitchFamily="34" charset="0"/>
                <a:cs typeface="Calibri" panose="020F0502020204030204" pitchFamily="34" charset="0"/>
              </a:rPr>
              <a:t>Böther</a:t>
            </a:r>
            <a:r>
              <a:rPr lang="en-US" sz="1400" dirty="0">
                <a:solidFill>
                  <a:srgbClr val="000000"/>
                </a:solidFill>
                <a:latin typeface="Calibri" panose="020F0502020204030204" pitchFamily="34" charset="0"/>
                <a:cs typeface="Calibri" panose="020F0502020204030204" pitchFamily="34" charset="0"/>
              </a:rPr>
              <a:t>, Ties </a:t>
            </a:r>
            <a:r>
              <a:rPr lang="en-US" sz="1400" dirty="0" err="1">
                <a:solidFill>
                  <a:srgbClr val="000000"/>
                </a:solidFill>
                <a:latin typeface="Calibri" panose="020F0502020204030204" pitchFamily="34" charset="0"/>
                <a:cs typeface="Calibri" panose="020F0502020204030204" pitchFamily="34" charset="0"/>
              </a:rPr>
              <a:t>Robroek</a:t>
            </a:r>
            <a:r>
              <a:rPr lang="en-US" sz="1400" dirty="0">
                <a:solidFill>
                  <a:srgbClr val="000000"/>
                </a:solidFill>
                <a:latin typeface="Calibri" panose="020F0502020204030204" pitchFamily="34" charset="0"/>
                <a:cs typeface="Calibri" panose="020F0502020204030204" pitchFamily="34" charset="0"/>
              </a:rPr>
              <a:t>, Viktor </a:t>
            </a:r>
            <a:r>
              <a:rPr lang="en-US" sz="1400" dirty="0" err="1">
                <a:solidFill>
                  <a:srgbClr val="000000"/>
                </a:solidFill>
                <a:latin typeface="Calibri" panose="020F0502020204030204" pitchFamily="34" charset="0"/>
                <a:cs typeface="Calibri" panose="020F0502020204030204" pitchFamily="34" charset="0"/>
              </a:rPr>
              <a:t>Gsteiger</a:t>
            </a:r>
            <a:r>
              <a:rPr lang="en-US" sz="1400" dirty="0">
                <a:solidFill>
                  <a:srgbClr val="000000"/>
                </a:solidFill>
                <a:latin typeface="Calibri" panose="020F0502020204030204" pitchFamily="34" charset="0"/>
                <a:cs typeface="Calibri" panose="020F0502020204030204" pitchFamily="34" charset="0"/>
              </a:rPr>
              <a:t>, Robin Holzinger, </a:t>
            </a:r>
            <a:r>
              <a:rPr lang="en-US" sz="1400" dirty="0" err="1">
                <a:solidFill>
                  <a:srgbClr val="000000"/>
                </a:solidFill>
                <a:latin typeface="Calibri" panose="020F0502020204030204" pitchFamily="34" charset="0"/>
                <a:cs typeface="Calibri" panose="020F0502020204030204" pitchFamily="34" charset="0"/>
              </a:rPr>
              <a:t>Xianzhe</a:t>
            </a:r>
            <a:r>
              <a:rPr lang="en-US" sz="1400" dirty="0">
                <a:solidFill>
                  <a:srgbClr val="000000"/>
                </a:solidFill>
                <a:latin typeface="Calibri" panose="020F0502020204030204" pitchFamily="34" charset="0"/>
                <a:cs typeface="Calibri" panose="020F0502020204030204" pitchFamily="34" charset="0"/>
              </a:rPr>
              <a:t> Ma, Pinar </a:t>
            </a:r>
            <a:r>
              <a:rPr lang="en-US" sz="1400" dirty="0" err="1">
                <a:solidFill>
                  <a:srgbClr val="000000"/>
                </a:solidFill>
                <a:latin typeface="Calibri" panose="020F0502020204030204" pitchFamily="34" charset="0"/>
                <a:cs typeface="Calibri" panose="020F0502020204030204" pitchFamily="34" charset="0"/>
              </a:rPr>
              <a:t>Tözün</a:t>
            </a:r>
            <a:r>
              <a:rPr lang="en-US" sz="1400" dirty="0">
                <a:solidFill>
                  <a:srgbClr val="000000"/>
                </a:solidFill>
                <a:latin typeface="Calibri" panose="020F0502020204030204" pitchFamily="34" charset="0"/>
                <a:cs typeface="Calibri" panose="020F0502020204030204" pitchFamily="34" charset="0"/>
              </a:rPr>
              <a:t>, Ana </a:t>
            </a:r>
            <a:r>
              <a:rPr lang="en-US" sz="1400" dirty="0" err="1">
                <a:solidFill>
                  <a:srgbClr val="000000"/>
                </a:solidFill>
                <a:latin typeface="Calibri" panose="020F0502020204030204" pitchFamily="34" charset="0"/>
                <a:cs typeface="Calibri" panose="020F0502020204030204" pitchFamily="34" charset="0"/>
              </a:rPr>
              <a:t>Klimovic</a:t>
            </a:r>
            <a:r>
              <a:rPr lang="en-US" sz="1400" dirty="0">
                <a:solidFill>
                  <a:srgbClr val="000000"/>
                </a:solidFill>
                <a:latin typeface="Calibri" panose="020F0502020204030204" pitchFamily="34" charset="0"/>
                <a:cs typeface="Calibri" panose="020F0502020204030204" pitchFamily="34" charset="0"/>
              </a:rPr>
              <a:t>: </a:t>
            </a:r>
            <a:r>
              <a:rPr lang="en-US" sz="1400" dirty="0" err="1">
                <a:solidFill>
                  <a:srgbClr val="000000"/>
                </a:solidFill>
                <a:latin typeface="Calibri" panose="020F0502020204030204" pitchFamily="34" charset="0"/>
                <a:cs typeface="Calibri" panose="020F0502020204030204" pitchFamily="34" charset="0"/>
              </a:rPr>
              <a:t>Modyn</a:t>
            </a:r>
            <a:r>
              <a:rPr lang="en-US" sz="1400" dirty="0">
                <a:solidFill>
                  <a:srgbClr val="000000"/>
                </a:solidFill>
                <a:latin typeface="Calibri" panose="020F0502020204030204" pitchFamily="34" charset="0"/>
                <a:cs typeface="Calibri" panose="020F0502020204030204" pitchFamily="34" charset="0"/>
              </a:rPr>
              <a:t>: Data-Centric Machine Learning Pipeline Orchestration, </a:t>
            </a:r>
            <a:r>
              <a:rPr lang="en-US" sz="1400" b="1" dirty="0">
                <a:solidFill>
                  <a:srgbClr val="000000"/>
                </a:solidFill>
                <a:latin typeface="Calibri" panose="020F0502020204030204" pitchFamily="34" charset="0"/>
                <a:cs typeface="Calibri" panose="020F0502020204030204" pitchFamily="34" charset="0"/>
              </a:rPr>
              <a:t>SIGMOD 2025</a:t>
            </a:r>
            <a:r>
              <a:rPr lang="en-US" sz="1400" dirty="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492414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ABC7DA-8EAA-2B4E-23C4-E6A3772E8D31}"/>
              </a:ext>
            </a:extLst>
          </p:cNvPr>
          <p:cNvSpPr>
            <a:spLocks noGrp="1"/>
          </p:cNvSpPr>
          <p:nvPr>
            <p:ph type="body" sz="quarter" idx="18"/>
          </p:nvPr>
        </p:nvSpPr>
        <p:spPr/>
        <p:txBody>
          <a:bodyPr/>
          <a:lstStyle/>
          <a:p>
            <a:r>
              <a:rPr lang="en-US" dirty="0"/>
              <a:t>GDPR “Right to be Forgotten”</a:t>
            </a:r>
          </a:p>
          <a:p>
            <a:pPr lvl="1"/>
            <a:r>
              <a:rPr lang="en-US" dirty="0"/>
              <a:t>Recent laws such as GDPR require</a:t>
            </a:r>
            <a:br>
              <a:rPr lang="en-US" dirty="0"/>
            </a:br>
            <a:r>
              <a:rPr lang="en-US" dirty="0"/>
              <a:t>companies and institutions to</a:t>
            </a:r>
            <a:br>
              <a:rPr lang="en-US" dirty="0"/>
            </a:br>
            <a:r>
              <a:rPr lang="en-US" b="1" dirty="0">
                <a:solidFill>
                  <a:srgbClr val="7889FB"/>
                </a:solidFill>
              </a:rPr>
              <a:t>delete user data upon request</a:t>
            </a:r>
          </a:p>
          <a:p>
            <a:pPr lvl="1"/>
            <a:r>
              <a:rPr lang="en-US" dirty="0"/>
              <a:t>Personal data must not only be deleted</a:t>
            </a:r>
            <a:br>
              <a:rPr lang="en-US" dirty="0"/>
            </a:br>
            <a:r>
              <a:rPr lang="en-US" dirty="0"/>
              <a:t>from primary data stores but also from </a:t>
            </a:r>
            <a:br>
              <a:rPr lang="en-US" dirty="0"/>
            </a:br>
            <a:r>
              <a:rPr lang="en-US" b="1" dirty="0">
                <a:solidFill>
                  <a:schemeClr val="accent1"/>
                </a:solidFill>
              </a:rPr>
              <a:t>ML models</a:t>
            </a:r>
            <a:r>
              <a:rPr lang="en-US" dirty="0"/>
              <a:t> trained on it (Recital 75)</a:t>
            </a:r>
          </a:p>
          <a:p>
            <a:pPr lvl="1"/>
            <a:endParaRPr lang="en-US" dirty="0"/>
          </a:p>
          <a:p>
            <a:r>
              <a:rPr lang="en-US" dirty="0"/>
              <a:t>Example Deanonymization</a:t>
            </a:r>
          </a:p>
          <a:p>
            <a:pPr lvl="1"/>
            <a:r>
              <a:rPr lang="en-US" dirty="0"/>
              <a:t>Recommender systems: models </a:t>
            </a:r>
            <a:r>
              <a:rPr lang="en-US" b="1" dirty="0">
                <a:solidFill>
                  <a:schemeClr val="accent1"/>
                </a:solidFill>
                <a:sym typeface="Wingdings" panose="05000000000000000000" pitchFamily="2" charset="2"/>
              </a:rPr>
              <a:t>retain user similarly </a:t>
            </a:r>
            <a:r>
              <a:rPr lang="en-US" b="1" dirty="0">
                <a:solidFill>
                  <a:schemeClr val="accent1"/>
                </a:solidFill>
              </a:rPr>
              <a:t> </a:t>
            </a:r>
          </a:p>
          <a:p>
            <a:pPr lvl="1"/>
            <a:r>
              <a:rPr lang="en-US" dirty="0"/>
              <a:t>Social network data / clustering / KNN</a:t>
            </a:r>
          </a:p>
          <a:p>
            <a:pPr lvl="1"/>
            <a:r>
              <a:rPr lang="en-US" dirty="0"/>
              <a:t>Large language models (e.g., GPT-3)</a:t>
            </a:r>
          </a:p>
          <a:p>
            <a:endParaRPr lang="en-US" dirty="0"/>
          </a:p>
        </p:txBody>
      </p:sp>
      <p:sp>
        <p:nvSpPr>
          <p:cNvPr id="3" name="Text Placeholder 2">
            <a:extLst>
              <a:ext uri="{FF2B5EF4-FFF2-40B4-BE49-F238E27FC236}">
                <a16:creationId xmlns:a16="http://schemas.microsoft.com/office/drawing/2014/main" id="{54D47195-C9CE-B30B-8081-69D6A458710B}"/>
              </a:ext>
            </a:extLst>
          </p:cNvPr>
          <p:cNvSpPr>
            <a:spLocks noGrp="1"/>
          </p:cNvSpPr>
          <p:nvPr>
            <p:ph type="body" sz="quarter" idx="14"/>
          </p:nvPr>
        </p:nvSpPr>
        <p:spPr/>
        <p:txBody>
          <a:bodyPr/>
          <a:lstStyle/>
          <a:p>
            <a:r>
              <a:rPr lang="en-US" dirty="0"/>
              <a:t>GDPR (General Data Protection Regulation)</a:t>
            </a:r>
          </a:p>
        </p:txBody>
      </p:sp>
      <p:pic>
        <p:nvPicPr>
          <p:cNvPr id="5" name="Picture 4">
            <a:extLst>
              <a:ext uri="{FF2B5EF4-FFF2-40B4-BE49-F238E27FC236}">
                <a16:creationId xmlns:a16="http://schemas.microsoft.com/office/drawing/2014/main" id="{131E302A-EF4C-FDCC-EBCC-FE2F569D1B7A}"/>
              </a:ext>
            </a:extLst>
          </p:cNvPr>
          <p:cNvPicPr>
            <a:picLocks noChangeAspect="1"/>
          </p:cNvPicPr>
          <p:nvPr/>
        </p:nvPicPr>
        <p:blipFill>
          <a:blip r:embed="rId3"/>
          <a:stretch>
            <a:fillRect/>
          </a:stretch>
        </p:blipFill>
        <p:spPr>
          <a:xfrm>
            <a:off x="6312113" y="608923"/>
            <a:ext cx="4154495" cy="3058805"/>
          </a:xfrm>
          <a:prstGeom prst="rect">
            <a:avLst/>
          </a:prstGeom>
        </p:spPr>
      </p:pic>
      <p:grpSp>
        <p:nvGrpSpPr>
          <p:cNvPr id="6" name="Group 5">
            <a:extLst>
              <a:ext uri="{FF2B5EF4-FFF2-40B4-BE49-F238E27FC236}">
                <a16:creationId xmlns:a16="http://schemas.microsoft.com/office/drawing/2014/main" id="{AE357509-2902-82CB-D041-8B3AB3E964EC}"/>
              </a:ext>
            </a:extLst>
          </p:cNvPr>
          <p:cNvGrpSpPr/>
          <p:nvPr/>
        </p:nvGrpSpPr>
        <p:grpSpPr>
          <a:xfrm>
            <a:off x="7234671" y="3925296"/>
            <a:ext cx="2497970" cy="1069980"/>
            <a:chOff x="5677200" y="4934459"/>
            <a:chExt cx="2497970" cy="1069980"/>
          </a:xfrm>
        </p:grpSpPr>
        <p:sp>
          <p:nvSpPr>
            <p:cNvPr id="7" name="Rectangle 6">
              <a:extLst>
                <a:ext uri="{FF2B5EF4-FFF2-40B4-BE49-F238E27FC236}">
                  <a16:creationId xmlns:a16="http://schemas.microsoft.com/office/drawing/2014/main" id="{D5DEEC5A-E290-6F1E-8D96-C954F3D81488}"/>
                </a:ext>
              </a:extLst>
            </p:cNvPr>
            <p:cNvSpPr/>
            <p:nvPr/>
          </p:nvSpPr>
          <p:spPr>
            <a:xfrm>
              <a:off x="7119255" y="5166239"/>
              <a:ext cx="157479" cy="838200"/>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8" name="Rectangle 7">
              <a:extLst>
                <a:ext uri="{FF2B5EF4-FFF2-40B4-BE49-F238E27FC236}">
                  <a16:creationId xmlns:a16="http://schemas.microsoft.com/office/drawing/2014/main" id="{EDAC371C-7061-9B5E-012C-4FA86C4095D0}"/>
                </a:ext>
              </a:extLst>
            </p:cNvPr>
            <p:cNvSpPr/>
            <p:nvPr/>
          </p:nvSpPr>
          <p:spPr>
            <a:xfrm rot="5400000">
              <a:off x="7680073" y="4598594"/>
              <a:ext cx="152402" cy="824132"/>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9" name="Rectangle 8">
              <a:extLst>
                <a:ext uri="{FF2B5EF4-FFF2-40B4-BE49-F238E27FC236}">
                  <a16:creationId xmlns:a16="http://schemas.microsoft.com/office/drawing/2014/main" id="{62C60434-3F5E-7179-9FD4-64508BDA0CB4}"/>
                </a:ext>
              </a:extLst>
            </p:cNvPr>
            <p:cNvSpPr/>
            <p:nvPr/>
          </p:nvSpPr>
          <p:spPr>
            <a:xfrm>
              <a:off x="7336970" y="5152171"/>
              <a:ext cx="838200" cy="852268"/>
            </a:xfrm>
            <a:prstGeom prst="rect">
              <a:avLst/>
            </a:prstGeom>
            <a:solidFill>
              <a:srgbClr val="FF0000"/>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U V</a:t>
              </a:r>
              <a:r>
                <a:rPr kumimoji="0" lang="en-US" sz="1800" b="1" i="0" u="none" strike="noStrike" kern="0" cap="none" spc="0" normalizeH="0" baseline="60000" noProof="0" dirty="0">
                  <a:ln>
                    <a:noFill/>
                  </a:ln>
                  <a:solidFill>
                    <a:srgbClr val="FFFFFF"/>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endParaRPr kumimoji="0" lang="en-US" sz="1800" b="1"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0" name="Rectangle 9">
              <a:extLst>
                <a:ext uri="{FF2B5EF4-FFF2-40B4-BE49-F238E27FC236}">
                  <a16:creationId xmlns:a16="http://schemas.microsoft.com/office/drawing/2014/main" id="{9C992579-AD68-1010-6B56-F60604C09EED}"/>
                </a:ext>
              </a:extLst>
            </p:cNvPr>
            <p:cNvSpPr/>
            <p:nvPr/>
          </p:nvSpPr>
          <p:spPr>
            <a:xfrm>
              <a:off x="6644155" y="5354792"/>
              <a:ext cx="338554" cy="461665"/>
            </a:xfrm>
            <a:prstGeom prst="rect">
              <a:avLst/>
            </a:prstGeom>
          </p:spPr>
          <p:txBody>
            <a:bodyPr wrap="none">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effectLst/>
                  <a:uLnTx/>
                  <a:uFillTx/>
                  <a:latin typeface="Calibri" panose="020F0502020204030204" pitchFamily="34" charset="0"/>
                  <a:cs typeface="Calibri" panose="020F0502020204030204" pitchFamily="34" charset="0"/>
                </a:rPr>
                <a:t>≈</a:t>
              </a:r>
              <a:endParaRPr kumimoji="0" lang="en-US" sz="2400" b="0" i="0" u="none" strike="noStrike" kern="0" cap="none" spc="0" normalizeH="0" baseline="0" noProof="0" dirty="0">
                <a:ln>
                  <a:noFill/>
                </a:ln>
                <a:effectLst/>
                <a:uLnTx/>
                <a:uFillTx/>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C67EDC62-8AC5-28E8-658F-02383AA0D01A}"/>
                </a:ext>
              </a:extLst>
            </p:cNvPr>
            <p:cNvSpPr/>
            <p:nvPr/>
          </p:nvSpPr>
          <p:spPr>
            <a:xfrm rot="5400000">
              <a:off x="7944030" y="5312921"/>
              <a:ext cx="152401" cy="157478"/>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2" name="Rectangle 11">
              <a:extLst>
                <a:ext uri="{FF2B5EF4-FFF2-40B4-BE49-F238E27FC236}">
                  <a16:creationId xmlns:a16="http://schemas.microsoft.com/office/drawing/2014/main" id="{4C5672C8-97AE-83E2-85BC-E89D8B98AB0C}"/>
                </a:ext>
              </a:extLst>
            </p:cNvPr>
            <p:cNvSpPr/>
            <p:nvPr/>
          </p:nvSpPr>
          <p:spPr>
            <a:xfrm rot="5400000">
              <a:off x="7949109" y="4931921"/>
              <a:ext cx="152401" cy="157478"/>
            </a:xfrm>
            <a:prstGeom prst="rect">
              <a:avLst/>
            </a:prstGeom>
            <a:solidFill>
              <a:srgbClr val="FF0000"/>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3" name="Rectangle 12">
              <a:extLst>
                <a:ext uri="{FF2B5EF4-FFF2-40B4-BE49-F238E27FC236}">
                  <a16:creationId xmlns:a16="http://schemas.microsoft.com/office/drawing/2014/main" id="{346D75F4-E242-EF52-BF3A-B6AFD642FC25}"/>
                </a:ext>
              </a:extLst>
            </p:cNvPr>
            <p:cNvSpPr/>
            <p:nvPr/>
          </p:nvSpPr>
          <p:spPr>
            <a:xfrm>
              <a:off x="5677200" y="5145950"/>
              <a:ext cx="838200" cy="852268"/>
            </a:xfrm>
            <a:prstGeom prst="rect">
              <a:avLst/>
            </a:prstGeom>
            <a:no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X</a:t>
              </a:r>
            </a:p>
          </p:txBody>
        </p:sp>
        <p:sp>
          <p:nvSpPr>
            <p:cNvPr id="14" name="Rectangle 13">
              <a:extLst>
                <a:ext uri="{FF2B5EF4-FFF2-40B4-BE49-F238E27FC236}">
                  <a16:creationId xmlns:a16="http://schemas.microsoft.com/office/drawing/2014/main" id="{CA6AAB07-F1BC-6531-EDDD-8D424090B43D}"/>
                </a:ext>
              </a:extLst>
            </p:cNvPr>
            <p:cNvSpPr/>
            <p:nvPr/>
          </p:nvSpPr>
          <p:spPr>
            <a:xfrm rot="5400000">
              <a:off x="6284260" y="5306698"/>
              <a:ext cx="152401" cy="157478"/>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5" name="Rectangle 14">
              <a:extLst>
                <a:ext uri="{FF2B5EF4-FFF2-40B4-BE49-F238E27FC236}">
                  <a16:creationId xmlns:a16="http://schemas.microsoft.com/office/drawing/2014/main" id="{7DF43272-63D7-990E-43E2-FCBBACDA0F7D}"/>
                </a:ext>
              </a:extLst>
            </p:cNvPr>
            <p:cNvSpPr/>
            <p:nvPr/>
          </p:nvSpPr>
          <p:spPr>
            <a:xfrm rot="5400000">
              <a:off x="5755939" y="5459098"/>
              <a:ext cx="152401" cy="157478"/>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6" name="Rectangle 15">
              <a:extLst>
                <a:ext uri="{FF2B5EF4-FFF2-40B4-BE49-F238E27FC236}">
                  <a16:creationId xmlns:a16="http://schemas.microsoft.com/office/drawing/2014/main" id="{07418F28-E514-E4E8-B905-B8C60CD0BD7F}"/>
                </a:ext>
              </a:extLst>
            </p:cNvPr>
            <p:cNvSpPr/>
            <p:nvPr/>
          </p:nvSpPr>
          <p:spPr>
            <a:xfrm rot="5400000">
              <a:off x="6055660" y="5763898"/>
              <a:ext cx="152401" cy="157478"/>
            </a:xfrm>
            <a:prstGeom prst="rect">
              <a:avLst/>
            </a:prstGeom>
            <a:solidFill>
              <a:srgbClr val="7889FB"/>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
          <p:nvSpPr>
            <p:cNvPr id="17" name="Rectangle 16">
              <a:extLst>
                <a:ext uri="{FF2B5EF4-FFF2-40B4-BE49-F238E27FC236}">
                  <a16:creationId xmlns:a16="http://schemas.microsoft.com/office/drawing/2014/main" id="{01ACC33B-0DD5-FE44-44AD-E01D10F1FFAB}"/>
                </a:ext>
              </a:extLst>
            </p:cNvPr>
            <p:cNvSpPr/>
            <p:nvPr/>
          </p:nvSpPr>
          <p:spPr>
            <a:xfrm rot="5400000">
              <a:off x="7121795" y="5312919"/>
              <a:ext cx="152401" cy="157478"/>
            </a:xfrm>
            <a:prstGeom prst="rect">
              <a:avLst/>
            </a:prstGeom>
            <a:solidFill>
              <a:srgbClr val="FF0000"/>
            </a:solidFill>
            <a:ln w="25400" cap="flat" cmpd="sng" algn="ctr">
              <a:solidFill>
                <a:srgbClr val="7889FB">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pic>
        <p:nvPicPr>
          <p:cNvPr id="18" name="Picture 17">
            <a:extLst>
              <a:ext uri="{FF2B5EF4-FFF2-40B4-BE49-F238E27FC236}">
                <a16:creationId xmlns:a16="http://schemas.microsoft.com/office/drawing/2014/main" id="{19A1CF8F-387E-5AD3-A425-5E73FA698F5F}"/>
              </a:ext>
            </a:extLst>
          </p:cNvPr>
          <p:cNvPicPr>
            <a:picLocks noChangeAspect="1"/>
          </p:cNvPicPr>
          <p:nvPr/>
        </p:nvPicPr>
        <p:blipFill>
          <a:blip r:embed="rId4"/>
          <a:stretch>
            <a:fillRect/>
          </a:stretch>
        </p:blipFill>
        <p:spPr>
          <a:xfrm>
            <a:off x="1030541" y="5220211"/>
            <a:ext cx="496251" cy="640080"/>
          </a:xfrm>
          <a:prstGeom prst="rect">
            <a:avLst/>
          </a:prstGeom>
          <a:ln w="25400">
            <a:solidFill>
              <a:srgbClr val="7889FB"/>
            </a:solidFill>
          </a:ln>
        </p:spPr>
      </p:pic>
      <p:sp>
        <p:nvSpPr>
          <p:cNvPr id="19" name="TextBox 18">
            <a:extLst>
              <a:ext uri="{FF2B5EF4-FFF2-40B4-BE49-F238E27FC236}">
                <a16:creationId xmlns:a16="http://schemas.microsoft.com/office/drawing/2014/main" id="{E385CB17-3496-F76E-948D-32D4284AF611}"/>
              </a:ext>
            </a:extLst>
          </p:cNvPr>
          <p:cNvSpPr txBox="1"/>
          <p:nvPr/>
        </p:nvSpPr>
        <p:spPr>
          <a:xfrm>
            <a:off x="1692594" y="5256512"/>
            <a:ext cx="4202597" cy="523220"/>
          </a:xfrm>
          <a:prstGeom prst="rect">
            <a:avLst/>
          </a:prstGeom>
          <a:noFill/>
        </p:spPr>
        <p:txBody>
          <a:bodyPr wrap="square" lIns="0" rIns="0" rtlCol="0">
            <a:spAutoFit/>
          </a:bodyPr>
          <a:lstStyle/>
          <a:p>
            <a:r>
              <a:rPr lang="en-US" sz="1400" dirty="0">
                <a:latin typeface="Calibri" panose="020F0502020204030204" pitchFamily="34" charset="0"/>
                <a:cs typeface="Calibri" panose="020F0502020204030204" pitchFamily="34" charset="0"/>
              </a:rPr>
              <a:t>[Sebastian </a:t>
            </a:r>
            <a:r>
              <a:rPr lang="en-US" sz="1400" dirty="0" err="1">
                <a:latin typeface="Calibri" panose="020F0502020204030204" pitchFamily="34" charset="0"/>
                <a:cs typeface="Calibri" panose="020F0502020204030204" pitchFamily="34" charset="0"/>
              </a:rPr>
              <a:t>Schelter</a:t>
            </a:r>
            <a:r>
              <a:rPr lang="en-US" sz="1400" dirty="0">
                <a:latin typeface="Calibri" panose="020F0502020204030204" pitchFamily="34" charset="0"/>
                <a:cs typeface="Calibri" panose="020F0502020204030204" pitchFamily="34" charset="0"/>
              </a:rPr>
              <a:t>: "Amnesia" - Machine Learning Models That Can Forget User Data Very Fast. </a:t>
            </a:r>
            <a:r>
              <a:rPr lang="en-US" sz="1400" b="1" dirty="0">
                <a:latin typeface="Calibri" panose="020F0502020204030204" pitchFamily="34" charset="0"/>
                <a:cs typeface="Calibri" panose="020F0502020204030204" pitchFamily="34" charset="0"/>
              </a:rPr>
              <a:t>CIDR 2020</a:t>
            </a:r>
            <a:r>
              <a:rPr lang="en-US" sz="1400" dirty="0">
                <a:latin typeface="Calibri" panose="020F0502020204030204" pitchFamily="34" charset="0"/>
                <a:cs typeface="Calibri" panose="020F0502020204030204" pitchFamily="34" charset="0"/>
              </a:rPr>
              <a:t>]</a:t>
            </a:r>
          </a:p>
        </p:txBody>
      </p:sp>
      <p:sp>
        <p:nvSpPr>
          <p:cNvPr id="20" name="Rectangle 19">
            <a:extLst>
              <a:ext uri="{FF2B5EF4-FFF2-40B4-BE49-F238E27FC236}">
                <a16:creationId xmlns:a16="http://schemas.microsoft.com/office/drawing/2014/main" id="{7E0287F9-8C57-3F08-7E67-8638F1C5D8E0}"/>
              </a:ext>
            </a:extLst>
          </p:cNvPr>
          <p:cNvSpPr/>
          <p:nvPr/>
        </p:nvSpPr>
        <p:spPr>
          <a:xfrm>
            <a:off x="6687661" y="322620"/>
            <a:ext cx="3843495" cy="307777"/>
          </a:xfrm>
          <a:prstGeom prst="rect">
            <a:avLst/>
          </a:prstGeom>
        </p:spPr>
        <p:txBody>
          <a:bodyPr wrap="square">
            <a:spAutoFit/>
          </a:bodyPr>
          <a:lstStyle/>
          <a:p>
            <a:pPr algn="ctr"/>
            <a:r>
              <a:rPr lang="en-US" sz="1400" dirty="0">
                <a:latin typeface="Calibri" panose="020F0502020204030204" pitchFamily="34" charset="0"/>
                <a:cs typeface="Calibri" panose="020F0502020204030204" pitchFamily="34" charset="0"/>
              </a:rPr>
              <a:t>[</a:t>
            </a:r>
            <a:r>
              <a:rPr lang="en-US" sz="1400" dirty="0">
                <a:latin typeface="Calibri" panose="020F0502020204030204" pitchFamily="34" charset="0"/>
                <a:cs typeface="Calibri" panose="020F0502020204030204" pitchFamily="34" charset="0"/>
                <a:hlinkClick r:id="rId5"/>
              </a:rPr>
              <a:t>https://gdpr.eu/article-17-right-to-be-forgotten/</a:t>
            </a:r>
            <a:r>
              <a:rPr lang="en-US" sz="1400" dirty="0">
                <a:latin typeface="Calibri" panose="020F0502020204030204" pitchFamily="34" charset="0"/>
                <a:cs typeface="Calibri" panose="020F0502020204030204" pitchFamily="34" charset="0"/>
              </a:rPr>
              <a:t>]</a:t>
            </a:r>
          </a:p>
        </p:txBody>
      </p:sp>
      <p:sp>
        <p:nvSpPr>
          <p:cNvPr id="21" name="TextBox 20">
            <a:extLst>
              <a:ext uri="{FF2B5EF4-FFF2-40B4-BE49-F238E27FC236}">
                <a16:creationId xmlns:a16="http://schemas.microsoft.com/office/drawing/2014/main" id="{5272A533-4D91-280A-6720-9AB91ACED7FD}"/>
              </a:ext>
            </a:extLst>
          </p:cNvPr>
          <p:cNvSpPr txBox="1"/>
          <p:nvPr/>
        </p:nvSpPr>
        <p:spPr>
          <a:xfrm>
            <a:off x="6587709" y="5160095"/>
            <a:ext cx="3575134" cy="646331"/>
          </a:xfrm>
          <a:prstGeom prst="rect">
            <a:avLst/>
          </a:prstGeom>
          <a:noFill/>
        </p:spPr>
        <p:txBody>
          <a:bodyPr wrap="square" lIns="0" rIns="0" rtlCol="0">
            <a:spAutoFit/>
          </a:bodyPr>
          <a:lstStyle/>
          <a:p>
            <a:pPr algn="ctr"/>
            <a:r>
              <a:rPr lang="en-US" dirty="0">
                <a:solidFill>
                  <a:srgbClr val="000000"/>
                </a:solidFill>
                <a:latin typeface="Calibri" panose="020F0502020204030204" pitchFamily="34" charset="0"/>
                <a:cs typeface="Calibri" panose="020F0502020204030204" pitchFamily="34" charset="0"/>
              </a:rPr>
              <a:t>See incremental computations in </a:t>
            </a:r>
            <a:br>
              <a:rPr lang="en-US" dirty="0">
                <a:solidFill>
                  <a:srgbClr val="000000"/>
                </a:solidFill>
                <a:latin typeface="Calibri" panose="020F0502020204030204" pitchFamily="34" charset="0"/>
                <a:cs typeface="Calibri" panose="020F0502020204030204" pitchFamily="34" charset="0"/>
              </a:rPr>
            </a:br>
            <a:r>
              <a:rPr lang="en-US" b="1" dirty="0">
                <a:solidFill>
                  <a:srgbClr val="7889FB"/>
                </a:solidFill>
                <a:latin typeface="Calibri" panose="020F0502020204030204" pitchFamily="34" charset="0"/>
                <a:cs typeface="Calibri" panose="020F0502020204030204" pitchFamily="34" charset="0"/>
              </a:rPr>
              <a:t>03 Sizes Inferences and Rewrites</a:t>
            </a:r>
          </a:p>
        </p:txBody>
      </p:sp>
    </p:spTree>
    <p:extLst>
      <p:ext uri="{BB962C8B-B14F-4D97-AF65-F5344CB8AC3E}">
        <p14:creationId xmlns:p14="http://schemas.microsoft.com/office/powerpoint/2010/main" val="333645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81ACDB-58DC-580D-FA8D-C4B5B7B71E25}"/>
              </a:ext>
            </a:extLst>
          </p:cNvPr>
          <p:cNvPicPr>
            <a:picLocks noChangeAspect="1"/>
          </p:cNvPicPr>
          <p:nvPr/>
        </p:nvPicPr>
        <p:blipFill>
          <a:blip r:embed="rId2"/>
          <a:stretch>
            <a:fillRect/>
          </a:stretch>
        </p:blipFill>
        <p:spPr>
          <a:xfrm>
            <a:off x="1649642" y="3254634"/>
            <a:ext cx="8948855" cy="2480394"/>
          </a:xfrm>
          <a:prstGeom prst="rect">
            <a:avLst/>
          </a:prstGeom>
        </p:spPr>
      </p:pic>
      <p:sp>
        <p:nvSpPr>
          <p:cNvPr id="2" name="Text Placeholder 1">
            <a:extLst>
              <a:ext uri="{FF2B5EF4-FFF2-40B4-BE49-F238E27FC236}">
                <a16:creationId xmlns:a16="http://schemas.microsoft.com/office/drawing/2014/main" id="{D9D50838-B9DC-A3D8-E800-C68B2C6019D0}"/>
              </a:ext>
            </a:extLst>
          </p:cNvPr>
          <p:cNvSpPr>
            <a:spLocks noGrp="1"/>
          </p:cNvSpPr>
          <p:nvPr>
            <p:ph type="body" sz="quarter" idx="18"/>
          </p:nvPr>
        </p:nvSpPr>
        <p:spPr/>
        <p:txBody>
          <a:bodyPr/>
          <a:lstStyle/>
          <a:p>
            <a:r>
              <a:rPr lang="en-US" dirty="0" err="1"/>
              <a:t>HedgeCut</a:t>
            </a:r>
            <a:r>
              <a:rPr lang="en-US" dirty="0"/>
              <a:t> Overview</a:t>
            </a:r>
          </a:p>
          <a:p>
            <a:pPr lvl="1"/>
            <a:r>
              <a:rPr lang="en-US" dirty="0"/>
              <a:t>Extremely Randomized Trees (ERT): ensemble of </a:t>
            </a:r>
            <a:br>
              <a:rPr lang="en-US" dirty="0"/>
            </a:br>
            <a:r>
              <a:rPr lang="en-US" dirty="0"/>
              <a:t>DTs w/ randomized attributes and cut-off points</a:t>
            </a:r>
          </a:p>
          <a:p>
            <a:pPr lvl="1"/>
            <a:r>
              <a:rPr lang="en-US" b="1" dirty="0">
                <a:solidFill>
                  <a:srgbClr val="7889FB"/>
                </a:solidFill>
              </a:rPr>
              <a:t>Online unlearning requests </a:t>
            </a:r>
            <a:r>
              <a:rPr lang="en-US" dirty="0"/>
              <a:t>&lt; 1ms</a:t>
            </a:r>
            <a:br>
              <a:rPr lang="en-US" dirty="0"/>
            </a:br>
            <a:r>
              <a:rPr lang="en-US" dirty="0"/>
              <a:t>w/o retraining for few points</a:t>
            </a:r>
          </a:p>
          <a:p>
            <a:pPr lvl="1"/>
            <a:endParaRPr lang="en-US" dirty="0"/>
          </a:p>
          <a:p>
            <a:r>
              <a:rPr lang="en-US" dirty="0"/>
              <a:t>Handling of Non-robust Splits</a:t>
            </a:r>
          </a:p>
          <a:p>
            <a:endParaRPr lang="en-US" dirty="0"/>
          </a:p>
        </p:txBody>
      </p:sp>
      <p:sp>
        <p:nvSpPr>
          <p:cNvPr id="3" name="Text Placeholder 2">
            <a:extLst>
              <a:ext uri="{FF2B5EF4-FFF2-40B4-BE49-F238E27FC236}">
                <a16:creationId xmlns:a16="http://schemas.microsoft.com/office/drawing/2014/main" id="{6EB0BF6A-B480-B81B-6393-6FB2B59F2A8D}"/>
              </a:ext>
            </a:extLst>
          </p:cNvPr>
          <p:cNvSpPr>
            <a:spLocks noGrp="1"/>
          </p:cNvSpPr>
          <p:nvPr>
            <p:ph type="body" sz="quarter" idx="14"/>
          </p:nvPr>
        </p:nvSpPr>
        <p:spPr/>
        <p:txBody>
          <a:bodyPr/>
          <a:lstStyle/>
          <a:p>
            <a:r>
              <a:rPr lang="en-US" dirty="0"/>
              <a:t>GDPR (General Data Protection Regulation), cont.</a:t>
            </a:r>
          </a:p>
          <a:p>
            <a:endParaRPr lang="en-US" dirty="0"/>
          </a:p>
        </p:txBody>
      </p:sp>
      <p:pic>
        <p:nvPicPr>
          <p:cNvPr id="4" name="Picture 3">
            <a:extLst>
              <a:ext uri="{FF2B5EF4-FFF2-40B4-BE49-F238E27FC236}">
                <a16:creationId xmlns:a16="http://schemas.microsoft.com/office/drawing/2014/main" id="{302AB4A4-F952-18F4-75D7-1113A605AE74}"/>
              </a:ext>
            </a:extLst>
          </p:cNvPr>
          <p:cNvPicPr>
            <a:picLocks noChangeAspect="1"/>
          </p:cNvPicPr>
          <p:nvPr/>
        </p:nvPicPr>
        <p:blipFill>
          <a:blip r:embed="rId3"/>
          <a:stretch>
            <a:fillRect/>
          </a:stretch>
        </p:blipFill>
        <p:spPr>
          <a:xfrm>
            <a:off x="6492687" y="1235440"/>
            <a:ext cx="4298352" cy="2022171"/>
          </a:xfrm>
          <a:prstGeom prst="rect">
            <a:avLst/>
          </a:prstGeom>
        </p:spPr>
      </p:pic>
      <p:pic>
        <p:nvPicPr>
          <p:cNvPr id="6" name="Picture 5">
            <a:extLst>
              <a:ext uri="{FF2B5EF4-FFF2-40B4-BE49-F238E27FC236}">
                <a16:creationId xmlns:a16="http://schemas.microsoft.com/office/drawing/2014/main" id="{2F1C47E8-6665-2AB2-5E90-21B44E19C47A}"/>
              </a:ext>
            </a:extLst>
          </p:cNvPr>
          <p:cNvPicPr>
            <a:picLocks noChangeAspect="1"/>
          </p:cNvPicPr>
          <p:nvPr/>
        </p:nvPicPr>
        <p:blipFill>
          <a:blip r:embed="rId4"/>
          <a:stretch>
            <a:fillRect/>
          </a:stretch>
        </p:blipFill>
        <p:spPr>
          <a:xfrm>
            <a:off x="9969566" y="415925"/>
            <a:ext cx="497489" cy="640080"/>
          </a:xfrm>
          <a:prstGeom prst="rect">
            <a:avLst/>
          </a:prstGeom>
          <a:ln w="25400">
            <a:solidFill>
              <a:srgbClr val="7889FB"/>
            </a:solidFill>
          </a:ln>
        </p:spPr>
      </p:pic>
      <p:sp>
        <p:nvSpPr>
          <p:cNvPr id="7" name="TextBox 6">
            <a:extLst>
              <a:ext uri="{FF2B5EF4-FFF2-40B4-BE49-F238E27FC236}">
                <a16:creationId xmlns:a16="http://schemas.microsoft.com/office/drawing/2014/main" id="{DB58A267-2134-2B6D-353D-82586BE7C167}"/>
              </a:ext>
            </a:extLst>
          </p:cNvPr>
          <p:cNvSpPr txBox="1"/>
          <p:nvPr/>
        </p:nvSpPr>
        <p:spPr>
          <a:xfrm>
            <a:off x="6949439" y="281041"/>
            <a:ext cx="2909648" cy="954107"/>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[Sebastian </a:t>
            </a:r>
            <a:r>
              <a:rPr lang="en-US" sz="1400" dirty="0" err="1">
                <a:latin typeface="Calibri" panose="020F0502020204030204" pitchFamily="34" charset="0"/>
                <a:cs typeface="Calibri" panose="020F0502020204030204" pitchFamily="34" charset="0"/>
              </a:rPr>
              <a:t>Schelter</a:t>
            </a:r>
            <a:r>
              <a:rPr lang="en-US" sz="1400" dirty="0">
                <a:latin typeface="Calibri" panose="020F0502020204030204" pitchFamily="34" charset="0"/>
                <a:cs typeface="Calibri" panose="020F0502020204030204" pitchFamily="34" charset="0"/>
              </a:rPr>
              <a:t>, Stefan </a:t>
            </a:r>
            <a:r>
              <a:rPr lang="en-US" sz="1400" dirty="0" err="1">
                <a:latin typeface="Calibri" panose="020F0502020204030204" pitchFamily="34" charset="0"/>
                <a:cs typeface="Calibri" panose="020F0502020204030204" pitchFamily="34" charset="0"/>
              </a:rPr>
              <a:t>Grafberger</a:t>
            </a:r>
            <a:r>
              <a:rPr lang="en-US" sz="1400" dirty="0">
                <a:latin typeface="Calibri" panose="020F0502020204030204" pitchFamily="34" charset="0"/>
                <a:cs typeface="Calibri" panose="020F0502020204030204" pitchFamily="34" charset="0"/>
              </a:rPr>
              <a:t>, Ted Dunning: </a:t>
            </a:r>
            <a:r>
              <a:rPr lang="en-US" sz="1400" dirty="0" err="1">
                <a:latin typeface="Calibri" panose="020F0502020204030204" pitchFamily="34" charset="0"/>
                <a:cs typeface="Calibri" panose="020F0502020204030204" pitchFamily="34" charset="0"/>
              </a:rPr>
              <a:t>HedgeCut</a:t>
            </a:r>
            <a:r>
              <a:rPr lang="en-US" sz="1400" dirty="0">
                <a:latin typeface="Calibri" panose="020F0502020204030204" pitchFamily="34" charset="0"/>
                <a:cs typeface="Calibri" panose="020F0502020204030204" pitchFamily="34" charset="0"/>
              </a:rPr>
              <a:t>: Maintaining </a:t>
            </a:r>
            <a:r>
              <a:rPr lang="en-US" sz="1400" dirty="0" err="1">
                <a:latin typeface="Calibri" panose="020F0502020204030204" pitchFamily="34" charset="0"/>
                <a:cs typeface="Calibri" panose="020F0502020204030204" pitchFamily="34" charset="0"/>
              </a:rPr>
              <a:t>Randomised</a:t>
            </a:r>
            <a:r>
              <a:rPr lang="en-US" sz="1400" dirty="0">
                <a:latin typeface="Calibri" panose="020F0502020204030204" pitchFamily="34" charset="0"/>
                <a:cs typeface="Calibri" panose="020F0502020204030204" pitchFamily="34" charset="0"/>
              </a:rPr>
              <a:t> Trees for Low-Latency </a:t>
            </a:r>
            <a:r>
              <a:rPr lang="en-US" sz="1400" b="1" dirty="0">
                <a:solidFill>
                  <a:srgbClr val="7889FB"/>
                </a:solidFill>
                <a:latin typeface="Calibri" panose="020F0502020204030204" pitchFamily="34" charset="0"/>
                <a:cs typeface="Calibri" panose="020F0502020204030204" pitchFamily="34" charset="0"/>
              </a:rPr>
              <a:t>Machine Unlearning</a:t>
            </a:r>
            <a:r>
              <a:rPr lang="en-US" sz="1400" dirty="0">
                <a:latin typeface="Calibri" panose="020F0502020204030204" pitchFamily="34" charset="0"/>
                <a:cs typeface="Calibri" panose="020F0502020204030204" pitchFamily="34" charset="0"/>
              </a:rPr>
              <a:t>, </a:t>
            </a:r>
            <a:r>
              <a:rPr lang="en-US" sz="1400" b="1" dirty="0">
                <a:latin typeface="Calibri" panose="020F0502020204030204" pitchFamily="34" charset="0"/>
                <a:cs typeface="Calibri" panose="020F0502020204030204" pitchFamily="34" charset="0"/>
              </a:rPr>
              <a:t>SIGMOD 2021</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776371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C20C36-E1A2-19A7-8F6D-85E46EC84DB2}"/>
              </a:ext>
            </a:extLst>
          </p:cNvPr>
          <p:cNvSpPr>
            <a:spLocks noGrp="1"/>
          </p:cNvSpPr>
          <p:nvPr>
            <p:ph type="body" sz="quarter" idx="18"/>
          </p:nvPr>
        </p:nvSpPr>
        <p:spPr/>
        <p:txBody>
          <a:bodyPr/>
          <a:lstStyle/>
          <a:p>
            <a:r>
              <a:rPr lang="en-US" dirty="0"/>
              <a:t>Model Exchange and Serving</a:t>
            </a:r>
          </a:p>
          <a:p>
            <a:r>
              <a:rPr lang="en-US" dirty="0"/>
              <a:t>Model Monitoring and Updates</a:t>
            </a:r>
          </a:p>
          <a:p>
            <a:endParaRPr lang="en-US" dirty="0"/>
          </a:p>
          <a:p>
            <a:r>
              <a:rPr lang="en-US" dirty="0"/>
              <a:t>#1 Exam Preparation – Ask Questions in the Forum</a:t>
            </a:r>
          </a:p>
          <a:p>
            <a:r>
              <a:rPr lang="en-US" dirty="0"/>
              <a:t>#2 Exam Registration</a:t>
            </a:r>
          </a:p>
          <a:p>
            <a:pPr lvl="1"/>
            <a:r>
              <a:rPr lang="en-US" dirty="0"/>
              <a:t>Thu </a:t>
            </a:r>
            <a:r>
              <a:rPr lang="en-US" b="1" dirty="0">
                <a:solidFill>
                  <a:srgbClr val="C40D1E"/>
                </a:solidFill>
              </a:rPr>
              <a:t>July 23, 4-6pm</a:t>
            </a:r>
            <a:r>
              <a:rPr lang="en-US" dirty="0"/>
              <a:t> (</a:t>
            </a:r>
            <a:r>
              <a:rPr lang="en-US" b="1" dirty="0">
                <a:solidFill>
                  <a:srgbClr val="7889FB"/>
                </a:solidFill>
              </a:rPr>
              <a:t>EW 202+203</a:t>
            </a:r>
            <a:r>
              <a:rPr lang="en-US" dirty="0"/>
              <a:t>, 45</a:t>
            </a:r>
            <a:r>
              <a:rPr lang="en-US" b="1" dirty="0">
                <a:solidFill>
                  <a:srgbClr val="7889FB"/>
                </a:solidFill>
              </a:rPr>
              <a:t>+20</a:t>
            </a:r>
            <a:r>
              <a:rPr lang="en-US" dirty="0"/>
              <a:t> seats) 	</a:t>
            </a:r>
            <a:r>
              <a:rPr lang="en-US" dirty="0">
                <a:sym typeface="Wingdings" panose="05000000000000000000" pitchFamily="2" charset="2"/>
              </a:rPr>
              <a:t> 60 registrations</a:t>
            </a:r>
            <a:endParaRPr lang="en-US" dirty="0"/>
          </a:p>
          <a:p>
            <a:pPr lvl="1"/>
            <a:r>
              <a:rPr lang="en-US" dirty="0"/>
              <a:t>Thu </a:t>
            </a:r>
            <a:r>
              <a:rPr lang="en-US" b="1" dirty="0">
                <a:solidFill>
                  <a:srgbClr val="C40D1E"/>
                </a:solidFill>
              </a:rPr>
              <a:t>Aug 06, 4-6pm</a:t>
            </a:r>
            <a:r>
              <a:rPr lang="en-US" dirty="0"/>
              <a:t> (</a:t>
            </a:r>
            <a:r>
              <a:rPr lang="en-US" b="1" dirty="0">
                <a:solidFill>
                  <a:srgbClr val="7889FB"/>
                </a:solidFill>
              </a:rPr>
              <a:t>EW 202+203</a:t>
            </a:r>
            <a:r>
              <a:rPr lang="en-US" dirty="0"/>
              <a:t>, 45</a:t>
            </a:r>
            <a:r>
              <a:rPr lang="en-US" b="1" dirty="0">
                <a:solidFill>
                  <a:srgbClr val="7889FB"/>
                </a:solidFill>
              </a:rPr>
              <a:t>+20</a:t>
            </a:r>
            <a:r>
              <a:rPr lang="en-US" dirty="0"/>
              <a:t> seats)	</a:t>
            </a:r>
            <a:r>
              <a:rPr lang="en-US" dirty="0">
                <a:sym typeface="Wingdings" panose="05000000000000000000" pitchFamily="2" charset="2"/>
              </a:rPr>
              <a:t> 55 registrations</a:t>
            </a:r>
            <a:endParaRPr lang="en-US" dirty="0"/>
          </a:p>
          <a:p>
            <a:pPr lvl="1"/>
            <a:r>
              <a:rPr lang="en-US" dirty="0"/>
              <a:t>Thu </a:t>
            </a:r>
            <a:r>
              <a:rPr lang="en-US" b="1" dirty="0">
                <a:solidFill>
                  <a:srgbClr val="C40D1E"/>
                </a:solidFill>
              </a:rPr>
              <a:t>Aug 27, 4-6pm</a:t>
            </a:r>
            <a:r>
              <a:rPr lang="en-US" dirty="0"/>
              <a:t> (</a:t>
            </a:r>
            <a:r>
              <a:rPr lang="en-US" b="1" dirty="0">
                <a:solidFill>
                  <a:srgbClr val="7889FB"/>
                </a:solidFill>
              </a:rPr>
              <a:t>EW 202</a:t>
            </a:r>
            <a:r>
              <a:rPr lang="en-US" dirty="0"/>
              <a:t>, 25 seats)		</a:t>
            </a:r>
            <a:r>
              <a:rPr lang="en-US" dirty="0">
                <a:sym typeface="Wingdings" panose="05000000000000000000" pitchFamily="2" charset="2"/>
              </a:rPr>
              <a:t> 18 registrations</a:t>
            </a:r>
          </a:p>
        </p:txBody>
      </p:sp>
      <p:sp>
        <p:nvSpPr>
          <p:cNvPr id="3" name="Text Placeholder 2">
            <a:extLst>
              <a:ext uri="{FF2B5EF4-FFF2-40B4-BE49-F238E27FC236}">
                <a16:creationId xmlns:a16="http://schemas.microsoft.com/office/drawing/2014/main" id="{3683EAB1-F127-C540-FA42-25B5B48C79B8}"/>
              </a:ext>
            </a:extLst>
          </p:cNvPr>
          <p:cNvSpPr>
            <a:spLocks noGrp="1"/>
          </p:cNvSpPr>
          <p:nvPr>
            <p:ph type="body" sz="quarter" idx="14"/>
          </p:nvPr>
        </p:nvSpPr>
        <p:spPr/>
        <p:txBody>
          <a:bodyPr/>
          <a:lstStyle/>
          <a:p>
            <a:r>
              <a:rPr lang="en-US" dirty="0"/>
              <a:t>Summary &amp; QA</a:t>
            </a:r>
          </a:p>
        </p:txBody>
      </p:sp>
      <p:sp>
        <p:nvSpPr>
          <p:cNvPr id="5" name="TextBox 4">
            <a:extLst>
              <a:ext uri="{FF2B5EF4-FFF2-40B4-BE49-F238E27FC236}">
                <a16:creationId xmlns:a16="http://schemas.microsoft.com/office/drawing/2014/main" id="{6F41A884-634A-E43F-F647-F1181829BB63}"/>
              </a:ext>
            </a:extLst>
          </p:cNvPr>
          <p:cNvSpPr txBox="1"/>
          <p:nvPr/>
        </p:nvSpPr>
        <p:spPr>
          <a:xfrm>
            <a:off x="5787613" y="965746"/>
            <a:ext cx="4055633" cy="1215717"/>
          </a:xfrm>
          <a:prstGeom prst="rect">
            <a:avLst/>
          </a:prstGeom>
          <a:noFill/>
        </p:spPr>
        <p:txBody>
          <a:bodyPr wrap="square" lIns="0" rIns="0" rtlCol="0">
            <a:spAutoFit/>
          </a:bodyPr>
          <a:lstStyle/>
          <a:p>
            <a:pPr algn="ctr"/>
            <a:r>
              <a:rPr lang="en-US" sz="7300" b="1" dirty="0">
                <a:solidFill>
                  <a:srgbClr val="C40D1E"/>
                </a:solidFill>
                <a:latin typeface="Calibri" panose="020F0502020204030204" pitchFamily="34" charset="0"/>
                <a:cs typeface="Calibri" panose="020F0502020204030204" pitchFamily="34" charset="0"/>
              </a:rPr>
              <a:t>Thanks</a:t>
            </a:r>
          </a:p>
        </p:txBody>
      </p:sp>
    </p:spTree>
    <p:extLst>
      <p:ext uri="{BB962C8B-B14F-4D97-AF65-F5344CB8AC3E}">
        <p14:creationId xmlns:p14="http://schemas.microsoft.com/office/powerpoint/2010/main" val="2344112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charRg st="106" end="12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charRg st="127" end="19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charRg st="192" end="25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charRg st="255" end="3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B91E010B-877E-604A-96C7-32EFC5B57054}"/>
              </a:ext>
            </a:extLst>
          </p:cNvPr>
          <p:cNvSpPr txBox="1"/>
          <p:nvPr/>
        </p:nvSpPr>
        <p:spPr>
          <a:xfrm>
            <a:off x="550801" y="3050935"/>
            <a:ext cx="11641199" cy="1154162"/>
          </a:xfrm>
          <a:prstGeom prst="rect">
            <a:avLst/>
          </a:prstGeom>
          <a:noFill/>
        </p:spPr>
        <p:txBody>
          <a:bodyPr wrap="square" lIns="0" tIns="0" rIns="0" bIns="0" rtlCol="0">
            <a:spAutoFit/>
          </a:bodyPr>
          <a:lstStyle/>
          <a:p>
            <a:pPr>
              <a:lnSpc>
                <a:spcPts val="4500"/>
              </a:lnSpc>
            </a:pPr>
            <a:r>
              <a:rPr lang="en-US" sz="4500" b="1" dirty="0">
                <a:solidFill>
                  <a:schemeClr val="bg1"/>
                </a:solidFill>
                <a:cs typeface="Arial" panose="020B0604020202020204" pitchFamily="34" charset="0"/>
              </a:rPr>
              <a:t>Architecture of ML Systems (AMLS)</a:t>
            </a:r>
            <a:br>
              <a:rPr lang="en-US" sz="4500" b="1" dirty="0">
                <a:solidFill>
                  <a:schemeClr val="bg1"/>
                </a:solidFill>
                <a:cs typeface="Arial" panose="020B0604020202020204" pitchFamily="34" charset="0"/>
              </a:rPr>
            </a:br>
            <a:r>
              <a:rPr lang="en-US" sz="4100" b="1" dirty="0">
                <a:solidFill>
                  <a:schemeClr val="bg1"/>
                </a:solidFill>
                <a:cs typeface="Arial" panose="020B0604020202020204" pitchFamily="34" charset="0"/>
              </a:rPr>
              <a:t>14 Q&amp;A and Exam Preparation </a:t>
            </a:r>
            <a:r>
              <a:rPr lang="en-US" sz="3400" b="1" dirty="0">
                <a:solidFill>
                  <a:schemeClr val="bg1"/>
                </a:solidFill>
                <a:cs typeface="Arial" panose="020B0604020202020204" pitchFamily="34" charset="0"/>
              </a:rPr>
              <a:t>[continues 5.45pm]</a:t>
            </a:r>
          </a:p>
        </p:txBody>
      </p:sp>
      <p:sp>
        <p:nvSpPr>
          <p:cNvPr id="5" name="Textfeld 4">
            <a:extLst>
              <a:ext uri="{FF2B5EF4-FFF2-40B4-BE49-F238E27FC236}">
                <a16:creationId xmlns:a16="http://schemas.microsoft.com/office/drawing/2014/main" id="{A7FB4931-3EF5-3045-BA3B-F8959781C0D1}"/>
              </a:ext>
            </a:extLst>
          </p:cNvPr>
          <p:cNvSpPr txBox="1"/>
          <p:nvPr/>
        </p:nvSpPr>
        <p:spPr>
          <a:xfrm>
            <a:off x="550801" y="4575355"/>
            <a:ext cx="8328079" cy="1231106"/>
          </a:xfrm>
          <a:prstGeom prst="rect">
            <a:avLst/>
          </a:prstGeom>
          <a:noFill/>
        </p:spPr>
        <p:txBody>
          <a:bodyPr wrap="square" lIns="0" tIns="0" rIns="0" bIns="0" rtlCol="0">
            <a:spAutoFit/>
          </a:bodyPr>
          <a:lstStyle/>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200" b="1" dirty="0">
                <a:solidFill>
                  <a:schemeClr val="bg1"/>
                </a:solidFill>
                <a:cs typeface="Arial" panose="020B0604020202020204" pitchFamily="34" charset="0"/>
              </a:rPr>
              <a:t>Prof. Dr. Matthias Boehm</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000" dirty="0" err="1">
                <a:solidFill>
                  <a:schemeClr val="bg1"/>
                </a:solidFill>
                <a:cs typeface="Arial" panose="020B0604020202020204" pitchFamily="34" charset="0"/>
              </a:rPr>
              <a:t>Technische</a:t>
            </a:r>
            <a:r>
              <a:rPr lang="en-US" sz="2000" dirty="0">
                <a:solidFill>
                  <a:schemeClr val="bg1"/>
                </a:solidFill>
                <a:cs typeface="Arial" panose="020B0604020202020204" pitchFamily="34" charset="0"/>
              </a:rPr>
              <a:t> Universität Berlin</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000" dirty="0">
                <a:solidFill>
                  <a:schemeClr val="bg1"/>
                </a:solidFill>
                <a:cs typeface="Arial" panose="020B0604020202020204" pitchFamily="34" charset="0"/>
              </a:rPr>
              <a:t>Berlin Institute for the Foundations of Learning and Data</a:t>
            </a:r>
          </a:p>
          <a:p>
            <a:pPr marL="0" marR="0" lvl="0" indent="0" algn="l" defTabSz="914400" rtl="0" eaLnBrk="1" fontAlgn="auto" latinLnBrk="0" hangingPunct="1">
              <a:lnSpc>
                <a:spcPts val="2400"/>
              </a:lnSpc>
              <a:spcBef>
                <a:spcPts val="0"/>
              </a:spcBef>
              <a:spcAft>
                <a:spcPts val="0"/>
              </a:spcAft>
              <a:buClrTx/>
              <a:buSzTx/>
              <a:buFont typeface="Arial" panose="020B0604020202020204" pitchFamily="34" charset="0"/>
              <a:buNone/>
              <a:tabLst/>
              <a:defRPr/>
            </a:pPr>
            <a:r>
              <a:rPr lang="en-US" sz="2000" dirty="0">
                <a:solidFill>
                  <a:schemeClr val="bg1"/>
                </a:solidFill>
                <a:cs typeface="Arial" panose="020B0604020202020204" pitchFamily="34" charset="0"/>
              </a:rPr>
              <a:t>Big Data Engineering (DAMS Lab)</a:t>
            </a:r>
            <a:endParaRPr lang="de-DE" sz="2000" dirty="0">
              <a:solidFill>
                <a:schemeClr val="bg1"/>
              </a:solidFill>
              <a:cs typeface="Arial" panose="020B0604020202020204" pitchFamily="34" charset="0"/>
            </a:endParaRPr>
          </a:p>
        </p:txBody>
      </p:sp>
      <p:pic>
        <p:nvPicPr>
          <p:cNvPr id="2" name="Picture 1">
            <a:extLst>
              <a:ext uri="{FF2B5EF4-FFF2-40B4-BE49-F238E27FC236}">
                <a16:creationId xmlns:a16="http://schemas.microsoft.com/office/drawing/2014/main" id="{FC28C5F3-C7B7-3F09-E67B-2CB951E0B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01" y="6321314"/>
            <a:ext cx="853163" cy="301451"/>
          </a:xfrm>
          <a:prstGeom prst="rect">
            <a:avLst/>
          </a:prstGeom>
        </p:spPr>
      </p:pic>
      <p:sp>
        <p:nvSpPr>
          <p:cNvPr id="7" name="TextBox 6">
            <a:extLst>
              <a:ext uri="{FF2B5EF4-FFF2-40B4-BE49-F238E27FC236}">
                <a16:creationId xmlns:a16="http://schemas.microsoft.com/office/drawing/2014/main" id="{C78920D0-3EF7-66BD-9DA1-37967723809B}"/>
              </a:ext>
            </a:extLst>
          </p:cNvPr>
          <p:cNvSpPr txBox="1"/>
          <p:nvPr/>
        </p:nvSpPr>
        <p:spPr>
          <a:xfrm>
            <a:off x="1518108" y="6275437"/>
            <a:ext cx="3264099" cy="369332"/>
          </a:xfrm>
          <a:prstGeom prst="rect">
            <a:avLst/>
          </a:prstGeom>
          <a:noFill/>
        </p:spPr>
        <p:txBody>
          <a:bodyPr wrap="square" lIns="0" rIns="0" rtlCol="0">
            <a:spAutoFit/>
          </a:bodyPr>
          <a:lstStyle/>
          <a:p>
            <a:r>
              <a:rPr lang="en-US" dirty="0">
                <a:solidFill>
                  <a:schemeClr val="bg1"/>
                </a:solidFill>
                <a:latin typeface="Calibri" panose="020F0502020204030204" pitchFamily="34" charset="0"/>
                <a:cs typeface="Calibri" panose="020F0502020204030204" pitchFamily="34" charset="0"/>
              </a:rPr>
              <a:t>Last update: Jul 15, 2025</a:t>
            </a:r>
          </a:p>
        </p:txBody>
      </p:sp>
      <p:sp>
        <p:nvSpPr>
          <p:cNvPr id="6" name="TextBox 5">
            <a:extLst>
              <a:ext uri="{FF2B5EF4-FFF2-40B4-BE49-F238E27FC236}">
                <a16:creationId xmlns:a16="http://schemas.microsoft.com/office/drawing/2014/main" id="{8424E5D5-737B-D144-6178-9C03C88AAB2C}"/>
              </a:ext>
            </a:extLst>
          </p:cNvPr>
          <p:cNvSpPr txBox="1"/>
          <p:nvPr/>
        </p:nvSpPr>
        <p:spPr>
          <a:xfrm>
            <a:off x="482871" y="267019"/>
            <a:ext cx="7479070" cy="1107996"/>
          </a:xfrm>
          <a:prstGeom prst="rect">
            <a:avLst/>
          </a:prstGeom>
          <a:noFill/>
        </p:spPr>
        <p:txBody>
          <a:bodyPr wrap="square">
            <a:spAutoFit/>
          </a:bodyPr>
          <a:lstStyle/>
          <a:p>
            <a:r>
              <a:rPr lang="en-US" b="1" dirty="0">
                <a:solidFill>
                  <a:srgbClr val="000000"/>
                </a:solidFill>
              </a:rPr>
              <a:t>Example AMLS Exams </a:t>
            </a:r>
            <a:r>
              <a:rPr lang="en-US" dirty="0">
                <a:solidFill>
                  <a:srgbClr val="000000"/>
                </a:solidFill>
              </a:rPr>
              <a:t>(90min for 100/100 points)</a:t>
            </a:r>
            <a:br>
              <a:rPr lang="en-US" dirty="0">
                <a:solidFill>
                  <a:srgbClr val="000000"/>
                </a:solidFill>
              </a:rPr>
            </a:br>
            <a:r>
              <a:rPr lang="en-US" sz="1600" dirty="0">
                <a:hlinkClick r:id="rId4"/>
              </a:rPr>
              <a:t>https://mboehm7.github.io/teaching/ss25_amls/ExamAMLS25_v1.pdf</a:t>
            </a:r>
            <a:r>
              <a:rPr lang="en-US" sz="1600" dirty="0"/>
              <a:t>   </a:t>
            </a:r>
          </a:p>
          <a:p>
            <a:r>
              <a:rPr lang="en-US" sz="1600" dirty="0">
                <a:solidFill>
                  <a:srgbClr val="000000"/>
                </a:solidFill>
                <a:hlinkClick r:id="rId5"/>
              </a:rPr>
              <a:t>https://mboehm7.github.io/teaching/ss25_amls/ExamAMLS25_v2.pdf</a:t>
            </a:r>
            <a:r>
              <a:rPr lang="en-US" sz="1600" dirty="0">
                <a:solidFill>
                  <a:srgbClr val="000000"/>
                </a:solidFill>
              </a:rPr>
              <a:t>   </a:t>
            </a:r>
          </a:p>
          <a:p>
            <a:r>
              <a:rPr lang="en-US" sz="1600" dirty="0">
                <a:solidFill>
                  <a:srgbClr val="000000"/>
                </a:solidFill>
                <a:hlinkClick r:id="rId6"/>
              </a:rPr>
              <a:t>https://mboehm7.github.io/teaching/ss25_amls/ExamAMLS25_v3.pdf</a:t>
            </a:r>
            <a:r>
              <a:rPr lang="en-US" sz="1600" dirty="0">
                <a:solidFill>
                  <a:srgbClr val="000000"/>
                </a:solidFill>
              </a:rPr>
              <a:t>   </a:t>
            </a:r>
          </a:p>
        </p:txBody>
      </p:sp>
      <p:sp>
        <p:nvSpPr>
          <p:cNvPr id="8" name="TextBox 7">
            <a:extLst>
              <a:ext uri="{FF2B5EF4-FFF2-40B4-BE49-F238E27FC236}">
                <a16:creationId xmlns:a16="http://schemas.microsoft.com/office/drawing/2014/main" id="{6F30E46F-79F1-2D41-CC08-02D07372C9B9}"/>
              </a:ext>
            </a:extLst>
          </p:cNvPr>
          <p:cNvSpPr txBox="1"/>
          <p:nvPr/>
        </p:nvSpPr>
        <p:spPr>
          <a:xfrm>
            <a:off x="6972237" y="482910"/>
            <a:ext cx="1979407" cy="923330"/>
          </a:xfrm>
          <a:prstGeom prst="rect">
            <a:avLst/>
          </a:prstGeom>
          <a:noFill/>
        </p:spPr>
        <p:txBody>
          <a:bodyPr wrap="square" rtlCol="0">
            <a:spAutoFit/>
          </a:bodyPr>
          <a:lstStyle/>
          <a:p>
            <a:pPr algn="ctr"/>
            <a:r>
              <a:rPr lang="en-US" b="1" dirty="0">
                <a:solidFill>
                  <a:srgbClr val="C40D1E"/>
                </a:solidFill>
              </a:rPr>
              <a:t>No Lecture Materials or Mobile Devices</a:t>
            </a:r>
            <a:r>
              <a:rPr lang="en-US" dirty="0"/>
              <a:t> </a:t>
            </a:r>
          </a:p>
        </p:txBody>
      </p:sp>
    </p:spTree>
    <p:extLst>
      <p:ext uri="{BB962C8B-B14F-4D97-AF65-F5344CB8AC3E}">
        <p14:creationId xmlns:p14="http://schemas.microsoft.com/office/powerpoint/2010/main" val="15564023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01D73C7-CF8F-668E-EE89-8E9E1A704336}"/>
              </a:ext>
            </a:extLst>
          </p:cNvPr>
          <p:cNvSpPr/>
          <p:nvPr/>
        </p:nvSpPr>
        <p:spPr>
          <a:xfrm>
            <a:off x="1194318" y="5700827"/>
            <a:ext cx="10997682" cy="115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ext Placeholder 1">
            <a:extLst>
              <a:ext uri="{FF2B5EF4-FFF2-40B4-BE49-F238E27FC236}">
                <a16:creationId xmlns:a16="http://schemas.microsoft.com/office/drawing/2014/main" id="{648BB552-FC3D-72B3-06E7-46B2449A8D31}"/>
              </a:ext>
            </a:extLst>
          </p:cNvPr>
          <p:cNvSpPr>
            <a:spLocks noGrp="1"/>
          </p:cNvSpPr>
          <p:nvPr>
            <p:ph type="body" sz="quarter" idx="18"/>
          </p:nvPr>
        </p:nvSpPr>
        <p:spPr/>
        <p:txBody>
          <a:bodyPr/>
          <a:lstStyle/>
          <a:p>
            <a:r>
              <a:rPr lang="en-US" dirty="0"/>
              <a:t>Task 1a: Describe the overall </a:t>
            </a:r>
            <a:r>
              <a:rPr lang="en-US" dirty="0">
                <a:solidFill>
                  <a:srgbClr val="7889FB"/>
                </a:solidFill>
              </a:rPr>
              <a:t>system architecture of data-parallel parameter servers</a:t>
            </a:r>
            <a:r>
              <a:rPr lang="en-US" dirty="0"/>
              <a:t>, </a:t>
            </a:r>
            <a:br>
              <a:rPr lang="en-US" dirty="0"/>
            </a:br>
            <a:r>
              <a:rPr lang="en-US" dirty="0"/>
              <a:t>explain its components and interaction among these components [10/100 points]</a:t>
            </a:r>
          </a:p>
          <a:p>
            <a:pPr lvl="1"/>
            <a:endParaRPr lang="en-US" dirty="0"/>
          </a:p>
          <a:p>
            <a:r>
              <a:rPr lang="en-US" dirty="0"/>
              <a:t>System Architecture</a:t>
            </a:r>
          </a:p>
          <a:p>
            <a:pPr lvl="1"/>
            <a:r>
              <a:rPr lang="en-US" b="1" dirty="0">
                <a:solidFill>
                  <a:schemeClr val="accent1"/>
                </a:solidFill>
              </a:rPr>
              <a:t>M</a:t>
            </a:r>
            <a:r>
              <a:rPr lang="en-US" dirty="0"/>
              <a:t> Parameter Servers w/ model</a:t>
            </a:r>
          </a:p>
          <a:p>
            <a:pPr lvl="1"/>
            <a:r>
              <a:rPr lang="en-US" b="1" dirty="0">
                <a:solidFill>
                  <a:srgbClr val="7889FB"/>
                </a:solidFill>
              </a:rPr>
              <a:t>N</a:t>
            </a:r>
            <a:r>
              <a:rPr lang="en-US" dirty="0"/>
              <a:t> Workers w/ data partitions</a:t>
            </a:r>
          </a:p>
          <a:p>
            <a:pPr lvl="1"/>
            <a:r>
              <a:rPr lang="en-US" dirty="0"/>
              <a:t>Optional Coordinator</a:t>
            </a:r>
          </a:p>
          <a:p>
            <a:r>
              <a:rPr lang="en-US" dirty="0"/>
              <a:t>Interactions</a:t>
            </a:r>
          </a:p>
          <a:p>
            <a:pPr lvl="1"/>
            <a:r>
              <a:rPr lang="en-US" dirty="0"/>
              <a:t>Workers </a:t>
            </a:r>
            <a:r>
              <a:rPr lang="en-US" b="1" dirty="0">
                <a:solidFill>
                  <a:srgbClr val="7889FB"/>
                </a:solidFill>
              </a:rPr>
              <a:t>pull</a:t>
            </a:r>
            <a:r>
              <a:rPr lang="en-US" dirty="0"/>
              <a:t> model from parameter servers,</a:t>
            </a:r>
            <a:br>
              <a:rPr lang="en-US" dirty="0"/>
            </a:br>
            <a:r>
              <a:rPr lang="en-US" dirty="0"/>
              <a:t>slice a mini-batch of data, run a forward and</a:t>
            </a:r>
            <a:br>
              <a:rPr lang="en-US" dirty="0"/>
            </a:br>
            <a:r>
              <a:rPr lang="en-US" dirty="0"/>
              <a:t>backward pass to compute gradients,</a:t>
            </a:r>
            <a:br>
              <a:rPr lang="en-US" dirty="0"/>
            </a:br>
            <a:r>
              <a:rPr lang="en-US" dirty="0"/>
              <a:t>which are </a:t>
            </a:r>
            <a:r>
              <a:rPr lang="en-US" b="1" dirty="0">
                <a:solidFill>
                  <a:srgbClr val="7889FB"/>
                </a:solidFill>
              </a:rPr>
              <a:t>pushed</a:t>
            </a:r>
            <a:r>
              <a:rPr lang="en-US" dirty="0"/>
              <a:t> back to parameter serves</a:t>
            </a:r>
          </a:p>
          <a:p>
            <a:pPr lvl="1"/>
            <a:r>
              <a:rPr lang="en-US" dirty="0"/>
              <a:t>Parameter servers wait for gradients,</a:t>
            </a:r>
            <a:br>
              <a:rPr lang="en-US" dirty="0"/>
            </a:br>
            <a:r>
              <a:rPr lang="en-US" b="1" dirty="0">
                <a:solidFill>
                  <a:srgbClr val="C40D1E"/>
                </a:solidFill>
              </a:rPr>
              <a:t>aggregate</a:t>
            </a:r>
            <a:r>
              <a:rPr lang="en-US" dirty="0"/>
              <a:t> the gradients/models, and</a:t>
            </a:r>
            <a:br>
              <a:rPr lang="en-US" dirty="0"/>
            </a:br>
            <a:r>
              <a:rPr lang="en-US" dirty="0"/>
              <a:t>perform a </a:t>
            </a:r>
            <a:r>
              <a:rPr lang="en-US" b="1" dirty="0">
                <a:solidFill>
                  <a:srgbClr val="C40D1E"/>
                </a:solidFill>
              </a:rPr>
              <a:t>global model update </a:t>
            </a:r>
          </a:p>
          <a:p>
            <a:endParaRPr lang="en-US" dirty="0"/>
          </a:p>
        </p:txBody>
      </p:sp>
      <p:sp>
        <p:nvSpPr>
          <p:cNvPr id="3" name="Text Placeholder 2">
            <a:extLst>
              <a:ext uri="{FF2B5EF4-FFF2-40B4-BE49-F238E27FC236}">
                <a16:creationId xmlns:a16="http://schemas.microsoft.com/office/drawing/2014/main" id="{99F03973-0B2B-88C3-44AF-83536DC6A010}"/>
              </a:ext>
            </a:extLst>
          </p:cNvPr>
          <p:cNvSpPr>
            <a:spLocks noGrp="1"/>
          </p:cNvSpPr>
          <p:nvPr>
            <p:ph type="body" sz="quarter" idx="14"/>
          </p:nvPr>
        </p:nvSpPr>
        <p:spPr/>
        <p:txBody>
          <a:bodyPr/>
          <a:lstStyle/>
          <a:p>
            <a:r>
              <a:rPr lang="en-US" dirty="0"/>
              <a:t>Task 1 Parameter Servers </a:t>
            </a:r>
            <a:r>
              <a:rPr lang="en-US" sz="1800" dirty="0"/>
              <a:t>[question appeared in every exam]</a:t>
            </a:r>
          </a:p>
          <a:p>
            <a:endParaRPr lang="en-US" dirty="0"/>
          </a:p>
        </p:txBody>
      </p:sp>
      <p:grpSp>
        <p:nvGrpSpPr>
          <p:cNvPr id="4" name="Group 3">
            <a:extLst>
              <a:ext uri="{FF2B5EF4-FFF2-40B4-BE49-F238E27FC236}">
                <a16:creationId xmlns:a16="http://schemas.microsoft.com/office/drawing/2014/main" id="{AA8F3F9B-FB44-C6E4-69B4-B28CFAC39E2E}"/>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4896C98D-2903-2657-502C-3C3502096513}"/>
                </a:ext>
              </a:extLst>
            </p:cNvPr>
            <p:cNvSpPr/>
            <p:nvPr/>
          </p:nvSpPr>
          <p:spPr>
            <a:xfrm>
              <a:off x="8122950" y="445399"/>
              <a:ext cx="182880"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6" name="Rectangle 5">
              <a:extLst>
                <a:ext uri="{FF2B5EF4-FFF2-40B4-BE49-F238E27FC236}">
                  <a16:creationId xmlns:a16="http://schemas.microsoft.com/office/drawing/2014/main" id="{FCFA57BD-212E-27B4-5839-C2A5A1CF6923}"/>
                </a:ext>
              </a:extLst>
            </p:cNvPr>
            <p:cNvSpPr/>
            <p:nvPr/>
          </p:nvSpPr>
          <p:spPr>
            <a:xfrm>
              <a:off x="8305830" y="438244"/>
              <a:ext cx="1645920"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10/100</a:t>
              </a:r>
            </a:p>
          </p:txBody>
        </p:sp>
      </p:grpSp>
      <p:pic>
        <p:nvPicPr>
          <p:cNvPr id="7" name="Picture 6">
            <a:extLst>
              <a:ext uri="{FF2B5EF4-FFF2-40B4-BE49-F238E27FC236}">
                <a16:creationId xmlns:a16="http://schemas.microsoft.com/office/drawing/2014/main" id="{EDD77452-8D37-2C43-3B95-4DFDB22151BC}"/>
              </a:ext>
            </a:extLst>
          </p:cNvPr>
          <p:cNvPicPr>
            <a:picLocks noChangeAspect="1"/>
          </p:cNvPicPr>
          <p:nvPr/>
        </p:nvPicPr>
        <p:blipFill>
          <a:blip r:embed="rId2"/>
          <a:stretch>
            <a:fillRect/>
          </a:stretch>
        </p:blipFill>
        <p:spPr>
          <a:xfrm>
            <a:off x="5913631" y="2232384"/>
            <a:ext cx="4955858" cy="4295775"/>
          </a:xfrm>
          <a:prstGeom prst="rect">
            <a:avLst/>
          </a:prstGeom>
        </p:spPr>
      </p:pic>
      <p:sp>
        <p:nvSpPr>
          <p:cNvPr id="8" name="TextBox 7">
            <a:extLst>
              <a:ext uri="{FF2B5EF4-FFF2-40B4-BE49-F238E27FC236}">
                <a16:creationId xmlns:a16="http://schemas.microsoft.com/office/drawing/2014/main" id="{D403E840-234D-652B-3E61-481E83637A5B}"/>
              </a:ext>
            </a:extLst>
          </p:cNvPr>
          <p:cNvSpPr txBox="1"/>
          <p:nvPr/>
        </p:nvSpPr>
        <p:spPr>
          <a:xfrm>
            <a:off x="6694927" y="2258332"/>
            <a:ext cx="683288" cy="369332"/>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M</a:t>
            </a:r>
          </a:p>
        </p:txBody>
      </p:sp>
      <p:sp>
        <p:nvSpPr>
          <p:cNvPr id="9" name="TextBox 8">
            <a:extLst>
              <a:ext uri="{FF2B5EF4-FFF2-40B4-BE49-F238E27FC236}">
                <a16:creationId xmlns:a16="http://schemas.microsoft.com/office/drawing/2014/main" id="{857639EE-25A7-8783-99BE-1C8128190DD3}"/>
              </a:ext>
            </a:extLst>
          </p:cNvPr>
          <p:cNvSpPr txBox="1"/>
          <p:nvPr/>
        </p:nvSpPr>
        <p:spPr>
          <a:xfrm>
            <a:off x="7334611" y="6059475"/>
            <a:ext cx="683288" cy="369332"/>
          </a:xfrm>
          <a:prstGeom prst="rect">
            <a:avLst/>
          </a:prstGeom>
          <a:noFill/>
        </p:spPr>
        <p:txBody>
          <a:bodyPr wrap="square" lIns="0" rIns="0" rtlCol="0">
            <a:spAutoFit/>
          </a:bodyPr>
          <a:lstStyle/>
          <a:p>
            <a:pPr algn="ctr"/>
            <a:r>
              <a:rPr lang="en-US" b="1" dirty="0">
                <a:solidFill>
                  <a:schemeClr val="accent1"/>
                </a:solidFill>
                <a:latin typeface="Calibri" panose="020F0502020204030204" pitchFamily="34" charset="0"/>
                <a:cs typeface="Calibri" panose="020F0502020204030204" pitchFamily="34" charset="0"/>
              </a:rPr>
              <a:t>N</a:t>
            </a:r>
          </a:p>
        </p:txBody>
      </p:sp>
      <p:sp>
        <p:nvSpPr>
          <p:cNvPr id="10" name="TextBox 9">
            <a:extLst>
              <a:ext uri="{FF2B5EF4-FFF2-40B4-BE49-F238E27FC236}">
                <a16:creationId xmlns:a16="http://schemas.microsoft.com/office/drawing/2014/main" id="{DE1005D3-D2D4-A1F0-084B-E06AF319C684}"/>
              </a:ext>
            </a:extLst>
          </p:cNvPr>
          <p:cNvSpPr txBox="1"/>
          <p:nvPr/>
        </p:nvSpPr>
        <p:spPr>
          <a:xfrm>
            <a:off x="10507392" y="3479171"/>
            <a:ext cx="1426866" cy="646331"/>
          </a:xfrm>
          <a:prstGeom prst="rect">
            <a:avLst/>
          </a:prstGeom>
          <a:noFill/>
        </p:spPr>
        <p:txBody>
          <a:bodyPr wrap="square" lIns="0" rIns="0" rtlCol="0">
            <a:spAutoFit/>
          </a:bodyPr>
          <a:lstStyle/>
          <a:p>
            <a:pPr algn="ctr"/>
            <a:r>
              <a:rPr lang="en-US" dirty="0">
                <a:latin typeface="Calibri" panose="020F0502020204030204" pitchFamily="34" charset="0"/>
                <a:cs typeface="Calibri" panose="020F0502020204030204" pitchFamily="34" charset="0"/>
              </a:rPr>
              <a:t>W .. Model</a:t>
            </a:r>
          </a:p>
          <a:p>
            <a:pPr algn="ctr"/>
            <a:r>
              <a:rPr lang="en-US" dirty="0">
                <a:latin typeface="Calibri" panose="020F0502020204030204" pitchFamily="34" charset="0"/>
                <a:cs typeface="Calibri" panose="020F0502020204030204" pitchFamily="34" charset="0"/>
              </a:rPr>
              <a:t>ΔW .. Gradient</a:t>
            </a:r>
          </a:p>
        </p:txBody>
      </p:sp>
    </p:spTree>
    <p:extLst>
      <p:ext uri="{BB962C8B-B14F-4D97-AF65-F5344CB8AC3E}">
        <p14:creationId xmlns:p14="http://schemas.microsoft.com/office/powerpoint/2010/main" val="183363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166987-3929-5B94-63A2-7060257015D1}"/>
              </a:ext>
            </a:extLst>
          </p:cNvPr>
          <p:cNvSpPr>
            <a:spLocks noGrp="1"/>
          </p:cNvSpPr>
          <p:nvPr>
            <p:ph type="body" sz="quarter" idx="18"/>
          </p:nvPr>
        </p:nvSpPr>
        <p:spPr/>
        <p:txBody>
          <a:bodyPr/>
          <a:lstStyle/>
          <a:p>
            <a:r>
              <a:rPr lang="en-US" dirty="0"/>
              <a:t>Task 1b: Describe </a:t>
            </a:r>
            <a:r>
              <a:rPr lang="en-US" dirty="0">
                <a:solidFill>
                  <a:srgbClr val="7889FB"/>
                </a:solidFill>
              </a:rPr>
              <a:t>synchronous (BSP) and asynchronous (ASP) update strategies</a:t>
            </a:r>
            <a:r>
              <a:rPr lang="en-US" dirty="0"/>
              <a:t> in </a:t>
            </a:r>
            <a:br>
              <a:rPr lang="en-US" dirty="0"/>
            </a:br>
            <a:r>
              <a:rPr lang="en-US" dirty="0"/>
              <a:t>data-parallel parameter servers and name their advantages and disadvantages. [6/100 points]</a:t>
            </a:r>
          </a:p>
        </p:txBody>
      </p:sp>
      <p:sp>
        <p:nvSpPr>
          <p:cNvPr id="3" name="Text Placeholder 2">
            <a:extLst>
              <a:ext uri="{FF2B5EF4-FFF2-40B4-BE49-F238E27FC236}">
                <a16:creationId xmlns:a16="http://schemas.microsoft.com/office/drawing/2014/main" id="{81DEC46A-847C-B730-4B39-C2AAA36AF41A}"/>
              </a:ext>
            </a:extLst>
          </p:cNvPr>
          <p:cNvSpPr>
            <a:spLocks noGrp="1"/>
          </p:cNvSpPr>
          <p:nvPr>
            <p:ph type="body" sz="quarter" idx="14"/>
          </p:nvPr>
        </p:nvSpPr>
        <p:spPr/>
        <p:txBody>
          <a:bodyPr/>
          <a:lstStyle/>
          <a:p>
            <a:pPr marL="0" marR="0" lvl="0" indent="0" algn="l" defTabSz="914400" rtl="0" eaLnBrk="1" fontAlgn="auto" latinLnBrk="0" hangingPunct="1">
              <a:lnSpc>
                <a:spcPts val="2800"/>
              </a:lnSpc>
              <a:spcBef>
                <a:spcPts val="0"/>
              </a:spcBef>
              <a:spcAft>
                <a:spcPts val="0"/>
              </a:spcAft>
              <a:buClrTx/>
              <a:buSzTx/>
              <a:buFont typeface="Arial" panose="020B0604020202020204" pitchFamily="34" charset="0"/>
              <a:buNone/>
              <a:tabLst/>
              <a:defRPr/>
            </a:pPr>
            <a:r>
              <a:rPr lang="en-US" dirty="0"/>
              <a:t>Task 1 Parameter Servers, cont. </a:t>
            </a:r>
            <a:r>
              <a:rPr kumimoji="0" lang="en-US" sz="1800" b="1" i="0" u="none" strike="noStrike" kern="1200" cap="none" spc="0" normalizeH="0" baseline="0" noProof="0" dirty="0">
                <a:ln>
                  <a:noFill/>
                </a:ln>
                <a:solidFill>
                  <a:srgbClr val="C40D1E"/>
                </a:solidFill>
                <a:effectLst/>
                <a:uLnTx/>
                <a:uFillTx/>
                <a:latin typeface="Calibri" panose="020F0502020204030204"/>
                <a:ea typeface="+mn-ea"/>
                <a:cs typeface="Arial" panose="020B0604020202020204" pitchFamily="34" charset="0"/>
              </a:rPr>
              <a:t>[question appeared in every exam]</a:t>
            </a:r>
          </a:p>
          <a:p>
            <a:endParaRPr lang="en-US" dirty="0"/>
          </a:p>
          <a:p>
            <a:endParaRPr lang="en-US" dirty="0"/>
          </a:p>
        </p:txBody>
      </p:sp>
      <p:grpSp>
        <p:nvGrpSpPr>
          <p:cNvPr id="4" name="Group 3">
            <a:extLst>
              <a:ext uri="{FF2B5EF4-FFF2-40B4-BE49-F238E27FC236}">
                <a16:creationId xmlns:a16="http://schemas.microsoft.com/office/drawing/2014/main" id="{03A3E8BF-65EF-4DF5-F161-5FB313D9BB42}"/>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6C05AD4C-29F8-9EFF-A755-6CF57AAEE437}"/>
                </a:ext>
              </a:extLst>
            </p:cNvPr>
            <p:cNvSpPr/>
            <p:nvPr/>
          </p:nvSpPr>
          <p:spPr>
            <a:xfrm>
              <a:off x="8122950" y="445399"/>
              <a:ext cx="292608"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6" name="Rectangle 5">
              <a:extLst>
                <a:ext uri="{FF2B5EF4-FFF2-40B4-BE49-F238E27FC236}">
                  <a16:creationId xmlns:a16="http://schemas.microsoft.com/office/drawing/2014/main" id="{72142FC3-2DC1-C450-E4CE-528A8C2D8EAE}"/>
                </a:ext>
              </a:extLst>
            </p:cNvPr>
            <p:cNvSpPr/>
            <p:nvPr/>
          </p:nvSpPr>
          <p:spPr>
            <a:xfrm>
              <a:off x="8415558" y="438244"/>
              <a:ext cx="1536192"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16/100</a:t>
              </a:r>
            </a:p>
          </p:txBody>
        </p:sp>
      </p:grpSp>
      <p:graphicFrame>
        <p:nvGraphicFramePr>
          <p:cNvPr id="7" name="Table 6">
            <a:extLst>
              <a:ext uri="{FF2B5EF4-FFF2-40B4-BE49-F238E27FC236}">
                <a16:creationId xmlns:a16="http://schemas.microsoft.com/office/drawing/2014/main" id="{BB974BF7-49F3-2D06-346C-B4BE8459FDE2}"/>
              </a:ext>
            </a:extLst>
          </p:cNvPr>
          <p:cNvGraphicFramePr>
            <a:graphicFrameLocks noGrp="1"/>
          </p:cNvGraphicFramePr>
          <p:nvPr/>
        </p:nvGraphicFramePr>
        <p:xfrm>
          <a:off x="1430770" y="2365586"/>
          <a:ext cx="8912112" cy="2565400"/>
        </p:xfrm>
        <a:graphic>
          <a:graphicData uri="http://schemas.openxmlformats.org/drawingml/2006/table">
            <a:tbl>
              <a:tblPr firstRow="1" bandRow="1">
                <a:tableStyleId>{5C22544A-7EE6-4342-B048-85BDC9FD1C3A}</a:tableStyleId>
              </a:tblPr>
              <a:tblGrid>
                <a:gridCol w="2970704">
                  <a:extLst>
                    <a:ext uri="{9D8B030D-6E8A-4147-A177-3AD203B41FA5}">
                      <a16:colId xmlns:a16="http://schemas.microsoft.com/office/drawing/2014/main" val="1811060727"/>
                    </a:ext>
                  </a:extLst>
                </a:gridCol>
                <a:gridCol w="2970704">
                  <a:extLst>
                    <a:ext uri="{9D8B030D-6E8A-4147-A177-3AD203B41FA5}">
                      <a16:colId xmlns:a16="http://schemas.microsoft.com/office/drawing/2014/main" val="1353786952"/>
                    </a:ext>
                  </a:extLst>
                </a:gridCol>
                <a:gridCol w="2970704">
                  <a:extLst>
                    <a:ext uri="{9D8B030D-6E8A-4147-A177-3AD203B41FA5}">
                      <a16:colId xmlns:a16="http://schemas.microsoft.com/office/drawing/2014/main" val="2758933981"/>
                    </a:ext>
                  </a:extLst>
                </a:gridCol>
              </a:tblGrid>
              <a:tr h="370840">
                <a:tc>
                  <a:txBody>
                    <a:bodyPr/>
                    <a:lstStyle/>
                    <a:p>
                      <a:endParaRPr lang="en-US" dirty="0"/>
                    </a:p>
                  </a:txBody>
                  <a:tcPr/>
                </a:tc>
                <a:tc>
                  <a:txBody>
                    <a:bodyPr/>
                    <a:lstStyle/>
                    <a:p>
                      <a:pPr algn="ctr"/>
                      <a:r>
                        <a:rPr lang="en-US" dirty="0"/>
                        <a:t>Synchronous</a:t>
                      </a:r>
                    </a:p>
                  </a:txBody>
                  <a:tcPr/>
                </a:tc>
                <a:tc>
                  <a:txBody>
                    <a:bodyPr/>
                    <a:lstStyle/>
                    <a:p>
                      <a:pPr algn="ctr"/>
                      <a:r>
                        <a:rPr lang="en-US" dirty="0"/>
                        <a:t>Asynchronous</a:t>
                      </a:r>
                    </a:p>
                  </a:txBody>
                  <a:tcPr/>
                </a:tc>
                <a:extLst>
                  <a:ext uri="{0D108BD9-81ED-4DB2-BD59-A6C34878D82A}">
                    <a16:rowId xmlns:a16="http://schemas.microsoft.com/office/drawing/2014/main" val="2281213309"/>
                  </a:ext>
                </a:extLst>
              </a:tr>
              <a:tr h="370840">
                <a:tc>
                  <a:txBody>
                    <a:bodyPr/>
                    <a:lstStyle/>
                    <a:p>
                      <a:r>
                        <a:rPr lang="en-US" b="1" dirty="0"/>
                        <a:t>Description</a:t>
                      </a:r>
                    </a:p>
                    <a:p>
                      <a:endParaRPr lang="en-US" b="1" dirty="0"/>
                    </a:p>
                    <a:p>
                      <a:endParaRPr lang="en-US" b="1"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11093577"/>
                  </a:ext>
                </a:extLst>
              </a:tr>
              <a:tr h="370840">
                <a:tc>
                  <a:txBody>
                    <a:bodyPr/>
                    <a:lstStyle/>
                    <a:p>
                      <a:r>
                        <a:rPr lang="en-US" b="1" dirty="0"/>
                        <a:t>Advantages</a:t>
                      </a:r>
                    </a:p>
                    <a:p>
                      <a:endParaRPr lang="en-US" b="1"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69868681"/>
                  </a:ext>
                </a:extLst>
              </a:tr>
              <a:tr h="370840">
                <a:tc>
                  <a:txBody>
                    <a:bodyPr/>
                    <a:lstStyle/>
                    <a:p>
                      <a:r>
                        <a:rPr lang="en-US" b="1" dirty="0"/>
                        <a:t>Disadvantages</a:t>
                      </a:r>
                    </a:p>
                    <a:p>
                      <a:endParaRPr lang="en-US" b="1"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050427056"/>
                  </a:ext>
                </a:extLst>
              </a:tr>
            </a:tbl>
          </a:graphicData>
        </a:graphic>
      </p:graphicFrame>
      <p:graphicFrame>
        <p:nvGraphicFramePr>
          <p:cNvPr id="8" name="Table 7">
            <a:extLst>
              <a:ext uri="{FF2B5EF4-FFF2-40B4-BE49-F238E27FC236}">
                <a16:creationId xmlns:a16="http://schemas.microsoft.com/office/drawing/2014/main" id="{E73162DE-B287-FB41-324C-D3665031C6AA}"/>
              </a:ext>
            </a:extLst>
          </p:cNvPr>
          <p:cNvGraphicFramePr>
            <a:graphicFrameLocks noGrp="1"/>
          </p:cNvGraphicFramePr>
          <p:nvPr/>
        </p:nvGraphicFramePr>
        <p:xfrm>
          <a:off x="1432561" y="2378133"/>
          <a:ext cx="8912112" cy="2565400"/>
        </p:xfrm>
        <a:graphic>
          <a:graphicData uri="http://schemas.openxmlformats.org/drawingml/2006/table">
            <a:tbl>
              <a:tblPr firstRow="1" bandRow="1">
                <a:tableStyleId>{5C22544A-7EE6-4342-B048-85BDC9FD1C3A}</a:tableStyleId>
              </a:tblPr>
              <a:tblGrid>
                <a:gridCol w="2970704">
                  <a:extLst>
                    <a:ext uri="{9D8B030D-6E8A-4147-A177-3AD203B41FA5}">
                      <a16:colId xmlns:a16="http://schemas.microsoft.com/office/drawing/2014/main" val="1811060727"/>
                    </a:ext>
                  </a:extLst>
                </a:gridCol>
                <a:gridCol w="2970704">
                  <a:extLst>
                    <a:ext uri="{9D8B030D-6E8A-4147-A177-3AD203B41FA5}">
                      <a16:colId xmlns:a16="http://schemas.microsoft.com/office/drawing/2014/main" val="1353786952"/>
                    </a:ext>
                  </a:extLst>
                </a:gridCol>
                <a:gridCol w="2970704">
                  <a:extLst>
                    <a:ext uri="{9D8B030D-6E8A-4147-A177-3AD203B41FA5}">
                      <a16:colId xmlns:a16="http://schemas.microsoft.com/office/drawing/2014/main" val="2758933981"/>
                    </a:ext>
                  </a:extLst>
                </a:gridCol>
              </a:tblGrid>
              <a:tr h="370840">
                <a:tc>
                  <a:txBody>
                    <a:bodyPr/>
                    <a:lstStyle/>
                    <a:p>
                      <a:endParaRPr lang="en-US" dirty="0"/>
                    </a:p>
                  </a:txBody>
                  <a:tcPr/>
                </a:tc>
                <a:tc>
                  <a:txBody>
                    <a:bodyPr/>
                    <a:lstStyle/>
                    <a:p>
                      <a:pPr algn="ctr"/>
                      <a:r>
                        <a:rPr lang="en-US" dirty="0"/>
                        <a:t>Synchronous</a:t>
                      </a:r>
                    </a:p>
                  </a:txBody>
                  <a:tcPr/>
                </a:tc>
                <a:tc>
                  <a:txBody>
                    <a:bodyPr/>
                    <a:lstStyle/>
                    <a:p>
                      <a:pPr algn="ctr"/>
                      <a:r>
                        <a:rPr lang="en-US" dirty="0"/>
                        <a:t>Asynchronous</a:t>
                      </a:r>
                    </a:p>
                  </a:txBody>
                  <a:tcPr/>
                </a:tc>
                <a:extLst>
                  <a:ext uri="{0D108BD9-81ED-4DB2-BD59-A6C34878D82A}">
                    <a16:rowId xmlns:a16="http://schemas.microsoft.com/office/drawing/2014/main" val="2281213309"/>
                  </a:ext>
                </a:extLst>
              </a:tr>
              <a:tr h="370840">
                <a:tc>
                  <a:txBody>
                    <a:bodyPr/>
                    <a:lstStyle/>
                    <a:p>
                      <a:r>
                        <a:rPr lang="en-US" b="1" dirty="0"/>
                        <a:t>Description</a:t>
                      </a:r>
                    </a:p>
                    <a:p>
                      <a:endParaRPr lang="en-US" b="1" dirty="0"/>
                    </a:p>
                    <a:p>
                      <a:endParaRPr lang="en-US" b="1" dirty="0"/>
                    </a:p>
                  </a:txBody>
                  <a:tcPr/>
                </a:tc>
                <a:tc>
                  <a:txBody>
                    <a:bodyPr/>
                    <a:lstStyle/>
                    <a:p>
                      <a:r>
                        <a:rPr lang="en-US" dirty="0"/>
                        <a:t>Per-batch or -n-batches synchronization barrier (wait for all workers before update)</a:t>
                      </a:r>
                    </a:p>
                  </a:txBody>
                  <a:tcPr/>
                </a:tc>
                <a:tc>
                  <a:txBody>
                    <a:bodyPr/>
                    <a:lstStyle/>
                    <a:p>
                      <a:r>
                        <a:rPr lang="en-US" dirty="0"/>
                        <a:t>Every pushed gradient updates the model, workers obtain model immediately</a:t>
                      </a:r>
                    </a:p>
                  </a:txBody>
                  <a:tcPr/>
                </a:tc>
                <a:extLst>
                  <a:ext uri="{0D108BD9-81ED-4DB2-BD59-A6C34878D82A}">
                    <a16:rowId xmlns:a16="http://schemas.microsoft.com/office/drawing/2014/main" val="1011093577"/>
                  </a:ext>
                </a:extLst>
              </a:tr>
              <a:tr h="370840">
                <a:tc>
                  <a:txBody>
                    <a:bodyPr/>
                    <a:lstStyle/>
                    <a:p>
                      <a:r>
                        <a:rPr lang="en-US" b="1" dirty="0"/>
                        <a:t>Advantages</a:t>
                      </a:r>
                    </a:p>
                    <a:p>
                      <a:endParaRPr lang="en-US" b="1" dirty="0"/>
                    </a:p>
                  </a:txBody>
                  <a:tcPr/>
                </a:tc>
                <a:tc>
                  <a:txBody>
                    <a:bodyPr/>
                    <a:lstStyle/>
                    <a:p>
                      <a:r>
                        <a:rPr lang="en-US" b="1" dirty="0"/>
                        <a:t>Consistent learning</a:t>
                      </a:r>
                      <a:r>
                        <a:rPr lang="en-US" dirty="0"/>
                        <a:t> process and model updates </a:t>
                      </a:r>
                    </a:p>
                  </a:txBody>
                  <a:tcPr/>
                </a:tc>
                <a:tc>
                  <a:txBody>
                    <a:bodyPr/>
                    <a:lstStyle/>
                    <a:p>
                      <a:r>
                        <a:rPr lang="en-US" b="1" dirty="0"/>
                        <a:t>No waiting</a:t>
                      </a:r>
                      <a:r>
                        <a:rPr lang="en-US" dirty="0"/>
                        <a:t> for stragglers</a:t>
                      </a:r>
                    </a:p>
                  </a:txBody>
                  <a:tcPr/>
                </a:tc>
                <a:extLst>
                  <a:ext uri="{0D108BD9-81ED-4DB2-BD59-A6C34878D82A}">
                    <a16:rowId xmlns:a16="http://schemas.microsoft.com/office/drawing/2014/main" val="3269868681"/>
                  </a:ext>
                </a:extLst>
              </a:tr>
              <a:tr h="370840">
                <a:tc>
                  <a:txBody>
                    <a:bodyPr/>
                    <a:lstStyle/>
                    <a:p>
                      <a:r>
                        <a:rPr lang="en-US" b="1" dirty="0"/>
                        <a:t>Disadvantages</a:t>
                      </a:r>
                    </a:p>
                    <a:p>
                      <a:endParaRPr lang="en-US" b="1" dirty="0"/>
                    </a:p>
                  </a:txBody>
                  <a:tcPr/>
                </a:tc>
                <a:tc>
                  <a:txBody>
                    <a:bodyPr/>
                    <a:lstStyle/>
                    <a:p>
                      <a:r>
                        <a:rPr lang="en-US" b="1" dirty="0"/>
                        <a:t>Workers wait </a:t>
                      </a:r>
                      <a:r>
                        <a:rPr lang="en-US" dirty="0"/>
                        <a:t>for slowest worker (repeatedly)</a:t>
                      </a:r>
                    </a:p>
                  </a:txBody>
                  <a:tcPr/>
                </a:tc>
                <a:tc>
                  <a:txBody>
                    <a:bodyPr/>
                    <a:lstStyle/>
                    <a:p>
                      <a:r>
                        <a:rPr lang="en-US" dirty="0"/>
                        <a:t>Workers use stale models, </a:t>
                      </a:r>
                      <a:r>
                        <a:rPr lang="en-US" b="1" dirty="0"/>
                        <a:t>potential divergence</a:t>
                      </a:r>
                      <a:r>
                        <a:rPr lang="en-US" dirty="0"/>
                        <a:t> </a:t>
                      </a:r>
                    </a:p>
                  </a:txBody>
                  <a:tcPr/>
                </a:tc>
                <a:extLst>
                  <a:ext uri="{0D108BD9-81ED-4DB2-BD59-A6C34878D82A}">
                    <a16:rowId xmlns:a16="http://schemas.microsoft.com/office/drawing/2014/main" val="3050427056"/>
                  </a:ext>
                </a:extLst>
              </a:tr>
            </a:tbl>
          </a:graphicData>
        </a:graphic>
      </p:graphicFrame>
    </p:spTree>
    <p:extLst>
      <p:ext uri="{BB962C8B-B14F-4D97-AF65-F5344CB8AC3E}">
        <p14:creationId xmlns:p14="http://schemas.microsoft.com/office/powerpoint/2010/main" val="27615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818ED3-D314-13C8-782C-EBC1639298C1}"/>
              </a:ext>
            </a:extLst>
          </p:cNvPr>
          <p:cNvSpPr>
            <a:spLocks noGrp="1"/>
          </p:cNvSpPr>
          <p:nvPr>
            <p:ph type="body" sz="quarter" idx="18"/>
          </p:nvPr>
        </p:nvSpPr>
        <p:spPr/>
        <p:txBody>
          <a:bodyPr/>
          <a:lstStyle/>
          <a:p>
            <a:r>
              <a:rPr lang="en-US" dirty="0"/>
              <a:t>Task 2a: Given the raw input data below, </a:t>
            </a:r>
            <a:r>
              <a:rPr lang="en-US" dirty="0">
                <a:solidFill>
                  <a:srgbClr val="7889FB"/>
                </a:solidFill>
              </a:rPr>
              <a:t>apply recoding and one-hot encoding</a:t>
            </a:r>
            <a:r>
              <a:rPr lang="en-US" dirty="0"/>
              <a:t> to all categorical columns, and </a:t>
            </a:r>
            <a:r>
              <a:rPr lang="en-US" dirty="0">
                <a:solidFill>
                  <a:srgbClr val="7889FB"/>
                </a:solidFill>
              </a:rPr>
              <a:t>binning</a:t>
            </a:r>
            <a:r>
              <a:rPr lang="en-US" dirty="0"/>
              <a:t> with 3 </a:t>
            </a:r>
            <a:r>
              <a:rPr lang="en-US" dirty="0" err="1"/>
              <a:t>equi</a:t>
            </a:r>
            <a:r>
              <a:rPr lang="en-US" dirty="0"/>
              <a:t>-width bins to all numerical columns. [10/100 points]</a:t>
            </a:r>
          </a:p>
        </p:txBody>
      </p:sp>
      <p:sp>
        <p:nvSpPr>
          <p:cNvPr id="3" name="Text Placeholder 2">
            <a:extLst>
              <a:ext uri="{FF2B5EF4-FFF2-40B4-BE49-F238E27FC236}">
                <a16:creationId xmlns:a16="http://schemas.microsoft.com/office/drawing/2014/main" id="{02C832FA-7195-AD17-36CA-0BE6F98CDA63}"/>
              </a:ext>
            </a:extLst>
          </p:cNvPr>
          <p:cNvSpPr>
            <a:spLocks noGrp="1"/>
          </p:cNvSpPr>
          <p:nvPr>
            <p:ph type="body" sz="quarter" idx="14"/>
          </p:nvPr>
        </p:nvSpPr>
        <p:spPr/>
        <p:txBody>
          <a:bodyPr/>
          <a:lstStyle/>
          <a:p>
            <a:r>
              <a:rPr lang="en-US" dirty="0"/>
              <a:t>Task 2 Data Preparation</a:t>
            </a:r>
          </a:p>
        </p:txBody>
      </p:sp>
      <p:grpSp>
        <p:nvGrpSpPr>
          <p:cNvPr id="4" name="Group 3">
            <a:extLst>
              <a:ext uri="{FF2B5EF4-FFF2-40B4-BE49-F238E27FC236}">
                <a16:creationId xmlns:a16="http://schemas.microsoft.com/office/drawing/2014/main" id="{802EC06C-915F-6798-E798-E9EAA43A00B6}"/>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B7963D15-9496-FCB0-4BA0-B951399F51C5}"/>
                </a:ext>
              </a:extLst>
            </p:cNvPr>
            <p:cNvSpPr/>
            <p:nvPr/>
          </p:nvSpPr>
          <p:spPr>
            <a:xfrm>
              <a:off x="8122950" y="445399"/>
              <a:ext cx="475488"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6" name="Rectangle 5">
              <a:extLst>
                <a:ext uri="{FF2B5EF4-FFF2-40B4-BE49-F238E27FC236}">
                  <a16:creationId xmlns:a16="http://schemas.microsoft.com/office/drawing/2014/main" id="{2F4E1F84-E5D4-66CC-EB14-58DD2E0392CC}"/>
                </a:ext>
              </a:extLst>
            </p:cNvPr>
            <p:cNvSpPr/>
            <p:nvPr/>
          </p:nvSpPr>
          <p:spPr>
            <a:xfrm>
              <a:off x="8598438" y="438244"/>
              <a:ext cx="1353312"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26/100</a:t>
              </a:r>
            </a:p>
          </p:txBody>
        </p:sp>
      </p:grpSp>
      <p:graphicFrame>
        <p:nvGraphicFramePr>
          <p:cNvPr id="7" name="Table 6">
            <a:extLst>
              <a:ext uri="{FF2B5EF4-FFF2-40B4-BE49-F238E27FC236}">
                <a16:creationId xmlns:a16="http://schemas.microsoft.com/office/drawing/2014/main" id="{2A64BE4B-781C-95D9-08DF-C2C99049AC6A}"/>
              </a:ext>
            </a:extLst>
          </p:cNvPr>
          <p:cNvGraphicFramePr>
            <a:graphicFrameLocks noGrp="1"/>
          </p:cNvGraphicFramePr>
          <p:nvPr/>
        </p:nvGraphicFramePr>
        <p:xfrm>
          <a:off x="773357" y="2002288"/>
          <a:ext cx="3422124" cy="3657600"/>
        </p:xfrm>
        <a:graphic>
          <a:graphicData uri="http://schemas.openxmlformats.org/drawingml/2006/table">
            <a:tbl>
              <a:tblPr firstRow="1" bandRow="1">
                <a:tableStyleId>{5C22544A-7EE6-4342-B048-85BDC9FD1C3A}</a:tableStyleId>
              </a:tblPr>
              <a:tblGrid>
                <a:gridCol w="1140708">
                  <a:extLst>
                    <a:ext uri="{9D8B030D-6E8A-4147-A177-3AD203B41FA5}">
                      <a16:colId xmlns:a16="http://schemas.microsoft.com/office/drawing/2014/main" val="2709393201"/>
                    </a:ext>
                  </a:extLst>
                </a:gridCol>
                <a:gridCol w="1140708">
                  <a:extLst>
                    <a:ext uri="{9D8B030D-6E8A-4147-A177-3AD203B41FA5}">
                      <a16:colId xmlns:a16="http://schemas.microsoft.com/office/drawing/2014/main" val="2435374912"/>
                    </a:ext>
                  </a:extLst>
                </a:gridCol>
                <a:gridCol w="1140708">
                  <a:extLst>
                    <a:ext uri="{9D8B030D-6E8A-4147-A177-3AD203B41FA5}">
                      <a16:colId xmlns:a16="http://schemas.microsoft.com/office/drawing/2014/main" val="3286505697"/>
                    </a:ext>
                  </a:extLst>
                </a:gridCol>
              </a:tblGrid>
              <a:tr h="314055">
                <a:tc>
                  <a:txBody>
                    <a:bodyPr/>
                    <a:lstStyle/>
                    <a:p>
                      <a:pPr algn="ctr"/>
                      <a:r>
                        <a:rPr lang="en-US" dirty="0"/>
                        <a:t>A</a:t>
                      </a:r>
                    </a:p>
                  </a:txBody>
                  <a:tcPr/>
                </a:tc>
                <a:tc>
                  <a:txBody>
                    <a:bodyPr/>
                    <a:lstStyle/>
                    <a:p>
                      <a:pPr algn="ctr"/>
                      <a:r>
                        <a:rPr lang="en-US" dirty="0"/>
                        <a:t>B</a:t>
                      </a:r>
                    </a:p>
                  </a:txBody>
                  <a:tcPr/>
                </a:tc>
                <a:tc>
                  <a:txBody>
                    <a:bodyPr/>
                    <a:lstStyle/>
                    <a:p>
                      <a:pPr algn="ctr"/>
                      <a:r>
                        <a:rPr lang="en-US" dirty="0"/>
                        <a:t>C</a:t>
                      </a:r>
                    </a:p>
                  </a:txBody>
                  <a:tcPr/>
                </a:tc>
                <a:extLst>
                  <a:ext uri="{0D108BD9-81ED-4DB2-BD59-A6C34878D82A}">
                    <a16:rowId xmlns:a16="http://schemas.microsoft.com/office/drawing/2014/main" val="4127230977"/>
                  </a:ext>
                </a:extLst>
              </a:tr>
              <a:tr h="314055">
                <a:tc>
                  <a:txBody>
                    <a:bodyPr/>
                    <a:lstStyle/>
                    <a:p>
                      <a:pPr algn="ctr"/>
                      <a:r>
                        <a:rPr lang="en-US" dirty="0"/>
                        <a:t>Low</a:t>
                      </a:r>
                    </a:p>
                  </a:txBody>
                  <a:tcPr/>
                </a:tc>
                <a:tc>
                  <a:txBody>
                    <a:bodyPr/>
                    <a:lstStyle/>
                    <a:p>
                      <a:pPr algn="ctr"/>
                      <a:r>
                        <a:rPr lang="en-US" dirty="0"/>
                        <a:t>0</a:t>
                      </a:r>
                    </a:p>
                  </a:txBody>
                  <a:tcPr/>
                </a:tc>
                <a:tc>
                  <a:txBody>
                    <a:bodyPr/>
                    <a:lstStyle/>
                    <a:p>
                      <a:pPr algn="ctr"/>
                      <a:r>
                        <a:rPr lang="en-US" dirty="0"/>
                        <a:t>S</a:t>
                      </a:r>
                    </a:p>
                  </a:txBody>
                  <a:tcPr/>
                </a:tc>
                <a:extLst>
                  <a:ext uri="{0D108BD9-81ED-4DB2-BD59-A6C34878D82A}">
                    <a16:rowId xmlns:a16="http://schemas.microsoft.com/office/drawing/2014/main" val="4287876695"/>
                  </a:ext>
                </a:extLst>
              </a:tr>
              <a:tr h="314055">
                <a:tc>
                  <a:txBody>
                    <a:bodyPr/>
                    <a:lstStyle/>
                    <a:p>
                      <a:pPr algn="ctr"/>
                      <a:r>
                        <a:rPr lang="en-US" dirty="0"/>
                        <a:t>High</a:t>
                      </a:r>
                    </a:p>
                  </a:txBody>
                  <a:tcPr/>
                </a:tc>
                <a:tc>
                  <a:txBody>
                    <a:bodyPr/>
                    <a:lstStyle/>
                    <a:p>
                      <a:pPr algn="ctr"/>
                      <a:r>
                        <a:rPr lang="en-US" dirty="0"/>
                        <a:t>3</a:t>
                      </a:r>
                    </a:p>
                  </a:txBody>
                  <a:tcPr/>
                </a:tc>
                <a:tc>
                  <a:txBody>
                    <a:bodyPr/>
                    <a:lstStyle/>
                    <a:p>
                      <a:pPr algn="ctr"/>
                      <a:r>
                        <a:rPr lang="en-US" dirty="0"/>
                        <a:t>M</a:t>
                      </a:r>
                    </a:p>
                  </a:txBody>
                  <a:tcPr/>
                </a:tc>
                <a:extLst>
                  <a:ext uri="{0D108BD9-81ED-4DB2-BD59-A6C34878D82A}">
                    <a16:rowId xmlns:a16="http://schemas.microsoft.com/office/drawing/2014/main" val="1811922326"/>
                  </a:ext>
                </a:extLst>
              </a:tr>
              <a:tr h="314055">
                <a:tc>
                  <a:txBody>
                    <a:bodyPr/>
                    <a:lstStyle/>
                    <a:p>
                      <a:pPr algn="ctr"/>
                      <a:r>
                        <a:rPr lang="en-US" dirty="0"/>
                        <a:t>Med</a:t>
                      </a:r>
                    </a:p>
                  </a:txBody>
                  <a:tcPr/>
                </a:tc>
                <a:tc>
                  <a:txBody>
                    <a:bodyPr/>
                    <a:lstStyle/>
                    <a:p>
                      <a:pPr algn="ctr"/>
                      <a:r>
                        <a:rPr lang="en-US" dirty="0"/>
                        <a:t>7</a:t>
                      </a:r>
                    </a:p>
                  </a:txBody>
                  <a:tcPr/>
                </a:tc>
                <a:tc>
                  <a:txBody>
                    <a:bodyPr/>
                    <a:lstStyle/>
                    <a:p>
                      <a:pPr algn="ctr"/>
                      <a:r>
                        <a:rPr lang="en-US" dirty="0"/>
                        <a:t>L</a:t>
                      </a:r>
                    </a:p>
                  </a:txBody>
                  <a:tcPr/>
                </a:tc>
                <a:extLst>
                  <a:ext uri="{0D108BD9-81ED-4DB2-BD59-A6C34878D82A}">
                    <a16:rowId xmlns:a16="http://schemas.microsoft.com/office/drawing/2014/main" val="3821666533"/>
                  </a:ext>
                </a:extLst>
              </a:tr>
              <a:tr h="314055">
                <a:tc>
                  <a:txBody>
                    <a:bodyPr/>
                    <a:lstStyle/>
                    <a:p>
                      <a:pPr algn="ctr"/>
                      <a:r>
                        <a:rPr lang="en-US" dirty="0"/>
                        <a:t>Low</a:t>
                      </a:r>
                    </a:p>
                  </a:txBody>
                  <a:tcPr/>
                </a:tc>
                <a:tc>
                  <a:txBody>
                    <a:bodyPr/>
                    <a:lstStyle/>
                    <a:p>
                      <a:pPr algn="ctr"/>
                      <a:r>
                        <a:rPr lang="en-US" dirty="0"/>
                        <a:t>9</a:t>
                      </a:r>
                    </a:p>
                  </a:txBody>
                  <a:tcPr/>
                </a:tc>
                <a:tc>
                  <a:txBody>
                    <a:bodyPr/>
                    <a:lstStyle/>
                    <a:p>
                      <a:pPr algn="ctr"/>
                      <a:r>
                        <a:rPr lang="en-US" dirty="0"/>
                        <a:t>XL</a:t>
                      </a:r>
                    </a:p>
                  </a:txBody>
                  <a:tcPr/>
                </a:tc>
                <a:extLst>
                  <a:ext uri="{0D108BD9-81ED-4DB2-BD59-A6C34878D82A}">
                    <a16:rowId xmlns:a16="http://schemas.microsoft.com/office/drawing/2014/main" val="3782720600"/>
                  </a:ext>
                </a:extLst>
              </a:tr>
              <a:tr h="314055">
                <a:tc>
                  <a:txBody>
                    <a:bodyPr/>
                    <a:lstStyle/>
                    <a:p>
                      <a:pPr algn="ctr"/>
                      <a:r>
                        <a:rPr lang="en-US" dirty="0"/>
                        <a:t>Low</a:t>
                      </a:r>
                    </a:p>
                  </a:txBody>
                  <a:tcPr/>
                </a:tc>
                <a:tc>
                  <a:txBody>
                    <a:bodyPr/>
                    <a:lstStyle/>
                    <a:p>
                      <a:pPr algn="ctr"/>
                      <a:r>
                        <a:rPr lang="en-US" dirty="0"/>
                        <a:t>15</a:t>
                      </a:r>
                    </a:p>
                  </a:txBody>
                  <a:tcPr/>
                </a:tc>
                <a:tc>
                  <a:txBody>
                    <a:bodyPr/>
                    <a:lstStyle/>
                    <a:p>
                      <a:pPr algn="ctr"/>
                      <a:r>
                        <a:rPr lang="en-US" dirty="0"/>
                        <a:t>M</a:t>
                      </a:r>
                    </a:p>
                  </a:txBody>
                  <a:tcPr/>
                </a:tc>
                <a:extLst>
                  <a:ext uri="{0D108BD9-81ED-4DB2-BD59-A6C34878D82A}">
                    <a16:rowId xmlns:a16="http://schemas.microsoft.com/office/drawing/2014/main" val="1735743729"/>
                  </a:ext>
                </a:extLst>
              </a:tr>
              <a:tr h="314055">
                <a:tc>
                  <a:txBody>
                    <a:bodyPr/>
                    <a:lstStyle/>
                    <a:p>
                      <a:pPr algn="ctr"/>
                      <a:r>
                        <a:rPr lang="en-US" dirty="0"/>
                        <a:t>Low</a:t>
                      </a:r>
                    </a:p>
                  </a:txBody>
                  <a:tcPr/>
                </a:tc>
                <a:tc>
                  <a:txBody>
                    <a:bodyPr/>
                    <a:lstStyle/>
                    <a:p>
                      <a:pPr algn="ctr"/>
                      <a:r>
                        <a:rPr lang="en-US" dirty="0"/>
                        <a:t>7</a:t>
                      </a:r>
                    </a:p>
                  </a:txBody>
                  <a:tcPr/>
                </a:tc>
                <a:tc>
                  <a:txBody>
                    <a:bodyPr/>
                    <a:lstStyle/>
                    <a:p>
                      <a:pPr algn="ctr"/>
                      <a:r>
                        <a:rPr lang="en-US" dirty="0"/>
                        <a:t>M</a:t>
                      </a:r>
                    </a:p>
                  </a:txBody>
                  <a:tcPr/>
                </a:tc>
                <a:extLst>
                  <a:ext uri="{0D108BD9-81ED-4DB2-BD59-A6C34878D82A}">
                    <a16:rowId xmlns:a16="http://schemas.microsoft.com/office/drawing/2014/main" val="2023745558"/>
                  </a:ext>
                </a:extLst>
              </a:tr>
              <a:tr h="314055">
                <a:tc>
                  <a:txBody>
                    <a:bodyPr/>
                    <a:lstStyle/>
                    <a:p>
                      <a:pPr algn="ctr"/>
                      <a:r>
                        <a:rPr lang="en-US" dirty="0"/>
                        <a:t>Med</a:t>
                      </a:r>
                    </a:p>
                  </a:txBody>
                  <a:tcPr/>
                </a:tc>
                <a:tc>
                  <a:txBody>
                    <a:bodyPr/>
                    <a:lstStyle/>
                    <a:p>
                      <a:pPr algn="ctr"/>
                      <a:r>
                        <a:rPr lang="en-US" dirty="0"/>
                        <a:t>4</a:t>
                      </a:r>
                    </a:p>
                  </a:txBody>
                  <a:tcPr/>
                </a:tc>
                <a:tc>
                  <a:txBody>
                    <a:bodyPr/>
                    <a:lstStyle/>
                    <a:p>
                      <a:pPr algn="ctr"/>
                      <a:r>
                        <a:rPr lang="en-US" dirty="0"/>
                        <a:t>L</a:t>
                      </a:r>
                    </a:p>
                  </a:txBody>
                  <a:tcPr/>
                </a:tc>
                <a:extLst>
                  <a:ext uri="{0D108BD9-81ED-4DB2-BD59-A6C34878D82A}">
                    <a16:rowId xmlns:a16="http://schemas.microsoft.com/office/drawing/2014/main" val="896760093"/>
                  </a:ext>
                </a:extLst>
              </a:tr>
              <a:tr h="314055">
                <a:tc>
                  <a:txBody>
                    <a:bodyPr/>
                    <a:lstStyle/>
                    <a:p>
                      <a:pPr algn="ctr"/>
                      <a:r>
                        <a:rPr lang="en-US" dirty="0"/>
                        <a:t>High</a:t>
                      </a:r>
                    </a:p>
                  </a:txBody>
                  <a:tcPr/>
                </a:tc>
                <a:tc>
                  <a:txBody>
                    <a:bodyPr/>
                    <a:lstStyle/>
                    <a:p>
                      <a:pPr algn="ctr"/>
                      <a:r>
                        <a:rPr lang="en-US" dirty="0"/>
                        <a:t>12</a:t>
                      </a:r>
                    </a:p>
                  </a:txBody>
                  <a:tcPr/>
                </a:tc>
                <a:tc>
                  <a:txBody>
                    <a:bodyPr/>
                    <a:lstStyle/>
                    <a:p>
                      <a:pPr algn="ctr"/>
                      <a:r>
                        <a:rPr lang="en-US" dirty="0"/>
                        <a:t>XL</a:t>
                      </a:r>
                    </a:p>
                  </a:txBody>
                  <a:tcPr/>
                </a:tc>
                <a:extLst>
                  <a:ext uri="{0D108BD9-81ED-4DB2-BD59-A6C34878D82A}">
                    <a16:rowId xmlns:a16="http://schemas.microsoft.com/office/drawing/2014/main" val="162966725"/>
                  </a:ext>
                </a:extLst>
              </a:tr>
              <a:tr h="314055">
                <a:tc>
                  <a:txBody>
                    <a:bodyPr/>
                    <a:lstStyle/>
                    <a:p>
                      <a:pPr algn="ctr"/>
                      <a:r>
                        <a:rPr lang="en-US" dirty="0"/>
                        <a:t>High</a:t>
                      </a:r>
                    </a:p>
                  </a:txBody>
                  <a:tcPr/>
                </a:tc>
                <a:tc>
                  <a:txBody>
                    <a:bodyPr/>
                    <a:lstStyle/>
                    <a:p>
                      <a:pPr algn="ctr"/>
                      <a:r>
                        <a:rPr lang="en-US" dirty="0"/>
                        <a:t>13</a:t>
                      </a:r>
                    </a:p>
                  </a:txBody>
                  <a:tcPr/>
                </a:tc>
                <a:tc>
                  <a:txBody>
                    <a:bodyPr/>
                    <a:lstStyle/>
                    <a:p>
                      <a:pPr algn="ctr"/>
                      <a:r>
                        <a:rPr lang="en-US" dirty="0"/>
                        <a:t>L</a:t>
                      </a:r>
                    </a:p>
                  </a:txBody>
                  <a:tcPr/>
                </a:tc>
                <a:extLst>
                  <a:ext uri="{0D108BD9-81ED-4DB2-BD59-A6C34878D82A}">
                    <a16:rowId xmlns:a16="http://schemas.microsoft.com/office/drawing/2014/main" val="3184490173"/>
                  </a:ext>
                </a:extLst>
              </a:tr>
            </a:tbl>
          </a:graphicData>
        </a:graphic>
      </p:graphicFrame>
      <p:sp>
        <p:nvSpPr>
          <p:cNvPr id="8" name="Right Arrow 8">
            <a:extLst>
              <a:ext uri="{FF2B5EF4-FFF2-40B4-BE49-F238E27FC236}">
                <a16:creationId xmlns:a16="http://schemas.microsoft.com/office/drawing/2014/main" id="{E1CFD8C6-DC88-7EE8-6704-8DBD25478407}"/>
              </a:ext>
            </a:extLst>
          </p:cNvPr>
          <p:cNvSpPr/>
          <p:nvPr/>
        </p:nvSpPr>
        <p:spPr>
          <a:xfrm>
            <a:off x="4453815" y="3699398"/>
            <a:ext cx="326229" cy="320865"/>
          </a:xfrm>
          <a:prstGeom prst="rightArrow">
            <a:avLst/>
          </a:prstGeom>
          <a:solidFill>
            <a:srgbClr val="7889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panose="020B0609020204030204" pitchFamily="49" charset="0"/>
            </a:endParaRPr>
          </a:p>
        </p:txBody>
      </p:sp>
      <p:graphicFrame>
        <p:nvGraphicFramePr>
          <p:cNvPr id="9" name="Table 8">
            <a:extLst>
              <a:ext uri="{FF2B5EF4-FFF2-40B4-BE49-F238E27FC236}">
                <a16:creationId xmlns:a16="http://schemas.microsoft.com/office/drawing/2014/main" id="{1C4363F7-3E93-94C7-B027-5576A4E27D62}"/>
              </a:ext>
            </a:extLst>
          </p:cNvPr>
          <p:cNvGraphicFramePr>
            <a:graphicFrameLocks noGrp="1"/>
          </p:cNvGraphicFramePr>
          <p:nvPr/>
        </p:nvGraphicFramePr>
        <p:xfrm>
          <a:off x="4845333" y="2002288"/>
          <a:ext cx="7149440" cy="3657600"/>
        </p:xfrm>
        <a:graphic>
          <a:graphicData uri="http://schemas.openxmlformats.org/drawingml/2006/table">
            <a:tbl>
              <a:tblPr firstRow="1" bandRow="1">
                <a:tableStyleId>{5C22544A-7EE6-4342-B048-85BDC9FD1C3A}</a:tableStyleId>
              </a:tblPr>
              <a:tblGrid>
                <a:gridCol w="893680">
                  <a:extLst>
                    <a:ext uri="{9D8B030D-6E8A-4147-A177-3AD203B41FA5}">
                      <a16:colId xmlns:a16="http://schemas.microsoft.com/office/drawing/2014/main" val="648625564"/>
                    </a:ext>
                  </a:extLst>
                </a:gridCol>
                <a:gridCol w="893680">
                  <a:extLst>
                    <a:ext uri="{9D8B030D-6E8A-4147-A177-3AD203B41FA5}">
                      <a16:colId xmlns:a16="http://schemas.microsoft.com/office/drawing/2014/main" val="1968831161"/>
                    </a:ext>
                  </a:extLst>
                </a:gridCol>
                <a:gridCol w="893680">
                  <a:extLst>
                    <a:ext uri="{9D8B030D-6E8A-4147-A177-3AD203B41FA5}">
                      <a16:colId xmlns:a16="http://schemas.microsoft.com/office/drawing/2014/main" val="3815827037"/>
                    </a:ext>
                  </a:extLst>
                </a:gridCol>
                <a:gridCol w="893680">
                  <a:extLst>
                    <a:ext uri="{9D8B030D-6E8A-4147-A177-3AD203B41FA5}">
                      <a16:colId xmlns:a16="http://schemas.microsoft.com/office/drawing/2014/main" val="3053722200"/>
                    </a:ext>
                  </a:extLst>
                </a:gridCol>
                <a:gridCol w="893680">
                  <a:extLst>
                    <a:ext uri="{9D8B030D-6E8A-4147-A177-3AD203B41FA5}">
                      <a16:colId xmlns:a16="http://schemas.microsoft.com/office/drawing/2014/main" val="1196096225"/>
                    </a:ext>
                  </a:extLst>
                </a:gridCol>
                <a:gridCol w="893680">
                  <a:extLst>
                    <a:ext uri="{9D8B030D-6E8A-4147-A177-3AD203B41FA5}">
                      <a16:colId xmlns:a16="http://schemas.microsoft.com/office/drawing/2014/main" val="1664950906"/>
                    </a:ext>
                  </a:extLst>
                </a:gridCol>
                <a:gridCol w="893680">
                  <a:extLst>
                    <a:ext uri="{9D8B030D-6E8A-4147-A177-3AD203B41FA5}">
                      <a16:colId xmlns:a16="http://schemas.microsoft.com/office/drawing/2014/main" val="262814203"/>
                    </a:ext>
                  </a:extLst>
                </a:gridCol>
                <a:gridCol w="893680">
                  <a:extLst>
                    <a:ext uri="{9D8B030D-6E8A-4147-A177-3AD203B41FA5}">
                      <a16:colId xmlns:a16="http://schemas.microsoft.com/office/drawing/2014/main" val="1091702234"/>
                    </a:ext>
                  </a:extLst>
                </a:gridCol>
              </a:tblGrid>
              <a:tr h="344074">
                <a:tc>
                  <a:txBody>
                    <a:bodyPr/>
                    <a:lstStyle/>
                    <a:p>
                      <a:pPr algn="ctr"/>
                      <a:r>
                        <a:rPr lang="en-US" dirty="0" err="1"/>
                        <a:t>ALow</a:t>
                      </a:r>
                      <a:endParaRPr lang="en-US" dirty="0"/>
                    </a:p>
                  </a:txBody>
                  <a:tcPr/>
                </a:tc>
                <a:tc>
                  <a:txBody>
                    <a:bodyPr/>
                    <a:lstStyle/>
                    <a:p>
                      <a:pPr algn="ctr"/>
                      <a:r>
                        <a:rPr lang="en-US" dirty="0" err="1"/>
                        <a:t>AMed</a:t>
                      </a:r>
                      <a:endParaRPr lang="en-US" dirty="0"/>
                    </a:p>
                  </a:txBody>
                  <a:tcPr/>
                </a:tc>
                <a:tc>
                  <a:txBody>
                    <a:bodyPr/>
                    <a:lstStyle/>
                    <a:p>
                      <a:pPr algn="ctr"/>
                      <a:r>
                        <a:rPr lang="en-US" dirty="0" err="1"/>
                        <a:t>AHigh</a:t>
                      </a:r>
                      <a:endParaRPr lang="en-US" dirty="0"/>
                    </a:p>
                  </a:txBody>
                  <a:tcPr/>
                </a:tc>
                <a:tc>
                  <a:txBody>
                    <a:bodyPr/>
                    <a:lstStyle/>
                    <a:p>
                      <a:pPr algn="ctr"/>
                      <a:r>
                        <a:rPr lang="en-US" dirty="0"/>
                        <a:t>B</a:t>
                      </a:r>
                    </a:p>
                  </a:txBody>
                  <a:tcPr/>
                </a:tc>
                <a:tc>
                  <a:txBody>
                    <a:bodyPr/>
                    <a:lstStyle/>
                    <a:p>
                      <a:pPr algn="ctr"/>
                      <a:r>
                        <a:rPr lang="en-US" dirty="0"/>
                        <a:t>CS</a:t>
                      </a:r>
                    </a:p>
                  </a:txBody>
                  <a:tcPr/>
                </a:tc>
                <a:tc>
                  <a:txBody>
                    <a:bodyPr/>
                    <a:lstStyle/>
                    <a:p>
                      <a:pPr algn="ctr"/>
                      <a:r>
                        <a:rPr lang="en-US" dirty="0"/>
                        <a:t>CM</a:t>
                      </a:r>
                    </a:p>
                  </a:txBody>
                  <a:tcPr/>
                </a:tc>
                <a:tc>
                  <a:txBody>
                    <a:bodyPr/>
                    <a:lstStyle/>
                    <a:p>
                      <a:pPr algn="ctr"/>
                      <a:r>
                        <a:rPr lang="en-US" dirty="0"/>
                        <a:t>CL</a:t>
                      </a:r>
                    </a:p>
                  </a:txBody>
                  <a:tcPr/>
                </a:tc>
                <a:tc>
                  <a:txBody>
                    <a:bodyPr/>
                    <a:lstStyle/>
                    <a:p>
                      <a:pPr algn="ctr"/>
                      <a:r>
                        <a:rPr lang="en-US" dirty="0"/>
                        <a:t>CXL</a:t>
                      </a:r>
                    </a:p>
                  </a:txBody>
                  <a:tcPr/>
                </a:tc>
                <a:extLst>
                  <a:ext uri="{0D108BD9-81ED-4DB2-BD59-A6C34878D82A}">
                    <a16:rowId xmlns:a16="http://schemas.microsoft.com/office/drawing/2014/main" val="880461579"/>
                  </a:ext>
                </a:extLst>
              </a:tr>
              <a:tr h="344074">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2205840802"/>
                  </a:ext>
                </a:extLst>
              </a:tr>
              <a:tr h="344074">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2637022357"/>
                  </a:ext>
                </a:extLst>
              </a:tr>
              <a:tr h="344074">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2</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extLst>
                  <a:ext uri="{0D108BD9-81ED-4DB2-BD59-A6C34878D82A}">
                    <a16:rowId xmlns:a16="http://schemas.microsoft.com/office/drawing/2014/main" val="2007521468"/>
                  </a:ext>
                </a:extLst>
              </a:tr>
              <a:tr h="344074">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2</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extLst>
                  <a:ext uri="{0D108BD9-81ED-4DB2-BD59-A6C34878D82A}">
                    <a16:rowId xmlns:a16="http://schemas.microsoft.com/office/drawing/2014/main" val="2614617760"/>
                  </a:ext>
                </a:extLst>
              </a:tr>
              <a:tr h="344074">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3</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3538840723"/>
                  </a:ext>
                </a:extLst>
              </a:tr>
              <a:tr h="344074">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2</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extLst>
                  <a:ext uri="{0D108BD9-81ED-4DB2-BD59-A6C34878D82A}">
                    <a16:rowId xmlns:a16="http://schemas.microsoft.com/office/drawing/2014/main" val="2651607483"/>
                  </a:ext>
                </a:extLst>
              </a:tr>
              <a:tr h="344074">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extLst>
                  <a:ext uri="{0D108BD9-81ED-4DB2-BD59-A6C34878D82A}">
                    <a16:rowId xmlns:a16="http://schemas.microsoft.com/office/drawing/2014/main" val="1451929758"/>
                  </a:ext>
                </a:extLst>
              </a:tr>
              <a:tr h="344074">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3</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extLst>
                  <a:ext uri="{0D108BD9-81ED-4DB2-BD59-A6C34878D82A}">
                    <a16:rowId xmlns:a16="http://schemas.microsoft.com/office/drawing/2014/main" val="2295326248"/>
                  </a:ext>
                </a:extLst>
              </a:tr>
              <a:tr h="344074">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3</a:t>
                      </a:r>
                    </a:p>
                  </a:txBody>
                  <a:tcPr/>
                </a:tc>
                <a:tc>
                  <a:txBody>
                    <a:bodyPr/>
                    <a:lstStyle/>
                    <a:p>
                      <a:pPr algn="ctr"/>
                      <a:r>
                        <a:rPr lang="en-US" dirty="0"/>
                        <a:t>0</a:t>
                      </a:r>
                    </a:p>
                  </a:txBody>
                  <a:tcPr/>
                </a:tc>
                <a:tc>
                  <a:txBody>
                    <a:bodyPr/>
                    <a:lstStyle/>
                    <a:p>
                      <a:pPr algn="ctr"/>
                      <a:r>
                        <a:rPr lang="en-US" dirty="0"/>
                        <a:t>0</a:t>
                      </a:r>
                    </a:p>
                  </a:txBody>
                  <a:tcPr/>
                </a:tc>
                <a:tc>
                  <a:txBody>
                    <a:bodyPr/>
                    <a:lstStyle/>
                    <a:p>
                      <a:pPr algn="ctr"/>
                      <a:r>
                        <a:rPr lang="en-US" dirty="0"/>
                        <a:t>1</a:t>
                      </a:r>
                    </a:p>
                  </a:txBody>
                  <a:tcPr/>
                </a:tc>
                <a:tc>
                  <a:txBody>
                    <a:bodyPr/>
                    <a:lstStyle/>
                    <a:p>
                      <a:pPr algn="ctr"/>
                      <a:r>
                        <a:rPr lang="en-US" dirty="0"/>
                        <a:t>0</a:t>
                      </a:r>
                    </a:p>
                  </a:txBody>
                  <a:tcPr/>
                </a:tc>
                <a:extLst>
                  <a:ext uri="{0D108BD9-81ED-4DB2-BD59-A6C34878D82A}">
                    <a16:rowId xmlns:a16="http://schemas.microsoft.com/office/drawing/2014/main" val="313907195"/>
                  </a:ext>
                </a:extLst>
              </a:tr>
            </a:tbl>
          </a:graphicData>
        </a:graphic>
      </p:graphicFrame>
    </p:spTree>
    <p:extLst>
      <p:ext uri="{BB962C8B-B14F-4D97-AF65-F5344CB8AC3E}">
        <p14:creationId xmlns:p14="http://schemas.microsoft.com/office/powerpoint/2010/main" val="801750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77752A-3C19-3D7B-F46B-F552950D5116}"/>
              </a:ext>
            </a:extLst>
          </p:cNvPr>
          <p:cNvSpPr>
            <a:spLocks noGrp="1"/>
          </p:cNvSpPr>
          <p:nvPr>
            <p:ph type="body" sz="quarter" idx="18"/>
          </p:nvPr>
        </p:nvSpPr>
        <p:spPr/>
        <p:txBody>
          <a:bodyPr/>
          <a:lstStyle/>
          <a:p>
            <a:r>
              <a:rPr lang="en-US" dirty="0"/>
              <a:t>Model Exchange and Serving</a:t>
            </a:r>
          </a:p>
          <a:p>
            <a:r>
              <a:rPr lang="en-US" dirty="0"/>
              <a:t>Model Monitoring and Updates</a:t>
            </a:r>
          </a:p>
        </p:txBody>
      </p:sp>
      <p:sp>
        <p:nvSpPr>
          <p:cNvPr id="3" name="Text Placeholder 2">
            <a:extLst>
              <a:ext uri="{FF2B5EF4-FFF2-40B4-BE49-F238E27FC236}">
                <a16:creationId xmlns:a16="http://schemas.microsoft.com/office/drawing/2014/main" id="{5A53A55A-84FA-DA28-D1A0-B8512BB22EB9}"/>
              </a:ext>
            </a:extLst>
          </p:cNvPr>
          <p:cNvSpPr>
            <a:spLocks noGrp="1"/>
          </p:cNvSpPr>
          <p:nvPr>
            <p:ph type="body" sz="quarter" idx="14"/>
          </p:nvPr>
        </p:nvSpPr>
        <p:spPr/>
        <p:txBody>
          <a:bodyPr/>
          <a:lstStyle/>
          <a:p>
            <a:r>
              <a:rPr lang="en-US" dirty="0"/>
              <a:t>Agenda</a:t>
            </a:r>
          </a:p>
        </p:txBody>
      </p:sp>
    </p:spTree>
    <p:extLst>
      <p:ext uri="{BB962C8B-B14F-4D97-AF65-F5344CB8AC3E}">
        <p14:creationId xmlns:p14="http://schemas.microsoft.com/office/powerpoint/2010/main" val="37285010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4A77FB-1798-9464-3590-5153D8263502}"/>
              </a:ext>
            </a:extLst>
          </p:cNvPr>
          <p:cNvSpPr>
            <a:spLocks noGrp="1"/>
          </p:cNvSpPr>
          <p:nvPr>
            <p:ph type="body" sz="quarter" idx="18"/>
          </p:nvPr>
        </p:nvSpPr>
        <p:spPr/>
        <p:txBody>
          <a:bodyPr/>
          <a:lstStyle/>
          <a:p>
            <a:r>
              <a:rPr lang="en-US" dirty="0"/>
              <a:t>Task 2b: What is </a:t>
            </a:r>
            <a:r>
              <a:rPr lang="en-US" dirty="0">
                <a:solidFill>
                  <a:srgbClr val="7889FB"/>
                </a:solidFill>
              </a:rPr>
              <a:t>feature hashing</a:t>
            </a:r>
            <a:r>
              <a:rPr lang="en-US" dirty="0"/>
              <a:t> and what is its advantage over recoding? [3/100 points]</a:t>
            </a:r>
          </a:p>
          <a:p>
            <a:pPr lvl="1"/>
            <a:r>
              <a:rPr lang="en-US" b="1" dirty="0">
                <a:solidFill>
                  <a:srgbClr val="C40D1E"/>
                </a:solidFill>
              </a:rPr>
              <a:t>Hash values</a:t>
            </a:r>
            <a:r>
              <a:rPr lang="en-US" dirty="0"/>
              <a:t> and compute modulo with </a:t>
            </a:r>
            <a:r>
              <a:rPr lang="en-US" b="1" dirty="0">
                <a:solidFill>
                  <a:srgbClr val="C40D1E"/>
                </a:solidFill>
              </a:rPr>
              <a:t>user-provided k</a:t>
            </a:r>
          </a:p>
          <a:p>
            <a:pPr lvl="1"/>
            <a:r>
              <a:rPr lang="en-US" dirty="0"/>
              <a:t>Reduces the number of distinct items, and thus columns in one-hot-encoded representation</a:t>
            </a:r>
          </a:p>
          <a:p>
            <a:pPr lvl="1"/>
            <a:endParaRPr lang="en-US" dirty="0"/>
          </a:p>
          <a:p>
            <a:r>
              <a:rPr lang="en-US" dirty="0"/>
              <a:t>Task 2c: Describe the text encodings </a:t>
            </a:r>
            <a:r>
              <a:rPr lang="en-US" dirty="0">
                <a:solidFill>
                  <a:srgbClr val="7889FB"/>
                </a:solidFill>
              </a:rPr>
              <a:t>bag-of-word</a:t>
            </a:r>
            <a:r>
              <a:rPr lang="en-US" dirty="0"/>
              <a:t> and </a:t>
            </a:r>
            <a:r>
              <a:rPr lang="en-US" dirty="0">
                <a:solidFill>
                  <a:srgbClr val="7889FB"/>
                </a:solidFill>
              </a:rPr>
              <a:t>word-embeddings</a:t>
            </a:r>
            <a:r>
              <a:rPr lang="en-US" dirty="0"/>
              <a:t>. [6/100 points]</a:t>
            </a:r>
          </a:p>
          <a:p>
            <a:pPr lvl="1"/>
            <a:r>
              <a:rPr lang="en-US" b="1" dirty="0"/>
              <a:t>Bag-of-word: </a:t>
            </a:r>
            <a:r>
              <a:rPr lang="en-US" dirty="0"/>
              <a:t>encode sentence as a </a:t>
            </a:r>
            <a:r>
              <a:rPr lang="en-US" b="1" dirty="0">
                <a:solidFill>
                  <a:srgbClr val="C40D1E"/>
                </a:solidFill>
              </a:rPr>
              <a:t>vector of token counts</a:t>
            </a:r>
            <a:r>
              <a:rPr lang="en-US" dirty="0"/>
              <a:t> </a:t>
            </a:r>
            <a:br>
              <a:rPr lang="en-US" dirty="0"/>
            </a:br>
            <a:r>
              <a:rPr lang="en-US" dirty="0"/>
              <a:t>(how often every distinct token appeared in the sentence)</a:t>
            </a:r>
          </a:p>
          <a:p>
            <a:pPr lvl="1"/>
            <a:r>
              <a:rPr lang="en-US" b="1" dirty="0"/>
              <a:t>Word Embedding:</a:t>
            </a:r>
            <a:r>
              <a:rPr lang="en-US" dirty="0"/>
              <a:t> continuous bag-of-words, </a:t>
            </a:r>
            <a:br>
              <a:rPr lang="en-US" dirty="0"/>
            </a:br>
            <a:r>
              <a:rPr lang="en-US" dirty="0"/>
              <a:t>learned numerical vectors for </a:t>
            </a:r>
            <a:r>
              <a:rPr lang="en-US" b="1" dirty="0">
                <a:solidFill>
                  <a:srgbClr val="C40D1E"/>
                </a:solidFill>
              </a:rPr>
              <a:t>predicting the context words</a:t>
            </a:r>
            <a:r>
              <a:rPr lang="en-US" dirty="0"/>
              <a:t> from a word or a word from its context</a:t>
            </a:r>
          </a:p>
          <a:p>
            <a:pPr lvl="1"/>
            <a:endParaRPr lang="en-US" dirty="0"/>
          </a:p>
          <a:p>
            <a:r>
              <a:rPr lang="en-US" dirty="0"/>
              <a:t>Task 2d: What is </a:t>
            </a:r>
            <a:r>
              <a:rPr lang="en-US" dirty="0">
                <a:solidFill>
                  <a:srgbClr val="7889FB"/>
                </a:solidFill>
              </a:rPr>
              <a:t>data augmentation</a:t>
            </a:r>
            <a:r>
              <a:rPr lang="en-US" dirty="0"/>
              <a:t> and name 2 concrete techniques. [3/100 points]</a:t>
            </a:r>
          </a:p>
          <a:p>
            <a:pPr lvl="1"/>
            <a:r>
              <a:rPr lang="en-US" b="1" dirty="0">
                <a:solidFill>
                  <a:srgbClr val="C40D1E"/>
                </a:solidFill>
              </a:rPr>
              <a:t>Synthetically generate</a:t>
            </a:r>
            <a:r>
              <a:rPr lang="en-US" dirty="0"/>
              <a:t> labeled examples from small real labeled dataset through transformations </a:t>
            </a:r>
          </a:p>
          <a:p>
            <a:pPr lvl="1"/>
            <a:r>
              <a:rPr lang="en-US" b="1" dirty="0"/>
              <a:t>Examples: </a:t>
            </a:r>
            <a:r>
              <a:rPr lang="en-US" dirty="0"/>
              <a:t>rotations, reflections, shearing, noise modulation</a:t>
            </a:r>
          </a:p>
        </p:txBody>
      </p:sp>
      <p:sp>
        <p:nvSpPr>
          <p:cNvPr id="3" name="Text Placeholder 2">
            <a:extLst>
              <a:ext uri="{FF2B5EF4-FFF2-40B4-BE49-F238E27FC236}">
                <a16:creationId xmlns:a16="http://schemas.microsoft.com/office/drawing/2014/main" id="{F3B77F81-831D-BD2B-7E47-A809C3F00F91}"/>
              </a:ext>
            </a:extLst>
          </p:cNvPr>
          <p:cNvSpPr>
            <a:spLocks noGrp="1"/>
          </p:cNvSpPr>
          <p:nvPr>
            <p:ph type="body" sz="quarter" idx="14"/>
          </p:nvPr>
        </p:nvSpPr>
        <p:spPr/>
        <p:txBody>
          <a:bodyPr/>
          <a:lstStyle/>
          <a:p>
            <a:r>
              <a:rPr lang="en-US" dirty="0"/>
              <a:t>Task 2 Data Preparation, cont.</a:t>
            </a:r>
          </a:p>
          <a:p>
            <a:endParaRPr lang="en-US" dirty="0"/>
          </a:p>
        </p:txBody>
      </p:sp>
      <p:grpSp>
        <p:nvGrpSpPr>
          <p:cNvPr id="4" name="Group 3">
            <a:extLst>
              <a:ext uri="{FF2B5EF4-FFF2-40B4-BE49-F238E27FC236}">
                <a16:creationId xmlns:a16="http://schemas.microsoft.com/office/drawing/2014/main" id="{C3F03850-2B7C-CE16-5DA0-5C563AEC9D6C}"/>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46AD2B98-ADAE-F94A-DA3A-84A4F61DBDC4}"/>
                </a:ext>
              </a:extLst>
            </p:cNvPr>
            <p:cNvSpPr/>
            <p:nvPr/>
          </p:nvSpPr>
          <p:spPr>
            <a:xfrm>
              <a:off x="8122950" y="445399"/>
              <a:ext cx="694944"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6" name="Rectangle 5">
              <a:extLst>
                <a:ext uri="{FF2B5EF4-FFF2-40B4-BE49-F238E27FC236}">
                  <a16:creationId xmlns:a16="http://schemas.microsoft.com/office/drawing/2014/main" id="{6D713655-9C4C-05B7-F54E-53E30A320863}"/>
                </a:ext>
              </a:extLst>
            </p:cNvPr>
            <p:cNvSpPr/>
            <p:nvPr/>
          </p:nvSpPr>
          <p:spPr>
            <a:xfrm>
              <a:off x="8817894" y="438244"/>
              <a:ext cx="1133856"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38/100</a:t>
              </a:r>
            </a:p>
          </p:txBody>
        </p:sp>
      </p:grpSp>
      <p:graphicFrame>
        <p:nvGraphicFramePr>
          <p:cNvPr id="7" name="Table 6">
            <a:extLst>
              <a:ext uri="{FF2B5EF4-FFF2-40B4-BE49-F238E27FC236}">
                <a16:creationId xmlns:a16="http://schemas.microsoft.com/office/drawing/2014/main" id="{E9857462-D3FD-C241-EB95-F08D4C2770FA}"/>
              </a:ext>
            </a:extLst>
          </p:cNvPr>
          <p:cNvGraphicFramePr>
            <a:graphicFrameLocks noGrp="1"/>
          </p:cNvGraphicFramePr>
          <p:nvPr/>
        </p:nvGraphicFramePr>
        <p:xfrm>
          <a:off x="7199097" y="2982854"/>
          <a:ext cx="4241000" cy="741680"/>
        </p:xfrm>
        <a:graphic>
          <a:graphicData uri="http://schemas.openxmlformats.org/drawingml/2006/table">
            <a:tbl>
              <a:tblPr firstRow="1" bandRow="1">
                <a:tableStyleId>{5C22544A-7EE6-4342-B048-85BDC9FD1C3A}</a:tableStyleId>
              </a:tblPr>
              <a:tblGrid>
                <a:gridCol w="848200">
                  <a:extLst>
                    <a:ext uri="{9D8B030D-6E8A-4147-A177-3AD203B41FA5}">
                      <a16:colId xmlns:a16="http://schemas.microsoft.com/office/drawing/2014/main" val="3155708166"/>
                    </a:ext>
                  </a:extLst>
                </a:gridCol>
                <a:gridCol w="848200">
                  <a:extLst>
                    <a:ext uri="{9D8B030D-6E8A-4147-A177-3AD203B41FA5}">
                      <a16:colId xmlns:a16="http://schemas.microsoft.com/office/drawing/2014/main" val="1288458140"/>
                    </a:ext>
                  </a:extLst>
                </a:gridCol>
                <a:gridCol w="848200">
                  <a:extLst>
                    <a:ext uri="{9D8B030D-6E8A-4147-A177-3AD203B41FA5}">
                      <a16:colId xmlns:a16="http://schemas.microsoft.com/office/drawing/2014/main" val="3571988088"/>
                    </a:ext>
                  </a:extLst>
                </a:gridCol>
                <a:gridCol w="848200">
                  <a:extLst>
                    <a:ext uri="{9D8B030D-6E8A-4147-A177-3AD203B41FA5}">
                      <a16:colId xmlns:a16="http://schemas.microsoft.com/office/drawing/2014/main" val="3230297701"/>
                    </a:ext>
                  </a:extLst>
                </a:gridCol>
                <a:gridCol w="848200">
                  <a:extLst>
                    <a:ext uri="{9D8B030D-6E8A-4147-A177-3AD203B41FA5}">
                      <a16:colId xmlns:a16="http://schemas.microsoft.com/office/drawing/2014/main" val="1360987446"/>
                    </a:ext>
                  </a:extLst>
                </a:gridCol>
              </a:tblGrid>
              <a:tr h="370840">
                <a:tc>
                  <a:txBody>
                    <a:bodyPr/>
                    <a:lstStyle/>
                    <a:p>
                      <a:pPr algn="ctr"/>
                      <a:r>
                        <a:rPr lang="en-US" dirty="0">
                          <a:latin typeface="Calibri" panose="020F0502020204030204" pitchFamily="34" charset="0"/>
                          <a:cs typeface="Calibri" panose="020F0502020204030204" pitchFamily="34" charset="0"/>
                        </a:rPr>
                        <a:t>A</a:t>
                      </a:r>
                    </a:p>
                  </a:txBody>
                  <a:tcPr/>
                </a:tc>
                <a:tc>
                  <a:txBody>
                    <a:bodyPr/>
                    <a:lstStyle/>
                    <a:p>
                      <a:pPr algn="ctr"/>
                      <a:r>
                        <a:rPr lang="en-US" dirty="0">
                          <a:latin typeface="Calibri" panose="020F0502020204030204" pitchFamily="34" charset="0"/>
                          <a:cs typeface="Calibri" panose="020F0502020204030204" pitchFamily="34" charset="0"/>
                        </a:rPr>
                        <a:t>B</a:t>
                      </a:r>
                    </a:p>
                  </a:txBody>
                  <a:tcPr/>
                </a:tc>
                <a:tc>
                  <a:txBody>
                    <a:bodyPr/>
                    <a:lstStyle/>
                    <a:p>
                      <a:pPr algn="ctr"/>
                      <a:r>
                        <a:rPr lang="en-US" dirty="0">
                          <a:latin typeface="Calibri" panose="020F0502020204030204" pitchFamily="34" charset="0"/>
                          <a:cs typeface="Calibri" panose="020F0502020204030204" pitchFamily="34" charset="0"/>
                        </a:rPr>
                        <a:t>C</a:t>
                      </a:r>
                    </a:p>
                  </a:txBody>
                  <a:tcPr/>
                </a:tc>
                <a:tc>
                  <a:txBody>
                    <a:bodyPr/>
                    <a:lstStyle/>
                    <a:p>
                      <a:pPr algn="ctr"/>
                      <a:r>
                        <a:rPr lang="en-US" dirty="0">
                          <a:latin typeface="Calibri" panose="020F0502020204030204" pitchFamily="34" charset="0"/>
                          <a:cs typeface="Calibri" panose="020F0502020204030204" pitchFamily="34" charset="0"/>
                        </a:rPr>
                        <a:t>D</a:t>
                      </a:r>
                    </a:p>
                  </a:txBody>
                  <a:tcPr/>
                </a:tc>
                <a:tc>
                  <a:txBody>
                    <a:bodyPr/>
                    <a:lstStyle/>
                    <a:p>
                      <a:pPr algn="ctr"/>
                      <a:r>
                        <a:rPr lang="en-US" dirty="0">
                          <a:latin typeface="Calibri" panose="020F0502020204030204" pitchFamily="34" charset="0"/>
                          <a:cs typeface="Calibri" panose="020F0502020204030204" pitchFamily="34" charset="0"/>
                        </a:rPr>
                        <a:t>E</a:t>
                      </a:r>
                    </a:p>
                  </a:txBody>
                  <a:tcPr/>
                </a:tc>
                <a:extLst>
                  <a:ext uri="{0D108BD9-81ED-4DB2-BD59-A6C34878D82A}">
                    <a16:rowId xmlns:a16="http://schemas.microsoft.com/office/drawing/2014/main" val="3698679123"/>
                  </a:ext>
                </a:extLst>
              </a:tr>
              <a:tr h="370840">
                <a:tc>
                  <a:txBody>
                    <a:bodyPr/>
                    <a:lstStyle/>
                    <a:p>
                      <a:pPr algn="ctr"/>
                      <a:r>
                        <a:rPr lang="en-US" dirty="0">
                          <a:latin typeface="Calibri" panose="020F0502020204030204" pitchFamily="34" charset="0"/>
                          <a:cs typeface="Calibri" panose="020F0502020204030204" pitchFamily="34" charset="0"/>
                        </a:rPr>
                        <a:t>2</a:t>
                      </a:r>
                    </a:p>
                  </a:txBody>
                  <a:tcPr/>
                </a:tc>
                <a:tc>
                  <a:txBody>
                    <a:bodyPr/>
                    <a:lstStyle/>
                    <a:p>
                      <a:pPr algn="ctr"/>
                      <a:r>
                        <a:rPr lang="en-US" dirty="0">
                          <a:latin typeface="Calibri" panose="020F0502020204030204" pitchFamily="34" charset="0"/>
                          <a:cs typeface="Calibri" panose="020F0502020204030204" pitchFamily="34" charset="0"/>
                        </a:rPr>
                        <a:t>2</a:t>
                      </a:r>
                    </a:p>
                  </a:txBody>
                  <a:tcPr/>
                </a:tc>
                <a:tc>
                  <a:txBody>
                    <a:bodyPr/>
                    <a:lstStyle/>
                    <a:p>
                      <a:pPr algn="ctr"/>
                      <a:r>
                        <a:rPr lang="en-US" dirty="0">
                          <a:latin typeface="Calibri" panose="020F0502020204030204" pitchFamily="34" charset="0"/>
                          <a:cs typeface="Calibri" panose="020F0502020204030204" pitchFamily="34" charset="0"/>
                        </a:rPr>
                        <a:t>1</a:t>
                      </a:r>
                    </a:p>
                  </a:txBody>
                  <a:tcPr/>
                </a:tc>
                <a:tc>
                  <a:txBody>
                    <a:bodyPr/>
                    <a:lstStyle/>
                    <a:p>
                      <a:pPr algn="ctr"/>
                      <a:r>
                        <a:rPr lang="en-US" dirty="0">
                          <a:latin typeface="Calibri" panose="020F0502020204030204" pitchFamily="34" charset="0"/>
                          <a:cs typeface="Calibri" panose="020F0502020204030204" pitchFamily="34" charset="0"/>
                        </a:rPr>
                        <a:t>0</a:t>
                      </a:r>
                    </a:p>
                  </a:txBody>
                  <a:tcPr/>
                </a:tc>
                <a:tc>
                  <a:txBody>
                    <a:bodyPr/>
                    <a:lstStyle/>
                    <a:p>
                      <a:pPr algn="ctr"/>
                      <a:r>
                        <a:rPr lang="en-US" dirty="0">
                          <a:latin typeface="Calibri" panose="020F0502020204030204" pitchFamily="34" charset="0"/>
                          <a:cs typeface="Calibri" panose="020F0502020204030204" pitchFamily="34" charset="0"/>
                        </a:rPr>
                        <a:t>1</a:t>
                      </a:r>
                    </a:p>
                  </a:txBody>
                  <a:tcPr/>
                </a:tc>
                <a:extLst>
                  <a:ext uri="{0D108BD9-81ED-4DB2-BD59-A6C34878D82A}">
                    <a16:rowId xmlns:a16="http://schemas.microsoft.com/office/drawing/2014/main" val="1645857620"/>
                  </a:ext>
                </a:extLst>
              </a:tr>
            </a:tbl>
          </a:graphicData>
        </a:graphic>
      </p:graphicFrame>
    </p:spTree>
    <p:extLst>
      <p:ext uri="{BB962C8B-B14F-4D97-AF65-F5344CB8AC3E}">
        <p14:creationId xmlns:p14="http://schemas.microsoft.com/office/powerpoint/2010/main" val="346846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F3F058-8ED6-E4BA-7BD7-0A674F8B3950}"/>
              </a:ext>
            </a:extLst>
          </p:cNvPr>
          <p:cNvSpPr>
            <a:spLocks noGrp="1"/>
          </p:cNvSpPr>
          <p:nvPr>
            <p:ph type="body" sz="quarter" idx="18"/>
          </p:nvPr>
        </p:nvSpPr>
        <p:spPr/>
        <p:txBody>
          <a:bodyPr/>
          <a:lstStyle/>
          <a:p>
            <a:r>
              <a:rPr lang="en-US" dirty="0"/>
              <a:t>Task 3a: Describe the task of </a:t>
            </a:r>
            <a:r>
              <a:rPr lang="en-US" dirty="0">
                <a:solidFill>
                  <a:srgbClr val="7889FB"/>
                </a:solidFill>
              </a:rPr>
              <a:t>hyper-parameter tuning</a:t>
            </a:r>
            <a:r>
              <a:rPr lang="en-US" dirty="0"/>
              <a:t> by example of </a:t>
            </a:r>
            <a:r>
              <a:rPr lang="en-US" dirty="0" err="1">
                <a:solidFill>
                  <a:srgbClr val="7889FB"/>
                </a:solidFill>
              </a:rPr>
              <a:t>GridSearch</a:t>
            </a:r>
            <a:r>
              <a:rPr lang="en-US" dirty="0"/>
              <a:t>. Assume three hyper-parameters with 10 discretized values each, how many models do we need to train? [8/100 points] </a:t>
            </a:r>
          </a:p>
          <a:p>
            <a:endParaRPr lang="en-US" dirty="0"/>
          </a:p>
          <a:p>
            <a:r>
              <a:rPr lang="en-US" dirty="0"/>
              <a:t>Hyper Parameter Tuning</a:t>
            </a:r>
          </a:p>
          <a:p>
            <a:pPr lvl="1"/>
            <a:r>
              <a:rPr lang="en-US" dirty="0"/>
              <a:t>Given a model and dataset, </a:t>
            </a:r>
            <a:r>
              <a:rPr lang="en-US" b="1" dirty="0">
                <a:solidFill>
                  <a:srgbClr val="C40D1E"/>
                </a:solidFill>
              </a:rPr>
              <a:t>find best hyper parameter values</a:t>
            </a:r>
            <a:r>
              <a:rPr lang="en-US" dirty="0"/>
              <a:t> </a:t>
            </a:r>
            <a:br>
              <a:rPr lang="en-US" dirty="0"/>
            </a:br>
            <a:r>
              <a:rPr lang="en-US" dirty="0"/>
              <a:t>(e.g., learning rate, regularization, kernel parameters, tree params) </a:t>
            </a:r>
            <a:br>
              <a:rPr lang="en-US" dirty="0"/>
            </a:br>
            <a:r>
              <a:rPr lang="en-US" dirty="0"/>
              <a:t>by training the model and evaluating it on the validation set.</a:t>
            </a:r>
          </a:p>
          <a:p>
            <a:r>
              <a:rPr lang="en-US" dirty="0"/>
              <a:t>Grid Search </a:t>
            </a:r>
          </a:p>
          <a:p>
            <a:pPr lvl="1"/>
            <a:r>
              <a:rPr lang="en-US" dirty="0"/>
              <a:t>Discretize continuous parameters (linearly or exponentially)</a:t>
            </a:r>
          </a:p>
          <a:p>
            <a:pPr lvl="1"/>
            <a:r>
              <a:rPr lang="en-US" dirty="0"/>
              <a:t>Every hyper-parameter is a dimension of a hyper-cube</a:t>
            </a:r>
          </a:p>
          <a:p>
            <a:pPr lvl="1"/>
            <a:r>
              <a:rPr lang="en-US" dirty="0"/>
              <a:t>For all combinations, train and evaluate the model</a:t>
            </a:r>
          </a:p>
          <a:p>
            <a:r>
              <a:rPr lang="en-US" dirty="0"/>
              <a:t>Example: </a:t>
            </a:r>
            <a:r>
              <a:rPr lang="en-US" dirty="0">
                <a:solidFill>
                  <a:srgbClr val="C40D1E"/>
                </a:solidFill>
              </a:rPr>
              <a:t>10^3 = 1000 trained models</a:t>
            </a:r>
          </a:p>
        </p:txBody>
      </p:sp>
      <p:sp>
        <p:nvSpPr>
          <p:cNvPr id="3" name="Text Placeholder 2">
            <a:extLst>
              <a:ext uri="{FF2B5EF4-FFF2-40B4-BE49-F238E27FC236}">
                <a16:creationId xmlns:a16="http://schemas.microsoft.com/office/drawing/2014/main" id="{117AE12D-5D3A-80EE-6934-3E3908B3C32C}"/>
              </a:ext>
            </a:extLst>
          </p:cNvPr>
          <p:cNvSpPr>
            <a:spLocks noGrp="1"/>
          </p:cNvSpPr>
          <p:nvPr>
            <p:ph type="body" sz="quarter" idx="14"/>
          </p:nvPr>
        </p:nvSpPr>
        <p:spPr/>
        <p:txBody>
          <a:bodyPr/>
          <a:lstStyle/>
          <a:p>
            <a:r>
              <a:rPr lang="en-US" dirty="0"/>
              <a:t>Task 3 Model Selection</a:t>
            </a:r>
          </a:p>
        </p:txBody>
      </p:sp>
      <p:grpSp>
        <p:nvGrpSpPr>
          <p:cNvPr id="4" name="Group 3">
            <a:extLst>
              <a:ext uri="{FF2B5EF4-FFF2-40B4-BE49-F238E27FC236}">
                <a16:creationId xmlns:a16="http://schemas.microsoft.com/office/drawing/2014/main" id="{44CB823D-1963-C95A-6982-CF2934030CBE}"/>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CF80C3AE-1B3B-9C26-EC96-45F94312173F}"/>
                </a:ext>
              </a:extLst>
            </p:cNvPr>
            <p:cNvSpPr/>
            <p:nvPr/>
          </p:nvSpPr>
          <p:spPr>
            <a:xfrm>
              <a:off x="8122950" y="445399"/>
              <a:ext cx="841248"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6" name="Rectangle 5">
              <a:extLst>
                <a:ext uri="{FF2B5EF4-FFF2-40B4-BE49-F238E27FC236}">
                  <a16:creationId xmlns:a16="http://schemas.microsoft.com/office/drawing/2014/main" id="{80BE2AE9-F75F-7661-4135-776B03FDF68D}"/>
                </a:ext>
              </a:extLst>
            </p:cNvPr>
            <p:cNvSpPr/>
            <p:nvPr/>
          </p:nvSpPr>
          <p:spPr>
            <a:xfrm>
              <a:off x="8964198" y="438244"/>
              <a:ext cx="987552"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46/100</a:t>
              </a:r>
            </a:p>
          </p:txBody>
        </p:sp>
      </p:grpSp>
      <p:grpSp>
        <p:nvGrpSpPr>
          <p:cNvPr id="7" name="Group 6">
            <a:extLst>
              <a:ext uri="{FF2B5EF4-FFF2-40B4-BE49-F238E27FC236}">
                <a16:creationId xmlns:a16="http://schemas.microsoft.com/office/drawing/2014/main" id="{C1BDEB63-0033-B641-E28D-C1BA6E4DF514}"/>
              </a:ext>
            </a:extLst>
          </p:cNvPr>
          <p:cNvGrpSpPr/>
          <p:nvPr/>
        </p:nvGrpSpPr>
        <p:grpSpPr>
          <a:xfrm>
            <a:off x="7981442" y="3185819"/>
            <a:ext cx="3062790" cy="2438652"/>
            <a:chOff x="3999251" y="3308864"/>
            <a:chExt cx="3062790" cy="2438652"/>
          </a:xfrm>
        </p:grpSpPr>
        <p:cxnSp>
          <p:nvCxnSpPr>
            <p:cNvPr id="8" name="Gerade Verbindung mit Pfeil 4">
              <a:extLst>
                <a:ext uri="{FF2B5EF4-FFF2-40B4-BE49-F238E27FC236}">
                  <a16:creationId xmlns:a16="http://schemas.microsoft.com/office/drawing/2014/main" id="{2A351AC0-A540-14FF-F002-2B28A74BAF8C}"/>
                </a:ext>
              </a:extLst>
            </p:cNvPr>
            <p:cNvCxnSpPr/>
            <p:nvPr/>
          </p:nvCxnSpPr>
          <p:spPr>
            <a:xfrm>
              <a:off x="4704595" y="5165458"/>
              <a:ext cx="2357446" cy="794"/>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9" name="Gerade Verbindung mit Pfeil 5">
              <a:extLst>
                <a:ext uri="{FF2B5EF4-FFF2-40B4-BE49-F238E27FC236}">
                  <a16:creationId xmlns:a16="http://schemas.microsoft.com/office/drawing/2014/main" id="{EB2B0DEA-AAFD-BAD4-68FB-B57D75B28072}"/>
                </a:ext>
              </a:extLst>
            </p:cNvPr>
            <p:cNvCxnSpPr/>
            <p:nvPr/>
          </p:nvCxnSpPr>
          <p:spPr>
            <a:xfrm rot="5400000" flipH="1" flipV="1">
              <a:off x="3775500" y="4237165"/>
              <a:ext cx="1857388" cy="786"/>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0" name="Gerade Verbindung 8">
              <a:extLst>
                <a:ext uri="{FF2B5EF4-FFF2-40B4-BE49-F238E27FC236}">
                  <a16:creationId xmlns:a16="http://schemas.microsoft.com/office/drawing/2014/main" id="{863D9A82-EF35-A456-7298-69BD2F863DA7}"/>
                </a:ext>
              </a:extLst>
            </p:cNvPr>
            <p:cNvCxnSpPr/>
            <p:nvPr/>
          </p:nvCxnSpPr>
          <p:spPr>
            <a:xfrm>
              <a:off x="4704587" y="4809062"/>
              <a:ext cx="2000264"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1" name="Gerade Verbindung 9">
              <a:extLst>
                <a:ext uri="{FF2B5EF4-FFF2-40B4-BE49-F238E27FC236}">
                  <a16:creationId xmlns:a16="http://schemas.microsoft.com/office/drawing/2014/main" id="{0212B853-518B-0866-1700-F8773203EF6F}"/>
                </a:ext>
              </a:extLst>
            </p:cNvPr>
            <p:cNvCxnSpPr/>
            <p:nvPr/>
          </p:nvCxnSpPr>
          <p:spPr>
            <a:xfrm>
              <a:off x="4704587" y="4451872"/>
              <a:ext cx="2000264"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2" name="Gerade Verbindung 10">
              <a:extLst>
                <a:ext uri="{FF2B5EF4-FFF2-40B4-BE49-F238E27FC236}">
                  <a16:creationId xmlns:a16="http://schemas.microsoft.com/office/drawing/2014/main" id="{483FE85B-8BC3-D7C8-5F6F-7FC59A4317C3}"/>
                </a:ext>
              </a:extLst>
            </p:cNvPr>
            <p:cNvCxnSpPr/>
            <p:nvPr/>
          </p:nvCxnSpPr>
          <p:spPr>
            <a:xfrm>
              <a:off x="4704587" y="4094682"/>
              <a:ext cx="2000264"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3" name="Gerade Verbindung 11">
              <a:extLst>
                <a:ext uri="{FF2B5EF4-FFF2-40B4-BE49-F238E27FC236}">
                  <a16:creationId xmlns:a16="http://schemas.microsoft.com/office/drawing/2014/main" id="{8803E2EF-9213-6B2E-C665-F0DE1AD11767}"/>
                </a:ext>
              </a:extLst>
            </p:cNvPr>
            <p:cNvCxnSpPr/>
            <p:nvPr/>
          </p:nvCxnSpPr>
          <p:spPr>
            <a:xfrm>
              <a:off x="4704587" y="3735904"/>
              <a:ext cx="2000264"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4" name="Gerade Verbindung 12">
              <a:extLst>
                <a:ext uri="{FF2B5EF4-FFF2-40B4-BE49-F238E27FC236}">
                  <a16:creationId xmlns:a16="http://schemas.microsoft.com/office/drawing/2014/main" id="{E3C7AF9E-3817-2D9B-2261-7BAEC885259C}"/>
                </a:ext>
              </a:extLst>
            </p:cNvPr>
            <p:cNvCxnSpPr/>
            <p:nvPr/>
          </p:nvCxnSpPr>
          <p:spPr>
            <a:xfrm rot="5400000" flipH="1" flipV="1">
              <a:off x="5026058" y="4986863"/>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5" name="Gerade Verbindung 13">
              <a:extLst>
                <a:ext uri="{FF2B5EF4-FFF2-40B4-BE49-F238E27FC236}">
                  <a16:creationId xmlns:a16="http://schemas.microsoft.com/office/drawing/2014/main" id="{1DBDB112-70B1-BAA1-888E-17F426FE895C}"/>
                </a:ext>
              </a:extLst>
            </p:cNvPr>
            <p:cNvCxnSpPr/>
            <p:nvPr/>
          </p:nvCxnSpPr>
          <p:spPr>
            <a:xfrm rot="5400000" flipH="1" flipV="1">
              <a:off x="4527580" y="498606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6" name="Gerade Verbindung 14">
              <a:extLst>
                <a:ext uri="{FF2B5EF4-FFF2-40B4-BE49-F238E27FC236}">
                  <a16:creationId xmlns:a16="http://schemas.microsoft.com/office/drawing/2014/main" id="{131FF668-E06C-4561-4B38-D3FFE82712BF}"/>
                </a:ext>
              </a:extLst>
            </p:cNvPr>
            <p:cNvCxnSpPr/>
            <p:nvPr/>
          </p:nvCxnSpPr>
          <p:spPr>
            <a:xfrm rot="5400000" flipH="1" flipV="1">
              <a:off x="5526124" y="498606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7" name="Gerade Verbindung 15">
              <a:extLst>
                <a:ext uri="{FF2B5EF4-FFF2-40B4-BE49-F238E27FC236}">
                  <a16:creationId xmlns:a16="http://schemas.microsoft.com/office/drawing/2014/main" id="{B31270CB-71B8-3E40-554F-FF2271A9BEE3}"/>
                </a:ext>
              </a:extLst>
            </p:cNvPr>
            <p:cNvCxnSpPr/>
            <p:nvPr/>
          </p:nvCxnSpPr>
          <p:spPr>
            <a:xfrm rot="5400000" flipH="1" flipV="1">
              <a:off x="6027778" y="498606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8" name="Gerade Verbindung 16">
              <a:extLst>
                <a:ext uri="{FF2B5EF4-FFF2-40B4-BE49-F238E27FC236}">
                  <a16:creationId xmlns:a16="http://schemas.microsoft.com/office/drawing/2014/main" id="{ACD36591-07C2-B742-20AC-E94F95C8E40D}"/>
                </a:ext>
              </a:extLst>
            </p:cNvPr>
            <p:cNvCxnSpPr/>
            <p:nvPr/>
          </p:nvCxnSpPr>
          <p:spPr>
            <a:xfrm rot="5400000" flipH="1" flipV="1">
              <a:off x="6527844" y="498606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19" name="Gerade Verbindung 17">
              <a:extLst>
                <a:ext uri="{FF2B5EF4-FFF2-40B4-BE49-F238E27FC236}">
                  <a16:creationId xmlns:a16="http://schemas.microsoft.com/office/drawing/2014/main" id="{481EC4B3-1E6F-728E-AE3C-0975778EAAE3}"/>
                </a:ext>
              </a:extLst>
            </p:cNvPr>
            <p:cNvCxnSpPr/>
            <p:nvPr/>
          </p:nvCxnSpPr>
          <p:spPr>
            <a:xfrm rot="5400000" flipH="1" flipV="1">
              <a:off x="5027646" y="462887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0" name="Gerade Verbindung 18">
              <a:extLst>
                <a:ext uri="{FF2B5EF4-FFF2-40B4-BE49-F238E27FC236}">
                  <a16:creationId xmlns:a16="http://schemas.microsoft.com/office/drawing/2014/main" id="{1490DEFB-4F25-19AC-FAD9-456148087C11}"/>
                </a:ext>
              </a:extLst>
            </p:cNvPr>
            <p:cNvCxnSpPr/>
            <p:nvPr/>
          </p:nvCxnSpPr>
          <p:spPr>
            <a:xfrm rot="5400000" flipH="1" flipV="1">
              <a:off x="5027646" y="4273277"/>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1" name="Gerade Verbindung 19">
              <a:extLst>
                <a:ext uri="{FF2B5EF4-FFF2-40B4-BE49-F238E27FC236}">
                  <a16:creationId xmlns:a16="http://schemas.microsoft.com/office/drawing/2014/main" id="{9EF24C0E-9688-0778-9EAB-949645638D63}"/>
                </a:ext>
              </a:extLst>
            </p:cNvPr>
            <p:cNvCxnSpPr/>
            <p:nvPr/>
          </p:nvCxnSpPr>
          <p:spPr>
            <a:xfrm rot="5400000" flipH="1" flipV="1">
              <a:off x="5027646" y="3916087"/>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2" name="Gerade Verbindung 20">
              <a:extLst>
                <a:ext uri="{FF2B5EF4-FFF2-40B4-BE49-F238E27FC236}">
                  <a16:creationId xmlns:a16="http://schemas.microsoft.com/office/drawing/2014/main" id="{5846C09B-F4C0-6AC4-BE53-22C0A661DEA9}"/>
                </a:ext>
              </a:extLst>
            </p:cNvPr>
            <p:cNvCxnSpPr/>
            <p:nvPr/>
          </p:nvCxnSpPr>
          <p:spPr>
            <a:xfrm rot="5400000" flipH="1" flipV="1">
              <a:off x="5526124" y="462887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3" name="Gerade Verbindung 21">
              <a:extLst>
                <a:ext uri="{FF2B5EF4-FFF2-40B4-BE49-F238E27FC236}">
                  <a16:creationId xmlns:a16="http://schemas.microsoft.com/office/drawing/2014/main" id="{80A14FF1-3C2A-0429-1491-ED35A65EF3EC}"/>
                </a:ext>
              </a:extLst>
            </p:cNvPr>
            <p:cNvCxnSpPr/>
            <p:nvPr/>
          </p:nvCxnSpPr>
          <p:spPr>
            <a:xfrm rot="5400000" flipH="1" flipV="1">
              <a:off x="5526124" y="427168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4" name="Gerade Verbindung 22">
              <a:extLst>
                <a:ext uri="{FF2B5EF4-FFF2-40B4-BE49-F238E27FC236}">
                  <a16:creationId xmlns:a16="http://schemas.microsoft.com/office/drawing/2014/main" id="{21C577CB-B4B5-1D71-7547-17BA9CD67BCF}"/>
                </a:ext>
              </a:extLst>
            </p:cNvPr>
            <p:cNvCxnSpPr/>
            <p:nvPr/>
          </p:nvCxnSpPr>
          <p:spPr>
            <a:xfrm rot="5400000" flipH="1" flipV="1">
              <a:off x="5527712" y="391449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5" name="Gerade Verbindung 23">
              <a:extLst>
                <a:ext uri="{FF2B5EF4-FFF2-40B4-BE49-F238E27FC236}">
                  <a16:creationId xmlns:a16="http://schemas.microsoft.com/office/drawing/2014/main" id="{44A6B51F-F93C-8C62-C6C4-435E0F518C85}"/>
                </a:ext>
              </a:extLst>
            </p:cNvPr>
            <p:cNvCxnSpPr/>
            <p:nvPr/>
          </p:nvCxnSpPr>
          <p:spPr>
            <a:xfrm rot="5400000" flipH="1" flipV="1">
              <a:off x="6026190" y="462887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6" name="Gerade Verbindung 24">
              <a:extLst>
                <a:ext uri="{FF2B5EF4-FFF2-40B4-BE49-F238E27FC236}">
                  <a16:creationId xmlns:a16="http://schemas.microsoft.com/office/drawing/2014/main" id="{6B95C12B-0549-09A3-49AA-D90733765100}"/>
                </a:ext>
              </a:extLst>
            </p:cNvPr>
            <p:cNvCxnSpPr/>
            <p:nvPr/>
          </p:nvCxnSpPr>
          <p:spPr>
            <a:xfrm rot="5400000" flipH="1" flipV="1">
              <a:off x="6026190" y="4273277"/>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7" name="Gerade Verbindung 25">
              <a:extLst>
                <a:ext uri="{FF2B5EF4-FFF2-40B4-BE49-F238E27FC236}">
                  <a16:creationId xmlns:a16="http://schemas.microsoft.com/office/drawing/2014/main" id="{EAB5F114-5E0F-8721-079B-5674276B1584}"/>
                </a:ext>
              </a:extLst>
            </p:cNvPr>
            <p:cNvCxnSpPr/>
            <p:nvPr/>
          </p:nvCxnSpPr>
          <p:spPr>
            <a:xfrm rot="5400000" flipH="1" flipV="1">
              <a:off x="6027778" y="3916087"/>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8" name="Gerade Verbindung 26">
              <a:extLst>
                <a:ext uri="{FF2B5EF4-FFF2-40B4-BE49-F238E27FC236}">
                  <a16:creationId xmlns:a16="http://schemas.microsoft.com/office/drawing/2014/main" id="{A886C054-BFDF-642F-595F-751D9FD63286}"/>
                </a:ext>
              </a:extLst>
            </p:cNvPr>
            <p:cNvCxnSpPr/>
            <p:nvPr/>
          </p:nvCxnSpPr>
          <p:spPr>
            <a:xfrm rot="5400000" flipH="1" flipV="1">
              <a:off x="6526256" y="3914499"/>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29" name="Gerade Verbindung 27">
              <a:extLst>
                <a:ext uri="{FF2B5EF4-FFF2-40B4-BE49-F238E27FC236}">
                  <a16:creationId xmlns:a16="http://schemas.microsoft.com/office/drawing/2014/main" id="{C4EBC312-F138-E7BC-5591-5AB6E01A5229}"/>
                </a:ext>
              </a:extLst>
            </p:cNvPr>
            <p:cNvCxnSpPr/>
            <p:nvPr/>
          </p:nvCxnSpPr>
          <p:spPr>
            <a:xfrm rot="5400000" flipH="1" flipV="1">
              <a:off x="6527844" y="4273277"/>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cxnSp>
          <p:nvCxnSpPr>
            <p:cNvPr id="30" name="Gerade Verbindung 28">
              <a:extLst>
                <a:ext uri="{FF2B5EF4-FFF2-40B4-BE49-F238E27FC236}">
                  <a16:creationId xmlns:a16="http://schemas.microsoft.com/office/drawing/2014/main" id="{5F4532D9-5D10-24E1-14D9-A49AB14C1BA7}"/>
                </a:ext>
              </a:extLst>
            </p:cNvPr>
            <p:cNvCxnSpPr/>
            <p:nvPr/>
          </p:nvCxnSpPr>
          <p:spPr>
            <a:xfrm rot="5400000" flipH="1" flipV="1">
              <a:off x="6527844" y="4630467"/>
              <a:ext cx="355602" cy="1588"/>
            </a:xfrm>
            <a:prstGeom prst="line">
              <a:avLst/>
            </a:prstGeom>
            <a:ln w="19050">
              <a:solidFill>
                <a:srgbClr val="7889FB"/>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31" name="Textfeld 29">
              <a:extLst>
                <a:ext uri="{FF2B5EF4-FFF2-40B4-BE49-F238E27FC236}">
                  <a16:creationId xmlns:a16="http://schemas.microsoft.com/office/drawing/2014/main" id="{0C9809D7-F25F-83BD-4EDD-E97425C6BD15}"/>
                </a:ext>
              </a:extLst>
            </p:cNvPr>
            <p:cNvSpPr txBox="1"/>
            <p:nvPr/>
          </p:nvSpPr>
          <p:spPr>
            <a:xfrm>
              <a:off x="4133083" y="5296986"/>
              <a:ext cx="428628" cy="369332"/>
            </a:xfrm>
            <a:prstGeom prst="rect">
              <a:avLst/>
            </a:prstGeom>
            <a:noFill/>
          </p:spPr>
          <p:txBody>
            <a:bodyPr wrap="square" rtlCol="0">
              <a:spAutoFit/>
            </a:bodyPr>
            <a:lstStyle/>
            <a:p>
              <a:pPr algn="ctr"/>
              <a:r>
                <a:rPr lang="de-DE" dirty="0">
                  <a:latin typeface="Calibri" panose="020F0502020204030204" pitchFamily="34" charset="0"/>
                  <a:cs typeface="Calibri" panose="020F0502020204030204" pitchFamily="34" charset="0"/>
                </a:rPr>
                <a:t>0</a:t>
              </a:r>
            </a:p>
          </p:txBody>
        </p:sp>
        <p:sp>
          <p:nvSpPr>
            <p:cNvPr id="32" name="Textfeld 30">
              <a:extLst>
                <a:ext uri="{FF2B5EF4-FFF2-40B4-BE49-F238E27FC236}">
                  <a16:creationId xmlns:a16="http://schemas.microsoft.com/office/drawing/2014/main" id="{73D590B5-3D0B-31D3-95D3-3CC22434C418}"/>
                </a:ext>
              </a:extLst>
            </p:cNvPr>
            <p:cNvSpPr txBox="1"/>
            <p:nvPr/>
          </p:nvSpPr>
          <p:spPr>
            <a:xfrm>
              <a:off x="4133083" y="3523178"/>
              <a:ext cx="428628" cy="369332"/>
            </a:xfrm>
            <a:prstGeom prst="rect">
              <a:avLst/>
            </a:prstGeom>
            <a:noFill/>
          </p:spPr>
          <p:txBody>
            <a:bodyPr wrap="square" rtlCol="0">
              <a:spAutoFit/>
            </a:bodyPr>
            <a:lstStyle/>
            <a:p>
              <a:pPr algn="ctr"/>
              <a:r>
                <a:rPr lang="de-DE" dirty="0">
                  <a:latin typeface="Calibri" panose="020F0502020204030204" pitchFamily="34" charset="0"/>
                  <a:cs typeface="Calibri" panose="020F0502020204030204" pitchFamily="34" charset="0"/>
                </a:rPr>
                <a:t>1</a:t>
              </a:r>
            </a:p>
          </p:txBody>
        </p:sp>
        <p:sp>
          <p:nvSpPr>
            <p:cNvPr id="33" name="Textfeld 31">
              <a:extLst>
                <a:ext uri="{FF2B5EF4-FFF2-40B4-BE49-F238E27FC236}">
                  <a16:creationId xmlns:a16="http://schemas.microsoft.com/office/drawing/2014/main" id="{32CF3CE9-8053-3373-AEC4-1D814BF39339}"/>
                </a:ext>
              </a:extLst>
            </p:cNvPr>
            <p:cNvSpPr txBox="1"/>
            <p:nvPr/>
          </p:nvSpPr>
          <p:spPr>
            <a:xfrm>
              <a:off x="6490537" y="5296986"/>
              <a:ext cx="428628" cy="369332"/>
            </a:xfrm>
            <a:prstGeom prst="rect">
              <a:avLst/>
            </a:prstGeom>
            <a:noFill/>
          </p:spPr>
          <p:txBody>
            <a:bodyPr wrap="square" rtlCol="0">
              <a:spAutoFit/>
            </a:bodyPr>
            <a:lstStyle/>
            <a:p>
              <a:pPr algn="ctr"/>
              <a:r>
                <a:rPr lang="de-DE" dirty="0">
                  <a:latin typeface="Calibri" panose="020F0502020204030204" pitchFamily="34" charset="0"/>
                  <a:cs typeface="Calibri" panose="020F0502020204030204" pitchFamily="34" charset="0"/>
                </a:rPr>
                <a:t>1</a:t>
              </a:r>
            </a:p>
          </p:txBody>
        </p:sp>
        <p:sp>
          <p:nvSpPr>
            <p:cNvPr id="34" name="Rechteck 32">
              <a:extLst>
                <a:ext uri="{FF2B5EF4-FFF2-40B4-BE49-F238E27FC236}">
                  <a16:creationId xmlns:a16="http://schemas.microsoft.com/office/drawing/2014/main" id="{8B55EADF-D74C-F0EB-A0B0-2EE529704B08}"/>
                </a:ext>
              </a:extLst>
            </p:cNvPr>
            <p:cNvSpPr/>
            <p:nvPr/>
          </p:nvSpPr>
          <p:spPr>
            <a:xfrm>
              <a:off x="6061909" y="4666186"/>
              <a:ext cx="285752" cy="28575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2326E327-A082-B8F9-8EEF-7D441D52AEA1}"/>
                </a:ext>
              </a:extLst>
            </p:cNvPr>
            <p:cNvSpPr txBox="1"/>
            <p:nvPr/>
          </p:nvSpPr>
          <p:spPr>
            <a:xfrm>
              <a:off x="5520412" y="5378184"/>
              <a:ext cx="371789" cy="369332"/>
            </a:xfrm>
            <a:prstGeom prst="rect">
              <a:avLst/>
            </a:prstGeom>
            <a:noFill/>
          </p:spPr>
          <p:txBody>
            <a:bodyPr wrap="square" lIns="0" rIns="0" rtlCol="0">
              <a:spAutoFit/>
            </a:bodyPr>
            <a:lstStyle/>
            <a:p>
              <a:pPr algn="ctr"/>
              <a:r>
                <a:rPr lang="el-GR" dirty="0">
                  <a:latin typeface="Calibri" panose="020F0502020204030204" pitchFamily="34" charset="0"/>
                  <a:cs typeface="Calibri" panose="020F0502020204030204" pitchFamily="34" charset="0"/>
                </a:rPr>
                <a:t>α</a:t>
              </a:r>
              <a:endParaRPr lang="en-US" dirty="0">
                <a:latin typeface="Calibri" panose="020F0502020204030204" pitchFamily="34" charset="0"/>
                <a:cs typeface="Calibri" panose="020F0502020204030204" pitchFamily="34" charset="0"/>
              </a:endParaRPr>
            </a:p>
          </p:txBody>
        </p:sp>
        <p:sp>
          <p:nvSpPr>
            <p:cNvPr id="36" name="TextBox 35">
              <a:extLst>
                <a:ext uri="{FF2B5EF4-FFF2-40B4-BE49-F238E27FC236}">
                  <a16:creationId xmlns:a16="http://schemas.microsoft.com/office/drawing/2014/main" id="{CC76F361-6DE1-DF8F-FD14-CACF58913E7B}"/>
                </a:ext>
              </a:extLst>
            </p:cNvPr>
            <p:cNvSpPr txBox="1"/>
            <p:nvPr/>
          </p:nvSpPr>
          <p:spPr>
            <a:xfrm>
              <a:off x="3999251" y="4262435"/>
              <a:ext cx="512466" cy="369332"/>
            </a:xfrm>
            <a:prstGeom prst="rect">
              <a:avLst/>
            </a:prstGeom>
            <a:noFill/>
          </p:spPr>
          <p:txBody>
            <a:bodyPr wrap="square" lIns="0" rIns="0" rtlCol="0">
              <a:spAutoFit/>
            </a:bodyPr>
            <a:lstStyle/>
            <a:p>
              <a:pPr algn="ctr"/>
              <a:r>
                <a:rPr lang="el-GR" dirty="0">
                  <a:latin typeface="Calibri" panose="020F0502020204030204" pitchFamily="34" charset="0"/>
                  <a:cs typeface="Calibri" panose="020F0502020204030204" pitchFamily="34" charset="0"/>
                </a:rPr>
                <a:t>β</a:t>
              </a:r>
              <a:endParaRPr lang="en-US"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1443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1905BD-DA67-705D-0456-3DF45DFC8C3C}"/>
              </a:ext>
            </a:extLst>
          </p:cNvPr>
          <p:cNvSpPr>
            <a:spLocks noGrp="1"/>
          </p:cNvSpPr>
          <p:nvPr>
            <p:ph type="body" sz="quarter" idx="18"/>
          </p:nvPr>
        </p:nvSpPr>
        <p:spPr/>
        <p:txBody>
          <a:bodyPr/>
          <a:lstStyle/>
          <a:p>
            <a:r>
              <a:rPr lang="en-US" dirty="0"/>
              <a:t>Task 3b: Explain </a:t>
            </a:r>
            <a:r>
              <a:rPr lang="en-US" dirty="0">
                <a:solidFill>
                  <a:srgbClr val="7889FB"/>
                </a:solidFill>
              </a:rPr>
              <a:t>Bayesian Optimization </a:t>
            </a:r>
            <a:r>
              <a:rPr lang="en-US" dirty="0"/>
              <a:t>as a more directed search strategy, </a:t>
            </a:r>
            <a:br>
              <a:rPr lang="en-US" dirty="0"/>
            </a:br>
            <a:r>
              <a:rPr lang="en-US" dirty="0"/>
              <a:t>and how it balances exploitation and exploration? [5/100 points]</a:t>
            </a:r>
          </a:p>
          <a:p>
            <a:pPr lvl="1"/>
            <a:r>
              <a:rPr lang="en-US" dirty="0"/>
              <a:t>Use </a:t>
            </a:r>
            <a:r>
              <a:rPr lang="en-US" b="1" dirty="0">
                <a:solidFill>
                  <a:srgbClr val="C40D1E"/>
                </a:solidFill>
              </a:rPr>
              <a:t>lightweight ML</a:t>
            </a:r>
            <a:r>
              <a:rPr lang="en-US" b="1" dirty="0"/>
              <a:t> </a:t>
            </a:r>
            <a:r>
              <a:rPr lang="en-US" dirty="0"/>
              <a:t>models like Gaussian Processes </a:t>
            </a:r>
            <a:br>
              <a:rPr lang="en-US" dirty="0"/>
            </a:br>
            <a:r>
              <a:rPr lang="en-US" dirty="0"/>
              <a:t>to find next points</a:t>
            </a:r>
          </a:p>
          <a:p>
            <a:pPr lvl="1"/>
            <a:r>
              <a:rPr lang="en-US" b="1" dirty="0">
                <a:solidFill>
                  <a:srgbClr val="C40D1E"/>
                </a:solidFill>
              </a:rPr>
              <a:t>Acquisition function</a:t>
            </a:r>
            <a:r>
              <a:rPr lang="en-US" dirty="0"/>
              <a:t> to balance exploitation (expected mean)</a:t>
            </a:r>
            <a:br>
              <a:rPr lang="en-US" dirty="0"/>
            </a:br>
            <a:r>
              <a:rPr lang="en-US" dirty="0"/>
              <a:t>and exploration (uncertainty, expected variance)</a:t>
            </a:r>
          </a:p>
          <a:p>
            <a:pPr lvl="1"/>
            <a:endParaRPr lang="en-US" dirty="0"/>
          </a:p>
          <a:p>
            <a:r>
              <a:rPr lang="en-US" dirty="0"/>
              <a:t>Task 3c: Describe the problem of </a:t>
            </a:r>
            <a:r>
              <a:rPr lang="en-US" dirty="0">
                <a:solidFill>
                  <a:srgbClr val="7889FB"/>
                </a:solidFill>
              </a:rPr>
              <a:t>neural architecture search</a:t>
            </a:r>
            <a:r>
              <a:rPr lang="en-US" dirty="0"/>
              <a:t>, and how to deal with </a:t>
            </a:r>
            <a:br>
              <a:rPr lang="en-US" dirty="0"/>
            </a:br>
            <a:r>
              <a:rPr lang="en-US" dirty="0">
                <a:solidFill>
                  <a:srgbClr val="7889FB"/>
                </a:solidFill>
              </a:rPr>
              <a:t>multiple optimization objectives</a:t>
            </a:r>
            <a:r>
              <a:rPr lang="en-US" dirty="0"/>
              <a:t> (e.g., accuracy and runtime). [5/100 points]</a:t>
            </a:r>
          </a:p>
          <a:p>
            <a:pPr lvl="1"/>
            <a:r>
              <a:rPr lang="en-US" dirty="0"/>
              <a:t>Automatically compose neural network architectures from building blocks</a:t>
            </a:r>
          </a:p>
          <a:p>
            <a:pPr lvl="1"/>
            <a:r>
              <a:rPr lang="en-US" b="1" dirty="0"/>
              <a:t>Search strategies:</a:t>
            </a:r>
            <a:r>
              <a:rPr lang="en-US" dirty="0"/>
              <a:t> </a:t>
            </a:r>
            <a:r>
              <a:rPr lang="en-US" b="1" dirty="0">
                <a:solidFill>
                  <a:srgbClr val="C40D1E"/>
                </a:solidFill>
              </a:rPr>
              <a:t>evolutionary algorithms</a:t>
            </a:r>
            <a:r>
              <a:rPr lang="en-US" dirty="0"/>
              <a:t> and Bayesian optimization</a:t>
            </a:r>
          </a:p>
          <a:p>
            <a:pPr lvl="1"/>
            <a:r>
              <a:rPr lang="en-US" b="1" dirty="0"/>
              <a:t>Multi-objective optimization:</a:t>
            </a:r>
            <a:r>
              <a:rPr lang="en-US" dirty="0"/>
              <a:t> </a:t>
            </a:r>
            <a:br>
              <a:rPr lang="en-US" dirty="0"/>
            </a:br>
            <a:r>
              <a:rPr lang="en-US" dirty="0"/>
              <a:t>(1) </a:t>
            </a:r>
            <a:r>
              <a:rPr lang="en-US" b="1" dirty="0">
                <a:solidFill>
                  <a:srgbClr val="C40D1E"/>
                </a:solidFill>
              </a:rPr>
              <a:t>linearization</a:t>
            </a:r>
            <a:r>
              <a:rPr lang="en-US" dirty="0"/>
              <a:t>, (2) </a:t>
            </a:r>
            <a:r>
              <a:rPr lang="en-US" b="1" dirty="0">
                <a:solidFill>
                  <a:srgbClr val="C40D1E"/>
                </a:solidFill>
              </a:rPr>
              <a:t>pareto front to user</a:t>
            </a:r>
            <a:r>
              <a:rPr lang="en-US" dirty="0"/>
              <a:t>, (3) </a:t>
            </a:r>
            <a:r>
              <a:rPr lang="en-US" b="1" dirty="0">
                <a:solidFill>
                  <a:srgbClr val="C40D1E"/>
                </a:solidFill>
              </a:rPr>
              <a:t>primary objective w/ constraints</a:t>
            </a:r>
            <a:r>
              <a:rPr lang="en-US" dirty="0"/>
              <a:t> on other dims</a:t>
            </a:r>
          </a:p>
        </p:txBody>
      </p:sp>
      <p:sp>
        <p:nvSpPr>
          <p:cNvPr id="3" name="Text Placeholder 2">
            <a:extLst>
              <a:ext uri="{FF2B5EF4-FFF2-40B4-BE49-F238E27FC236}">
                <a16:creationId xmlns:a16="http://schemas.microsoft.com/office/drawing/2014/main" id="{EEFEB918-CA41-6D89-A3D7-D714438CFD3E}"/>
              </a:ext>
            </a:extLst>
          </p:cNvPr>
          <p:cNvSpPr>
            <a:spLocks noGrp="1"/>
          </p:cNvSpPr>
          <p:nvPr>
            <p:ph type="body" sz="quarter" idx="14"/>
          </p:nvPr>
        </p:nvSpPr>
        <p:spPr/>
        <p:txBody>
          <a:bodyPr/>
          <a:lstStyle/>
          <a:p>
            <a:r>
              <a:rPr lang="en-US" dirty="0"/>
              <a:t>Task 3 Model Selection, cont.</a:t>
            </a:r>
          </a:p>
          <a:p>
            <a:endParaRPr lang="en-US" dirty="0"/>
          </a:p>
        </p:txBody>
      </p:sp>
      <p:grpSp>
        <p:nvGrpSpPr>
          <p:cNvPr id="4" name="Group 3">
            <a:extLst>
              <a:ext uri="{FF2B5EF4-FFF2-40B4-BE49-F238E27FC236}">
                <a16:creationId xmlns:a16="http://schemas.microsoft.com/office/drawing/2014/main" id="{F121075F-D874-1D4E-EF23-941D98C5315A}"/>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998A0EB4-96A5-858A-12A5-8035C2E1AF52}"/>
                </a:ext>
              </a:extLst>
            </p:cNvPr>
            <p:cNvSpPr/>
            <p:nvPr/>
          </p:nvSpPr>
          <p:spPr>
            <a:xfrm>
              <a:off x="8122950" y="445399"/>
              <a:ext cx="1024128"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56/100</a:t>
              </a:r>
            </a:p>
          </p:txBody>
        </p:sp>
        <p:sp>
          <p:nvSpPr>
            <p:cNvPr id="6" name="Rectangle 5">
              <a:extLst>
                <a:ext uri="{FF2B5EF4-FFF2-40B4-BE49-F238E27FC236}">
                  <a16:creationId xmlns:a16="http://schemas.microsoft.com/office/drawing/2014/main" id="{3B055ABD-5DDC-B20A-B371-C74EE64DC9E5}"/>
                </a:ext>
              </a:extLst>
            </p:cNvPr>
            <p:cNvSpPr/>
            <p:nvPr/>
          </p:nvSpPr>
          <p:spPr>
            <a:xfrm>
              <a:off x="9147078" y="438244"/>
              <a:ext cx="804672"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 name="Picture 8">
            <a:extLst>
              <a:ext uri="{FF2B5EF4-FFF2-40B4-BE49-F238E27FC236}">
                <a16:creationId xmlns:a16="http://schemas.microsoft.com/office/drawing/2014/main" id="{A31478B2-DBF0-BF80-994C-91B1D8C6A6B1}"/>
              </a:ext>
            </a:extLst>
          </p:cNvPr>
          <p:cNvPicPr>
            <a:picLocks noChangeAspect="1"/>
          </p:cNvPicPr>
          <p:nvPr/>
        </p:nvPicPr>
        <p:blipFill rotWithShape="1">
          <a:blip r:embed="rId2"/>
          <a:srcRect b="34154"/>
          <a:stretch/>
        </p:blipFill>
        <p:spPr>
          <a:xfrm>
            <a:off x="8867775" y="1244809"/>
            <a:ext cx="2918453" cy="1938585"/>
          </a:xfrm>
          <a:prstGeom prst="rect">
            <a:avLst/>
          </a:prstGeom>
        </p:spPr>
      </p:pic>
    </p:spTree>
    <p:extLst>
      <p:ext uri="{BB962C8B-B14F-4D97-AF65-F5344CB8AC3E}">
        <p14:creationId xmlns:p14="http://schemas.microsoft.com/office/powerpoint/2010/main" val="100961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729064-8BB4-ABB5-2177-BD6F86ED0448}"/>
              </a:ext>
            </a:extLst>
          </p:cNvPr>
          <p:cNvSpPr>
            <a:spLocks noGrp="1"/>
          </p:cNvSpPr>
          <p:nvPr>
            <p:ph type="body" sz="quarter" idx="18"/>
          </p:nvPr>
        </p:nvSpPr>
        <p:spPr/>
        <p:txBody>
          <a:bodyPr/>
          <a:lstStyle/>
          <a:p>
            <a:r>
              <a:rPr lang="en-US" dirty="0"/>
              <a:t>Task 4a: Describe </a:t>
            </a:r>
            <a:r>
              <a:rPr lang="en-US" dirty="0">
                <a:solidFill>
                  <a:srgbClr val="7889FB"/>
                </a:solidFill>
              </a:rPr>
              <a:t>sources of bias</a:t>
            </a:r>
            <a:r>
              <a:rPr lang="en-US" dirty="0"/>
              <a:t> in machine learning and name examples how to </a:t>
            </a:r>
            <a:br>
              <a:rPr lang="en-US" dirty="0"/>
            </a:br>
            <a:r>
              <a:rPr lang="en-US" dirty="0">
                <a:solidFill>
                  <a:srgbClr val="7889FB"/>
                </a:solidFill>
              </a:rPr>
              <a:t>ensure fairness</a:t>
            </a:r>
            <a:r>
              <a:rPr lang="en-US" dirty="0"/>
              <a:t> when building ML models with examples. [4/100 points]</a:t>
            </a:r>
          </a:p>
          <a:p>
            <a:pPr lvl="1"/>
            <a:r>
              <a:rPr lang="en-US" b="1" dirty="0"/>
              <a:t>Sources:</a:t>
            </a:r>
            <a:r>
              <a:rPr lang="en-US" dirty="0"/>
              <a:t> selection bias, sample bias, data bias (e.g., NMAR), confirmation bias</a:t>
            </a:r>
          </a:p>
          <a:p>
            <a:pPr lvl="1"/>
            <a:r>
              <a:rPr lang="en-US" b="1" dirty="0"/>
              <a:t>Fairness constraints:</a:t>
            </a:r>
            <a:r>
              <a:rPr lang="en-US" dirty="0"/>
              <a:t> monotonicity, group fairness constraints </a:t>
            </a:r>
          </a:p>
          <a:p>
            <a:pPr lvl="1"/>
            <a:endParaRPr lang="en-US" dirty="0"/>
          </a:p>
          <a:p>
            <a:r>
              <a:rPr lang="en-US" dirty="0"/>
              <a:t>Task 4b: Explain the concept of a </a:t>
            </a:r>
            <a:r>
              <a:rPr lang="en-US" dirty="0">
                <a:solidFill>
                  <a:srgbClr val="7889FB"/>
                </a:solidFill>
              </a:rPr>
              <a:t>confusion matrix </a:t>
            </a:r>
            <a:br>
              <a:rPr lang="en-US" dirty="0">
                <a:solidFill>
                  <a:srgbClr val="7889FB"/>
                </a:solidFill>
              </a:rPr>
            </a:br>
            <a:r>
              <a:rPr lang="en-US" dirty="0"/>
              <a:t>and describe it in detail. [4/100 points]</a:t>
            </a:r>
          </a:p>
          <a:p>
            <a:pPr lvl="1"/>
            <a:r>
              <a:rPr lang="en-US" b="1" dirty="0">
                <a:solidFill>
                  <a:srgbClr val="C40D1E"/>
                </a:solidFill>
              </a:rPr>
              <a:t>Matrix of correct versus predicted labels</a:t>
            </a:r>
          </a:p>
          <a:p>
            <a:pPr lvl="1"/>
            <a:r>
              <a:rPr lang="en-US" dirty="0"/>
              <a:t>Cells contain counts or relative frequencies</a:t>
            </a:r>
            <a:br>
              <a:rPr lang="en-US" dirty="0"/>
            </a:br>
            <a:r>
              <a:rPr lang="en-US" dirty="0"/>
              <a:t>of correct/predicted pair occurrences</a:t>
            </a:r>
          </a:p>
          <a:p>
            <a:pPr lvl="1"/>
            <a:r>
              <a:rPr lang="en-US" dirty="0"/>
              <a:t>Enables understanding which classes are</a:t>
            </a:r>
            <a:br>
              <a:rPr lang="en-US" dirty="0"/>
            </a:br>
            <a:r>
              <a:rPr lang="en-US" dirty="0"/>
              <a:t>“confused” with each other</a:t>
            </a:r>
          </a:p>
          <a:p>
            <a:endParaRPr lang="en-US" dirty="0"/>
          </a:p>
        </p:txBody>
      </p:sp>
      <p:sp>
        <p:nvSpPr>
          <p:cNvPr id="3" name="Text Placeholder 2">
            <a:extLst>
              <a:ext uri="{FF2B5EF4-FFF2-40B4-BE49-F238E27FC236}">
                <a16:creationId xmlns:a16="http://schemas.microsoft.com/office/drawing/2014/main" id="{AAA7AF05-41E1-B176-E007-ACC62E203199}"/>
              </a:ext>
            </a:extLst>
          </p:cNvPr>
          <p:cNvSpPr>
            <a:spLocks noGrp="1"/>
          </p:cNvSpPr>
          <p:nvPr>
            <p:ph type="body" sz="quarter" idx="14"/>
          </p:nvPr>
        </p:nvSpPr>
        <p:spPr/>
        <p:txBody>
          <a:bodyPr/>
          <a:lstStyle/>
          <a:p>
            <a:r>
              <a:rPr lang="en-US" dirty="0"/>
              <a:t>Task 4 Model Debugging </a:t>
            </a:r>
          </a:p>
        </p:txBody>
      </p:sp>
      <p:grpSp>
        <p:nvGrpSpPr>
          <p:cNvPr id="4" name="Group 3">
            <a:extLst>
              <a:ext uri="{FF2B5EF4-FFF2-40B4-BE49-F238E27FC236}">
                <a16:creationId xmlns:a16="http://schemas.microsoft.com/office/drawing/2014/main" id="{AA266ED7-DFB4-3242-17F5-B3B4EAD0CF5B}"/>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3DA890EE-9DDA-CCF4-CB72-C957CB038DB3}"/>
                </a:ext>
              </a:extLst>
            </p:cNvPr>
            <p:cNvSpPr/>
            <p:nvPr/>
          </p:nvSpPr>
          <p:spPr>
            <a:xfrm>
              <a:off x="8122950" y="445399"/>
              <a:ext cx="1170432"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64/100</a:t>
              </a:r>
            </a:p>
          </p:txBody>
        </p:sp>
        <p:sp>
          <p:nvSpPr>
            <p:cNvPr id="6" name="Rectangle 5">
              <a:extLst>
                <a:ext uri="{FF2B5EF4-FFF2-40B4-BE49-F238E27FC236}">
                  <a16:creationId xmlns:a16="http://schemas.microsoft.com/office/drawing/2014/main" id="{CC8A315A-8ED0-87BE-2785-A3EEDD0299EB}"/>
                </a:ext>
              </a:extLst>
            </p:cNvPr>
            <p:cNvSpPr/>
            <p:nvPr/>
          </p:nvSpPr>
          <p:spPr>
            <a:xfrm>
              <a:off x="9293382" y="438244"/>
              <a:ext cx="658368"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C0AC7B1F-DD2C-A6F9-6D92-566DB65ACC68}"/>
              </a:ext>
            </a:extLst>
          </p:cNvPr>
          <p:cNvPicPr>
            <a:picLocks noChangeAspect="1"/>
          </p:cNvPicPr>
          <p:nvPr/>
        </p:nvPicPr>
        <p:blipFill>
          <a:blip r:embed="rId2"/>
          <a:stretch>
            <a:fillRect/>
          </a:stretch>
        </p:blipFill>
        <p:spPr>
          <a:xfrm>
            <a:off x="6735817" y="2668593"/>
            <a:ext cx="3871544" cy="2647822"/>
          </a:xfrm>
          <a:prstGeom prst="rect">
            <a:avLst/>
          </a:prstGeom>
        </p:spPr>
      </p:pic>
    </p:spTree>
    <p:extLst>
      <p:ext uri="{BB962C8B-B14F-4D97-AF65-F5344CB8AC3E}">
        <p14:creationId xmlns:p14="http://schemas.microsoft.com/office/powerpoint/2010/main" val="201443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1F218E-A82E-F66C-8997-D087538060B0}"/>
              </a:ext>
            </a:extLst>
          </p:cNvPr>
          <p:cNvSpPr>
            <a:spLocks noGrp="1"/>
          </p:cNvSpPr>
          <p:nvPr>
            <p:ph type="body" sz="quarter" idx="18"/>
          </p:nvPr>
        </p:nvSpPr>
        <p:spPr/>
        <p:txBody>
          <a:bodyPr/>
          <a:lstStyle/>
          <a:p>
            <a:r>
              <a:rPr lang="en-US" dirty="0"/>
              <a:t>Task 4c: Explain the concept of </a:t>
            </a:r>
            <a:r>
              <a:rPr lang="en-US" dirty="0">
                <a:solidFill>
                  <a:srgbClr val="7889FB"/>
                </a:solidFill>
              </a:rPr>
              <a:t>occlusion-based explanations</a:t>
            </a:r>
            <a:r>
              <a:rPr lang="en-US" dirty="0"/>
              <a:t> by example of classifying </a:t>
            </a:r>
            <a:br>
              <a:rPr lang="en-US" dirty="0"/>
            </a:br>
            <a:r>
              <a:rPr lang="en-US" dirty="0"/>
              <a:t>below hand-written digit as a seven [4/100].</a:t>
            </a:r>
          </a:p>
        </p:txBody>
      </p:sp>
      <p:sp>
        <p:nvSpPr>
          <p:cNvPr id="3" name="Text Placeholder 2">
            <a:extLst>
              <a:ext uri="{FF2B5EF4-FFF2-40B4-BE49-F238E27FC236}">
                <a16:creationId xmlns:a16="http://schemas.microsoft.com/office/drawing/2014/main" id="{239FCF8A-9471-76D9-7889-15AF923A47AC}"/>
              </a:ext>
            </a:extLst>
          </p:cNvPr>
          <p:cNvSpPr>
            <a:spLocks noGrp="1"/>
          </p:cNvSpPr>
          <p:nvPr>
            <p:ph type="body" sz="quarter" idx="14"/>
          </p:nvPr>
        </p:nvSpPr>
        <p:spPr/>
        <p:txBody>
          <a:bodyPr/>
          <a:lstStyle/>
          <a:p>
            <a:r>
              <a:rPr lang="en-US" dirty="0"/>
              <a:t>Task 4 Model Debugging, cont.</a:t>
            </a:r>
          </a:p>
        </p:txBody>
      </p:sp>
      <p:grpSp>
        <p:nvGrpSpPr>
          <p:cNvPr id="4" name="Group 3">
            <a:extLst>
              <a:ext uri="{FF2B5EF4-FFF2-40B4-BE49-F238E27FC236}">
                <a16:creationId xmlns:a16="http://schemas.microsoft.com/office/drawing/2014/main" id="{96A53869-2352-73E2-8096-AA838022D7D8}"/>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21FA84B4-C4F6-9DEE-A3F6-56748B97F35D}"/>
                </a:ext>
              </a:extLst>
            </p:cNvPr>
            <p:cNvSpPr/>
            <p:nvPr/>
          </p:nvSpPr>
          <p:spPr>
            <a:xfrm>
              <a:off x="8122950" y="445399"/>
              <a:ext cx="1243584"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68/100</a:t>
              </a:r>
            </a:p>
          </p:txBody>
        </p:sp>
        <p:sp>
          <p:nvSpPr>
            <p:cNvPr id="6" name="Rectangle 5">
              <a:extLst>
                <a:ext uri="{FF2B5EF4-FFF2-40B4-BE49-F238E27FC236}">
                  <a16:creationId xmlns:a16="http://schemas.microsoft.com/office/drawing/2014/main" id="{770341FA-C99D-BC1A-E3C8-6A2B2A2C4BD8}"/>
                </a:ext>
              </a:extLst>
            </p:cNvPr>
            <p:cNvSpPr/>
            <p:nvPr/>
          </p:nvSpPr>
          <p:spPr>
            <a:xfrm>
              <a:off x="9366534" y="438244"/>
              <a:ext cx="585216"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a:extLst>
              <a:ext uri="{FF2B5EF4-FFF2-40B4-BE49-F238E27FC236}">
                <a16:creationId xmlns:a16="http://schemas.microsoft.com/office/drawing/2014/main" id="{8381B52C-E4EC-9D0F-F942-A0902E6452E3}"/>
              </a:ext>
            </a:extLst>
          </p:cNvPr>
          <p:cNvPicPr>
            <a:picLocks noChangeAspect="1"/>
          </p:cNvPicPr>
          <p:nvPr/>
        </p:nvPicPr>
        <p:blipFill>
          <a:blip r:embed="rId2"/>
          <a:stretch>
            <a:fillRect/>
          </a:stretch>
        </p:blipFill>
        <p:spPr>
          <a:xfrm>
            <a:off x="566058" y="2096274"/>
            <a:ext cx="3556116" cy="3514279"/>
          </a:xfrm>
          <a:prstGeom prst="rect">
            <a:avLst/>
          </a:prstGeom>
        </p:spPr>
      </p:pic>
      <p:sp>
        <p:nvSpPr>
          <p:cNvPr id="7" name="Text Placeholder 1">
            <a:extLst>
              <a:ext uri="{FF2B5EF4-FFF2-40B4-BE49-F238E27FC236}">
                <a16:creationId xmlns:a16="http://schemas.microsoft.com/office/drawing/2014/main" id="{93C9C819-832E-EDF2-4AD9-F161DD55DF4B}"/>
              </a:ext>
            </a:extLst>
          </p:cNvPr>
          <p:cNvSpPr txBox="1">
            <a:spLocks/>
          </p:cNvSpPr>
          <p:nvPr/>
        </p:nvSpPr>
        <p:spPr>
          <a:xfrm>
            <a:off x="4682475" y="2183981"/>
            <a:ext cx="5554346" cy="1908518"/>
          </a:xfrm>
          <a:prstGeom prst="rect">
            <a:avLst/>
          </a:prstGeom>
        </p:spPr>
        <p:txBody>
          <a:bodyPr lIns="0" tIns="0" rIns="0" bIns="0"/>
          <a:lstStyle>
            <a:lvl1pPr marL="228600" indent="-228600" algn="l" defTabSz="914400" rtl="0" eaLnBrk="1" latinLnBrk="0" hangingPunct="1">
              <a:lnSpc>
                <a:spcPts val="2400"/>
              </a:lnSpc>
              <a:spcBef>
                <a:spcPts val="1000"/>
              </a:spcBef>
              <a:buClr>
                <a:srgbClr val="C40D1E"/>
              </a:buClr>
              <a:buSzPct val="100000"/>
              <a:buFont typeface="Wingdings" panose="05000000000000000000" pitchFamily="2" charset="2"/>
              <a:buChar char="§"/>
              <a:defRPr sz="2000" b="1" kern="1200">
                <a:solidFill>
                  <a:srgbClr val="000000"/>
                </a:solidFill>
                <a:latin typeface="+mn-lt"/>
                <a:ea typeface="+mn-ea"/>
                <a:cs typeface="Arial" panose="020B0604020202020204" pitchFamily="34" charset="0"/>
              </a:defRPr>
            </a:lvl1pPr>
            <a:lvl2pPr marL="685800" indent="-228600" algn="l" defTabSz="914400" rtl="0" eaLnBrk="1" latinLnBrk="0" hangingPunct="1">
              <a:lnSpc>
                <a:spcPts val="2400"/>
              </a:lnSpc>
              <a:spcBef>
                <a:spcPts val="0"/>
              </a:spcBef>
              <a:buFont typeface="Wingdings" panose="05000000000000000000" pitchFamily="2" charset="2"/>
              <a:buChar char="§"/>
              <a:defRPr sz="1800" kern="1200">
                <a:solidFill>
                  <a:srgbClr val="000000"/>
                </a:solidFill>
                <a:latin typeface="+mn-lt"/>
                <a:ea typeface="+mn-ea"/>
                <a:cs typeface="Arial" panose="020B0604020202020204" pitchFamily="34" charset="0"/>
              </a:defRPr>
            </a:lvl2pPr>
            <a:lvl3pPr marL="1143000" indent="-228600" algn="l" defTabSz="914400" rtl="0" eaLnBrk="1" latinLnBrk="0" hangingPunct="1">
              <a:lnSpc>
                <a:spcPct val="100000"/>
              </a:lnSpc>
              <a:spcBef>
                <a:spcPts val="0"/>
              </a:spcBef>
              <a:buFont typeface="Wingdings" panose="05000000000000000000" pitchFamily="2" charset="2"/>
              <a:buChar char="§"/>
              <a:defRPr sz="1800" kern="1200">
                <a:solidFill>
                  <a:srgbClr val="000000"/>
                </a:solidFill>
                <a:latin typeface="+mn-lt"/>
                <a:ea typeface="+mn-ea"/>
                <a:cs typeface="Arial" panose="020B0604020202020204" pitchFamily="34" charset="0"/>
              </a:defRPr>
            </a:lvl3pPr>
            <a:lvl4pPr marL="1600200" indent="-228600" algn="l" defTabSz="914400" rtl="0" eaLnBrk="1" latinLnBrk="0" hangingPunct="1">
              <a:lnSpc>
                <a:spcPct val="100000"/>
              </a:lnSpc>
              <a:spcBef>
                <a:spcPts val="0"/>
              </a:spcBef>
              <a:buFont typeface="Wingdings" panose="05000000000000000000" pitchFamily="2" charset="2"/>
              <a:buChar char="§"/>
              <a:defRPr sz="1800" kern="1200">
                <a:solidFill>
                  <a:srgbClr val="000000"/>
                </a:solidFill>
                <a:latin typeface="+mn-lt"/>
                <a:ea typeface="+mn-ea"/>
                <a:cs typeface="Arial" panose="020B0604020202020204" pitchFamily="34" charset="0"/>
              </a:defRPr>
            </a:lvl4pPr>
            <a:lvl5pPr marL="2057400" indent="-228600" algn="l" defTabSz="914400" rtl="0" eaLnBrk="1" latinLnBrk="0" hangingPunct="1">
              <a:lnSpc>
                <a:spcPct val="100000"/>
              </a:lnSpc>
              <a:spcBef>
                <a:spcPts val="0"/>
              </a:spcBef>
              <a:buFont typeface="Wingdings" panose="05000000000000000000" pitchFamily="2" charset="2"/>
              <a:buChar char="§"/>
              <a:defRPr sz="1800" kern="1200">
                <a:solidFill>
                  <a:srgbClr val="000000"/>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C40D1E"/>
                </a:solidFill>
              </a:rPr>
              <a:t>Slide black/gray square over input image</a:t>
            </a:r>
          </a:p>
          <a:p>
            <a:r>
              <a:rPr lang="en-US" dirty="0">
                <a:solidFill>
                  <a:srgbClr val="C40D1E"/>
                </a:solidFill>
              </a:rPr>
              <a:t>Measure</a:t>
            </a:r>
            <a:r>
              <a:rPr lang="en-US" dirty="0"/>
              <a:t> how feature maps (layer activation) </a:t>
            </a:r>
            <a:br>
              <a:rPr lang="en-US" dirty="0"/>
            </a:br>
            <a:r>
              <a:rPr lang="en-US" dirty="0"/>
              <a:t>and </a:t>
            </a:r>
            <a:r>
              <a:rPr lang="en-US" dirty="0">
                <a:solidFill>
                  <a:srgbClr val="C40D1E"/>
                </a:solidFill>
              </a:rPr>
              <a:t>classifier output change</a:t>
            </a:r>
          </a:p>
          <a:p>
            <a:r>
              <a:rPr lang="en-US" dirty="0">
                <a:solidFill>
                  <a:srgbClr val="C40D1E"/>
                </a:solidFill>
              </a:rPr>
              <a:t>Show a heat map</a:t>
            </a:r>
            <a:r>
              <a:rPr lang="en-US" dirty="0"/>
              <a:t> </a:t>
            </a:r>
            <a:br>
              <a:rPr lang="en-US" dirty="0"/>
            </a:br>
            <a:r>
              <a:rPr lang="en-US" dirty="0"/>
              <a:t>of these changes</a:t>
            </a:r>
          </a:p>
        </p:txBody>
      </p:sp>
      <p:pic>
        <p:nvPicPr>
          <p:cNvPr id="8" name="Picture 7">
            <a:extLst>
              <a:ext uri="{FF2B5EF4-FFF2-40B4-BE49-F238E27FC236}">
                <a16:creationId xmlns:a16="http://schemas.microsoft.com/office/drawing/2014/main" id="{E0DB6EF8-7C12-AA5E-DE47-232A5A00B71B}"/>
              </a:ext>
            </a:extLst>
          </p:cNvPr>
          <p:cNvPicPr>
            <a:picLocks noChangeAspect="1"/>
          </p:cNvPicPr>
          <p:nvPr/>
        </p:nvPicPr>
        <p:blipFill>
          <a:blip r:embed="rId3"/>
          <a:stretch>
            <a:fillRect/>
          </a:stretch>
        </p:blipFill>
        <p:spPr>
          <a:xfrm>
            <a:off x="8307929" y="3058350"/>
            <a:ext cx="3392903" cy="2540358"/>
          </a:xfrm>
          <a:prstGeom prst="rect">
            <a:avLst/>
          </a:prstGeom>
        </p:spPr>
      </p:pic>
    </p:spTree>
    <p:extLst>
      <p:ext uri="{BB962C8B-B14F-4D97-AF65-F5344CB8AC3E}">
        <p14:creationId xmlns:p14="http://schemas.microsoft.com/office/powerpoint/2010/main" val="282319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C3D10-CDD2-E459-0C04-2BE2A668B9CB}"/>
              </a:ext>
            </a:extLst>
          </p:cNvPr>
          <p:cNvSpPr>
            <a:spLocks noGrp="1"/>
          </p:cNvSpPr>
          <p:nvPr>
            <p:ph type="body" sz="quarter" idx="18"/>
          </p:nvPr>
        </p:nvSpPr>
        <p:spPr/>
        <p:txBody>
          <a:bodyPr/>
          <a:lstStyle/>
          <a:p>
            <a:r>
              <a:rPr lang="en-US" dirty="0"/>
              <a:t>Task 5a: Describe the purpose of the rewrite </a:t>
            </a:r>
            <a:r>
              <a:rPr lang="en-US" dirty="0">
                <a:solidFill>
                  <a:srgbClr val="7889FB"/>
                </a:solidFill>
              </a:rPr>
              <a:t>common subexpression elimination (CSE)</a:t>
            </a:r>
            <a:r>
              <a:rPr lang="en-US" dirty="0"/>
              <a:t> and </a:t>
            </a:r>
            <a:br>
              <a:rPr lang="en-US" dirty="0"/>
            </a:br>
            <a:r>
              <a:rPr lang="en-US" dirty="0"/>
              <a:t>sketch an algorithm to perform CSE on a directed acyclic graph (DAG) of operators. [5/100 points]</a:t>
            </a:r>
          </a:p>
          <a:p>
            <a:pPr lvl="1"/>
            <a:r>
              <a:rPr lang="en-US" dirty="0"/>
              <a:t>Convert tree/graph of operators with redundant </a:t>
            </a:r>
            <a:br>
              <a:rPr lang="en-US" dirty="0"/>
            </a:br>
            <a:r>
              <a:rPr lang="en-US" dirty="0"/>
              <a:t>common subexpressions into redundancy-free operator graph </a:t>
            </a:r>
          </a:p>
          <a:p>
            <a:pPr lvl="1"/>
            <a:r>
              <a:rPr lang="en-US" b="1" dirty="0">
                <a:solidFill>
                  <a:schemeClr val="accent1"/>
                </a:solidFill>
              </a:rPr>
              <a:t>Step 1:</a:t>
            </a:r>
            <a:r>
              <a:rPr lang="en-US" dirty="0"/>
              <a:t> Collect and </a:t>
            </a:r>
            <a:r>
              <a:rPr lang="en-US" b="1" dirty="0">
                <a:solidFill>
                  <a:srgbClr val="7889FB"/>
                </a:solidFill>
              </a:rPr>
              <a:t>replace leaf nodes</a:t>
            </a:r>
            <a:r>
              <a:rPr lang="en-US" dirty="0"/>
              <a:t> </a:t>
            </a:r>
            <a:br>
              <a:rPr lang="en-US" dirty="0"/>
            </a:br>
            <a:r>
              <a:rPr lang="en-US" dirty="0"/>
              <a:t>(variable reads and literals)</a:t>
            </a:r>
          </a:p>
          <a:p>
            <a:pPr lvl="1"/>
            <a:r>
              <a:rPr lang="en-US" b="1" dirty="0">
                <a:solidFill>
                  <a:schemeClr val="accent1"/>
                </a:solidFill>
              </a:rPr>
              <a:t>Step 2:</a:t>
            </a:r>
            <a:r>
              <a:rPr lang="en-US" dirty="0"/>
              <a:t> recursively </a:t>
            </a:r>
            <a:r>
              <a:rPr lang="en-US" b="1" dirty="0">
                <a:solidFill>
                  <a:srgbClr val="7889FB"/>
                </a:solidFill>
              </a:rPr>
              <a:t>remove CSEs bottom-up</a:t>
            </a:r>
            <a:r>
              <a:rPr lang="en-US" dirty="0"/>
              <a:t> </a:t>
            </a:r>
            <a:br>
              <a:rPr lang="en-US" dirty="0"/>
            </a:br>
            <a:r>
              <a:rPr lang="en-US" dirty="0"/>
              <a:t>starting at the leaves by merging nodes with </a:t>
            </a:r>
            <a:br>
              <a:rPr lang="en-US" dirty="0"/>
            </a:br>
            <a:r>
              <a:rPr lang="en-US" dirty="0"/>
              <a:t>same inputs (</a:t>
            </a:r>
            <a:r>
              <a:rPr lang="en-US" b="1" dirty="0">
                <a:solidFill>
                  <a:schemeClr val="accent1"/>
                </a:solidFill>
              </a:rPr>
              <a:t>beware non-determinism</a:t>
            </a:r>
            <a:r>
              <a:rPr lang="en-US" dirty="0"/>
              <a:t>)</a:t>
            </a:r>
          </a:p>
          <a:p>
            <a:r>
              <a:rPr lang="en-US" dirty="0"/>
              <a:t>Task 5b: Explain the concept of </a:t>
            </a:r>
            <a:r>
              <a:rPr lang="en-US" dirty="0">
                <a:solidFill>
                  <a:srgbClr val="7889FB"/>
                </a:solidFill>
              </a:rPr>
              <a:t>operator fusion</a:t>
            </a:r>
            <a:r>
              <a:rPr lang="en-US" dirty="0"/>
              <a:t> and </a:t>
            </a:r>
            <a:br>
              <a:rPr lang="en-US" dirty="0"/>
            </a:br>
            <a:r>
              <a:rPr lang="en-US" dirty="0"/>
              <a:t>how it can </a:t>
            </a:r>
            <a:r>
              <a:rPr lang="en-US" dirty="0">
                <a:solidFill>
                  <a:srgbClr val="7889FB"/>
                </a:solidFill>
              </a:rPr>
              <a:t>improve runtime performance</a:t>
            </a:r>
            <a:r>
              <a:rPr lang="en-US" dirty="0"/>
              <a:t> [3/100 points]</a:t>
            </a:r>
          </a:p>
          <a:p>
            <a:pPr lvl="1"/>
            <a:r>
              <a:rPr lang="en-US" dirty="0"/>
              <a:t>Merge sequence or sub-DAG of data-dependent operators into a single operator</a:t>
            </a:r>
          </a:p>
          <a:p>
            <a:pPr lvl="1"/>
            <a:r>
              <a:rPr lang="en-US" b="1" dirty="0"/>
              <a:t>Performance Improvements: </a:t>
            </a:r>
            <a:r>
              <a:rPr lang="en-US" b="1" dirty="0">
                <a:solidFill>
                  <a:srgbClr val="C40D1E"/>
                </a:solidFill>
              </a:rPr>
              <a:t>avoid unnecessary allocation</a:t>
            </a:r>
            <a:r>
              <a:rPr lang="en-US" dirty="0"/>
              <a:t>, reduced write/read </a:t>
            </a:r>
            <a:r>
              <a:rPr lang="en-US" b="1" dirty="0">
                <a:solidFill>
                  <a:srgbClr val="C40D1E"/>
                </a:solidFill>
              </a:rPr>
              <a:t>memory bandwidth</a:t>
            </a:r>
            <a:r>
              <a:rPr lang="en-US" dirty="0"/>
              <a:t> requirements / cache locality, </a:t>
            </a:r>
            <a:r>
              <a:rPr lang="en-US" b="1" dirty="0">
                <a:solidFill>
                  <a:srgbClr val="C40D1E"/>
                </a:solidFill>
              </a:rPr>
              <a:t>additional specialization</a:t>
            </a:r>
            <a:r>
              <a:rPr lang="en-US" dirty="0"/>
              <a:t> (e.g., data types, dimensions) </a:t>
            </a:r>
          </a:p>
        </p:txBody>
      </p:sp>
      <p:sp>
        <p:nvSpPr>
          <p:cNvPr id="3" name="Text Placeholder 2">
            <a:extLst>
              <a:ext uri="{FF2B5EF4-FFF2-40B4-BE49-F238E27FC236}">
                <a16:creationId xmlns:a16="http://schemas.microsoft.com/office/drawing/2014/main" id="{71597B55-578B-4E8D-44C7-1D8572434045}"/>
              </a:ext>
            </a:extLst>
          </p:cNvPr>
          <p:cNvSpPr>
            <a:spLocks noGrp="1"/>
          </p:cNvSpPr>
          <p:nvPr>
            <p:ph type="body" sz="quarter" idx="14"/>
          </p:nvPr>
        </p:nvSpPr>
        <p:spPr/>
        <p:txBody>
          <a:bodyPr/>
          <a:lstStyle/>
          <a:p>
            <a:r>
              <a:rPr lang="en-US" dirty="0"/>
              <a:t>Task 5 Compilation Techniques </a:t>
            </a:r>
          </a:p>
        </p:txBody>
      </p:sp>
      <p:grpSp>
        <p:nvGrpSpPr>
          <p:cNvPr id="4" name="Group 3">
            <a:extLst>
              <a:ext uri="{FF2B5EF4-FFF2-40B4-BE49-F238E27FC236}">
                <a16:creationId xmlns:a16="http://schemas.microsoft.com/office/drawing/2014/main" id="{56E175D6-622A-B52A-6B31-D3E5C8C83880}"/>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0B7F708F-0A1C-295D-7AF3-86366757196F}"/>
                </a:ext>
              </a:extLst>
            </p:cNvPr>
            <p:cNvSpPr/>
            <p:nvPr/>
          </p:nvSpPr>
          <p:spPr>
            <a:xfrm>
              <a:off x="8122950" y="445399"/>
              <a:ext cx="1389888"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76/100</a:t>
              </a:r>
            </a:p>
          </p:txBody>
        </p:sp>
        <p:sp>
          <p:nvSpPr>
            <p:cNvPr id="6" name="Rectangle 5">
              <a:extLst>
                <a:ext uri="{FF2B5EF4-FFF2-40B4-BE49-F238E27FC236}">
                  <a16:creationId xmlns:a16="http://schemas.microsoft.com/office/drawing/2014/main" id="{6D2DCCEE-24A7-1983-0011-F27FD93E10B8}"/>
                </a:ext>
              </a:extLst>
            </p:cNvPr>
            <p:cNvSpPr/>
            <p:nvPr/>
          </p:nvSpPr>
          <p:spPr>
            <a:xfrm>
              <a:off x="9512838" y="438244"/>
              <a:ext cx="438912"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7">
            <a:extLst>
              <a:ext uri="{FF2B5EF4-FFF2-40B4-BE49-F238E27FC236}">
                <a16:creationId xmlns:a16="http://schemas.microsoft.com/office/drawing/2014/main" id="{6F0FD35E-ED9E-8ED2-940C-4EB3AAEEB314}"/>
              </a:ext>
            </a:extLst>
          </p:cNvPr>
          <p:cNvGrpSpPr/>
          <p:nvPr/>
        </p:nvGrpSpPr>
        <p:grpSpPr>
          <a:xfrm>
            <a:off x="7088542" y="2046012"/>
            <a:ext cx="2829201" cy="2339579"/>
            <a:chOff x="123940" y="3644211"/>
            <a:chExt cx="2829201" cy="2339579"/>
          </a:xfrm>
        </p:grpSpPr>
        <p:sp>
          <p:nvSpPr>
            <p:cNvPr id="9" name="Rounded Rectangle 12">
              <a:extLst>
                <a:ext uri="{FF2B5EF4-FFF2-40B4-BE49-F238E27FC236}">
                  <a16:creationId xmlns:a16="http://schemas.microsoft.com/office/drawing/2014/main" id="{944A3C0E-A532-2E75-CB98-C0CCAB844EB3}"/>
                </a:ext>
              </a:extLst>
            </p:cNvPr>
            <p:cNvSpPr/>
            <p:nvPr/>
          </p:nvSpPr>
          <p:spPr>
            <a:xfrm>
              <a:off x="123940" y="4645693"/>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7</a:t>
              </a:r>
            </a:p>
          </p:txBody>
        </p:sp>
        <p:sp>
          <p:nvSpPr>
            <p:cNvPr id="10" name="Rounded Rectangle 15">
              <a:extLst>
                <a:ext uri="{FF2B5EF4-FFF2-40B4-BE49-F238E27FC236}">
                  <a16:creationId xmlns:a16="http://schemas.microsoft.com/office/drawing/2014/main" id="{E4B41C23-842C-5FAB-8E30-5E58AAE1E9C2}"/>
                </a:ext>
              </a:extLst>
            </p:cNvPr>
            <p:cNvSpPr/>
            <p:nvPr/>
          </p:nvSpPr>
          <p:spPr>
            <a:xfrm>
              <a:off x="447163" y="4195194"/>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t>
              </a:r>
            </a:p>
          </p:txBody>
        </p:sp>
        <p:cxnSp>
          <p:nvCxnSpPr>
            <p:cNvPr id="11" name="Straight Connector 10">
              <a:extLst>
                <a:ext uri="{FF2B5EF4-FFF2-40B4-BE49-F238E27FC236}">
                  <a16:creationId xmlns:a16="http://schemas.microsoft.com/office/drawing/2014/main" id="{762BAEAD-E252-58D1-BF47-55ED07429743}"/>
                </a:ext>
              </a:extLst>
            </p:cNvPr>
            <p:cNvCxnSpPr>
              <a:stCxn id="9" idx="0"/>
              <a:endCxn id="10" idx="2"/>
            </p:cNvCxnSpPr>
            <p:nvPr/>
          </p:nvCxnSpPr>
          <p:spPr>
            <a:xfrm flipV="1">
              <a:off x="378498" y="4526790"/>
              <a:ext cx="323223" cy="118903"/>
            </a:xfrm>
            <a:prstGeom prst="line">
              <a:avLst/>
            </a:prstGeom>
            <a:noFill/>
            <a:ln w="19050" cap="flat" cmpd="sng" algn="ctr">
              <a:solidFill>
                <a:srgbClr val="0F0F0F"/>
              </a:solidFill>
              <a:prstDash val="solid"/>
              <a:miter lim="800000"/>
              <a:tailEnd type="triangle" w="med" len="lg"/>
            </a:ln>
            <a:effectLst/>
          </p:spPr>
        </p:cxnSp>
        <p:cxnSp>
          <p:nvCxnSpPr>
            <p:cNvPr id="12" name="Straight Connector 11">
              <a:extLst>
                <a:ext uri="{FF2B5EF4-FFF2-40B4-BE49-F238E27FC236}">
                  <a16:creationId xmlns:a16="http://schemas.microsoft.com/office/drawing/2014/main" id="{D19BF56D-E2B5-94D8-237F-F955E1E67345}"/>
                </a:ext>
              </a:extLst>
            </p:cNvPr>
            <p:cNvCxnSpPr>
              <a:stCxn id="19" idx="0"/>
              <a:endCxn id="10" idx="2"/>
            </p:cNvCxnSpPr>
            <p:nvPr/>
          </p:nvCxnSpPr>
          <p:spPr>
            <a:xfrm flipH="1" flipV="1">
              <a:off x="701721" y="4526790"/>
              <a:ext cx="304512" cy="138165"/>
            </a:xfrm>
            <a:prstGeom prst="line">
              <a:avLst/>
            </a:prstGeom>
            <a:noFill/>
            <a:ln w="19050" cap="flat" cmpd="sng" algn="ctr">
              <a:solidFill>
                <a:srgbClr val="0F0F0F"/>
              </a:solidFill>
              <a:prstDash val="solid"/>
              <a:miter lim="800000"/>
              <a:tailEnd type="triangle" w="med" len="lg"/>
            </a:ln>
            <a:effectLst/>
          </p:spPr>
        </p:cxnSp>
        <p:cxnSp>
          <p:nvCxnSpPr>
            <p:cNvPr id="13" name="Straight Connector 12">
              <a:extLst>
                <a:ext uri="{FF2B5EF4-FFF2-40B4-BE49-F238E27FC236}">
                  <a16:creationId xmlns:a16="http://schemas.microsoft.com/office/drawing/2014/main" id="{E70BAAD9-F1EC-533C-AA04-CA9C19337F53}"/>
                </a:ext>
              </a:extLst>
            </p:cNvPr>
            <p:cNvCxnSpPr>
              <a:stCxn id="10" idx="0"/>
              <a:endCxn id="14" idx="2"/>
            </p:cNvCxnSpPr>
            <p:nvPr/>
          </p:nvCxnSpPr>
          <p:spPr>
            <a:xfrm flipV="1">
              <a:off x="701721" y="3975807"/>
              <a:ext cx="1674" cy="219387"/>
            </a:xfrm>
            <a:prstGeom prst="line">
              <a:avLst/>
            </a:prstGeom>
            <a:noFill/>
            <a:ln w="19050" cap="flat" cmpd="sng" algn="ctr">
              <a:solidFill>
                <a:srgbClr val="0F0F0F"/>
              </a:solidFill>
              <a:prstDash val="solid"/>
              <a:miter lim="800000"/>
              <a:tailEnd type="triangle" w="med" len="lg"/>
            </a:ln>
            <a:effectLst/>
          </p:spPr>
        </p:cxnSp>
        <p:sp>
          <p:nvSpPr>
            <p:cNvPr id="14" name="Rounded Rectangle 31">
              <a:extLst>
                <a:ext uri="{FF2B5EF4-FFF2-40B4-BE49-F238E27FC236}">
                  <a16:creationId xmlns:a16="http://schemas.microsoft.com/office/drawing/2014/main" id="{91B07F0A-5A58-85E9-FE2C-610B20D8A30E}"/>
                </a:ext>
              </a:extLst>
            </p:cNvPr>
            <p:cNvSpPr/>
            <p:nvPr/>
          </p:nvSpPr>
          <p:spPr>
            <a:xfrm>
              <a:off x="448837" y="3644211"/>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R1</a:t>
              </a:r>
            </a:p>
          </p:txBody>
        </p:sp>
        <p:sp>
          <p:nvSpPr>
            <p:cNvPr id="15" name="Rounded Rectangle 157">
              <a:extLst>
                <a:ext uri="{FF2B5EF4-FFF2-40B4-BE49-F238E27FC236}">
                  <a16:creationId xmlns:a16="http://schemas.microsoft.com/office/drawing/2014/main" id="{A32C8004-BBF7-DF4F-772E-AB888BC18E98}"/>
                </a:ext>
              </a:extLst>
            </p:cNvPr>
            <p:cNvSpPr/>
            <p:nvPr/>
          </p:nvSpPr>
          <p:spPr>
            <a:xfrm>
              <a:off x="535898" y="5650518"/>
              <a:ext cx="36174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a:t>
              </a:r>
            </a:p>
          </p:txBody>
        </p:sp>
        <p:sp>
          <p:nvSpPr>
            <p:cNvPr id="16" name="Rounded Rectangle 158">
              <a:extLst>
                <a:ext uri="{FF2B5EF4-FFF2-40B4-BE49-F238E27FC236}">
                  <a16:creationId xmlns:a16="http://schemas.microsoft.com/office/drawing/2014/main" id="{0E9059A4-CBA8-1AF8-7201-4B64AB92BE15}"/>
                </a:ext>
              </a:extLst>
            </p:cNvPr>
            <p:cNvSpPr/>
            <p:nvPr/>
          </p:nvSpPr>
          <p:spPr>
            <a:xfrm>
              <a:off x="1090237" y="5652194"/>
              <a:ext cx="36174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B</a:t>
              </a:r>
            </a:p>
          </p:txBody>
        </p:sp>
        <p:cxnSp>
          <p:nvCxnSpPr>
            <p:cNvPr id="17" name="Straight Connector 16">
              <a:extLst>
                <a:ext uri="{FF2B5EF4-FFF2-40B4-BE49-F238E27FC236}">
                  <a16:creationId xmlns:a16="http://schemas.microsoft.com/office/drawing/2014/main" id="{A00FD408-21AF-F89A-193A-C07FDF499C95}"/>
                </a:ext>
              </a:extLst>
            </p:cNvPr>
            <p:cNvCxnSpPr>
              <a:stCxn id="15" idx="0"/>
              <a:endCxn id="20" idx="2"/>
            </p:cNvCxnSpPr>
            <p:nvPr/>
          </p:nvCxnSpPr>
          <p:spPr>
            <a:xfrm flipV="1">
              <a:off x="716769" y="5531617"/>
              <a:ext cx="286327" cy="118901"/>
            </a:xfrm>
            <a:prstGeom prst="line">
              <a:avLst/>
            </a:prstGeom>
            <a:noFill/>
            <a:ln w="19050" cap="flat" cmpd="sng" algn="ctr">
              <a:solidFill>
                <a:srgbClr val="0F0F0F"/>
              </a:solidFill>
              <a:prstDash val="solid"/>
              <a:miter lim="800000"/>
              <a:tailEnd type="triangle" w="med" len="lg"/>
            </a:ln>
            <a:effectLst/>
          </p:spPr>
        </p:cxnSp>
        <p:cxnSp>
          <p:nvCxnSpPr>
            <p:cNvPr id="18" name="Straight Connector 17">
              <a:extLst>
                <a:ext uri="{FF2B5EF4-FFF2-40B4-BE49-F238E27FC236}">
                  <a16:creationId xmlns:a16="http://schemas.microsoft.com/office/drawing/2014/main" id="{17089812-0DCA-A567-C1C0-F55137AAD6AC}"/>
                </a:ext>
              </a:extLst>
            </p:cNvPr>
            <p:cNvCxnSpPr>
              <a:stCxn id="16" idx="0"/>
              <a:endCxn id="20" idx="2"/>
            </p:cNvCxnSpPr>
            <p:nvPr/>
          </p:nvCxnSpPr>
          <p:spPr>
            <a:xfrm flipH="1" flipV="1">
              <a:off x="1003096" y="5531617"/>
              <a:ext cx="268012" cy="120577"/>
            </a:xfrm>
            <a:prstGeom prst="line">
              <a:avLst/>
            </a:prstGeom>
            <a:noFill/>
            <a:ln w="19050" cap="flat" cmpd="sng" algn="ctr">
              <a:solidFill>
                <a:srgbClr val="0F0F0F"/>
              </a:solidFill>
              <a:prstDash val="solid"/>
              <a:miter lim="800000"/>
              <a:tailEnd type="triangle" w="med" len="lg"/>
            </a:ln>
            <a:effectLst/>
          </p:spPr>
        </p:cxnSp>
        <p:sp>
          <p:nvSpPr>
            <p:cNvPr id="19" name="Rounded Rectangle 161">
              <a:extLst>
                <a:ext uri="{FF2B5EF4-FFF2-40B4-BE49-F238E27FC236}">
                  <a16:creationId xmlns:a16="http://schemas.microsoft.com/office/drawing/2014/main" id="{092DC29A-4996-F737-41B2-067A0F1D8E3C}"/>
                </a:ext>
              </a:extLst>
            </p:cNvPr>
            <p:cNvSpPr/>
            <p:nvPr/>
          </p:nvSpPr>
          <p:spPr>
            <a:xfrm>
              <a:off x="698217" y="4664955"/>
              <a:ext cx="61603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abs</a:t>
              </a:r>
            </a:p>
          </p:txBody>
        </p:sp>
        <p:sp>
          <p:nvSpPr>
            <p:cNvPr id="20" name="Rounded Rectangle 162">
              <a:extLst>
                <a:ext uri="{FF2B5EF4-FFF2-40B4-BE49-F238E27FC236}">
                  <a16:creationId xmlns:a16="http://schemas.microsoft.com/office/drawing/2014/main" id="{ACCBC330-415C-AC23-5B54-0CE22883E67B}"/>
                </a:ext>
              </a:extLst>
            </p:cNvPr>
            <p:cNvSpPr/>
            <p:nvPr/>
          </p:nvSpPr>
          <p:spPr>
            <a:xfrm>
              <a:off x="748538" y="5200021"/>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t>
              </a:r>
            </a:p>
          </p:txBody>
        </p:sp>
        <p:cxnSp>
          <p:nvCxnSpPr>
            <p:cNvPr id="21" name="Straight Connector 20">
              <a:extLst>
                <a:ext uri="{FF2B5EF4-FFF2-40B4-BE49-F238E27FC236}">
                  <a16:creationId xmlns:a16="http://schemas.microsoft.com/office/drawing/2014/main" id="{328554B6-E5CF-83E0-5859-1EF4C3A244E5}"/>
                </a:ext>
              </a:extLst>
            </p:cNvPr>
            <p:cNvCxnSpPr>
              <a:stCxn id="20" idx="0"/>
              <a:endCxn id="19" idx="2"/>
            </p:cNvCxnSpPr>
            <p:nvPr/>
          </p:nvCxnSpPr>
          <p:spPr>
            <a:xfrm flipV="1">
              <a:off x="1003096" y="4996551"/>
              <a:ext cx="3137" cy="203470"/>
            </a:xfrm>
            <a:prstGeom prst="line">
              <a:avLst/>
            </a:prstGeom>
            <a:noFill/>
            <a:ln w="19050" cap="flat" cmpd="sng" algn="ctr">
              <a:solidFill>
                <a:srgbClr val="0F0F0F"/>
              </a:solidFill>
              <a:prstDash val="solid"/>
              <a:miter lim="800000"/>
              <a:tailEnd type="triangle" w="med" len="lg"/>
            </a:ln>
            <a:effectLst/>
          </p:spPr>
        </p:cxnSp>
        <p:sp>
          <p:nvSpPr>
            <p:cNvPr id="22" name="Rounded Rectangle 165">
              <a:extLst>
                <a:ext uri="{FF2B5EF4-FFF2-40B4-BE49-F238E27FC236}">
                  <a16:creationId xmlns:a16="http://schemas.microsoft.com/office/drawing/2014/main" id="{0544F432-AE5D-A8C7-AAF4-D05A30AB76B9}"/>
                </a:ext>
              </a:extLst>
            </p:cNvPr>
            <p:cNvSpPr/>
            <p:nvPr/>
          </p:nvSpPr>
          <p:spPr>
            <a:xfrm>
              <a:off x="1516983" y="5647170"/>
              <a:ext cx="36174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a:t>
              </a:r>
            </a:p>
          </p:txBody>
        </p:sp>
        <p:sp>
          <p:nvSpPr>
            <p:cNvPr id="23" name="Rounded Rectangle 166">
              <a:extLst>
                <a:ext uri="{FF2B5EF4-FFF2-40B4-BE49-F238E27FC236}">
                  <a16:creationId xmlns:a16="http://schemas.microsoft.com/office/drawing/2014/main" id="{05BF0A39-8B8D-262F-174D-2B1F37BB7A7D}"/>
                </a:ext>
              </a:extLst>
            </p:cNvPr>
            <p:cNvSpPr/>
            <p:nvPr/>
          </p:nvSpPr>
          <p:spPr>
            <a:xfrm>
              <a:off x="2071322" y="5648846"/>
              <a:ext cx="36174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B</a:t>
              </a:r>
            </a:p>
          </p:txBody>
        </p:sp>
        <p:cxnSp>
          <p:nvCxnSpPr>
            <p:cNvPr id="24" name="Straight Connector 23">
              <a:extLst>
                <a:ext uri="{FF2B5EF4-FFF2-40B4-BE49-F238E27FC236}">
                  <a16:creationId xmlns:a16="http://schemas.microsoft.com/office/drawing/2014/main" id="{B8982709-ED22-1C54-0148-608BAC2EC95E}"/>
                </a:ext>
              </a:extLst>
            </p:cNvPr>
            <p:cNvCxnSpPr>
              <a:stCxn id="22" idx="0"/>
              <a:endCxn id="33" idx="2"/>
            </p:cNvCxnSpPr>
            <p:nvPr/>
          </p:nvCxnSpPr>
          <p:spPr>
            <a:xfrm flipV="1">
              <a:off x="1697854" y="5528269"/>
              <a:ext cx="286327" cy="118901"/>
            </a:xfrm>
            <a:prstGeom prst="line">
              <a:avLst/>
            </a:prstGeom>
            <a:noFill/>
            <a:ln w="19050" cap="flat" cmpd="sng" algn="ctr">
              <a:solidFill>
                <a:srgbClr val="0F0F0F"/>
              </a:solidFill>
              <a:prstDash val="solid"/>
              <a:miter lim="800000"/>
              <a:tailEnd type="triangle" w="med" len="lg"/>
            </a:ln>
            <a:effectLst/>
          </p:spPr>
        </p:cxnSp>
        <p:cxnSp>
          <p:nvCxnSpPr>
            <p:cNvPr id="25" name="Straight Connector 24">
              <a:extLst>
                <a:ext uri="{FF2B5EF4-FFF2-40B4-BE49-F238E27FC236}">
                  <a16:creationId xmlns:a16="http://schemas.microsoft.com/office/drawing/2014/main" id="{0D08349D-72DB-C93A-0707-C6F14733CA25}"/>
                </a:ext>
              </a:extLst>
            </p:cNvPr>
            <p:cNvCxnSpPr>
              <a:stCxn id="23" idx="0"/>
              <a:endCxn id="33" idx="2"/>
            </p:cNvCxnSpPr>
            <p:nvPr/>
          </p:nvCxnSpPr>
          <p:spPr>
            <a:xfrm flipH="1" flipV="1">
              <a:off x="1984181" y="5528269"/>
              <a:ext cx="268012" cy="120577"/>
            </a:xfrm>
            <a:prstGeom prst="line">
              <a:avLst/>
            </a:prstGeom>
            <a:noFill/>
            <a:ln w="19050" cap="flat" cmpd="sng" algn="ctr">
              <a:solidFill>
                <a:srgbClr val="0F0F0F"/>
              </a:solidFill>
              <a:prstDash val="solid"/>
              <a:miter lim="800000"/>
              <a:tailEnd type="triangle" w="med" len="lg"/>
            </a:ln>
            <a:effectLst/>
          </p:spPr>
        </p:cxnSp>
        <p:sp>
          <p:nvSpPr>
            <p:cNvPr id="26" name="Rounded Rectangle 169">
              <a:extLst>
                <a:ext uri="{FF2B5EF4-FFF2-40B4-BE49-F238E27FC236}">
                  <a16:creationId xmlns:a16="http://schemas.microsoft.com/office/drawing/2014/main" id="{1D7FED69-5D87-9D2A-94C4-3F365163DDDD}"/>
                </a:ext>
              </a:extLst>
            </p:cNvPr>
            <p:cNvSpPr/>
            <p:nvPr/>
          </p:nvSpPr>
          <p:spPr>
            <a:xfrm>
              <a:off x="2094768" y="4195194"/>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t>
              </a:r>
            </a:p>
          </p:txBody>
        </p:sp>
        <p:sp>
          <p:nvSpPr>
            <p:cNvPr id="27" name="Rounded Rectangle 170">
              <a:extLst>
                <a:ext uri="{FF2B5EF4-FFF2-40B4-BE49-F238E27FC236}">
                  <a16:creationId xmlns:a16="http://schemas.microsoft.com/office/drawing/2014/main" id="{FC0508CF-E03B-E64C-A15A-7665A7A4FBA4}"/>
                </a:ext>
              </a:extLst>
            </p:cNvPr>
            <p:cNvSpPr/>
            <p:nvPr/>
          </p:nvSpPr>
          <p:spPr>
            <a:xfrm>
              <a:off x="2207744" y="4647367"/>
              <a:ext cx="745397"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rand</a:t>
              </a:r>
            </a:p>
          </p:txBody>
        </p:sp>
        <p:cxnSp>
          <p:nvCxnSpPr>
            <p:cNvPr id="28" name="Straight Connector 27">
              <a:extLst>
                <a:ext uri="{FF2B5EF4-FFF2-40B4-BE49-F238E27FC236}">
                  <a16:creationId xmlns:a16="http://schemas.microsoft.com/office/drawing/2014/main" id="{403E1865-5D98-ACBC-DF0F-5D8D3DF9035D}"/>
                </a:ext>
              </a:extLst>
            </p:cNvPr>
            <p:cNvCxnSpPr>
              <a:stCxn id="32" idx="0"/>
              <a:endCxn id="26" idx="2"/>
            </p:cNvCxnSpPr>
            <p:nvPr/>
          </p:nvCxnSpPr>
          <p:spPr>
            <a:xfrm flipV="1">
              <a:off x="1987318" y="4526790"/>
              <a:ext cx="362008" cy="134817"/>
            </a:xfrm>
            <a:prstGeom prst="line">
              <a:avLst/>
            </a:prstGeom>
            <a:noFill/>
            <a:ln w="19050" cap="flat" cmpd="sng" algn="ctr">
              <a:solidFill>
                <a:srgbClr val="0F0F0F"/>
              </a:solidFill>
              <a:prstDash val="solid"/>
              <a:miter lim="800000"/>
              <a:tailEnd type="triangle" w="med" len="lg"/>
            </a:ln>
            <a:effectLst/>
          </p:spPr>
        </p:cxnSp>
        <p:cxnSp>
          <p:nvCxnSpPr>
            <p:cNvPr id="29" name="Straight Connector 28">
              <a:extLst>
                <a:ext uri="{FF2B5EF4-FFF2-40B4-BE49-F238E27FC236}">
                  <a16:creationId xmlns:a16="http://schemas.microsoft.com/office/drawing/2014/main" id="{FB823E02-2011-ECBF-DDE8-92BDD8B593F6}"/>
                </a:ext>
              </a:extLst>
            </p:cNvPr>
            <p:cNvCxnSpPr>
              <a:stCxn id="27" idx="0"/>
              <a:endCxn id="26" idx="2"/>
            </p:cNvCxnSpPr>
            <p:nvPr/>
          </p:nvCxnSpPr>
          <p:spPr>
            <a:xfrm flipH="1" flipV="1">
              <a:off x="2349326" y="4526790"/>
              <a:ext cx="231117" cy="120577"/>
            </a:xfrm>
            <a:prstGeom prst="line">
              <a:avLst/>
            </a:prstGeom>
            <a:noFill/>
            <a:ln w="19050" cap="flat" cmpd="sng" algn="ctr">
              <a:solidFill>
                <a:srgbClr val="0F0F0F"/>
              </a:solidFill>
              <a:prstDash val="solid"/>
              <a:miter lim="800000"/>
              <a:tailEnd type="triangle" w="med" len="lg"/>
            </a:ln>
            <a:effectLst/>
          </p:spPr>
        </p:cxnSp>
        <p:cxnSp>
          <p:nvCxnSpPr>
            <p:cNvPr id="30" name="Straight Connector 29">
              <a:extLst>
                <a:ext uri="{FF2B5EF4-FFF2-40B4-BE49-F238E27FC236}">
                  <a16:creationId xmlns:a16="http://schemas.microsoft.com/office/drawing/2014/main" id="{6BA2BA73-679A-4030-DAA0-708CFA451584}"/>
                </a:ext>
              </a:extLst>
            </p:cNvPr>
            <p:cNvCxnSpPr>
              <a:stCxn id="26" idx="0"/>
              <a:endCxn id="31" idx="2"/>
            </p:cNvCxnSpPr>
            <p:nvPr/>
          </p:nvCxnSpPr>
          <p:spPr>
            <a:xfrm flipV="1">
              <a:off x="2349326" y="3975807"/>
              <a:ext cx="1674" cy="219387"/>
            </a:xfrm>
            <a:prstGeom prst="line">
              <a:avLst/>
            </a:prstGeom>
            <a:noFill/>
            <a:ln w="19050" cap="flat" cmpd="sng" algn="ctr">
              <a:solidFill>
                <a:srgbClr val="0F0F0F"/>
              </a:solidFill>
              <a:prstDash val="solid"/>
              <a:miter lim="800000"/>
              <a:tailEnd type="triangle" w="med" len="lg"/>
            </a:ln>
            <a:effectLst/>
          </p:spPr>
        </p:cxnSp>
        <p:sp>
          <p:nvSpPr>
            <p:cNvPr id="31" name="Rounded Rectangle 174">
              <a:extLst>
                <a:ext uri="{FF2B5EF4-FFF2-40B4-BE49-F238E27FC236}">
                  <a16:creationId xmlns:a16="http://schemas.microsoft.com/office/drawing/2014/main" id="{3280A48A-E61A-3A72-85AC-3C88B4C716F2}"/>
                </a:ext>
              </a:extLst>
            </p:cNvPr>
            <p:cNvSpPr/>
            <p:nvPr/>
          </p:nvSpPr>
          <p:spPr>
            <a:xfrm>
              <a:off x="2096442" y="3644211"/>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R2</a:t>
              </a:r>
            </a:p>
          </p:txBody>
        </p:sp>
        <p:sp>
          <p:nvSpPr>
            <p:cNvPr id="32" name="Rounded Rectangle 175">
              <a:extLst>
                <a:ext uri="{FF2B5EF4-FFF2-40B4-BE49-F238E27FC236}">
                  <a16:creationId xmlns:a16="http://schemas.microsoft.com/office/drawing/2014/main" id="{7AF12BD4-C455-DA09-0F2B-650836348965}"/>
                </a:ext>
              </a:extLst>
            </p:cNvPr>
            <p:cNvSpPr/>
            <p:nvPr/>
          </p:nvSpPr>
          <p:spPr>
            <a:xfrm>
              <a:off x="1679302" y="4661607"/>
              <a:ext cx="61603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abs</a:t>
              </a:r>
            </a:p>
          </p:txBody>
        </p:sp>
        <p:sp>
          <p:nvSpPr>
            <p:cNvPr id="33" name="Rounded Rectangle 176">
              <a:extLst>
                <a:ext uri="{FF2B5EF4-FFF2-40B4-BE49-F238E27FC236}">
                  <a16:creationId xmlns:a16="http://schemas.microsoft.com/office/drawing/2014/main" id="{26FEFB61-38DD-E11B-51D1-0CC9A4D806B7}"/>
                </a:ext>
              </a:extLst>
            </p:cNvPr>
            <p:cNvSpPr/>
            <p:nvPr/>
          </p:nvSpPr>
          <p:spPr>
            <a:xfrm>
              <a:off x="1729623" y="5196673"/>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t>
              </a:r>
            </a:p>
          </p:txBody>
        </p:sp>
        <p:cxnSp>
          <p:nvCxnSpPr>
            <p:cNvPr id="34" name="Straight Connector 33">
              <a:extLst>
                <a:ext uri="{FF2B5EF4-FFF2-40B4-BE49-F238E27FC236}">
                  <a16:creationId xmlns:a16="http://schemas.microsoft.com/office/drawing/2014/main" id="{376D43E7-37D8-B3B5-9940-079587923BA2}"/>
                </a:ext>
              </a:extLst>
            </p:cNvPr>
            <p:cNvCxnSpPr>
              <a:stCxn id="33" idx="0"/>
              <a:endCxn id="32" idx="2"/>
            </p:cNvCxnSpPr>
            <p:nvPr/>
          </p:nvCxnSpPr>
          <p:spPr>
            <a:xfrm flipV="1">
              <a:off x="1984181" y="4993203"/>
              <a:ext cx="3137" cy="203470"/>
            </a:xfrm>
            <a:prstGeom prst="line">
              <a:avLst/>
            </a:prstGeom>
            <a:noFill/>
            <a:ln w="19050" cap="flat" cmpd="sng" algn="ctr">
              <a:solidFill>
                <a:srgbClr val="0F0F0F"/>
              </a:solidFill>
              <a:prstDash val="solid"/>
              <a:miter lim="800000"/>
              <a:tailEnd type="triangle" w="med" len="lg"/>
            </a:ln>
            <a:effectLst/>
          </p:spPr>
        </p:cxnSp>
      </p:grpSp>
      <p:sp>
        <p:nvSpPr>
          <p:cNvPr id="60" name="Right Arrow 212">
            <a:extLst>
              <a:ext uri="{FF2B5EF4-FFF2-40B4-BE49-F238E27FC236}">
                <a16:creationId xmlns:a16="http://schemas.microsoft.com/office/drawing/2014/main" id="{7809A3F4-98B5-652D-052C-965F192499F7}"/>
              </a:ext>
            </a:extLst>
          </p:cNvPr>
          <p:cNvSpPr/>
          <p:nvPr/>
        </p:nvSpPr>
        <p:spPr>
          <a:xfrm>
            <a:off x="9917810" y="2315721"/>
            <a:ext cx="321547" cy="356460"/>
          </a:xfrm>
          <a:prstGeom prst="rightArrow">
            <a:avLst/>
          </a:prstGeom>
          <a:solidFill>
            <a:srgbClr val="7889FB"/>
          </a:solid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rial"/>
              <a:ea typeface="+mn-ea"/>
              <a:cs typeface="Calibri" panose="020F0502020204030204" pitchFamily="34" charset="0"/>
            </a:endParaRPr>
          </a:p>
        </p:txBody>
      </p:sp>
      <p:grpSp>
        <p:nvGrpSpPr>
          <p:cNvPr id="61" name="Group 60">
            <a:extLst>
              <a:ext uri="{FF2B5EF4-FFF2-40B4-BE49-F238E27FC236}">
                <a16:creationId xmlns:a16="http://schemas.microsoft.com/office/drawing/2014/main" id="{A512F809-5AAD-C746-9ED5-F8BC563B2173}"/>
              </a:ext>
            </a:extLst>
          </p:cNvPr>
          <p:cNvGrpSpPr/>
          <p:nvPr/>
        </p:nvGrpSpPr>
        <p:grpSpPr>
          <a:xfrm>
            <a:off x="10059116" y="2048654"/>
            <a:ext cx="1894707" cy="2324507"/>
            <a:chOff x="6919981" y="3717900"/>
            <a:chExt cx="1894707" cy="2324507"/>
          </a:xfrm>
        </p:grpSpPr>
        <p:sp>
          <p:nvSpPr>
            <p:cNvPr id="62" name="Rounded Rectangle 213">
              <a:extLst>
                <a:ext uri="{FF2B5EF4-FFF2-40B4-BE49-F238E27FC236}">
                  <a16:creationId xmlns:a16="http://schemas.microsoft.com/office/drawing/2014/main" id="{9111B078-36CF-45E7-7DA7-CCC089932E0E}"/>
                </a:ext>
              </a:extLst>
            </p:cNvPr>
            <p:cNvSpPr/>
            <p:nvPr/>
          </p:nvSpPr>
          <p:spPr>
            <a:xfrm>
              <a:off x="6919981" y="4719382"/>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7</a:t>
              </a:r>
            </a:p>
          </p:txBody>
        </p:sp>
        <p:grpSp>
          <p:nvGrpSpPr>
            <p:cNvPr id="63" name="Group 62">
              <a:extLst>
                <a:ext uri="{FF2B5EF4-FFF2-40B4-BE49-F238E27FC236}">
                  <a16:creationId xmlns:a16="http://schemas.microsoft.com/office/drawing/2014/main" id="{3E1C0CBA-919F-0D66-E666-B5735A423766}"/>
                </a:ext>
              </a:extLst>
            </p:cNvPr>
            <p:cNvGrpSpPr/>
            <p:nvPr/>
          </p:nvGrpSpPr>
          <p:grpSpPr>
            <a:xfrm>
              <a:off x="7184587" y="3717900"/>
              <a:ext cx="1630101" cy="2324507"/>
              <a:chOff x="7124299" y="3657611"/>
              <a:chExt cx="1630101" cy="2324507"/>
            </a:xfrm>
          </p:grpSpPr>
          <p:sp>
            <p:nvSpPr>
              <p:cNvPr id="64" name="Rounded Rectangle 214">
                <a:extLst>
                  <a:ext uri="{FF2B5EF4-FFF2-40B4-BE49-F238E27FC236}">
                    <a16:creationId xmlns:a16="http://schemas.microsoft.com/office/drawing/2014/main" id="{F5122E64-FB0D-4FFF-3445-9B5FDADD46BC}"/>
                  </a:ext>
                </a:extLst>
              </p:cNvPr>
              <p:cNvSpPr/>
              <p:nvPr/>
            </p:nvSpPr>
            <p:spPr>
              <a:xfrm>
                <a:off x="7182916" y="4208594"/>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t>
                </a:r>
              </a:p>
            </p:txBody>
          </p:sp>
          <p:cxnSp>
            <p:nvCxnSpPr>
              <p:cNvPr id="65" name="Straight Connector 64">
                <a:extLst>
                  <a:ext uri="{FF2B5EF4-FFF2-40B4-BE49-F238E27FC236}">
                    <a16:creationId xmlns:a16="http://schemas.microsoft.com/office/drawing/2014/main" id="{C1C7CBE3-31D8-0516-EC47-4007AA99285C}"/>
                  </a:ext>
                </a:extLst>
              </p:cNvPr>
              <p:cNvCxnSpPr>
                <a:stCxn id="62" idx="0"/>
                <a:endCxn id="64" idx="2"/>
              </p:cNvCxnSpPr>
              <p:nvPr/>
            </p:nvCxnSpPr>
            <p:spPr>
              <a:xfrm flipV="1">
                <a:off x="7124299" y="4540190"/>
                <a:ext cx="313175" cy="118903"/>
              </a:xfrm>
              <a:prstGeom prst="line">
                <a:avLst/>
              </a:prstGeom>
              <a:noFill/>
              <a:ln w="19050" cap="flat" cmpd="sng" algn="ctr">
                <a:solidFill>
                  <a:srgbClr val="0F0F0F"/>
                </a:solidFill>
                <a:prstDash val="solid"/>
                <a:miter lim="800000"/>
                <a:tailEnd type="triangle" w="med" len="lg"/>
              </a:ln>
              <a:effectLst/>
            </p:spPr>
          </p:cxnSp>
          <p:cxnSp>
            <p:nvCxnSpPr>
              <p:cNvPr id="66" name="Straight Connector 65">
                <a:extLst>
                  <a:ext uri="{FF2B5EF4-FFF2-40B4-BE49-F238E27FC236}">
                    <a16:creationId xmlns:a16="http://schemas.microsoft.com/office/drawing/2014/main" id="{7A94A74E-E0D7-A279-95C7-CDFA43FF7D96}"/>
                  </a:ext>
                </a:extLst>
              </p:cNvPr>
              <p:cNvCxnSpPr>
                <a:stCxn id="79" idx="0"/>
                <a:endCxn id="64" idx="2"/>
              </p:cNvCxnSpPr>
              <p:nvPr/>
            </p:nvCxnSpPr>
            <p:spPr>
              <a:xfrm flipH="1" flipV="1">
                <a:off x="7437474" y="4540190"/>
                <a:ext cx="370261" cy="123093"/>
              </a:xfrm>
              <a:prstGeom prst="line">
                <a:avLst/>
              </a:prstGeom>
              <a:noFill/>
              <a:ln w="19050" cap="flat" cmpd="sng" algn="ctr">
                <a:solidFill>
                  <a:srgbClr val="0F0F0F"/>
                </a:solidFill>
                <a:prstDash val="solid"/>
                <a:miter lim="800000"/>
                <a:tailEnd type="triangle" w="med" len="lg"/>
              </a:ln>
              <a:effectLst/>
            </p:spPr>
          </p:cxnSp>
          <p:cxnSp>
            <p:nvCxnSpPr>
              <p:cNvPr id="67" name="Straight Connector 66">
                <a:extLst>
                  <a:ext uri="{FF2B5EF4-FFF2-40B4-BE49-F238E27FC236}">
                    <a16:creationId xmlns:a16="http://schemas.microsoft.com/office/drawing/2014/main" id="{99124A26-BEFE-ED4E-116C-D4D296853567}"/>
                  </a:ext>
                </a:extLst>
              </p:cNvPr>
              <p:cNvCxnSpPr>
                <a:stCxn id="64" idx="0"/>
                <a:endCxn id="68" idx="2"/>
              </p:cNvCxnSpPr>
              <p:nvPr/>
            </p:nvCxnSpPr>
            <p:spPr>
              <a:xfrm flipV="1">
                <a:off x="7437474" y="3989207"/>
                <a:ext cx="1674" cy="219387"/>
              </a:xfrm>
              <a:prstGeom prst="line">
                <a:avLst/>
              </a:prstGeom>
              <a:noFill/>
              <a:ln w="19050" cap="flat" cmpd="sng" algn="ctr">
                <a:solidFill>
                  <a:srgbClr val="0F0F0F"/>
                </a:solidFill>
                <a:prstDash val="solid"/>
                <a:miter lim="800000"/>
                <a:tailEnd type="triangle" w="med" len="lg"/>
              </a:ln>
              <a:effectLst/>
            </p:spPr>
          </p:cxnSp>
          <p:sp>
            <p:nvSpPr>
              <p:cNvPr id="68" name="Rounded Rectangle 218">
                <a:extLst>
                  <a:ext uri="{FF2B5EF4-FFF2-40B4-BE49-F238E27FC236}">
                    <a16:creationId xmlns:a16="http://schemas.microsoft.com/office/drawing/2014/main" id="{B723BBFB-A98E-E694-7E5D-31B11BD6E2D0}"/>
                  </a:ext>
                </a:extLst>
              </p:cNvPr>
              <p:cNvSpPr/>
              <p:nvPr/>
            </p:nvSpPr>
            <p:spPr>
              <a:xfrm>
                <a:off x="7184590" y="3657611"/>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R1</a:t>
                </a:r>
              </a:p>
            </p:txBody>
          </p:sp>
          <p:sp>
            <p:nvSpPr>
              <p:cNvPr id="69" name="Rounded Rectangle 226">
                <a:extLst>
                  <a:ext uri="{FF2B5EF4-FFF2-40B4-BE49-F238E27FC236}">
                    <a16:creationId xmlns:a16="http://schemas.microsoft.com/office/drawing/2014/main" id="{BA756F7C-FFC3-5C1F-2842-D010764B775D}"/>
                  </a:ext>
                </a:extLst>
              </p:cNvPr>
              <p:cNvSpPr/>
              <p:nvPr/>
            </p:nvSpPr>
            <p:spPr>
              <a:xfrm>
                <a:off x="7896027" y="4208594"/>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a:t>
                </a:r>
              </a:p>
            </p:txBody>
          </p:sp>
          <p:sp>
            <p:nvSpPr>
              <p:cNvPr id="70" name="Rounded Rectangle 227">
                <a:extLst>
                  <a:ext uri="{FF2B5EF4-FFF2-40B4-BE49-F238E27FC236}">
                    <a16:creationId xmlns:a16="http://schemas.microsoft.com/office/drawing/2014/main" id="{B8EE33C1-EF43-49BC-82DE-C6C8F24853AF}"/>
                  </a:ext>
                </a:extLst>
              </p:cNvPr>
              <p:cNvSpPr/>
              <p:nvPr/>
            </p:nvSpPr>
            <p:spPr>
              <a:xfrm>
                <a:off x="8009003" y="4660767"/>
                <a:ext cx="745397"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7889FB"/>
                    </a:solidFill>
                    <a:effectLst/>
                    <a:uLnTx/>
                    <a:uFillTx/>
                    <a:latin typeface="Consolas" panose="020B0609020204030204" pitchFamily="49" charset="0"/>
                    <a:ea typeface="+mn-ea"/>
                    <a:cs typeface="+mn-cs"/>
                  </a:rPr>
                  <a:t>rand</a:t>
                </a:r>
              </a:p>
            </p:txBody>
          </p:sp>
          <p:cxnSp>
            <p:nvCxnSpPr>
              <p:cNvPr id="71" name="Straight Connector 70">
                <a:extLst>
                  <a:ext uri="{FF2B5EF4-FFF2-40B4-BE49-F238E27FC236}">
                    <a16:creationId xmlns:a16="http://schemas.microsoft.com/office/drawing/2014/main" id="{413959EF-5829-A830-1519-A24D00F2938E}"/>
                  </a:ext>
                </a:extLst>
              </p:cNvPr>
              <p:cNvCxnSpPr>
                <a:stCxn id="79" idx="0"/>
                <a:endCxn id="69" idx="2"/>
              </p:cNvCxnSpPr>
              <p:nvPr/>
            </p:nvCxnSpPr>
            <p:spPr>
              <a:xfrm flipV="1">
                <a:off x="7807735" y="4540190"/>
                <a:ext cx="342850" cy="123093"/>
              </a:xfrm>
              <a:prstGeom prst="line">
                <a:avLst/>
              </a:prstGeom>
              <a:noFill/>
              <a:ln w="19050" cap="flat" cmpd="sng" algn="ctr">
                <a:solidFill>
                  <a:srgbClr val="0F0F0F"/>
                </a:solidFill>
                <a:prstDash val="solid"/>
                <a:miter lim="800000"/>
                <a:tailEnd type="triangle" w="med" len="lg"/>
              </a:ln>
              <a:effectLst/>
            </p:spPr>
          </p:cxnSp>
          <p:cxnSp>
            <p:nvCxnSpPr>
              <p:cNvPr id="72" name="Straight Connector 71">
                <a:extLst>
                  <a:ext uri="{FF2B5EF4-FFF2-40B4-BE49-F238E27FC236}">
                    <a16:creationId xmlns:a16="http://schemas.microsoft.com/office/drawing/2014/main" id="{0B38CBE5-EED7-7538-6BC6-1A16A42C9202}"/>
                  </a:ext>
                </a:extLst>
              </p:cNvPr>
              <p:cNvCxnSpPr>
                <a:stCxn id="70" idx="0"/>
                <a:endCxn id="69" idx="2"/>
              </p:cNvCxnSpPr>
              <p:nvPr/>
            </p:nvCxnSpPr>
            <p:spPr>
              <a:xfrm flipH="1" flipV="1">
                <a:off x="8150585" y="4540190"/>
                <a:ext cx="231117" cy="120577"/>
              </a:xfrm>
              <a:prstGeom prst="line">
                <a:avLst/>
              </a:prstGeom>
              <a:noFill/>
              <a:ln w="19050" cap="flat" cmpd="sng" algn="ctr">
                <a:solidFill>
                  <a:srgbClr val="0F0F0F"/>
                </a:solidFill>
                <a:prstDash val="solid"/>
                <a:miter lim="800000"/>
                <a:tailEnd type="triangle" w="med" len="lg"/>
              </a:ln>
              <a:effectLst/>
            </p:spPr>
          </p:cxnSp>
          <p:cxnSp>
            <p:nvCxnSpPr>
              <p:cNvPr id="73" name="Straight Connector 72">
                <a:extLst>
                  <a:ext uri="{FF2B5EF4-FFF2-40B4-BE49-F238E27FC236}">
                    <a16:creationId xmlns:a16="http://schemas.microsoft.com/office/drawing/2014/main" id="{18B67469-3C3C-34FF-1F1D-52E77862DBB3}"/>
                  </a:ext>
                </a:extLst>
              </p:cNvPr>
              <p:cNvCxnSpPr>
                <a:stCxn id="69" idx="0"/>
                <a:endCxn id="74" idx="2"/>
              </p:cNvCxnSpPr>
              <p:nvPr/>
            </p:nvCxnSpPr>
            <p:spPr>
              <a:xfrm flipV="1">
                <a:off x="8150585" y="3989207"/>
                <a:ext cx="1674" cy="219387"/>
              </a:xfrm>
              <a:prstGeom prst="line">
                <a:avLst/>
              </a:prstGeom>
              <a:noFill/>
              <a:ln w="19050" cap="flat" cmpd="sng" algn="ctr">
                <a:solidFill>
                  <a:srgbClr val="0F0F0F"/>
                </a:solidFill>
                <a:prstDash val="solid"/>
                <a:miter lim="800000"/>
                <a:tailEnd type="triangle" w="med" len="lg"/>
              </a:ln>
              <a:effectLst/>
            </p:spPr>
          </p:cxnSp>
          <p:sp>
            <p:nvSpPr>
              <p:cNvPr id="74" name="Rounded Rectangle 231">
                <a:extLst>
                  <a:ext uri="{FF2B5EF4-FFF2-40B4-BE49-F238E27FC236}">
                    <a16:creationId xmlns:a16="http://schemas.microsoft.com/office/drawing/2014/main" id="{B281F17B-C397-EE12-10A1-EA473D048377}"/>
                  </a:ext>
                </a:extLst>
              </p:cNvPr>
              <p:cNvSpPr/>
              <p:nvPr/>
            </p:nvSpPr>
            <p:spPr>
              <a:xfrm>
                <a:off x="7897701" y="3657611"/>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F0F0F"/>
                    </a:solidFill>
                    <a:effectLst/>
                    <a:uLnTx/>
                    <a:uFillTx/>
                    <a:latin typeface="Consolas" panose="020B0609020204030204" pitchFamily="49" charset="0"/>
                    <a:ea typeface="+mn-ea"/>
                    <a:cs typeface="+mn-cs"/>
                  </a:rPr>
                  <a:t>R2</a:t>
                </a:r>
              </a:p>
            </p:txBody>
          </p:sp>
          <p:sp>
            <p:nvSpPr>
              <p:cNvPr id="75" name="Rounded Rectangle 237">
                <a:extLst>
                  <a:ext uri="{FF2B5EF4-FFF2-40B4-BE49-F238E27FC236}">
                    <a16:creationId xmlns:a16="http://schemas.microsoft.com/office/drawing/2014/main" id="{99E31B6D-150D-FAFD-C110-7F034330333D}"/>
                  </a:ext>
                </a:extLst>
              </p:cNvPr>
              <p:cNvSpPr/>
              <p:nvPr/>
            </p:nvSpPr>
            <p:spPr>
              <a:xfrm>
                <a:off x="7337400" y="5648846"/>
                <a:ext cx="36174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C40D1E"/>
                    </a:solidFill>
                    <a:effectLst/>
                    <a:uLnTx/>
                    <a:uFillTx/>
                    <a:latin typeface="Consolas" panose="020B0609020204030204" pitchFamily="49" charset="0"/>
                    <a:ea typeface="+mn-ea"/>
                    <a:cs typeface="+mn-cs"/>
                  </a:rPr>
                  <a:t>A</a:t>
                </a:r>
              </a:p>
            </p:txBody>
          </p:sp>
          <p:sp>
            <p:nvSpPr>
              <p:cNvPr id="76" name="Rounded Rectangle 238">
                <a:extLst>
                  <a:ext uri="{FF2B5EF4-FFF2-40B4-BE49-F238E27FC236}">
                    <a16:creationId xmlns:a16="http://schemas.microsoft.com/office/drawing/2014/main" id="{CFD3A2C3-4BD2-50B5-D42E-8CEA43D2F07C}"/>
                  </a:ext>
                </a:extLst>
              </p:cNvPr>
              <p:cNvSpPr/>
              <p:nvPr/>
            </p:nvSpPr>
            <p:spPr>
              <a:xfrm>
                <a:off x="7891739" y="5650522"/>
                <a:ext cx="36174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C40D1E"/>
                    </a:solidFill>
                    <a:effectLst/>
                    <a:uLnTx/>
                    <a:uFillTx/>
                    <a:latin typeface="Consolas" panose="020B0609020204030204" pitchFamily="49" charset="0"/>
                    <a:ea typeface="+mn-ea"/>
                    <a:cs typeface="+mn-cs"/>
                  </a:rPr>
                  <a:t>B</a:t>
                </a:r>
              </a:p>
            </p:txBody>
          </p:sp>
          <p:cxnSp>
            <p:nvCxnSpPr>
              <p:cNvPr id="77" name="Straight Connector 76">
                <a:extLst>
                  <a:ext uri="{FF2B5EF4-FFF2-40B4-BE49-F238E27FC236}">
                    <a16:creationId xmlns:a16="http://schemas.microsoft.com/office/drawing/2014/main" id="{C0233423-F1F4-6573-68B3-2444F7B4424E}"/>
                  </a:ext>
                </a:extLst>
              </p:cNvPr>
              <p:cNvCxnSpPr>
                <a:stCxn id="75" idx="0"/>
                <a:endCxn id="80" idx="2"/>
              </p:cNvCxnSpPr>
              <p:nvPr/>
            </p:nvCxnSpPr>
            <p:spPr>
              <a:xfrm flipV="1">
                <a:off x="7518271" y="5529945"/>
                <a:ext cx="286327" cy="118901"/>
              </a:xfrm>
              <a:prstGeom prst="line">
                <a:avLst/>
              </a:prstGeom>
              <a:noFill/>
              <a:ln w="19050" cap="flat" cmpd="sng" algn="ctr">
                <a:solidFill>
                  <a:srgbClr val="0F0F0F"/>
                </a:solidFill>
                <a:prstDash val="solid"/>
                <a:miter lim="800000"/>
                <a:tailEnd type="triangle" w="med" len="lg"/>
              </a:ln>
              <a:effectLst/>
            </p:spPr>
          </p:cxnSp>
          <p:cxnSp>
            <p:nvCxnSpPr>
              <p:cNvPr id="78" name="Straight Connector 77">
                <a:extLst>
                  <a:ext uri="{FF2B5EF4-FFF2-40B4-BE49-F238E27FC236}">
                    <a16:creationId xmlns:a16="http://schemas.microsoft.com/office/drawing/2014/main" id="{5297FE92-6104-A62D-8A76-54D0CBBF4189}"/>
                  </a:ext>
                </a:extLst>
              </p:cNvPr>
              <p:cNvCxnSpPr>
                <a:stCxn id="76" idx="0"/>
                <a:endCxn id="80" idx="2"/>
              </p:cNvCxnSpPr>
              <p:nvPr/>
            </p:nvCxnSpPr>
            <p:spPr>
              <a:xfrm flipH="1" flipV="1">
                <a:off x="7804598" y="5529945"/>
                <a:ext cx="268012" cy="120577"/>
              </a:xfrm>
              <a:prstGeom prst="line">
                <a:avLst/>
              </a:prstGeom>
              <a:noFill/>
              <a:ln w="19050" cap="flat" cmpd="sng" algn="ctr">
                <a:solidFill>
                  <a:srgbClr val="0F0F0F"/>
                </a:solidFill>
                <a:prstDash val="solid"/>
                <a:miter lim="800000"/>
                <a:tailEnd type="triangle" w="med" len="lg"/>
              </a:ln>
              <a:effectLst/>
            </p:spPr>
          </p:cxnSp>
          <p:sp>
            <p:nvSpPr>
              <p:cNvPr id="79" name="Rounded Rectangle 241">
                <a:extLst>
                  <a:ext uri="{FF2B5EF4-FFF2-40B4-BE49-F238E27FC236}">
                    <a16:creationId xmlns:a16="http://schemas.microsoft.com/office/drawing/2014/main" id="{EF668C9E-121E-E0EB-71DB-808FB1863D39}"/>
                  </a:ext>
                </a:extLst>
              </p:cNvPr>
              <p:cNvSpPr/>
              <p:nvPr/>
            </p:nvSpPr>
            <p:spPr>
              <a:xfrm>
                <a:off x="7499719" y="4663283"/>
                <a:ext cx="616031"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C40D1E"/>
                    </a:solidFill>
                    <a:effectLst/>
                    <a:uLnTx/>
                    <a:uFillTx/>
                    <a:latin typeface="Consolas" panose="020B0609020204030204" pitchFamily="49" charset="0"/>
                    <a:ea typeface="+mn-ea"/>
                    <a:cs typeface="+mn-cs"/>
                  </a:rPr>
                  <a:t>abs</a:t>
                </a:r>
              </a:p>
            </p:txBody>
          </p:sp>
          <p:sp>
            <p:nvSpPr>
              <p:cNvPr id="80" name="Rounded Rectangle 242">
                <a:extLst>
                  <a:ext uri="{FF2B5EF4-FFF2-40B4-BE49-F238E27FC236}">
                    <a16:creationId xmlns:a16="http://schemas.microsoft.com/office/drawing/2014/main" id="{04A76CD8-FBB8-A84C-A21B-EC559CE976AE}"/>
                  </a:ext>
                </a:extLst>
              </p:cNvPr>
              <p:cNvSpPr/>
              <p:nvPr/>
            </p:nvSpPr>
            <p:spPr>
              <a:xfrm>
                <a:off x="7550040" y="5198349"/>
                <a:ext cx="509116" cy="331596"/>
              </a:xfrm>
              <a:prstGeom prst="roundRect">
                <a:avLst/>
              </a:prstGeom>
              <a:noFill/>
              <a:ln w="6350" cap="flat" cmpd="sng" algn="ctr">
                <a:noFill/>
                <a:prstDash val="solid"/>
                <a:miter lim="800000"/>
              </a:ln>
              <a:effectLst/>
            </p:spPr>
            <p:txBody>
              <a:bodyPr rtlCol="0" anchor="ct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C40D1E"/>
                    </a:solidFill>
                    <a:effectLst/>
                    <a:uLnTx/>
                    <a:uFillTx/>
                    <a:latin typeface="Consolas" panose="020B0609020204030204" pitchFamily="49" charset="0"/>
                    <a:ea typeface="+mn-ea"/>
                    <a:cs typeface="+mn-cs"/>
                  </a:rPr>
                  <a:t>*</a:t>
                </a:r>
              </a:p>
            </p:txBody>
          </p:sp>
          <p:cxnSp>
            <p:nvCxnSpPr>
              <p:cNvPr id="81" name="Straight Connector 80">
                <a:extLst>
                  <a:ext uri="{FF2B5EF4-FFF2-40B4-BE49-F238E27FC236}">
                    <a16:creationId xmlns:a16="http://schemas.microsoft.com/office/drawing/2014/main" id="{FCDFCED7-1D37-2D37-37D8-8B94D6BDA3EE}"/>
                  </a:ext>
                </a:extLst>
              </p:cNvPr>
              <p:cNvCxnSpPr>
                <a:stCxn id="80" idx="0"/>
                <a:endCxn id="79" idx="2"/>
              </p:cNvCxnSpPr>
              <p:nvPr/>
            </p:nvCxnSpPr>
            <p:spPr>
              <a:xfrm flipV="1">
                <a:off x="7804598" y="4994879"/>
                <a:ext cx="3137" cy="203470"/>
              </a:xfrm>
              <a:prstGeom prst="line">
                <a:avLst/>
              </a:prstGeom>
              <a:noFill/>
              <a:ln w="19050" cap="flat" cmpd="sng" algn="ctr">
                <a:solidFill>
                  <a:srgbClr val="0F0F0F"/>
                </a:solidFill>
                <a:prstDash val="solid"/>
                <a:miter lim="800000"/>
                <a:tailEnd type="triangle" w="med" len="lg"/>
              </a:ln>
              <a:effectLst/>
            </p:spPr>
          </p:cxnSp>
        </p:grpSp>
      </p:grpSp>
    </p:spTree>
    <p:extLst>
      <p:ext uri="{BB962C8B-B14F-4D97-AF65-F5344CB8AC3E}">
        <p14:creationId xmlns:p14="http://schemas.microsoft.com/office/powerpoint/2010/main" val="206212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6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EA2DE0-1EA6-78AF-5B66-05300885A3E7}"/>
              </a:ext>
            </a:extLst>
          </p:cNvPr>
          <p:cNvSpPr>
            <a:spLocks noGrp="1"/>
          </p:cNvSpPr>
          <p:nvPr>
            <p:ph type="body" sz="quarter" idx="18"/>
          </p:nvPr>
        </p:nvSpPr>
        <p:spPr/>
        <p:txBody>
          <a:bodyPr/>
          <a:lstStyle/>
          <a:p>
            <a:r>
              <a:rPr lang="en-US" dirty="0"/>
              <a:t>Task 5c: Assume an example chain of matrix multiplications (A B C D E), describe the </a:t>
            </a:r>
            <a:br>
              <a:rPr lang="en-US" dirty="0"/>
            </a:br>
            <a:r>
              <a:rPr lang="en-US" dirty="0"/>
              <a:t>problem of </a:t>
            </a:r>
            <a:r>
              <a:rPr lang="en-US" dirty="0">
                <a:solidFill>
                  <a:srgbClr val="7889FB"/>
                </a:solidFill>
              </a:rPr>
              <a:t>matrix multiplication chain optimization</a:t>
            </a:r>
            <a:r>
              <a:rPr lang="en-US" dirty="0"/>
              <a:t>, and a </a:t>
            </a:r>
            <a:r>
              <a:rPr lang="en-US" dirty="0">
                <a:solidFill>
                  <a:srgbClr val="7889FB"/>
                </a:solidFill>
              </a:rPr>
              <a:t>dynamic programming algorithm</a:t>
            </a:r>
            <a:r>
              <a:rPr lang="en-US" dirty="0"/>
              <a:t> </a:t>
            </a:r>
            <a:br>
              <a:rPr lang="en-US" dirty="0"/>
            </a:br>
            <a:r>
              <a:rPr lang="en-US" dirty="0"/>
              <a:t>for solving it efficiently [7/100 points]</a:t>
            </a:r>
          </a:p>
          <a:p>
            <a:endParaRPr lang="en-US" dirty="0"/>
          </a:p>
          <a:p>
            <a:r>
              <a:rPr lang="en-US" dirty="0"/>
              <a:t>Matrix Multiplication is </a:t>
            </a:r>
            <a:r>
              <a:rPr lang="en-US" dirty="0">
                <a:solidFill>
                  <a:srgbClr val="C40D1E"/>
                </a:solidFill>
              </a:rPr>
              <a:t>associative</a:t>
            </a:r>
            <a:r>
              <a:rPr lang="en-US" dirty="0"/>
              <a:t>, </a:t>
            </a:r>
            <a:r>
              <a:rPr lang="en-US" dirty="0" err="1"/>
              <a:t>mmchain</a:t>
            </a:r>
            <a:r>
              <a:rPr lang="en-US" dirty="0"/>
              <a:t> </a:t>
            </a:r>
            <a:br>
              <a:rPr lang="en-US" dirty="0"/>
            </a:br>
            <a:r>
              <a:rPr lang="en-US" dirty="0"/>
              <a:t>opt aims to find </a:t>
            </a:r>
            <a:r>
              <a:rPr lang="en-US" dirty="0">
                <a:solidFill>
                  <a:srgbClr val="C40D1E"/>
                </a:solidFill>
              </a:rPr>
              <a:t>optimal </a:t>
            </a:r>
            <a:r>
              <a:rPr lang="en-US" dirty="0" err="1">
                <a:solidFill>
                  <a:srgbClr val="C40D1E"/>
                </a:solidFill>
              </a:rPr>
              <a:t>parenthesization</a:t>
            </a:r>
            <a:endParaRPr lang="en-US" dirty="0">
              <a:solidFill>
                <a:srgbClr val="C40D1E"/>
              </a:solidFill>
            </a:endParaRPr>
          </a:p>
          <a:p>
            <a:r>
              <a:rPr lang="en-US" dirty="0">
                <a:solidFill>
                  <a:srgbClr val="7889FB"/>
                </a:solidFill>
              </a:rPr>
              <a:t>Dynamic programming</a:t>
            </a:r>
            <a:r>
              <a:rPr lang="en-US" dirty="0"/>
              <a:t> applies because </a:t>
            </a:r>
            <a:br>
              <a:rPr lang="en-US" dirty="0"/>
            </a:br>
            <a:r>
              <a:rPr lang="en-US" dirty="0"/>
              <a:t>(1) </a:t>
            </a:r>
            <a:r>
              <a:rPr lang="en-US" dirty="0">
                <a:solidFill>
                  <a:srgbClr val="C40D1E"/>
                </a:solidFill>
              </a:rPr>
              <a:t>optimal substructure</a:t>
            </a:r>
            <a:r>
              <a:rPr lang="en-US" dirty="0"/>
              <a:t>, and </a:t>
            </a:r>
            <a:br>
              <a:rPr lang="en-US" dirty="0"/>
            </a:br>
            <a:r>
              <a:rPr lang="en-US" dirty="0"/>
              <a:t>(2) </a:t>
            </a:r>
            <a:r>
              <a:rPr lang="en-US" dirty="0">
                <a:solidFill>
                  <a:srgbClr val="C40D1E"/>
                </a:solidFill>
              </a:rPr>
              <a:t>overlapping subproblems</a:t>
            </a:r>
          </a:p>
          <a:p>
            <a:r>
              <a:rPr lang="en-US" dirty="0">
                <a:solidFill>
                  <a:srgbClr val="7889FB"/>
                </a:solidFill>
              </a:rPr>
              <a:t>Bottom-up</a:t>
            </a:r>
            <a:r>
              <a:rPr lang="en-US" dirty="0"/>
              <a:t> sub-chain optimization </a:t>
            </a:r>
            <a:br>
              <a:rPr lang="en-US" dirty="0"/>
            </a:br>
            <a:r>
              <a:rPr lang="en-US" dirty="0"/>
              <a:t>via </a:t>
            </a:r>
            <a:r>
              <a:rPr lang="en-US" dirty="0">
                <a:solidFill>
                  <a:srgbClr val="C40D1E"/>
                </a:solidFill>
              </a:rPr>
              <a:t>composition from solved subproblems</a:t>
            </a:r>
          </a:p>
          <a:p>
            <a:r>
              <a:rPr lang="en-US" dirty="0">
                <a:solidFill>
                  <a:srgbClr val="7889FB"/>
                </a:solidFill>
              </a:rPr>
              <a:t>Top-down</a:t>
            </a:r>
            <a:r>
              <a:rPr lang="en-US" dirty="0"/>
              <a:t> read-out of optimal split matrix </a:t>
            </a:r>
          </a:p>
        </p:txBody>
      </p:sp>
      <p:sp>
        <p:nvSpPr>
          <p:cNvPr id="3" name="Text Placeholder 2">
            <a:extLst>
              <a:ext uri="{FF2B5EF4-FFF2-40B4-BE49-F238E27FC236}">
                <a16:creationId xmlns:a16="http://schemas.microsoft.com/office/drawing/2014/main" id="{962FBD47-9592-8532-786C-0CF1625166BA}"/>
              </a:ext>
            </a:extLst>
          </p:cNvPr>
          <p:cNvSpPr>
            <a:spLocks noGrp="1"/>
          </p:cNvSpPr>
          <p:nvPr>
            <p:ph type="body" sz="quarter" idx="14"/>
          </p:nvPr>
        </p:nvSpPr>
        <p:spPr/>
        <p:txBody>
          <a:bodyPr/>
          <a:lstStyle/>
          <a:p>
            <a:r>
              <a:rPr lang="en-US" dirty="0"/>
              <a:t>Task 5 Compilation Techniques</a:t>
            </a:r>
          </a:p>
          <a:p>
            <a:endParaRPr lang="en-US" dirty="0"/>
          </a:p>
        </p:txBody>
      </p:sp>
      <p:grpSp>
        <p:nvGrpSpPr>
          <p:cNvPr id="4" name="Group 3">
            <a:extLst>
              <a:ext uri="{FF2B5EF4-FFF2-40B4-BE49-F238E27FC236}">
                <a16:creationId xmlns:a16="http://schemas.microsoft.com/office/drawing/2014/main" id="{3C3F4E9E-632A-2B45-E2BF-31CD6B8CD5EC}"/>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D79570FE-1F81-4B02-6927-73F99798F1D7}"/>
                </a:ext>
              </a:extLst>
            </p:cNvPr>
            <p:cNvSpPr/>
            <p:nvPr/>
          </p:nvSpPr>
          <p:spPr>
            <a:xfrm>
              <a:off x="8122950" y="445399"/>
              <a:ext cx="1517904"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83/100</a:t>
              </a:r>
            </a:p>
          </p:txBody>
        </p:sp>
        <p:sp>
          <p:nvSpPr>
            <p:cNvPr id="6" name="Rectangle 5">
              <a:extLst>
                <a:ext uri="{FF2B5EF4-FFF2-40B4-BE49-F238E27FC236}">
                  <a16:creationId xmlns:a16="http://schemas.microsoft.com/office/drawing/2014/main" id="{DD52F99C-ACC9-8936-E986-80405E4B1463}"/>
                </a:ext>
              </a:extLst>
            </p:cNvPr>
            <p:cNvSpPr/>
            <p:nvPr/>
          </p:nvSpPr>
          <p:spPr>
            <a:xfrm>
              <a:off x="9640854" y="438244"/>
              <a:ext cx="310896"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102">
            <a:extLst>
              <a:ext uri="{FF2B5EF4-FFF2-40B4-BE49-F238E27FC236}">
                <a16:creationId xmlns:a16="http://schemas.microsoft.com/office/drawing/2014/main" id="{3F514AF0-B6C2-3E4B-6A12-64BEA37897DB}"/>
              </a:ext>
            </a:extLst>
          </p:cNvPr>
          <p:cNvGrpSpPr/>
          <p:nvPr/>
        </p:nvGrpSpPr>
        <p:grpSpPr>
          <a:xfrm>
            <a:off x="6096000" y="2110768"/>
            <a:ext cx="5410200" cy="4439245"/>
            <a:chOff x="6096000" y="2110768"/>
            <a:chExt cx="5410200" cy="4439245"/>
          </a:xfrm>
        </p:grpSpPr>
        <p:grpSp>
          <p:nvGrpSpPr>
            <p:cNvPr id="47" name="Group 28">
              <a:extLst>
                <a:ext uri="{FF2B5EF4-FFF2-40B4-BE49-F238E27FC236}">
                  <a16:creationId xmlns:a16="http://schemas.microsoft.com/office/drawing/2014/main" id="{69A6E430-1AF5-53B1-72DE-138C142AF0F1}"/>
                </a:ext>
              </a:extLst>
            </p:cNvPr>
            <p:cNvGrpSpPr/>
            <p:nvPr/>
          </p:nvGrpSpPr>
          <p:grpSpPr>
            <a:xfrm rot="18894723">
              <a:off x="7008917" y="2940044"/>
              <a:ext cx="3583790" cy="3636148"/>
              <a:chOff x="1600200" y="3733799"/>
              <a:chExt cx="3429000" cy="3429001"/>
            </a:xfrm>
          </p:grpSpPr>
          <p:sp>
            <p:nvSpPr>
              <p:cNvPr id="48" name="Rectangle 47">
                <a:extLst>
                  <a:ext uri="{FF2B5EF4-FFF2-40B4-BE49-F238E27FC236}">
                    <a16:creationId xmlns:a16="http://schemas.microsoft.com/office/drawing/2014/main" id="{B2077DD9-18DF-957B-D90B-1E104F26FFEE}"/>
                  </a:ext>
                </a:extLst>
              </p:cNvPr>
              <p:cNvSpPr/>
              <p:nvPr/>
            </p:nvSpPr>
            <p:spPr>
              <a:xfrm>
                <a:off x="1600200" y="37338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49" name="Rectangle 48">
                <a:extLst>
                  <a:ext uri="{FF2B5EF4-FFF2-40B4-BE49-F238E27FC236}">
                    <a16:creationId xmlns:a16="http://schemas.microsoft.com/office/drawing/2014/main" id="{25710E22-6B9E-ADC5-2A82-A5F780D139B7}"/>
                  </a:ext>
                </a:extLst>
              </p:cNvPr>
              <p:cNvSpPr/>
              <p:nvPr/>
            </p:nvSpPr>
            <p:spPr>
              <a:xfrm>
                <a:off x="2286000" y="3733799"/>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0" name="Rectangle 49">
                <a:extLst>
                  <a:ext uri="{FF2B5EF4-FFF2-40B4-BE49-F238E27FC236}">
                    <a16:creationId xmlns:a16="http://schemas.microsoft.com/office/drawing/2014/main" id="{827C5730-D993-3A98-4FB1-F6380B240654}"/>
                  </a:ext>
                </a:extLst>
              </p:cNvPr>
              <p:cNvSpPr/>
              <p:nvPr/>
            </p:nvSpPr>
            <p:spPr>
              <a:xfrm>
                <a:off x="2971800" y="37338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1" name="Rectangle 50">
                <a:extLst>
                  <a:ext uri="{FF2B5EF4-FFF2-40B4-BE49-F238E27FC236}">
                    <a16:creationId xmlns:a16="http://schemas.microsoft.com/office/drawing/2014/main" id="{131BB01E-91E9-31F0-75E2-87517015D0A3}"/>
                  </a:ext>
                </a:extLst>
              </p:cNvPr>
              <p:cNvSpPr/>
              <p:nvPr/>
            </p:nvSpPr>
            <p:spPr>
              <a:xfrm>
                <a:off x="3657600" y="37338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2" name="Rectangle 51">
                <a:extLst>
                  <a:ext uri="{FF2B5EF4-FFF2-40B4-BE49-F238E27FC236}">
                    <a16:creationId xmlns:a16="http://schemas.microsoft.com/office/drawing/2014/main" id="{9919327A-DF35-68EC-8800-45217EFA011D}"/>
                  </a:ext>
                </a:extLst>
              </p:cNvPr>
              <p:cNvSpPr/>
              <p:nvPr/>
            </p:nvSpPr>
            <p:spPr>
              <a:xfrm>
                <a:off x="4343400" y="37338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3" name="Rectangle 52">
                <a:extLst>
                  <a:ext uri="{FF2B5EF4-FFF2-40B4-BE49-F238E27FC236}">
                    <a16:creationId xmlns:a16="http://schemas.microsoft.com/office/drawing/2014/main" id="{B2C25042-8F1C-3C78-5C34-DA8FDAF475F0}"/>
                  </a:ext>
                </a:extLst>
              </p:cNvPr>
              <p:cNvSpPr/>
              <p:nvPr/>
            </p:nvSpPr>
            <p:spPr>
              <a:xfrm>
                <a:off x="2286000" y="44196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4" name="Rectangle 53">
                <a:extLst>
                  <a:ext uri="{FF2B5EF4-FFF2-40B4-BE49-F238E27FC236}">
                    <a16:creationId xmlns:a16="http://schemas.microsoft.com/office/drawing/2014/main" id="{57108B2D-C5B7-E64A-F8A0-2EE9D7F94AC8}"/>
                  </a:ext>
                </a:extLst>
              </p:cNvPr>
              <p:cNvSpPr/>
              <p:nvPr/>
            </p:nvSpPr>
            <p:spPr>
              <a:xfrm>
                <a:off x="2971800" y="44196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5" name="Rectangle 54">
                <a:extLst>
                  <a:ext uri="{FF2B5EF4-FFF2-40B4-BE49-F238E27FC236}">
                    <a16:creationId xmlns:a16="http://schemas.microsoft.com/office/drawing/2014/main" id="{5F44DB2B-D25F-5533-25C9-A075DC9739E4}"/>
                  </a:ext>
                </a:extLst>
              </p:cNvPr>
              <p:cNvSpPr/>
              <p:nvPr/>
            </p:nvSpPr>
            <p:spPr>
              <a:xfrm>
                <a:off x="3657600" y="44196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6" name="Rectangle 55">
                <a:extLst>
                  <a:ext uri="{FF2B5EF4-FFF2-40B4-BE49-F238E27FC236}">
                    <a16:creationId xmlns:a16="http://schemas.microsoft.com/office/drawing/2014/main" id="{F1B7959B-679D-2D68-A6DC-884060CCD632}"/>
                  </a:ext>
                </a:extLst>
              </p:cNvPr>
              <p:cNvSpPr/>
              <p:nvPr/>
            </p:nvSpPr>
            <p:spPr>
              <a:xfrm>
                <a:off x="4343400" y="44196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7" name="Rectangle 56">
                <a:extLst>
                  <a:ext uri="{FF2B5EF4-FFF2-40B4-BE49-F238E27FC236}">
                    <a16:creationId xmlns:a16="http://schemas.microsoft.com/office/drawing/2014/main" id="{6D5A4335-1D91-17E3-247E-6FABDB97E190}"/>
                  </a:ext>
                </a:extLst>
              </p:cNvPr>
              <p:cNvSpPr/>
              <p:nvPr/>
            </p:nvSpPr>
            <p:spPr>
              <a:xfrm>
                <a:off x="2971800" y="51054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8" name="Rectangle 57">
                <a:extLst>
                  <a:ext uri="{FF2B5EF4-FFF2-40B4-BE49-F238E27FC236}">
                    <a16:creationId xmlns:a16="http://schemas.microsoft.com/office/drawing/2014/main" id="{BEB31272-F942-4B5A-F2C1-F6DF37B87FCF}"/>
                  </a:ext>
                </a:extLst>
              </p:cNvPr>
              <p:cNvSpPr/>
              <p:nvPr/>
            </p:nvSpPr>
            <p:spPr>
              <a:xfrm>
                <a:off x="3657600" y="51054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59" name="Rectangle 58">
                <a:extLst>
                  <a:ext uri="{FF2B5EF4-FFF2-40B4-BE49-F238E27FC236}">
                    <a16:creationId xmlns:a16="http://schemas.microsoft.com/office/drawing/2014/main" id="{E36FEB4C-4AD1-DF05-64BF-2B49151018C8}"/>
                  </a:ext>
                </a:extLst>
              </p:cNvPr>
              <p:cNvSpPr/>
              <p:nvPr/>
            </p:nvSpPr>
            <p:spPr>
              <a:xfrm>
                <a:off x="4343400" y="51054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60" name="Rectangle 59">
                <a:extLst>
                  <a:ext uri="{FF2B5EF4-FFF2-40B4-BE49-F238E27FC236}">
                    <a16:creationId xmlns:a16="http://schemas.microsoft.com/office/drawing/2014/main" id="{4A6E6B78-1128-3B86-D250-753E3E050751}"/>
                  </a:ext>
                </a:extLst>
              </p:cNvPr>
              <p:cNvSpPr/>
              <p:nvPr/>
            </p:nvSpPr>
            <p:spPr>
              <a:xfrm>
                <a:off x="3657600" y="57912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61" name="Rectangle 60">
                <a:extLst>
                  <a:ext uri="{FF2B5EF4-FFF2-40B4-BE49-F238E27FC236}">
                    <a16:creationId xmlns:a16="http://schemas.microsoft.com/office/drawing/2014/main" id="{E03194F7-7B89-735D-EC3A-1FDC6B399918}"/>
                  </a:ext>
                </a:extLst>
              </p:cNvPr>
              <p:cNvSpPr/>
              <p:nvPr/>
            </p:nvSpPr>
            <p:spPr>
              <a:xfrm>
                <a:off x="4343400" y="57912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62" name="Rectangle 61">
                <a:extLst>
                  <a:ext uri="{FF2B5EF4-FFF2-40B4-BE49-F238E27FC236}">
                    <a16:creationId xmlns:a16="http://schemas.microsoft.com/office/drawing/2014/main" id="{2B027DEA-DD30-EED6-617C-20AE4932B055}"/>
                  </a:ext>
                </a:extLst>
              </p:cNvPr>
              <p:cNvSpPr/>
              <p:nvPr/>
            </p:nvSpPr>
            <p:spPr>
              <a:xfrm>
                <a:off x="4343400" y="6477000"/>
                <a:ext cx="685800" cy="685800"/>
              </a:xfrm>
              <a:prstGeom prst="rect">
                <a:avLst/>
              </a:prstGeom>
              <a:solidFill>
                <a:srgbClr val="7889FB"/>
              </a:solidFill>
              <a:ln w="25400" cap="flat" cmpd="sng" algn="ctr">
                <a:solidFill>
                  <a:srgbClr val="7889FB">
                    <a:shade val="50000"/>
                  </a:srgbClr>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grpSp>
        <p:grpSp>
          <p:nvGrpSpPr>
            <p:cNvPr id="63" name="Group 83">
              <a:extLst>
                <a:ext uri="{FF2B5EF4-FFF2-40B4-BE49-F238E27FC236}">
                  <a16:creationId xmlns:a16="http://schemas.microsoft.com/office/drawing/2014/main" id="{ABEB6251-7E60-B646-B64A-2AC41B56CB7E}"/>
                </a:ext>
              </a:extLst>
            </p:cNvPr>
            <p:cNvGrpSpPr/>
            <p:nvPr/>
          </p:nvGrpSpPr>
          <p:grpSpPr>
            <a:xfrm>
              <a:off x="6324600" y="5405818"/>
              <a:ext cx="4953000" cy="369332"/>
              <a:chOff x="457200" y="6019800"/>
              <a:chExt cx="4953000" cy="369332"/>
            </a:xfrm>
          </p:grpSpPr>
          <p:sp>
            <p:nvSpPr>
              <p:cNvPr id="64" name="TextBox 63">
                <a:extLst>
                  <a:ext uri="{FF2B5EF4-FFF2-40B4-BE49-F238E27FC236}">
                    <a16:creationId xmlns:a16="http://schemas.microsoft.com/office/drawing/2014/main" id="{5F9D105C-B12D-6941-8B4F-2ADBA097F4F6}"/>
                  </a:ext>
                </a:extLst>
              </p:cNvPr>
              <p:cNvSpPr txBox="1"/>
              <p:nvPr/>
            </p:nvSpPr>
            <p:spPr>
              <a:xfrm>
                <a:off x="457200" y="6019800"/>
                <a:ext cx="8382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M1</a:t>
                </a:r>
              </a:p>
            </p:txBody>
          </p:sp>
          <p:sp>
            <p:nvSpPr>
              <p:cNvPr id="65" name="TextBox 64">
                <a:extLst>
                  <a:ext uri="{FF2B5EF4-FFF2-40B4-BE49-F238E27FC236}">
                    <a16:creationId xmlns:a16="http://schemas.microsoft.com/office/drawing/2014/main" id="{BD448E99-20E8-0434-D736-397A3895771F}"/>
                  </a:ext>
                </a:extLst>
              </p:cNvPr>
              <p:cNvSpPr txBox="1"/>
              <p:nvPr/>
            </p:nvSpPr>
            <p:spPr>
              <a:xfrm>
                <a:off x="1524000" y="6019800"/>
                <a:ext cx="8382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M2</a:t>
                </a:r>
              </a:p>
            </p:txBody>
          </p:sp>
          <p:sp>
            <p:nvSpPr>
              <p:cNvPr id="66" name="TextBox 65">
                <a:extLst>
                  <a:ext uri="{FF2B5EF4-FFF2-40B4-BE49-F238E27FC236}">
                    <a16:creationId xmlns:a16="http://schemas.microsoft.com/office/drawing/2014/main" id="{6A9F4200-A3EB-E58A-4568-92A177DAAC07}"/>
                  </a:ext>
                </a:extLst>
              </p:cNvPr>
              <p:cNvSpPr txBox="1"/>
              <p:nvPr/>
            </p:nvSpPr>
            <p:spPr>
              <a:xfrm>
                <a:off x="2514600" y="6019800"/>
                <a:ext cx="8382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M3</a:t>
                </a:r>
              </a:p>
            </p:txBody>
          </p:sp>
          <p:sp>
            <p:nvSpPr>
              <p:cNvPr id="67" name="TextBox 66">
                <a:extLst>
                  <a:ext uri="{FF2B5EF4-FFF2-40B4-BE49-F238E27FC236}">
                    <a16:creationId xmlns:a16="http://schemas.microsoft.com/office/drawing/2014/main" id="{D918B1BF-710B-2A57-0DD9-E82A1603846C}"/>
                  </a:ext>
                </a:extLst>
              </p:cNvPr>
              <p:cNvSpPr txBox="1"/>
              <p:nvPr/>
            </p:nvSpPr>
            <p:spPr>
              <a:xfrm>
                <a:off x="3505200" y="6019800"/>
                <a:ext cx="8382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M4</a:t>
                </a:r>
              </a:p>
            </p:txBody>
          </p:sp>
          <p:sp>
            <p:nvSpPr>
              <p:cNvPr id="68" name="TextBox 67">
                <a:extLst>
                  <a:ext uri="{FF2B5EF4-FFF2-40B4-BE49-F238E27FC236}">
                    <a16:creationId xmlns:a16="http://schemas.microsoft.com/office/drawing/2014/main" id="{55CFCB6C-67E3-D3ED-8D98-E89B2F0CC708}"/>
                  </a:ext>
                </a:extLst>
              </p:cNvPr>
              <p:cNvSpPr txBox="1"/>
              <p:nvPr/>
            </p:nvSpPr>
            <p:spPr>
              <a:xfrm>
                <a:off x="4572000" y="6019800"/>
                <a:ext cx="8382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M5</a:t>
                </a:r>
              </a:p>
            </p:txBody>
          </p:sp>
        </p:grpSp>
        <p:sp>
          <p:nvSpPr>
            <p:cNvPr id="69" name="TextBox 68">
              <a:extLst>
                <a:ext uri="{FF2B5EF4-FFF2-40B4-BE49-F238E27FC236}">
                  <a16:creationId xmlns:a16="http://schemas.microsoft.com/office/drawing/2014/main" id="{A6AFBFE0-4AFB-4410-685F-882E0DD1F79D}"/>
                </a:ext>
              </a:extLst>
            </p:cNvPr>
            <p:cNvSpPr txBox="1"/>
            <p:nvPr/>
          </p:nvSpPr>
          <p:spPr>
            <a:xfrm>
              <a:off x="6324600" y="2343476"/>
              <a:ext cx="1447800" cy="646331"/>
            </a:xfrm>
            <a:prstGeom prst="rect">
              <a:avLst/>
            </a:prstGeom>
            <a:noFill/>
          </p:spPr>
          <p:txBody>
            <a:bodyPr wrap="square" rtlCol="0">
              <a:spAutoFit/>
            </a:bodyPr>
            <a:lstStyle/>
            <a:p>
              <a:pPr fontAlgn="base">
                <a:spcBef>
                  <a:spcPct val="0"/>
                </a:spcBef>
                <a:spcAft>
                  <a:spcPct val="0"/>
                </a:spcAft>
              </a:pPr>
              <a:r>
                <a:rPr lang="en-US" b="1" dirty="0">
                  <a:solidFill>
                    <a:srgbClr val="000000"/>
                  </a:solidFill>
                  <a:ea typeface="ＭＳ Ｐゴシック" charset="0"/>
                  <a:cs typeface="Calibri" panose="020F0502020204030204" pitchFamily="34" charset="0"/>
                </a:rPr>
                <a:t>Cost matrix m</a:t>
              </a:r>
            </a:p>
          </p:txBody>
        </p:sp>
        <p:grpSp>
          <p:nvGrpSpPr>
            <p:cNvPr id="70" name="Group 98">
              <a:extLst>
                <a:ext uri="{FF2B5EF4-FFF2-40B4-BE49-F238E27FC236}">
                  <a16:creationId xmlns:a16="http://schemas.microsoft.com/office/drawing/2014/main" id="{660D1ABA-A9AF-8984-2F61-DB6BA6AEC513}"/>
                </a:ext>
              </a:extLst>
            </p:cNvPr>
            <p:cNvGrpSpPr/>
            <p:nvPr/>
          </p:nvGrpSpPr>
          <p:grpSpPr>
            <a:xfrm>
              <a:off x="6400800" y="4579286"/>
              <a:ext cx="4781350" cy="369332"/>
              <a:chOff x="533400" y="5193268"/>
              <a:chExt cx="4781350" cy="369332"/>
            </a:xfrm>
          </p:grpSpPr>
          <p:sp>
            <p:nvSpPr>
              <p:cNvPr id="71" name="TextBox 70">
                <a:extLst>
                  <a:ext uri="{FF2B5EF4-FFF2-40B4-BE49-F238E27FC236}">
                    <a16:creationId xmlns:a16="http://schemas.microsoft.com/office/drawing/2014/main" id="{05C4C5B3-3A17-357D-6971-B291BBA3300D}"/>
                  </a:ext>
                </a:extLst>
              </p:cNvPr>
              <p:cNvSpPr txBox="1"/>
              <p:nvPr/>
            </p:nvSpPr>
            <p:spPr>
              <a:xfrm>
                <a:off x="533400" y="51932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0</a:t>
                </a:r>
              </a:p>
            </p:txBody>
          </p:sp>
          <p:sp>
            <p:nvSpPr>
              <p:cNvPr id="72" name="TextBox 71">
                <a:extLst>
                  <a:ext uri="{FF2B5EF4-FFF2-40B4-BE49-F238E27FC236}">
                    <a16:creationId xmlns:a16="http://schemas.microsoft.com/office/drawing/2014/main" id="{EC3E3799-6A77-3262-2837-68E437BBA3AF}"/>
                  </a:ext>
                </a:extLst>
              </p:cNvPr>
              <p:cNvSpPr txBox="1"/>
              <p:nvPr/>
            </p:nvSpPr>
            <p:spPr>
              <a:xfrm>
                <a:off x="1571325" y="51932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0</a:t>
                </a:r>
              </a:p>
            </p:txBody>
          </p:sp>
          <p:sp>
            <p:nvSpPr>
              <p:cNvPr id="73" name="TextBox 72">
                <a:extLst>
                  <a:ext uri="{FF2B5EF4-FFF2-40B4-BE49-F238E27FC236}">
                    <a16:creationId xmlns:a16="http://schemas.microsoft.com/office/drawing/2014/main" id="{C3AFC780-1375-891E-FF09-9F7B01DCF928}"/>
                  </a:ext>
                </a:extLst>
              </p:cNvPr>
              <p:cNvSpPr txBox="1"/>
              <p:nvPr/>
            </p:nvSpPr>
            <p:spPr>
              <a:xfrm>
                <a:off x="2590800" y="51932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0</a:t>
                </a:r>
              </a:p>
            </p:txBody>
          </p:sp>
          <p:sp>
            <p:nvSpPr>
              <p:cNvPr id="74" name="TextBox 73">
                <a:extLst>
                  <a:ext uri="{FF2B5EF4-FFF2-40B4-BE49-F238E27FC236}">
                    <a16:creationId xmlns:a16="http://schemas.microsoft.com/office/drawing/2014/main" id="{73744B42-AC31-3E7C-7C41-B931B284EA0E}"/>
                  </a:ext>
                </a:extLst>
              </p:cNvPr>
              <p:cNvSpPr txBox="1"/>
              <p:nvPr/>
            </p:nvSpPr>
            <p:spPr>
              <a:xfrm>
                <a:off x="3600650" y="51932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0</a:t>
                </a:r>
              </a:p>
            </p:txBody>
          </p:sp>
          <p:sp>
            <p:nvSpPr>
              <p:cNvPr id="75" name="TextBox 74">
                <a:extLst>
                  <a:ext uri="{FF2B5EF4-FFF2-40B4-BE49-F238E27FC236}">
                    <a16:creationId xmlns:a16="http://schemas.microsoft.com/office/drawing/2014/main" id="{31AA739B-C754-33A4-568C-536C7D40A844}"/>
                  </a:ext>
                </a:extLst>
              </p:cNvPr>
              <p:cNvSpPr txBox="1"/>
              <p:nvPr/>
            </p:nvSpPr>
            <p:spPr>
              <a:xfrm>
                <a:off x="4628950" y="51932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0</a:t>
                </a:r>
              </a:p>
            </p:txBody>
          </p:sp>
        </p:grpSp>
        <p:sp>
          <p:nvSpPr>
            <p:cNvPr id="76" name="TextBox 75">
              <a:extLst>
                <a:ext uri="{FF2B5EF4-FFF2-40B4-BE49-F238E27FC236}">
                  <a16:creationId xmlns:a16="http://schemas.microsoft.com/office/drawing/2014/main" id="{E012B71B-8B03-F0FF-1E7C-4440D1229779}"/>
                </a:ext>
              </a:extLst>
            </p:cNvPr>
            <p:cNvSpPr txBox="1"/>
            <p:nvPr/>
          </p:nvSpPr>
          <p:spPr>
            <a:xfrm>
              <a:off x="6096000" y="4110418"/>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1</a:t>
              </a:r>
            </a:p>
          </p:txBody>
        </p:sp>
        <p:sp>
          <p:nvSpPr>
            <p:cNvPr id="77" name="TextBox 76">
              <a:extLst>
                <a:ext uri="{FF2B5EF4-FFF2-40B4-BE49-F238E27FC236}">
                  <a16:creationId xmlns:a16="http://schemas.microsoft.com/office/drawing/2014/main" id="{70C29934-0D9B-0E21-3BBE-C74906950F0F}"/>
                </a:ext>
              </a:extLst>
            </p:cNvPr>
            <p:cNvSpPr txBox="1"/>
            <p:nvPr/>
          </p:nvSpPr>
          <p:spPr>
            <a:xfrm>
              <a:off x="6619775" y="3587086"/>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2</a:t>
              </a:r>
            </a:p>
          </p:txBody>
        </p:sp>
        <p:sp>
          <p:nvSpPr>
            <p:cNvPr id="78" name="TextBox 77">
              <a:extLst>
                <a:ext uri="{FF2B5EF4-FFF2-40B4-BE49-F238E27FC236}">
                  <a16:creationId xmlns:a16="http://schemas.microsoft.com/office/drawing/2014/main" id="{DAF9347E-D0CE-B363-805D-E96C201547E6}"/>
                </a:ext>
              </a:extLst>
            </p:cNvPr>
            <p:cNvSpPr txBox="1"/>
            <p:nvPr/>
          </p:nvSpPr>
          <p:spPr>
            <a:xfrm>
              <a:off x="7143550" y="3082118"/>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3</a:t>
              </a:r>
            </a:p>
          </p:txBody>
        </p:sp>
        <p:sp>
          <p:nvSpPr>
            <p:cNvPr id="79" name="TextBox 78">
              <a:extLst>
                <a:ext uri="{FF2B5EF4-FFF2-40B4-BE49-F238E27FC236}">
                  <a16:creationId xmlns:a16="http://schemas.microsoft.com/office/drawing/2014/main" id="{B3D907F8-F016-289C-C9D4-AD121A2D1B6B}"/>
                </a:ext>
              </a:extLst>
            </p:cNvPr>
            <p:cNvSpPr txBox="1"/>
            <p:nvPr/>
          </p:nvSpPr>
          <p:spPr>
            <a:xfrm>
              <a:off x="7620000" y="2598086"/>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4</a:t>
              </a:r>
            </a:p>
          </p:txBody>
        </p:sp>
        <p:sp>
          <p:nvSpPr>
            <p:cNvPr id="80" name="TextBox 79">
              <a:extLst>
                <a:ext uri="{FF2B5EF4-FFF2-40B4-BE49-F238E27FC236}">
                  <a16:creationId xmlns:a16="http://schemas.microsoft.com/office/drawing/2014/main" id="{F7100A49-F886-4B7F-032C-A7F82A148D30}"/>
                </a:ext>
              </a:extLst>
            </p:cNvPr>
            <p:cNvSpPr txBox="1"/>
            <p:nvPr/>
          </p:nvSpPr>
          <p:spPr>
            <a:xfrm>
              <a:off x="8124525" y="2110768"/>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5</a:t>
              </a:r>
            </a:p>
          </p:txBody>
        </p:sp>
        <p:sp>
          <p:nvSpPr>
            <p:cNvPr id="81" name="TextBox 80">
              <a:extLst>
                <a:ext uri="{FF2B5EF4-FFF2-40B4-BE49-F238E27FC236}">
                  <a16:creationId xmlns:a16="http://schemas.microsoft.com/office/drawing/2014/main" id="{1DE402A5-5085-8062-958E-095268ED5002}"/>
                </a:ext>
              </a:extLst>
            </p:cNvPr>
            <p:cNvSpPr txBox="1"/>
            <p:nvPr/>
          </p:nvSpPr>
          <p:spPr>
            <a:xfrm>
              <a:off x="8886525" y="2112011"/>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1</a:t>
              </a:r>
            </a:p>
          </p:txBody>
        </p:sp>
        <p:sp>
          <p:nvSpPr>
            <p:cNvPr id="82" name="TextBox 81">
              <a:extLst>
                <a:ext uri="{FF2B5EF4-FFF2-40B4-BE49-F238E27FC236}">
                  <a16:creationId xmlns:a16="http://schemas.microsoft.com/office/drawing/2014/main" id="{71E065EB-F179-64E6-6E6C-28545CF21AC2}"/>
                </a:ext>
              </a:extLst>
            </p:cNvPr>
            <p:cNvSpPr txBox="1"/>
            <p:nvPr/>
          </p:nvSpPr>
          <p:spPr>
            <a:xfrm>
              <a:off x="9410300" y="2615293"/>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2</a:t>
              </a:r>
            </a:p>
          </p:txBody>
        </p:sp>
        <p:sp>
          <p:nvSpPr>
            <p:cNvPr id="83" name="TextBox 82">
              <a:extLst>
                <a:ext uri="{FF2B5EF4-FFF2-40B4-BE49-F238E27FC236}">
                  <a16:creationId xmlns:a16="http://schemas.microsoft.com/office/drawing/2014/main" id="{C8FAEDC1-7E50-51A2-EA10-E6F55C57F010}"/>
                </a:ext>
              </a:extLst>
            </p:cNvPr>
            <p:cNvSpPr txBox="1"/>
            <p:nvPr/>
          </p:nvSpPr>
          <p:spPr>
            <a:xfrm>
              <a:off x="9944500" y="3131486"/>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3</a:t>
              </a:r>
            </a:p>
          </p:txBody>
        </p:sp>
        <p:sp>
          <p:nvSpPr>
            <p:cNvPr id="84" name="TextBox 83">
              <a:extLst>
                <a:ext uri="{FF2B5EF4-FFF2-40B4-BE49-F238E27FC236}">
                  <a16:creationId xmlns:a16="http://schemas.microsoft.com/office/drawing/2014/main" id="{C1423FBD-A910-5E86-8047-F1C299AC569E}"/>
                </a:ext>
              </a:extLst>
            </p:cNvPr>
            <p:cNvSpPr txBox="1"/>
            <p:nvPr/>
          </p:nvSpPr>
          <p:spPr>
            <a:xfrm>
              <a:off x="10458650" y="3615518"/>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4</a:t>
              </a:r>
            </a:p>
          </p:txBody>
        </p:sp>
        <p:sp>
          <p:nvSpPr>
            <p:cNvPr id="85" name="TextBox 84">
              <a:extLst>
                <a:ext uri="{FF2B5EF4-FFF2-40B4-BE49-F238E27FC236}">
                  <a16:creationId xmlns:a16="http://schemas.microsoft.com/office/drawing/2014/main" id="{9814B686-8199-3EE8-020B-D01B732FBD24}"/>
                </a:ext>
              </a:extLst>
            </p:cNvPr>
            <p:cNvSpPr txBox="1"/>
            <p:nvPr/>
          </p:nvSpPr>
          <p:spPr>
            <a:xfrm>
              <a:off x="10972800" y="4198286"/>
              <a:ext cx="5334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5</a:t>
              </a:r>
            </a:p>
          </p:txBody>
        </p:sp>
        <p:sp>
          <p:nvSpPr>
            <p:cNvPr id="86" name="TextBox 85">
              <a:extLst>
                <a:ext uri="{FF2B5EF4-FFF2-40B4-BE49-F238E27FC236}">
                  <a16:creationId xmlns:a16="http://schemas.microsoft.com/office/drawing/2014/main" id="{B2920D86-4833-8735-6A40-6C664EA16BBC}"/>
                </a:ext>
              </a:extLst>
            </p:cNvPr>
            <p:cNvSpPr txBox="1"/>
            <p:nvPr/>
          </p:nvSpPr>
          <p:spPr>
            <a:xfrm>
              <a:off x="6705600" y="2826686"/>
              <a:ext cx="685800" cy="369332"/>
            </a:xfrm>
            <a:prstGeom prst="rect">
              <a:avLst/>
            </a:prstGeom>
            <a:noFill/>
          </p:spPr>
          <p:txBody>
            <a:bodyPr wrap="square" rtlCol="0">
              <a:spAutoFit/>
            </a:bodyPr>
            <a:lstStyle/>
            <a:p>
              <a:pPr algn="ctr" fontAlgn="base">
                <a:spcBef>
                  <a:spcPct val="0"/>
                </a:spcBef>
                <a:spcAft>
                  <a:spcPct val="0"/>
                </a:spcAft>
              </a:pPr>
              <a:r>
                <a:rPr lang="en-US" dirty="0">
                  <a:solidFill>
                    <a:srgbClr val="000000"/>
                  </a:solidFill>
                  <a:ea typeface="ＭＳ Ｐゴシック" charset="0"/>
                  <a:cs typeface="Calibri" panose="020F0502020204030204" pitchFamily="34" charset="0"/>
                </a:rPr>
                <a:t>j</a:t>
              </a:r>
            </a:p>
          </p:txBody>
        </p:sp>
        <p:sp>
          <p:nvSpPr>
            <p:cNvPr id="87" name="TextBox 86">
              <a:extLst>
                <a:ext uri="{FF2B5EF4-FFF2-40B4-BE49-F238E27FC236}">
                  <a16:creationId xmlns:a16="http://schemas.microsoft.com/office/drawing/2014/main" id="{4F0888B5-9FD8-8D5E-3A1D-2EFDCF1572EA}"/>
                </a:ext>
              </a:extLst>
            </p:cNvPr>
            <p:cNvSpPr txBox="1"/>
            <p:nvPr/>
          </p:nvSpPr>
          <p:spPr>
            <a:xfrm>
              <a:off x="10210800" y="2826686"/>
              <a:ext cx="685800" cy="369332"/>
            </a:xfrm>
            <a:prstGeom prst="rect">
              <a:avLst/>
            </a:prstGeom>
            <a:noFill/>
          </p:spPr>
          <p:txBody>
            <a:bodyPr wrap="square" rtlCol="0">
              <a:spAutoFit/>
            </a:bodyPr>
            <a:lstStyle/>
            <a:p>
              <a:pPr algn="ctr" fontAlgn="base">
                <a:spcBef>
                  <a:spcPct val="0"/>
                </a:spcBef>
                <a:spcAft>
                  <a:spcPct val="0"/>
                </a:spcAft>
              </a:pPr>
              <a:r>
                <a:rPr lang="en-US" dirty="0" err="1">
                  <a:solidFill>
                    <a:srgbClr val="000000"/>
                  </a:solidFill>
                  <a:ea typeface="ＭＳ Ｐゴシック" charset="0"/>
                  <a:cs typeface="Calibri" panose="020F0502020204030204" pitchFamily="34" charset="0"/>
                </a:rPr>
                <a:t>i</a:t>
              </a:r>
              <a:endParaRPr lang="en-US" dirty="0">
                <a:solidFill>
                  <a:srgbClr val="000000"/>
                </a:solidFill>
                <a:ea typeface="ＭＳ Ｐゴシック" charset="0"/>
                <a:cs typeface="Calibri" panose="020F0502020204030204" pitchFamily="34" charset="0"/>
              </a:endParaRPr>
            </a:p>
          </p:txBody>
        </p:sp>
        <p:grpSp>
          <p:nvGrpSpPr>
            <p:cNvPr id="88" name="Group 87">
              <a:extLst>
                <a:ext uri="{FF2B5EF4-FFF2-40B4-BE49-F238E27FC236}">
                  <a16:creationId xmlns:a16="http://schemas.microsoft.com/office/drawing/2014/main" id="{CEE22E79-697C-3502-F21B-D6F315406A83}"/>
                </a:ext>
              </a:extLst>
            </p:cNvPr>
            <p:cNvGrpSpPr/>
            <p:nvPr/>
          </p:nvGrpSpPr>
          <p:grpSpPr>
            <a:xfrm>
              <a:off x="6934200" y="4034218"/>
              <a:ext cx="3733800" cy="381000"/>
              <a:chOff x="1066800" y="4648200"/>
              <a:chExt cx="3733800" cy="381000"/>
            </a:xfrm>
          </p:grpSpPr>
          <p:sp>
            <p:nvSpPr>
              <p:cNvPr id="89" name="TextBox 88">
                <a:extLst>
                  <a:ext uri="{FF2B5EF4-FFF2-40B4-BE49-F238E27FC236}">
                    <a16:creationId xmlns:a16="http://schemas.microsoft.com/office/drawing/2014/main" id="{FBC4CE91-4A47-503C-A9E9-21B82D5A9029}"/>
                  </a:ext>
                </a:extLst>
              </p:cNvPr>
              <p:cNvSpPr txBox="1"/>
              <p:nvPr/>
            </p:nvSpPr>
            <p:spPr>
              <a:xfrm>
                <a:off x="1066800" y="46598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350</a:t>
                </a:r>
              </a:p>
            </p:txBody>
          </p:sp>
          <p:sp>
            <p:nvSpPr>
              <p:cNvPr id="90" name="TextBox 89">
                <a:extLst>
                  <a:ext uri="{FF2B5EF4-FFF2-40B4-BE49-F238E27FC236}">
                    <a16:creationId xmlns:a16="http://schemas.microsoft.com/office/drawing/2014/main" id="{4710AF11-FE22-57D2-7693-EBF214475414}"/>
                  </a:ext>
                </a:extLst>
              </p:cNvPr>
              <p:cNvSpPr txBox="1"/>
              <p:nvPr/>
            </p:nvSpPr>
            <p:spPr>
              <a:xfrm>
                <a:off x="2057400" y="4648200"/>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35</a:t>
                </a:r>
              </a:p>
            </p:txBody>
          </p:sp>
          <p:sp>
            <p:nvSpPr>
              <p:cNvPr id="91" name="TextBox 90">
                <a:extLst>
                  <a:ext uri="{FF2B5EF4-FFF2-40B4-BE49-F238E27FC236}">
                    <a16:creationId xmlns:a16="http://schemas.microsoft.com/office/drawing/2014/main" id="{9C04B5A0-AD17-896A-0465-E0F1A701F954}"/>
                  </a:ext>
                </a:extLst>
              </p:cNvPr>
              <p:cNvSpPr txBox="1"/>
              <p:nvPr/>
            </p:nvSpPr>
            <p:spPr>
              <a:xfrm>
                <a:off x="3124200" y="46598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15</a:t>
                </a:r>
              </a:p>
            </p:txBody>
          </p:sp>
          <p:sp>
            <p:nvSpPr>
              <p:cNvPr id="92" name="TextBox 91">
                <a:extLst>
                  <a:ext uri="{FF2B5EF4-FFF2-40B4-BE49-F238E27FC236}">
                    <a16:creationId xmlns:a16="http://schemas.microsoft.com/office/drawing/2014/main" id="{569B30DD-0920-ACDC-E0F9-6BBCD0D5FA07}"/>
                  </a:ext>
                </a:extLst>
              </p:cNvPr>
              <p:cNvSpPr txBox="1"/>
              <p:nvPr/>
            </p:nvSpPr>
            <p:spPr>
              <a:xfrm>
                <a:off x="4114800" y="465986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27</a:t>
                </a:r>
              </a:p>
            </p:txBody>
          </p:sp>
        </p:grpSp>
        <p:sp>
          <p:nvSpPr>
            <p:cNvPr id="93" name="TextBox 92">
              <a:extLst>
                <a:ext uri="{FF2B5EF4-FFF2-40B4-BE49-F238E27FC236}">
                  <a16:creationId xmlns:a16="http://schemas.microsoft.com/office/drawing/2014/main" id="{84926EC4-BA40-3126-FDC9-9FC1BAEB4734}"/>
                </a:ext>
              </a:extLst>
            </p:cNvPr>
            <p:cNvSpPr txBox="1"/>
            <p:nvPr/>
          </p:nvSpPr>
          <p:spPr>
            <a:xfrm>
              <a:off x="7444450" y="3512486"/>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105</a:t>
              </a:r>
            </a:p>
          </p:txBody>
        </p:sp>
        <p:sp>
          <p:nvSpPr>
            <p:cNvPr id="94" name="TextBox 93">
              <a:extLst>
                <a:ext uri="{FF2B5EF4-FFF2-40B4-BE49-F238E27FC236}">
                  <a16:creationId xmlns:a16="http://schemas.microsoft.com/office/drawing/2014/main" id="{B99485A2-8DE2-8A13-E998-FC57694535E3}"/>
                </a:ext>
              </a:extLst>
            </p:cNvPr>
            <p:cNvSpPr txBox="1"/>
            <p:nvPr/>
          </p:nvSpPr>
          <p:spPr>
            <a:xfrm>
              <a:off x="8458200" y="3512486"/>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56</a:t>
              </a:r>
            </a:p>
          </p:txBody>
        </p:sp>
        <p:sp>
          <p:nvSpPr>
            <p:cNvPr id="95" name="TextBox 94">
              <a:extLst>
                <a:ext uri="{FF2B5EF4-FFF2-40B4-BE49-F238E27FC236}">
                  <a16:creationId xmlns:a16="http://schemas.microsoft.com/office/drawing/2014/main" id="{2969950D-0F91-E211-B5B5-D7E647DA54D1}"/>
                </a:ext>
              </a:extLst>
            </p:cNvPr>
            <p:cNvSpPr txBox="1"/>
            <p:nvPr/>
          </p:nvSpPr>
          <p:spPr>
            <a:xfrm>
              <a:off x="9478700" y="3512486"/>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72</a:t>
              </a:r>
            </a:p>
          </p:txBody>
        </p:sp>
        <p:sp>
          <p:nvSpPr>
            <p:cNvPr id="96" name="TextBox 95">
              <a:extLst>
                <a:ext uri="{FF2B5EF4-FFF2-40B4-BE49-F238E27FC236}">
                  <a16:creationId xmlns:a16="http://schemas.microsoft.com/office/drawing/2014/main" id="{126CEE30-C3AE-EED5-43D4-55BA2C12C62B}"/>
                </a:ext>
              </a:extLst>
            </p:cNvPr>
            <p:cNvSpPr txBox="1"/>
            <p:nvPr/>
          </p:nvSpPr>
          <p:spPr>
            <a:xfrm>
              <a:off x="7924800" y="304361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135</a:t>
              </a:r>
            </a:p>
          </p:txBody>
        </p:sp>
        <p:sp>
          <p:nvSpPr>
            <p:cNvPr id="97" name="TextBox 96">
              <a:extLst>
                <a:ext uri="{FF2B5EF4-FFF2-40B4-BE49-F238E27FC236}">
                  <a16:creationId xmlns:a16="http://schemas.microsoft.com/office/drawing/2014/main" id="{97AD2C3D-6561-5BFF-1645-02F2F2AA5131}"/>
                </a:ext>
              </a:extLst>
            </p:cNvPr>
            <p:cNvSpPr txBox="1"/>
            <p:nvPr/>
          </p:nvSpPr>
          <p:spPr>
            <a:xfrm>
              <a:off x="8991600" y="3043618"/>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125</a:t>
              </a:r>
            </a:p>
          </p:txBody>
        </p:sp>
        <p:sp>
          <p:nvSpPr>
            <p:cNvPr id="98" name="TextBox 97">
              <a:extLst>
                <a:ext uri="{FF2B5EF4-FFF2-40B4-BE49-F238E27FC236}">
                  <a16:creationId xmlns:a16="http://schemas.microsoft.com/office/drawing/2014/main" id="{13FB741E-2642-26B1-1C31-87B992170C79}"/>
                </a:ext>
              </a:extLst>
            </p:cNvPr>
            <p:cNvSpPr txBox="1"/>
            <p:nvPr/>
          </p:nvSpPr>
          <p:spPr>
            <a:xfrm>
              <a:off x="8458200" y="2521886"/>
              <a:ext cx="685800" cy="369332"/>
            </a:xfrm>
            <a:prstGeom prst="rect">
              <a:avLst/>
            </a:prstGeom>
            <a:noFill/>
          </p:spPr>
          <p:txBody>
            <a:bodyPr wrap="square" rtlCol="0">
              <a:spAutoFit/>
            </a:bodyPr>
            <a:lstStyle/>
            <a:p>
              <a:pPr algn="ctr" fontAlgn="base">
                <a:spcBef>
                  <a:spcPct val="0"/>
                </a:spcBef>
                <a:spcAft>
                  <a:spcPct val="0"/>
                </a:spcAft>
              </a:pPr>
              <a:r>
                <a:rPr lang="en-US" b="1" dirty="0">
                  <a:solidFill>
                    <a:srgbClr val="FFFFFF"/>
                  </a:solidFill>
                  <a:ea typeface="ＭＳ Ｐゴシック" charset="0"/>
                  <a:cs typeface="Calibri" panose="020F0502020204030204" pitchFamily="34" charset="0"/>
                </a:rPr>
                <a:t>222</a:t>
              </a:r>
            </a:p>
          </p:txBody>
        </p:sp>
        <p:sp>
          <p:nvSpPr>
            <p:cNvPr id="99" name="Rectangle 98">
              <a:extLst>
                <a:ext uri="{FF2B5EF4-FFF2-40B4-BE49-F238E27FC236}">
                  <a16:creationId xmlns:a16="http://schemas.microsoft.com/office/drawing/2014/main" id="{F52BBA4B-1897-A70C-3047-34BAAED16381}"/>
                </a:ext>
              </a:extLst>
            </p:cNvPr>
            <p:cNvSpPr/>
            <p:nvPr/>
          </p:nvSpPr>
          <p:spPr>
            <a:xfrm rot="18894723">
              <a:off x="6400552" y="4379283"/>
              <a:ext cx="716758" cy="727229"/>
            </a:xfrm>
            <a:prstGeom prst="rect">
              <a:avLst/>
            </a:prstGeom>
            <a:noFill/>
            <a:ln w="25400" cap="flat" cmpd="sng" algn="ctr">
              <a:solidFill>
                <a:srgbClr val="FF0000"/>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100" name="Rectangle 99">
              <a:extLst>
                <a:ext uri="{FF2B5EF4-FFF2-40B4-BE49-F238E27FC236}">
                  <a16:creationId xmlns:a16="http://schemas.microsoft.com/office/drawing/2014/main" id="{7E817695-49AE-6F97-1B7C-ED8811C45E31}"/>
                </a:ext>
              </a:extLst>
            </p:cNvPr>
            <p:cNvSpPr/>
            <p:nvPr/>
          </p:nvSpPr>
          <p:spPr>
            <a:xfrm rot="18894723">
              <a:off x="7924553" y="3876324"/>
              <a:ext cx="716758" cy="727229"/>
            </a:xfrm>
            <a:prstGeom prst="rect">
              <a:avLst/>
            </a:prstGeom>
            <a:noFill/>
            <a:ln w="25400" cap="flat" cmpd="sng" algn="ctr">
              <a:solidFill>
                <a:srgbClr val="FF0000"/>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101" name="Rectangle 100">
              <a:extLst>
                <a:ext uri="{FF2B5EF4-FFF2-40B4-BE49-F238E27FC236}">
                  <a16:creationId xmlns:a16="http://schemas.microsoft.com/office/drawing/2014/main" id="{5020478B-BD72-F50E-D348-0E5BF50E4EDE}"/>
                </a:ext>
              </a:extLst>
            </p:cNvPr>
            <p:cNvSpPr/>
            <p:nvPr/>
          </p:nvSpPr>
          <p:spPr>
            <a:xfrm rot="18894723">
              <a:off x="6913114" y="3866699"/>
              <a:ext cx="716758" cy="727229"/>
            </a:xfrm>
            <a:prstGeom prst="rect">
              <a:avLst/>
            </a:prstGeom>
            <a:noFill/>
            <a:ln w="25400" cap="flat" cmpd="sng" algn="ctr">
              <a:solidFill>
                <a:srgbClr val="92D050"/>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sp>
          <p:nvSpPr>
            <p:cNvPr id="102" name="Rectangle 101">
              <a:extLst>
                <a:ext uri="{FF2B5EF4-FFF2-40B4-BE49-F238E27FC236}">
                  <a16:creationId xmlns:a16="http://schemas.microsoft.com/office/drawing/2014/main" id="{639B6844-BE1F-507C-9EFA-3D92512D151F}"/>
                </a:ext>
              </a:extLst>
            </p:cNvPr>
            <p:cNvSpPr/>
            <p:nvPr/>
          </p:nvSpPr>
          <p:spPr>
            <a:xfrm rot="18894723">
              <a:off x="8446739" y="4390474"/>
              <a:ext cx="716758" cy="727229"/>
            </a:xfrm>
            <a:prstGeom prst="rect">
              <a:avLst/>
            </a:prstGeom>
            <a:noFill/>
            <a:ln w="25400" cap="flat" cmpd="sng" algn="ctr">
              <a:solidFill>
                <a:srgbClr val="92D050"/>
              </a:solidFill>
              <a:prstDash val="solid"/>
            </a:ln>
            <a:effectLst/>
          </p:spPr>
          <p:txBody>
            <a:bodyPr rtlCol="0" anchor="ctr"/>
            <a:lstStyle/>
            <a:p>
              <a:pPr algn="ctr" fontAlgn="base">
                <a:spcBef>
                  <a:spcPct val="0"/>
                </a:spcBef>
                <a:spcAft>
                  <a:spcPct val="0"/>
                </a:spcAft>
                <a:defRPr/>
              </a:pPr>
              <a:endParaRPr lang="en-US" kern="0">
                <a:solidFill>
                  <a:srgbClr val="FFFFFF"/>
                </a:solidFill>
                <a:ea typeface="ＭＳ Ｐゴシック" charset="0"/>
                <a:cs typeface="Calibri" panose="020F0502020204030204" pitchFamily="34" charset="0"/>
              </a:endParaRPr>
            </a:p>
          </p:txBody>
        </p:sp>
      </p:grpSp>
    </p:spTree>
    <p:extLst>
      <p:ext uri="{BB962C8B-B14F-4D97-AF65-F5344CB8AC3E}">
        <p14:creationId xmlns:p14="http://schemas.microsoft.com/office/powerpoint/2010/main" val="417860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E391E37-685B-61D6-DF3A-B07FE465265A}"/>
              </a:ext>
            </a:extLst>
          </p:cNvPr>
          <p:cNvSpPr/>
          <p:nvPr/>
        </p:nvSpPr>
        <p:spPr>
          <a:xfrm>
            <a:off x="1194318" y="5700827"/>
            <a:ext cx="10997682" cy="11571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ext Placeholder 1">
            <a:extLst>
              <a:ext uri="{FF2B5EF4-FFF2-40B4-BE49-F238E27FC236}">
                <a16:creationId xmlns:a16="http://schemas.microsoft.com/office/drawing/2014/main" id="{2E6EE3D5-1936-B65F-9809-C27F89ACFCF5}"/>
              </a:ext>
            </a:extLst>
          </p:cNvPr>
          <p:cNvSpPr>
            <a:spLocks noGrp="1"/>
          </p:cNvSpPr>
          <p:nvPr>
            <p:ph type="body" sz="quarter" idx="18"/>
          </p:nvPr>
        </p:nvSpPr>
        <p:spPr/>
        <p:txBody>
          <a:bodyPr/>
          <a:lstStyle/>
          <a:p>
            <a:r>
              <a:rPr lang="en-US" dirty="0"/>
              <a:t>Task 6a: Describe </a:t>
            </a:r>
            <a:r>
              <a:rPr lang="en-US" dirty="0">
                <a:solidFill>
                  <a:srgbClr val="7889FB"/>
                </a:solidFill>
              </a:rPr>
              <a:t>min-max quantization</a:t>
            </a:r>
            <a:r>
              <a:rPr lang="en-US" dirty="0"/>
              <a:t> of an FP64 (floating point) representation into UINT8 (integer). </a:t>
            </a:r>
            <a:br>
              <a:rPr lang="en-US" dirty="0"/>
            </a:br>
            <a:r>
              <a:rPr lang="en-US" dirty="0"/>
              <a:t>Why does such an encoding </a:t>
            </a:r>
            <a:r>
              <a:rPr lang="en-US" dirty="0">
                <a:solidFill>
                  <a:srgbClr val="7889FB"/>
                </a:solidFill>
              </a:rPr>
              <a:t>increase training and/or inference performance</a:t>
            </a:r>
            <a:r>
              <a:rPr lang="en-US" dirty="0"/>
              <a:t>? [8/100 points]</a:t>
            </a:r>
          </a:p>
          <a:p>
            <a:pPr lvl="1"/>
            <a:endParaRPr lang="en-US" dirty="0"/>
          </a:p>
          <a:p>
            <a:pPr lvl="1"/>
            <a:endParaRPr lang="en-US" dirty="0"/>
          </a:p>
          <a:p>
            <a:pPr lvl="1"/>
            <a:endParaRPr lang="en-US" dirty="0"/>
          </a:p>
          <a:p>
            <a:r>
              <a:rPr lang="en-US" dirty="0">
                <a:solidFill>
                  <a:srgbClr val="C40D1E"/>
                </a:solidFill>
              </a:rPr>
              <a:t>Determine min/max range </a:t>
            </a:r>
            <a:r>
              <a:rPr lang="en-US" dirty="0"/>
              <a:t>of matrix</a:t>
            </a:r>
          </a:p>
          <a:p>
            <a:r>
              <a:rPr lang="en-US" dirty="0">
                <a:solidFill>
                  <a:srgbClr val="C40D1E"/>
                </a:solidFill>
              </a:rPr>
              <a:t>Split range into 2^8 = 256 buckets/bins</a:t>
            </a:r>
          </a:p>
          <a:p>
            <a:r>
              <a:rPr lang="en-US" dirty="0">
                <a:solidFill>
                  <a:srgbClr val="C40D1E"/>
                </a:solidFill>
              </a:rPr>
              <a:t>Encode FP64 values in a bin via </a:t>
            </a:r>
            <a:r>
              <a:rPr lang="en-US" dirty="0" err="1">
                <a:solidFill>
                  <a:srgbClr val="C40D1E"/>
                </a:solidFill>
              </a:rPr>
              <a:t>binID</a:t>
            </a:r>
            <a:r>
              <a:rPr lang="en-US" dirty="0"/>
              <a:t> (lossy, but order-preserving)</a:t>
            </a:r>
          </a:p>
          <a:p>
            <a:endParaRPr lang="en-US" dirty="0"/>
          </a:p>
          <a:p>
            <a:pPr marL="0" indent="0">
              <a:buNone/>
            </a:pPr>
            <a:r>
              <a:rPr lang="en-US" dirty="0">
                <a:solidFill>
                  <a:srgbClr val="C40D1E"/>
                </a:solidFill>
                <a:sym typeface="Wingdings" panose="05000000000000000000" pitchFamily="2" charset="2"/>
              </a:rPr>
              <a:t> </a:t>
            </a:r>
            <a:r>
              <a:rPr lang="en-US" dirty="0">
                <a:solidFill>
                  <a:srgbClr val="7889FB"/>
                </a:solidFill>
              </a:rPr>
              <a:t>Performance Improvements</a:t>
            </a:r>
          </a:p>
          <a:p>
            <a:pPr lvl="1"/>
            <a:r>
              <a:rPr lang="en-US" dirty="0"/>
              <a:t>(1) Reduced memory bandwidth requirements</a:t>
            </a:r>
          </a:p>
          <a:p>
            <a:pPr lvl="1"/>
            <a:r>
              <a:rPr lang="en-US" dirty="0"/>
              <a:t>(2) Increased instruction parallelism (e.g., AVX512: 8 FP64 </a:t>
            </a:r>
            <a:r>
              <a:rPr lang="en-US" dirty="0">
                <a:sym typeface="Wingdings" panose="05000000000000000000" pitchFamily="2" charset="2"/>
              </a:rPr>
              <a:t> 64 UINT8 ops</a:t>
            </a:r>
            <a:r>
              <a:rPr lang="en-US" dirty="0"/>
              <a:t>)</a:t>
            </a:r>
          </a:p>
          <a:p>
            <a:pPr lvl="1"/>
            <a:r>
              <a:rPr lang="en-US" dirty="0"/>
              <a:t>(3) Reduced energy consumption</a:t>
            </a:r>
          </a:p>
        </p:txBody>
      </p:sp>
      <p:sp>
        <p:nvSpPr>
          <p:cNvPr id="3" name="Text Placeholder 2">
            <a:extLst>
              <a:ext uri="{FF2B5EF4-FFF2-40B4-BE49-F238E27FC236}">
                <a16:creationId xmlns:a16="http://schemas.microsoft.com/office/drawing/2014/main" id="{3EE8024B-A357-948A-F014-CBDC31798534}"/>
              </a:ext>
            </a:extLst>
          </p:cNvPr>
          <p:cNvSpPr>
            <a:spLocks noGrp="1"/>
          </p:cNvSpPr>
          <p:nvPr>
            <p:ph type="body" sz="quarter" idx="14"/>
          </p:nvPr>
        </p:nvSpPr>
        <p:spPr/>
        <p:txBody>
          <a:bodyPr/>
          <a:lstStyle/>
          <a:p>
            <a:r>
              <a:rPr lang="en-US" dirty="0"/>
              <a:t>Task 6 Data Access Optimizations</a:t>
            </a:r>
          </a:p>
        </p:txBody>
      </p:sp>
      <p:grpSp>
        <p:nvGrpSpPr>
          <p:cNvPr id="4" name="Group 3">
            <a:extLst>
              <a:ext uri="{FF2B5EF4-FFF2-40B4-BE49-F238E27FC236}">
                <a16:creationId xmlns:a16="http://schemas.microsoft.com/office/drawing/2014/main" id="{B35E7BF6-4EED-09CA-9D3D-081C70803395}"/>
              </a:ext>
            </a:extLst>
          </p:cNvPr>
          <p:cNvGrpSpPr/>
          <p:nvPr/>
        </p:nvGrpSpPr>
        <p:grpSpPr>
          <a:xfrm>
            <a:off x="8671589" y="372873"/>
            <a:ext cx="1828800" cy="426118"/>
            <a:chOff x="8122950" y="438244"/>
            <a:chExt cx="1828800" cy="426118"/>
          </a:xfrm>
        </p:grpSpPr>
        <p:sp>
          <p:nvSpPr>
            <p:cNvPr id="5" name="Rectangle 4">
              <a:extLst>
                <a:ext uri="{FF2B5EF4-FFF2-40B4-BE49-F238E27FC236}">
                  <a16:creationId xmlns:a16="http://schemas.microsoft.com/office/drawing/2014/main" id="{8D787393-14E1-B5DC-CDB4-00EB05BD9E2E}"/>
                </a:ext>
              </a:extLst>
            </p:cNvPr>
            <p:cNvSpPr/>
            <p:nvPr/>
          </p:nvSpPr>
          <p:spPr>
            <a:xfrm>
              <a:off x="8122950" y="445399"/>
              <a:ext cx="1664208"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91/100</a:t>
              </a:r>
            </a:p>
          </p:txBody>
        </p:sp>
        <p:sp>
          <p:nvSpPr>
            <p:cNvPr id="6" name="Rectangle 5">
              <a:extLst>
                <a:ext uri="{FF2B5EF4-FFF2-40B4-BE49-F238E27FC236}">
                  <a16:creationId xmlns:a16="http://schemas.microsoft.com/office/drawing/2014/main" id="{6F6CDE0A-922A-164F-4D6A-72DB9F70D32B}"/>
                </a:ext>
              </a:extLst>
            </p:cNvPr>
            <p:cNvSpPr/>
            <p:nvPr/>
          </p:nvSpPr>
          <p:spPr>
            <a:xfrm>
              <a:off x="9787158" y="438244"/>
              <a:ext cx="164592"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Rectangle 6">
            <a:extLst>
              <a:ext uri="{FF2B5EF4-FFF2-40B4-BE49-F238E27FC236}">
                <a16:creationId xmlns:a16="http://schemas.microsoft.com/office/drawing/2014/main" id="{5CEBF023-6DAB-E08C-1DF3-E27DDD4D9B7E}"/>
              </a:ext>
            </a:extLst>
          </p:cNvPr>
          <p:cNvSpPr/>
          <p:nvPr/>
        </p:nvSpPr>
        <p:spPr>
          <a:xfrm>
            <a:off x="795557" y="2117406"/>
            <a:ext cx="2340864"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FP64</a:t>
            </a:r>
          </a:p>
        </p:txBody>
      </p:sp>
      <p:sp>
        <p:nvSpPr>
          <p:cNvPr id="8" name="Right Arrow 8">
            <a:extLst>
              <a:ext uri="{FF2B5EF4-FFF2-40B4-BE49-F238E27FC236}">
                <a16:creationId xmlns:a16="http://schemas.microsoft.com/office/drawing/2014/main" id="{B8FE2E5F-4706-26ED-EF4F-286A55ACD2BB}"/>
              </a:ext>
            </a:extLst>
          </p:cNvPr>
          <p:cNvSpPr/>
          <p:nvPr/>
        </p:nvSpPr>
        <p:spPr>
          <a:xfrm>
            <a:off x="3381179" y="2166454"/>
            <a:ext cx="326229" cy="320865"/>
          </a:xfrm>
          <a:prstGeom prst="rightArrow">
            <a:avLst/>
          </a:prstGeom>
          <a:solidFill>
            <a:srgbClr val="7889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onsolas" panose="020B0609020204030204" pitchFamily="49" charset="0"/>
            </a:endParaRPr>
          </a:p>
        </p:txBody>
      </p:sp>
      <p:sp>
        <p:nvSpPr>
          <p:cNvPr id="9" name="Rectangle 8">
            <a:extLst>
              <a:ext uri="{FF2B5EF4-FFF2-40B4-BE49-F238E27FC236}">
                <a16:creationId xmlns:a16="http://schemas.microsoft.com/office/drawing/2014/main" id="{531BAE91-8F37-1A40-4F14-7015DED559DE}"/>
              </a:ext>
            </a:extLst>
          </p:cNvPr>
          <p:cNvSpPr/>
          <p:nvPr/>
        </p:nvSpPr>
        <p:spPr>
          <a:xfrm>
            <a:off x="3952166" y="2120640"/>
            <a:ext cx="292608" cy="4189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B3BC8111-4F6D-7602-DF27-46E0844140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5380" y="2540335"/>
            <a:ext cx="5518394" cy="1131871"/>
          </a:xfrm>
          <a:prstGeom prst="rect">
            <a:avLst/>
          </a:prstGeom>
        </p:spPr>
      </p:pic>
      <p:sp>
        <p:nvSpPr>
          <p:cNvPr id="11" name="TextBox 10">
            <a:extLst>
              <a:ext uri="{FF2B5EF4-FFF2-40B4-BE49-F238E27FC236}">
                <a16:creationId xmlns:a16="http://schemas.microsoft.com/office/drawing/2014/main" id="{4C8C21A7-58B9-4AE5-84EC-DAB54B2023AC}"/>
              </a:ext>
            </a:extLst>
          </p:cNvPr>
          <p:cNvSpPr txBox="1"/>
          <p:nvPr/>
        </p:nvSpPr>
        <p:spPr>
          <a:xfrm>
            <a:off x="6519134" y="2274032"/>
            <a:ext cx="3969571" cy="400110"/>
          </a:xfrm>
          <a:prstGeom prst="rect">
            <a:avLst/>
          </a:prstGeom>
          <a:noFill/>
        </p:spPr>
        <p:txBody>
          <a:bodyPr wrap="square" lIns="0" rIns="0" rtlCol="0">
            <a:spAutoFit/>
          </a:bodyPr>
          <a:lstStyle/>
          <a:p>
            <a:pPr algn="ctr"/>
            <a:r>
              <a:rPr lang="en-US" sz="2000" b="1" dirty="0">
                <a:solidFill>
                  <a:srgbClr val="000000"/>
                </a:solidFill>
                <a:latin typeface="Calibri" panose="020F0502020204030204" pitchFamily="34" charset="0"/>
                <a:cs typeface="Calibri" panose="020F0502020204030204" pitchFamily="34" charset="0"/>
              </a:rPr>
              <a:t>Min/Max Quantization</a:t>
            </a:r>
          </a:p>
        </p:txBody>
      </p:sp>
      <p:pic>
        <p:nvPicPr>
          <p:cNvPr id="13" name="Picture 12">
            <a:extLst>
              <a:ext uri="{FF2B5EF4-FFF2-40B4-BE49-F238E27FC236}">
                <a16:creationId xmlns:a16="http://schemas.microsoft.com/office/drawing/2014/main" id="{36641A6F-2C8D-9AEE-E7BF-185A39D79AD7}"/>
              </a:ext>
            </a:extLst>
          </p:cNvPr>
          <p:cNvPicPr>
            <a:picLocks noChangeAspect="1"/>
          </p:cNvPicPr>
          <p:nvPr/>
        </p:nvPicPr>
        <p:blipFill>
          <a:blip r:embed="rId3"/>
          <a:stretch>
            <a:fillRect/>
          </a:stretch>
        </p:blipFill>
        <p:spPr>
          <a:xfrm>
            <a:off x="9564587" y="4192263"/>
            <a:ext cx="1997732" cy="2566938"/>
          </a:xfrm>
          <a:prstGeom prst="rect">
            <a:avLst/>
          </a:prstGeom>
        </p:spPr>
      </p:pic>
      <p:sp>
        <p:nvSpPr>
          <p:cNvPr id="15" name="TextBox 14">
            <a:extLst>
              <a:ext uri="{FF2B5EF4-FFF2-40B4-BE49-F238E27FC236}">
                <a16:creationId xmlns:a16="http://schemas.microsoft.com/office/drawing/2014/main" id="{7643A8BB-AFC0-C61F-455E-3DA4A324E971}"/>
              </a:ext>
            </a:extLst>
          </p:cNvPr>
          <p:cNvSpPr txBox="1"/>
          <p:nvPr/>
        </p:nvSpPr>
        <p:spPr>
          <a:xfrm>
            <a:off x="5941888" y="6029778"/>
            <a:ext cx="3559076" cy="738664"/>
          </a:xfrm>
          <a:prstGeom prst="rect">
            <a:avLst/>
          </a:prstGeom>
          <a:noFill/>
        </p:spPr>
        <p:txBody>
          <a:bodyPr wrap="square" lIns="0" rIns="0" rtlCol="0">
            <a:spAutoFit/>
          </a:bodyPr>
          <a:lstStyle/>
          <a:p>
            <a:pPr algn="r"/>
            <a:r>
              <a:rPr lang="en-US" sz="1400" dirty="0">
                <a:solidFill>
                  <a:srgbClr val="000000"/>
                </a:solidFill>
                <a:latin typeface="Calibri" panose="020F0502020204030204" pitchFamily="34" charset="0"/>
                <a:cs typeface="Calibri" panose="020F0502020204030204" pitchFamily="34" charset="0"/>
              </a:rPr>
              <a:t>[Jonathan Ragan-Kelly: The Future of Fast Code: Giving Hardware What It Wants, </a:t>
            </a:r>
            <a:r>
              <a:rPr lang="en-US" sz="1400" b="1" dirty="0">
                <a:solidFill>
                  <a:srgbClr val="000000"/>
                </a:solidFill>
                <a:latin typeface="Calibri" panose="020F0502020204030204" pitchFamily="34" charset="0"/>
                <a:cs typeface="Calibri" panose="020F0502020204030204" pitchFamily="34" charset="0"/>
              </a:rPr>
              <a:t>PLDI 2024</a:t>
            </a:r>
            <a:r>
              <a:rPr lang="en-US" sz="1400" dirty="0">
                <a:solidFill>
                  <a:srgbClr val="000000"/>
                </a:solidFill>
                <a:latin typeface="Calibri" panose="020F0502020204030204" pitchFamily="34" charset="0"/>
                <a:cs typeface="Calibri" panose="020F0502020204030204" pitchFamily="34" charset="0"/>
              </a:rPr>
              <a:t> Keynote (inspired by Bill Dally on 14nm)]</a:t>
            </a:r>
          </a:p>
        </p:txBody>
      </p:sp>
    </p:spTree>
    <p:extLst>
      <p:ext uri="{BB962C8B-B14F-4D97-AF65-F5344CB8AC3E}">
        <p14:creationId xmlns:p14="http://schemas.microsoft.com/office/powerpoint/2010/main" val="9049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1" end="11"/>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D7E2FB-F10E-2461-4EDC-17A07B115C3C}"/>
              </a:ext>
            </a:extLst>
          </p:cNvPr>
          <p:cNvSpPr>
            <a:spLocks noGrp="1"/>
          </p:cNvSpPr>
          <p:nvPr>
            <p:ph type="body" sz="quarter" idx="18"/>
          </p:nvPr>
        </p:nvSpPr>
        <p:spPr/>
        <p:txBody>
          <a:bodyPr/>
          <a:lstStyle/>
          <a:p>
            <a:r>
              <a:rPr lang="en-US" dirty="0"/>
              <a:t>Task 7a: Consider a deployed model M in a cloud serving </a:t>
            </a:r>
            <a:br>
              <a:rPr lang="en-US" dirty="0"/>
            </a:br>
            <a:r>
              <a:rPr lang="en-US" dirty="0"/>
              <a:t>environment and assume 1000s of clients. Explain three </a:t>
            </a:r>
            <a:br>
              <a:rPr lang="en-US" dirty="0"/>
            </a:br>
            <a:r>
              <a:rPr lang="en-US" dirty="0"/>
              <a:t>strategies for </a:t>
            </a:r>
            <a:r>
              <a:rPr lang="en-US" dirty="0">
                <a:solidFill>
                  <a:srgbClr val="7889FB"/>
                </a:solidFill>
              </a:rPr>
              <a:t>improving model scoring throughput</a:t>
            </a:r>
            <a:r>
              <a:rPr lang="en-US" dirty="0"/>
              <a:t> </a:t>
            </a:r>
            <a:br>
              <a:rPr lang="en-US" dirty="0"/>
            </a:br>
            <a:r>
              <a:rPr lang="en-US" dirty="0"/>
              <a:t>at the serving site. [9/100 points] </a:t>
            </a:r>
          </a:p>
          <a:p>
            <a:pPr lvl="1"/>
            <a:endParaRPr lang="en-US" dirty="0"/>
          </a:p>
          <a:p>
            <a:pPr lvl="1"/>
            <a:endParaRPr lang="en-US" dirty="0"/>
          </a:p>
          <a:p>
            <a:r>
              <a:rPr lang="en-US" dirty="0">
                <a:solidFill>
                  <a:srgbClr val="C40D1E"/>
                </a:solidFill>
              </a:rPr>
              <a:t>Caching / Reuse of input-prediction pairs</a:t>
            </a:r>
            <a:r>
              <a:rPr lang="en-US" dirty="0"/>
              <a:t> (fewer model invocations)</a:t>
            </a:r>
          </a:p>
          <a:p>
            <a:r>
              <a:rPr lang="en-US" dirty="0">
                <a:solidFill>
                  <a:srgbClr val="C40D1E"/>
                </a:solidFill>
              </a:rPr>
              <a:t>Batching of client requests / vectorization</a:t>
            </a:r>
            <a:r>
              <a:rPr lang="en-US" dirty="0"/>
              <a:t> </a:t>
            </a:r>
            <a:br>
              <a:rPr lang="en-US" dirty="0"/>
            </a:br>
            <a:r>
              <a:rPr lang="en-US" dirty="0"/>
              <a:t>(fewer kernel launches, utilize compute better, less sync barriers)</a:t>
            </a:r>
          </a:p>
          <a:p>
            <a:r>
              <a:rPr lang="en-US" dirty="0">
                <a:solidFill>
                  <a:srgbClr val="C40D1E"/>
                </a:solidFill>
              </a:rPr>
              <a:t>Quantization of input data</a:t>
            </a:r>
            <a:r>
              <a:rPr lang="en-US" dirty="0"/>
              <a:t> (data transfer to serving systems, instruction parallelism)</a:t>
            </a:r>
          </a:p>
          <a:p>
            <a:r>
              <a:rPr lang="en-US" dirty="0">
                <a:solidFill>
                  <a:srgbClr val="C40D1E"/>
                </a:solidFill>
              </a:rPr>
              <a:t>Inference Program Compilation</a:t>
            </a:r>
          </a:p>
          <a:p>
            <a:r>
              <a:rPr lang="en-US" dirty="0">
                <a:solidFill>
                  <a:srgbClr val="C40D1E"/>
                </a:solidFill>
              </a:rPr>
              <a:t>Specialized, Smaller Models</a:t>
            </a:r>
            <a:r>
              <a:rPr lang="en-US" dirty="0"/>
              <a:t>  </a:t>
            </a:r>
          </a:p>
        </p:txBody>
      </p:sp>
      <p:sp>
        <p:nvSpPr>
          <p:cNvPr id="3" name="Text Placeholder 2">
            <a:extLst>
              <a:ext uri="{FF2B5EF4-FFF2-40B4-BE49-F238E27FC236}">
                <a16:creationId xmlns:a16="http://schemas.microsoft.com/office/drawing/2014/main" id="{78CC9455-9E30-62DD-D767-C78B5F89DC0A}"/>
              </a:ext>
            </a:extLst>
          </p:cNvPr>
          <p:cNvSpPr>
            <a:spLocks noGrp="1"/>
          </p:cNvSpPr>
          <p:nvPr>
            <p:ph type="body" sz="quarter" idx="14"/>
          </p:nvPr>
        </p:nvSpPr>
        <p:spPr/>
        <p:txBody>
          <a:bodyPr/>
          <a:lstStyle/>
          <a:p>
            <a:r>
              <a:rPr lang="en-US" dirty="0"/>
              <a:t>Task 7 Model Deployment</a:t>
            </a:r>
          </a:p>
        </p:txBody>
      </p:sp>
      <p:sp>
        <p:nvSpPr>
          <p:cNvPr id="5" name="Rectangle 4">
            <a:extLst>
              <a:ext uri="{FF2B5EF4-FFF2-40B4-BE49-F238E27FC236}">
                <a16:creationId xmlns:a16="http://schemas.microsoft.com/office/drawing/2014/main" id="{5BE51F93-B40A-1347-CD88-5347F9BF7781}"/>
              </a:ext>
            </a:extLst>
          </p:cNvPr>
          <p:cNvSpPr/>
          <p:nvPr/>
        </p:nvSpPr>
        <p:spPr>
          <a:xfrm>
            <a:off x="8671589" y="380028"/>
            <a:ext cx="1828800" cy="418963"/>
          </a:xfrm>
          <a:prstGeom prst="rect">
            <a:avLst/>
          </a:prstGeom>
          <a:solidFill>
            <a:srgbClr val="7889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100/100</a:t>
            </a:r>
          </a:p>
        </p:txBody>
      </p:sp>
      <p:sp>
        <p:nvSpPr>
          <p:cNvPr id="8" name="Rectangle 7">
            <a:extLst>
              <a:ext uri="{FF2B5EF4-FFF2-40B4-BE49-F238E27FC236}">
                <a16:creationId xmlns:a16="http://schemas.microsoft.com/office/drawing/2014/main" id="{00FAFAEF-1A0D-1B74-2EBF-ED9977EEEFB5}"/>
              </a:ext>
            </a:extLst>
          </p:cNvPr>
          <p:cNvSpPr/>
          <p:nvPr/>
        </p:nvSpPr>
        <p:spPr>
          <a:xfrm>
            <a:off x="10268526" y="1438720"/>
            <a:ext cx="701393" cy="39867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cs typeface="Calibri" panose="020F0502020204030204" pitchFamily="34" charset="0"/>
              </a:rPr>
              <a:t>M</a:t>
            </a:r>
          </a:p>
        </p:txBody>
      </p:sp>
      <p:sp>
        <p:nvSpPr>
          <p:cNvPr id="9" name="Rectangle 8">
            <a:extLst>
              <a:ext uri="{FF2B5EF4-FFF2-40B4-BE49-F238E27FC236}">
                <a16:creationId xmlns:a16="http://schemas.microsoft.com/office/drawing/2014/main" id="{4440DE30-DADB-D47D-4DFF-012787272451}"/>
              </a:ext>
            </a:extLst>
          </p:cNvPr>
          <p:cNvSpPr/>
          <p:nvPr/>
        </p:nvSpPr>
        <p:spPr>
          <a:xfrm>
            <a:off x="9597248" y="1890847"/>
            <a:ext cx="2043953" cy="5759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Serving System</a:t>
            </a:r>
          </a:p>
        </p:txBody>
      </p:sp>
      <p:grpSp>
        <p:nvGrpSpPr>
          <p:cNvPr id="26" name="Group 25">
            <a:extLst>
              <a:ext uri="{FF2B5EF4-FFF2-40B4-BE49-F238E27FC236}">
                <a16:creationId xmlns:a16="http://schemas.microsoft.com/office/drawing/2014/main" id="{C19B7277-37EF-16BA-C1ED-9A7D54CA1490}"/>
              </a:ext>
            </a:extLst>
          </p:cNvPr>
          <p:cNvGrpSpPr/>
          <p:nvPr/>
        </p:nvGrpSpPr>
        <p:grpSpPr>
          <a:xfrm>
            <a:off x="8563086" y="1700248"/>
            <a:ext cx="906861" cy="733290"/>
            <a:chOff x="7972844" y="1700248"/>
            <a:chExt cx="1497104" cy="733290"/>
          </a:xfrm>
        </p:grpSpPr>
        <p:cxnSp>
          <p:nvCxnSpPr>
            <p:cNvPr id="7" name="Straight Arrow Connector 6">
              <a:extLst>
                <a:ext uri="{FF2B5EF4-FFF2-40B4-BE49-F238E27FC236}">
                  <a16:creationId xmlns:a16="http://schemas.microsoft.com/office/drawing/2014/main" id="{63E21F48-3394-F777-FD3E-683E89DA992C}"/>
                </a:ext>
              </a:extLst>
            </p:cNvPr>
            <p:cNvCxnSpPr>
              <a:cxnSpLocks/>
            </p:cNvCxnSpPr>
            <p:nvPr/>
          </p:nvCxnSpPr>
          <p:spPr>
            <a:xfrm>
              <a:off x="8355373" y="1700248"/>
              <a:ext cx="1112784" cy="274302"/>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A9759B24-311B-AB57-9EAB-65EC3624BF09}"/>
                </a:ext>
              </a:extLst>
            </p:cNvPr>
            <p:cNvCxnSpPr>
              <a:cxnSpLocks/>
            </p:cNvCxnSpPr>
            <p:nvPr/>
          </p:nvCxnSpPr>
          <p:spPr>
            <a:xfrm>
              <a:off x="8357164" y="1820374"/>
              <a:ext cx="1112784" cy="274302"/>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21EED25-A760-76DF-747B-4623487ACC2D}"/>
                </a:ext>
              </a:extLst>
            </p:cNvPr>
            <p:cNvCxnSpPr>
              <a:cxnSpLocks/>
            </p:cNvCxnSpPr>
            <p:nvPr/>
          </p:nvCxnSpPr>
          <p:spPr>
            <a:xfrm>
              <a:off x="8348199" y="1940500"/>
              <a:ext cx="1112784" cy="274302"/>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E3410202-AFC8-744B-DB99-4F16610561DF}"/>
                </a:ext>
              </a:extLst>
            </p:cNvPr>
            <p:cNvCxnSpPr>
              <a:cxnSpLocks/>
            </p:cNvCxnSpPr>
            <p:nvPr/>
          </p:nvCxnSpPr>
          <p:spPr>
            <a:xfrm>
              <a:off x="8339234" y="2049868"/>
              <a:ext cx="1112784" cy="274302"/>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6F6B62B-F2C5-DDBD-D7AA-FC346E2CA17E}"/>
                </a:ext>
              </a:extLst>
            </p:cNvPr>
            <p:cNvCxnSpPr>
              <a:cxnSpLocks/>
            </p:cNvCxnSpPr>
            <p:nvPr/>
          </p:nvCxnSpPr>
          <p:spPr>
            <a:xfrm flipH="1">
              <a:off x="7972844" y="2427497"/>
              <a:ext cx="1479174" cy="6041"/>
            </a:xfrm>
            <a:prstGeom prst="straightConnector1">
              <a:avLst/>
            </a:prstGeom>
            <a:ln w="19050">
              <a:solidFill>
                <a:srgbClr val="7889FB"/>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9068423A-0299-F78E-07E2-2363B455FDCD}"/>
              </a:ext>
            </a:extLst>
          </p:cNvPr>
          <p:cNvSpPr txBox="1"/>
          <p:nvPr/>
        </p:nvSpPr>
        <p:spPr>
          <a:xfrm>
            <a:off x="7752942" y="1546298"/>
            <a:ext cx="1112784" cy="646331"/>
          </a:xfrm>
          <a:prstGeom prst="rect">
            <a:avLst/>
          </a:prstGeom>
          <a:noFill/>
        </p:spPr>
        <p:txBody>
          <a:bodyPr wrap="square" lIns="0" rIns="0" rtlCol="0">
            <a:spAutoFit/>
          </a:bodyPr>
          <a:lstStyle/>
          <a:p>
            <a:pPr algn="ctr"/>
            <a:r>
              <a:rPr lang="en-US" b="1" dirty="0">
                <a:solidFill>
                  <a:srgbClr val="000000"/>
                </a:solidFill>
                <a:latin typeface="Calibri" panose="020F0502020204030204" pitchFamily="34" charset="0"/>
                <a:cs typeface="Calibri" panose="020F0502020204030204" pitchFamily="34" charset="0"/>
              </a:rPr>
              <a:t>client requests</a:t>
            </a:r>
          </a:p>
        </p:txBody>
      </p:sp>
      <p:sp>
        <p:nvSpPr>
          <p:cNvPr id="17" name="TextBox 16">
            <a:extLst>
              <a:ext uri="{FF2B5EF4-FFF2-40B4-BE49-F238E27FC236}">
                <a16:creationId xmlns:a16="http://schemas.microsoft.com/office/drawing/2014/main" id="{6B1AFB2C-D471-846B-75FB-662629A1851E}"/>
              </a:ext>
            </a:extLst>
          </p:cNvPr>
          <p:cNvSpPr txBox="1"/>
          <p:nvPr/>
        </p:nvSpPr>
        <p:spPr>
          <a:xfrm>
            <a:off x="7294579" y="2214802"/>
            <a:ext cx="1112784" cy="369332"/>
          </a:xfrm>
          <a:prstGeom prst="rect">
            <a:avLst/>
          </a:prstGeom>
          <a:noFill/>
        </p:spPr>
        <p:txBody>
          <a:bodyPr wrap="square" lIns="0" rIns="0" rtlCol="0">
            <a:spAutoFit/>
          </a:bodyPr>
          <a:lstStyle/>
          <a:p>
            <a:pPr algn="ctr"/>
            <a:r>
              <a:rPr lang="en-US" b="1" dirty="0">
                <a:solidFill>
                  <a:srgbClr val="000000"/>
                </a:solidFill>
                <a:latin typeface="Calibri" panose="020F0502020204030204" pitchFamily="34" charset="0"/>
                <a:cs typeface="Calibri" panose="020F0502020204030204" pitchFamily="34" charset="0"/>
              </a:rPr>
              <a:t>predictions</a:t>
            </a:r>
          </a:p>
        </p:txBody>
      </p:sp>
      <p:pic>
        <p:nvPicPr>
          <p:cNvPr id="18" name="Picture 17">
            <a:extLst>
              <a:ext uri="{FF2B5EF4-FFF2-40B4-BE49-F238E27FC236}">
                <a16:creationId xmlns:a16="http://schemas.microsoft.com/office/drawing/2014/main" id="{DA87AF82-485F-ABD0-17C3-6F04EDE1150B}"/>
              </a:ext>
            </a:extLst>
          </p:cNvPr>
          <p:cNvPicPr>
            <a:picLocks noChangeAspect="1"/>
          </p:cNvPicPr>
          <p:nvPr/>
        </p:nvPicPr>
        <p:blipFill>
          <a:blip r:embed="rId2"/>
          <a:stretch>
            <a:fillRect/>
          </a:stretch>
        </p:blipFill>
        <p:spPr>
          <a:xfrm>
            <a:off x="9597248" y="2538714"/>
            <a:ext cx="641169" cy="398021"/>
          </a:xfrm>
          <a:prstGeom prst="rect">
            <a:avLst/>
          </a:prstGeom>
        </p:spPr>
      </p:pic>
      <p:pic>
        <p:nvPicPr>
          <p:cNvPr id="19" name="Picture 18">
            <a:extLst>
              <a:ext uri="{FF2B5EF4-FFF2-40B4-BE49-F238E27FC236}">
                <a16:creationId xmlns:a16="http://schemas.microsoft.com/office/drawing/2014/main" id="{70F1ED99-F84B-1522-66DF-1D9FC191EAFB}"/>
              </a:ext>
            </a:extLst>
          </p:cNvPr>
          <p:cNvPicPr>
            <a:picLocks noChangeAspect="1"/>
          </p:cNvPicPr>
          <p:nvPr/>
        </p:nvPicPr>
        <p:blipFill>
          <a:blip r:embed="rId2"/>
          <a:stretch>
            <a:fillRect/>
          </a:stretch>
        </p:blipFill>
        <p:spPr>
          <a:xfrm>
            <a:off x="10298639" y="2533185"/>
            <a:ext cx="641169" cy="398021"/>
          </a:xfrm>
          <a:prstGeom prst="rect">
            <a:avLst/>
          </a:prstGeom>
        </p:spPr>
      </p:pic>
      <p:pic>
        <p:nvPicPr>
          <p:cNvPr id="20" name="Picture 19">
            <a:extLst>
              <a:ext uri="{FF2B5EF4-FFF2-40B4-BE49-F238E27FC236}">
                <a16:creationId xmlns:a16="http://schemas.microsoft.com/office/drawing/2014/main" id="{294A8E3B-7280-8B53-2F4F-100A0AD6A59D}"/>
              </a:ext>
            </a:extLst>
          </p:cNvPr>
          <p:cNvPicPr>
            <a:picLocks noChangeAspect="1"/>
          </p:cNvPicPr>
          <p:nvPr/>
        </p:nvPicPr>
        <p:blipFill>
          <a:blip r:embed="rId2"/>
          <a:stretch>
            <a:fillRect/>
          </a:stretch>
        </p:blipFill>
        <p:spPr>
          <a:xfrm>
            <a:off x="11000030" y="2520211"/>
            <a:ext cx="641169" cy="398021"/>
          </a:xfrm>
          <a:prstGeom prst="rect">
            <a:avLst/>
          </a:prstGeom>
        </p:spPr>
      </p:pic>
    </p:spTree>
    <p:extLst>
      <p:ext uri="{BB962C8B-B14F-4D97-AF65-F5344CB8AC3E}">
        <p14:creationId xmlns:p14="http://schemas.microsoft.com/office/powerpoint/2010/main" val="355402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34E7D9-0ABF-359C-5EB8-F47C32B199E3}"/>
              </a:ext>
            </a:extLst>
          </p:cNvPr>
          <p:cNvSpPr>
            <a:spLocks noGrp="1"/>
          </p:cNvSpPr>
          <p:nvPr>
            <p:ph type="body" sz="quarter" idx="14"/>
          </p:nvPr>
        </p:nvSpPr>
        <p:spPr/>
        <p:txBody>
          <a:bodyPr/>
          <a:lstStyle/>
          <a:p>
            <a:r>
              <a:rPr lang="en-US" dirty="0"/>
              <a:t>Final Questions &amp; Answering</a:t>
            </a:r>
          </a:p>
        </p:txBody>
      </p:sp>
      <p:sp>
        <p:nvSpPr>
          <p:cNvPr id="4" name="TextBox 3">
            <a:extLst>
              <a:ext uri="{FF2B5EF4-FFF2-40B4-BE49-F238E27FC236}">
                <a16:creationId xmlns:a16="http://schemas.microsoft.com/office/drawing/2014/main" id="{C9FAC978-F070-385E-C273-A7A5863B03B0}"/>
              </a:ext>
            </a:extLst>
          </p:cNvPr>
          <p:cNvSpPr txBox="1"/>
          <p:nvPr/>
        </p:nvSpPr>
        <p:spPr>
          <a:xfrm>
            <a:off x="3227295" y="1559859"/>
            <a:ext cx="5658522" cy="3323987"/>
          </a:xfrm>
          <a:prstGeom prst="rect">
            <a:avLst/>
          </a:prstGeom>
          <a:noFill/>
        </p:spPr>
        <p:txBody>
          <a:bodyPr wrap="square" lIns="0" rIns="0" rtlCol="0">
            <a:spAutoFit/>
          </a:bodyPr>
          <a:lstStyle/>
          <a:p>
            <a:pPr algn="ctr"/>
            <a:r>
              <a:rPr lang="en-US" sz="7000" b="1" dirty="0">
                <a:solidFill>
                  <a:srgbClr val="C40D1E"/>
                </a:solidFill>
                <a:latin typeface="Calibri" panose="020F0502020204030204" pitchFamily="34" charset="0"/>
                <a:cs typeface="Calibri" panose="020F0502020204030204" pitchFamily="34" charset="0"/>
              </a:rPr>
              <a:t>THANKS </a:t>
            </a:r>
            <a:br>
              <a:rPr lang="en-US" sz="7000" b="1" dirty="0">
                <a:solidFill>
                  <a:srgbClr val="C40D1E"/>
                </a:solidFill>
                <a:latin typeface="Calibri" panose="020F0502020204030204" pitchFamily="34" charset="0"/>
                <a:cs typeface="Calibri" panose="020F0502020204030204" pitchFamily="34" charset="0"/>
              </a:rPr>
            </a:br>
            <a:r>
              <a:rPr lang="en-US" sz="7000" b="1" dirty="0">
                <a:solidFill>
                  <a:srgbClr val="C40D1E"/>
                </a:solidFill>
                <a:latin typeface="Calibri" panose="020F0502020204030204" pitchFamily="34" charset="0"/>
                <a:cs typeface="Calibri" panose="020F0502020204030204" pitchFamily="34" charset="0"/>
              </a:rPr>
              <a:t>and </a:t>
            </a:r>
            <a:br>
              <a:rPr lang="en-US" sz="7000" b="1" dirty="0">
                <a:solidFill>
                  <a:srgbClr val="C40D1E"/>
                </a:solidFill>
                <a:latin typeface="Calibri" panose="020F0502020204030204" pitchFamily="34" charset="0"/>
                <a:cs typeface="Calibri" panose="020F0502020204030204" pitchFamily="34" charset="0"/>
              </a:rPr>
            </a:br>
            <a:r>
              <a:rPr lang="en-US" sz="7000" b="1" dirty="0">
                <a:solidFill>
                  <a:srgbClr val="C40D1E"/>
                </a:solidFill>
                <a:latin typeface="Calibri" panose="020F0502020204030204" pitchFamily="34" charset="0"/>
                <a:cs typeface="Calibri" panose="020F0502020204030204" pitchFamily="34" charset="0"/>
              </a:rPr>
              <a:t>GOOD LUCK!</a:t>
            </a:r>
          </a:p>
        </p:txBody>
      </p:sp>
    </p:spTree>
    <p:extLst>
      <p:ext uri="{BB962C8B-B14F-4D97-AF65-F5344CB8AC3E}">
        <p14:creationId xmlns:p14="http://schemas.microsoft.com/office/powerpoint/2010/main" val="2929759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99832A-7462-CE84-0AF6-245C630632F7}"/>
              </a:ext>
            </a:extLst>
          </p:cNvPr>
          <p:cNvSpPr>
            <a:spLocks noGrp="1"/>
          </p:cNvSpPr>
          <p:nvPr>
            <p:ph type="body" sz="quarter" idx="14"/>
          </p:nvPr>
        </p:nvSpPr>
        <p:spPr/>
        <p:txBody>
          <a:bodyPr/>
          <a:lstStyle/>
          <a:p>
            <a:r>
              <a:rPr lang="en-US" dirty="0"/>
              <a:t>Model Exchange and Serving</a:t>
            </a:r>
          </a:p>
        </p:txBody>
      </p:sp>
      <p:sp>
        <p:nvSpPr>
          <p:cNvPr id="5" name="Text Placeholder 4">
            <a:extLst>
              <a:ext uri="{FF2B5EF4-FFF2-40B4-BE49-F238E27FC236}">
                <a16:creationId xmlns:a16="http://schemas.microsoft.com/office/drawing/2014/main" id="{B0D9B8C2-8511-D114-9724-88D8D387D38B}"/>
              </a:ext>
            </a:extLst>
          </p:cNvPr>
          <p:cNvSpPr>
            <a:spLocks noGrp="1"/>
          </p:cNvSpPr>
          <p:nvPr>
            <p:ph type="body" sz="quarter" idx="15"/>
          </p:nvPr>
        </p:nvSpPr>
        <p:spPr/>
        <p:txBody>
          <a:bodyPr/>
          <a:lstStyle/>
          <a:p>
            <a:endParaRPr lang="en-US" dirty="0"/>
          </a:p>
        </p:txBody>
      </p:sp>
    </p:spTree>
    <p:extLst>
      <p:ext uri="{BB962C8B-B14F-4D97-AF65-F5344CB8AC3E}">
        <p14:creationId xmlns:p14="http://schemas.microsoft.com/office/powerpoint/2010/main" val="1262142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BAB46F-2E45-A9B1-BA6C-2C1092E22796}"/>
              </a:ext>
            </a:extLst>
          </p:cNvPr>
          <p:cNvSpPr>
            <a:spLocks noGrp="1"/>
          </p:cNvSpPr>
          <p:nvPr>
            <p:ph type="body" sz="quarter" idx="18"/>
          </p:nvPr>
        </p:nvSpPr>
        <p:spPr/>
        <p:txBody>
          <a:bodyPr/>
          <a:lstStyle/>
          <a:p>
            <a:r>
              <a:rPr lang="en-US" dirty="0"/>
              <a:t>Definition Deployed Model</a:t>
            </a:r>
          </a:p>
          <a:p>
            <a:pPr lvl="1"/>
            <a:r>
              <a:rPr lang="en-US" b="1" dirty="0"/>
              <a:t>#1 </a:t>
            </a:r>
            <a:r>
              <a:rPr lang="en-US" b="1" dirty="0">
                <a:solidFill>
                  <a:schemeClr val="accent1"/>
                </a:solidFill>
              </a:rPr>
              <a:t>Trained ML model</a:t>
            </a:r>
            <a:r>
              <a:rPr lang="en-US" b="1" dirty="0"/>
              <a:t> </a:t>
            </a:r>
            <a:r>
              <a:rPr lang="en-US" dirty="0"/>
              <a:t>(weight/parameter matrix)</a:t>
            </a:r>
          </a:p>
          <a:p>
            <a:pPr lvl="1"/>
            <a:r>
              <a:rPr lang="en-US" b="1" dirty="0"/>
              <a:t>#2 </a:t>
            </a:r>
            <a:r>
              <a:rPr lang="en-US" b="1" dirty="0">
                <a:solidFill>
                  <a:schemeClr val="accent1"/>
                </a:solidFill>
              </a:rPr>
              <a:t>Trained weights AND operator graph</a:t>
            </a:r>
            <a:r>
              <a:rPr lang="en-US" dirty="0"/>
              <a:t> / entire ML pipeline</a:t>
            </a:r>
          </a:p>
          <a:p>
            <a:pPr marL="457200" lvl="1" indent="0">
              <a:buNone/>
            </a:pPr>
            <a:r>
              <a:rPr lang="en-US" dirty="0">
                <a:sym typeface="Wingdings" panose="05000000000000000000" pitchFamily="2" charset="2"/>
              </a:rPr>
              <a:t>	</a:t>
            </a:r>
            <a:r>
              <a:rPr lang="en-AT" dirty="0">
                <a:sym typeface="Wingdings" panose="05000000000000000000" pitchFamily="2" charset="2"/>
              </a:rPr>
              <a:t></a:t>
            </a:r>
            <a:r>
              <a:rPr lang="en-US" dirty="0">
                <a:sym typeface="Wingdings" panose="05000000000000000000" pitchFamily="2" charset="2"/>
              </a:rPr>
              <a:t> especially for DNN (many weight/bias tensors, hyper parameters, </a:t>
            </a:r>
            <a:r>
              <a:rPr lang="en-US" dirty="0" err="1">
                <a:sym typeface="Wingdings" panose="05000000000000000000" pitchFamily="2" charset="2"/>
              </a:rPr>
              <a:t>etc</a:t>
            </a:r>
            <a:r>
              <a:rPr lang="en-US" dirty="0">
                <a:sym typeface="Wingdings" panose="05000000000000000000" pitchFamily="2" charset="2"/>
              </a:rPr>
              <a:t>)</a:t>
            </a:r>
            <a:endParaRPr lang="en-US" dirty="0"/>
          </a:p>
          <a:p>
            <a:pPr lvl="1"/>
            <a:endParaRPr lang="en-US" dirty="0"/>
          </a:p>
          <a:p>
            <a:r>
              <a:rPr lang="en-US" dirty="0"/>
              <a:t>Recap: Data Exchange Formats </a:t>
            </a:r>
            <a:r>
              <a:rPr lang="en-US" b="0" dirty="0"/>
              <a:t>(model + meta data)</a:t>
            </a:r>
          </a:p>
          <a:p>
            <a:pPr lvl="1"/>
            <a:r>
              <a:rPr lang="en-US" dirty="0"/>
              <a:t>General-purpose formats: </a:t>
            </a:r>
            <a:r>
              <a:rPr lang="en-US" b="1" dirty="0">
                <a:solidFill>
                  <a:srgbClr val="7889FB"/>
                </a:solidFill>
              </a:rPr>
              <a:t>CSV</a:t>
            </a:r>
            <a:r>
              <a:rPr lang="en-US" dirty="0"/>
              <a:t>, </a:t>
            </a:r>
            <a:r>
              <a:rPr lang="en-US" b="1" dirty="0">
                <a:solidFill>
                  <a:srgbClr val="7889FB"/>
                </a:solidFill>
              </a:rPr>
              <a:t>JSON</a:t>
            </a:r>
            <a:r>
              <a:rPr lang="en-US" dirty="0"/>
              <a:t>, </a:t>
            </a:r>
            <a:r>
              <a:rPr lang="en-US" b="1" dirty="0">
                <a:solidFill>
                  <a:srgbClr val="7889FB"/>
                </a:solidFill>
              </a:rPr>
              <a:t>XML</a:t>
            </a:r>
            <a:r>
              <a:rPr lang="en-US" dirty="0"/>
              <a:t>, </a:t>
            </a:r>
            <a:r>
              <a:rPr lang="en-US" b="1" dirty="0" err="1">
                <a:solidFill>
                  <a:srgbClr val="7889FB"/>
                </a:solidFill>
              </a:rPr>
              <a:t>Protobuf</a:t>
            </a:r>
            <a:endParaRPr lang="en-US" b="1" dirty="0">
              <a:solidFill>
                <a:srgbClr val="7889FB"/>
              </a:solidFill>
            </a:endParaRPr>
          </a:p>
          <a:p>
            <a:pPr lvl="1"/>
            <a:r>
              <a:rPr lang="en-US" dirty="0"/>
              <a:t>Sparse matrix formats: </a:t>
            </a:r>
            <a:r>
              <a:rPr lang="en-US" b="1" dirty="0">
                <a:solidFill>
                  <a:srgbClr val="7889FB"/>
                </a:solidFill>
              </a:rPr>
              <a:t>matrix market</a:t>
            </a:r>
            <a:r>
              <a:rPr lang="en-US" dirty="0"/>
              <a:t>, </a:t>
            </a:r>
            <a:r>
              <a:rPr lang="en-US" b="1" dirty="0" err="1">
                <a:solidFill>
                  <a:srgbClr val="7889FB"/>
                </a:solidFill>
              </a:rPr>
              <a:t>libsvm</a:t>
            </a:r>
            <a:endParaRPr lang="en-US" b="1" dirty="0">
              <a:solidFill>
                <a:srgbClr val="7889FB"/>
              </a:solidFill>
            </a:endParaRPr>
          </a:p>
          <a:p>
            <a:pPr lvl="1"/>
            <a:r>
              <a:rPr lang="en-US" dirty="0"/>
              <a:t>Scientific formats: </a:t>
            </a:r>
            <a:r>
              <a:rPr lang="en-US" b="1" dirty="0" err="1">
                <a:solidFill>
                  <a:srgbClr val="7889FB"/>
                </a:solidFill>
              </a:rPr>
              <a:t>NetCDF</a:t>
            </a:r>
            <a:r>
              <a:rPr lang="en-US" dirty="0"/>
              <a:t>, </a:t>
            </a:r>
            <a:r>
              <a:rPr lang="en-US" b="1" dirty="0">
                <a:solidFill>
                  <a:srgbClr val="7889FB"/>
                </a:solidFill>
              </a:rPr>
              <a:t>HDF5</a:t>
            </a:r>
          </a:p>
          <a:p>
            <a:pPr lvl="1"/>
            <a:r>
              <a:rPr lang="en-US" dirty="0"/>
              <a:t>ML-system-specific binary formats (e.g., </a:t>
            </a:r>
            <a:r>
              <a:rPr lang="en-US" dirty="0" err="1"/>
              <a:t>SystemDS</a:t>
            </a:r>
            <a:r>
              <a:rPr lang="en-US" dirty="0"/>
              <a:t>, </a:t>
            </a:r>
            <a:r>
              <a:rPr lang="en-US" dirty="0" err="1"/>
              <a:t>PyTorch</a:t>
            </a:r>
            <a:r>
              <a:rPr lang="en-US" dirty="0"/>
              <a:t> serialized)</a:t>
            </a:r>
          </a:p>
          <a:p>
            <a:pPr lvl="1"/>
            <a:endParaRPr lang="en-US" dirty="0"/>
          </a:p>
          <a:p>
            <a:r>
              <a:rPr lang="en-US" dirty="0"/>
              <a:t>Problem ML System Landscape</a:t>
            </a:r>
          </a:p>
          <a:p>
            <a:pPr lvl="1"/>
            <a:r>
              <a:rPr lang="en-US" dirty="0"/>
              <a:t>Different languages and frameworks, including versions</a:t>
            </a:r>
          </a:p>
          <a:p>
            <a:pPr lvl="1"/>
            <a:r>
              <a:rPr lang="en-US" dirty="0"/>
              <a:t>Lack of standardization </a:t>
            </a:r>
            <a:r>
              <a:rPr lang="en-AT" b="1" dirty="0">
                <a:solidFill>
                  <a:schemeClr val="accent1"/>
                </a:solidFill>
                <a:sym typeface="Wingdings" panose="05000000000000000000" pitchFamily="2" charset="2"/>
              </a:rPr>
              <a:t></a:t>
            </a:r>
            <a:r>
              <a:rPr lang="en-US" b="1" dirty="0">
                <a:solidFill>
                  <a:schemeClr val="accent1"/>
                </a:solidFill>
                <a:sym typeface="Wingdings" panose="05000000000000000000" pitchFamily="2" charset="2"/>
              </a:rPr>
              <a:t> </a:t>
            </a:r>
            <a:r>
              <a:rPr lang="en-US" b="1" dirty="0">
                <a:solidFill>
                  <a:schemeClr val="accent1"/>
                </a:solidFill>
              </a:rPr>
              <a:t>DSLs for ML is wild west</a:t>
            </a:r>
          </a:p>
          <a:p>
            <a:endParaRPr lang="en-US" dirty="0"/>
          </a:p>
        </p:txBody>
      </p:sp>
      <p:sp>
        <p:nvSpPr>
          <p:cNvPr id="3" name="Text Placeholder 2">
            <a:extLst>
              <a:ext uri="{FF2B5EF4-FFF2-40B4-BE49-F238E27FC236}">
                <a16:creationId xmlns:a16="http://schemas.microsoft.com/office/drawing/2014/main" id="{FEA46349-B125-BE1C-6979-3FAEE55EC9DC}"/>
              </a:ext>
            </a:extLst>
          </p:cNvPr>
          <p:cNvSpPr>
            <a:spLocks noGrp="1"/>
          </p:cNvSpPr>
          <p:nvPr>
            <p:ph type="body" sz="quarter" idx="14"/>
          </p:nvPr>
        </p:nvSpPr>
        <p:spPr/>
        <p:txBody>
          <a:bodyPr/>
          <a:lstStyle/>
          <a:p>
            <a:r>
              <a:rPr lang="en-US" dirty="0"/>
              <a:t>Model Exchange Formats</a:t>
            </a:r>
          </a:p>
        </p:txBody>
      </p:sp>
      <p:pic>
        <p:nvPicPr>
          <p:cNvPr id="4" name="Picture 3">
            <a:extLst>
              <a:ext uri="{FF2B5EF4-FFF2-40B4-BE49-F238E27FC236}">
                <a16:creationId xmlns:a16="http://schemas.microsoft.com/office/drawing/2014/main" id="{0E774203-C4C1-07FB-D302-824A0A1D5EB6}"/>
              </a:ext>
            </a:extLst>
          </p:cNvPr>
          <p:cNvPicPr>
            <a:picLocks noChangeAspect="1"/>
          </p:cNvPicPr>
          <p:nvPr/>
        </p:nvPicPr>
        <p:blipFill>
          <a:blip r:embed="rId2"/>
          <a:stretch>
            <a:fillRect/>
          </a:stretch>
        </p:blipFill>
        <p:spPr>
          <a:xfrm>
            <a:off x="8282332" y="3003265"/>
            <a:ext cx="1693189" cy="1156324"/>
          </a:xfrm>
          <a:prstGeom prst="rect">
            <a:avLst/>
          </a:prstGeom>
        </p:spPr>
      </p:pic>
      <p:pic>
        <p:nvPicPr>
          <p:cNvPr id="5" name="Picture 4">
            <a:extLst>
              <a:ext uri="{FF2B5EF4-FFF2-40B4-BE49-F238E27FC236}">
                <a16:creationId xmlns:a16="http://schemas.microsoft.com/office/drawing/2014/main" id="{CE29B575-1868-8566-2326-C75CFCC1FA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8834" y="4159589"/>
            <a:ext cx="1202891" cy="249379"/>
          </a:xfrm>
          <a:prstGeom prst="rect">
            <a:avLst/>
          </a:prstGeom>
        </p:spPr>
      </p:pic>
      <p:pic>
        <p:nvPicPr>
          <p:cNvPr id="6" name="Picture 5">
            <a:extLst>
              <a:ext uri="{FF2B5EF4-FFF2-40B4-BE49-F238E27FC236}">
                <a16:creationId xmlns:a16="http://schemas.microsoft.com/office/drawing/2014/main" id="{2EAF4D12-DE29-32CB-B7C9-89B2C7F6162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616768" y="4159589"/>
            <a:ext cx="376333" cy="359844"/>
          </a:xfrm>
          <a:prstGeom prst="rect">
            <a:avLst/>
          </a:prstGeom>
        </p:spPr>
      </p:pic>
    </p:spTree>
    <p:extLst>
      <p:ext uri="{BB962C8B-B14F-4D97-AF65-F5344CB8AC3E}">
        <p14:creationId xmlns:p14="http://schemas.microsoft.com/office/powerpoint/2010/main" val="178961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FA31BE-1926-B976-FD2A-D4F78D4B9B13}"/>
              </a:ext>
            </a:extLst>
          </p:cNvPr>
          <p:cNvSpPr>
            <a:spLocks noGrp="1"/>
          </p:cNvSpPr>
          <p:nvPr>
            <p:ph type="body" sz="quarter" idx="18"/>
          </p:nvPr>
        </p:nvSpPr>
        <p:spPr/>
        <p:txBody>
          <a:bodyPr/>
          <a:lstStyle/>
          <a:p>
            <a:r>
              <a:rPr lang="en-US" dirty="0"/>
              <a:t>Why Open Standards?</a:t>
            </a:r>
          </a:p>
          <a:p>
            <a:pPr lvl="1"/>
            <a:r>
              <a:rPr lang="en-US" dirty="0"/>
              <a:t>Open source allows inspection but no control</a:t>
            </a:r>
          </a:p>
          <a:p>
            <a:pPr lvl="1"/>
            <a:r>
              <a:rPr lang="en-US" dirty="0"/>
              <a:t>Open governance necessary for open standard</a:t>
            </a:r>
          </a:p>
          <a:p>
            <a:pPr lvl="1"/>
            <a:r>
              <a:rPr lang="en-US" dirty="0"/>
              <a:t>Cons: needs adoption, moves slowly</a:t>
            </a:r>
          </a:p>
          <a:p>
            <a:pPr lvl="1"/>
            <a:endParaRPr lang="en-US" dirty="0"/>
          </a:p>
          <a:p>
            <a:r>
              <a:rPr lang="en-US" dirty="0"/>
              <a:t>#1 </a:t>
            </a:r>
            <a:r>
              <a:rPr lang="en-US" dirty="0">
                <a:solidFill>
                  <a:schemeClr val="accent1"/>
                </a:solidFill>
              </a:rPr>
              <a:t>Predictive Model Markup Language</a:t>
            </a:r>
            <a:r>
              <a:rPr lang="en-US" dirty="0"/>
              <a:t> (PMML)</a:t>
            </a:r>
          </a:p>
          <a:p>
            <a:pPr lvl="1"/>
            <a:r>
              <a:rPr lang="en-US" dirty="0"/>
              <a:t>Model exchange format in XML, created by Data Mining Group 1997</a:t>
            </a:r>
          </a:p>
          <a:p>
            <a:pPr lvl="1"/>
            <a:r>
              <a:rPr lang="en-US" dirty="0"/>
              <a:t>Package model weights, hyper parameters, and </a:t>
            </a:r>
            <a:r>
              <a:rPr lang="en-US" b="1" dirty="0">
                <a:solidFill>
                  <a:schemeClr val="accent1"/>
                </a:solidFill>
              </a:rPr>
              <a:t>limited set of algorithms</a:t>
            </a:r>
          </a:p>
          <a:p>
            <a:pPr lvl="1"/>
            <a:endParaRPr lang="en-US" dirty="0"/>
          </a:p>
          <a:p>
            <a:r>
              <a:rPr lang="en-US" dirty="0"/>
              <a:t>#2 </a:t>
            </a:r>
            <a:r>
              <a:rPr lang="en-US" dirty="0">
                <a:solidFill>
                  <a:schemeClr val="accent1"/>
                </a:solidFill>
              </a:rPr>
              <a:t>Portable Format for Analytics</a:t>
            </a:r>
            <a:r>
              <a:rPr lang="en-US" dirty="0"/>
              <a:t> (PFA)</a:t>
            </a:r>
          </a:p>
          <a:p>
            <a:pPr lvl="1"/>
            <a:r>
              <a:rPr lang="en-US" dirty="0"/>
              <a:t>Attempt to fix limitations of PMML, created by Data Mining Group</a:t>
            </a:r>
          </a:p>
          <a:p>
            <a:pPr lvl="1"/>
            <a:r>
              <a:rPr lang="en-US" dirty="0"/>
              <a:t>JSON and AVRO exchange format</a:t>
            </a:r>
          </a:p>
          <a:p>
            <a:pPr lvl="1"/>
            <a:r>
              <a:rPr lang="en-US" b="1" dirty="0">
                <a:solidFill>
                  <a:srgbClr val="7889FB"/>
                </a:solidFill>
              </a:rPr>
              <a:t>Minimal functional math language</a:t>
            </a:r>
            <a:r>
              <a:rPr lang="en-US" dirty="0"/>
              <a:t> </a:t>
            </a:r>
            <a:r>
              <a:rPr lang="en-AT" dirty="0">
                <a:sym typeface="Wingdings" panose="05000000000000000000" pitchFamily="2" charset="2"/>
              </a:rPr>
              <a:t></a:t>
            </a:r>
            <a:r>
              <a:rPr lang="en-US" dirty="0">
                <a:sym typeface="Wingdings" panose="05000000000000000000" pitchFamily="2" charset="2"/>
              </a:rPr>
              <a:t> arbitrary custom models</a:t>
            </a:r>
          </a:p>
          <a:p>
            <a:pPr lvl="1"/>
            <a:r>
              <a:rPr lang="en-US" dirty="0">
                <a:sym typeface="Wingdings" panose="05000000000000000000" pitchFamily="2" charset="2"/>
              </a:rPr>
              <a:t>Scoring in JVM, Python, R</a:t>
            </a:r>
            <a:endParaRPr lang="en-US" dirty="0"/>
          </a:p>
          <a:p>
            <a:endParaRPr lang="en-US" dirty="0"/>
          </a:p>
        </p:txBody>
      </p:sp>
      <p:sp>
        <p:nvSpPr>
          <p:cNvPr id="3" name="Text Placeholder 2">
            <a:extLst>
              <a:ext uri="{FF2B5EF4-FFF2-40B4-BE49-F238E27FC236}">
                <a16:creationId xmlns:a16="http://schemas.microsoft.com/office/drawing/2014/main" id="{B42FE8AD-6F89-D820-58CE-BE197B05A40A}"/>
              </a:ext>
            </a:extLst>
          </p:cNvPr>
          <p:cNvSpPr>
            <a:spLocks noGrp="1"/>
          </p:cNvSpPr>
          <p:nvPr>
            <p:ph type="body" sz="quarter" idx="14"/>
          </p:nvPr>
        </p:nvSpPr>
        <p:spPr/>
        <p:txBody>
          <a:bodyPr/>
          <a:lstStyle/>
          <a:p>
            <a:r>
              <a:rPr lang="en-US" dirty="0"/>
              <a:t>Model Exchange Formats, cont.</a:t>
            </a:r>
          </a:p>
        </p:txBody>
      </p:sp>
      <p:pic>
        <p:nvPicPr>
          <p:cNvPr id="4" name="Picture 3">
            <a:extLst>
              <a:ext uri="{FF2B5EF4-FFF2-40B4-BE49-F238E27FC236}">
                <a16:creationId xmlns:a16="http://schemas.microsoft.com/office/drawing/2014/main" id="{B449EE28-9166-A837-D821-D21B3760B090}"/>
              </a:ext>
            </a:extLst>
          </p:cNvPr>
          <p:cNvPicPr>
            <a:picLocks noChangeAspect="1"/>
          </p:cNvPicPr>
          <p:nvPr/>
        </p:nvPicPr>
        <p:blipFill>
          <a:blip r:embed="rId2"/>
          <a:stretch>
            <a:fillRect/>
          </a:stretch>
        </p:blipFill>
        <p:spPr>
          <a:xfrm>
            <a:off x="10641207" y="1344268"/>
            <a:ext cx="949611" cy="531390"/>
          </a:xfrm>
          <a:prstGeom prst="rect">
            <a:avLst/>
          </a:prstGeom>
          <a:ln w="25400">
            <a:solidFill>
              <a:srgbClr val="7889FB"/>
            </a:solidFill>
          </a:ln>
        </p:spPr>
      </p:pic>
      <p:sp>
        <p:nvSpPr>
          <p:cNvPr id="5" name="TextBox 4">
            <a:extLst>
              <a:ext uri="{FF2B5EF4-FFF2-40B4-BE49-F238E27FC236}">
                <a16:creationId xmlns:a16="http://schemas.microsoft.com/office/drawing/2014/main" id="{6C6D4A4C-00B3-8E61-7E28-4F33F6E951D2}"/>
              </a:ext>
            </a:extLst>
          </p:cNvPr>
          <p:cNvSpPr txBox="1"/>
          <p:nvPr/>
        </p:nvSpPr>
        <p:spPr>
          <a:xfrm>
            <a:off x="9103809" y="1939455"/>
            <a:ext cx="2522133" cy="738664"/>
          </a:xfrm>
          <a:prstGeom prst="rect">
            <a:avLst/>
          </a:prstGeom>
          <a:noFill/>
        </p:spPr>
        <p:txBody>
          <a:bodyPr wrap="square" lIns="0" rIns="0" rtlCol="0">
            <a:spAutoFit/>
          </a:bodyPr>
          <a:lstStyle/>
          <a:p>
            <a:pPr algn="r"/>
            <a:r>
              <a:rPr lang="en-US" sz="1400" dirty="0">
                <a:latin typeface="Calibri" panose="020F0502020204030204" pitchFamily="34" charset="0"/>
                <a:cs typeface="Calibri" panose="020F0502020204030204" pitchFamily="34" charset="0"/>
              </a:rPr>
              <a:t>[Nick </a:t>
            </a:r>
            <a:r>
              <a:rPr lang="en-US" sz="1400" dirty="0" err="1">
                <a:latin typeface="Calibri" panose="020F0502020204030204" pitchFamily="34" charset="0"/>
                <a:cs typeface="Calibri" panose="020F0502020204030204" pitchFamily="34" charset="0"/>
              </a:rPr>
              <a:t>Pentreath</a:t>
            </a:r>
            <a:r>
              <a:rPr lang="en-US" sz="1400" dirty="0">
                <a:latin typeface="Calibri" panose="020F0502020204030204" pitchFamily="34" charset="0"/>
                <a:cs typeface="Calibri" panose="020F0502020204030204" pitchFamily="34" charset="0"/>
              </a:rPr>
              <a:t>: Open Standards for Machine Learning Deployment, </a:t>
            </a:r>
            <a:r>
              <a:rPr lang="en-US" sz="1400" b="1" dirty="0" err="1">
                <a:latin typeface="Calibri" panose="020F0502020204030204" pitchFamily="34" charset="0"/>
                <a:cs typeface="Calibri" panose="020F0502020204030204" pitchFamily="34" charset="0"/>
              </a:rPr>
              <a:t>bbuzz</a:t>
            </a:r>
            <a:r>
              <a:rPr lang="en-US" sz="1400" b="1" dirty="0">
                <a:latin typeface="Calibri" panose="020F0502020204030204" pitchFamily="34" charset="0"/>
                <a:cs typeface="Calibri" panose="020F0502020204030204" pitchFamily="34" charset="0"/>
              </a:rPr>
              <a:t> 2019</a:t>
            </a:r>
            <a:r>
              <a:rPr lang="en-US" sz="14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87151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A297E5-953A-B8D3-6797-8EA61A1917A6}"/>
              </a:ext>
            </a:extLst>
          </p:cNvPr>
          <p:cNvSpPr>
            <a:spLocks noGrp="1"/>
          </p:cNvSpPr>
          <p:nvPr>
            <p:ph type="body" sz="quarter" idx="18"/>
          </p:nvPr>
        </p:nvSpPr>
        <p:spPr/>
        <p:txBody>
          <a:bodyPr/>
          <a:lstStyle/>
          <a:p>
            <a:r>
              <a:rPr lang="en-US" dirty="0"/>
              <a:t>#3 </a:t>
            </a:r>
            <a:r>
              <a:rPr lang="en-US" dirty="0">
                <a:solidFill>
                  <a:schemeClr val="accent1"/>
                </a:solidFill>
              </a:rPr>
              <a:t>Open Neural Network Exchange </a:t>
            </a:r>
            <a:r>
              <a:rPr lang="en-US" dirty="0"/>
              <a:t>(ONNX)</a:t>
            </a:r>
          </a:p>
          <a:p>
            <a:pPr lvl="1"/>
            <a:r>
              <a:rPr lang="en-US" b="1" dirty="0">
                <a:solidFill>
                  <a:srgbClr val="7889FB"/>
                </a:solidFill>
              </a:rPr>
              <a:t>Model exchange format </a:t>
            </a:r>
            <a:r>
              <a:rPr lang="en-US" dirty="0"/>
              <a:t>(data and operator graph) via </a:t>
            </a:r>
            <a:r>
              <a:rPr lang="en-US" dirty="0" err="1"/>
              <a:t>Protobuf</a:t>
            </a:r>
            <a:r>
              <a:rPr lang="en-US" dirty="0"/>
              <a:t> </a:t>
            </a:r>
          </a:p>
          <a:p>
            <a:pPr lvl="1"/>
            <a:r>
              <a:rPr lang="en-US" dirty="0"/>
              <a:t>First Facebook and Microsoft, then IBM, Amazon </a:t>
            </a:r>
            <a:r>
              <a:rPr lang="en-AT" dirty="0">
                <a:sym typeface="Wingdings" panose="05000000000000000000" pitchFamily="2" charset="2"/>
              </a:rPr>
              <a:t></a:t>
            </a:r>
            <a:r>
              <a:rPr lang="en-US" dirty="0">
                <a:sym typeface="Wingdings" panose="05000000000000000000" pitchFamily="2" charset="2"/>
              </a:rPr>
              <a:t> </a:t>
            </a:r>
            <a:r>
              <a:rPr lang="en-US" dirty="0" err="1">
                <a:sym typeface="Wingdings" panose="05000000000000000000" pitchFamily="2" charset="2"/>
              </a:rPr>
              <a:t>PyTorch</a:t>
            </a:r>
            <a:r>
              <a:rPr lang="en-US" dirty="0">
                <a:sym typeface="Wingdings" panose="05000000000000000000" pitchFamily="2" charset="2"/>
              </a:rPr>
              <a:t>, </a:t>
            </a:r>
            <a:r>
              <a:rPr lang="en-US" dirty="0" err="1">
                <a:sym typeface="Wingdings" panose="05000000000000000000" pitchFamily="2" charset="2"/>
              </a:rPr>
              <a:t>MXNet</a:t>
            </a:r>
            <a:endParaRPr lang="en-US" dirty="0"/>
          </a:p>
          <a:p>
            <a:pPr lvl="1"/>
            <a:r>
              <a:rPr lang="en-US" dirty="0"/>
              <a:t>Focused on </a:t>
            </a:r>
            <a:r>
              <a:rPr lang="en-US" b="1" dirty="0">
                <a:solidFill>
                  <a:srgbClr val="7889FB"/>
                </a:solidFill>
              </a:rPr>
              <a:t>deep learning and tensor operations</a:t>
            </a:r>
          </a:p>
          <a:p>
            <a:pPr lvl="1"/>
            <a:r>
              <a:rPr lang="en-US" dirty="0"/>
              <a:t>ONNX-ML: support for traditional ML algorithms</a:t>
            </a:r>
          </a:p>
          <a:p>
            <a:pPr lvl="1"/>
            <a:r>
              <a:rPr lang="en-US" dirty="0"/>
              <a:t>Scoring engine: </a:t>
            </a:r>
            <a:r>
              <a:rPr lang="en-US" dirty="0">
                <a:hlinkClick r:id="rId2"/>
              </a:rPr>
              <a:t>https://github.com/Microsoft/onnxruntime</a:t>
            </a:r>
            <a:r>
              <a:rPr lang="en-US" dirty="0"/>
              <a:t> </a:t>
            </a:r>
          </a:p>
          <a:p>
            <a:pPr lvl="1"/>
            <a:r>
              <a:rPr lang="en-US" dirty="0"/>
              <a:t>Cons: </a:t>
            </a:r>
            <a:r>
              <a:rPr lang="en-US" b="1" dirty="0">
                <a:solidFill>
                  <a:schemeClr val="accent1"/>
                </a:solidFill>
              </a:rPr>
              <a:t>low level</a:t>
            </a:r>
            <a:r>
              <a:rPr lang="en-US" dirty="0"/>
              <a:t> (e.g., fused ops), </a:t>
            </a:r>
            <a:r>
              <a:rPr lang="en-US" b="1" dirty="0">
                <a:solidFill>
                  <a:schemeClr val="accent1"/>
                </a:solidFill>
              </a:rPr>
              <a:t>DNN-centric </a:t>
            </a:r>
            <a:r>
              <a:rPr lang="en-US" b="1" dirty="0">
                <a:solidFill>
                  <a:schemeClr val="tx1"/>
                </a:solidFill>
                <a:sym typeface="Wingdings" panose="05000000000000000000" pitchFamily="2" charset="2"/>
              </a:rPr>
              <a:t> </a:t>
            </a:r>
            <a:r>
              <a:rPr lang="en-US" dirty="0">
                <a:solidFill>
                  <a:schemeClr val="tx1"/>
                </a:solidFill>
              </a:rPr>
              <a:t>ONNX-ML</a:t>
            </a:r>
            <a:endParaRPr lang="en-US" b="1" dirty="0">
              <a:solidFill>
                <a:schemeClr val="tx1"/>
              </a:solidFill>
            </a:endParaRPr>
          </a:p>
          <a:p>
            <a:pPr lvl="1"/>
            <a:endParaRPr lang="en-US" dirty="0"/>
          </a:p>
          <a:p>
            <a:r>
              <a:rPr lang="en-US" dirty="0"/>
              <a:t>TensorFlow Saved Models</a:t>
            </a:r>
          </a:p>
          <a:p>
            <a:pPr lvl="1"/>
            <a:r>
              <a:rPr lang="en-US" b="1" dirty="0">
                <a:solidFill>
                  <a:srgbClr val="7889FB"/>
                </a:solidFill>
              </a:rPr>
              <a:t>TensorFlow-specific exchange format</a:t>
            </a:r>
            <a:r>
              <a:rPr lang="en-US" dirty="0"/>
              <a:t> for model and operator graph</a:t>
            </a:r>
          </a:p>
          <a:p>
            <a:pPr lvl="1"/>
            <a:r>
              <a:rPr lang="en-US" dirty="0"/>
              <a:t>Freezes input weights and literals, for additional optimizations</a:t>
            </a:r>
            <a:br>
              <a:rPr lang="en-US" dirty="0"/>
            </a:br>
            <a:r>
              <a:rPr lang="en-US" dirty="0"/>
              <a:t>(e.g., constant folding, quantization, </a:t>
            </a:r>
            <a:r>
              <a:rPr lang="en-US" dirty="0" err="1"/>
              <a:t>etc</a:t>
            </a:r>
            <a:r>
              <a:rPr lang="en-US" dirty="0"/>
              <a:t>)</a:t>
            </a:r>
          </a:p>
          <a:p>
            <a:pPr lvl="1"/>
            <a:r>
              <a:rPr lang="en-US" dirty="0"/>
              <a:t>Cloud providers may not be interested in open exchange standards</a:t>
            </a:r>
          </a:p>
          <a:p>
            <a:endParaRPr lang="en-US" dirty="0"/>
          </a:p>
        </p:txBody>
      </p:sp>
      <p:sp>
        <p:nvSpPr>
          <p:cNvPr id="3" name="Text Placeholder 2">
            <a:extLst>
              <a:ext uri="{FF2B5EF4-FFF2-40B4-BE49-F238E27FC236}">
                <a16:creationId xmlns:a16="http://schemas.microsoft.com/office/drawing/2014/main" id="{472B0ABD-9381-208C-859B-DD26CFDB1ABF}"/>
              </a:ext>
            </a:extLst>
          </p:cNvPr>
          <p:cNvSpPr>
            <a:spLocks noGrp="1"/>
          </p:cNvSpPr>
          <p:nvPr>
            <p:ph type="body" sz="quarter" idx="14"/>
          </p:nvPr>
        </p:nvSpPr>
        <p:spPr/>
        <p:txBody>
          <a:bodyPr/>
          <a:lstStyle/>
          <a:p>
            <a:r>
              <a:rPr lang="en-US" dirty="0"/>
              <a:t>Model Exchange Formats, cont.</a:t>
            </a:r>
          </a:p>
        </p:txBody>
      </p:sp>
      <p:sp>
        <p:nvSpPr>
          <p:cNvPr id="5" name="TextBox 4">
            <a:extLst>
              <a:ext uri="{FF2B5EF4-FFF2-40B4-BE49-F238E27FC236}">
                <a16:creationId xmlns:a16="http://schemas.microsoft.com/office/drawing/2014/main" id="{8BB1D6F2-53FC-D33B-5214-AF1B1D3CA5BD}"/>
              </a:ext>
            </a:extLst>
          </p:cNvPr>
          <p:cNvSpPr txBox="1"/>
          <p:nvPr/>
        </p:nvSpPr>
        <p:spPr>
          <a:xfrm>
            <a:off x="7535732" y="2782669"/>
            <a:ext cx="3307976" cy="646331"/>
          </a:xfrm>
          <a:prstGeom prst="rect">
            <a:avLst/>
          </a:prstGeom>
          <a:noFill/>
        </p:spPr>
        <p:txBody>
          <a:bodyPr wrap="square">
            <a:spAutoFit/>
          </a:bodyPr>
          <a:lstStyle/>
          <a:p>
            <a:pPr algn="ctr"/>
            <a:r>
              <a:rPr lang="en-US" sz="1800" dirty="0">
                <a:latin typeface="Consolas" panose="020B0609020204030204" pitchFamily="49" charset="0"/>
                <a:cs typeface="Calibri" panose="020F0502020204030204" pitchFamily="34" charset="0"/>
              </a:rPr>
              <a:t>python/</a:t>
            </a:r>
            <a:r>
              <a:rPr lang="en-US" sz="1800" dirty="0" err="1">
                <a:latin typeface="Consolas" panose="020B0609020204030204" pitchFamily="49" charset="0"/>
                <a:cs typeface="Calibri" panose="020F0502020204030204" pitchFamily="34" charset="0"/>
              </a:rPr>
              <a:t>systemds</a:t>
            </a:r>
            <a:r>
              <a:rPr lang="en-US" sz="1800" dirty="0">
                <a:latin typeface="Consolas" panose="020B0609020204030204" pitchFamily="49" charset="0"/>
                <a:cs typeface="Calibri" panose="020F0502020204030204" pitchFamily="34" charset="0"/>
              </a:rPr>
              <a:t>/</a:t>
            </a:r>
            <a:br>
              <a:rPr lang="en-US" sz="1800" dirty="0">
                <a:latin typeface="Consolas" panose="020B0609020204030204" pitchFamily="49" charset="0"/>
                <a:cs typeface="Calibri" panose="020F0502020204030204" pitchFamily="34" charset="0"/>
              </a:rPr>
            </a:br>
            <a:r>
              <a:rPr lang="en-US" sz="1800" dirty="0" err="1">
                <a:solidFill>
                  <a:schemeClr val="accent1"/>
                </a:solidFill>
                <a:latin typeface="Consolas" panose="020B0609020204030204" pitchFamily="49" charset="0"/>
                <a:cs typeface="Calibri" panose="020F0502020204030204" pitchFamily="34" charset="0"/>
              </a:rPr>
              <a:t>onnx_systemds</a:t>
            </a:r>
            <a:endParaRPr lang="en-US" sz="1800" dirty="0">
              <a:solidFill>
                <a:schemeClr val="accent1"/>
              </a:solidFill>
              <a:latin typeface="Consolas" panose="020B0609020204030204" pitchFamily="49" charset="0"/>
              <a:cs typeface="Calibri" panose="020F0502020204030204" pitchFamily="34" charset="0"/>
            </a:endParaRPr>
          </a:p>
        </p:txBody>
      </p:sp>
    </p:spTree>
    <p:extLst>
      <p:ext uri="{BB962C8B-B14F-4D97-AF65-F5344CB8AC3E}">
        <p14:creationId xmlns:p14="http://schemas.microsoft.com/office/powerpoint/2010/main" val="80769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EB0A09-2B09-1315-CA68-038CEA9D25A2}"/>
              </a:ext>
            </a:extLst>
          </p:cNvPr>
          <p:cNvSpPr>
            <a:spLocks noGrp="1"/>
          </p:cNvSpPr>
          <p:nvPr>
            <p:ph type="body" sz="quarter" idx="18"/>
          </p:nvPr>
        </p:nvSpPr>
        <p:spPr/>
        <p:txBody>
          <a:bodyPr/>
          <a:lstStyle/>
          <a:p>
            <a:r>
              <a:rPr lang="en-US" dirty="0"/>
              <a:t>#1 Embedded ML Serving</a:t>
            </a:r>
          </a:p>
          <a:p>
            <a:pPr lvl="1"/>
            <a:r>
              <a:rPr lang="en-US" b="1" dirty="0">
                <a:solidFill>
                  <a:srgbClr val="7889FB"/>
                </a:solidFill>
              </a:rPr>
              <a:t>TensorFlow Lite</a:t>
            </a:r>
            <a:r>
              <a:rPr lang="en-US" dirty="0"/>
              <a:t> and new language bindings (small footprint, </a:t>
            </a:r>
            <a:br>
              <a:rPr lang="en-US" dirty="0"/>
            </a:br>
            <a:r>
              <a:rPr lang="en-US" dirty="0"/>
              <a:t>dedicated HW acceleration, APIs, and models: </a:t>
            </a:r>
            <a:r>
              <a:rPr lang="en-US" dirty="0" err="1"/>
              <a:t>MobileNet</a:t>
            </a:r>
            <a:r>
              <a:rPr lang="en-US" dirty="0"/>
              <a:t>, </a:t>
            </a:r>
            <a:r>
              <a:rPr lang="en-US" dirty="0" err="1"/>
              <a:t>SqueezeNet</a:t>
            </a:r>
            <a:r>
              <a:rPr lang="en-US" dirty="0"/>
              <a:t>)</a:t>
            </a:r>
          </a:p>
          <a:p>
            <a:pPr lvl="1"/>
            <a:r>
              <a:rPr lang="en-US" b="1" dirty="0" err="1">
                <a:solidFill>
                  <a:srgbClr val="7889FB"/>
                </a:solidFill>
              </a:rPr>
              <a:t>TorchScript</a:t>
            </a:r>
            <a:r>
              <a:rPr lang="en-US" b="1" dirty="0">
                <a:solidFill>
                  <a:srgbClr val="7889FB"/>
                </a:solidFill>
              </a:rPr>
              <a:t>:</a:t>
            </a:r>
            <a:r>
              <a:rPr lang="en-US" dirty="0"/>
              <a:t> Compile Python functions into </a:t>
            </a:r>
            <a:r>
              <a:rPr lang="en-US" dirty="0" err="1"/>
              <a:t>ScriptModule</a:t>
            </a:r>
            <a:r>
              <a:rPr lang="en-US" dirty="0"/>
              <a:t>/</a:t>
            </a:r>
            <a:r>
              <a:rPr lang="en-US" dirty="0" err="1"/>
              <a:t>ScriptFunction</a:t>
            </a:r>
            <a:endParaRPr lang="en-US" dirty="0"/>
          </a:p>
          <a:p>
            <a:pPr lvl="1"/>
            <a:r>
              <a:rPr lang="en-US" b="1" dirty="0" err="1">
                <a:solidFill>
                  <a:srgbClr val="7889FB"/>
                </a:solidFill>
              </a:rPr>
              <a:t>SystemML</a:t>
            </a:r>
            <a:r>
              <a:rPr lang="en-US" b="1" dirty="0">
                <a:solidFill>
                  <a:srgbClr val="7889FB"/>
                </a:solidFill>
              </a:rPr>
              <a:t> JMLC</a:t>
            </a:r>
            <a:r>
              <a:rPr lang="en-US" dirty="0"/>
              <a:t> (Java ML Connector), </a:t>
            </a:r>
            <a:r>
              <a:rPr lang="en-US" b="1" dirty="0">
                <a:solidFill>
                  <a:srgbClr val="7889FB"/>
                </a:solidFill>
              </a:rPr>
              <a:t>IREE</a:t>
            </a:r>
            <a:r>
              <a:rPr lang="en-US" dirty="0"/>
              <a:t> (data centers / edge – small footprint)</a:t>
            </a:r>
          </a:p>
          <a:p>
            <a:r>
              <a:rPr lang="en-US" dirty="0"/>
              <a:t>#2 ML Serving Services</a:t>
            </a:r>
          </a:p>
          <a:p>
            <a:pPr lvl="1"/>
            <a:r>
              <a:rPr lang="en-US" dirty="0"/>
              <a:t>Motivation: Complex DNN models, ran on dedicated HW</a:t>
            </a:r>
          </a:p>
          <a:p>
            <a:pPr lvl="1"/>
            <a:r>
              <a:rPr lang="en-US" dirty="0"/>
              <a:t>RPC/REST interface for applications </a:t>
            </a:r>
          </a:p>
          <a:p>
            <a:pPr lvl="1"/>
            <a:r>
              <a:rPr lang="en-US" b="1" dirty="0">
                <a:solidFill>
                  <a:srgbClr val="7889FB"/>
                </a:solidFill>
              </a:rPr>
              <a:t>TensorFlow Serving:</a:t>
            </a:r>
            <a:r>
              <a:rPr lang="en-US" dirty="0"/>
              <a:t> configurable serving w/ batching</a:t>
            </a:r>
          </a:p>
          <a:p>
            <a:pPr lvl="1"/>
            <a:r>
              <a:rPr lang="en-US" b="1" dirty="0" err="1">
                <a:solidFill>
                  <a:srgbClr val="7889FB"/>
                </a:solidFill>
              </a:rPr>
              <a:t>TorchServe</a:t>
            </a:r>
            <a:r>
              <a:rPr lang="en-US" b="1" dirty="0">
                <a:solidFill>
                  <a:srgbClr val="7889FB"/>
                </a:solidFill>
              </a:rPr>
              <a:t>:</a:t>
            </a:r>
            <a:r>
              <a:rPr lang="en-US" dirty="0"/>
              <a:t> Specialized model for HW, batching/parallelism</a:t>
            </a:r>
          </a:p>
          <a:p>
            <a:pPr lvl="1"/>
            <a:r>
              <a:rPr lang="en-US" b="1" dirty="0">
                <a:solidFill>
                  <a:srgbClr val="7889FB"/>
                </a:solidFill>
              </a:rPr>
              <a:t>Clipper:</a:t>
            </a:r>
            <a:r>
              <a:rPr lang="en-US" dirty="0"/>
              <a:t> Decoupled multi-framework scoring, w/ batching and  result caching </a:t>
            </a:r>
          </a:p>
          <a:p>
            <a:pPr lvl="1"/>
            <a:r>
              <a:rPr lang="en-US" b="1" dirty="0">
                <a:solidFill>
                  <a:srgbClr val="7889FB"/>
                </a:solidFill>
              </a:rPr>
              <a:t>Pretzel:</a:t>
            </a:r>
            <a:r>
              <a:rPr lang="en-US" dirty="0"/>
              <a:t> Batching and multi-model optimizations in ML.NET</a:t>
            </a:r>
          </a:p>
          <a:p>
            <a:pPr lvl="1"/>
            <a:r>
              <a:rPr lang="en-US" b="1" dirty="0">
                <a:solidFill>
                  <a:srgbClr val="7889FB"/>
                </a:solidFill>
              </a:rPr>
              <a:t>Rafiki:</a:t>
            </a:r>
            <a:r>
              <a:rPr lang="en-US" dirty="0"/>
              <a:t> Optimizations for accuracy </a:t>
            </a:r>
            <a:r>
              <a:rPr lang="en-US" dirty="0" err="1"/>
              <a:t>s.t.</a:t>
            </a:r>
            <a:r>
              <a:rPr lang="en-US" dirty="0"/>
              <a:t> latency constraints, batching, multi-model opt</a:t>
            </a:r>
          </a:p>
          <a:p>
            <a:endParaRPr lang="en-US" dirty="0"/>
          </a:p>
        </p:txBody>
      </p:sp>
      <p:sp>
        <p:nvSpPr>
          <p:cNvPr id="3" name="Text Placeholder 2">
            <a:extLst>
              <a:ext uri="{FF2B5EF4-FFF2-40B4-BE49-F238E27FC236}">
                <a16:creationId xmlns:a16="http://schemas.microsoft.com/office/drawing/2014/main" id="{05ECB2D6-9119-4283-5B9D-6A034D17811E}"/>
              </a:ext>
            </a:extLst>
          </p:cNvPr>
          <p:cNvSpPr>
            <a:spLocks noGrp="1"/>
          </p:cNvSpPr>
          <p:nvPr>
            <p:ph type="body" sz="quarter" idx="14"/>
          </p:nvPr>
        </p:nvSpPr>
        <p:spPr/>
        <p:txBody>
          <a:bodyPr/>
          <a:lstStyle/>
          <a:p>
            <a:r>
              <a:rPr lang="en-US" dirty="0"/>
              <a:t>ML Systems for Serving</a:t>
            </a:r>
          </a:p>
        </p:txBody>
      </p:sp>
      <p:pic>
        <p:nvPicPr>
          <p:cNvPr id="4" name="Picture 3">
            <a:extLst>
              <a:ext uri="{FF2B5EF4-FFF2-40B4-BE49-F238E27FC236}">
                <a16:creationId xmlns:a16="http://schemas.microsoft.com/office/drawing/2014/main" id="{2A042622-B01C-5594-5039-4D56E8C82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8376" y="1352416"/>
            <a:ext cx="1586729" cy="705213"/>
          </a:xfrm>
          <a:prstGeom prst="rect">
            <a:avLst/>
          </a:prstGeom>
        </p:spPr>
      </p:pic>
      <p:pic>
        <p:nvPicPr>
          <p:cNvPr id="5" name="Picture 4">
            <a:extLst>
              <a:ext uri="{FF2B5EF4-FFF2-40B4-BE49-F238E27FC236}">
                <a16:creationId xmlns:a16="http://schemas.microsoft.com/office/drawing/2014/main" id="{7BCD73F3-8FC8-646E-9DF4-EC7D0FB7FE8C}"/>
              </a:ext>
            </a:extLst>
          </p:cNvPr>
          <p:cNvPicPr>
            <a:picLocks noChangeAspect="1"/>
          </p:cNvPicPr>
          <p:nvPr/>
        </p:nvPicPr>
        <p:blipFill>
          <a:blip r:embed="rId4"/>
          <a:stretch>
            <a:fillRect/>
          </a:stretch>
        </p:blipFill>
        <p:spPr>
          <a:xfrm>
            <a:off x="10442760" y="1778571"/>
            <a:ext cx="1166047" cy="339125"/>
          </a:xfrm>
          <a:prstGeom prst="rect">
            <a:avLst/>
          </a:prstGeom>
        </p:spPr>
      </p:pic>
      <p:sp>
        <p:nvSpPr>
          <p:cNvPr id="6" name="TextBox 5">
            <a:extLst>
              <a:ext uri="{FF2B5EF4-FFF2-40B4-BE49-F238E27FC236}">
                <a16:creationId xmlns:a16="http://schemas.microsoft.com/office/drawing/2014/main" id="{7F4A5451-D647-D651-AB95-27020C0E0544}"/>
              </a:ext>
            </a:extLst>
          </p:cNvPr>
          <p:cNvSpPr txBox="1"/>
          <p:nvPr/>
        </p:nvSpPr>
        <p:spPr>
          <a:xfrm>
            <a:off x="9331716" y="2731167"/>
            <a:ext cx="1949379" cy="923330"/>
          </a:xfrm>
          <a:prstGeom prst="rect">
            <a:avLst/>
          </a:prstGeom>
          <a:noFill/>
        </p:spPr>
        <p:txBody>
          <a:bodyPr wrap="square" lIns="0" rIns="0" rtlCol="0">
            <a:spAutoFit/>
          </a:bodyPr>
          <a:lstStyle/>
          <a:p>
            <a:pPr algn="ctr"/>
            <a:r>
              <a:rPr lang="en-US" b="1" dirty="0">
                <a:latin typeface="Calibri" panose="020F0502020204030204" pitchFamily="34" charset="0"/>
                <a:cs typeface="Calibri" panose="020F0502020204030204" pitchFamily="34" charset="0"/>
              </a:rPr>
              <a:t>Google Translate </a:t>
            </a:r>
            <a:r>
              <a:rPr lang="en-US" dirty="0">
                <a:latin typeface="Calibri" panose="020F0502020204030204" pitchFamily="34" charset="0"/>
                <a:cs typeface="Calibri" panose="020F0502020204030204" pitchFamily="34" charset="0"/>
              </a:rPr>
              <a:t>140B words/day</a:t>
            </a:r>
          </a:p>
          <a:p>
            <a:pPr algn="ctr"/>
            <a:r>
              <a:rPr lang="en-AT" b="1" dirty="0">
                <a:solidFill>
                  <a:schemeClr val="accent1"/>
                </a:solidFill>
                <a:latin typeface="Calibri" panose="020F0502020204030204" pitchFamily="34" charset="0"/>
                <a:cs typeface="Calibri" panose="020F0502020204030204" pitchFamily="34" charset="0"/>
                <a:sym typeface="Wingdings" panose="05000000000000000000" pitchFamily="2" charset="2"/>
              </a:rPr>
              <a:t></a:t>
            </a:r>
            <a:r>
              <a:rPr lang="en-US" b="1" dirty="0">
                <a:solidFill>
                  <a:schemeClr val="accent1"/>
                </a:solidFill>
                <a:latin typeface="Calibri" panose="020F0502020204030204" pitchFamily="34" charset="0"/>
                <a:cs typeface="Calibri" panose="020F0502020204030204" pitchFamily="34" charset="0"/>
                <a:sym typeface="Wingdings" panose="05000000000000000000" pitchFamily="2" charset="2"/>
              </a:rPr>
              <a:t> 82K GPUs </a:t>
            </a:r>
            <a:r>
              <a:rPr lang="en-US" dirty="0">
                <a:latin typeface="Calibri" panose="020F0502020204030204" pitchFamily="34" charset="0"/>
                <a:cs typeface="Calibri" panose="020F0502020204030204" pitchFamily="34" charset="0"/>
                <a:sym typeface="Wingdings" panose="05000000000000000000" pitchFamily="2" charset="2"/>
              </a:rPr>
              <a:t>in 2016</a:t>
            </a:r>
            <a:endParaRPr lang="en-US"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60FD60E9-9A7A-16CF-72F6-040BE1EAC7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0477" y="1963231"/>
            <a:ext cx="1202891" cy="249379"/>
          </a:xfrm>
          <a:prstGeom prst="rect">
            <a:avLst/>
          </a:prstGeom>
        </p:spPr>
      </p:pic>
      <p:sp>
        <p:nvSpPr>
          <p:cNvPr id="12" name="Rectangle 11">
            <a:extLst>
              <a:ext uri="{FF2B5EF4-FFF2-40B4-BE49-F238E27FC236}">
                <a16:creationId xmlns:a16="http://schemas.microsoft.com/office/drawing/2014/main" id="{6C0EB51C-5DB4-EB5A-E313-2F44D5316F2A}"/>
              </a:ext>
            </a:extLst>
          </p:cNvPr>
          <p:cNvSpPr/>
          <p:nvPr/>
        </p:nvSpPr>
        <p:spPr>
          <a:xfrm>
            <a:off x="0" y="5554651"/>
            <a:ext cx="12192002" cy="13033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1657307B-789F-EE79-C975-0A948093993A}"/>
              </a:ext>
            </a:extLst>
          </p:cNvPr>
          <p:cNvPicPr>
            <a:picLocks noChangeAspect="1"/>
          </p:cNvPicPr>
          <p:nvPr/>
        </p:nvPicPr>
        <p:blipFill>
          <a:blip r:embed="rId6"/>
          <a:stretch>
            <a:fillRect/>
          </a:stretch>
        </p:blipFill>
        <p:spPr>
          <a:xfrm>
            <a:off x="4580082" y="5773053"/>
            <a:ext cx="498976" cy="640080"/>
          </a:xfrm>
          <a:prstGeom prst="rect">
            <a:avLst/>
          </a:prstGeom>
          <a:ln w="25400">
            <a:solidFill>
              <a:srgbClr val="7889FB"/>
            </a:solidFill>
          </a:ln>
        </p:spPr>
      </p:pic>
      <p:pic>
        <p:nvPicPr>
          <p:cNvPr id="14" name="Picture 13">
            <a:extLst>
              <a:ext uri="{FF2B5EF4-FFF2-40B4-BE49-F238E27FC236}">
                <a16:creationId xmlns:a16="http://schemas.microsoft.com/office/drawing/2014/main" id="{519BFEBE-33D7-612F-4621-598D0EC85787}"/>
              </a:ext>
            </a:extLst>
          </p:cNvPr>
          <p:cNvPicPr>
            <a:picLocks noChangeAspect="1"/>
          </p:cNvPicPr>
          <p:nvPr/>
        </p:nvPicPr>
        <p:blipFill>
          <a:blip r:embed="rId7"/>
          <a:stretch>
            <a:fillRect/>
          </a:stretch>
        </p:blipFill>
        <p:spPr>
          <a:xfrm>
            <a:off x="7030926" y="5767087"/>
            <a:ext cx="497900" cy="640080"/>
          </a:xfrm>
          <a:prstGeom prst="rect">
            <a:avLst/>
          </a:prstGeom>
          <a:ln w="25400">
            <a:solidFill>
              <a:srgbClr val="7889FB"/>
            </a:solidFill>
          </a:ln>
        </p:spPr>
      </p:pic>
      <p:pic>
        <p:nvPicPr>
          <p:cNvPr id="15" name="Picture 14">
            <a:extLst>
              <a:ext uri="{FF2B5EF4-FFF2-40B4-BE49-F238E27FC236}">
                <a16:creationId xmlns:a16="http://schemas.microsoft.com/office/drawing/2014/main" id="{A6FE230B-076E-5CE0-32F3-C1BF6C38E56E}"/>
              </a:ext>
            </a:extLst>
          </p:cNvPr>
          <p:cNvPicPr>
            <a:picLocks noChangeAspect="1"/>
          </p:cNvPicPr>
          <p:nvPr/>
        </p:nvPicPr>
        <p:blipFill>
          <a:blip r:embed="rId8"/>
          <a:stretch>
            <a:fillRect/>
          </a:stretch>
        </p:blipFill>
        <p:spPr>
          <a:xfrm>
            <a:off x="290401" y="5773053"/>
            <a:ext cx="497709" cy="640080"/>
          </a:xfrm>
          <a:prstGeom prst="rect">
            <a:avLst/>
          </a:prstGeom>
          <a:ln w="25400">
            <a:solidFill>
              <a:srgbClr val="7889FB"/>
            </a:solidFill>
          </a:ln>
        </p:spPr>
      </p:pic>
      <p:pic>
        <p:nvPicPr>
          <p:cNvPr id="16" name="Picture 15">
            <a:extLst>
              <a:ext uri="{FF2B5EF4-FFF2-40B4-BE49-F238E27FC236}">
                <a16:creationId xmlns:a16="http://schemas.microsoft.com/office/drawing/2014/main" id="{C86B3FF4-AB79-5A9A-2078-11AF63587D06}"/>
              </a:ext>
            </a:extLst>
          </p:cNvPr>
          <p:cNvPicPr>
            <a:picLocks noChangeAspect="1"/>
          </p:cNvPicPr>
          <p:nvPr/>
        </p:nvPicPr>
        <p:blipFill>
          <a:blip r:embed="rId9"/>
          <a:stretch>
            <a:fillRect/>
          </a:stretch>
        </p:blipFill>
        <p:spPr>
          <a:xfrm>
            <a:off x="2593591" y="5783101"/>
            <a:ext cx="497709" cy="640080"/>
          </a:xfrm>
          <a:prstGeom prst="rect">
            <a:avLst/>
          </a:prstGeom>
          <a:ln w="25400">
            <a:solidFill>
              <a:srgbClr val="7889FB"/>
            </a:solidFill>
          </a:ln>
        </p:spPr>
      </p:pic>
      <p:sp>
        <p:nvSpPr>
          <p:cNvPr id="17" name="TextBox 16">
            <a:extLst>
              <a:ext uri="{FF2B5EF4-FFF2-40B4-BE49-F238E27FC236}">
                <a16:creationId xmlns:a16="http://schemas.microsoft.com/office/drawing/2014/main" id="{69AADB9A-360E-A33B-1FD4-17B71E1AC6EE}"/>
              </a:ext>
            </a:extLst>
          </p:cNvPr>
          <p:cNvSpPr txBox="1"/>
          <p:nvPr/>
        </p:nvSpPr>
        <p:spPr>
          <a:xfrm>
            <a:off x="918654" y="5582135"/>
            <a:ext cx="1599618" cy="1200329"/>
          </a:xfrm>
          <a:prstGeom prst="rect">
            <a:avLst/>
          </a:prstGeom>
          <a:noFill/>
        </p:spPr>
        <p:txBody>
          <a:bodyPr wrap="square" lIns="0" rIns="0" rtlCol="0">
            <a:spAutoFit/>
          </a:bodyPr>
          <a:lstStyle/>
          <a:p>
            <a:r>
              <a:rPr lang="en-US" sz="1200" dirty="0">
                <a:latin typeface="Calibri" panose="020F0502020204030204" pitchFamily="34" charset="0"/>
                <a:cs typeface="Calibri" panose="020F0502020204030204" pitchFamily="34" charset="0"/>
              </a:rPr>
              <a:t>[Christopher </a:t>
            </a:r>
            <a:r>
              <a:rPr lang="en-US" sz="1200" dirty="0" err="1">
                <a:latin typeface="Calibri" panose="020F0502020204030204" pitchFamily="34" charset="0"/>
                <a:cs typeface="Calibri" panose="020F0502020204030204" pitchFamily="34" charset="0"/>
              </a:rPr>
              <a:t>Olston</a:t>
            </a:r>
            <a:r>
              <a:rPr lang="en-US" sz="1200" dirty="0">
                <a:latin typeface="Calibri" panose="020F0502020204030204" pitchFamily="34" charset="0"/>
                <a:cs typeface="Calibri" panose="020F0502020204030204" pitchFamily="34" charset="0"/>
              </a:rPr>
              <a:t> et al: TensorFlow-Serving: Flexible, High-Performance ML Serving.  </a:t>
            </a:r>
            <a:r>
              <a:rPr lang="en-US" sz="1200" b="1" dirty="0">
                <a:latin typeface="Calibri" panose="020F0502020204030204" pitchFamily="34" charset="0"/>
                <a:cs typeface="Calibri" panose="020F0502020204030204" pitchFamily="34" charset="0"/>
              </a:rPr>
              <a:t>ML </a:t>
            </a:r>
            <a:r>
              <a:rPr lang="en-US" sz="1200" b="1" dirty="0" err="1">
                <a:latin typeface="Calibri" panose="020F0502020204030204" pitchFamily="34" charset="0"/>
                <a:cs typeface="Calibri" panose="020F0502020204030204" pitchFamily="34" charset="0"/>
              </a:rPr>
              <a:t>Systems</a:t>
            </a:r>
            <a:r>
              <a:rPr lang="en-US" sz="1200" dirty="0" err="1">
                <a:latin typeface="Calibri" panose="020F0502020204030204" pitchFamily="34" charset="0"/>
                <a:cs typeface="Calibri" panose="020F0502020204030204" pitchFamily="34" charset="0"/>
              </a:rPr>
              <a:t>@NeurIPS</a:t>
            </a:r>
            <a:r>
              <a:rPr lang="en-US" sz="1200" b="1" dirty="0">
                <a:latin typeface="Calibri" panose="020F0502020204030204" pitchFamily="34" charset="0"/>
                <a:cs typeface="Calibri" panose="020F0502020204030204" pitchFamily="34" charset="0"/>
              </a:rPr>
              <a:t> 2017</a:t>
            </a:r>
            <a:r>
              <a:rPr lang="en-US" sz="1200" dirty="0">
                <a:latin typeface="Calibri" panose="020F0502020204030204" pitchFamily="34" charset="0"/>
                <a:cs typeface="Calibri" panose="020F0502020204030204" pitchFamily="34" charset="0"/>
              </a:rPr>
              <a:t>]</a:t>
            </a:r>
          </a:p>
        </p:txBody>
      </p:sp>
      <p:sp>
        <p:nvSpPr>
          <p:cNvPr id="18" name="TextBox 17">
            <a:extLst>
              <a:ext uri="{FF2B5EF4-FFF2-40B4-BE49-F238E27FC236}">
                <a16:creationId xmlns:a16="http://schemas.microsoft.com/office/drawing/2014/main" id="{D9701B42-BBD5-53A6-A076-44C73A456663}"/>
              </a:ext>
            </a:extLst>
          </p:cNvPr>
          <p:cNvSpPr txBox="1"/>
          <p:nvPr/>
        </p:nvSpPr>
        <p:spPr>
          <a:xfrm>
            <a:off x="3207115" y="5597207"/>
            <a:ext cx="1273194" cy="1015663"/>
          </a:xfrm>
          <a:prstGeom prst="rect">
            <a:avLst/>
          </a:prstGeom>
          <a:noFill/>
        </p:spPr>
        <p:txBody>
          <a:bodyPr wrap="square" lIns="0" rIns="0" rtlCol="0">
            <a:spAutoFit/>
          </a:bodyPr>
          <a:lstStyle/>
          <a:p>
            <a:r>
              <a:rPr lang="en-US" sz="1200" dirty="0">
                <a:latin typeface="Calibri" panose="020F0502020204030204" pitchFamily="34" charset="0"/>
                <a:cs typeface="Calibri" panose="020F0502020204030204" pitchFamily="34" charset="0"/>
              </a:rPr>
              <a:t>[Daniel </a:t>
            </a:r>
            <a:r>
              <a:rPr lang="en-US" sz="1200" dirty="0" err="1">
                <a:latin typeface="Calibri" panose="020F0502020204030204" pitchFamily="34" charset="0"/>
                <a:cs typeface="Calibri" panose="020F0502020204030204" pitchFamily="34" charset="0"/>
              </a:rPr>
              <a:t>Crankshaw</a:t>
            </a:r>
            <a:r>
              <a:rPr lang="en-US" sz="1200" dirty="0">
                <a:latin typeface="Calibri" panose="020F0502020204030204" pitchFamily="34" charset="0"/>
                <a:cs typeface="Calibri" panose="020F0502020204030204" pitchFamily="34" charset="0"/>
              </a:rPr>
              <a:t> et al: Clipper: A Low-Latency Online Prediction Serving System. </a:t>
            </a:r>
            <a:r>
              <a:rPr lang="en-US" sz="1200" b="1" dirty="0">
                <a:latin typeface="Calibri" panose="020F0502020204030204" pitchFamily="34" charset="0"/>
                <a:cs typeface="Calibri" panose="020F0502020204030204" pitchFamily="34" charset="0"/>
              </a:rPr>
              <a:t>NSDI 2017</a:t>
            </a:r>
            <a:r>
              <a:rPr lang="en-US" sz="1200" dirty="0">
                <a:latin typeface="Calibri" panose="020F0502020204030204" pitchFamily="34" charset="0"/>
                <a:cs typeface="Calibri" panose="020F0502020204030204" pitchFamily="34" charset="0"/>
              </a:rPr>
              <a:t>]</a:t>
            </a:r>
          </a:p>
        </p:txBody>
      </p:sp>
      <p:sp>
        <p:nvSpPr>
          <p:cNvPr id="19" name="TextBox 18">
            <a:extLst>
              <a:ext uri="{FF2B5EF4-FFF2-40B4-BE49-F238E27FC236}">
                <a16:creationId xmlns:a16="http://schemas.microsoft.com/office/drawing/2014/main" id="{D626A0E2-8CC8-037E-DAB1-DF5EE2DE2FA9}"/>
              </a:ext>
            </a:extLst>
          </p:cNvPr>
          <p:cNvSpPr txBox="1"/>
          <p:nvPr/>
        </p:nvSpPr>
        <p:spPr>
          <a:xfrm>
            <a:off x="5199256" y="5576172"/>
            <a:ext cx="1738364" cy="1015663"/>
          </a:xfrm>
          <a:prstGeom prst="rect">
            <a:avLst/>
          </a:prstGeom>
          <a:noFill/>
        </p:spPr>
        <p:txBody>
          <a:bodyPr wrap="square" lIns="0" rIns="0" rtlCol="0">
            <a:spAutoFit/>
          </a:bodyPr>
          <a:lstStyle/>
          <a:p>
            <a:r>
              <a:rPr lang="en-US" sz="1200" dirty="0">
                <a:latin typeface="Calibri" panose="020F0502020204030204" pitchFamily="34" charset="0"/>
                <a:cs typeface="Calibri" panose="020F0502020204030204" pitchFamily="34" charset="0"/>
              </a:rPr>
              <a:t>[</a:t>
            </a:r>
            <a:r>
              <a:rPr lang="en-US" sz="1200" dirty="0" err="1">
                <a:latin typeface="Calibri" panose="020F0502020204030204" pitchFamily="34" charset="0"/>
                <a:cs typeface="Calibri" panose="020F0502020204030204" pitchFamily="34" charset="0"/>
              </a:rPr>
              <a:t>Yunseong</a:t>
            </a:r>
            <a:r>
              <a:rPr lang="en-US" sz="1200" dirty="0">
                <a:latin typeface="Calibri" panose="020F0502020204030204" pitchFamily="34" charset="0"/>
                <a:cs typeface="Calibri" panose="020F0502020204030204" pitchFamily="34" charset="0"/>
              </a:rPr>
              <a:t> Lee et al.: PRETZEL: Opening the Black Box of Machine Learning Prediction Serving Systems. </a:t>
            </a:r>
            <a:r>
              <a:rPr lang="en-US" sz="1200" b="1" dirty="0">
                <a:latin typeface="Calibri" panose="020F0502020204030204" pitchFamily="34" charset="0"/>
                <a:cs typeface="Calibri" panose="020F0502020204030204" pitchFamily="34" charset="0"/>
              </a:rPr>
              <a:t>OSDI 2018</a:t>
            </a:r>
            <a:r>
              <a:rPr lang="en-US" sz="1200" dirty="0">
                <a:latin typeface="Calibri" panose="020F0502020204030204" pitchFamily="34" charset="0"/>
                <a:cs typeface="Calibri" panose="020F0502020204030204" pitchFamily="34" charset="0"/>
              </a:rPr>
              <a:t>]</a:t>
            </a:r>
          </a:p>
        </p:txBody>
      </p:sp>
      <p:sp>
        <p:nvSpPr>
          <p:cNvPr id="20" name="TextBox 19">
            <a:extLst>
              <a:ext uri="{FF2B5EF4-FFF2-40B4-BE49-F238E27FC236}">
                <a16:creationId xmlns:a16="http://schemas.microsoft.com/office/drawing/2014/main" id="{AF3514EF-CDD1-5BAD-9F6A-CB7911DA7AB2}"/>
              </a:ext>
            </a:extLst>
          </p:cNvPr>
          <p:cNvSpPr txBox="1"/>
          <p:nvPr/>
        </p:nvSpPr>
        <p:spPr>
          <a:xfrm>
            <a:off x="7651051" y="5656558"/>
            <a:ext cx="1441980" cy="830997"/>
          </a:xfrm>
          <a:prstGeom prst="rect">
            <a:avLst/>
          </a:prstGeom>
          <a:noFill/>
        </p:spPr>
        <p:txBody>
          <a:bodyPr wrap="square" lIns="0" rIns="0" rtlCol="0">
            <a:spAutoFit/>
          </a:bodyPr>
          <a:lstStyle/>
          <a:p>
            <a:r>
              <a:rPr lang="en-US" sz="1200" dirty="0">
                <a:latin typeface="Calibri" panose="020F0502020204030204" pitchFamily="34" charset="0"/>
                <a:cs typeface="Calibri" panose="020F0502020204030204" pitchFamily="34" charset="0"/>
              </a:rPr>
              <a:t>[Wei Wang et al: </a:t>
            </a:r>
            <a:r>
              <a:rPr lang="en-US" sz="1200" dirty="0" err="1">
                <a:latin typeface="Calibri" panose="020F0502020204030204" pitchFamily="34" charset="0"/>
                <a:cs typeface="Calibri" panose="020F0502020204030204" pitchFamily="34" charset="0"/>
              </a:rPr>
              <a:t>Rafiki</a:t>
            </a:r>
            <a:r>
              <a:rPr lang="en-US" sz="1200" dirty="0">
                <a:latin typeface="Calibri" panose="020F0502020204030204" pitchFamily="34" charset="0"/>
                <a:cs typeface="Calibri" panose="020F0502020204030204" pitchFamily="34" charset="0"/>
              </a:rPr>
              <a:t>: Machine Learning as an Analytics Service System. </a:t>
            </a:r>
            <a:r>
              <a:rPr lang="en-US" sz="1200" b="1" dirty="0">
                <a:latin typeface="Calibri" panose="020F0502020204030204" pitchFamily="34" charset="0"/>
                <a:cs typeface="Calibri" panose="020F0502020204030204" pitchFamily="34" charset="0"/>
              </a:rPr>
              <a:t>PVLDB 2018</a:t>
            </a:r>
            <a:r>
              <a:rPr lang="en-US" sz="1200" dirty="0">
                <a:latin typeface="Calibri" panose="020F0502020204030204" pitchFamily="34" charset="0"/>
                <a:cs typeface="Calibri" panose="020F0502020204030204" pitchFamily="34" charset="0"/>
              </a:rPr>
              <a:t>]</a:t>
            </a:r>
          </a:p>
        </p:txBody>
      </p:sp>
      <p:sp>
        <p:nvSpPr>
          <p:cNvPr id="21" name="TextBox 20">
            <a:extLst>
              <a:ext uri="{FF2B5EF4-FFF2-40B4-BE49-F238E27FC236}">
                <a16:creationId xmlns:a16="http://schemas.microsoft.com/office/drawing/2014/main" id="{830526FA-BB73-3D04-F496-FFBBB7CC479C}"/>
              </a:ext>
            </a:extLst>
          </p:cNvPr>
          <p:cNvSpPr txBox="1"/>
          <p:nvPr/>
        </p:nvSpPr>
        <p:spPr>
          <a:xfrm>
            <a:off x="9298376" y="3898975"/>
            <a:ext cx="3010052" cy="2339102"/>
          </a:xfrm>
          <a:prstGeom prst="rect">
            <a:avLst/>
          </a:prstGeom>
          <a:noFill/>
        </p:spPr>
        <p:txBody>
          <a:bodyPr wrap="square">
            <a:spAutoFit/>
          </a:bodyPr>
          <a:lstStyle/>
          <a:p>
            <a:r>
              <a:rPr lang="en-US" b="1" dirty="0" err="1"/>
              <a:t>PyTorch</a:t>
            </a:r>
            <a:r>
              <a:rPr lang="en-US" b="1" dirty="0"/>
              <a:t> </a:t>
            </a:r>
            <a:r>
              <a:rPr lang="en-US" b="1" dirty="0" err="1"/>
              <a:t>TorchServe</a:t>
            </a:r>
            <a:r>
              <a:rPr lang="en-US" b="1" dirty="0"/>
              <a:t> Config</a:t>
            </a:r>
          </a:p>
          <a:p>
            <a:r>
              <a:rPr lang="en-US" sz="1600" dirty="0">
                <a:latin typeface="Consolas" panose="020B0609020204030204" pitchFamily="49" charset="0"/>
              </a:rPr>
              <a:t>models={</a:t>
            </a:r>
          </a:p>
          <a:p>
            <a:r>
              <a:rPr lang="en-US" sz="1600" dirty="0">
                <a:latin typeface="Consolas" panose="020B0609020204030204" pitchFamily="49" charset="0"/>
              </a:rPr>
              <a:t> "resnet-152": {"1.0": {</a:t>
            </a:r>
          </a:p>
          <a:p>
            <a:r>
              <a:rPr lang="en-US" sz="1600" dirty="0">
                <a:latin typeface="Consolas" panose="020B0609020204030204" pitchFamily="49" charset="0"/>
              </a:rPr>
              <a:t>  "</a:t>
            </a:r>
            <a:r>
              <a:rPr lang="en-US" sz="1600" dirty="0" err="1">
                <a:latin typeface="Consolas" panose="020B0609020204030204" pitchFamily="49" charset="0"/>
              </a:rPr>
              <a:t>minWorkers</a:t>
            </a:r>
            <a:r>
              <a:rPr lang="en-US" sz="1600" dirty="0">
                <a:latin typeface="Consolas" panose="020B0609020204030204" pitchFamily="49" charset="0"/>
              </a:rPr>
              <a:t>": 1,</a:t>
            </a:r>
          </a:p>
          <a:p>
            <a:r>
              <a:rPr lang="en-US" sz="1600" dirty="0">
                <a:latin typeface="Consolas" panose="020B0609020204030204" pitchFamily="49" charset="0"/>
              </a:rPr>
              <a:t>  "</a:t>
            </a:r>
            <a:r>
              <a:rPr lang="en-US" sz="1600" dirty="0" err="1">
                <a:latin typeface="Consolas" panose="020B0609020204030204" pitchFamily="49" charset="0"/>
              </a:rPr>
              <a:t>maxWorkers</a:t>
            </a:r>
            <a:r>
              <a:rPr lang="en-US" sz="1600" dirty="0">
                <a:latin typeface="Consolas" panose="020B0609020204030204" pitchFamily="49" charset="0"/>
              </a:rPr>
              <a:t>": 1,</a:t>
            </a:r>
          </a:p>
          <a:p>
            <a:r>
              <a:rPr lang="en-US" sz="1600" dirty="0">
                <a:latin typeface="Consolas" panose="020B0609020204030204" pitchFamily="49" charset="0"/>
              </a:rPr>
              <a:t>  </a:t>
            </a:r>
            <a:r>
              <a:rPr lang="en-US" sz="1600" dirty="0">
                <a:solidFill>
                  <a:srgbClr val="C40D1E"/>
                </a:solidFill>
                <a:latin typeface="Consolas" panose="020B0609020204030204" pitchFamily="49" charset="0"/>
              </a:rPr>
              <a:t>"</a:t>
            </a:r>
            <a:r>
              <a:rPr lang="en-US" sz="1600" dirty="0" err="1">
                <a:solidFill>
                  <a:srgbClr val="C40D1E"/>
                </a:solidFill>
                <a:latin typeface="Consolas" panose="020B0609020204030204" pitchFamily="49" charset="0"/>
              </a:rPr>
              <a:t>batchSize</a:t>
            </a:r>
            <a:r>
              <a:rPr lang="en-US" sz="1600" dirty="0">
                <a:solidFill>
                  <a:srgbClr val="C40D1E"/>
                </a:solidFill>
                <a:latin typeface="Consolas" panose="020B0609020204030204" pitchFamily="49" charset="0"/>
              </a:rPr>
              <a:t>": 8,</a:t>
            </a:r>
          </a:p>
          <a:p>
            <a:r>
              <a:rPr lang="en-US" sz="1600" dirty="0">
                <a:solidFill>
                  <a:srgbClr val="C40D1E"/>
                </a:solidFill>
                <a:latin typeface="Consolas" panose="020B0609020204030204" pitchFamily="49" charset="0"/>
              </a:rPr>
              <a:t>  "</a:t>
            </a:r>
            <a:r>
              <a:rPr lang="en-US" sz="1600" dirty="0" err="1">
                <a:solidFill>
                  <a:srgbClr val="C40D1E"/>
                </a:solidFill>
                <a:latin typeface="Consolas" panose="020B0609020204030204" pitchFamily="49" charset="0"/>
              </a:rPr>
              <a:t>maxBatchDelay</a:t>
            </a:r>
            <a:r>
              <a:rPr lang="en-US" sz="1600" dirty="0">
                <a:solidFill>
                  <a:srgbClr val="C40D1E"/>
                </a:solidFill>
                <a:latin typeface="Consolas" panose="020B0609020204030204" pitchFamily="49" charset="0"/>
              </a:rPr>
              <a:t>": 50,</a:t>
            </a:r>
          </a:p>
          <a:p>
            <a:r>
              <a:rPr lang="en-US" sz="1600" dirty="0">
                <a:solidFill>
                  <a:srgbClr val="C40D1E"/>
                </a:solidFill>
                <a:latin typeface="Consolas" panose="020B0609020204030204" pitchFamily="49" charset="0"/>
              </a:rPr>
              <a:t>  </a:t>
            </a:r>
            <a:r>
              <a:rPr lang="en-US" sz="1600" dirty="0">
                <a:latin typeface="Consolas" panose="020B0609020204030204" pitchFamily="49" charset="0"/>
              </a:rPr>
              <a:t>"</a:t>
            </a:r>
            <a:r>
              <a:rPr lang="en-US" sz="1600" dirty="0" err="1">
                <a:latin typeface="Consolas" panose="020B0609020204030204" pitchFamily="49" charset="0"/>
              </a:rPr>
              <a:t>responseTimeout</a:t>
            </a:r>
            <a:r>
              <a:rPr lang="en-US" sz="1600" dirty="0">
                <a:latin typeface="Consolas" panose="020B0609020204030204" pitchFamily="49" charset="0"/>
              </a:rPr>
              <a:t>": 120</a:t>
            </a:r>
          </a:p>
          <a:p>
            <a:r>
              <a:rPr lang="en-US" sz="1600" dirty="0">
                <a:latin typeface="Consolas" panose="020B0609020204030204" pitchFamily="49" charset="0"/>
              </a:rPr>
              <a:t>}}}</a:t>
            </a:r>
          </a:p>
        </p:txBody>
      </p:sp>
      <p:pic>
        <p:nvPicPr>
          <p:cNvPr id="7" name="Graphic 6">
            <a:extLst>
              <a:ext uri="{FF2B5EF4-FFF2-40B4-BE49-F238E27FC236}">
                <a16:creationId xmlns:a16="http://schemas.microsoft.com/office/drawing/2014/main" id="{DA7E3934-9E19-CFBF-F30C-DF5567E950C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1593512" y="1929907"/>
            <a:ext cx="460658" cy="439559"/>
          </a:xfrm>
          <a:prstGeom prst="rect">
            <a:avLst/>
          </a:prstGeom>
        </p:spPr>
      </p:pic>
    </p:spTree>
    <p:extLst>
      <p:ext uri="{BB962C8B-B14F-4D97-AF65-F5344CB8AC3E}">
        <p14:creationId xmlns:p14="http://schemas.microsoft.com/office/powerpoint/2010/main" val="297142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1" end="1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7" grpId="0"/>
      <p:bldP spid="18" grpId="0"/>
      <p:bldP spid="19" grpId="0"/>
      <p:bldP spid="20" grpId="0"/>
      <p:bldP spid="21" grpId="0"/>
    </p:bldLst>
  </p:timing>
</p:sld>
</file>

<file path=ppt/theme/theme1.xml><?xml version="1.0" encoding="utf-8"?>
<a:theme xmlns:a="http://schemas.openxmlformats.org/drawingml/2006/main" name="Titelfolien zur Auswahl">
  <a:themeElements>
    <a:clrScheme name="TU Berlin">
      <a:dk1>
        <a:srgbClr val="434343"/>
      </a:dk1>
      <a:lt1>
        <a:srgbClr val="FFFFFF"/>
      </a:lt1>
      <a:dk2>
        <a:srgbClr val="434343"/>
      </a:dk2>
      <a:lt2>
        <a:srgbClr val="E7E6E6"/>
      </a:lt2>
      <a:accent1>
        <a:srgbClr val="C30D1E"/>
      </a:accent1>
      <a:accent2>
        <a:srgbClr val="B2B2B2"/>
      </a:accent2>
      <a:accent3>
        <a:srgbClr val="FF6C00"/>
      </a:accent3>
      <a:accent4>
        <a:srgbClr val="1F90CC"/>
      </a:accent4>
      <a:accent5>
        <a:srgbClr val="9013FE"/>
      </a:accent5>
      <a:accent6>
        <a:srgbClr val="49CB40"/>
      </a:accent6>
      <a:hlink>
        <a:srgbClr val="C30D1E"/>
      </a:hlink>
      <a:folHlink>
        <a:srgbClr val="C30D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äsentation9" id="{246E6033-15ED-8042-86E0-B76FF5BFC716}" vid="{848A7489-E40A-E247-AA59-65F245259B10}"/>
    </a:ext>
  </a:extLst>
</a:theme>
</file>

<file path=ppt/theme/theme2.xml><?xml version="1.0" encoding="utf-8"?>
<a:theme xmlns:a="http://schemas.openxmlformats.org/drawingml/2006/main" name="Master für Folgeseiten">
  <a:themeElements>
    <a:clrScheme name="Custom 1">
      <a:dk1>
        <a:srgbClr val="000000"/>
      </a:dk1>
      <a:lt1>
        <a:srgbClr val="FFFFFF"/>
      </a:lt1>
      <a:dk2>
        <a:srgbClr val="000000"/>
      </a:dk2>
      <a:lt2>
        <a:srgbClr val="E7E6E6"/>
      </a:lt2>
      <a:accent1>
        <a:srgbClr val="C30D1E"/>
      </a:accent1>
      <a:accent2>
        <a:srgbClr val="B2B2B2"/>
      </a:accent2>
      <a:accent3>
        <a:srgbClr val="FF6C00"/>
      </a:accent3>
      <a:accent4>
        <a:srgbClr val="1F90CC"/>
      </a:accent4>
      <a:accent5>
        <a:srgbClr val="9013FE"/>
      </a:accent5>
      <a:accent6>
        <a:srgbClr val="49CB40"/>
      </a:accent6>
      <a:hlink>
        <a:srgbClr val="C30D1E"/>
      </a:hlink>
      <a:folHlink>
        <a:srgbClr val="C30D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Ins="0" rtlCol="0">
        <a:spAutoFit/>
      </a:bodyPr>
      <a:lstStyle>
        <a:defPPr algn="l">
          <a:defRPr sz="1600" dirty="0">
            <a:solidFill>
              <a:srgbClr val="000000"/>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Präsentation9" id="{246E6033-15ED-8042-86E0-B76FF5BFC716}" vid="{7CAADE83-5F25-0A48-B83D-03A7471B880E}"/>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TU-Berlin-Praesentation-Master-Verlauf-Orange-Rot</Template>
  <TotalTime>0</TotalTime>
  <Words>5824</Words>
  <Application>Microsoft Office PowerPoint</Application>
  <PresentationFormat>Widescreen</PresentationFormat>
  <Paragraphs>960</Paragraphs>
  <Slides>49</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49</vt:i4>
      </vt:variant>
    </vt:vector>
  </HeadingPairs>
  <TitlesOfParts>
    <vt:vector size="58" baseType="lpstr">
      <vt:lpstr>ＭＳ Ｐゴシック</vt:lpstr>
      <vt:lpstr>Arial</vt:lpstr>
      <vt:lpstr>Calibri</vt:lpstr>
      <vt:lpstr>Cambria</vt:lpstr>
      <vt:lpstr>Consolas</vt:lpstr>
      <vt:lpstr>NimbusRomNo9L-Regu</vt:lpstr>
      <vt:lpstr>Wingdings</vt:lpstr>
      <vt:lpstr>Titelfolien zur Auswahl</vt:lpstr>
      <vt:lpstr>Master für Folgeseiten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AMLS - 13 Model Deployment and Serving</dc:title>
  <dc:creator>Matthias Boehm</dc:creator>
  <cp:lastModifiedBy>Matthias Boehm</cp:lastModifiedBy>
  <cp:revision>424</cp:revision>
  <cp:lastPrinted>2021-03-24T16:10:50Z</cp:lastPrinted>
  <dcterms:created xsi:type="dcterms:W3CDTF">2023-02-25T13:39:16Z</dcterms:created>
  <dcterms:modified xsi:type="dcterms:W3CDTF">2026-07-16T16:55:53Z</dcterms:modified>
</cp:coreProperties>
</file>