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24"/>
  </p:notesMasterIdLst>
  <p:sldIdLst>
    <p:sldId id="359" r:id="rId3"/>
    <p:sldId id="387" r:id="rId4"/>
    <p:sldId id="484" r:id="rId5"/>
    <p:sldId id="388" r:id="rId6"/>
    <p:sldId id="423" r:id="rId7"/>
    <p:sldId id="463" r:id="rId8"/>
    <p:sldId id="464" r:id="rId9"/>
    <p:sldId id="462" r:id="rId10"/>
    <p:sldId id="449" r:id="rId11"/>
    <p:sldId id="354" r:id="rId12"/>
    <p:sldId id="455" r:id="rId13"/>
    <p:sldId id="456" r:id="rId14"/>
    <p:sldId id="485" r:id="rId15"/>
    <p:sldId id="487" r:id="rId16"/>
    <p:sldId id="486" r:id="rId17"/>
    <p:sldId id="465" r:id="rId18"/>
    <p:sldId id="450" r:id="rId19"/>
    <p:sldId id="467" r:id="rId20"/>
    <p:sldId id="488" r:id="rId21"/>
    <p:sldId id="452" r:id="rId22"/>
    <p:sldId id="453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49CB40"/>
    <a:srgbClr val="FF6C00"/>
    <a:srgbClr val="1F90CC"/>
    <a:srgbClr val="9013FE"/>
    <a:srgbClr val="434343"/>
    <a:srgbClr val="C40E02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89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13.04.2026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4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All employees and students are committed to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9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04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01 Kickoff and Introduction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igmod-contest-2025.github.io/index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mboehm7.github.io/teaching/ss26_ppds/index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i6xFTMxHWSJabYHR8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eecs-TB-awareness@win.tu-berlin.de" TargetMode="External"/><Relationship Id="rId3" Type="http://schemas.openxmlformats.org/officeDocument/2006/relationships/hyperlink" Target="https://www.tu.berlin/eecs/awan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hyperlink" Target="mailto:AwAn@dams.tu-berlin.d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01 Kickoff and Introduction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13,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13C5CE-83A0-B44C-9181-4118DEE6BC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Since 09/2022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University professor for Big Data Engineering (DAMS)</a:t>
            </a:r>
          </a:p>
          <a:p>
            <a:pPr lvl="5"/>
            <a:endParaRPr lang="en-US" sz="700" dirty="0"/>
          </a:p>
          <a:p>
            <a:r>
              <a:rPr lang="en-US" dirty="0"/>
              <a:t>2018-2022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BMK endowed chair for data management + research area manager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for data science </a:t>
            </a:r>
            <a:r>
              <a:rPr lang="en-US" dirty="0">
                <a:solidFill>
                  <a:schemeClr val="tx1"/>
                </a:solidFill>
              </a:rPr>
              <a:t>(DAMS), </a:t>
            </a: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 &amp; DAPHNE</a:t>
            </a:r>
          </a:p>
          <a:p>
            <a:pPr lvl="5"/>
            <a:endParaRPr lang="en-US" sz="700" dirty="0">
              <a:solidFill>
                <a:schemeClr val="tx1"/>
              </a:solidFill>
            </a:endParaRPr>
          </a:p>
          <a:p>
            <a:r>
              <a:rPr lang="en-US" dirty="0"/>
              <a:t>2012-2018 IBM Research – Almaden</a:t>
            </a:r>
            <a:r>
              <a:rPr lang="en-US" b="0" dirty="0"/>
              <a:t>, CA, USA</a:t>
            </a:r>
          </a:p>
          <a:p>
            <a:pPr lvl="1"/>
            <a:r>
              <a:rPr lang="en-US" dirty="0"/>
              <a:t>Declarative large-scale machine learning</a:t>
            </a:r>
          </a:p>
          <a:p>
            <a:pPr lvl="1"/>
            <a:r>
              <a:rPr lang="en-US" dirty="0"/>
              <a:t>Optimizer and runtime of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pPr lvl="5"/>
            <a:endParaRPr lang="en-US" sz="700" dirty="0"/>
          </a:p>
          <a:p>
            <a:r>
              <a:rPr lang="en-US" dirty="0"/>
              <a:t>2007-2011 PhD TU Dresden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Cost-based optimization of integration flows</a:t>
            </a:r>
          </a:p>
          <a:p>
            <a:pPr lvl="1"/>
            <a:r>
              <a:rPr lang="en-US" dirty="0"/>
              <a:t>Time series forecasting / in-memory indexing &amp; query processing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DBDE21-4AC1-EB4D-9875-252AE5A89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About 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9D0C0-8A92-24C8-BDC8-C61851E04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67" y="3526759"/>
            <a:ext cx="1683707" cy="61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FD4D6-3879-1DCD-4BE3-5F9682E22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78" y="4576195"/>
            <a:ext cx="1962723" cy="568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FB32D7-B892-10D8-86C1-BB6896025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68" y="2000483"/>
            <a:ext cx="18288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197A1-C91C-34D8-E9A5-3DD79203F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333"/>
          <a:stretch/>
        </p:blipFill>
        <p:spPr>
          <a:xfrm>
            <a:off x="8732430" y="2835639"/>
            <a:ext cx="956140" cy="40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F83CE3-01F6-780F-3636-084480F58442}"/>
              </a:ext>
            </a:extLst>
          </p:cNvPr>
          <p:cNvSpPr txBox="1"/>
          <p:nvPr/>
        </p:nvSpPr>
        <p:spPr>
          <a:xfrm>
            <a:off x="8477096" y="5150805"/>
            <a:ext cx="13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group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E16B02-1556-CCA6-471A-D2296184FB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7225" y="1225295"/>
            <a:ext cx="1850956" cy="6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34F7D-DBA5-E5F7-DF65-FE1C10E53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History 1970/1980s </a:t>
            </a:r>
            <a:br>
              <a:rPr lang="en-US" dirty="0"/>
            </a:br>
            <a:r>
              <a:rPr lang="en-US" dirty="0"/>
              <a:t>Relational Database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A49D5F-5E05-5316-0E02-30743E104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223" y="1680274"/>
            <a:ext cx="1982430" cy="1612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DE9604-FF0E-0D1D-C17E-33A58B81B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7291" y="4369490"/>
            <a:ext cx="1286256" cy="14148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F2199C-C00E-1DA0-CD85-A00BDFA5B9E0}"/>
              </a:ext>
            </a:extLst>
          </p:cNvPr>
          <p:cNvSpPr/>
          <p:nvPr/>
        </p:nvSpPr>
        <p:spPr>
          <a:xfrm>
            <a:off x="6003546" y="4268185"/>
            <a:ext cx="381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Edgar F. “Ted”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@ IBM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‘81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6EFA9-7515-F95B-4D21-5ADDE25B2F88}"/>
              </a:ext>
            </a:extLst>
          </p:cNvPr>
          <p:cNvSpPr txBox="1"/>
          <p:nvPr/>
        </p:nvSpPr>
        <p:spPr>
          <a:xfrm>
            <a:off x="4653407" y="3833042"/>
            <a:ext cx="27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55DA7-B81A-B1F8-16F8-DF27B2B8888C}"/>
              </a:ext>
            </a:extLst>
          </p:cNvPr>
          <p:cNvSpPr txBox="1"/>
          <p:nvPr/>
        </p:nvSpPr>
        <p:spPr>
          <a:xfrm>
            <a:off x="4020397" y="1303484"/>
            <a:ext cx="8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92297C-BCFE-764D-64FE-4C99E21CFAF8}"/>
              </a:ext>
            </a:extLst>
          </p:cNvPr>
          <p:cNvSpPr txBox="1"/>
          <p:nvPr/>
        </p:nvSpPr>
        <p:spPr>
          <a:xfrm>
            <a:off x="2995835" y="2043512"/>
            <a:ext cx="290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Ingres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UC Berkeley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‘14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29CEB-87D3-6DA0-0D8A-B7EA7F5920B6}"/>
              </a:ext>
            </a:extLst>
          </p:cNvPr>
          <p:cNvSpPr txBox="1"/>
          <p:nvPr/>
        </p:nvSpPr>
        <p:spPr>
          <a:xfrm>
            <a:off x="6534622" y="202512"/>
            <a:ext cx="1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Standard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D09F48-4397-A4ED-9449-FB2BF2BBEF94}"/>
              </a:ext>
            </a:extLst>
          </p:cNvPr>
          <p:cNvCxnSpPr>
            <a:stCxn id="15" idx="0"/>
            <a:endCxn id="14" idx="2"/>
          </p:cNvCxnSpPr>
          <p:nvPr/>
        </p:nvCxnSpPr>
        <p:spPr>
          <a:xfrm flipV="1">
            <a:off x="4447858" y="1672816"/>
            <a:ext cx="2872" cy="3706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D4138E-38CA-A5AA-992D-738A0153F5CA}"/>
              </a:ext>
            </a:extLst>
          </p:cNvPr>
          <p:cNvCxnSpPr>
            <a:stCxn id="13" idx="0"/>
            <a:endCxn id="15" idx="2"/>
          </p:cNvCxnSpPr>
          <p:nvPr/>
        </p:nvCxnSpPr>
        <p:spPr>
          <a:xfrm flipH="1" flipV="1">
            <a:off x="4447858" y="2966842"/>
            <a:ext cx="1558295" cy="8662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488ACDA-CEB7-489F-1873-A6207C801D71}"/>
              </a:ext>
            </a:extLst>
          </p:cNvPr>
          <p:cNvSpPr txBox="1"/>
          <p:nvPr/>
        </p:nvSpPr>
        <p:spPr>
          <a:xfrm>
            <a:off x="7241010" y="4978715"/>
            <a:ext cx="2959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A Relational Model of Data for Large Shared Data Banks.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Comm. ACM 13(6),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1970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68A24A-2BE3-29C5-3D65-D5243096E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156" y="4402281"/>
            <a:ext cx="927745" cy="120082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D353CA-308B-C7A5-BD80-85822C4AB5E5}"/>
              </a:ext>
            </a:extLst>
          </p:cNvPr>
          <p:cNvCxnSpPr>
            <a:stCxn id="24" idx="0"/>
            <a:endCxn id="16" idx="2"/>
          </p:cNvCxnSpPr>
          <p:nvPr/>
        </p:nvCxnSpPr>
        <p:spPr>
          <a:xfrm flipH="1" flipV="1">
            <a:off x="7504288" y="848843"/>
            <a:ext cx="1514" cy="2362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623B283-8FEF-34B4-FBEA-03EDFA3D12FF}"/>
              </a:ext>
            </a:extLst>
          </p:cNvPr>
          <p:cNvSpPr txBox="1"/>
          <p:nvPr/>
        </p:nvSpPr>
        <p:spPr>
          <a:xfrm>
            <a:off x="3083053" y="3253045"/>
            <a:ext cx="19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1FFE5C9F-67E4-3D9B-5845-7040C3D30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86" y="1558294"/>
            <a:ext cx="2008370" cy="16127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4EF0CA-04A4-777B-E55A-CFB08F02FD21}"/>
              </a:ext>
            </a:extLst>
          </p:cNvPr>
          <p:cNvSpPr txBox="1"/>
          <p:nvPr/>
        </p:nvSpPr>
        <p:spPr>
          <a:xfrm>
            <a:off x="6907916" y="1085066"/>
            <a:ext cx="119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A581AC-C382-BD32-FB1D-A5F2EBC14742}"/>
              </a:ext>
            </a:extLst>
          </p:cNvPr>
          <p:cNvSpPr txBox="1"/>
          <p:nvPr/>
        </p:nvSpPr>
        <p:spPr>
          <a:xfrm>
            <a:off x="6327607" y="1768567"/>
            <a:ext cx="236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IBM Research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Almaden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(Jim Gray et al.,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75168E-7519-2B08-F78A-963F0977F7B3}"/>
              </a:ext>
            </a:extLst>
          </p:cNvPr>
          <p:cNvCxnSpPr>
            <a:stCxn id="25" idx="0"/>
            <a:endCxn id="24" idx="2"/>
          </p:cNvCxnSpPr>
          <p:nvPr/>
        </p:nvCxnSpPr>
        <p:spPr>
          <a:xfrm flipH="1" flipV="1">
            <a:off x="7505802" y="1454398"/>
            <a:ext cx="3927" cy="3141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25D9DE-0BF7-2A23-96FA-BE40751E2171}"/>
              </a:ext>
            </a:extLst>
          </p:cNvPr>
          <p:cNvCxnSpPr>
            <a:stCxn id="13" idx="0"/>
            <a:endCxn id="25" idx="2"/>
          </p:cNvCxnSpPr>
          <p:nvPr/>
        </p:nvCxnSpPr>
        <p:spPr>
          <a:xfrm flipV="1">
            <a:off x="6006153" y="2968896"/>
            <a:ext cx="1503576" cy="8641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8369D9-43AC-B4C0-8501-DBA3BA699B0B}"/>
              </a:ext>
            </a:extLst>
          </p:cNvPr>
          <p:cNvSpPr txBox="1"/>
          <p:nvPr/>
        </p:nvSpPr>
        <p:spPr>
          <a:xfrm>
            <a:off x="6840422" y="3248576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3C1201-750D-959E-14F9-AEF8EEA4CC5D}"/>
              </a:ext>
            </a:extLst>
          </p:cNvPr>
          <p:cNvSpPr/>
          <p:nvPr/>
        </p:nvSpPr>
        <p:spPr>
          <a:xfrm>
            <a:off x="1645492" y="4413696"/>
            <a:ext cx="31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Independence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(physical data independence)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Path Dependence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9170F8-326E-0450-B127-3A5BE86F0191}"/>
              </a:ext>
            </a:extLst>
          </p:cNvPr>
          <p:cNvSpPr txBox="1"/>
          <p:nvPr/>
        </p:nvSpPr>
        <p:spPr>
          <a:xfrm>
            <a:off x="8687328" y="213682"/>
            <a:ext cx="185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Oracle, IBM DB2, Informix, Sybase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MS SQL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10394E-0647-4F0A-9F7F-8267EA906A30}"/>
              </a:ext>
            </a:extLst>
          </p:cNvPr>
          <p:cNvCxnSpPr>
            <a:stCxn id="14" idx="3"/>
            <a:endCxn id="24" idx="1"/>
          </p:cNvCxnSpPr>
          <p:nvPr/>
        </p:nvCxnSpPr>
        <p:spPr>
          <a:xfrm flipV="1">
            <a:off x="4881063" y="1269732"/>
            <a:ext cx="2026853" cy="21841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5F89624-0552-C9E1-2E28-2C243D1B1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57402"/>
              </p:ext>
            </p:extLst>
          </p:nvPr>
        </p:nvGraphicFramePr>
        <p:xfrm>
          <a:off x="5669139" y="2718092"/>
          <a:ext cx="624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7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4" grpId="0"/>
      <p:bldP spid="25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A4024-1AFE-8E04-8DE3-00E63023FC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Success of SQL / Relational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810BB-06AD-D902-76AF-BC8C8114D979}"/>
              </a:ext>
            </a:extLst>
          </p:cNvPr>
          <p:cNvSpPr txBox="1"/>
          <p:nvPr/>
        </p:nvSpPr>
        <p:spPr>
          <a:xfrm>
            <a:off x="467052" y="983566"/>
            <a:ext cx="4326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Query: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SELECT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O_OID,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sum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L_Price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Lineitem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Customer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WHERE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 = L_OID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O_CID = C_CID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O_Odate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&gt;= ‘2018-11-14’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C_Msegment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‘AUTOMOBILE’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GROUP BY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O_OID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D96C5-70DB-9163-8DF1-90D7784960C4}"/>
              </a:ext>
            </a:extLst>
          </p:cNvPr>
          <p:cNvSpPr txBox="1"/>
          <p:nvPr/>
        </p:nvSpPr>
        <p:spPr>
          <a:xfrm>
            <a:off x="5375384" y="573000"/>
            <a:ext cx="197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Declarative: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not how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5E9FA-C1D6-C19A-F9A6-EC3B40848026}"/>
              </a:ext>
            </a:extLst>
          </p:cNvPr>
          <p:cNvSpPr txBox="1"/>
          <p:nvPr/>
        </p:nvSpPr>
        <p:spPr>
          <a:xfrm>
            <a:off x="7775919" y="590544"/>
            <a:ext cx="194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Flexibility: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closure property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composability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57AEDA-7AB3-D593-891E-B4F4725FB72A}"/>
              </a:ext>
            </a:extLst>
          </p:cNvPr>
          <p:cNvCxnSpPr>
            <a:cxnSpLocks/>
          </p:cNvCxnSpPr>
          <p:nvPr/>
        </p:nvCxnSpPr>
        <p:spPr>
          <a:xfrm>
            <a:off x="3892542" y="1331815"/>
            <a:ext cx="4705184" cy="59116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5DFD96-4976-0813-7360-074C4D4FBDB8}"/>
              </a:ext>
            </a:extLst>
          </p:cNvPr>
          <p:cNvSpPr txBox="1"/>
          <p:nvPr/>
        </p:nvSpPr>
        <p:spPr>
          <a:xfrm>
            <a:off x="7983412" y="1731820"/>
            <a:ext cx="361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Query Plans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7B3ECC-D989-33A3-C211-0BEB5168EF1D}"/>
              </a:ext>
            </a:extLst>
          </p:cNvPr>
          <p:cNvGrpSpPr/>
          <p:nvPr/>
        </p:nvGrpSpPr>
        <p:grpSpPr>
          <a:xfrm>
            <a:off x="9282745" y="2600535"/>
            <a:ext cx="2175125" cy="2955434"/>
            <a:chOff x="6953952" y="3223968"/>
            <a:chExt cx="2175125" cy="2955434"/>
          </a:xfrm>
        </p:grpSpPr>
        <p:sp>
          <p:nvSpPr>
            <p:cNvPr id="10" name="Textfeld 45">
              <a:extLst>
                <a:ext uri="{FF2B5EF4-FFF2-40B4-BE49-F238E27FC236}">
                  <a16:creationId xmlns:a16="http://schemas.microsoft.com/office/drawing/2014/main" id="{FD4328F2-69B8-01A5-BB99-79A866F45593}"/>
                </a:ext>
              </a:extLst>
            </p:cNvPr>
            <p:cNvSpPr txBox="1"/>
            <p:nvPr/>
          </p:nvSpPr>
          <p:spPr>
            <a:xfrm>
              <a:off x="7601260" y="340516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1" name="Gerade Verbindung 50">
              <a:extLst>
                <a:ext uri="{FF2B5EF4-FFF2-40B4-BE49-F238E27FC236}">
                  <a16:creationId xmlns:a16="http://schemas.microsoft.com/office/drawing/2014/main" id="{BD0F9A6E-BECB-7F9E-9091-10CF80B6AD9A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7877723" y="3223968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45">
              <a:extLst>
                <a:ext uri="{FF2B5EF4-FFF2-40B4-BE49-F238E27FC236}">
                  <a16:creationId xmlns:a16="http://schemas.microsoft.com/office/drawing/2014/main" id="{CA1A7217-13E4-1701-B09C-A7AC75A2E0D3}"/>
                </a:ext>
              </a:extLst>
            </p:cNvPr>
            <p:cNvSpPr txBox="1"/>
            <p:nvPr/>
          </p:nvSpPr>
          <p:spPr>
            <a:xfrm>
              <a:off x="7602829" y="389693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3" name="Gerade Verbindung 50">
              <a:extLst>
                <a:ext uri="{FF2B5EF4-FFF2-40B4-BE49-F238E27FC236}">
                  <a16:creationId xmlns:a16="http://schemas.microsoft.com/office/drawing/2014/main" id="{B642B543-9F6A-8AA4-7CCF-CBD24318DC5F}"/>
                </a:ext>
              </a:extLst>
            </p:cNvPr>
            <p:cNvCxnSpPr>
              <a:stCxn id="12" idx="0"/>
              <a:endCxn id="10" idx="2"/>
            </p:cNvCxnSpPr>
            <p:nvPr/>
          </p:nvCxnSpPr>
          <p:spPr>
            <a:xfrm flipH="1" flipV="1">
              <a:off x="7877723" y="3712945"/>
              <a:ext cx="1569" cy="1839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45">
              <a:extLst>
                <a:ext uri="{FF2B5EF4-FFF2-40B4-BE49-F238E27FC236}">
                  <a16:creationId xmlns:a16="http://schemas.microsoft.com/office/drawing/2014/main" id="{4FEC8913-09DA-1A08-696A-AF4B0929FA37}"/>
                </a:ext>
              </a:extLst>
            </p:cNvPr>
            <p:cNvSpPr txBox="1"/>
            <p:nvPr/>
          </p:nvSpPr>
          <p:spPr>
            <a:xfrm>
              <a:off x="7601260" y="4895947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5" name="Textfeld 45">
              <a:extLst>
                <a:ext uri="{FF2B5EF4-FFF2-40B4-BE49-F238E27FC236}">
                  <a16:creationId xmlns:a16="http://schemas.microsoft.com/office/drawing/2014/main" id="{3C3D5248-3658-0D67-D171-AE7E26DECC42}"/>
                </a:ext>
              </a:extLst>
            </p:cNvPr>
            <p:cNvSpPr txBox="1"/>
            <p:nvPr/>
          </p:nvSpPr>
          <p:spPr>
            <a:xfrm>
              <a:off x="7604399" y="43981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6" name="Gerade Verbindung 50">
              <a:extLst>
                <a:ext uri="{FF2B5EF4-FFF2-40B4-BE49-F238E27FC236}">
                  <a16:creationId xmlns:a16="http://schemas.microsoft.com/office/drawing/2014/main" id="{5E8DA6EB-E030-4001-7033-DC676CE3AD14}"/>
                </a:ext>
              </a:extLst>
            </p:cNvPr>
            <p:cNvCxnSpPr>
              <a:stCxn id="15" idx="0"/>
              <a:endCxn id="12" idx="2"/>
            </p:cNvCxnSpPr>
            <p:nvPr/>
          </p:nvCxnSpPr>
          <p:spPr>
            <a:xfrm flipH="1" flipV="1">
              <a:off x="7879292" y="4204710"/>
              <a:ext cx="1570" cy="19341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50">
              <a:extLst>
                <a:ext uri="{FF2B5EF4-FFF2-40B4-BE49-F238E27FC236}">
                  <a16:creationId xmlns:a16="http://schemas.microsoft.com/office/drawing/2014/main" id="{B109F571-5108-D884-CD65-5853A87B0EDA}"/>
                </a:ext>
              </a:extLst>
            </p:cNvPr>
            <p:cNvCxnSpPr>
              <a:stCxn id="14" idx="0"/>
              <a:endCxn id="15" idx="2"/>
            </p:cNvCxnSpPr>
            <p:nvPr/>
          </p:nvCxnSpPr>
          <p:spPr>
            <a:xfrm flipV="1">
              <a:off x="7877723" y="4705902"/>
              <a:ext cx="3139" cy="19004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45">
              <a:extLst>
                <a:ext uri="{FF2B5EF4-FFF2-40B4-BE49-F238E27FC236}">
                  <a16:creationId xmlns:a16="http://schemas.microsoft.com/office/drawing/2014/main" id="{D8729813-5E26-E556-2F64-B392C267BB8E}"/>
                </a:ext>
              </a:extLst>
            </p:cNvPr>
            <p:cNvSpPr txBox="1"/>
            <p:nvPr/>
          </p:nvSpPr>
          <p:spPr>
            <a:xfrm>
              <a:off x="7272892" y="537828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9" name="Gerade Verbindung 50">
              <a:extLst>
                <a:ext uri="{FF2B5EF4-FFF2-40B4-BE49-F238E27FC236}">
                  <a16:creationId xmlns:a16="http://schemas.microsoft.com/office/drawing/2014/main" id="{8708EF08-69DF-2510-AA2D-E62E1F25BB9B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7549355" y="5203724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45">
              <a:extLst>
                <a:ext uri="{FF2B5EF4-FFF2-40B4-BE49-F238E27FC236}">
                  <a16:creationId xmlns:a16="http://schemas.microsoft.com/office/drawing/2014/main" id="{487185DC-4970-5722-981B-624300447C94}"/>
                </a:ext>
              </a:extLst>
            </p:cNvPr>
            <p:cNvSpPr txBox="1"/>
            <p:nvPr/>
          </p:nvSpPr>
          <p:spPr>
            <a:xfrm>
              <a:off x="7887205" y="537985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1" name="Gerade Verbindung 50">
              <a:extLst>
                <a:ext uri="{FF2B5EF4-FFF2-40B4-BE49-F238E27FC236}">
                  <a16:creationId xmlns:a16="http://schemas.microsoft.com/office/drawing/2014/main" id="{20C9ED00-886C-44F7-5F4B-8053913B6FCA}"/>
                </a:ext>
              </a:extLst>
            </p:cNvPr>
            <p:cNvCxnSpPr>
              <a:stCxn id="20" idx="0"/>
            </p:cNvCxnSpPr>
            <p:nvPr/>
          </p:nvCxnSpPr>
          <p:spPr>
            <a:xfrm flipH="1" flipV="1">
              <a:off x="7997018" y="5203887"/>
              <a:ext cx="166650" cy="17597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D952AB-E4C1-3FA6-9FEE-C8ADFF504554}"/>
                </a:ext>
              </a:extLst>
            </p:cNvPr>
            <p:cNvSpPr/>
            <p:nvPr/>
          </p:nvSpPr>
          <p:spPr>
            <a:xfrm>
              <a:off x="7923334" y="4529952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AUTOMOBILE</a:t>
              </a:r>
              <a:endParaRPr lang="en-US" sz="1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397930-2A14-59AF-168D-20F7FA757F7F}"/>
                </a:ext>
              </a:extLst>
            </p:cNvPr>
            <p:cNvSpPr/>
            <p:nvPr/>
          </p:nvSpPr>
          <p:spPr>
            <a:xfrm>
              <a:off x="7924901" y="3994191"/>
              <a:ext cx="12041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&gt;=2018-11-14</a:t>
              </a:r>
              <a:endParaRPr lang="en-US" sz="1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A8DCF5-6FD5-B4F3-756E-9DF6A8401A8A}"/>
                </a:ext>
              </a:extLst>
            </p:cNvPr>
            <p:cNvSpPr/>
            <p:nvPr/>
          </p:nvSpPr>
          <p:spPr>
            <a:xfrm>
              <a:off x="7926470" y="3505566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sum(Price)</a:t>
              </a:r>
              <a:endParaRPr lang="en-US" sz="1200" dirty="0"/>
            </a:p>
          </p:txBody>
        </p:sp>
        <p:sp>
          <p:nvSpPr>
            <p:cNvPr id="25" name="Textfeld 45">
              <a:extLst>
                <a:ext uri="{FF2B5EF4-FFF2-40B4-BE49-F238E27FC236}">
                  <a16:creationId xmlns:a16="http://schemas.microsoft.com/office/drawing/2014/main" id="{34A645B9-BB9A-E79E-D195-50AAD9D9FD53}"/>
                </a:ext>
              </a:extLst>
            </p:cNvPr>
            <p:cNvSpPr txBox="1"/>
            <p:nvPr/>
          </p:nvSpPr>
          <p:spPr>
            <a:xfrm>
              <a:off x="6953952" y="587005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6" name="Gerade Verbindung 50">
              <a:extLst>
                <a:ext uri="{FF2B5EF4-FFF2-40B4-BE49-F238E27FC236}">
                  <a16:creationId xmlns:a16="http://schemas.microsoft.com/office/drawing/2014/main" id="{A955AB4D-02BC-712D-2577-908B2377B44B}"/>
                </a:ext>
              </a:extLst>
            </p:cNvPr>
            <p:cNvCxnSpPr>
              <a:stCxn id="25" idx="0"/>
            </p:cNvCxnSpPr>
            <p:nvPr/>
          </p:nvCxnSpPr>
          <p:spPr>
            <a:xfrm flipV="1">
              <a:off x="7230415" y="569549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45">
              <a:extLst>
                <a:ext uri="{FF2B5EF4-FFF2-40B4-BE49-F238E27FC236}">
                  <a16:creationId xmlns:a16="http://schemas.microsoft.com/office/drawing/2014/main" id="{64F421BA-709E-9BAC-41BC-99600FC01BD2}"/>
                </a:ext>
              </a:extLst>
            </p:cNvPr>
            <p:cNvSpPr txBox="1"/>
            <p:nvPr/>
          </p:nvSpPr>
          <p:spPr>
            <a:xfrm>
              <a:off x="7568265" y="58716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8" name="Gerade Verbindung 50">
              <a:extLst>
                <a:ext uri="{FF2B5EF4-FFF2-40B4-BE49-F238E27FC236}">
                  <a16:creationId xmlns:a16="http://schemas.microsoft.com/office/drawing/2014/main" id="{0D0E3359-D7DC-7D5A-4C92-2E0B9BD5743C}"/>
                </a:ext>
              </a:extLst>
            </p:cNvPr>
            <p:cNvCxnSpPr>
              <a:stCxn id="27" idx="0"/>
            </p:cNvCxnSpPr>
            <p:nvPr/>
          </p:nvCxnSpPr>
          <p:spPr>
            <a:xfrm flipH="1" flipV="1">
              <a:off x="7678078" y="5695655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151014-4D3C-3819-DDA9-3F708C551996}"/>
              </a:ext>
            </a:extLst>
          </p:cNvPr>
          <p:cNvGrpSpPr/>
          <p:nvPr/>
        </p:nvGrpSpPr>
        <p:grpSpPr>
          <a:xfrm>
            <a:off x="9329880" y="2138619"/>
            <a:ext cx="1809775" cy="3742450"/>
            <a:chOff x="6878537" y="2931733"/>
            <a:chExt cx="1809775" cy="3742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AFE230-FDA0-4E87-2922-2F730025BB09}"/>
                </a:ext>
              </a:extLst>
            </p:cNvPr>
            <p:cNvSpPr txBox="1"/>
            <p:nvPr/>
          </p:nvSpPr>
          <p:spPr>
            <a:xfrm>
              <a:off x="6964866" y="4556177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DB2841-6D67-04E5-E591-FE9156A17326}"/>
                </a:ext>
              </a:extLst>
            </p:cNvPr>
            <p:cNvSpPr txBox="1"/>
            <p:nvPr/>
          </p:nvSpPr>
          <p:spPr>
            <a:xfrm>
              <a:off x="6878537" y="4048699"/>
              <a:ext cx="78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06164A0-AC9F-BCAC-14AD-2917C2ECB695}"/>
                </a:ext>
              </a:extLst>
            </p:cNvPr>
            <p:cNvSpPr txBox="1"/>
            <p:nvPr/>
          </p:nvSpPr>
          <p:spPr>
            <a:xfrm>
              <a:off x="7993956" y="5509853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976DD9-7EE2-71F4-0F96-2D82A290E3CC}"/>
                </a:ext>
              </a:extLst>
            </p:cNvPr>
            <p:cNvSpPr txBox="1"/>
            <p:nvPr/>
          </p:nvSpPr>
          <p:spPr>
            <a:xfrm>
              <a:off x="7552468" y="5992195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5C8FA9-14B2-6155-1EA3-0E7B3751F411}"/>
                </a:ext>
              </a:extLst>
            </p:cNvPr>
            <p:cNvSpPr txBox="1"/>
            <p:nvPr/>
          </p:nvSpPr>
          <p:spPr>
            <a:xfrm>
              <a:off x="6891933" y="6304851"/>
              <a:ext cx="80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02DEBF-7A65-4D41-0465-49435594E825}"/>
                </a:ext>
              </a:extLst>
            </p:cNvPr>
            <p:cNvSpPr txBox="1"/>
            <p:nvPr/>
          </p:nvSpPr>
          <p:spPr>
            <a:xfrm>
              <a:off x="6955058" y="2931733"/>
              <a:ext cx="1634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C(P)=2.2G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C7B814-008C-E9C7-73AF-D9B567B5E89A}"/>
              </a:ext>
            </a:extLst>
          </p:cNvPr>
          <p:cNvGrpSpPr/>
          <p:nvPr/>
        </p:nvGrpSpPr>
        <p:grpSpPr>
          <a:xfrm>
            <a:off x="7951138" y="2856850"/>
            <a:ext cx="1575738" cy="2444815"/>
            <a:chOff x="4730792" y="3451782"/>
            <a:chExt cx="1575738" cy="2444815"/>
          </a:xfrm>
        </p:grpSpPr>
        <p:sp>
          <p:nvSpPr>
            <p:cNvPr id="37" name="Textfeld 45">
              <a:extLst>
                <a:ext uri="{FF2B5EF4-FFF2-40B4-BE49-F238E27FC236}">
                  <a16:creationId xmlns:a16="http://schemas.microsoft.com/office/drawing/2014/main" id="{E7C5903C-9C5C-B7A6-EDE8-5C03A991C876}"/>
                </a:ext>
              </a:extLst>
            </p:cNvPr>
            <p:cNvSpPr txBox="1"/>
            <p:nvPr/>
          </p:nvSpPr>
          <p:spPr>
            <a:xfrm>
              <a:off x="5378101" y="363298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38" name="Gerade Verbindung 50">
              <a:extLst>
                <a:ext uri="{FF2B5EF4-FFF2-40B4-BE49-F238E27FC236}">
                  <a16:creationId xmlns:a16="http://schemas.microsoft.com/office/drawing/2014/main" id="{1B3FDEE8-04A0-FE57-91D2-0EE333DA0D95}"/>
                </a:ext>
              </a:extLst>
            </p:cNvPr>
            <p:cNvCxnSpPr>
              <a:stCxn id="37" idx="0"/>
            </p:cNvCxnSpPr>
            <p:nvPr/>
          </p:nvCxnSpPr>
          <p:spPr>
            <a:xfrm flipV="1">
              <a:off x="5654564" y="3451782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50">
              <a:extLst>
                <a:ext uri="{FF2B5EF4-FFF2-40B4-BE49-F238E27FC236}">
                  <a16:creationId xmlns:a16="http://schemas.microsoft.com/office/drawing/2014/main" id="{509EF76F-B6EC-C3FF-2B3E-1E97683A6521}"/>
                </a:ext>
              </a:extLst>
            </p:cNvPr>
            <p:cNvCxnSpPr>
              <a:stCxn id="40" idx="0"/>
              <a:endCxn id="37" idx="2"/>
            </p:cNvCxnSpPr>
            <p:nvPr/>
          </p:nvCxnSpPr>
          <p:spPr>
            <a:xfrm flipV="1">
              <a:off x="5654564" y="3940759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45">
              <a:extLst>
                <a:ext uri="{FF2B5EF4-FFF2-40B4-BE49-F238E27FC236}">
                  <a16:creationId xmlns:a16="http://schemas.microsoft.com/office/drawing/2014/main" id="{B14EBC94-6F63-9D1D-6B1E-A101CD6A20C7}"/>
                </a:ext>
              </a:extLst>
            </p:cNvPr>
            <p:cNvSpPr txBox="1"/>
            <p:nvPr/>
          </p:nvSpPr>
          <p:spPr>
            <a:xfrm>
              <a:off x="5378101" y="413394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41" name="Gerade Verbindung 50">
              <a:extLst>
                <a:ext uri="{FF2B5EF4-FFF2-40B4-BE49-F238E27FC236}">
                  <a16:creationId xmlns:a16="http://schemas.microsoft.com/office/drawing/2014/main" id="{8AF0B8FD-DD6A-60E3-0D92-D2A38A5F3F15}"/>
                </a:ext>
              </a:extLst>
            </p:cNvPr>
            <p:cNvCxnSpPr>
              <a:stCxn id="45" idx="0"/>
              <a:endCxn id="52" idx="2"/>
            </p:cNvCxnSpPr>
            <p:nvPr/>
          </p:nvCxnSpPr>
          <p:spPr>
            <a:xfrm flipV="1">
              <a:off x="5010427" y="5408240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5">
              <a:extLst>
                <a:ext uri="{FF2B5EF4-FFF2-40B4-BE49-F238E27FC236}">
                  <a16:creationId xmlns:a16="http://schemas.microsoft.com/office/drawing/2014/main" id="{28EDA485-F297-DE8D-038D-72F9006E540B}"/>
                </a:ext>
              </a:extLst>
            </p:cNvPr>
            <p:cNvSpPr txBox="1"/>
            <p:nvPr/>
          </p:nvSpPr>
          <p:spPr>
            <a:xfrm>
              <a:off x="5049733" y="461628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43" name="Gerade Verbindung 50">
              <a:extLst>
                <a:ext uri="{FF2B5EF4-FFF2-40B4-BE49-F238E27FC236}">
                  <a16:creationId xmlns:a16="http://schemas.microsoft.com/office/drawing/2014/main" id="{C7D2B977-5797-BF6A-9AFE-A1C9C26B7DE4}"/>
                </a:ext>
              </a:extLst>
            </p:cNvPr>
            <p:cNvCxnSpPr>
              <a:stCxn id="42" idx="0"/>
            </p:cNvCxnSpPr>
            <p:nvPr/>
          </p:nvCxnSpPr>
          <p:spPr>
            <a:xfrm flipV="1">
              <a:off x="5326196" y="444172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50">
              <a:extLst>
                <a:ext uri="{FF2B5EF4-FFF2-40B4-BE49-F238E27FC236}">
                  <a16:creationId xmlns:a16="http://schemas.microsoft.com/office/drawing/2014/main" id="{8321045F-8000-40BE-E78C-B603ECFC8C65}"/>
                </a:ext>
              </a:extLst>
            </p:cNvPr>
            <p:cNvCxnSpPr>
              <a:stCxn id="48" idx="0"/>
            </p:cNvCxnSpPr>
            <p:nvPr/>
          </p:nvCxnSpPr>
          <p:spPr>
            <a:xfrm flipH="1" flipV="1">
              <a:off x="5791354" y="4430952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5">
              <a:extLst>
                <a:ext uri="{FF2B5EF4-FFF2-40B4-BE49-F238E27FC236}">
                  <a16:creationId xmlns:a16="http://schemas.microsoft.com/office/drawing/2014/main" id="{75C48B2C-9461-3219-2E00-CD6DAEBFAEF4}"/>
                </a:ext>
              </a:extLst>
            </p:cNvPr>
            <p:cNvSpPr txBox="1"/>
            <p:nvPr/>
          </p:nvSpPr>
          <p:spPr>
            <a:xfrm>
              <a:off x="4730792" y="5588820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5B4B300-C37E-D2D6-6021-0D77A96DFE4A}"/>
                </a:ext>
              </a:extLst>
            </p:cNvPr>
            <p:cNvSpPr txBox="1"/>
            <p:nvPr/>
          </p:nvSpPr>
          <p:spPr>
            <a:xfrm>
              <a:off x="5345106" y="510962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7" name="Gerade Verbindung 50">
              <a:extLst>
                <a:ext uri="{FF2B5EF4-FFF2-40B4-BE49-F238E27FC236}">
                  <a16:creationId xmlns:a16="http://schemas.microsoft.com/office/drawing/2014/main" id="{FE0957F7-6AE6-7A28-DAF9-B0C2D62E3728}"/>
                </a:ext>
              </a:extLst>
            </p:cNvPr>
            <p:cNvCxnSpPr>
              <a:stCxn id="46" idx="0"/>
            </p:cNvCxnSpPr>
            <p:nvPr/>
          </p:nvCxnSpPr>
          <p:spPr>
            <a:xfrm flipH="1" flipV="1">
              <a:off x="5454919" y="4933652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5">
              <a:extLst>
                <a:ext uri="{FF2B5EF4-FFF2-40B4-BE49-F238E27FC236}">
                  <a16:creationId xmlns:a16="http://schemas.microsoft.com/office/drawing/2014/main" id="{1FC8FA83-FA50-5D93-98BF-B86FDC922D10}"/>
                </a:ext>
              </a:extLst>
            </p:cNvPr>
            <p:cNvSpPr txBox="1"/>
            <p:nvPr/>
          </p:nvSpPr>
          <p:spPr>
            <a:xfrm>
              <a:off x="5753604" y="4624140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9" name="Textfeld 45">
              <a:extLst>
                <a:ext uri="{FF2B5EF4-FFF2-40B4-BE49-F238E27FC236}">
                  <a16:creationId xmlns:a16="http://schemas.microsoft.com/office/drawing/2014/main" id="{BAA765F6-185A-FCAB-4295-BAB190997F24}"/>
                </a:ext>
              </a:extLst>
            </p:cNvPr>
            <p:cNvSpPr txBox="1"/>
            <p:nvPr/>
          </p:nvSpPr>
          <p:spPr>
            <a:xfrm>
              <a:off x="5748888" y="5108051"/>
              <a:ext cx="557641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50" name="Gerade Verbindung 50">
              <a:extLst>
                <a:ext uri="{FF2B5EF4-FFF2-40B4-BE49-F238E27FC236}">
                  <a16:creationId xmlns:a16="http://schemas.microsoft.com/office/drawing/2014/main" id="{D73B49A9-984E-E967-5C3E-00A3DD3BD6B3}"/>
                </a:ext>
              </a:extLst>
            </p:cNvPr>
            <p:cNvCxnSpPr>
              <a:stCxn id="49" idx="0"/>
              <a:endCxn id="48" idx="2"/>
            </p:cNvCxnSpPr>
            <p:nvPr/>
          </p:nvCxnSpPr>
          <p:spPr>
            <a:xfrm flipV="1">
              <a:off x="6027709" y="4931917"/>
              <a:ext cx="2358" cy="17613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>
              <a:extLst>
                <a:ext uri="{FF2B5EF4-FFF2-40B4-BE49-F238E27FC236}">
                  <a16:creationId xmlns:a16="http://schemas.microsoft.com/office/drawing/2014/main" id="{B04704E8-4400-98D4-AEF0-66405205CF3B}"/>
                </a:ext>
              </a:extLst>
            </p:cNvPr>
            <p:cNvCxnSpPr>
              <a:stCxn id="52" idx="0"/>
            </p:cNvCxnSpPr>
            <p:nvPr/>
          </p:nvCxnSpPr>
          <p:spPr>
            <a:xfrm flipV="1">
              <a:off x="5013599" y="4931917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45">
              <a:extLst>
                <a:ext uri="{FF2B5EF4-FFF2-40B4-BE49-F238E27FC236}">
                  <a16:creationId xmlns:a16="http://schemas.microsoft.com/office/drawing/2014/main" id="{6E25A656-78FF-1110-2B86-00B22D4D653C}"/>
                </a:ext>
              </a:extLst>
            </p:cNvPr>
            <p:cNvSpPr txBox="1"/>
            <p:nvPr/>
          </p:nvSpPr>
          <p:spPr>
            <a:xfrm>
              <a:off x="4737136" y="510046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EB58F8D-CA44-EEDA-7676-0839FB4450A5}"/>
              </a:ext>
            </a:extLst>
          </p:cNvPr>
          <p:cNvSpPr txBox="1"/>
          <p:nvPr/>
        </p:nvSpPr>
        <p:spPr>
          <a:xfrm>
            <a:off x="8065370" y="2214064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C(P)=1.32M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7DD934D-8F9B-06D9-C300-2A50C7F5F178}"/>
              </a:ext>
            </a:extLst>
          </p:cNvPr>
          <p:cNvGrpSpPr/>
          <p:nvPr/>
        </p:nvGrpSpPr>
        <p:grpSpPr>
          <a:xfrm>
            <a:off x="6510413" y="2858421"/>
            <a:ext cx="1581415" cy="2446384"/>
            <a:chOff x="3733123" y="3453351"/>
            <a:chExt cx="1581415" cy="2446384"/>
          </a:xfrm>
        </p:grpSpPr>
        <p:sp>
          <p:nvSpPr>
            <p:cNvPr id="55" name="Textfeld 45">
              <a:extLst>
                <a:ext uri="{FF2B5EF4-FFF2-40B4-BE49-F238E27FC236}">
                  <a16:creationId xmlns:a16="http://schemas.microsoft.com/office/drawing/2014/main" id="{A047F3D8-488C-8110-11EB-B49366DD35BC}"/>
                </a:ext>
              </a:extLst>
            </p:cNvPr>
            <p:cNvSpPr txBox="1"/>
            <p:nvPr/>
          </p:nvSpPr>
          <p:spPr>
            <a:xfrm>
              <a:off x="4380432" y="363455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56" name="Gerade Verbindung 50">
              <a:extLst>
                <a:ext uri="{FF2B5EF4-FFF2-40B4-BE49-F238E27FC236}">
                  <a16:creationId xmlns:a16="http://schemas.microsoft.com/office/drawing/2014/main" id="{62B0749D-865D-BE93-3FAE-35FE53BD549C}"/>
                </a:ext>
              </a:extLst>
            </p:cNvPr>
            <p:cNvCxnSpPr>
              <a:stCxn id="55" idx="0"/>
            </p:cNvCxnSpPr>
            <p:nvPr/>
          </p:nvCxnSpPr>
          <p:spPr>
            <a:xfrm flipV="1">
              <a:off x="4656895" y="3453351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0">
              <a:extLst>
                <a:ext uri="{FF2B5EF4-FFF2-40B4-BE49-F238E27FC236}">
                  <a16:creationId xmlns:a16="http://schemas.microsoft.com/office/drawing/2014/main" id="{805477A8-51F2-4491-F2D5-62DB7F9DBAD2}"/>
                </a:ext>
              </a:extLst>
            </p:cNvPr>
            <p:cNvCxnSpPr>
              <a:stCxn id="58" idx="0"/>
              <a:endCxn id="55" idx="2"/>
            </p:cNvCxnSpPr>
            <p:nvPr/>
          </p:nvCxnSpPr>
          <p:spPr>
            <a:xfrm flipV="1">
              <a:off x="4656895" y="3942328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45">
              <a:extLst>
                <a:ext uri="{FF2B5EF4-FFF2-40B4-BE49-F238E27FC236}">
                  <a16:creationId xmlns:a16="http://schemas.microsoft.com/office/drawing/2014/main" id="{F10C5DF9-3B39-ACCF-2EDD-34ED0D2555E2}"/>
                </a:ext>
              </a:extLst>
            </p:cNvPr>
            <p:cNvSpPr txBox="1"/>
            <p:nvPr/>
          </p:nvSpPr>
          <p:spPr>
            <a:xfrm>
              <a:off x="4380432" y="413551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59" name="Textfeld 45">
              <a:extLst>
                <a:ext uri="{FF2B5EF4-FFF2-40B4-BE49-F238E27FC236}">
                  <a16:creationId xmlns:a16="http://schemas.microsoft.com/office/drawing/2014/main" id="{522DE8D9-2852-DE53-C1D3-AD9D8D8A0AC9}"/>
                </a:ext>
              </a:extLst>
            </p:cNvPr>
            <p:cNvSpPr txBox="1"/>
            <p:nvPr/>
          </p:nvSpPr>
          <p:spPr>
            <a:xfrm>
              <a:off x="4052064" y="461785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0" name="Gerade Verbindung 50">
              <a:extLst>
                <a:ext uri="{FF2B5EF4-FFF2-40B4-BE49-F238E27FC236}">
                  <a16:creationId xmlns:a16="http://schemas.microsoft.com/office/drawing/2014/main" id="{83E07BBB-9D14-3CDB-75DD-2253E266B1C1}"/>
                </a:ext>
              </a:extLst>
            </p:cNvPr>
            <p:cNvCxnSpPr>
              <a:stCxn id="59" idx="0"/>
            </p:cNvCxnSpPr>
            <p:nvPr/>
          </p:nvCxnSpPr>
          <p:spPr>
            <a:xfrm flipV="1">
              <a:off x="4328527" y="4443290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50">
              <a:extLst>
                <a:ext uri="{FF2B5EF4-FFF2-40B4-BE49-F238E27FC236}">
                  <a16:creationId xmlns:a16="http://schemas.microsoft.com/office/drawing/2014/main" id="{6FBCF2F4-363B-F7C6-EA70-DA6FEC0151D9}"/>
                </a:ext>
              </a:extLst>
            </p:cNvPr>
            <p:cNvCxnSpPr/>
            <p:nvPr/>
          </p:nvCxnSpPr>
          <p:spPr>
            <a:xfrm flipH="1" flipV="1">
              <a:off x="4793685" y="4432521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50">
              <a:extLst>
                <a:ext uri="{FF2B5EF4-FFF2-40B4-BE49-F238E27FC236}">
                  <a16:creationId xmlns:a16="http://schemas.microsoft.com/office/drawing/2014/main" id="{943D5AE3-573A-9FA1-4A83-D898254D1048}"/>
                </a:ext>
              </a:extLst>
            </p:cNvPr>
            <p:cNvCxnSpPr/>
            <p:nvPr/>
          </p:nvCxnSpPr>
          <p:spPr>
            <a:xfrm flipH="1" flipV="1">
              <a:off x="4457250" y="4935221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50">
              <a:extLst>
                <a:ext uri="{FF2B5EF4-FFF2-40B4-BE49-F238E27FC236}">
                  <a16:creationId xmlns:a16="http://schemas.microsoft.com/office/drawing/2014/main" id="{9EBEEEC4-DB90-03CD-43A5-FA3BDF678CD4}"/>
                </a:ext>
              </a:extLst>
            </p:cNvPr>
            <p:cNvCxnSpPr/>
            <p:nvPr/>
          </p:nvCxnSpPr>
          <p:spPr>
            <a:xfrm flipV="1">
              <a:off x="4015930" y="4933486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45">
              <a:extLst>
                <a:ext uri="{FF2B5EF4-FFF2-40B4-BE49-F238E27FC236}">
                  <a16:creationId xmlns:a16="http://schemas.microsoft.com/office/drawing/2014/main" id="{61B285D5-31B4-00B7-BA3C-D56BC5F0ED95}"/>
                </a:ext>
              </a:extLst>
            </p:cNvPr>
            <p:cNvSpPr txBox="1"/>
            <p:nvPr/>
          </p:nvSpPr>
          <p:spPr>
            <a:xfrm>
              <a:off x="4761612" y="463159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5" name="Gerade Verbindung 50">
              <a:extLst>
                <a:ext uri="{FF2B5EF4-FFF2-40B4-BE49-F238E27FC236}">
                  <a16:creationId xmlns:a16="http://schemas.microsoft.com/office/drawing/2014/main" id="{586D9527-940B-1B6B-0207-CF0AE8DE5A8F}"/>
                </a:ext>
              </a:extLst>
            </p:cNvPr>
            <p:cNvCxnSpPr>
              <a:stCxn id="66" idx="0"/>
              <a:endCxn id="67" idx="2"/>
            </p:cNvCxnSpPr>
            <p:nvPr/>
          </p:nvCxnSpPr>
          <p:spPr>
            <a:xfrm flipV="1">
              <a:off x="4012758" y="5409809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45">
              <a:extLst>
                <a:ext uri="{FF2B5EF4-FFF2-40B4-BE49-F238E27FC236}">
                  <a16:creationId xmlns:a16="http://schemas.microsoft.com/office/drawing/2014/main" id="{60A8FA0C-1A0F-A099-4DA3-49215EA8824F}"/>
                </a:ext>
              </a:extLst>
            </p:cNvPr>
            <p:cNvSpPr txBox="1"/>
            <p:nvPr/>
          </p:nvSpPr>
          <p:spPr>
            <a:xfrm>
              <a:off x="3733123" y="5590389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7" name="Textfeld 45">
              <a:extLst>
                <a:ext uri="{FF2B5EF4-FFF2-40B4-BE49-F238E27FC236}">
                  <a16:creationId xmlns:a16="http://schemas.microsoft.com/office/drawing/2014/main" id="{5B246C28-C624-1E5B-1EB8-A70BCA784E00}"/>
                </a:ext>
              </a:extLst>
            </p:cNvPr>
            <p:cNvSpPr txBox="1"/>
            <p:nvPr/>
          </p:nvSpPr>
          <p:spPr>
            <a:xfrm>
              <a:off x="3739467" y="510203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68" name="Gerade Verbindung 50">
              <a:extLst>
                <a:ext uri="{FF2B5EF4-FFF2-40B4-BE49-F238E27FC236}">
                  <a16:creationId xmlns:a16="http://schemas.microsoft.com/office/drawing/2014/main" id="{19B6E072-7714-3177-F59B-FCE19ADE04AA}"/>
                </a:ext>
              </a:extLst>
            </p:cNvPr>
            <p:cNvCxnSpPr>
              <a:stCxn id="69" idx="0"/>
              <a:endCxn id="70" idx="2"/>
            </p:cNvCxnSpPr>
            <p:nvPr/>
          </p:nvCxnSpPr>
          <p:spPr>
            <a:xfrm flipV="1">
              <a:off x="4598793" y="5411378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45">
              <a:extLst>
                <a:ext uri="{FF2B5EF4-FFF2-40B4-BE49-F238E27FC236}">
                  <a16:creationId xmlns:a16="http://schemas.microsoft.com/office/drawing/2014/main" id="{377830D2-34B4-71E8-A165-5419EFD598FB}"/>
                </a:ext>
              </a:extLst>
            </p:cNvPr>
            <p:cNvSpPr txBox="1"/>
            <p:nvPr/>
          </p:nvSpPr>
          <p:spPr>
            <a:xfrm>
              <a:off x="4319158" y="5591958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0" name="Textfeld 45">
              <a:extLst>
                <a:ext uri="{FF2B5EF4-FFF2-40B4-BE49-F238E27FC236}">
                  <a16:creationId xmlns:a16="http://schemas.microsoft.com/office/drawing/2014/main" id="{3F192D4F-5B37-DA25-E903-37A13B0DE502}"/>
                </a:ext>
              </a:extLst>
            </p:cNvPr>
            <p:cNvSpPr txBox="1"/>
            <p:nvPr/>
          </p:nvSpPr>
          <p:spPr>
            <a:xfrm>
              <a:off x="4325502" y="510360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70CE050E-0361-DBB0-8330-419AD06C82F1}"/>
              </a:ext>
            </a:extLst>
          </p:cNvPr>
          <p:cNvSpPr txBox="1"/>
          <p:nvPr/>
        </p:nvSpPr>
        <p:spPr>
          <a:xfrm>
            <a:off x="6615213" y="2396506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C(P)=0.34M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E4ACA52-ACCD-6DE0-938A-0AB6A1E53936}"/>
              </a:ext>
            </a:extLst>
          </p:cNvPr>
          <p:cNvSpPr txBox="1"/>
          <p:nvPr/>
        </p:nvSpPr>
        <p:spPr>
          <a:xfrm>
            <a:off x="2580485" y="2868249"/>
            <a:ext cx="139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Query Plan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16930F-2926-4CD2-8A78-F8A802FFF027}"/>
              </a:ext>
            </a:extLst>
          </p:cNvPr>
          <p:cNvSpPr txBox="1"/>
          <p:nvPr/>
        </p:nvSpPr>
        <p:spPr>
          <a:xfrm>
            <a:off x="4828807" y="5409127"/>
            <a:ext cx="324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Optimization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27BC87-FDAB-C2E5-0EF4-4E936D1E8C1F}"/>
              </a:ext>
            </a:extLst>
          </p:cNvPr>
          <p:cNvGrpSpPr/>
          <p:nvPr/>
        </p:nvGrpSpPr>
        <p:grpSpPr>
          <a:xfrm>
            <a:off x="2482144" y="2950189"/>
            <a:ext cx="2775117" cy="2899456"/>
            <a:chOff x="485600" y="3714980"/>
            <a:chExt cx="2775117" cy="2899456"/>
          </a:xfrm>
        </p:grpSpPr>
        <p:cxnSp>
          <p:nvCxnSpPr>
            <p:cNvPr id="75" name="Gerade Verbindung 50">
              <a:extLst>
                <a:ext uri="{FF2B5EF4-FFF2-40B4-BE49-F238E27FC236}">
                  <a16:creationId xmlns:a16="http://schemas.microsoft.com/office/drawing/2014/main" id="{18683C52-0519-BD68-6FB4-4CE208CD6DF9}"/>
                </a:ext>
              </a:extLst>
            </p:cNvPr>
            <p:cNvCxnSpPr>
              <a:stCxn id="76" idx="0"/>
            </p:cNvCxnSpPr>
            <p:nvPr/>
          </p:nvCxnSpPr>
          <p:spPr>
            <a:xfrm flipV="1">
              <a:off x="2280544" y="3714980"/>
              <a:ext cx="0" cy="18610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45">
              <a:extLst>
                <a:ext uri="{FF2B5EF4-FFF2-40B4-BE49-F238E27FC236}">
                  <a16:creationId xmlns:a16="http://schemas.microsoft.com/office/drawing/2014/main" id="{0E0E0243-13CE-E5FD-937B-20970F9A3E16}"/>
                </a:ext>
              </a:extLst>
            </p:cNvPr>
            <p:cNvSpPr txBox="1"/>
            <p:nvPr/>
          </p:nvSpPr>
          <p:spPr>
            <a:xfrm>
              <a:off x="1638777" y="3901088"/>
              <a:ext cx="1283533" cy="55399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GrpJoin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77" name="Textfeld 45">
              <a:extLst>
                <a:ext uri="{FF2B5EF4-FFF2-40B4-BE49-F238E27FC236}">
                  <a16:creationId xmlns:a16="http://schemas.microsoft.com/office/drawing/2014/main" id="{761D27FF-D558-CDF4-6CE2-3092AB3CE84A}"/>
                </a:ext>
              </a:extLst>
            </p:cNvPr>
            <p:cNvSpPr txBox="1"/>
            <p:nvPr/>
          </p:nvSpPr>
          <p:spPr>
            <a:xfrm>
              <a:off x="1298945" y="4732447"/>
              <a:ext cx="96202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78" name="Gerade Verbindung 50">
              <a:extLst>
                <a:ext uri="{FF2B5EF4-FFF2-40B4-BE49-F238E27FC236}">
                  <a16:creationId xmlns:a16="http://schemas.microsoft.com/office/drawing/2014/main" id="{84D93E48-5914-C7E1-A77F-F013716A3A1D}"/>
                </a:ext>
              </a:extLst>
            </p:cNvPr>
            <p:cNvCxnSpPr>
              <a:stCxn id="77" idx="0"/>
            </p:cNvCxnSpPr>
            <p:nvPr/>
          </p:nvCxnSpPr>
          <p:spPr>
            <a:xfrm flipV="1">
              <a:off x="1779958" y="4548555"/>
              <a:ext cx="213813" cy="1838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50">
              <a:extLst>
                <a:ext uri="{FF2B5EF4-FFF2-40B4-BE49-F238E27FC236}">
                  <a16:creationId xmlns:a16="http://schemas.microsoft.com/office/drawing/2014/main" id="{A3ECB030-2CE8-DE02-DCCB-7FF159168048}"/>
                </a:ext>
              </a:extLst>
            </p:cNvPr>
            <p:cNvCxnSpPr/>
            <p:nvPr/>
          </p:nvCxnSpPr>
          <p:spPr>
            <a:xfrm flipH="1" flipV="1">
              <a:off x="2636524" y="4547213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50">
              <a:extLst>
                <a:ext uri="{FF2B5EF4-FFF2-40B4-BE49-F238E27FC236}">
                  <a16:creationId xmlns:a16="http://schemas.microsoft.com/office/drawing/2014/main" id="{58D10CB0-99E8-A3CC-3204-D3B6B987B569}"/>
                </a:ext>
              </a:extLst>
            </p:cNvPr>
            <p:cNvCxnSpPr/>
            <p:nvPr/>
          </p:nvCxnSpPr>
          <p:spPr>
            <a:xfrm flipH="1" flipV="1">
              <a:off x="2083270" y="5342146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50">
              <a:extLst>
                <a:ext uri="{FF2B5EF4-FFF2-40B4-BE49-F238E27FC236}">
                  <a16:creationId xmlns:a16="http://schemas.microsoft.com/office/drawing/2014/main" id="{207E35D8-CB9E-5C9A-F303-9A8308DF985D}"/>
                </a:ext>
              </a:extLst>
            </p:cNvPr>
            <p:cNvCxnSpPr/>
            <p:nvPr/>
          </p:nvCxnSpPr>
          <p:spPr>
            <a:xfrm flipV="1">
              <a:off x="1283732" y="5340411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45">
              <a:extLst>
                <a:ext uri="{FF2B5EF4-FFF2-40B4-BE49-F238E27FC236}">
                  <a16:creationId xmlns:a16="http://schemas.microsoft.com/office/drawing/2014/main" id="{9370BAEF-DED2-0FBD-3A61-2356A8CC0C70}"/>
                </a:ext>
              </a:extLst>
            </p:cNvPr>
            <p:cNvSpPr txBox="1"/>
            <p:nvPr/>
          </p:nvSpPr>
          <p:spPr>
            <a:xfrm>
              <a:off x="2447864" y="4755165"/>
              <a:ext cx="81285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3" name="Textfeld 45">
              <a:extLst>
                <a:ext uri="{FF2B5EF4-FFF2-40B4-BE49-F238E27FC236}">
                  <a16:creationId xmlns:a16="http://schemas.microsoft.com/office/drawing/2014/main" id="{291C5360-DCBE-A40F-3DE6-6FF538A15179}"/>
                </a:ext>
              </a:extLst>
            </p:cNvPr>
            <p:cNvSpPr txBox="1"/>
            <p:nvPr/>
          </p:nvSpPr>
          <p:spPr>
            <a:xfrm>
              <a:off x="677206" y="5535399"/>
              <a:ext cx="1194076" cy="584775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IXScan</a:t>
              </a:r>
              <a:b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84" name="Gerade Verbindung 50">
              <a:extLst>
                <a:ext uri="{FF2B5EF4-FFF2-40B4-BE49-F238E27FC236}">
                  <a16:creationId xmlns:a16="http://schemas.microsoft.com/office/drawing/2014/main" id="{A1E38474-A8BF-09E8-1A20-3B19600AE57C}"/>
                </a:ext>
              </a:extLst>
            </p:cNvPr>
            <p:cNvCxnSpPr>
              <a:stCxn id="85" idx="0"/>
              <a:endCxn id="86" idx="2"/>
            </p:cNvCxnSpPr>
            <p:nvPr/>
          </p:nvCxnSpPr>
          <p:spPr>
            <a:xfrm flipH="1" flipV="1">
              <a:off x="2227985" y="5818303"/>
              <a:ext cx="149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45">
              <a:extLst>
                <a:ext uri="{FF2B5EF4-FFF2-40B4-BE49-F238E27FC236}">
                  <a16:creationId xmlns:a16="http://schemas.microsoft.com/office/drawing/2014/main" id="{7AC10616-BE1F-95F5-B181-D1BEA8777121}"/>
                </a:ext>
              </a:extLst>
            </p:cNvPr>
            <p:cNvSpPr txBox="1"/>
            <p:nvPr/>
          </p:nvSpPr>
          <p:spPr>
            <a:xfrm>
              <a:off x="1739244" y="5998883"/>
              <a:ext cx="980466" cy="61555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86" name="Textfeld 45">
              <a:extLst>
                <a:ext uri="{FF2B5EF4-FFF2-40B4-BE49-F238E27FC236}">
                  <a16:creationId xmlns:a16="http://schemas.microsoft.com/office/drawing/2014/main" id="{32B7D97D-CCF3-87D2-CB40-5A889A7840B2}"/>
                </a:ext>
              </a:extLst>
            </p:cNvPr>
            <p:cNvSpPr txBox="1"/>
            <p:nvPr/>
          </p:nvSpPr>
          <p:spPr>
            <a:xfrm>
              <a:off x="1951522" y="5510526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8C1D65CC-0574-FFAA-F9DB-F2344149DA2D}"/>
                </a:ext>
              </a:extLst>
            </p:cNvPr>
            <p:cNvSpPr/>
            <p:nvPr/>
          </p:nvSpPr>
          <p:spPr>
            <a:xfrm>
              <a:off x="485600" y="5909330"/>
              <a:ext cx="1005526" cy="529177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/>
                <a:t>Date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BF6BF83-D629-F5FF-1DB1-5C095002F653}"/>
              </a:ext>
            </a:extLst>
          </p:cNvPr>
          <p:cNvSpPr txBox="1"/>
          <p:nvPr/>
        </p:nvSpPr>
        <p:spPr>
          <a:xfrm>
            <a:off x="1046037" y="3696846"/>
            <a:ext cx="189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Data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FC53A5D-B24A-61E1-8472-4911103E26B4}"/>
              </a:ext>
            </a:extLst>
          </p:cNvPr>
          <p:cNvSpPr/>
          <p:nvPr/>
        </p:nvSpPr>
        <p:spPr>
          <a:xfrm>
            <a:off x="1146862" y="1785920"/>
            <a:ext cx="1580871" cy="2307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A243EC5-CAE6-26B1-025E-0A8C548D59A4}"/>
              </a:ext>
            </a:extLst>
          </p:cNvPr>
          <p:cNvSpPr/>
          <p:nvPr/>
        </p:nvSpPr>
        <p:spPr>
          <a:xfrm>
            <a:off x="461062" y="2519345"/>
            <a:ext cx="1746469" cy="22726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88A8DD9-EE6F-ADCE-DC34-782157CF4DB0}"/>
              </a:ext>
            </a:extLst>
          </p:cNvPr>
          <p:cNvCxnSpPr/>
          <p:nvPr/>
        </p:nvCxnSpPr>
        <p:spPr>
          <a:xfrm flipH="1">
            <a:off x="5407689" y="3479587"/>
            <a:ext cx="1236089" cy="9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3" grpId="0"/>
      <p:bldP spid="71" grpId="0"/>
      <p:bldP spid="72" grpId="0"/>
      <p:bldP spid="73" grpId="0"/>
      <p:bldP spid="88" grpId="0"/>
      <p:bldP spid="89" grpId="0" animBg="1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2E5C1C-9D37-9101-6C62-4A61EA6848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Overview</a:t>
            </a:r>
          </a:p>
          <a:p>
            <a:pPr lvl="1"/>
            <a:r>
              <a:rPr lang="en-US" dirty="0"/>
              <a:t>Implement </a:t>
            </a:r>
            <a:r>
              <a:rPr lang="en-US" b="1" dirty="0">
                <a:solidFill>
                  <a:srgbClr val="7889FB"/>
                </a:solidFill>
              </a:rPr>
              <a:t>efficient in-memory join pipeline executor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Aim performance on different hardware architectures </a:t>
            </a:r>
          </a:p>
          <a:p>
            <a:pPr lvl="1"/>
            <a:r>
              <a:rPr lang="en-US" dirty="0"/>
              <a:t>Base tables are given as </a:t>
            </a:r>
            <a:r>
              <a:rPr lang="en-US" b="1" dirty="0">
                <a:solidFill>
                  <a:srgbClr val="7889FB"/>
                </a:solidFill>
              </a:rPr>
              <a:t>columnar in-memory tables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Measures end-to-end runtime until outputs computed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C87E4-A998-E866-7C65-D69F969D1C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SIGMOD’25 Programming Contest</a:t>
            </a:r>
            <a:br>
              <a:rPr lang="en-US" dirty="0"/>
            </a:br>
            <a:r>
              <a:rPr lang="en-US" sz="1800" dirty="0">
                <a:hlinkClick r:id="rId2"/>
              </a:rPr>
              <a:t>https://sigmod-contest-2025.github.io/index.html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91241-5F3B-9F2E-4B41-637A7777E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16" y="3102262"/>
            <a:ext cx="5687658" cy="262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C1946-3C17-4A9C-6904-51FEEEBEB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054" y="1650332"/>
            <a:ext cx="4947548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7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C335C-258C-F9EF-25A1-EAA5FBD117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Join Pipelines</a:t>
            </a:r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C9AD18E3-0533-08FB-7B88-030288D2AB34}"/>
              </a:ext>
            </a:extLst>
          </p:cNvPr>
          <p:cNvSpPr/>
          <p:nvPr/>
        </p:nvSpPr>
        <p:spPr>
          <a:xfrm>
            <a:off x="555867" y="1750039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* 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R1, R3,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       (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R2.z, count(*)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R2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R2.y=3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R2.z) R2</a:t>
            </a:r>
          </a:p>
          <a:p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pt-B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R1.x=7 </a:t>
            </a:r>
          </a:p>
          <a:p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pt-B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R1.a=R3.b </a:t>
            </a:r>
          </a:p>
          <a:p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pt-BR" sz="2000" b="1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pt-BR" sz="20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R2.z=R3.c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5" name="Pfeil nach rechts 84">
            <a:extLst>
              <a:ext uri="{FF2B5EF4-FFF2-40B4-BE49-F238E27FC236}">
                <a16:creationId xmlns:a16="http://schemas.microsoft.com/office/drawing/2014/main" id="{F3AEA9A0-60F5-7A0E-2116-369297820322}"/>
              </a:ext>
            </a:extLst>
          </p:cNvPr>
          <p:cNvSpPr/>
          <p:nvPr/>
        </p:nvSpPr>
        <p:spPr>
          <a:xfrm>
            <a:off x="5322865" y="2918912"/>
            <a:ext cx="558644" cy="414628"/>
          </a:xfrm>
          <a:prstGeom prst="rightArrow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5DA6A2D-9D85-92C4-2A2D-7F836C9ECA30}"/>
              </a:ext>
            </a:extLst>
          </p:cNvPr>
          <p:cNvGrpSpPr/>
          <p:nvPr/>
        </p:nvGrpSpPr>
        <p:grpSpPr>
          <a:xfrm>
            <a:off x="6375577" y="1709934"/>
            <a:ext cx="4536504" cy="3312368"/>
            <a:chOff x="6375577" y="1709934"/>
            <a:chExt cx="4536504" cy="3312368"/>
          </a:xfrm>
        </p:grpSpPr>
        <p:cxnSp>
          <p:nvCxnSpPr>
            <p:cNvPr id="7" name="Gerade Verbindung 7">
              <a:extLst>
                <a:ext uri="{FF2B5EF4-FFF2-40B4-BE49-F238E27FC236}">
                  <a16:creationId xmlns:a16="http://schemas.microsoft.com/office/drawing/2014/main" id="{9B6DC6CB-3A48-336C-ADC6-7316AC75DA65}"/>
                </a:ext>
              </a:extLst>
            </p:cNvPr>
            <p:cNvCxnSpPr/>
            <p:nvPr/>
          </p:nvCxnSpPr>
          <p:spPr>
            <a:xfrm rot="10800000">
              <a:off x="7599713" y="1925958"/>
              <a:ext cx="360038" cy="2036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8">
              <a:extLst>
                <a:ext uri="{FF2B5EF4-FFF2-40B4-BE49-F238E27FC236}">
                  <a16:creationId xmlns:a16="http://schemas.microsoft.com/office/drawing/2014/main" id="{E41DE6EA-FEED-4A06-8145-1E56CA9EACF0}"/>
                </a:ext>
              </a:extLst>
            </p:cNvPr>
            <p:cNvSpPr txBox="1"/>
            <p:nvPr/>
          </p:nvSpPr>
          <p:spPr>
            <a:xfrm>
              <a:off x="7959753" y="3326048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solidFill>
                    <a:srgbClr val="000000"/>
                  </a:solidFill>
                  <a:latin typeface="Consolas" panose="020B0609020204030204" pitchFamily="49" charset="0"/>
                </a:rPr>
                <a:t>γ</a:t>
              </a:r>
              <a:r>
                <a:rPr lang="de-DE" sz="2000" b="0" baseline="-250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COUNT(*);Z</a:t>
              </a:r>
            </a:p>
          </p:txBody>
        </p:sp>
        <p:sp>
          <p:nvSpPr>
            <p:cNvPr id="9" name="Textfeld 9">
              <a:extLst>
                <a:ext uri="{FF2B5EF4-FFF2-40B4-BE49-F238E27FC236}">
                  <a16:creationId xmlns:a16="http://schemas.microsoft.com/office/drawing/2014/main" id="{96E06F00-4BD0-C191-1B20-F751D1C400D6}"/>
                </a:ext>
              </a:extLst>
            </p:cNvPr>
            <p:cNvSpPr txBox="1"/>
            <p:nvPr/>
          </p:nvSpPr>
          <p:spPr>
            <a:xfrm>
              <a:off x="7580478" y="1950945"/>
              <a:ext cx="14959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1" dirty="0">
                  <a:solidFill>
                    <a:srgbClr val="C40D1E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1" baseline="-25000" dirty="0">
                  <a:solidFill>
                    <a:srgbClr val="C40D1E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a=b</a:t>
              </a:r>
            </a:p>
          </p:txBody>
        </p:sp>
        <p:cxnSp>
          <p:nvCxnSpPr>
            <p:cNvPr id="10" name="Gerade Verbindung 11">
              <a:extLst>
                <a:ext uri="{FF2B5EF4-FFF2-40B4-BE49-F238E27FC236}">
                  <a16:creationId xmlns:a16="http://schemas.microsoft.com/office/drawing/2014/main" id="{43BC27C5-ED43-2018-EB3D-F44CDBF3824B}"/>
                </a:ext>
              </a:extLst>
            </p:cNvPr>
            <p:cNvCxnSpPr/>
            <p:nvPr/>
          </p:nvCxnSpPr>
          <p:spPr>
            <a:xfrm rot="10800000">
              <a:off x="8607825" y="2502022"/>
              <a:ext cx="720080" cy="36004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2">
              <a:extLst>
                <a:ext uri="{FF2B5EF4-FFF2-40B4-BE49-F238E27FC236}">
                  <a16:creationId xmlns:a16="http://schemas.microsoft.com/office/drawing/2014/main" id="{322DF0E2-5151-124B-DE77-C7A3C9D0D8C0}"/>
                </a:ext>
              </a:extLst>
            </p:cNvPr>
            <p:cNvCxnSpPr/>
            <p:nvPr/>
          </p:nvCxnSpPr>
          <p:spPr>
            <a:xfrm flipV="1">
              <a:off x="6843351" y="2502022"/>
              <a:ext cx="1080120" cy="28803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4">
              <a:extLst>
                <a:ext uri="{FF2B5EF4-FFF2-40B4-BE49-F238E27FC236}">
                  <a16:creationId xmlns:a16="http://schemas.microsoft.com/office/drawing/2014/main" id="{EDB28759-2509-57F6-2FFF-5C9F4DF29E8F}"/>
                </a:ext>
              </a:extLst>
            </p:cNvPr>
            <p:cNvSpPr txBox="1"/>
            <p:nvPr/>
          </p:nvSpPr>
          <p:spPr>
            <a:xfrm>
              <a:off x="6375577" y="3326048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R1</a:t>
              </a:r>
            </a:p>
          </p:txBody>
        </p:sp>
        <p:sp>
          <p:nvSpPr>
            <p:cNvPr id="13" name="Textfeld 15">
              <a:extLst>
                <a:ext uri="{FF2B5EF4-FFF2-40B4-BE49-F238E27FC236}">
                  <a16:creationId xmlns:a16="http://schemas.microsoft.com/office/drawing/2014/main" id="{C2878D33-14C4-D1C1-A242-2C3B342497FC}"/>
                </a:ext>
              </a:extLst>
            </p:cNvPr>
            <p:cNvSpPr txBox="1"/>
            <p:nvPr/>
          </p:nvSpPr>
          <p:spPr>
            <a:xfrm>
              <a:off x="6628191" y="2709704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solidFill>
                    <a:srgbClr val="000000"/>
                  </a:solidFill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aseline="-25000" dirty="0">
                  <a:solidFill>
                    <a:srgbClr val="000000"/>
                  </a:solidFill>
                  <a:latin typeface="Consolas" panose="020B0609020204030204" pitchFamily="49" charset="0"/>
                  <a:cs typeface="Arial"/>
                </a:rPr>
                <a:t>x=7</a:t>
              </a:r>
              <a:endParaRPr lang="de-DE" sz="2000" b="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4" name="Gerade Verbindung 16">
              <a:extLst>
                <a:ext uri="{FF2B5EF4-FFF2-40B4-BE49-F238E27FC236}">
                  <a16:creationId xmlns:a16="http://schemas.microsoft.com/office/drawing/2014/main" id="{92C9AF75-0889-32AB-F817-431ED26FE330}"/>
                </a:ext>
              </a:extLst>
            </p:cNvPr>
            <p:cNvCxnSpPr/>
            <p:nvPr/>
          </p:nvCxnSpPr>
          <p:spPr>
            <a:xfrm rot="5400000" flipH="1" flipV="1">
              <a:off x="6719497" y="3225903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7">
              <a:extLst>
                <a:ext uri="{FF2B5EF4-FFF2-40B4-BE49-F238E27FC236}">
                  <a16:creationId xmlns:a16="http://schemas.microsoft.com/office/drawing/2014/main" id="{904209F3-7F63-2159-FE42-DB28469B6D6C}"/>
                </a:ext>
              </a:extLst>
            </p:cNvPr>
            <p:cNvSpPr txBox="1"/>
            <p:nvPr/>
          </p:nvSpPr>
          <p:spPr>
            <a:xfrm>
              <a:off x="8860439" y="2668104"/>
              <a:ext cx="14959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1" dirty="0">
                  <a:solidFill>
                    <a:srgbClr val="C40D1E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1" baseline="-25000" dirty="0">
                  <a:solidFill>
                    <a:srgbClr val="C40D1E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z=c</a:t>
              </a:r>
            </a:p>
          </p:txBody>
        </p:sp>
        <p:cxnSp>
          <p:nvCxnSpPr>
            <p:cNvPr id="16" name="Gerade Verbindung 18">
              <a:extLst>
                <a:ext uri="{FF2B5EF4-FFF2-40B4-BE49-F238E27FC236}">
                  <a16:creationId xmlns:a16="http://schemas.microsoft.com/office/drawing/2014/main" id="{EB9E5034-73B0-4343-10FF-52C618B55CAD}"/>
                </a:ext>
              </a:extLst>
            </p:cNvPr>
            <p:cNvCxnSpPr/>
            <p:nvPr/>
          </p:nvCxnSpPr>
          <p:spPr>
            <a:xfrm flipV="1">
              <a:off x="8535817" y="3150094"/>
              <a:ext cx="683490" cy="21602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0">
              <a:extLst>
                <a:ext uri="{FF2B5EF4-FFF2-40B4-BE49-F238E27FC236}">
                  <a16:creationId xmlns:a16="http://schemas.microsoft.com/office/drawing/2014/main" id="{03A3271D-B8BF-E1EC-0823-C501B6290694}"/>
                </a:ext>
              </a:extLst>
            </p:cNvPr>
            <p:cNvCxnSpPr/>
            <p:nvPr/>
          </p:nvCxnSpPr>
          <p:spPr>
            <a:xfrm rot="10800000">
              <a:off x="9903969" y="3150094"/>
              <a:ext cx="576064" cy="28803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24">
              <a:extLst>
                <a:ext uri="{FF2B5EF4-FFF2-40B4-BE49-F238E27FC236}">
                  <a16:creationId xmlns:a16="http://schemas.microsoft.com/office/drawing/2014/main" id="{58CE2118-5F79-EC3C-AA46-4884425362AC}"/>
                </a:ext>
              </a:extLst>
            </p:cNvPr>
            <p:cNvSpPr txBox="1"/>
            <p:nvPr/>
          </p:nvSpPr>
          <p:spPr>
            <a:xfrm>
              <a:off x="8067179" y="4478176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R2</a:t>
              </a:r>
            </a:p>
          </p:txBody>
        </p:sp>
        <p:sp>
          <p:nvSpPr>
            <p:cNvPr id="19" name="Textfeld 25">
              <a:extLst>
                <a:ext uri="{FF2B5EF4-FFF2-40B4-BE49-F238E27FC236}">
                  <a16:creationId xmlns:a16="http://schemas.microsoft.com/office/drawing/2014/main" id="{646E3906-F578-B37C-3B1C-5EB27870B2F4}"/>
                </a:ext>
              </a:extLst>
            </p:cNvPr>
            <p:cNvSpPr txBox="1"/>
            <p:nvPr/>
          </p:nvSpPr>
          <p:spPr>
            <a:xfrm>
              <a:off x="8319793" y="3861832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solidFill>
                    <a:srgbClr val="000000"/>
                  </a:solidFill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aseline="-25000" dirty="0">
                  <a:solidFill>
                    <a:srgbClr val="000000"/>
                  </a:solidFill>
                  <a:latin typeface="Consolas" panose="020B0609020204030204" pitchFamily="49" charset="0"/>
                  <a:cs typeface="Arial"/>
                </a:rPr>
                <a:t>y=3</a:t>
              </a:r>
              <a:endParaRPr lang="de-DE" sz="2000" b="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0" name="Gerade Verbindung 26">
              <a:extLst>
                <a:ext uri="{FF2B5EF4-FFF2-40B4-BE49-F238E27FC236}">
                  <a16:creationId xmlns:a16="http://schemas.microsoft.com/office/drawing/2014/main" id="{CE8E68FA-6048-E9C4-9A3B-ACC1B6BD1F8E}"/>
                </a:ext>
              </a:extLst>
            </p:cNvPr>
            <p:cNvCxnSpPr/>
            <p:nvPr/>
          </p:nvCxnSpPr>
          <p:spPr>
            <a:xfrm rot="5400000" flipH="1" flipV="1">
              <a:off x="8411099" y="4378031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7">
              <a:extLst>
                <a:ext uri="{FF2B5EF4-FFF2-40B4-BE49-F238E27FC236}">
                  <a16:creationId xmlns:a16="http://schemas.microsoft.com/office/drawing/2014/main" id="{4C409E2D-FC96-6F59-DCB1-AD6A171B8CAA}"/>
                </a:ext>
              </a:extLst>
            </p:cNvPr>
            <p:cNvCxnSpPr/>
            <p:nvPr/>
          </p:nvCxnSpPr>
          <p:spPr>
            <a:xfrm rot="5400000" flipH="1" flipV="1">
              <a:off x="8432642" y="3826630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8">
              <a:extLst>
                <a:ext uri="{FF2B5EF4-FFF2-40B4-BE49-F238E27FC236}">
                  <a16:creationId xmlns:a16="http://schemas.microsoft.com/office/drawing/2014/main" id="{461F8E63-6665-858C-7A75-25B59951C979}"/>
                </a:ext>
              </a:extLst>
            </p:cNvPr>
            <p:cNvSpPr txBox="1"/>
            <p:nvPr/>
          </p:nvSpPr>
          <p:spPr>
            <a:xfrm>
              <a:off x="10012259" y="4590254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solidFill>
                    <a:srgbClr val="C40D1E"/>
                  </a:solidFill>
                  <a:latin typeface="Consolas" panose="020B0609020204030204" pitchFamily="49" charset="0"/>
                </a:rPr>
                <a:t>R3</a:t>
              </a:r>
            </a:p>
          </p:txBody>
        </p:sp>
        <p:cxnSp>
          <p:nvCxnSpPr>
            <p:cNvPr id="23" name="Gerade Verbindung 29">
              <a:extLst>
                <a:ext uri="{FF2B5EF4-FFF2-40B4-BE49-F238E27FC236}">
                  <a16:creationId xmlns:a16="http://schemas.microsoft.com/office/drawing/2014/main" id="{D67ADE6E-A44A-1DC3-D80D-96E77EFBAB84}"/>
                </a:ext>
              </a:extLst>
            </p:cNvPr>
            <p:cNvCxnSpPr/>
            <p:nvPr/>
          </p:nvCxnSpPr>
          <p:spPr>
            <a:xfrm rot="5400000" flipH="1" flipV="1">
              <a:off x="9939973" y="3978186"/>
              <a:ext cx="1080122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36">
              <a:extLst>
                <a:ext uri="{FF2B5EF4-FFF2-40B4-BE49-F238E27FC236}">
                  <a16:creationId xmlns:a16="http://schemas.microsoft.com/office/drawing/2014/main" id="{A89B9156-4D21-E7FE-BA71-40BC0EBE1F52}"/>
                </a:ext>
              </a:extLst>
            </p:cNvPr>
            <p:cNvSpPr/>
            <p:nvPr/>
          </p:nvSpPr>
          <p:spPr>
            <a:xfrm>
              <a:off x="8355211" y="3870174"/>
              <a:ext cx="576064" cy="10081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  <p:grpSp>
          <p:nvGrpSpPr>
            <p:cNvPr id="25" name="Gruppieren 41">
              <a:extLst>
                <a:ext uri="{FF2B5EF4-FFF2-40B4-BE49-F238E27FC236}">
                  <a16:creationId xmlns:a16="http://schemas.microsoft.com/office/drawing/2014/main" id="{2E873A04-270F-4F2E-7EF5-CA16BF93110E}"/>
                </a:ext>
              </a:extLst>
            </p:cNvPr>
            <p:cNvGrpSpPr/>
            <p:nvPr/>
          </p:nvGrpSpPr>
          <p:grpSpPr>
            <a:xfrm>
              <a:off x="6663609" y="2358006"/>
              <a:ext cx="1584177" cy="1440161"/>
              <a:chOff x="251520" y="3645024"/>
              <a:chExt cx="1584177" cy="1440161"/>
            </a:xfrm>
          </p:grpSpPr>
          <p:cxnSp>
            <p:nvCxnSpPr>
              <p:cNvPr id="26" name="Gerade Verbindung 39">
                <a:extLst>
                  <a:ext uri="{FF2B5EF4-FFF2-40B4-BE49-F238E27FC236}">
                    <a16:creationId xmlns:a16="http://schemas.microsoft.com/office/drawing/2014/main" id="{5F3468FB-CD2B-8D73-BD97-46EB1B15DD37}"/>
                  </a:ext>
                </a:extLst>
              </p:cNvPr>
              <p:cNvCxnSpPr/>
              <p:nvPr/>
            </p:nvCxnSpPr>
            <p:spPr>
              <a:xfrm rot="5400000">
                <a:off x="-324544" y="4509120"/>
                <a:ext cx="115212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40">
                <a:extLst>
                  <a:ext uri="{FF2B5EF4-FFF2-40B4-BE49-F238E27FC236}">
                    <a16:creationId xmlns:a16="http://schemas.microsoft.com/office/drawing/2014/main" id="{7AE3A6E2-6320-A8D7-A1F3-853B68B9B7B2}"/>
                  </a:ext>
                </a:extLst>
              </p:cNvPr>
              <p:cNvCxnSpPr/>
              <p:nvPr/>
            </p:nvCxnSpPr>
            <p:spPr>
              <a:xfrm rot="10800000">
                <a:off x="251520" y="5085184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42">
                <a:extLst>
                  <a:ext uri="{FF2B5EF4-FFF2-40B4-BE49-F238E27FC236}">
                    <a16:creationId xmlns:a16="http://schemas.microsoft.com/office/drawing/2014/main" id="{608155A1-73ED-D5D1-9170-7176FDD10C49}"/>
                  </a:ext>
                </a:extLst>
              </p:cNvPr>
              <p:cNvCxnSpPr/>
              <p:nvPr/>
            </p:nvCxnSpPr>
            <p:spPr>
              <a:xfrm rot="5400000">
                <a:off x="359532" y="4617132"/>
                <a:ext cx="936104" cy="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44">
                <a:extLst>
                  <a:ext uri="{FF2B5EF4-FFF2-40B4-BE49-F238E27FC236}">
                    <a16:creationId xmlns:a16="http://schemas.microsoft.com/office/drawing/2014/main" id="{F1C2777C-2BA2-3C66-3B6C-3926D97C38FE}"/>
                  </a:ext>
                </a:extLst>
              </p:cNvPr>
              <p:cNvCxnSpPr/>
              <p:nvPr/>
            </p:nvCxnSpPr>
            <p:spPr>
              <a:xfrm rot="10800000" flipV="1">
                <a:off x="827590" y="3933056"/>
                <a:ext cx="1008107" cy="21602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46">
                <a:extLst>
                  <a:ext uri="{FF2B5EF4-FFF2-40B4-BE49-F238E27FC236}">
                    <a16:creationId xmlns:a16="http://schemas.microsoft.com/office/drawing/2014/main" id="{3C01CB37-A303-258D-42F2-64D37F06CD49}"/>
                  </a:ext>
                </a:extLst>
              </p:cNvPr>
              <p:cNvCxnSpPr/>
              <p:nvPr/>
            </p:nvCxnSpPr>
            <p:spPr>
              <a:xfrm rot="10800000" flipV="1">
                <a:off x="251528" y="3645024"/>
                <a:ext cx="1008105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8">
                <a:extLst>
                  <a:ext uri="{FF2B5EF4-FFF2-40B4-BE49-F238E27FC236}">
                    <a16:creationId xmlns:a16="http://schemas.microsoft.com/office/drawing/2014/main" id="{F7BD7248-A9F3-441B-7598-AAA1035D0AE8}"/>
                  </a:ext>
                </a:extLst>
              </p:cNvPr>
              <p:cNvCxnSpPr/>
              <p:nvPr/>
            </p:nvCxnSpPr>
            <p:spPr>
              <a:xfrm rot="10800000">
                <a:off x="1259632" y="3645024"/>
                <a:ext cx="576064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pieren 45">
              <a:extLst>
                <a:ext uri="{FF2B5EF4-FFF2-40B4-BE49-F238E27FC236}">
                  <a16:creationId xmlns:a16="http://schemas.microsoft.com/office/drawing/2014/main" id="{BD302011-0275-7CA2-5031-98E242F3547E}"/>
                </a:ext>
              </a:extLst>
            </p:cNvPr>
            <p:cNvGrpSpPr/>
            <p:nvPr/>
          </p:nvGrpSpPr>
          <p:grpSpPr>
            <a:xfrm>
              <a:off x="7455697" y="1709934"/>
              <a:ext cx="3312369" cy="3312368"/>
              <a:chOff x="1043608" y="2996952"/>
              <a:chExt cx="3312369" cy="3312368"/>
            </a:xfrm>
          </p:grpSpPr>
          <p:cxnSp>
            <p:nvCxnSpPr>
              <p:cNvPr id="33" name="Gerade Verbindung 53">
                <a:extLst>
                  <a:ext uri="{FF2B5EF4-FFF2-40B4-BE49-F238E27FC236}">
                    <a16:creationId xmlns:a16="http://schemas.microsoft.com/office/drawing/2014/main" id="{97BBAAD3-BA10-AFC0-2DDB-A7230C4D321D}"/>
                  </a:ext>
                </a:extLst>
              </p:cNvPr>
              <p:cNvCxnSpPr/>
              <p:nvPr/>
            </p:nvCxnSpPr>
            <p:spPr>
              <a:xfrm rot="5400000">
                <a:off x="3059833" y="5589239"/>
                <a:ext cx="1440159" cy="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54">
                <a:extLst>
                  <a:ext uri="{FF2B5EF4-FFF2-40B4-BE49-F238E27FC236}">
                    <a16:creationId xmlns:a16="http://schemas.microsoft.com/office/drawing/2014/main" id="{DE2744A3-9717-387D-DB5F-AC37DD6BCD7F}"/>
                  </a:ext>
                </a:extLst>
              </p:cNvPr>
              <p:cNvCxnSpPr/>
              <p:nvPr/>
            </p:nvCxnSpPr>
            <p:spPr>
              <a:xfrm rot="10800000">
                <a:off x="3779911" y="6309319"/>
                <a:ext cx="57606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55">
                <a:extLst>
                  <a:ext uri="{FF2B5EF4-FFF2-40B4-BE49-F238E27FC236}">
                    <a16:creationId xmlns:a16="http://schemas.microsoft.com/office/drawing/2014/main" id="{D30B1A0F-FAAF-4BE1-7FD1-86F5E4DFD65B}"/>
                  </a:ext>
                </a:extLst>
              </p:cNvPr>
              <p:cNvCxnSpPr/>
              <p:nvPr/>
            </p:nvCxnSpPr>
            <p:spPr>
              <a:xfrm rot="5400000">
                <a:off x="3455877" y="5409221"/>
                <a:ext cx="180019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58">
                <a:extLst>
                  <a:ext uri="{FF2B5EF4-FFF2-40B4-BE49-F238E27FC236}">
                    <a16:creationId xmlns:a16="http://schemas.microsoft.com/office/drawing/2014/main" id="{BE8AAF5C-065C-EA72-4203-97B52CA86CD0}"/>
                  </a:ext>
                </a:extLst>
              </p:cNvPr>
              <p:cNvCxnSpPr/>
              <p:nvPr/>
            </p:nvCxnSpPr>
            <p:spPr>
              <a:xfrm>
                <a:off x="1331640" y="2996952"/>
                <a:ext cx="3024337" cy="151216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60">
                <a:extLst>
                  <a:ext uri="{FF2B5EF4-FFF2-40B4-BE49-F238E27FC236}">
                    <a16:creationId xmlns:a16="http://schemas.microsoft.com/office/drawing/2014/main" id="{742A9366-62DD-54AE-BE2C-79C2689C5DCB}"/>
                  </a:ext>
                </a:extLst>
              </p:cNvPr>
              <p:cNvCxnSpPr/>
              <p:nvPr/>
            </p:nvCxnSpPr>
            <p:spPr>
              <a:xfrm>
                <a:off x="1043608" y="3429000"/>
                <a:ext cx="2736304" cy="142620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43">
              <a:extLst>
                <a:ext uri="{FF2B5EF4-FFF2-40B4-BE49-F238E27FC236}">
                  <a16:creationId xmlns:a16="http://schemas.microsoft.com/office/drawing/2014/main" id="{FD191FC6-274B-C7F4-854F-1BDE82310C3C}"/>
                </a:ext>
              </a:extLst>
            </p:cNvPr>
            <p:cNvGrpSpPr/>
            <p:nvPr/>
          </p:nvGrpSpPr>
          <p:grpSpPr>
            <a:xfrm>
              <a:off x="8283204" y="3006078"/>
              <a:ext cx="1224136" cy="504056"/>
              <a:chOff x="1871115" y="4293096"/>
              <a:chExt cx="1224136" cy="504056"/>
            </a:xfrm>
          </p:grpSpPr>
          <p:cxnSp>
            <p:nvCxnSpPr>
              <p:cNvPr id="39" name="Gerade Verbindung 68">
                <a:extLst>
                  <a:ext uri="{FF2B5EF4-FFF2-40B4-BE49-F238E27FC236}">
                    <a16:creationId xmlns:a16="http://schemas.microsoft.com/office/drawing/2014/main" id="{64DBC423-4345-CC05-1720-1107E387D47B}"/>
                  </a:ext>
                </a:extLst>
              </p:cNvPr>
              <p:cNvCxnSpPr/>
              <p:nvPr/>
            </p:nvCxnSpPr>
            <p:spPr>
              <a:xfrm rot="10800000">
                <a:off x="2519187" y="4293096"/>
                <a:ext cx="576064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70">
                <a:extLst>
                  <a:ext uri="{FF2B5EF4-FFF2-40B4-BE49-F238E27FC236}">
                    <a16:creationId xmlns:a16="http://schemas.microsoft.com/office/drawing/2014/main" id="{B59F4505-BDD8-8E99-B6D6-4601161B5874}"/>
                  </a:ext>
                </a:extLst>
              </p:cNvPr>
              <p:cNvCxnSpPr/>
              <p:nvPr/>
            </p:nvCxnSpPr>
            <p:spPr>
              <a:xfrm rot="10800000" flipV="1">
                <a:off x="1871115" y="4293096"/>
                <a:ext cx="648073" cy="28803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72">
                <a:extLst>
                  <a:ext uri="{FF2B5EF4-FFF2-40B4-BE49-F238E27FC236}">
                    <a16:creationId xmlns:a16="http://schemas.microsoft.com/office/drawing/2014/main" id="{58BB3178-30DC-4175-02E0-A518149BA69D}"/>
                  </a:ext>
                </a:extLst>
              </p:cNvPr>
              <p:cNvCxnSpPr/>
              <p:nvPr/>
            </p:nvCxnSpPr>
            <p:spPr>
              <a:xfrm rot="10800000">
                <a:off x="1871116" y="4581128"/>
                <a:ext cx="504054" cy="21602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74">
                <a:extLst>
                  <a:ext uri="{FF2B5EF4-FFF2-40B4-BE49-F238E27FC236}">
                    <a16:creationId xmlns:a16="http://schemas.microsoft.com/office/drawing/2014/main" id="{F989DD39-4893-2496-746B-C08BE624D237}"/>
                  </a:ext>
                </a:extLst>
              </p:cNvPr>
              <p:cNvCxnSpPr/>
              <p:nvPr/>
            </p:nvCxnSpPr>
            <p:spPr>
              <a:xfrm flipV="1">
                <a:off x="2375169" y="4581128"/>
                <a:ext cx="720081" cy="21602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pieren 76">
              <a:extLst>
                <a:ext uri="{FF2B5EF4-FFF2-40B4-BE49-F238E27FC236}">
                  <a16:creationId xmlns:a16="http://schemas.microsoft.com/office/drawing/2014/main" id="{B738CE43-9E70-F0B4-2A30-68CAD8D31121}"/>
                </a:ext>
              </a:extLst>
            </p:cNvPr>
            <p:cNvGrpSpPr/>
            <p:nvPr/>
          </p:nvGrpSpPr>
          <p:grpSpPr>
            <a:xfrm>
              <a:off x="8247784" y="3006078"/>
              <a:ext cx="1368153" cy="1872208"/>
              <a:chOff x="1835695" y="4293096"/>
              <a:chExt cx="1368153" cy="1872208"/>
            </a:xfrm>
          </p:grpSpPr>
          <p:cxnSp>
            <p:nvCxnSpPr>
              <p:cNvPr id="45" name="Gerade Verbindung 59">
                <a:extLst>
                  <a:ext uri="{FF2B5EF4-FFF2-40B4-BE49-F238E27FC236}">
                    <a16:creationId xmlns:a16="http://schemas.microsoft.com/office/drawing/2014/main" id="{A83BCDD9-0163-779E-AB22-A5496E618F0C}"/>
                  </a:ext>
                </a:extLst>
              </p:cNvPr>
              <p:cNvCxnSpPr/>
              <p:nvPr/>
            </p:nvCxnSpPr>
            <p:spPr>
              <a:xfrm rot="10800000">
                <a:off x="2483768" y="4293096"/>
                <a:ext cx="720080" cy="36004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pieren 75">
                <a:extLst>
                  <a:ext uri="{FF2B5EF4-FFF2-40B4-BE49-F238E27FC236}">
                    <a16:creationId xmlns:a16="http://schemas.microsoft.com/office/drawing/2014/main" id="{2A38BE89-457C-2C86-95F4-01FA86E7547A}"/>
                  </a:ext>
                </a:extLst>
              </p:cNvPr>
              <p:cNvGrpSpPr/>
              <p:nvPr/>
            </p:nvGrpSpPr>
            <p:grpSpPr>
              <a:xfrm>
                <a:off x="1835695" y="4293096"/>
                <a:ext cx="1368153" cy="1872208"/>
                <a:chOff x="1835695" y="4293096"/>
                <a:chExt cx="1368153" cy="1872208"/>
              </a:xfrm>
            </p:grpSpPr>
            <p:cxnSp>
              <p:nvCxnSpPr>
                <p:cNvPr id="47" name="Gerade Verbindung 61">
                  <a:extLst>
                    <a:ext uri="{FF2B5EF4-FFF2-40B4-BE49-F238E27FC236}">
                      <a16:creationId xmlns:a16="http://schemas.microsoft.com/office/drawing/2014/main" id="{4D002004-9033-C202-E1F9-8239E1710A6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043608" y="5373215"/>
                  <a:ext cx="1584176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Gerade Verbindung 62">
                  <a:extLst>
                    <a:ext uri="{FF2B5EF4-FFF2-40B4-BE49-F238E27FC236}">
                      <a16:creationId xmlns:a16="http://schemas.microsoft.com/office/drawing/2014/main" id="{35404D50-2FB8-0441-BBDC-82BF413D4C01}"/>
                    </a:ext>
                  </a:extLst>
                </p:cNvPr>
                <p:cNvCxnSpPr/>
                <p:nvPr/>
              </p:nvCxnSpPr>
              <p:spPr>
                <a:xfrm rot="10800000">
                  <a:off x="1835696" y="6165304"/>
                  <a:ext cx="136815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 Verbindung 63">
                  <a:extLst>
                    <a:ext uri="{FF2B5EF4-FFF2-40B4-BE49-F238E27FC236}">
                      <a16:creationId xmlns:a16="http://schemas.microsoft.com/office/drawing/2014/main" id="{E1B31E63-3879-F59C-E842-006750E1247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2447764" y="5409220"/>
                  <a:ext cx="151216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 Verbindung 71">
                  <a:extLst>
                    <a:ext uri="{FF2B5EF4-FFF2-40B4-BE49-F238E27FC236}">
                      <a16:creationId xmlns:a16="http://schemas.microsoft.com/office/drawing/2014/main" id="{8D3B1586-0FDB-85CB-82FA-A5C3656B7B67}"/>
                    </a:ext>
                  </a:extLst>
                </p:cNvPr>
                <p:cNvCxnSpPr/>
                <p:nvPr/>
              </p:nvCxnSpPr>
              <p:spPr>
                <a:xfrm rot="10800000" flipV="1">
                  <a:off x="1835698" y="4293096"/>
                  <a:ext cx="648073" cy="28803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6256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19A3CC-A959-7436-9D2D-053A05D007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namespace Contest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* </a:t>
            </a:r>
            <a:r>
              <a:rPr lang="en-US" dirty="0" err="1">
                <a:latin typeface="Consolas" panose="020B0609020204030204" pitchFamily="49" charset="0"/>
              </a:rPr>
              <a:t>build_context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destroy_context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*);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ColumnarTable</a:t>
            </a:r>
            <a:r>
              <a:rPr lang="en-US" dirty="0">
                <a:latin typeface="Consolas" panose="020B0609020204030204" pitchFamily="49" charset="0"/>
              </a:rPr>
              <a:t> execute(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const Plan&amp; plan,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* context);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// namespace Contest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./download_imdb.sh;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./build/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build_database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imdb.db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./build/run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plans.json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90455-A331-E07C-F078-3B041FD6D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Application Programming Interface (API)</a:t>
            </a:r>
            <a:br>
              <a:rPr lang="en-US" dirty="0"/>
            </a:br>
            <a:r>
              <a:rPr lang="en-US" sz="1800" dirty="0"/>
              <a:t>https://github.com/SIGMOD-25-Programming-Contest/base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DD8C3E-8BAC-082A-14B4-7F4C4AF4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285" y="441701"/>
            <a:ext cx="3237963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92D61-2F8D-5CF0-BEC2-E777B82ED4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  <a:p>
            <a:pPr lvl="1"/>
            <a:r>
              <a:rPr lang="en-US" b="1" dirty="0"/>
              <a:t>Lecturer:</a:t>
            </a:r>
            <a:r>
              <a:rPr lang="en-US" dirty="0"/>
              <a:t> Prof. Dr. Matthias Boehm</a:t>
            </a:r>
          </a:p>
          <a:p>
            <a:pPr lvl="1"/>
            <a:r>
              <a:rPr lang="en-US" b="1" dirty="0"/>
              <a:t>Teaching Assistant:</a:t>
            </a:r>
            <a:r>
              <a:rPr lang="en-US" dirty="0"/>
              <a:t> Philipp Ortner, and others if needed</a:t>
            </a:r>
          </a:p>
          <a:p>
            <a:pPr lvl="2"/>
            <a:endParaRPr lang="en-US" sz="1200" dirty="0"/>
          </a:p>
          <a:p>
            <a:r>
              <a:rPr lang="en-US" dirty="0"/>
              <a:t>Next Dates/Lectures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Apr 19:</a:t>
            </a:r>
            <a:r>
              <a:rPr lang="en-US" dirty="0"/>
              <a:t> Course Selection; team preferences, otherwise assignment </a:t>
            </a:r>
          </a:p>
          <a:p>
            <a:pPr lvl="1"/>
            <a:r>
              <a:rPr lang="en-US" dirty="0"/>
              <a:t>Apr 27: </a:t>
            </a:r>
            <a:r>
              <a:rPr lang="en-US" b="1" dirty="0">
                <a:solidFill>
                  <a:srgbClr val="7889FB"/>
                </a:solidFill>
              </a:rPr>
              <a:t>Background Query Processing</a:t>
            </a:r>
          </a:p>
          <a:p>
            <a:pPr lvl="1"/>
            <a:r>
              <a:rPr lang="en-US" dirty="0"/>
              <a:t>May 11: </a:t>
            </a:r>
            <a:r>
              <a:rPr lang="en-US" b="1" dirty="0">
                <a:solidFill>
                  <a:srgbClr val="7889FB"/>
                </a:solidFill>
              </a:rPr>
              <a:t>Background Query Compilation and Parallelization</a:t>
            </a:r>
          </a:p>
          <a:p>
            <a:pPr lvl="1"/>
            <a:r>
              <a:rPr lang="en-US" dirty="0"/>
              <a:t>Jun 08: </a:t>
            </a:r>
            <a:r>
              <a:rPr lang="en-US" b="1" dirty="0">
                <a:solidFill>
                  <a:srgbClr val="7889FB"/>
                </a:solidFill>
              </a:rPr>
              <a:t>Background Query Optimization</a:t>
            </a:r>
            <a:endParaRPr lang="en-US" dirty="0"/>
          </a:p>
          <a:p>
            <a:pPr lvl="1"/>
            <a:r>
              <a:rPr lang="en-US" dirty="0"/>
              <a:t>Jun 22: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Jul 01:</a:t>
            </a:r>
            <a:r>
              <a:rPr lang="en-US" dirty="0"/>
              <a:t> Project submissions (</a:t>
            </a:r>
            <a:r>
              <a:rPr lang="en-US" b="1" dirty="0">
                <a:solidFill>
                  <a:srgbClr val="C40D1E"/>
                </a:solidFill>
              </a:rPr>
              <a:t>performance target:</a:t>
            </a:r>
            <a:r>
              <a:rPr lang="en-US" dirty="0"/>
              <a:t> speedup &gt; #pcores over reference)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Jul 06:</a:t>
            </a:r>
            <a:r>
              <a:rPr lang="en-US" dirty="0"/>
              <a:t> Project presentations (10min per team, mandatory attendance)</a:t>
            </a:r>
          </a:p>
          <a:p>
            <a:pPr lvl="2"/>
            <a:endParaRPr lang="en-US" sz="1200" dirty="0"/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Setup your own private </a:t>
            </a:r>
            <a:r>
              <a:rPr lang="en-US" dirty="0" err="1"/>
              <a:t>Github</a:t>
            </a:r>
            <a:r>
              <a:rPr lang="en-US" dirty="0"/>
              <a:t>/Gitlab repository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FA3DC-BEE2-7121-79DE-959439FD34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Additional Course Logistics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0545A0-DC38-F585-1E8D-539947D1F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441" y="1206559"/>
            <a:ext cx="1276105" cy="1276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B73FD-BD7B-4B2B-7465-9453FA1A1C89}"/>
              </a:ext>
            </a:extLst>
          </p:cNvPr>
          <p:cNvSpPr txBox="1"/>
          <p:nvPr/>
        </p:nvSpPr>
        <p:spPr>
          <a:xfrm>
            <a:off x="8546433" y="2562696"/>
            <a:ext cx="2694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Each teams gets a mentor</a:t>
            </a:r>
          </a:p>
          <a:p>
            <a:pPr algn="ctr"/>
            <a:r>
              <a:rPr lang="en-US" dirty="0"/>
              <a:t>Q&amp;A sessions on demand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7F63CC-8970-0E11-15BF-AF4C157A1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768" y="1206558"/>
            <a:ext cx="1276105" cy="12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#2 Duplicate Detection (D2IP)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55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7CA1-EF11-6EA6-B41C-40E954F30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680A4-4CFF-E93E-190C-C63A72226C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2582402"/>
            <a:ext cx="10051173" cy="717437"/>
          </a:xfrm>
        </p:spPr>
        <p:txBody>
          <a:bodyPr/>
          <a:lstStyle/>
          <a:p>
            <a:r>
              <a:rPr lang="en-US" dirty="0"/>
              <a:t>#3 Provenance Tracking in ML Pipelines (DEEM)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C265A-4265-632B-A999-CA592F0F09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99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C616C-52EB-FE1F-2F27-468068823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FCE0F-7587-3ACE-ADF7-65B775F3D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2582402"/>
            <a:ext cx="10051173" cy="717437"/>
          </a:xfrm>
        </p:spPr>
        <p:txBody>
          <a:bodyPr/>
          <a:lstStyle/>
          <a:p>
            <a:r>
              <a:rPr lang="en-US" dirty="0"/>
              <a:t>#4 Fairness Auditing for ML Pipelines (DEEM)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AA06D-F7FD-3FF3-B6D2-4BDC69BAB2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https://mboehm7.github.io/teaching/ss26_ppds/index.htm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Course Registrations</a:t>
            </a:r>
          </a:p>
          <a:p>
            <a:pPr lvl="1"/>
            <a:r>
              <a:rPr lang="en-US" dirty="0"/>
              <a:t>TU Berlin ISIS / Fak IV Meta registrations as of Apr 13</a:t>
            </a:r>
          </a:p>
          <a:p>
            <a:pPr lvl="1"/>
            <a:r>
              <a:rPr lang="en-US" dirty="0"/>
              <a:t>Bachelor/Master ratio? CS/WINF/others ratio?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555" y="2208539"/>
            <a:ext cx="1210387" cy="316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3CCBB-B2DA-FC17-61CC-C5147112BC4C}"/>
              </a:ext>
            </a:extLst>
          </p:cNvPr>
          <p:cNvSpPr txBox="1"/>
          <p:nvPr/>
        </p:nvSpPr>
        <p:spPr>
          <a:xfrm flipH="1">
            <a:off x="10088672" y="3162297"/>
            <a:ext cx="1796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40D1E"/>
                </a:solidFill>
              </a:rPr>
              <a:t>26 meta</a:t>
            </a:r>
          </a:p>
          <a:p>
            <a:pPr algn="ctr"/>
            <a:r>
              <a:rPr lang="en-US" sz="3200" b="1" dirty="0">
                <a:solidFill>
                  <a:srgbClr val="C40D1E"/>
                </a:solidFill>
              </a:rPr>
              <a:t>~65 all</a:t>
            </a: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Selection/Enrolment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6966C-8B94-2E39-60B2-5C43D1B607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Efficient Join Pipeline Executor (DAMS)</a:t>
            </a:r>
          </a:p>
          <a:p>
            <a:pPr lvl="1"/>
            <a:r>
              <a:rPr lang="en-US" dirty="0"/>
              <a:t>Capacity: 16/48</a:t>
            </a:r>
          </a:p>
          <a:p>
            <a:r>
              <a:rPr lang="en-US" dirty="0"/>
              <a:t>#2 Duplicate Detection (D2IP)</a:t>
            </a:r>
          </a:p>
          <a:p>
            <a:pPr lvl="1"/>
            <a:r>
              <a:rPr lang="en-US" dirty="0"/>
              <a:t>Capacity: 16/48</a:t>
            </a:r>
          </a:p>
          <a:p>
            <a:r>
              <a:rPr lang="en-US" dirty="0"/>
              <a:t>#3 Provenance Tracking in ML Pipeline (DEEM)</a:t>
            </a:r>
            <a:br>
              <a:rPr lang="en-US" dirty="0"/>
            </a:br>
            <a:r>
              <a:rPr lang="en-US" dirty="0"/>
              <a:t>#4 Fairness Auditing for ML Pipelines (DEEM)</a:t>
            </a:r>
          </a:p>
          <a:p>
            <a:pPr lvl="1"/>
            <a:r>
              <a:rPr lang="en-US" dirty="0"/>
              <a:t>Capacity: 16/48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5470-C1EC-F550-C99E-F7BD1305B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Your Course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E062F-C547-A497-0A21-C3C08163BBC1}"/>
              </a:ext>
            </a:extLst>
          </p:cNvPr>
          <p:cNvSpPr txBox="1"/>
          <p:nvPr/>
        </p:nvSpPr>
        <p:spPr>
          <a:xfrm>
            <a:off x="369954" y="4245996"/>
            <a:ext cx="1107514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200" dirty="0">
                <a:hlinkClick r:id="rId2"/>
              </a:rPr>
              <a:t>https://forms.gle/i6xFTMxHWSJabYHR8</a:t>
            </a:r>
            <a:r>
              <a:rPr lang="en-US" sz="5200" dirty="0"/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8DFE7-19ED-53CF-8697-2F821AEF0E70}"/>
              </a:ext>
            </a:extLst>
          </p:cNvPr>
          <p:cNvSpPr txBox="1"/>
          <p:nvPr/>
        </p:nvSpPr>
        <p:spPr>
          <a:xfrm>
            <a:off x="6239172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26497-0C11-D803-BEC1-210D849B8512}"/>
              </a:ext>
            </a:extLst>
          </p:cNvPr>
          <p:cNvSpPr txBox="1"/>
          <p:nvPr/>
        </p:nvSpPr>
        <p:spPr>
          <a:xfrm>
            <a:off x="6671068" y="2258061"/>
            <a:ext cx="31721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40D1E"/>
                </a:solidFill>
              </a:rPr>
              <a:t>Course Selection/Enrolment</a:t>
            </a:r>
            <a:r>
              <a:rPr lang="en-US" sz="2000" b="1" dirty="0"/>
              <a:t> by </a:t>
            </a:r>
            <a:r>
              <a:rPr lang="en-US" sz="2000" b="1" dirty="0">
                <a:solidFill>
                  <a:srgbClr val="7889FB"/>
                </a:solidFill>
              </a:rPr>
              <a:t>Apr 19 EOD</a:t>
            </a:r>
          </a:p>
        </p:txBody>
      </p:sp>
    </p:spTree>
    <p:extLst>
      <p:ext uri="{BB962C8B-B14F-4D97-AF65-F5344CB8AC3E}">
        <p14:creationId xmlns:p14="http://schemas.microsoft.com/office/powerpoint/2010/main" val="39335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Low-barrier approachability</a:t>
            </a:r>
            <a:r>
              <a:rPr lang="en-US" dirty="0"/>
              <a:t> for spectrum of awareness and antidiscrimination issues</a:t>
            </a:r>
          </a:p>
          <a:p>
            <a:r>
              <a:rPr lang="en-US" dirty="0"/>
              <a:t>Team</a:t>
            </a:r>
          </a:p>
          <a:p>
            <a:pPr lvl="1"/>
            <a:r>
              <a:rPr lang="en-US" b="1" dirty="0"/>
              <a:t>Irene Hube-Achter</a:t>
            </a:r>
            <a:r>
              <a:rPr lang="en-US" dirty="0"/>
              <a:t> (MTSV)</a:t>
            </a:r>
          </a:p>
          <a:p>
            <a:pPr lvl="1"/>
            <a:r>
              <a:rPr lang="en-US" b="1" dirty="0"/>
              <a:t>Matthias Boehm </a:t>
            </a:r>
            <a:r>
              <a:rPr lang="en-US" dirty="0"/>
              <a:t>(professors)</a:t>
            </a:r>
          </a:p>
          <a:p>
            <a:pPr lvl="1"/>
            <a:r>
              <a:rPr lang="es-ES" b="1" dirty="0" err="1"/>
              <a:t>Ceenu</a:t>
            </a:r>
            <a:r>
              <a:rPr lang="es-ES" b="1" dirty="0"/>
              <a:t> George</a:t>
            </a:r>
            <a:r>
              <a:rPr lang="es-ES" dirty="0"/>
              <a:t> (</a:t>
            </a:r>
            <a:r>
              <a:rPr lang="es-ES" dirty="0" err="1"/>
              <a:t>professors</a:t>
            </a:r>
            <a:r>
              <a:rPr lang="es-ES" dirty="0"/>
              <a:t>)</a:t>
            </a:r>
            <a:endParaRPr lang="en-US" dirty="0"/>
          </a:p>
          <a:p>
            <a:pPr lvl="1"/>
            <a:r>
              <a:rPr lang="en-US" b="1" dirty="0"/>
              <a:t>Nadine Karsten</a:t>
            </a:r>
            <a:r>
              <a:rPr lang="en-US" dirty="0"/>
              <a:t> (scientific staff)</a:t>
            </a:r>
          </a:p>
          <a:p>
            <a:pPr lvl="1"/>
            <a:r>
              <a:rPr lang="en-US" b="1" dirty="0"/>
              <a:t>Tom </a:t>
            </a:r>
            <a:r>
              <a:rPr lang="en-US" b="1" dirty="0" err="1"/>
              <a:t>Hersperger</a:t>
            </a:r>
            <a:r>
              <a:rPr lang="en-US" b="1" dirty="0"/>
              <a:t> </a:t>
            </a:r>
            <a:r>
              <a:rPr lang="en-US" dirty="0"/>
              <a:t>(students)</a:t>
            </a:r>
          </a:p>
          <a:p>
            <a:r>
              <a:rPr lang="en-US" dirty="0"/>
              <a:t>Mission Statement</a:t>
            </a:r>
          </a:p>
          <a:p>
            <a:pPr lvl="1"/>
            <a:r>
              <a:rPr lang="en-US" b="0" dirty="0"/>
              <a:t>Account for </a:t>
            </a:r>
            <a:r>
              <a:rPr lang="en-US" dirty="0"/>
              <a:t>heterogeneity and complexity of modern societies at TU Berlin</a:t>
            </a:r>
            <a:r>
              <a:rPr lang="en-US" b="0" dirty="0"/>
              <a:t> </a:t>
            </a:r>
          </a:p>
          <a:p>
            <a:pPr lvl="1"/>
            <a:r>
              <a:rPr lang="en-US" b="1" dirty="0"/>
              <a:t>#1</a:t>
            </a:r>
            <a:r>
              <a:rPr lang="en-US" b="1" dirty="0">
                <a:solidFill>
                  <a:srgbClr val="7889FB"/>
                </a:solidFill>
              </a:rPr>
              <a:t> Treat all persons with fairness and respect</a:t>
            </a:r>
          </a:p>
          <a:p>
            <a:pPr lvl="1"/>
            <a:r>
              <a:rPr lang="en-US" b="1" dirty="0"/>
              <a:t>#2</a:t>
            </a:r>
            <a:r>
              <a:rPr lang="en-US" b="1" dirty="0">
                <a:solidFill>
                  <a:srgbClr val="7889FB"/>
                </a:solidFill>
              </a:rPr>
              <a:t> Ensure a safe environment for all</a:t>
            </a:r>
          </a:p>
          <a:p>
            <a:pPr lvl="1"/>
            <a:r>
              <a:rPr lang="en-US" b="1" dirty="0"/>
              <a:t>#3</a:t>
            </a:r>
            <a:r>
              <a:rPr lang="en-US" b="1" dirty="0">
                <a:solidFill>
                  <a:srgbClr val="7889FB"/>
                </a:solidFill>
              </a:rPr>
              <a:t> Comply with our duty of care towards others</a:t>
            </a:r>
            <a:r>
              <a:rPr lang="en-US" b="0" dirty="0"/>
              <a:t> </a:t>
            </a:r>
          </a:p>
          <a:p>
            <a:pPr lvl="1"/>
            <a:r>
              <a:rPr lang="en-US" b="1" dirty="0"/>
              <a:t>#4</a:t>
            </a:r>
            <a:r>
              <a:rPr lang="en-US" b="1" dirty="0">
                <a:solidFill>
                  <a:srgbClr val="7889FB"/>
                </a:solidFill>
              </a:rPr>
              <a:t> Actively support the implementation of the above guidelines and contribute</a:t>
            </a:r>
            <a:r>
              <a:rPr lang="en-US" b="0" dirty="0"/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#3 Faculty IV - Team Awareness and Antidiscrimination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https://www.tu.berlin/eecs/awan</a:t>
            </a: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AC1202-3576-AC61-9082-BA833D613B6C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057283" y="2029327"/>
            <a:ext cx="1203951" cy="1805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31A660-8ED4-DAC8-BCDF-755A3EEB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8951215" y="2029327"/>
            <a:ext cx="1203951" cy="1805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2E28DA-CCBD-7AEA-E250-4C55AFAFFA85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10354258" y="2027633"/>
            <a:ext cx="1203951" cy="1805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0FFB35-75C8-0E2B-2DD4-8E7EB8A0DA61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4653482" y="2029327"/>
            <a:ext cx="1203951" cy="1805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A2CCB66-05D6-9D4B-794D-389E57026D82}"/>
              </a:ext>
            </a:extLst>
          </p:cNvPr>
          <p:cNvSpPr txBox="1"/>
          <p:nvPr/>
        </p:nvSpPr>
        <p:spPr>
          <a:xfrm>
            <a:off x="8175503" y="3984047"/>
            <a:ext cx="3779431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private email, </a:t>
            </a:r>
          </a:p>
          <a:p>
            <a:pPr algn="ctr"/>
            <a:r>
              <a:rPr lang="en-US" sz="1600" b="1" dirty="0">
                <a:hlinkClick r:id="rId8"/>
              </a:rPr>
              <a:t>eecs-TB-awareness@win.tu-berlin.de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6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AwAn@dams.tu-berlin.de</a:t>
            </a:r>
            <a:r>
              <a:rPr lang="en-US" sz="16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Person Photo">
            <a:extLst>
              <a:ext uri="{FF2B5EF4-FFF2-40B4-BE49-F238E27FC236}">
                <a16:creationId xmlns:a16="http://schemas.microsoft.com/office/drawing/2014/main" id="{D7463FB9-C74E-ACAD-4DBF-1EEB1644C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084" y="2029327"/>
            <a:ext cx="1289523" cy="18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  <a:p>
            <a:r>
              <a:rPr lang="en-US" dirty="0"/>
              <a:t>#1 Efficient Join Pipeline Executor (DAMS)</a:t>
            </a:r>
          </a:p>
          <a:p>
            <a:r>
              <a:rPr lang="en-US" dirty="0"/>
              <a:t>#2 Duplicate Detection (D2IP)</a:t>
            </a:r>
          </a:p>
          <a:p>
            <a:r>
              <a:rPr lang="en-US" dirty="0"/>
              <a:t>#3 Provenance Tracking in ML Pipelines (DEEM)</a:t>
            </a:r>
          </a:p>
          <a:p>
            <a:r>
              <a:rPr lang="en-US" dirty="0">
                <a:solidFill>
                  <a:schemeClr val="tx1"/>
                </a:solidFill>
              </a:rPr>
              <a:t>#4 Fairness Auditing for ML Pipelines (DEEM)</a:t>
            </a:r>
          </a:p>
          <a:p>
            <a:r>
              <a:rPr lang="en-US" dirty="0">
                <a:solidFill>
                  <a:schemeClr val="tx1"/>
                </a:solidFill>
              </a:rPr>
              <a:t>Course</a:t>
            </a:r>
            <a:r>
              <a:rPr lang="en-US" dirty="0">
                <a:solidFill>
                  <a:srgbClr val="C40D1E"/>
                </a:solidFill>
              </a:rPr>
              <a:t> Selection/Enrolment</a:t>
            </a:r>
            <a:r>
              <a:rPr lang="en-US" dirty="0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624EC-7EA9-F406-396B-ACBF61BBB3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 </a:t>
            </a:r>
            <a:r>
              <a:rPr lang="en-US" dirty="0"/>
              <a:t>(German if preferred)</a:t>
            </a:r>
          </a:p>
          <a:p>
            <a:pPr lvl="1"/>
            <a:r>
              <a:rPr lang="en-US" dirty="0"/>
              <a:t>Communication and presentations: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  <a:endParaRPr lang="en-US" sz="400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</a:t>
            </a:r>
          </a:p>
          <a:p>
            <a:pPr lvl="1"/>
            <a:r>
              <a:rPr lang="en-US" dirty="0"/>
              <a:t>Offline </a:t>
            </a:r>
            <a:r>
              <a:rPr lang="en-US" b="1" dirty="0">
                <a:solidFill>
                  <a:srgbClr val="C40D1E"/>
                </a:solidFill>
              </a:rPr>
              <a:t>Q&amp;A in forum</a:t>
            </a:r>
            <a:r>
              <a:rPr lang="en-US" dirty="0"/>
              <a:t>, answered by teaching assistants</a:t>
            </a:r>
          </a:p>
          <a:p>
            <a:pPr lvl="1"/>
            <a:endParaRPr lang="en-US" dirty="0"/>
          </a:p>
          <a:p>
            <a:r>
              <a:rPr lang="en-US" dirty="0"/>
              <a:t>Course Format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6 ECTS</a:t>
            </a:r>
            <a:r>
              <a:rPr lang="en-US" dirty="0"/>
              <a:t> (4 SWS) bachelor computer science / information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Every-other-week lectures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Mon 4.15pm </a:t>
            </a:r>
            <a:r>
              <a:rPr lang="en-US" b="1" dirty="0">
                <a:solidFill>
                  <a:srgbClr val="7889FB"/>
                </a:solidFill>
              </a:rPr>
              <a:t>sharp</a:t>
            </a:r>
            <a:r>
              <a:rPr lang="en-US" dirty="0"/>
              <a:t>, including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/>
              <a:t>), </a:t>
            </a:r>
            <a:r>
              <a:rPr lang="en-US" b="1" dirty="0">
                <a:solidFill>
                  <a:srgbClr val="7889FB"/>
                </a:solidFill>
              </a:rPr>
              <a:t>attendance optional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Prerequisites</a:t>
            </a:r>
          </a:p>
          <a:p>
            <a:pPr lvl="1"/>
            <a:r>
              <a:rPr lang="en-US" dirty="0"/>
              <a:t>Basic programming skills in languages such as </a:t>
            </a:r>
            <a:r>
              <a:rPr lang="en-US" b="1" dirty="0">
                <a:solidFill>
                  <a:srgbClr val="7889FB"/>
                </a:solidFill>
              </a:rPr>
              <a:t>C, C++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Java</a:t>
            </a:r>
            <a:r>
              <a:rPr lang="en-US" dirty="0"/>
              <a:t>, Rust, Python,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Basic understanding of data management SQL / RA (or willingness to fill gaps)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868FB-98CE-85A2-2F03-D621431AE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Course Organization </a:t>
            </a:r>
          </a:p>
        </p:txBody>
      </p:sp>
    </p:spTree>
    <p:extLst>
      <p:ext uri="{BB962C8B-B14F-4D97-AF65-F5344CB8AC3E}">
        <p14:creationId xmlns:p14="http://schemas.microsoft.com/office/powerpoint/2010/main" val="27381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B4DB3-DB4F-1097-7889-58DFC60F83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Apply basic programming skills</a:t>
            </a:r>
            <a:r>
              <a:rPr lang="en-US" dirty="0"/>
              <a:t> to more complex problem (in self-organized team work)</a:t>
            </a:r>
          </a:p>
          <a:p>
            <a:pPr lvl="1"/>
            <a:r>
              <a:rPr lang="en-US" dirty="0"/>
              <a:t>Technical focus on data management and data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Holistic programming projects: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prototyping, design, versioning, tests, experiments, benchmarks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Grading: Pass/Fail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Project Implementation</a:t>
            </a:r>
            <a:r>
              <a:rPr lang="en-US" dirty="0"/>
              <a:t> (project source code) [</a:t>
            </a:r>
            <a:r>
              <a:rPr lang="en-US" b="1" dirty="0">
                <a:solidFill>
                  <a:srgbClr val="C40D1E"/>
                </a:solidFill>
              </a:rPr>
              <a:t>45%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Component and Functional Tests</a:t>
            </a:r>
            <a:r>
              <a:rPr lang="en-US" dirty="0"/>
              <a:t> (test source code) [</a:t>
            </a:r>
            <a:r>
              <a:rPr lang="en-US" b="1" dirty="0">
                <a:solidFill>
                  <a:srgbClr val="C40D1E"/>
                </a:solidFill>
              </a:rPr>
              <a:t>10%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Runtime Experiments</a:t>
            </a:r>
            <a:r>
              <a:rPr lang="en-US" dirty="0"/>
              <a:t> (achieve performance target)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Documentation</a:t>
            </a:r>
            <a:r>
              <a:rPr lang="en-US" dirty="0"/>
              <a:t> (design document up to 5 pages / code documentation)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Result Presentation</a:t>
            </a:r>
            <a:r>
              <a:rPr lang="en-US" dirty="0"/>
              <a:t> (10min talk) [</a:t>
            </a:r>
            <a:r>
              <a:rPr lang="en-US" b="1" dirty="0">
                <a:solidFill>
                  <a:srgbClr val="C40D1E"/>
                </a:solidFill>
              </a:rPr>
              <a:t>15%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Academic Honesty / No Plagiarism</a:t>
            </a:r>
            <a:r>
              <a:rPr lang="en-US" b="0" dirty="0"/>
              <a:t> (incl LLMs like ChatGPT)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EC7FA-1190-351C-05E1-BEAA4F017F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Course Goals and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AEA38-F0CA-9CBF-39B7-BB1EFECD5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34" y="5011741"/>
            <a:ext cx="669627" cy="6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9D0A5-2901-B014-01B3-21815810D6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Efficient Join Pipeline Executor</a:t>
            </a:r>
          </a:p>
          <a:p>
            <a:pPr lvl="1"/>
            <a:r>
              <a:rPr lang="en-US" dirty="0"/>
              <a:t>Capacity: 16/48</a:t>
            </a:r>
          </a:p>
          <a:p>
            <a:pPr lvl="1"/>
            <a:r>
              <a:rPr lang="en-US" dirty="0"/>
              <a:t>Organized by </a:t>
            </a:r>
            <a:r>
              <a:rPr lang="en-US" b="1" dirty="0">
                <a:solidFill>
                  <a:srgbClr val="7889FB"/>
                </a:solidFill>
              </a:rPr>
              <a:t>DAMS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Focus on query processing</a:t>
            </a:r>
          </a:p>
          <a:p>
            <a:r>
              <a:rPr lang="en-US" dirty="0"/>
              <a:t>#2 Duplicate Detection</a:t>
            </a:r>
          </a:p>
          <a:p>
            <a:pPr lvl="1"/>
            <a:r>
              <a:rPr lang="en-US" dirty="0"/>
              <a:t>Capacity: 16/48</a:t>
            </a:r>
          </a:p>
          <a:p>
            <a:pPr lvl="1"/>
            <a:r>
              <a:rPr lang="en-US" dirty="0"/>
              <a:t>Organized by </a:t>
            </a:r>
            <a:r>
              <a:rPr lang="en-US" b="1" dirty="0">
                <a:solidFill>
                  <a:srgbClr val="7889FB"/>
                </a:solidFill>
              </a:rPr>
              <a:t>D2IP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Focus on entity resolution</a:t>
            </a:r>
          </a:p>
          <a:p>
            <a:r>
              <a:rPr lang="en-US" dirty="0"/>
              <a:t>#3 Provenance Tracking in ML Pipelines</a:t>
            </a:r>
            <a:br>
              <a:rPr lang="en-US" dirty="0"/>
            </a:br>
            <a:r>
              <a:rPr lang="en-US" dirty="0"/>
              <a:t>#4 </a:t>
            </a:r>
            <a:r>
              <a:rPr lang="en-US" dirty="0">
                <a:solidFill>
                  <a:schemeClr val="tx1"/>
                </a:solidFill>
              </a:rPr>
              <a:t>Fairness Auditing for ML Pipelines</a:t>
            </a:r>
            <a:endParaRPr lang="en-US" dirty="0"/>
          </a:p>
          <a:p>
            <a:pPr lvl="1"/>
            <a:r>
              <a:rPr lang="en-US" dirty="0"/>
              <a:t>Capacity: 16/48</a:t>
            </a:r>
          </a:p>
          <a:p>
            <a:pPr lvl="1"/>
            <a:r>
              <a:rPr lang="en-US" dirty="0"/>
              <a:t>Organized by </a:t>
            </a:r>
            <a:r>
              <a:rPr lang="en-US" b="1" dirty="0">
                <a:solidFill>
                  <a:srgbClr val="7889FB"/>
                </a:solidFill>
              </a:rPr>
              <a:t>DEEM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Focus on ML pipelines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23D69-12B2-D132-6BC0-99512EBDD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Sub-Course Offerings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5835FF-D1CA-D5F8-8B07-F7DA129523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40D1E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Admitted Students:</a:t>
            </a:r>
          </a:p>
          <a:p>
            <a:pPr lvl="1"/>
            <a:r>
              <a:rPr lang="en-US" dirty="0"/>
              <a:t>67 on ISIS (incl duplicates)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Total registrations: up to 60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15 teams, 4 students each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4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#1 Efficient Join Pipeline Executor (DAMS)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0139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1422</Words>
  <Application>Microsoft Office PowerPoint</Application>
  <PresentationFormat>Widescreen</PresentationFormat>
  <Paragraphs>253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Kickoff and Introduction</dc:title>
  <dc:creator>Matthias Boehm</dc:creator>
  <cp:lastModifiedBy>Matthias Boehm</cp:lastModifiedBy>
  <cp:revision>468</cp:revision>
  <cp:lastPrinted>2021-03-24T16:10:50Z</cp:lastPrinted>
  <dcterms:created xsi:type="dcterms:W3CDTF">2023-02-25T13:39:16Z</dcterms:created>
  <dcterms:modified xsi:type="dcterms:W3CDTF">2026-04-13T15:42:50Z</dcterms:modified>
</cp:coreProperties>
</file>