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9"/>
  </p:notesMasterIdLst>
  <p:sldIdLst>
    <p:sldId id="359" r:id="rId3"/>
    <p:sldId id="424" r:id="rId4"/>
    <p:sldId id="388" r:id="rId5"/>
    <p:sldId id="423" r:id="rId6"/>
    <p:sldId id="478" r:id="rId7"/>
    <p:sldId id="428" r:id="rId8"/>
    <p:sldId id="429" r:id="rId9"/>
    <p:sldId id="430" r:id="rId10"/>
    <p:sldId id="431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25" r:id="rId21"/>
    <p:sldId id="460" r:id="rId22"/>
    <p:sldId id="466" r:id="rId23"/>
    <p:sldId id="467" r:id="rId24"/>
    <p:sldId id="461" r:id="rId25"/>
    <p:sldId id="468" r:id="rId26"/>
    <p:sldId id="469" r:id="rId27"/>
    <p:sldId id="479" r:id="rId28"/>
    <p:sldId id="471" r:id="rId29"/>
    <p:sldId id="472" r:id="rId30"/>
    <p:sldId id="426" r:id="rId31"/>
    <p:sldId id="473" r:id="rId32"/>
    <p:sldId id="474" r:id="rId33"/>
    <p:sldId id="475" r:id="rId34"/>
    <p:sldId id="476" r:id="rId35"/>
    <p:sldId id="477" r:id="rId36"/>
    <p:sldId id="480" r:id="rId37"/>
    <p:sldId id="42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80" d="100"/>
          <a:sy n="80" d="100"/>
        </p:scale>
        <p:origin x="89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20.06.2026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V07: up to 4096</a:t>
            </a:r>
            <a:r>
              <a:rPr lang="en-US" baseline="0"/>
              <a:t> (regular), 16384 (HPC)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37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</a:t>
            </a:r>
            <a:r>
              <a:rPr lang="en-US" baseline="0" dirty="0"/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Confusion matrices (values in %) of the original labels the final labels (refined by majority voting) vs. the votes cast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bythe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-107" charset="-128"/>
                <a:cs typeface="ＭＳ Ｐゴシック" pitchFamily="-107" charset="-128"/>
              </a:rPr>
              <a:t> label validation crew for the polygons of the evaluation cities selected in Tables II and III: (a) original labels polygon-wise assessment, (b) original labels pixel-wise, (c) final labels polygon-wise, and (d) final labels pixel-wise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Unfortunately, not many European cities contain LCZ class 7 (light-weight low-rise), which mostly describes informal settlements (e.g., slums). Therefore, we included the polygons of class 7 for an additional 9 cities that are representative of the 9 major non-European geographical regions of the world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18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2264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3.sv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05 Background Experiments and Reproducibility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forbes.com/sites/tiriasresearch/2019/06/19/nvidia-offers-a-turnkey-supercomputer-the-dgx-superpod/#693400f43ee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lperf.org/training-results-0-7" TargetMode="External"/><Relationship Id="rId5" Type="http://schemas.openxmlformats.org/officeDocument/2006/relationships/hyperlink" Target="https://mlperf.org/training-results-0-6/" TargetMode="Externa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2.emf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.berlin/en/ub/szf/information-tips/what-is-research-data-management" TargetMode="External"/><Relationship Id="rId2" Type="http://schemas.openxmlformats.org/officeDocument/2006/relationships/hyperlink" Target="https://www.tugraz.at/sites/rdm/hom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tatic.tu.berlin/fileadmin/www/10000000/Arbeiten/Wichtige_Dokumente/RDM-Policy_TUBerlin_2023_en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-fair.org/fair-principle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um.ub.tum.de/1454690" TargetMode="External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atum.ub.tum.de/14546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ithub.com/apache/systemd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b-reproducibility.seas.harvard.edu/#Guidelines" TargetMode="External"/><Relationship Id="rId2" Type="http://schemas.openxmlformats.org/officeDocument/2006/relationships/hyperlink" Target="https://github.com/damslab/reproducibility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wl.org/" TargetMode="External"/><Relationship Id="rId7" Type="http://schemas.openxmlformats.org/officeDocument/2006/relationships/hyperlink" Target="https://github.com/open-research/sumatra" TargetMode="External"/><Relationship Id="rId2" Type="http://schemas.openxmlformats.org/officeDocument/2006/relationships/hyperlink" Target="http://ctuning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ciunit.run/" TargetMode="External"/><Relationship Id="rId5" Type="http://schemas.openxmlformats.org/officeDocument/2006/relationships/hyperlink" Target="http://reprozip.org/" TargetMode="External"/><Relationship Id="rId4" Type="http://schemas.openxmlformats.org/officeDocument/2006/relationships/hyperlink" Target="https://github.com/systemslab/poppe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mslab/reproducibility/tree/master/sigmod2021-sliceline-p218" TargetMode="External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se.tamu.edu/" TargetMode="External"/><Relationship Id="rId2" Type="http://schemas.openxmlformats.org/officeDocument/2006/relationships/hyperlink" Target="https://archive.ics.uci.edu/ml/index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atasetsearch.research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tpc.org/tpch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05 Background Experiments and Reproducibility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 20, 2026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2FA14-9D61-760B-187F-9D582AD8E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FE82-3714-D765-BB30-AFAF2406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2" y="1090654"/>
            <a:ext cx="7878508" cy="4662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BDC08-114C-A6F7-3E20-FE7ABCA7767A}"/>
              </a:ext>
            </a:extLst>
          </p:cNvPr>
          <p:cNvSpPr/>
          <p:nvPr/>
        </p:nvSpPr>
        <p:spPr>
          <a:xfrm>
            <a:off x="568962" y="5632508"/>
            <a:ext cx="272585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B4CD6B-6EDE-FC30-2532-60457887B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03" y="4210744"/>
            <a:ext cx="1975006" cy="16336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4D8A2-277B-A35F-386E-5E70B2A40E25}"/>
              </a:ext>
            </a:extLst>
          </p:cNvPr>
          <p:cNvSpPr/>
          <p:nvPr/>
        </p:nvSpPr>
        <p:spPr>
          <a:xfrm>
            <a:off x="4169854" y="1224233"/>
            <a:ext cx="2670849" cy="1311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149BD4-83C7-51EF-4E6D-8D6760DDEE5E}"/>
              </a:ext>
            </a:extLst>
          </p:cNvPr>
          <p:cNvSpPr txBox="1"/>
          <p:nvPr/>
        </p:nvSpPr>
        <p:spPr>
          <a:xfrm>
            <a:off x="1352817" y="1470781"/>
            <a:ext cx="5790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V0.6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8B1E5-F17D-0FA9-DAA9-A13F1EB440B4}"/>
              </a:ext>
            </a:extLst>
          </p:cNvPr>
          <p:cNvSpPr txBox="1"/>
          <p:nvPr/>
        </p:nvSpPr>
        <p:spPr>
          <a:xfrm>
            <a:off x="8627414" y="1203362"/>
            <a:ext cx="320723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v0.6: 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5"/>
              </a:rPr>
              <a:t>https://mlperf.org/training-results-0-6/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v0.7: 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6"/>
              </a:rPr>
              <a:t>https://mlperf.org/training-results-0-7</a:t>
            </a:r>
            <a:endParaRPr lang="en-US" sz="1400" dirty="0">
              <a:solidFill>
                <a:srgbClr val="0F0F0F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… 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MLPerf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v2.1 (11/2022)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BC42BE-D339-D935-CD30-89BD3AE45792}"/>
              </a:ext>
            </a:extLst>
          </p:cNvPr>
          <p:cNvSpPr txBox="1"/>
          <p:nvPr/>
        </p:nvSpPr>
        <p:spPr>
          <a:xfrm>
            <a:off x="8627414" y="3707039"/>
            <a:ext cx="32072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96 x DGX-2H 	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= 96 * 16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                        	= 1536 V100 GPUs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 ~ 96 * $400K = </a:t>
            </a: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  <a:sym typeface="Wingdings" panose="05000000000000000000" pitchFamily="2" charset="2"/>
              </a:rPr>
              <a:t>$35M – $40M</a:t>
            </a:r>
            <a:endParaRPr lang="en-US" b="1" dirty="0">
              <a:solidFill>
                <a:srgbClr val="F70146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458DEB-0883-966D-0D38-6099B75F1454}"/>
              </a:ext>
            </a:extLst>
          </p:cNvPr>
          <p:cNvSpPr/>
          <p:nvPr/>
        </p:nvSpPr>
        <p:spPr>
          <a:xfrm>
            <a:off x="8537309" y="4813857"/>
            <a:ext cx="3098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https://www.forbes.com/sites/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tiriasresearch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/2019/06/19/</a:t>
            </a:r>
            <a:b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</a:b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nvidia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-offers-a-turnkey-supercomputer-the-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dgx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-</a:t>
            </a:r>
            <a:r>
              <a:rPr lang="en-US" sz="1400" dirty="0" err="1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superpod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  <a:hlinkClick r:id="rId7"/>
              </a:rPr>
              <a:t>/#693400f43ee5</a:t>
            </a:r>
            <a:r>
              <a:rPr lang="en-US" sz="1400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201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98090-14D5-CBAB-398C-C93D26A43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Primary Baseline</a:t>
            </a:r>
          </a:p>
          <a:p>
            <a:pPr lvl="1"/>
            <a:r>
              <a:rPr lang="en-US" dirty="0"/>
              <a:t>Existing algorithm or system infrastructure</a:t>
            </a:r>
          </a:p>
          <a:p>
            <a:pPr lvl="1"/>
            <a:r>
              <a:rPr lang="en-US" dirty="0"/>
              <a:t>Main comparison point, usually with same runtime operations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Avoid speedup-only results (need absolute numbers for grounding)</a:t>
            </a:r>
          </a:p>
          <a:p>
            <a:pPr lvl="1"/>
            <a:endParaRPr lang="en-US" sz="1000" dirty="0"/>
          </a:p>
          <a:p>
            <a:r>
              <a:rPr lang="en-US" dirty="0"/>
              <a:t>#2 Additional Baselines</a:t>
            </a:r>
          </a:p>
          <a:p>
            <a:pPr lvl="1"/>
            <a:r>
              <a:rPr lang="en-US" dirty="0"/>
              <a:t>Alternative systems w/ different runtime and compiler</a:t>
            </a:r>
          </a:p>
          <a:p>
            <a:pPr lvl="1"/>
            <a:r>
              <a:rPr lang="en-US" dirty="0"/>
              <a:t>Usually, not directly comparable but important for grounding</a:t>
            </a:r>
          </a:p>
          <a:p>
            <a:pPr lvl="1"/>
            <a:r>
              <a:rPr lang="en-US" dirty="0"/>
              <a:t>E.g.,: for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R, Julia, Spark, TensorFlow,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Problem of </a:t>
            </a:r>
            <a:r>
              <a:rPr lang="en-US" dirty="0">
                <a:solidFill>
                  <a:schemeClr val="accent1"/>
                </a:solidFill>
              </a:rPr>
              <a:t>Weak Baselines</a:t>
            </a:r>
          </a:p>
          <a:p>
            <a:pPr lvl="1"/>
            <a:r>
              <a:rPr lang="en-US" dirty="0"/>
              <a:t>A</a:t>
            </a:r>
            <a:r>
              <a:rPr lang="en-US" dirty="0">
                <a:sym typeface="Wingdings" panose="05000000000000000000" pitchFamily="2" charset="2"/>
              </a:rPr>
              <a:t>uthors want to show improvements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Successive improvements over state-of-the-art don’t add up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0660F-85EB-A714-888A-477EAA141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8D3C6-58D0-77EB-4DB2-136D6894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937" y="393682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BC323-1B0F-52B6-0209-6C50ABF1AC71}"/>
              </a:ext>
            </a:extLst>
          </p:cNvPr>
          <p:cNvSpPr txBox="1"/>
          <p:nvPr/>
        </p:nvSpPr>
        <p:spPr>
          <a:xfrm>
            <a:off x="7196866" y="3883852"/>
            <a:ext cx="38185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[Timothy G. Armstrong, Alistair Moffat, William Webber,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Zobel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Improvements That Don't Add Up: Ad-Hoc Retrieval Results Since 1998.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7AF09-2C56-E96F-FD84-B245FE98F98C}"/>
              </a:ext>
            </a:extLst>
          </p:cNvPr>
          <p:cNvSpPr txBox="1"/>
          <p:nvPr/>
        </p:nvSpPr>
        <p:spPr>
          <a:xfrm>
            <a:off x="7177414" y="4739315"/>
            <a:ext cx="381854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[Maurizio Ferrari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Dacrema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Cremonesi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Dietmar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Jannach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Are We Really Making Much Progress? A Worrying Analysis of Recent Neural Recommendation Approaches.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ED4284-A2FD-407D-4462-DA96D7BD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36" y="490259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8218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CD6685-998B-F7CA-E7DB-A789884CC5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Hardware Selection</a:t>
            </a:r>
          </a:p>
          <a:p>
            <a:pPr lvl="1"/>
            <a:r>
              <a:rPr lang="en-US" dirty="0"/>
              <a:t>Multiple nodes for distributed computation</a:t>
            </a:r>
          </a:p>
          <a:p>
            <a:pPr lvl="1"/>
            <a:r>
              <a:rPr lang="en-US" dirty="0"/>
              <a:t>Avoid too outdated HW (irrelevance)</a:t>
            </a:r>
          </a:p>
          <a:p>
            <a:pPr lvl="2"/>
            <a:endParaRPr lang="en-US" sz="1000" dirty="0"/>
          </a:p>
          <a:p>
            <a:r>
              <a:rPr lang="en-US" dirty="0"/>
              <a:t>Find Balanced Level of Detail</a:t>
            </a:r>
          </a:p>
          <a:p>
            <a:pPr lvl="1"/>
            <a:r>
              <a:rPr lang="en-US" dirty="0"/>
              <a:t>Underspecified:  </a:t>
            </a:r>
            <a:r>
              <a:rPr lang="en-US" sz="1600" dirty="0">
                <a:latin typeface="Consolas" panose="020B0609020204030204" pitchFamily="49" charset="0"/>
              </a:rPr>
              <a:t>“We ran all experiments on an Intel CPU”</a:t>
            </a:r>
          </a:p>
          <a:p>
            <a:pPr lvl="1"/>
            <a:r>
              <a:rPr lang="en-US" dirty="0"/>
              <a:t>Over-specified: 	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cpuinfo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cat /proc/</a:t>
            </a:r>
            <a:r>
              <a:rPr lang="en-US" dirty="0" err="1">
                <a:latin typeface="Consolas" panose="020B0609020204030204" pitchFamily="49" charset="0"/>
              </a:rPr>
              <a:t>meminfo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sz="1000" dirty="0"/>
          </a:p>
          <a:p>
            <a:r>
              <a:rPr lang="en-US" dirty="0"/>
              <a:t>Recommendation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HW components:</a:t>
            </a:r>
            <a:r>
              <a:rPr lang="en-US" dirty="0"/>
              <a:t> #nodes, CPUs, memory, network, I/O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SW components:</a:t>
            </a:r>
            <a:r>
              <a:rPr lang="en-US" dirty="0"/>
              <a:t> OS, programming language, versions, other software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Baselines</a:t>
            </a:r>
            <a:r>
              <a:rPr lang="en-US" dirty="0"/>
              <a:t> and configuration </a:t>
            </a:r>
            <a:r>
              <a:rPr lang="en-US" dirty="0">
                <a:sym typeface="Wingdings" panose="05000000000000000000" pitchFamily="2" charset="2"/>
              </a:rPr>
              <a:t> 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recent versions of baseline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workloads</a:t>
            </a:r>
            <a:r>
              <a:rPr lang="en-US" dirty="0"/>
              <a:t> w/ data sizes, parameters, configurations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ED3E-CA6C-1E94-C0C3-2C91B9C4D9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Experimental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7BD25-D3A9-6F1E-8E88-9CC8D7158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47" y="2243504"/>
            <a:ext cx="2827015" cy="1785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F7FE6-CEC9-3AF1-C3A4-57A410445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017" y="2412281"/>
            <a:ext cx="2828925" cy="17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9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09D93-1071-C052-CBE2-04B54582B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Axes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7889FB"/>
                </a:solidFill>
              </a:rPr>
              <a:t>Informative axes labels with units </a:t>
            </a:r>
            <a:r>
              <a:rPr lang="en-US" dirty="0"/>
              <a:t>(e.g., Total Execution Time [</a:t>
            </a:r>
            <a:r>
              <a:rPr lang="en-US" dirty="0" err="1"/>
              <a:t>ms</a:t>
            </a:r>
            <a:r>
              <a:rPr lang="en-US" dirty="0"/>
              <a:t>])</a:t>
            </a:r>
          </a:p>
          <a:p>
            <a:pPr lvl="1"/>
            <a:r>
              <a:rPr lang="en-US" dirty="0"/>
              <a:t>Don’t cheat or mislead readers and reviewers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Start y-axis at 0 </a:t>
            </a:r>
            <a:r>
              <a:rPr lang="en-US" dirty="0"/>
              <a:t>for linear scale (w/ log-scale impossible)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A663F-542C-0290-32BA-00C79130D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8993F4-98ED-8493-0934-09E461474D7F}"/>
              </a:ext>
            </a:extLst>
          </p:cNvPr>
          <p:cNvGrpSpPr/>
          <p:nvPr/>
        </p:nvGrpSpPr>
        <p:grpSpPr>
          <a:xfrm>
            <a:off x="1942952" y="2848565"/>
            <a:ext cx="1900554" cy="1229360"/>
            <a:chOff x="720726" y="3322320"/>
            <a:chExt cx="1900554" cy="12293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E5D3D9-C75E-431B-6B14-CCDB1E324642}"/>
                </a:ext>
              </a:extLst>
            </p:cNvPr>
            <p:cNvGrpSpPr/>
            <p:nvPr/>
          </p:nvGrpSpPr>
          <p:grpSpPr>
            <a:xfrm>
              <a:off x="114808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9146B18-6ED8-0516-87B9-54833B7A49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D8A3F028-DD4C-C6A3-EA15-A7DB5DFE80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8DAD94D-3272-A738-BF39-03D57A2BC785}"/>
                </a:ext>
              </a:extLst>
            </p:cNvPr>
            <p:cNvSpPr/>
            <p:nvPr/>
          </p:nvSpPr>
          <p:spPr>
            <a:xfrm>
              <a:off x="1158240" y="3566160"/>
              <a:ext cx="1330960" cy="838772"/>
            </a:xfrm>
            <a:custGeom>
              <a:avLst/>
              <a:gdLst>
                <a:gd name="connsiteX0" fmla="*/ 0 w 1330960"/>
                <a:gd name="connsiteY0" fmla="*/ 629920 h 838772"/>
                <a:gd name="connsiteX1" fmla="*/ 365760 w 1330960"/>
                <a:gd name="connsiteY1" fmla="*/ 548640 h 838772"/>
                <a:gd name="connsiteX2" fmla="*/ 690880 w 1330960"/>
                <a:gd name="connsiteY2" fmla="*/ 822960 h 838772"/>
                <a:gd name="connsiteX3" fmla="*/ 1330960 w 1330960"/>
                <a:gd name="connsiteY3" fmla="*/ 0 h 83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960" h="838772">
                  <a:moveTo>
                    <a:pt x="0" y="629920"/>
                  </a:moveTo>
                  <a:cubicBezTo>
                    <a:pt x="125306" y="573193"/>
                    <a:pt x="250613" y="516467"/>
                    <a:pt x="365760" y="548640"/>
                  </a:cubicBezTo>
                  <a:cubicBezTo>
                    <a:pt x="480907" y="580813"/>
                    <a:pt x="530013" y="914400"/>
                    <a:pt x="690880" y="822960"/>
                  </a:cubicBezTo>
                  <a:cubicBezTo>
                    <a:pt x="851747" y="731520"/>
                    <a:pt x="1091353" y="365760"/>
                    <a:pt x="1330960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A9D794-5438-5388-362A-F9B3906F07B7}"/>
                </a:ext>
              </a:extLst>
            </p:cNvPr>
            <p:cNvSpPr txBox="1"/>
            <p:nvPr/>
          </p:nvSpPr>
          <p:spPr>
            <a:xfrm rot="16200000">
              <a:off x="35717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1EE1FCE-14AC-DBEB-4E3D-1F0F2720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17" y="4346003"/>
            <a:ext cx="459858" cy="4652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0F9EAF-9C46-72CF-1321-D8B1BA666D8E}"/>
              </a:ext>
            </a:extLst>
          </p:cNvPr>
          <p:cNvSpPr txBox="1"/>
          <p:nvPr/>
        </p:nvSpPr>
        <p:spPr>
          <a:xfrm>
            <a:off x="2127617" y="4839925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are the units? Where are the tics?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10DBDA-CAF7-DC6F-056D-284ED4AEB68D}"/>
              </a:ext>
            </a:extLst>
          </p:cNvPr>
          <p:cNvGrpSpPr/>
          <p:nvPr/>
        </p:nvGrpSpPr>
        <p:grpSpPr>
          <a:xfrm>
            <a:off x="4554072" y="2848565"/>
            <a:ext cx="2317114" cy="1229360"/>
            <a:chOff x="3138806" y="3322320"/>
            <a:chExt cx="2317114" cy="12293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1FD0A3-6E39-347C-F1D6-FB812508A61A}"/>
                </a:ext>
              </a:extLst>
            </p:cNvPr>
            <p:cNvGrpSpPr/>
            <p:nvPr/>
          </p:nvGrpSpPr>
          <p:grpSpPr>
            <a:xfrm>
              <a:off x="3982720" y="3322320"/>
              <a:ext cx="1473200" cy="1229360"/>
              <a:chOff x="1148080" y="3322320"/>
              <a:chExt cx="1473200" cy="122936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52F0AC0-65A6-A059-D674-F4D522D73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B1D4FEA-C4A3-0C63-912B-5468083704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B12F566-ACCE-FEF5-D367-4FAD7C2C5975}"/>
                </a:ext>
              </a:extLst>
            </p:cNvPr>
            <p:cNvCxnSpPr/>
            <p:nvPr/>
          </p:nvCxnSpPr>
          <p:spPr>
            <a:xfrm>
              <a:off x="3901440" y="356616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723FF7-85A2-32AB-885D-EC65FC2772B0}"/>
                </a:ext>
              </a:extLst>
            </p:cNvPr>
            <p:cNvCxnSpPr/>
            <p:nvPr/>
          </p:nvCxnSpPr>
          <p:spPr>
            <a:xfrm>
              <a:off x="3901440" y="43484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9DE094-D1E7-1DBE-3BB3-D55F2CB2A744}"/>
                </a:ext>
              </a:extLst>
            </p:cNvPr>
            <p:cNvCxnSpPr/>
            <p:nvPr/>
          </p:nvCxnSpPr>
          <p:spPr>
            <a:xfrm>
              <a:off x="3901440" y="39420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712C92-B255-5A94-033C-DD98730ADFBB}"/>
                </a:ext>
              </a:extLst>
            </p:cNvPr>
            <p:cNvSpPr txBox="1"/>
            <p:nvPr/>
          </p:nvSpPr>
          <p:spPr>
            <a:xfrm rot="16200000">
              <a:off x="2775258" y="380088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D5FFEE-8447-FC3F-F355-A9208B1BFFCA}"/>
                </a:ext>
              </a:extLst>
            </p:cNvPr>
            <p:cNvSpPr txBox="1"/>
            <p:nvPr/>
          </p:nvSpPr>
          <p:spPr>
            <a:xfrm>
              <a:off x="3549649" y="4164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EB4CF3-33C6-BD45-88C0-2680B7CB6E52}"/>
                </a:ext>
              </a:extLst>
            </p:cNvPr>
            <p:cNvSpPr txBox="1"/>
            <p:nvPr/>
          </p:nvSpPr>
          <p:spPr>
            <a:xfrm>
              <a:off x="3549649" y="37681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28825B-02A9-AD8E-A531-84F22EB8FCC4}"/>
                </a:ext>
              </a:extLst>
            </p:cNvPr>
            <p:cNvSpPr txBox="1"/>
            <p:nvPr/>
          </p:nvSpPr>
          <p:spPr>
            <a:xfrm>
              <a:off x="3498849" y="339226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765126-EF76-5576-E5E7-02A44C3B93C1}"/>
                </a:ext>
              </a:extLst>
            </p:cNvPr>
            <p:cNvCxnSpPr/>
            <p:nvPr/>
          </p:nvCxnSpPr>
          <p:spPr>
            <a:xfrm flipV="1">
              <a:off x="3982285" y="4031550"/>
              <a:ext cx="1351715" cy="173519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DAF1CD-3A56-E55A-7B23-4CAC7D53F1C7}"/>
                </a:ext>
              </a:extLst>
            </p:cNvPr>
            <p:cNvCxnSpPr/>
            <p:nvPr/>
          </p:nvCxnSpPr>
          <p:spPr>
            <a:xfrm flipV="1">
              <a:off x="3971690" y="3535090"/>
              <a:ext cx="1352150" cy="41776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4B58BB-A7C3-8C9A-1AFC-9513B8D3B3ED}"/>
                </a:ext>
              </a:extLst>
            </p:cNvPr>
            <p:cNvSpPr txBox="1"/>
            <p:nvPr/>
          </p:nvSpPr>
          <p:spPr>
            <a:xfrm>
              <a:off x="4145280" y="336296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B3CBD5-17AF-B84E-8D0B-AECB2501F406}"/>
                </a:ext>
              </a:extLst>
            </p:cNvPr>
            <p:cNvSpPr txBox="1"/>
            <p:nvPr/>
          </p:nvSpPr>
          <p:spPr>
            <a:xfrm>
              <a:off x="4318000" y="408432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FEA2B59-5530-CDB3-94D8-7BA3531C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737" y="4346003"/>
            <a:ext cx="459858" cy="4652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56385B-BE26-9028-07E5-3DAC6FC67E0E}"/>
              </a:ext>
            </a:extLst>
          </p:cNvPr>
          <p:cNvSpPr txBox="1"/>
          <p:nvPr/>
        </p:nvSpPr>
        <p:spPr>
          <a:xfrm>
            <a:off x="5084177" y="4860245"/>
            <a:ext cx="18479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a misleading y axis</a:t>
            </a:r>
          </a:p>
        </p:txBody>
      </p:sp>
      <p:sp>
        <p:nvSpPr>
          <p:cNvPr id="29" name="Right Arrow 67">
            <a:extLst>
              <a:ext uri="{FF2B5EF4-FFF2-40B4-BE49-F238E27FC236}">
                <a16:creationId xmlns:a16="http://schemas.microsoft.com/office/drawing/2014/main" id="{AD8AE924-A965-70D6-B02B-DFD87D74F63C}"/>
              </a:ext>
            </a:extLst>
          </p:cNvPr>
          <p:cNvSpPr/>
          <p:nvPr/>
        </p:nvSpPr>
        <p:spPr>
          <a:xfrm>
            <a:off x="7194327" y="337167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998D677-DB44-BB69-1C13-DD746866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157" y="4793476"/>
            <a:ext cx="481498" cy="48420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6EF734-4C03-BB12-A9FC-263C23E2D4F6}"/>
              </a:ext>
            </a:extLst>
          </p:cNvPr>
          <p:cNvGrpSpPr/>
          <p:nvPr/>
        </p:nvGrpSpPr>
        <p:grpSpPr>
          <a:xfrm>
            <a:off x="7622392" y="2828245"/>
            <a:ext cx="2317114" cy="1625407"/>
            <a:chOff x="6400166" y="3302000"/>
            <a:chExt cx="2317114" cy="162540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1BE919-64B7-33AB-039A-831622145B1E}"/>
                </a:ext>
              </a:extLst>
            </p:cNvPr>
            <p:cNvGrpSpPr/>
            <p:nvPr/>
          </p:nvGrpSpPr>
          <p:grpSpPr>
            <a:xfrm>
              <a:off x="7244080" y="3332480"/>
              <a:ext cx="1473200" cy="1229360"/>
              <a:chOff x="1148080" y="3322320"/>
              <a:chExt cx="1473200" cy="122936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62F063A-A60E-4E97-B57F-3DE26EA1A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080" y="4551680"/>
                <a:ext cx="1473200" cy="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48CE0297-C54D-890C-232C-8E39904059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080" y="3322320"/>
                <a:ext cx="0" cy="1229360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878D102-9E3D-BFB3-7961-845DEB22B619}"/>
                </a:ext>
              </a:extLst>
            </p:cNvPr>
            <p:cNvCxnSpPr/>
            <p:nvPr/>
          </p:nvCxnSpPr>
          <p:spPr>
            <a:xfrm>
              <a:off x="7162800" y="357632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5C7665-A9D6-2246-8042-C383E21D993E}"/>
                </a:ext>
              </a:extLst>
            </p:cNvPr>
            <p:cNvCxnSpPr/>
            <p:nvPr/>
          </p:nvCxnSpPr>
          <p:spPr>
            <a:xfrm>
              <a:off x="7162800" y="456184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97EFBF-619F-6794-9150-5A4CEE562906}"/>
                </a:ext>
              </a:extLst>
            </p:cNvPr>
            <p:cNvCxnSpPr/>
            <p:nvPr/>
          </p:nvCxnSpPr>
          <p:spPr>
            <a:xfrm>
              <a:off x="7162800" y="4043680"/>
              <a:ext cx="162560" cy="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253F8F-4982-D7FA-2E4D-199BB99C9B9E}"/>
                </a:ext>
              </a:extLst>
            </p:cNvPr>
            <p:cNvSpPr txBox="1"/>
            <p:nvPr/>
          </p:nvSpPr>
          <p:spPr>
            <a:xfrm rot="16200000">
              <a:off x="6036618" y="3811040"/>
              <a:ext cx="10964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[s]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8E6E5D-D9F7-E0FA-E804-0B03D7CEDE2F}"/>
                </a:ext>
              </a:extLst>
            </p:cNvPr>
            <p:cNvSpPr txBox="1"/>
            <p:nvPr/>
          </p:nvSpPr>
          <p:spPr>
            <a:xfrm>
              <a:off x="6811009" y="434730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F86983-9357-78E8-7EA7-8D2E3B5634B4}"/>
                </a:ext>
              </a:extLst>
            </p:cNvPr>
            <p:cNvSpPr txBox="1"/>
            <p:nvPr/>
          </p:nvSpPr>
          <p:spPr>
            <a:xfrm>
              <a:off x="6811009" y="386978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C73626-75FA-B730-4FB9-637E30C18536}"/>
                </a:ext>
              </a:extLst>
            </p:cNvPr>
            <p:cNvSpPr txBox="1"/>
            <p:nvPr/>
          </p:nvSpPr>
          <p:spPr>
            <a:xfrm>
              <a:off x="6760209" y="3402428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B52793-183C-EF7B-0966-86D755BDCD7C}"/>
                </a:ext>
              </a:extLst>
            </p:cNvPr>
            <p:cNvCxnSpPr/>
            <p:nvPr/>
          </p:nvCxnSpPr>
          <p:spPr>
            <a:xfrm flipV="1">
              <a:off x="7244080" y="3671332"/>
              <a:ext cx="1341120" cy="60960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8446A0-2442-0C29-F177-07C3C025B4D5}"/>
                </a:ext>
              </a:extLst>
            </p:cNvPr>
            <p:cNvCxnSpPr/>
            <p:nvPr/>
          </p:nvCxnSpPr>
          <p:spPr>
            <a:xfrm flipV="1">
              <a:off x="7244080" y="3545252"/>
              <a:ext cx="1341120" cy="12608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D3F346-C4FB-F768-AF7F-E613561A6A6F}"/>
                </a:ext>
              </a:extLst>
            </p:cNvPr>
            <p:cNvSpPr txBox="1"/>
            <p:nvPr/>
          </p:nvSpPr>
          <p:spPr>
            <a:xfrm>
              <a:off x="7406640" y="330200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Yours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04DC04-59D0-2A8B-6753-D04C87E0AB37}"/>
                </a:ext>
              </a:extLst>
            </p:cNvPr>
            <p:cNvSpPr txBox="1"/>
            <p:nvPr/>
          </p:nvSpPr>
          <p:spPr>
            <a:xfrm>
              <a:off x="7579360" y="3738880"/>
              <a:ext cx="10363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E407474-C44A-901E-7BEE-A3CD92B70824}"/>
                </a:ext>
              </a:extLst>
            </p:cNvPr>
            <p:cNvSpPr txBox="1"/>
            <p:nvPr/>
          </p:nvSpPr>
          <p:spPr>
            <a:xfrm>
              <a:off x="7345680" y="4137520"/>
              <a:ext cx="124039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Aha, so 12%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E9E190-2A59-8DA8-8266-81C0025DCF8A}"/>
                </a:ext>
              </a:extLst>
            </p:cNvPr>
            <p:cNvSpPr txBox="1"/>
            <p:nvPr/>
          </p:nvSpPr>
          <p:spPr>
            <a:xfrm>
              <a:off x="7245510" y="4558075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20C96A-8A3D-624D-C06D-837507D3B8EA}"/>
                </a:ext>
              </a:extLst>
            </p:cNvPr>
            <p:cNvSpPr txBox="1"/>
            <p:nvPr/>
          </p:nvSpPr>
          <p:spPr>
            <a:xfrm>
              <a:off x="8205308" y="4554834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45C3CF2-F195-C075-5006-816BBE59429D}"/>
                </a:ext>
              </a:extLst>
            </p:cNvPr>
            <p:cNvSpPr txBox="1"/>
            <p:nvPr/>
          </p:nvSpPr>
          <p:spPr>
            <a:xfrm>
              <a:off x="7744863" y="4551590"/>
              <a:ext cx="4118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06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2A6F9-8245-D9AE-FDDF-AE1CE78931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Fair Ranges of Parameters</a:t>
            </a:r>
          </a:p>
          <a:p>
            <a:pPr lvl="1"/>
            <a:r>
              <a:rPr lang="en-US" dirty="0"/>
              <a:t>Evaluate common ranges of values</a:t>
            </a:r>
          </a:p>
          <a:p>
            <a:pPr lvl="1"/>
            <a:r>
              <a:rPr lang="en-US" dirty="0"/>
              <a:t>Don’t hide important information </a:t>
            </a:r>
            <a:r>
              <a:rPr lang="en-US" dirty="0">
                <a:sym typeface="Wingdings" panose="05000000000000000000" pitchFamily="2" charset="2"/>
              </a:rPr>
              <a:t> good scientific practice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ED76-B94E-F5B6-6741-21CE4CF41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A178B-2E60-E2BA-8B90-9E1C6DE7A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87" y="2417159"/>
            <a:ext cx="3456115" cy="2814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E2922-2BDD-F786-5DDB-4A2E6E40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21" y="2379914"/>
            <a:ext cx="3490482" cy="28513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65BB5-0AC5-054C-B3DC-F4CE4977167A}"/>
              </a:ext>
            </a:extLst>
          </p:cNvPr>
          <p:cNvSpPr/>
          <p:nvPr/>
        </p:nvSpPr>
        <p:spPr>
          <a:xfrm>
            <a:off x="2144747" y="3046896"/>
            <a:ext cx="1178560" cy="1595120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DE704-4B08-58D5-7C27-4B9E3058BC37}"/>
              </a:ext>
            </a:extLst>
          </p:cNvPr>
          <p:cNvSpPr txBox="1"/>
          <p:nvPr/>
        </p:nvSpPr>
        <p:spPr>
          <a:xfrm>
            <a:off x="1724270" y="5159438"/>
            <a:ext cx="21844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limit range to make you look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C055E-FBC3-B2A7-7BF1-A9FAACCA1203}"/>
              </a:ext>
            </a:extLst>
          </p:cNvPr>
          <p:cNvSpPr txBox="1"/>
          <p:nvPr/>
        </p:nvSpPr>
        <p:spPr>
          <a:xfrm>
            <a:off x="8873145" y="2374727"/>
            <a:ext cx="218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multiple relevant parameters, show them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D2ECC-223A-528F-7810-8147E91C77CC}"/>
              </a:ext>
            </a:extLst>
          </p:cNvPr>
          <p:cNvSpPr txBox="1"/>
          <p:nvPr/>
        </p:nvSpPr>
        <p:spPr>
          <a:xfrm>
            <a:off x="407387" y="4194976"/>
            <a:ext cx="12242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log-scale you can’t start at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327AFC-C34C-74A3-F784-71998740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816" y="45299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C5151E-A339-5AFE-D2BE-6213826F647A}"/>
              </a:ext>
            </a:extLst>
          </p:cNvPr>
          <p:cNvSpPr txBox="1"/>
          <p:nvPr/>
        </p:nvSpPr>
        <p:spPr>
          <a:xfrm>
            <a:off x="8867775" y="4387708"/>
            <a:ext cx="24093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M. Boehm, A.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P. J. Haas: MNC: Structure-Exploiting Sparsity Estimation for  Matrix Expressions.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42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B5DA7-7F56-F93E-D5E2-07E13585A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Plots Types</a:t>
            </a:r>
          </a:p>
          <a:p>
            <a:pPr lvl="1"/>
            <a:r>
              <a:rPr lang="en-US" b="1" dirty="0" err="1"/>
              <a:t>Barplot</a:t>
            </a:r>
            <a:r>
              <a:rPr lang="en-US" dirty="0"/>
              <a:t> for categories</a:t>
            </a:r>
          </a:p>
          <a:p>
            <a:pPr lvl="1"/>
            <a:r>
              <a:rPr lang="en-US" b="1" dirty="0"/>
              <a:t>Plot</a:t>
            </a:r>
            <a:r>
              <a:rPr lang="en-US" dirty="0"/>
              <a:t> + Line/</a:t>
            </a:r>
            <a:r>
              <a:rPr lang="en-US" dirty="0" err="1"/>
              <a:t>linepoints</a:t>
            </a:r>
            <a:r>
              <a:rPr lang="en-US" dirty="0"/>
              <a:t> for continuous parameters</a:t>
            </a:r>
          </a:p>
          <a:p>
            <a:pPr lvl="1"/>
            <a:r>
              <a:rPr lang="en-US" dirty="0"/>
              <a:t>Visible font sizes (similar to text)</a:t>
            </a:r>
            <a:endParaRPr lang="en-US" sz="1000" dirty="0"/>
          </a:p>
          <a:p>
            <a:r>
              <a:rPr lang="en-US" dirty="0"/>
              <a:t>Legends</a:t>
            </a:r>
          </a:p>
          <a:p>
            <a:pPr lvl="1"/>
            <a:r>
              <a:rPr lang="en-US" dirty="0"/>
              <a:t>Order them by appearance</a:t>
            </a:r>
          </a:p>
          <a:p>
            <a:pPr lvl="1"/>
            <a:r>
              <a:rPr lang="en-US" dirty="0"/>
              <a:t>Attach directly to graph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F420C-BE4C-DBF3-4C99-E30D45AA9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6D3B69-9255-0E0F-08AC-A6F4184D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325" y="461477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A87DA-F473-49FE-3994-349FA1F705A0}"/>
              </a:ext>
            </a:extLst>
          </p:cNvPr>
          <p:cNvSpPr txBox="1"/>
          <p:nvPr/>
        </p:nvSpPr>
        <p:spPr>
          <a:xfrm>
            <a:off x="6368527" y="353076"/>
            <a:ext cx="31371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0E0FA-34F1-75C4-2A74-3CA0A5E1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94" y="1268112"/>
            <a:ext cx="3346317" cy="2387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C80B9-25D6-A193-ED24-8688039B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2816" y="2570323"/>
            <a:ext cx="459858" cy="4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008E2-861E-7A44-1332-921F011C8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0" y="3716917"/>
            <a:ext cx="6254886" cy="2053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23486-1E17-E10C-3A3A-D7A3A91E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74" y="4951593"/>
            <a:ext cx="459858" cy="465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E54CD9-92EC-4709-EFD2-59EAE21CE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0377" y="3844820"/>
            <a:ext cx="481498" cy="484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33D2E1-7EF8-81B8-44B7-2A6BD00D9EAC}"/>
              </a:ext>
            </a:extLst>
          </p:cNvPr>
          <p:cNvSpPr/>
          <p:nvPr/>
        </p:nvSpPr>
        <p:spPr>
          <a:xfrm>
            <a:off x="7144152" y="3738788"/>
            <a:ext cx="2093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brain is a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 join processor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frustrated</a:t>
            </a:r>
          </a:p>
        </p:txBody>
      </p:sp>
    </p:spTree>
    <p:extLst>
      <p:ext uri="{BB962C8B-B14F-4D97-AF65-F5344CB8AC3E}">
        <p14:creationId xmlns:p14="http://schemas.microsoft.com/office/powerpoint/2010/main" val="34466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42CB0A-BE4F-F2E8-4040-D5A6C3A85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Diversity &amp; Consistency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Diversity:</a:t>
            </a:r>
            <a:r>
              <a:rPr lang="en-US" dirty="0"/>
              <a:t> if applicable use mix of different plot types and tables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Consistency:</a:t>
            </a:r>
            <a:r>
              <a:rPr lang="en-US" dirty="0">
                <a:sym typeface="Wingdings" panose="05000000000000000000" pitchFamily="2" charset="2"/>
              </a:rPr>
              <a:t> use consistent colors and names for same baselines</a:t>
            </a:r>
          </a:p>
          <a:p>
            <a:pPr lvl="1"/>
            <a:endParaRPr lang="en-US" sz="1000" dirty="0"/>
          </a:p>
          <a:p>
            <a:r>
              <a:rPr lang="en-US" dirty="0"/>
              <a:t>Labeling</a:t>
            </a:r>
          </a:p>
          <a:p>
            <a:pPr lvl="1"/>
            <a:r>
              <a:rPr lang="en-US" dirty="0"/>
              <a:t>Make the plots </a:t>
            </a:r>
            <a:br>
              <a:rPr lang="en-US" dirty="0"/>
            </a:br>
            <a:r>
              <a:rPr lang="en-US" dirty="0"/>
              <a:t>self-contained</a:t>
            </a:r>
          </a:p>
          <a:p>
            <a:pPr lvl="1"/>
            <a:r>
              <a:rPr lang="en-US" dirty="0"/>
              <a:t>Simplifies skimming and </a:t>
            </a:r>
            <a:br>
              <a:rPr lang="en-US" dirty="0"/>
            </a:br>
            <a:r>
              <a:rPr lang="en-US" dirty="0"/>
              <a:t>avoids join with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02AB6-6771-A7DA-F664-3665D46EC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Figures, cont.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DB746-E3C6-4765-481C-E11543825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346" y="2579585"/>
            <a:ext cx="3762156" cy="2512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96180-FD7A-D168-28BD-B4F07DF95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846" y="2618495"/>
            <a:ext cx="3726552" cy="22875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921717-CFDB-02A2-3094-7488C371C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58" y="488454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476984-B89A-B2B4-EC0D-3F7F7F411C36}"/>
              </a:ext>
            </a:extLst>
          </p:cNvPr>
          <p:cNvSpPr txBox="1"/>
          <p:nvPr/>
        </p:nvSpPr>
        <p:spPr>
          <a:xfrm>
            <a:off x="1430227" y="4727530"/>
            <a:ext cx="268483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Declarative Machine Learning System for the End-to-End Data Science Lifecycle.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8143F-9BA9-CB5A-C62F-FD16767EDAEF}"/>
              </a:ext>
            </a:extLst>
          </p:cNvPr>
          <p:cNvSpPr/>
          <p:nvPr/>
        </p:nvSpPr>
        <p:spPr>
          <a:xfrm>
            <a:off x="8732923" y="3223863"/>
            <a:ext cx="1381328" cy="992222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34DC40-781A-CAAD-63E9-3D1528FB659E}"/>
              </a:ext>
            </a:extLst>
          </p:cNvPr>
          <p:cNvSpPr/>
          <p:nvPr/>
        </p:nvSpPr>
        <p:spPr>
          <a:xfrm>
            <a:off x="4634323" y="3492996"/>
            <a:ext cx="1627774" cy="333983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066965-A0DA-4A85-DC58-DADCC91C09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OS Tools</a:t>
            </a:r>
          </a:p>
          <a:p>
            <a:pPr lvl="1"/>
            <a:r>
              <a:rPr lang="en-US" dirty="0"/>
              <a:t>System-specific tracing/statistics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htop</a:t>
            </a:r>
            <a:r>
              <a:rPr lang="en-US" dirty="0"/>
              <a:t> / </a:t>
            </a:r>
            <a:r>
              <a:rPr lang="en-US" dirty="0" err="1">
                <a:latin typeface="Consolas" panose="020B0609020204030204" pitchFamily="49" charset="0"/>
              </a:rPr>
              <a:t>iotop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</a:rPr>
              <a:t>looks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CPU bound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perf -stat -d ./run.sh</a:t>
            </a: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(no, it’s </a:t>
            </a:r>
            <a:r>
              <a:rPr lang="en-US" b="1" dirty="0">
                <a:solidFill>
                  <a:schemeClr val="accent1"/>
                </a:solidFill>
              </a:rPr>
              <a:t>memory-bandwidth bound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A93D2-549A-3F5F-5A56-1EFE0E2D9B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3A66E-27EA-AC03-A3A7-8EEFC5FD9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81" y="449751"/>
            <a:ext cx="4629375" cy="2362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F2803-51E9-8416-9337-ADAF34C38D6A}"/>
              </a:ext>
            </a:extLst>
          </p:cNvPr>
          <p:cNvSpPr txBox="1"/>
          <p:nvPr/>
        </p:nvSpPr>
        <p:spPr>
          <a:xfrm>
            <a:off x="1157230" y="2886678"/>
            <a:ext cx="10116784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300" b="1" dirty="0">
                <a:latin typeface="Consolas" panose="020B0609020204030204" pitchFamily="49" charset="0"/>
                <a:cs typeface="Calibri" panose="020F0502020204030204" pitchFamily="34" charset="0"/>
              </a:rPr>
              <a:t> Performance counter stats for './run.sh':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12721364.53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msec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task-clock             #   83.640 CPUs utilized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    463352      context-switches       #    0.036 K/sec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5455536095415      instructions           #    0.14  </a:t>
            </a:r>
            <a:r>
              <a:rPr lang="en-US" sz="1300" dirty="0" err="1">
                <a:latin typeface="Consolas" panose="020B0609020204030204" pitchFamily="49" charset="0"/>
                <a:cs typeface="Calibri" panose="020F0502020204030204" pitchFamily="34" charset="0"/>
              </a:rPr>
              <a:t>insn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per cycle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335314473273      branches               #   26.358 M/sec 	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1463380955      branch-misses          #    0.44% of all branches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2185062643097      L1-dcache-loads        #  171.763 M/sec              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142845949268      L1-dcache-load-misses  #    6.54% of all L1-dcache hits	(62.50%)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3375555316      LLC-loads              #    0.265 M/sec                	(50.00%)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   1016330404      LLC-load-misses        #   </a:t>
            </a:r>
            <a:r>
              <a:rPr lang="en-US" sz="13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30.11% of all LL-cache hits</a:t>
            </a:r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	(50.00%)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152.096000108 seconds time elapsed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12052.466691000 seconds user</a:t>
            </a:r>
          </a:p>
          <a:p>
            <a:r>
              <a:rPr lang="en-US" sz="1300" dirty="0">
                <a:latin typeface="Consolas" panose="020B0609020204030204" pitchFamily="49" charset="0"/>
                <a:cs typeface="Calibri" panose="020F0502020204030204" pitchFamily="34" charset="0"/>
              </a:rPr>
              <a:t>     674.704421000 seconds sys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CF581-2763-2B11-A7D6-F30C0682E107}"/>
              </a:ext>
            </a:extLst>
          </p:cNvPr>
          <p:cNvSpPr txBox="1"/>
          <p:nvPr/>
        </p:nvSpPr>
        <p:spPr>
          <a:xfrm>
            <a:off x="9460256" y="4222099"/>
            <a:ext cx="2452462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just report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but try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understand and explain them</a:t>
            </a:r>
          </a:p>
        </p:txBody>
      </p:sp>
    </p:spTree>
    <p:extLst>
      <p:ext uri="{BB962C8B-B14F-4D97-AF65-F5344CB8AC3E}">
        <p14:creationId xmlns:p14="http://schemas.microsoft.com/office/powerpoint/2010/main" val="9469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89F1E-7524-1BF0-689E-A5B8500A98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the Right PL Tools / Flags</a:t>
            </a:r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Java JIT compilation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-XX:+</a:t>
            </a:r>
            <a:r>
              <a:rPr lang="en-US" dirty="0" err="1">
                <a:latin typeface="Consolas" panose="020B0609020204030204" pitchFamily="49" charset="0"/>
              </a:rPr>
              <a:t>PrintCompilation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E.g., Understanding </a:t>
            </a:r>
            <a:br>
              <a:rPr lang="en-US" dirty="0"/>
            </a:br>
            <a:r>
              <a:rPr lang="en-US" dirty="0"/>
              <a:t>HW Cache Hierarchy (</a:t>
            </a:r>
            <a:r>
              <a:rPr lang="en-US" dirty="0">
                <a:solidFill>
                  <a:schemeClr val="accent1"/>
                </a:solidFill>
              </a:rPr>
              <a:t>L1i 32KB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-XX:-</a:t>
            </a:r>
            <a:r>
              <a:rPr lang="en-US" dirty="0" err="1">
                <a:latin typeface="Consolas" panose="020B0609020204030204" pitchFamily="49" charset="0"/>
              </a:rPr>
              <a:t>DontCompileHugeMethods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0557B-75A8-1979-2922-5054A624D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Presentation – Result Interpretation,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8A88BD-0EB0-BA76-88C5-7E3F2FF9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17" y="1279721"/>
            <a:ext cx="3865356" cy="248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AD57A2-9A9C-9E2A-3981-6FE9C5A1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93" y="3100243"/>
            <a:ext cx="3703590" cy="2439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5421A9-C1DF-CB6C-BEAC-15A00267B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432" y="502030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2B1DE-CFD2-6AE7-BE51-4E1003616C52}"/>
              </a:ext>
            </a:extLst>
          </p:cNvPr>
          <p:cNvSpPr txBox="1"/>
          <p:nvPr/>
        </p:nvSpPr>
        <p:spPr>
          <a:xfrm>
            <a:off x="1666062" y="4971661"/>
            <a:ext cx="34338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On Optimizing Operator Fusion Plans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287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BD774-2C86-C592-8CB6-6A2F348CC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Reproducibility and RDM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4DDD0-4F63-F5D7-D1BB-9C17A483F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0111,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Submission</a:t>
            </a:r>
          </a:p>
          <a:p>
            <a:pPr lvl="1"/>
            <a:r>
              <a:rPr lang="en-US" b="1" dirty="0"/>
              <a:t>Jul 01: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(DAMS instance: online submission in ISIS by </a:t>
            </a:r>
            <a:r>
              <a:rPr lang="en-US"/>
              <a:t>11.59pm)</a:t>
            </a:r>
            <a:endParaRPr lang="en-US" dirty="0"/>
          </a:p>
          <a:p>
            <a:pPr lvl="1"/>
            <a:r>
              <a:rPr lang="en-US" b="1" dirty="0"/>
              <a:t>Jul 06: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F6EC18-894E-1D7B-9DEC-5A531F0ECA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C9E2F-7E59-46DD-F647-7147889CD7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Ensure reproducibility of research results and conclusions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Common problem: </a:t>
            </a:r>
            <a:r>
              <a:rPr lang="en-US" dirty="0"/>
              <a:t>	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value for others</a:t>
            </a:r>
            <a:r>
              <a:rPr lang="en-US" dirty="0"/>
              <a:t> (compare, reuse, understand, extend)</a:t>
            </a:r>
          </a:p>
          <a:p>
            <a:pPr lvl="1"/>
            <a:r>
              <a:rPr lang="en-US" dirty="0"/>
              <a:t>EU Projects: Mandatory proposal section &amp; deliverable on RDM plan  </a:t>
            </a:r>
            <a:endParaRPr lang="en-US" sz="1000" dirty="0"/>
          </a:p>
          <a:p>
            <a:r>
              <a:rPr lang="en-US" dirty="0"/>
              <a:t>RDM @ TU Graz</a:t>
            </a:r>
            <a:endParaRPr lang="en-US" b="0" dirty="0"/>
          </a:p>
          <a:p>
            <a:pPr lvl="1"/>
            <a:r>
              <a:rPr lang="en-US" dirty="0"/>
              <a:t>TU Graz RDM Policy since 12/2019, </a:t>
            </a:r>
            <a:br>
              <a:rPr lang="en-US" dirty="0"/>
            </a:br>
            <a:r>
              <a:rPr lang="en-US" dirty="0"/>
              <a:t>as well as faculty-specific RDM policies</a:t>
            </a:r>
          </a:p>
          <a:p>
            <a:pPr lvl="1"/>
            <a:r>
              <a:rPr lang="en-US" dirty="0">
                <a:hlinkClick r:id="rId2"/>
              </a:rPr>
              <a:t>https://www.tugraz.at/sites/rdm/home/</a:t>
            </a:r>
            <a:endParaRPr lang="en-US" dirty="0"/>
          </a:p>
          <a:p>
            <a:r>
              <a:rPr lang="en-US" dirty="0"/>
              <a:t>RDM @ TU Berlin</a:t>
            </a:r>
          </a:p>
          <a:p>
            <a:pPr lvl="1"/>
            <a:r>
              <a:rPr lang="en-US" dirty="0"/>
              <a:t>TU Berlin RDM Policy since 10/2019</a:t>
            </a:r>
          </a:p>
          <a:p>
            <a:pPr lvl="1"/>
            <a:r>
              <a:rPr lang="en-US" dirty="0">
                <a:hlinkClick r:id="rId3"/>
              </a:rPr>
              <a:t>https://www.tu.berlin/en/ub/szf/information-tips/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what-is-research-data-management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https://www.static.tu.berlin/fileadmin/www/10000000/</a:t>
            </a:r>
            <a:br>
              <a:rPr lang="en-US" dirty="0">
                <a:hlinkClick r:id="rId4"/>
              </a:rPr>
            </a:br>
            <a:r>
              <a:rPr lang="en-US" dirty="0" err="1">
                <a:hlinkClick r:id="rId4"/>
              </a:rPr>
              <a:t>Arbeiten</a:t>
            </a:r>
            <a:r>
              <a:rPr lang="en-US" dirty="0">
                <a:hlinkClick r:id="rId4"/>
              </a:rPr>
              <a:t>/Wichtige_Dokumente/RDM-Policy_TUBerlin_2023_en.pdf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78907-9A49-5F45-D426-FE5A6A8A85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Research Data Management (RDM)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46764-72BC-6E09-46DA-2127D31358AB}"/>
              </a:ext>
            </a:extLst>
          </p:cNvPr>
          <p:cNvSpPr txBox="1"/>
          <p:nvPr/>
        </p:nvSpPr>
        <p:spPr>
          <a:xfrm>
            <a:off x="6486858" y="2908679"/>
            <a:ext cx="537882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cs typeface="Calibri" panose="020F0502020204030204" pitchFamily="34" charset="0"/>
              </a:rPr>
              <a:t>“Ensure that research data, code and any other materials needed to reproduce research findings are appropriately documented, stored and shared in a research data repository in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accordance with the FAIR principles </a:t>
            </a:r>
            <a:r>
              <a:rPr lang="en-US" sz="1600" dirty="0">
                <a:cs typeface="Calibri" panose="020F0502020204030204" pitchFamily="34" charset="0"/>
              </a:rPr>
              <a:t>(Findable, Accessible, Interoperable and Reusable)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for at least 10 years from the end of the research </a:t>
            </a:r>
            <a:r>
              <a:rPr lang="en-US" sz="1600" dirty="0">
                <a:cs typeface="Calibri" panose="020F0502020204030204" pitchFamily="34" charset="0"/>
              </a:rPr>
              <a:t>project, unless there are valid reasons not to do so. [...] Develop a </a:t>
            </a:r>
            <a:r>
              <a:rPr lang="en-US" sz="1600" dirty="0">
                <a:solidFill>
                  <a:schemeClr val="accent1"/>
                </a:solidFill>
                <a:cs typeface="Calibri" panose="020F0502020204030204" pitchFamily="34" charset="0"/>
              </a:rPr>
              <a:t>written data management strategy</a:t>
            </a:r>
            <a:r>
              <a:rPr lang="en-US" sz="1600" dirty="0">
                <a:cs typeface="Calibri" panose="020F0502020204030204" pitchFamily="34" charset="0"/>
              </a:rPr>
              <a:t> for managing research outputs within the first 12 months of the PhD study […].”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56C09-DF49-3497-13AD-C4C703C64D5A}"/>
              </a:ext>
            </a:extLst>
          </p:cNvPr>
          <p:cNvSpPr txBox="1"/>
          <p:nvPr/>
        </p:nvSpPr>
        <p:spPr>
          <a:xfrm>
            <a:off x="7777780" y="1527586"/>
            <a:ext cx="321653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“All code and data was on the student’s laptop and the student left / the laptop crashed.”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F6FD79-1540-DF69-BE6C-C2DB6847295E}"/>
              </a:ext>
            </a:extLst>
          </p:cNvPr>
          <p:cNvSpPr txBox="1"/>
          <p:nvPr/>
        </p:nvSpPr>
        <p:spPr>
          <a:xfrm>
            <a:off x="7777780" y="5039107"/>
            <a:ext cx="4145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dirty="0">
                <a:solidFill>
                  <a:srgbClr val="C40D1E"/>
                </a:solidFill>
              </a:rPr>
              <a:t>minimum storage period for research data is ten year</a:t>
            </a:r>
            <a:r>
              <a:rPr lang="en-US" sz="1600" dirty="0"/>
              <a:t>s after either the assignment of a persistent identifier or the publication of the related work following research project completion, whichever is later.”</a:t>
            </a:r>
          </a:p>
        </p:txBody>
      </p:sp>
    </p:spTree>
    <p:extLst>
      <p:ext uri="{BB962C8B-B14F-4D97-AF65-F5344CB8AC3E}">
        <p14:creationId xmlns:p14="http://schemas.microsoft.com/office/powerpoint/2010/main" val="105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A3DD5-8FA8-92CF-8BC0-2EF20F5501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Findable </a:t>
            </a:r>
          </a:p>
          <a:p>
            <a:pPr lvl="1"/>
            <a:r>
              <a:rPr lang="en-US" dirty="0"/>
              <a:t>Metadata and data have globally unique </a:t>
            </a:r>
            <a:r>
              <a:rPr lang="en-US" b="1" dirty="0">
                <a:solidFill>
                  <a:srgbClr val="7889FB"/>
                </a:solidFill>
              </a:rPr>
              <a:t>persistent identifiers</a:t>
            </a:r>
          </a:p>
          <a:p>
            <a:pPr lvl="1"/>
            <a:r>
              <a:rPr lang="en-US" dirty="0"/>
              <a:t>Data describes w/ rich </a:t>
            </a:r>
            <a:r>
              <a:rPr lang="en-US" b="1" dirty="0">
                <a:solidFill>
                  <a:srgbClr val="7889FB"/>
                </a:solidFill>
              </a:rPr>
              <a:t>meta data</a:t>
            </a:r>
            <a:r>
              <a:rPr lang="en-US" dirty="0"/>
              <a:t>; registered/indexes and searchable</a:t>
            </a:r>
          </a:p>
          <a:p>
            <a:pPr lvl="2"/>
            <a:endParaRPr lang="en-US" sz="1000" dirty="0"/>
          </a:p>
          <a:p>
            <a:r>
              <a:rPr lang="en-US" dirty="0"/>
              <a:t>#2 Accessible</a:t>
            </a:r>
          </a:p>
          <a:p>
            <a:pPr lvl="1"/>
            <a:r>
              <a:rPr lang="en-US" dirty="0"/>
              <a:t>Metadata and data retrievable via open, free and universal </a:t>
            </a:r>
            <a:r>
              <a:rPr lang="en-US" b="1" dirty="0" err="1">
                <a:solidFill>
                  <a:srgbClr val="7889FB"/>
                </a:solidFill>
              </a:rPr>
              <a:t>commnication</a:t>
            </a:r>
            <a:r>
              <a:rPr lang="en-US" b="1" dirty="0">
                <a:solidFill>
                  <a:srgbClr val="7889FB"/>
                </a:solidFill>
              </a:rPr>
              <a:t> protocols</a:t>
            </a:r>
          </a:p>
          <a:p>
            <a:pPr lvl="1"/>
            <a:r>
              <a:rPr lang="en-US" dirty="0"/>
              <a:t>Metadata accessible even when data no longer available</a:t>
            </a:r>
          </a:p>
          <a:p>
            <a:pPr lvl="2"/>
            <a:endParaRPr lang="en-US" sz="1000" dirty="0"/>
          </a:p>
          <a:p>
            <a:r>
              <a:rPr lang="en-US" dirty="0"/>
              <a:t>#3 Interoperable</a:t>
            </a:r>
          </a:p>
          <a:p>
            <a:pPr lvl="1"/>
            <a:r>
              <a:rPr lang="en-US" dirty="0"/>
              <a:t>Metadata and data use a formal, </a:t>
            </a:r>
            <a:r>
              <a:rPr lang="en-US" b="1" dirty="0">
                <a:solidFill>
                  <a:srgbClr val="7889FB"/>
                </a:solidFill>
              </a:rPr>
              <a:t>accessible, and broadly applicable format</a:t>
            </a:r>
          </a:p>
          <a:p>
            <a:pPr lvl="1"/>
            <a:r>
              <a:rPr lang="en-US" dirty="0"/>
              <a:t>Metadata and data use FAIR vocabularies and qualified references </a:t>
            </a:r>
          </a:p>
          <a:p>
            <a:pPr lvl="2"/>
            <a:endParaRPr lang="en-US" sz="1000" dirty="0"/>
          </a:p>
          <a:p>
            <a:r>
              <a:rPr lang="en-US" dirty="0"/>
              <a:t>#4 Reusable</a:t>
            </a:r>
          </a:p>
          <a:p>
            <a:pPr lvl="1"/>
            <a:r>
              <a:rPr lang="en-US" dirty="0"/>
              <a:t>Metadata and data described with plurality of accurate and relevant attributes</a:t>
            </a:r>
          </a:p>
          <a:p>
            <a:pPr lvl="1"/>
            <a:r>
              <a:rPr lang="en-US" dirty="0"/>
              <a:t>Clear license, </a:t>
            </a:r>
            <a:r>
              <a:rPr lang="en-US" b="1" dirty="0">
                <a:solidFill>
                  <a:schemeClr val="accent1"/>
                </a:solidFill>
              </a:rPr>
              <a:t>associated with provenance</a:t>
            </a:r>
            <a:r>
              <a:rPr lang="en-US" dirty="0"/>
              <a:t>, meets community standards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DB17B-9609-FB2E-BE8A-39569F212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FAIR Data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6A4D3-DCC7-C451-2AA3-52FF7762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84" y="281652"/>
            <a:ext cx="2095500" cy="657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0809D8-C18E-A27F-C8DD-E1E150DDE7AC}"/>
              </a:ext>
            </a:extLst>
          </p:cNvPr>
          <p:cNvSpPr/>
          <p:nvPr/>
        </p:nvSpPr>
        <p:spPr>
          <a:xfrm>
            <a:off x="7344317" y="806205"/>
            <a:ext cx="31658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https://www.go-fair.org/fair-principles/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3544D8-FE75-D8F3-FAC8-437F6F892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123" y="5287586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58E90F-C651-2EB0-7603-8B5950C949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and ML Pipelines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ESA Sentinel-1/2</a:t>
            </a:r>
            <a:r>
              <a:rPr lang="en-US" dirty="0"/>
              <a:t> datasets </a:t>
            </a:r>
            <a:r>
              <a:rPr lang="en-US" dirty="0">
                <a:sym typeface="Wingdings" panose="05000000000000000000" pitchFamily="2" charset="2"/>
              </a:rPr>
              <a:t> 4PB/year</a:t>
            </a:r>
            <a:endParaRPr lang="en-US" dirty="0"/>
          </a:p>
          <a:p>
            <a:pPr lvl="1"/>
            <a:r>
              <a:rPr lang="en-US" dirty="0"/>
              <a:t>Training of local climate zone classifiers on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So2Sat LCZ42</a:t>
            </a:r>
            <a:r>
              <a:rPr lang="en-US" dirty="0"/>
              <a:t> (15 experts, 400K instances,</a:t>
            </a:r>
            <a:br>
              <a:rPr lang="en-US" dirty="0"/>
            </a:br>
            <a:r>
              <a:rPr lang="en-US" dirty="0"/>
              <a:t>10 labels each, 85% confidence, ~55GB H5)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 pipeline:</a:t>
            </a:r>
            <a:r>
              <a:rPr lang="en-US" dirty="0"/>
              <a:t> preprocessing, </a:t>
            </a:r>
            <a:r>
              <a:rPr lang="en-US" dirty="0">
                <a:sym typeface="Wingdings" panose="05000000000000000000" pitchFamily="2" charset="2"/>
              </a:rPr>
              <a:t>ResNet18,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climate models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Label Creation/ Validation</a:t>
            </a:r>
          </a:p>
          <a:p>
            <a:pPr lvl="1"/>
            <a:r>
              <a:rPr lang="en-US" dirty="0"/>
              <a:t>Team learning</a:t>
            </a:r>
          </a:p>
          <a:p>
            <a:pPr lvl="1"/>
            <a:r>
              <a:rPr lang="en-US" dirty="0"/>
              <a:t>Labeling w/ checks</a:t>
            </a:r>
          </a:p>
          <a:p>
            <a:pPr lvl="1"/>
            <a:r>
              <a:rPr lang="en-US" dirty="0"/>
              <a:t>Label validation</a:t>
            </a:r>
          </a:p>
          <a:p>
            <a:pPr lvl="1"/>
            <a:r>
              <a:rPr lang="en-US" dirty="0"/>
              <a:t>Quantitative validation w/ 10 </a:t>
            </a:r>
            <a:br>
              <a:rPr lang="en-US" dirty="0"/>
            </a:br>
            <a:r>
              <a:rPr lang="en-US" dirty="0"/>
              <a:t>expert votes on correctness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3695A-9B6C-22DE-4421-4D8CB729EA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– Example So2Sat LCZ42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44DF7-879A-DA08-E09D-6F7C96942B87}"/>
              </a:ext>
            </a:extLst>
          </p:cNvPr>
          <p:cNvSpPr/>
          <p:nvPr/>
        </p:nvSpPr>
        <p:spPr>
          <a:xfrm>
            <a:off x="5745827" y="1266794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60949-F737-A9D9-204C-8CE4FAB9A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733" y="425788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D932A-50B6-C7DD-753D-E73ACA05B6C5}"/>
              </a:ext>
            </a:extLst>
          </p:cNvPr>
          <p:cNvSpPr txBox="1"/>
          <p:nvPr/>
        </p:nvSpPr>
        <p:spPr>
          <a:xfrm>
            <a:off x="6785714" y="349489"/>
            <a:ext cx="31435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GRSM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EBE36-8C98-2D38-411C-6FB92A24C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775" y="1336390"/>
            <a:ext cx="2823622" cy="2492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FA93D-4EBC-0336-A695-08AD8DEC0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332" y="2127329"/>
            <a:ext cx="2855679" cy="124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2D325-B723-3E74-8CDB-FCC954637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212" y="3986268"/>
            <a:ext cx="6757909" cy="15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B060B9C-B372-CA69-4D23-D0203996AD5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3650-9CB1-1209-AA38-1B66860E61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– Example So2Sat LCZ42,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B3E02-DEB6-7DEA-0C09-FD4622F1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95" y="1160920"/>
            <a:ext cx="7948637" cy="5463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328DC-006F-BFCC-DED0-28337E5D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784" y="5319811"/>
            <a:ext cx="2048496" cy="134363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D81F75-6864-CAF9-F6B5-497C51561F26}"/>
              </a:ext>
            </a:extLst>
          </p:cNvPr>
          <p:cNvSpPr/>
          <p:nvPr/>
        </p:nvSpPr>
        <p:spPr>
          <a:xfrm>
            <a:off x="5343810" y="1570446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86B4E-0F50-DA36-F931-49123083F2CB}"/>
              </a:ext>
            </a:extLst>
          </p:cNvPr>
          <p:cNvSpPr/>
          <p:nvPr/>
        </p:nvSpPr>
        <p:spPr>
          <a:xfrm>
            <a:off x="4846823" y="5136202"/>
            <a:ext cx="1254868" cy="19333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2ADD81-7931-E43C-C497-D18A723C776F}"/>
              </a:ext>
            </a:extLst>
          </p:cNvPr>
          <p:cNvCxnSpPr/>
          <p:nvPr/>
        </p:nvCxnSpPr>
        <p:spPr>
          <a:xfrm>
            <a:off x="6101691" y="5136202"/>
            <a:ext cx="1497093" cy="1836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3C94E1-468E-62C8-6B87-A396167FA784}"/>
              </a:ext>
            </a:extLst>
          </p:cNvPr>
          <p:cNvCxnSpPr/>
          <p:nvPr/>
        </p:nvCxnSpPr>
        <p:spPr>
          <a:xfrm>
            <a:off x="6101691" y="5329539"/>
            <a:ext cx="1497093" cy="1333909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5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3F1B4-8C85-EC13-B631-864924379D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and Artifacts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SystemDS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https://github.com/apache/systemds</a:t>
            </a:r>
            <a:r>
              <a:rPr lang="en-US" dirty="0"/>
              <a:t> (OSS)</a:t>
            </a:r>
          </a:p>
          <a:p>
            <a:pPr lvl="2"/>
            <a:r>
              <a:rPr lang="en-US" dirty="0"/>
              <a:t>Complete code history, </a:t>
            </a:r>
            <a:r>
              <a:rPr lang="en-US" dirty="0" err="1"/>
              <a:t>src</a:t>
            </a:r>
            <a:r>
              <a:rPr lang="en-US" dirty="0"/>
              <a:t>/bin releases (</a:t>
            </a:r>
            <a:r>
              <a:rPr lang="en-US" dirty="0" err="1"/>
              <a:t>SystemDS</a:t>
            </a:r>
            <a:r>
              <a:rPr lang="en-US" dirty="0"/>
              <a:t> 3.1.0 in Mar/2023)</a:t>
            </a:r>
          </a:p>
          <a:p>
            <a:pPr lvl="2"/>
            <a:r>
              <a:rPr lang="en-US" dirty="0"/>
              <a:t>DIA / AMLS programming projects in </a:t>
            </a:r>
            <a:r>
              <a:rPr lang="en-US" dirty="0" err="1"/>
              <a:t>SystemDS</a:t>
            </a:r>
            <a:endParaRPr lang="en-US" dirty="0"/>
          </a:p>
          <a:p>
            <a:pPr lvl="1"/>
            <a:r>
              <a:rPr lang="en-US" dirty="0"/>
              <a:t>Additional private </a:t>
            </a:r>
            <a:r>
              <a:rPr lang="en-US" dirty="0" err="1"/>
              <a:t>github</a:t>
            </a:r>
            <a:r>
              <a:rPr lang="en-US" dirty="0"/>
              <a:t> repos for student projects / prototypes </a:t>
            </a:r>
          </a:p>
          <a:p>
            <a:pPr lvl="1"/>
            <a:endParaRPr lang="en-US" dirty="0"/>
          </a:p>
          <a:p>
            <a:r>
              <a:rPr lang="en-US" dirty="0"/>
              <a:t>Central Paper Repository</a:t>
            </a:r>
          </a:p>
          <a:p>
            <a:pPr lvl="1"/>
            <a:r>
              <a:rPr lang="en-US" dirty="0"/>
              <a:t>All paper submissions w/ latex sources, figures, reviews, rebuttals,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All paper-related experiments 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Archive:</a:t>
            </a:r>
            <a:r>
              <a:rPr lang="en-US" dirty="0"/>
              <a:t> append-only experimental results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Plots:</a:t>
            </a:r>
            <a:r>
              <a:rPr lang="en-US" dirty="0"/>
              <a:t> scripts and figures of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Results:</a:t>
            </a:r>
            <a:r>
              <a:rPr lang="en-US" dirty="0"/>
              <a:t> latest results used for the current plots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Scripts:</a:t>
            </a:r>
            <a:r>
              <a:rPr lang="en-US" dirty="0"/>
              <a:t> data preparation, baselines, benchmarks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Automate your experiments as much as possible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635-7856-ADD5-F9BE-F9616B741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RDM in Practice @ DAMS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57B02-3D48-6531-FB03-00D02876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600" y="2969255"/>
            <a:ext cx="2076289" cy="11061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D7328-F7DA-31B1-2A0F-1F4D841A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132" y="4228976"/>
            <a:ext cx="2074199" cy="113328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710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F99140-7410-5510-6B30-6252299957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dirty="0"/>
              <a:t>Accepted papers can submit package, verified by committee</a:t>
            </a:r>
          </a:p>
          <a:p>
            <a:pPr lvl="1"/>
            <a:r>
              <a:rPr lang="en-US" dirty="0"/>
              <a:t>ACM Results Replicated / ACM Artifacts Available labels</a:t>
            </a:r>
          </a:p>
          <a:p>
            <a:pPr lvl="1"/>
            <a:r>
              <a:rPr lang="en-US" dirty="0"/>
              <a:t>Most Reproducible Paper Award ($750, visibility)</a:t>
            </a:r>
          </a:p>
          <a:p>
            <a:pPr lvl="1"/>
            <a:endParaRPr lang="en-US" dirty="0"/>
          </a:p>
          <a:p>
            <a:r>
              <a:rPr lang="en-US" dirty="0"/>
              <a:t>#1 Replicability (aka </a:t>
            </a:r>
            <a:r>
              <a:rPr lang="en-US" dirty="0">
                <a:solidFill>
                  <a:srgbClr val="7889FB"/>
                </a:solidFill>
              </a:rPr>
              <a:t>Repeatability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Recreate result data and graphs shown in the final paper</a:t>
            </a:r>
          </a:p>
          <a:p>
            <a:pPr lvl="1"/>
            <a:r>
              <a:rPr lang="en-US" b="1" dirty="0"/>
              <a:t>Expected:</a:t>
            </a:r>
            <a:r>
              <a:rPr lang="en-US" dirty="0"/>
              <a:t> same trend of baseline comparisons, parameter influence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Reproducibility</a:t>
            </a:r>
          </a:p>
          <a:p>
            <a:pPr lvl="1"/>
            <a:r>
              <a:rPr lang="en-US" dirty="0"/>
              <a:t>Verify robustness of results </a:t>
            </a:r>
            <a:r>
              <a:rPr lang="en-US" dirty="0" err="1"/>
              <a:t>wrt</a:t>
            </a:r>
            <a:r>
              <a:rPr lang="en-US" dirty="0"/>
              <a:t> parameters and environments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different data and workload characteristics, hardware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8A16-8DE9-7EBA-6991-32897DAE9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14BF5-6879-9E72-4A2D-4B52FD8C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53" y="2950070"/>
            <a:ext cx="810448" cy="806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0055A-16E1-474E-0AF8-890EEB08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94" y="2950071"/>
            <a:ext cx="810448" cy="806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D9D3A-8FB4-D531-DFBB-42A9E01C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100" y="4315989"/>
            <a:ext cx="3005635" cy="9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6E6A1E-6647-A1BA-74A6-1BF431A94F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Ideal Reproducibility Submission</a:t>
            </a:r>
          </a:p>
          <a:p>
            <a:pPr marL="457200" lvl="1" indent="0">
              <a:buNone/>
            </a:pPr>
            <a:r>
              <a:rPr lang="en-US" dirty="0"/>
              <a:t>“At a minimum the authors should provide a complete set of scripts to install the system, produce the data, run experiments and produce the resulting graphs along with a detailed Readme file that describes the process step by step so it can be easily reproduced by a reviewer. </a:t>
            </a:r>
            <a:r>
              <a:rPr lang="en-US" b="1" dirty="0">
                <a:solidFill>
                  <a:srgbClr val="7889FB"/>
                </a:solidFill>
              </a:rPr>
              <a:t>The ideal reproducibility submission consists of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installs all systems needed,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or fetches all needed input data,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reruns all experiments and generates all results,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generates all graphs and plots, and finally,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recompiles the sources of the paper </a:t>
            </a:r>
          </a:p>
          <a:p>
            <a:pPr marL="457200" lvl="1" indent="0">
              <a:buNone/>
            </a:pPr>
            <a:r>
              <a:rPr lang="en-US" dirty="0"/>
              <a:t>... to produce a new PDF for the paper that contains the new graphs. “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DAMS Reproducibility Repository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Full reproducibility packages of (almost) all research papers</a:t>
            </a:r>
          </a:p>
          <a:p>
            <a:pPr lvl="1"/>
            <a:r>
              <a:rPr lang="en-US" dirty="0">
                <a:hlinkClick r:id="rId2"/>
              </a:rPr>
              <a:t>https://github.com/damslab/reproducibility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E35E-B48E-C2EA-846E-24F8E99D62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SIGMOD Reproducibility Process,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B724F-96CD-9761-96F9-F628EA4D334E}"/>
              </a:ext>
            </a:extLst>
          </p:cNvPr>
          <p:cNvSpPr txBox="1"/>
          <p:nvPr/>
        </p:nvSpPr>
        <p:spPr>
          <a:xfrm>
            <a:off x="10091782" y="2886080"/>
            <a:ext cx="153416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-reproducibility.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seas.harvard.edu/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#Guidelines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1627E-CB56-4699-D377-D2008F448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327" y="4480288"/>
            <a:ext cx="1605493" cy="12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FEF94-9C8B-656F-C569-858338D145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634724"/>
            <a:ext cx="3711811" cy="39269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The </a:t>
            </a:r>
            <a:r>
              <a:rPr lang="en-US" sz="1800" dirty="0">
                <a:solidFill>
                  <a:srgbClr val="7889FB"/>
                </a:solidFill>
                <a:latin typeface="Consolas" panose="020B0609020204030204" pitchFamily="49" charset="0"/>
              </a:rPr>
              <a:t>SIGMOD 2020 Contributions Award</a:t>
            </a:r>
            <a:r>
              <a:rPr lang="en-US" sz="1800" dirty="0">
                <a:latin typeface="Consolas" panose="020B0609020204030204" pitchFamily="49" charset="0"/>
              </a:rPr>
              <a:t> recognizes the innovative work in the data management community to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encourage scientific reproducibility</a:t>
            </a:r>
            <a:r>
              <a:rPr lang="en-US" sz="1800" dirty="0">
                <a:latin typeface="Consolas" panose="020B0609020204030204" pitchFamily="49" charset="0"/>
              </a:rPr>
              <a:t> of our publications. Reproducibility was introduced at the 2008 SIGMOD Conference and since then has influenced how the community approaches experimental evaluation.</a:t>
            </a:r>
            <a:endParaRPr lang="en-US" sz="18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C7861-49F5-B27F-B6EA-622B6F16C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SIGMOD Contributions Award 2020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96415C5-D980-8117-21DC-CF55B5A4F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33" y="2293336"/>
            <a:ext cx="3300697" cy="2498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4E4EB-60D7-8468-820F-520C9988D570}"/>
              </a:ext>
            </a:extLst>
          </p:cNvPr>
          <p:cNvSpPr txBox="1"/>
          <p:nvPr/>
        </p:nvSpPr>
        <p:spPr>
          <a:xfrm>
            <a:off x="4492513" y="2567656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(Harvard)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F24BE-C683-1C3D-1DC2-A3ED1C95340B}"/>
              </a:ext>
            </a:extLst>
          </p:cNvPr>
          <p:cNvSpPr txBox="1"/>
          <p:nvPr/>
        </p:nvSpPr>
        <p:spPr>
          <a:xfrm>
            <a:off x="4502673" y="3888456"/>
            <a:ext cx="150368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Dennis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Shasha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83177-DB0F-2C4F-C303-3D0578AC2696}"/>
              </a:ext>
            </a:extLst>
          </p:cNvPr>
          <p:cNvSpPr txBox="1"/>
          <p:nvPr/>
        </p:nvSpPr>
        <p:spPr>
          <a:xfrm>
            <a:off x="6941073" y="1582136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Philippe Bonnet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(ITU Copenhagen)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093A0-3D25-00E5-7BB5-B82A0D0C6B97}"/>
              </a:ext>
            </a:extLst>
          </p:cNvPr>
          <p:cNvSpPr txBox="1"/>
          <p:nvPr/>
        </p:nvSpPr>
        <p:spPr>
          <a:xfrm>
            <a:off x="9633473" y="2567656"/>
            <a:ext cx="2072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Ecole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Polytechnique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32B36-48A4-719C-7E62-E6E6C0204738}"/>
              </a:ext>
            </a:extLst>
          </p:cNvPr>
          <p:cNvSpPr txBox="1"/>
          <p:nvPr/>
        </p:nvSpPr>
        <p:spPr>
          <a:xfrm>
            <a:off x="9694433" y="3888456"/>
            <a:ext cx="19507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Stefan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(CWI Amsterdam)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9F696-CB58-5E6C-2488-5740D40F6480}"/>
              </a:ext>
            </a:extLst>
          </p:cNvPr>
          <p:cNvSpPr txBox="1"/>
          <p:nvPr/>
        </p:nvSpPr>
        <p:spPr>
          <a:xfrm>
            <a:off x="7184913" y="4934936"/>
            <a:ext cx="18186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Juliana Freire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(NYU)</a:t>
            </a:r>
          </a:p>
        </p:txBody>
      </p:sp>
    </p:spTree>
    <p:extLst>
      <p:ext uri="{BB962C8B-B14F-4D97-AF65-F5344CB8AC3E}">
        <p14:creationId xmlns:p14="http://schemas.microsoft.com/office/powerpoint/2010/main" val="27200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35C06-9503-FC82-71E9-DE3EA048A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Tooling for running artifacts in a self-contained manner</a:t>
            </a:r>
          </a:p>
          <a:p>
            <a:pPr lvl="1"/>
            <a:r>
              <a:rPr lang="en-US" dirty="0"/>
              <a:t>Metadata storage in semi-structured formats like JSON/XML</a:t>
            </a:r>
          </a:p>
          <a:p>
            <a:pPr lvl="2"/>
            <a:endParaRPr lang="en-US" sz="1200" dirty="0"/>
          </a:p>
          <a:p>
            <a:r>
              <a:rPr lang="en-US" dirty="0"/>
              <a:t>Examples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DC688-35A2-4193-5F1C-A8D0533D6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Tools for Automation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E2719C-953F-EAD5-B880-C4A7306C2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825596"/>
              </p:ext>
            </p:extLst>
          </p:nvPr>
        </p:nvGraphicFramePr>
        <p:xfrm>
          <a:off x="2071534" y="2556582"/>
          <a:ext cx="7890010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23">
                  <a:extLst>
                    <a:ext uri="{9D8B030D-6E8A-4147-A177-3AD203B41FA5}">
                      <a16:colId xmlns:a16="http://schemas.microsoft.com/office/drawing/2014/main" val="1094132255"/>
                    </a:ext>
                  </a:extLst>
                </a:gridCol>
                <a:gridCol w="3824585">
                  <a:extLst>
                    <a:ext uri="{9D8B030D-6E8A-4147-A177-3AD203B41FA5}">
                      <a16:colId xmlns:a16="http://schemas.microsoft.com/office/drawing/2014/main" val="3112185305"/>
                    </a:ext>
                  </a:extLst>
                </a:gridCol>
                <a:gridCol w="2630002">
                  <a:extLst>
                    <a:ext uri="{9D8B030D-6E8A-4147-A177-3AD203B41FA5}">
                      <a16:colId xmlns:a16="http://schemas.microsoft.com/office/drawing/2014/main" val="3112185297"/>
                    </a:ext>
                  </a:extLst>
                </a:gridCol>
              </a:tblGrid>
              <a:tr h="3393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http://ctuning.org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3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Analysis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http://commonwl.org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1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Container Workflows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</a:b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systemslab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/popper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ReproZip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General-purpose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http://reprozip.org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33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Sciunit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Self-contained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Experiments Bundles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http://sciunit.run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Sumatra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Numerical 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https://github.com/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open-research/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sumatra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71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7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A27062-7908-7034-A192-5C9F82E401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35DFA-094B-0E45-A8E1-EFA40F8FF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21253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67BF2-ECED-45C6-561A-27DAF13E2F6A}"/>
              </a:ext>
            </a:extLst>
          </p:cNvPr>
          <p:cNvSpPr txBox="1"/>
          <p:nvPr/>
        </p:nvSpPr>
        <p:spPr>
          <a:xfrm>
            <a:off x="1186203" y="4223747"/>
            <a:ext cx="776412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[Svetlana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Sagadeeva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Matthias Boehm: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SliceLine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Fast, Linear-Algebra-based Slice Finding for ML Model Debugging,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293AA-97E1-DC37-8B52-B857C707D4BC}"/>
              </a:ext>
            </a:extLst>
          </p:cNvPr>
          <p:cNvSpPr txBox="1"/>
          <p:nvPr/>
        </p:nvSpPr>
        <p:spPr>
          <a:xfrm>
            <a:off x="365731" y="4952566"/>
            <a:ext cx="858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[</a:t>
            </a:r>
            <a:r>
              <a:rPr lang="en-US" sz="1600" dirty="0">
                <a:hlinkClick r:id="rId3"/>
              </a:rPr>
              <a:t>https://github.com/damslab/reproducibility/tree/master/sigmod2021-sliceline-p218</a:t>
            </a:r>
            <a:r>
              <a:rPr lang="en-US" sz="1600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D3A01-FF22-2B52-D4F1-FE7F9EBEBA2F}"/>
              </a:ext>
            </a:extLst>
          </p:cNvPr>
          <p:cNvSpPr txBox="1"/>
          <p:nvPr/>
        </p:nvSpPr>
        <p:spPr>
          <a:xfrm>
            <a:off x="9935278" y="4549811"/>
            <a:ext cx="163424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sliceline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Silicon Valley, HBO]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A6699-E795-1E12-1D6B-527855C8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5307" y="4080330"/>
            <a:ext cx="1841273" cy="495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560C2-DDE6-F4C3-5509-9E58EF367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333" y="4032912"/>
            <a:ext cx="6953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9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951C79-2422-4627-5C9A-5699E147D9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./runAll.sh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B4EA6-A7D0-A014-E8A4-EA1E2424D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err="1"/>
              <a:t>SliceLine</a:t>
            </a:r>
            <a:r>
              <a:rPr lang="en-US" dirty="0"/>
              <a:t> Reproducibility Scripts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C8C582DE-94E1-6AB5-2AEE-18F3A18D1CE2}"/>
              </a:ext>
            </a:extLst>
          </p:cNvPr>
          <p:cNvSpPr/>
          <p:nvPr/>
        </p:nvSpPr>
        <p:spPr>
          <a:xfrm>
            <a:off x="2157273" y="1298984"/>
            <a:ext cx="6947282" cy="4173967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7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endParaRPr lang="en-US" sz="17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#!/bin/bash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clean original results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 results/*;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 plots/*;</a:t>
            </a:r>
          </a:p>
          <a:p>
            <a:pPr algn="l"/>
            <a:endParaRPr lang="en-US" sz="17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setup, run experiments, plots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scale-up node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scale-up node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scale-out cluster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  </a:t>
            </a:r>
            <a:r>
              <a:rPr lang="en-US" sz="17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on scale-out cluster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7E915-01B0-0EC1-8EF5-6C92E15C7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48" y="340067"/>
            <a:ext cx="2789873" cy="6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48861-A8CB-A45F-BB25-68D15ADFC1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Dependencies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Apache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3B401-D433-8C02-4870-A5899FD06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1) Setup Dependencies and Apache </a:t>
            </a:r>
            <a:r>
              <a:rPr lang="en-US" dirty="0" err="1"/>
              <a:t>SystemDS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CE497-9475-AC24-B839-859FCA39024B}"/>
              </a:ext>
            </a:extLst>
          </p:cNvPr>
          <p:cNvSpPr txBox="1"/>
          <p:nvPr/>
        </p:nvSpPr>
        <p:spPr>
          <a:xfrm>
            <a:off x="3141231" y="1225932"/>
            <a:ext cx="6347012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update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openjdk-8-jdk-headless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maven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git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apt install -y r-base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export JAVA_HOME=/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usr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/lib/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jvm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/java-1.8.0-openjdk-amd64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sudo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Rscript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exp/setup/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installDependencies.R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28539-9891-E6BA-77F7-724AA0B55F80}"/>
              </a:ext>
            </a:extLst>
          </p:cNvPr>
          <p:cNvSpPr txBox="1"/>
          <p:nvPr/>
        </p:nvSpPr>
        <p:spPr>
          <a:xfrm>
            <a:off x="3121505" y="3368497"/>
            <a:ext cx="8186207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clone Apache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repository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rm -rf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#cleanup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git clone https://github.com/apache/systemds.git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checkout commit hash as of camera-ready version</a:t>
            </a: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cd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endParaRPr lang="en-US" sz="1600" b="1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git checkout -b reproducibility 627825c25d5a5938a772a78ce037c57e68611998</a:t>
            </a:r>
          </a:p>
          <a:p>
            <a:pPr algn="l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build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prepare all dependencies</a:t>
            </a:r>
          </a:p>
          <a:p>
            <a:pPr algn="l"/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mvn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clean package -P distribution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0DE8EAA9-D3DD-0750-80F7-01427F42FD2B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</p:spTree>
    <p:extLst>
      <p:ext uri="{BB962C8B-B14F-4D97-AF65-F5344CB8AC3E}">
        <p14:creationId xmlns:p14="http://schemas.microsoft.com/office/powerpoint/2010/main" val="719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80B923-0F20-0E39-DD2B-7F1773852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Download and Simple Preprocessing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83717-715A-CFC9-3301-8DE79BFF2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2) Download Data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94DB7688-96A7-FF3E-6D3C-DB5E520B4705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D50A4-B582-CAA8-1195-AC5136A1B3F9}"/>
              </a:ext>
            </a:extLst>
          </p:cNvPr>
          <p:cNvSpPr txBox="1"/>
          <p:nvPr/>
        </p:nvSpPr>
        <p:spPr>
          <a:xfrm>
            <a:off x="688489" y="1763374"/>
            <a:ext cx="1122022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Adult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https://archive.ics.uci.edu/ml/machine-learning-databases/adult/adult.data -o data/Adult.csv;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sed -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'$d' data/Adult.csv; # fix empty line at end of file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KDD'98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https://archive.ics.uci.edu/ml/.../epsilon_mirror/cup98lrn.zip -o data/cup98lrn.zip;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unzip data/cup98lrn.zip -d data;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mv data/cup98LRN.txt data/KDD98.csv;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rm data/cup98lrn.zip;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sed -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's/-/ /g' data/KDD98.csv; # fix suffix - at 5th column (numerical)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note: workaround for macOS issue: sed -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 '' 's/-/ /g' data/KDD98.csv; </a:t>
            </a:r>
          </a:p>
          <a:p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CriteoD21 (this one might take a while, only needed for distributed experiments)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curl http://azuremlsampleexperiments.blob.core.windows.net/criteo/day_21.gz -o data/Criteo_D21.gz;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gzip</a:t>
            </a:r>
            <a:r>
              <a:rPr lang="en-US" sz="1600" dirty="0">
                <a:latin typeface="Consolas" panose="020B0609020204030204" pitchFamily="49" charset="0"/>
              </a:rPr>
              <a:t> -d data/Criteo_D21.gz;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mv data/Criteo_D21 data/Criteo_D21.csv;</a:t>
            </a:r>
          </a:p>
        </p:txBody>
      </p:sp>
    </p:spTree>
    <p:extLst>
      <p:ext uri="{BB962C8B-B14F-4D97-AF65-F5344CB8AC3E}">
        <p14:creationId xmlns:p14="http://schemas.microsoft.com/office/powerpoint/2010/main" val="23963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5A04B7-4C0D-881B-6C76-A451E77DF6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run5LocalExperiments.sh </a:t>
            </a:r>
            <a:r>
              <a:rPr lang="en-US" dirty="0">
                <a:sym typeface="Wingdings" panose="05000000000000000000" pitchFamily="2" charset="2"/>
              </a:rPr>
              <a:t> run Experiment 1, 2, 3, 4a, 4b, 4c, 5</a:t>
            </a:r>
          </a:p>
          <a:p>
            <a:r>
              <a:rPr lang="en-US" dirty="0">
                <a:sym typeface="Wingdings" panose="05000000000000000000" pitchFamily="2" charset="2"/>
              </a:rPr>
              <a:t>runExperiment1.sh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D65C-065A-275B-6343-4B568B3587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5) Local Experiments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80E60BF3-27D3-9EF8-3298-CE8F8EBA8F82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47F85-16C2-2ABF-7DB6-AA246F066D3A}"/>
              </a:ext>
            </a:extLst>
          </p:cNvPr>
          <p:cNvSpPr txBox="1"/>
          <p:nvPr/>
        </p:nvSpPr>
        <p:spPr>
          <a:xfrm>
            <a:off x="697420" y="2149278"/>
            <a:ext cx="11200536" cy="3447098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#!/bin/bash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CMD="java -Xmx600g -Xms600g -cp ./lib/*:./SystemDS.jar </a:t>
            </a:r>
            <a:r>
              <a:rPr lang="en-US" sz="1600" dirty="0" err="1">
                <a:latin typeface="Consolas" panose="020B0609020204030204" pitchFamily="49" charset="0"/>
              </a:rPr>
              <a:t>org.apache.sysds.api.DMLScript</a:t>
            </a:r>
            <a:r>
              <a:rPr lang="en-US" sz="1600" dirty="0">
                <a:latin typeface="Consolas" panose="020B0609020204030204" pitchFamily="49" charset="0"/>
              </a:rPr>
              <a:t> "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config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1 2 3 4 5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 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  for</a:t>
            </a:r>
            <a:r>
              <a:rPr lang="en-US" sz="1600" dirty="0">
                <a:latin typeface="Consolas" panose="020B0609020204030204" pitchFamily="49" charset="0"/>
              </a:rPr>
              <a:t> rep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{1..3}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#for all repetitions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start=$(date +%</a:t>
            </a:r>
            <a:r>
              <a:rPr lang="en-US" sz="1600" dirty="0" err="1">
                <a:latin typeface="Consolas" panose="020B0609020204030204" pitchFamily="49" charset="0"/>
              </a:rPr>
              <a:t>s%N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$CMD -f exp/</a:t>
            </a:r>
            <a:r>
              <a:rPr lang="en-US" sz="1600" dirty="0" err="1">
                <a:latin typeface="Consolas" panose="020B0609020204030204" pitchFamily="49" charset="0"/>
              </a:rPr>
              <a:t>explocal</a:t>
            </a:r>
            <a:r>
              <a:rPr lang="en-US" sz="1600" dirty="0">
                <a:latin typeface="Consolas" panose="020B0609020204030204" pitchFamily="49" charset="0"/>
              </a:rPr>
              <a:t>/SlicingExp1_${config}.</a:t>
            </a:r>
            <a:r>
              <a:rPr lang="en-US" sz="1600" dirty="0" err="1">
                <a:latin typeface="Consolas" panose="020B0609020204030204" pitchFamily="49" charset="0"/>
              </a:rPr>
              <a:t>dml</a:t>
            </a:r>
            <a:r>
              <a:rPr lang="en-US" sz="1600" dirty="0">
                <a:latin typeface="Consolas" panose="020B0609020204030204" pitchFamily="49" charset="0"/>
              </a:rPr>
              <a:t> -exec </a:t>
            </a:r>
            <a:r>
              <a:rPr lang="en-US" sz="1600" dirty="0" err="1">
                <a:latin typeface="Consolas" panose="020B0609020204030204" pitchFamily="49" charset="0"/>
              </a:rPr>
              <a:t>singlenode</a:t>
            </a:r>
            <a:r>
              <a:rPr lang="en-US" sz="1600" dirty="0">
                <a:latin typeface="Consolas" panose="020B0609020204030204" pitchFamily="49" charset="0"/>
              </a:rPr>
              <a:t> -stats \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-</a:t>
            </a:r>
            <a:r>
              <a:rPr lang="en-US" sz="1600" dirty="0" err="1">
                <a:latin typeface="Consolas" panose="020B0609020204030204" pitchFamily="49" charset="0"/>
              </a:rPr>
              <a:t>args</a:t>
            </a:r>
            <a:r>
              <a:rPr lang="en-US" sz="1600" dirty="0">
                <a:latin typeface="Consolas" panose="020B0609020204030204" pitchFamily="49" charset="0"/>
              </a:rPr>
              <a:t> data/Salaries_X.csv data/Salaries_o_e.csv ${config} results/Experiment1_p${config}.dat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end=$(date +%</a:t>
            </a:r>
            <a:r>
              <a:rPr lang="en-US" sz="1600" dirty="0" err="1">
                <a:latin typeface="Consolas" panose="020B0609020204030204" pitchFamily="49" charset="0"/>
              </a:rPr>
              <a:t>s%N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echo ${config}","$((($end-$start) / 1000000)) &gt;&gt; results/Experiment1_times.dat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done </a:t>
            </a:r>
          </a:p>
          <a:p>
            <a:r>
              <a:rPr lang="en-US" sz="1600" b="1" dirty="0">
                <a:solidFill>
                  <a:srgbClr val="C40D1E"/>
                </a:solidFill>
                <a:latin typeface="Consolas" panose="020B0609020204030204" pitchFamily="49" charset="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8507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7CAFF8-150A-6CC4-58DB-838930C43EF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553D34-2A10-5C6F-F7D6-9CCFF15CCE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Calling R Scripts</a:t>
            </a:r>
          </a:p>
          <a:p>
            <a:endParaRPr lang="en-US" dirty="0"/>
          </a:p>
          <a:p>
            <a:r>
              <a:rPr lang="en-US" dirty="0"/>
              <a:t>Plotting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DD65-9CFB-C91F-F610-986001C6F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8) Plot Results</a:t>
            </a:r>
          </a:p>
        </p:txBody>
      </p:sp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05CB644C-448F-C192-17E6-D49836F18626}"/>
              </a:ext>
            </a:extLst>
          </p:cNvPr>
          <p:cNvSpPr/>
          <p:nvPr/>
        </p:nvSpPr>
        <p:spPr>
          <a:xfrm>
            <a:off x="8332766" y="333489"/>
            <a:ext cx="2116384" cy="1398495"/>
          </a:xfrm>
          <a:prstGeom prst="foldedCorner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./run1SetupDependencies.sh;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./run2SetupSystemDS.sh;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./run3DownloadData.sh;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./run4PrepareLocalData.sh;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./run5LocalExperiments.sh;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./run6PrepareDistData.sh; </a:t>
            </a:r>
          </a:p>
          <a:p>
            <a:pPr algn="l"/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./run7DistExperiments.sh;</a:t>
            </a:r>
            <a:endParaRPr lang="en-US" sz="10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./run8PlotResults.sh;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6CF47-AF6F-61CC-EDD4-55DBB57040FA}"/>
              </a:ext>
            </a:extLst>
          </p:cNvPr>
          <p:cNvSpPr txBox="1"/>
          <p:nvPr/>
        </p:nvSpPr>
        <p:spPr>
          <a:xfrm>
            <a:off x="2716305" y="1218682"/>
            <a:ext cx="6099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Rscript</a:t>
            </a:r>
            <a:r>
              <a:rPr lang="en-US" dirty="0">
                <a:latin typeface="Consolas" panose="020B0609020204030204" pitchFamily="49" charset="0"/>
              </a:rPr>
              <a:t> exp/plotting/Experiment1a.r;</a:t>
            </a:r>
          </a:p>
          <a:p>
            <a:r>
              <a:rPr lang="en-US" dirty="0" err="1">
                <a:latin typeface="Consolas" panose="020B0609020204030204" pitchFamily="49" charset="0"/>
              </a:rPr>
              <a:t>Rscript</a:t>
            </a:r>
            <a:r>
              <a:rPr lang="en-US" dirty="0">
                <a:latin typeface="Consolas" panose="020B0609020204030204" pitchFamily="49" charset="0"/>
              </a:rPr>
              <a:t> exp/plotting/Experiment1b.r;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6D568-1FD5-3B60-80B9-341F99EAB5FA}"/>
              </a:ext>
            </a:extLst>
          </p:cNvPr>
          <p:cNvSpPr txBox="1"/>
          <p:nvPr/>
        </p:nvSpPr>
        <p:spPr>
          <a:xfrm>
            <a:off x="1886063" y="2111207"/>
            <a:ext cx="622520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pdf</a:t>
            </a:r>
            <a:r>
              <a:rPr lang="en-US" sz="1500" dirty="0"/>
              <a:t>(file="plots/Experiment1a.pdf",</a:t>
            </a:r>
          </a:p>
          <a:p>
            <a:r>
              <a:rPr lang="en-US" sz="1500" dirty="0"/>
              <a:t>  width=5, height=4.0, family="serif", </a:t>
            </a:r>
            <a:r>
              <a:rPr lang="en-US" sz="1500" dirty="0" err="1"/>
              <a:t>pointsize</a:t>
            </a:r>
            <a:r>
              <a:rPr lang="en-US" sz="1500" dirty="0"/>
              <a:t>=14)</a:t>
            </a:r>
          </a:p>
          <a:p>
            <a:endParaRPr lang="en-US" sz="1500" dirty="0"/>
          </a:p>
          <a:p>
            <a:r>
              <a:rPr lang="en-US" sz="1500" dirty="0"/>
              <a:t>data1 = …</a:t>
            </a:r>
          </a:p>
          <a:p>
            <a:r>
              <a:rPr lang="en-US" sz="1500" dirty="0" err="1"/>
              <a:t>plot_colors</a:t>
            </a:r>
            <a:r>
              <a:rPr lang="en-US" sz="1500" dirty="0"/>
              <a:t> &lt;- c("cornflowerblue","gray40","black","orange","orangered")</a:t>
            </a:r>
          </a:p>
          <a:p>
            <a:endParaRPr lang="en-US" sz="1500" dirty="0"/>
          </a:p>
          <a:p>
            <a:r>
              <a:rPr lang="en-US" sz="1500" b="1" dirty="0"/>
              <a:t>plot</a:t>
            </a:r>
            <a:r>
              <a:rPr lang="en-US" sz="1500" dirty="0"/>
              <a:t>(points, data3,     </a:t>
            </a:r>
          </a:p>
          <a:p>
            <a:r>
              <a:rPr lang="en-US" sz="1500" dirty="0"/>
              <a:t>       type="o", </a:t>
            </a:r>
            <a:r>
              <a:rPr lang="en-US" sz="1500" dirty="0" err="1"/>
              <a:t>pch</a:t>
            </a:r>
            <a:r>
              <a:rPr lang="en-US" sz="1500" dirty="0"/>
              <a:t>=19, </a:t>
            </a:r>
            <a:r>
              <a:rPr lang="en-US" sz="1500" dirty="0" err="1"/>
              <a:t>cex</a:t>
            </a:r>
            <a:r>
              <a:rPr lang="en-US" sz="1500" dirty="0"/>
              <a:t>=1.1, col=</a:t>
            </a:r>
            <a:r>
              <a:rPr lang="en-US" sz="1500" dirty="0" err="1"/>
              <a:t>plot_colors</a:t>
            </a:r>
            <a:r>
              <a:rPr lang="en-US" sz="1500" dirty="0"/>
              <a:t>[3], </a:t>
            </a:r>
            <a:r>
              <a:rPr lang="en-US" sz="1500" dirty="0" err="1"/>
              <a:t>ylim</a:t>
            </a:r>
            <a:r>
              <a:rPr lang="en-US" sz="1500" dirty="0"/>
              <a:t> = c(0.5,3500000),   </a:t>
            </a:r>
          </a:p>
          <a:p>
            <a:r>
              <a:rPr lang="en-US" sz="1500" dirty="0"/>
              <a:t>        </a:t>
            </a:r>
            <a:r>
              <a:rPr lang="en-US" sz="1500" dirty="0" err="1"/>
              <a:t>xlab</a:t>
            </a:r>
            <a:r>
              <a:rPr lang="en-US" sz="1500" dirty="0"/>
              <a:t>="", </a:t>
            </a:r>
            <a:r>
              <a:rPr lang="en-US" sz="1500" dirty="0" err="1"/>
              <a:t>ylab</a:t>
            </a:r>
            <a:r>
              <a:rPr lang="en-US" sz="1500" dirty="0"/>
              <a:t>="", axes=FALSE, </a:t>
            </a:r>
            <a:r>
              <a:rPr lang="en-US" sz="1500" dirty="0" err="1"/>
              <a:t>bg</a:t>
            </a:r>
            <a:r>
              <a:rPr lang="en-US" sz="1500" dirty="0"/>
              <a:t>=</a:t>
            </a:r>
            <a:r>
              <a:rPr lang="en-US" sz="1500" dirty="0" err="1"/>
              <a:t>plot_colors</a:t>
            </a:r>
            <a:r>
              <a:rPr lang="en-US" sz="1500" dirty="0"/>
              <a:t>[3], log="y", </a:t>
            </a:r>
            <a:r>
              <a:rPr lang="en-US" sz="1500" dirty="0" err="1"/>
              <a:t>lwd</a:t>
            </a:r>
            <a:r>
              <a:rPr lang="en-US" sz="1500" dirty="0"/>
              <a:t>=1.1,  </a:t>
            </a:r>
            <a:r>
              <a:rPr lang="en-US" sz="1500" dirty="0" err="1"/>
              <a:t>lty</a:t>
            </a:r>
            <a:r>
              <a:rPr lang="en-US" sz="1500" dirty="0"/>
              <a:t>=1)</a:t>
            </a:r>
          </a:p>
          <a:p>
            <a:r>
              <a:rPr lang="en-US" sz="1500" b="1" dirty="0"/>
              <a:t>legend</a:t>
            </a:r>
            <a:r>
              <a:rPr lang="en-US" sz="1500" dirty="0"/>
              <a:t>( "</a:t>
            </a:r>
            <a:r>
              <a:rPr lang="en-US" sz="1500" dirty="0" err="1"/>
              <a:t>topright</a:t>
            </a:r>
            <a:r>
              <a:rPr lang="en-US" sz="1500" dirty="0"/>
              <a:t>",</a:t>
            </a:r>
          </a:p>
          <a:p>
            <a:r>
              <a:rPr lang="en-US" sz="1500" dirty="0"/>
              <a:t>       c("No </a:t>
            </a:r>
            <a:r>
              <a:rPr lang="en-US" sz="1500" dirty="0" err="1"/>
              <a:t>dedup</a:t>
            </a:r>
            <a:r>
              <a:rPr lang="en-US" sz="1500" dirty="0"/>
              <a:t>","No parents, </a:t>
            </a:r>
            <a:r>
              <a:rPr lang="en-US" sz="1500" dirty="0" err="1"/>
              <a:t>sc</a:t>
            </a:r>
            <a:r>
              <a:rPr lang="en-US" sz="1500" dirty="0"/>
              <a:t>, ss"), col=</a:t>
            </a:r>
            <a:r>
              <a:rPr lang="en-US" sz="1500" dirty="0" err="1"/>
              <a:t>plot_colors</a:t>
            </a:r>
            <a:r>
              <a:rPr lang="en-US" sz="1500" dirty="0"/>
              <a:t>[5:4], </a:t>
            </a:r>
          </a:p>
          <a:p>
            <a:r>
              <a:rPr lang="en-US" sz="1500" dirty="0"/>
              <a:t>       </a:t>
            </a:r>
            <a:r>
              <a:rPr lang="en-US" sz="1500" dirty="0" err="1"/>
              <a:t>pch</a:t>
            </a:r>
            <a:r>
              <a:rPr lang="en-US" sz="1500" dirty="0"/>
              <a:t>=c(15,15), </a:t>
            </a:r>
            <a:r>
              <a:rPr lang="en-US" sz="1500" dirty="0" err="1"/>
              <a:t>lty</a:t>
            </a:r>
            <a:r>
              <a:rPr lang="en-US" sz="1500" dirty="0"/>
              <a:t>=c(1), </a:t>
            </a:r>
            <a:r>
              <a:rPr lang="en-US" sz="1500" dirty="0" err="1"/>
              <a:t>lwd</a:t>
            </a:r>
            <a:r>
              <a:rPr lang="en-US" sz="1500" dirty="0"/>
              <a:t>=c(1.1), </a:t>
            </a:r>
            <a:r>
              <a:rPr lang="en-US" sz="1500" dirty="0" err="1"/>
              <a:t>bty</a:t>
            </a:r>
            <a:r>
              <a:rPr lang="en-US" sz="1500" dirty="0"/>
              <a:t>="n");</a:t>
            </a:r>
          </a:p>
          <a:p>
            <a:r>
              <a:rPr lang="en-US" sz="1500" b="1" dirty="0"/>
              <a:t>legend</a:t>
            </a:r>
            <a:r>
              <a:rPr lang="en-US" sz="1500" dirty="0"/>
              <a:t>( 1.5, 600,</a:t>
            </a:r>
          </a:p>
          <a:p>
            <a:r>
              <a:rPr lang="en-US" sz="1500" dirty="0"/>
              <a:t>       c("No parents, </a:t>
            </a:r>
            <a:r>
              <a:rPr lang="en-US" sz="1500" dirty="0" err="1"/>
              <a:t>sc</a:t>
            </a:r>
            <a:r>
              <a:rPr lang="en-US" sz="1500" dirty="0"/>
              <a:t>","No parents", "All"), col=</a:t>
            </a:r>
            <a:r>
              <a:rPr lang="en-US" sz="1500" dirty="0" err="1"/>
              <a:t>plot_colors</a:t>
            </a:r>
            <a:r>
              <a:rPr lang="en-US" sz="1500" dirty="0"/>
              <a:t>[3:1], </a:t>
            </a:r>
            <a:br>
              <a:rPr lang="en-US" sz="1500" dirty="0"/>
            </a:br>
            <a:r>
              <a:rPr lang="en-US" sz="1500" dirty="0"/>
              <a:t>      pt.bg=</a:t>
            </a:r>
            <a:r>
              <a:rPr lang="en-US" sz="1500" dirty="0" err="1"/>
              <a:t>plot_colors</a:t>
            </a:r>
            <a:r>
              <a:rPr lang="en-US" sz="1500" dirty="0"/>
              <a:t>[3:1], </a:t>
            </a:r>
            <a:r>
              <a:rPr lang="en-US" sz="1500" dirty="0" err="1"/>
              <a:t>pch</a:t>
            </a:r>
            <a:r>
              <a:rPr lang="en-US" sz="1500" dirty="0"/>
              <a:t>=c(19,25,17), </a:t>
            </a:r>
            <a:r>
              <a:rPr lang="en-US" sz="1500" dirty="0" err="1"/>
              <a:t>lty</a:t>
            </a:r>
            <a:r>
              <a:rPr lang="en-US" sz="1500" dirty="0"/>
              <a:t>=c(1), </a:t>
            </a:r>
            <a:r>
              <a:rPr lang="en-US" sz="1500" dirty="0" err="1"/>
              <a:t>lwd</a:t>
            </a:r>
            <a:r>
              <a:rPr lang="en-US" sz="1500" dirty="0"/>
              <a:t>=c(1.1), </a:t>
            </a:r>
            <a:r>
              <a:rPr lang="en-US" sz="1500" dirty="0" err="1"/>
              <a:t>bty</a:t>
            </a:r>
            <a:r>
              <a:rPr lang="en-US" sz="1500" dirty="0"/>
              <a:t>="n");</a:t>
            </a:r>
          </a:p>
          <a:p>
            <a:endParaRPr lang="en-US" sz="1500" dirty="0"/>
          </a:p>
          <a:p>
            <a:r>
              <a:rPr lang="en-US" sz="1500" dirty="0" err="1"/>
              <a:t>dev.off</a:t>
            </a:r>
            <a:r>
              <a:rPr lang="en-US" sz="1500" dirty="0"/>
              <a:t>()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A81-4BBE-6926-6B6E-2361344E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077" y="4264464"/>
            <a:ext cx="2405639" cy="2009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871D2-5E5E-0E9D-4268-1CBB369EF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24" y="2209284"/>
            <a:ext cx="3410193" cy="1959538"/>
          </a:xfrm>
          <a:prstGeom prst="rect">
            <a:avLst/>
          </a:prstGeom>
        </p:spPr>
      </p:pic>
      <p:sp>
        <p:nvSpPr>
          <p:cNvPr id="14" name="Right Arrow 67">
            <a:extLst>
              <a:ext uri="{FF2B5EF4-FFF2-40B4-BE49-F238E27FC236}">
                <a16:creationId xmlns:a16="http://schemas.microsoft.com/office/drawing/2014/main" id="{B42347CD-41C1-849A-E307-86C9B6BA731B}"/>
              </a:ext>
            </a:extLst>
          </p:cNvPr>
          <p:cNvSpPr/>
          <p:nvPr/>
        </p:nvSpPr>
        <p:spPr>
          <a:xfrm>
            <a:off x="8169651" y="464623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B332A7-677B-CE7B-2895-9B8EFA67E3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Larger </a:t>
            </a:r>
            <a:r>
              <a:rPr lang="en-US" dirty="0">
                <a:solidFill>
                  <a:srgbClr val="7889FB"/>
                </a:solidFill>
              </a:rPr>
              <a:t>System Development</a:t>
            </a:r>
          </a:p>
          <a:p>
            <a:pPr lvl="1"/>
            <a:r>
              <a:rPr lang="en-US" dirty="0"/>
              <a:t>Your research does not benefit from a general improvement</a:t>
            </a:r>
          </a:p>
          <a:p>
            <a:pPr lvl="1"/>
            <a:r>
              <a:rPr lang="en-US" dirty="0"/>
              <a:t>New work by others creates more work for you</a:t>
            </a:r>
          </a:p>
          <a:p>
            <a:pPr lvl="1"/>
            <a:endParaRPr lang="en-US" dirty="0"/>
          </a:p>
          <a:p>
            <a:r>
              <a:rPr lang="en-US" dirty="0"/>
              <a:t>#2 What if Results are </a:t>
            </a:r>
            <a:r>
              <a:rPr lang="en-US" dirty="0">
                <a:solidFill>
                  <a:srgbClr val="C40D1E"/>
                </a:solidFill>
              </a:rPr>
              <a:t>Unconvincing</a:t>
            </a:r>
          </a:p>
          <a:p>
            <a:pPr lvl="1"/>
            <a:r>
              <a:rPr lang="en-US" dirty="0"/>
              <a:t>Despite effort baselines are sometimes better</a:t>
            </a:r>
          </a:p>
          <a:p>
            <a:pPr lvl="1"/>
            <a:r>
              <a:rPr lang="en-US" dirty="0"/>
              <a:t>Can influence by baselines, workload, presentation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Several suicide cases</a:t>
            </a:r>
          </a:p>
          <a:p>
            <a:pPr lvl="1"/>
            <a:endParaRPr lang="en-US" dirty="0"/>
          </a:p>
          <a:p>
            <a:r>
              <a:rPr lang="en-US" dirty="0"/>
              <a:t>#3 What if Results were </a:t>
            </a:r>
            <a:r>
              <a:rPr lang="en-US" dirty="0">
                <a:solidFill>
                  <a:srgbClr val="C40D1E"/>
                </a:solidFill>
              </a:rPr>
              <a:t>Wrong</a:t>
            </a:r>
          </a:p>
          <a:p>
            <a:pPr lvl="1"/>
            <a:r>
              <a:rPr lang="en-US" dirty="0"/>
              <a:t>Creating the reproducibility package after acceptance</a:t>
            </a:r>
            <a:br>
              <a:rPr lang="en-US" dirty="0"/>
            </a:br>
            <a:r>
              <a:rPr lang="en-US" dirty="0"/>
              <a:t>can reveal bugs in the original experiments</a:t>
            </a:r>
          </a:p>
          <a:p>
            <a:pPr lvl="1"/>
            <a:r>
              <a:rPr lang="en-US" dirty="0"/>
              <a:t>Should you rerun all experiments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20283-92D4-B803-85B3-D787240B45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Parting Thoughts: Conflicting Questions (and Answers)</a:t>
            </a:r>
          </a:p>
        </p:txBody>
      </p:sp>
      <p:sp>
        <p:nvSpPr>
          <p:cNvPr id="4" name="Right Arrow 67">
            <a:extLst>
              <a:ext uri="{FF2B5EF4-FFF2-40B4-BE49-F238E27FC236}">
                <a16:creationId xmlns:a16="http://schemas.microsoft.com/office/drawing/2014/main" id="{69866B3A-9009-1274-02BD-B12F8FA32358}"/>
              </a:ext>
            </a:extLst>
          </p:cNvPr>
          <p:cNvSpPr/>
          <p:nvPr/>
        </p:nvSpPr>
        <p:spPr>
          <a:xfrm>
            <a:off x="7639026" y="162333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D67AB-5D3E-DA5D-9035-D3DD19686688}"/>
              </a:ext>
            </a:extLst>
          </p:cNvPr>
          <p:cNvSpPr txBox="1"/>
          <p:nvPr/>
        </p:nvSpPr>
        <p:spPr>
          <a:xfrm>
            <a:off x="8132784" y="1301671"/>
            <a:ext cx="367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Always do the “right </a:t>
            </a:r>
            <a:r>
              <a:rPr lang="en-US" b="1" dirty="0" err="1">
                <a:solidFill>
                  <a:srgbClr val="C40D1E"/>
                </a:solidFill>
              </a:rPr>
              <a:t>thing”</a:t>
            </a:r>
            <a:r>
              <a:rPr lang="en-US" b="1" baseline="30000" dirty="0" err="1">
                <a:solidFill>
                  <a:srgbClr val="C40D1E"/>
                </a:solidFill>
              </a:rPr>
              <a:t>TM</a:t>
            </a:r>
            <a:r>
              <a:rPr lang="en-US" b="1" dirty="0">
                <a:solidFill>
                  <a:srgbClr val="C40D1E"/>
                </a:solidFill>
              </a:rPr>
              <a:t>,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research is a long game and persistently attached to your name</a:t>
            </a:r>
          </a:p>
        </p:txBody>
      </p:sp>
      <p:sp>
        <p:nvSpPr>
          <p:cNvPr id="6" name="Right Arrow 67">
            <a:extLst>
              <a:ext uri="{FF2B5EF4-FFF2-40B4-BE49-F238E27FC236}">
                <a16:creationId xmlns:a16="http://schemas.microsoft.com/office/drawing/2014/main" id="{52588582-CE97-FE0E-E074-6DDE19909877}"/>
              </a:ext>
            </a:extLst>
          </p:cNvPr>
          <p:cNvSpPr/>
          <p:nvPr/>
        </p:nvSpPr>
        <p:spPr>
          <a:xfrm>
            <a:off x="7640819" y="30451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F2C1F-52D9-C050-1A52-3EBE44A8954E}"/>
              </a:ext>
            </a:extLst>
          </p:cNvPr>
          <p:cNvSpPr txBox="1"/>
          <p:nvPr/>
        </p:nvSpPr>
        <p:spPr>
          <a:xfrm>
            <a:off x="8134577" y="2701960"/>
            <a:ext cx="367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Talk to your Supervisor (and or trusted BIFOLD persons);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and always stay ethical</a:t>
            </a:r>
          </a:p>
        </p:txBody>
      </p:sp>
      <p:sp>
        <p:nvSpPr>
          <p:cNvPr id="8" name="Right Arrow 67">
            <a:extLst>
              <a:ext uri="{FF2B5EF4-FFF2-40B4-BE49-F238E27FC236}">
                <a16:creationId xmlns:a16="http://schemas.microsoft.com/office/drawing/2014/main" id="{8516E564-3029-25CB-1AC0-EC2A77E63A85}"/>
              </a:ext>
            </a:extLst>
          </p:cNvPr>
          <p:cNvSpPr/>
          <p:nvPr/>
        </p:nvSpPr>
        <p:spPr>
          <a:xfrm>
            <a:off x="7642612" y="470361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54A13-EB79-87D2-6CBB-F4253D4299CB}"/>
              </a:ext>
            </a:extLst>
          </p:cNvPr>
          <p:cNvSpPr txBox="1"/>
          <p:nvPr/>
        </p:nvSpPr>
        <p:spPr>
          <a:xfrm>
            <a:off x="8136370" y="4306648"/>
            <a:ext cx="3679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Talk to your Supervisor,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do the “right </a:t>
            </a:r>
            <a:r>
              <a:rPr lang="en-US" b="1" dirty="0" err="1">
                <a:solidFill>
                  <a:srgbClr val="C40D1E"/>
                </a:solidFill>
              </a:rPr>
              <a:t>thing”</a:t>
            </a:r>
            <a:r>
              <a:rPr lang="en-US" b="1" baseline="30000" dirty="0" err="1">
                <a:solidFill>
                  <a:srgbClr val="C40D1E"/>
                </a:solidFill>
              </a:rPr>
              <a:t>TM</a:t>
            </a:r>
            <a:r>
              <a:rPr lang="en-US" b="1" dirty="0">
                <a:solidFill>
                  <a:srgbClr val="C40D1E"/>
                </a:solidFill>
              </a:rPr>
              <a:t>,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b="1" dirty="0">
                <a:solidFill>
                  <a:srgbClr val="C40D1E"/>
                </a:solidFill>
              </a:rPr>
              <a:t>yes always admit mistakes </a:t>
            </a:r>
            <a:br>
              <a:rPr lang="en-US" b="1" dirty="0">
                <a:solidFill>
                  <a:srgbClr val="C40D1E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(camera-ready, errata, website) </a:t>
            </a:r>
          </a:p>
        </p:txBody>
      </p:sp>
    </p:spTree>
    <p:extLst>
      <p:ext uri="{BB962C8B-B14F-4D97-AF65-F5344CB8AC3E}">
        <p14:creationId xmlns:p14="http://schemas.microsoft.com/office/powerpoint/2010/main" val="18737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  <a:p>
            <a:r>
              <a:rPr lang="en-US" dirty="0"/>
              <a:t>Reproducibility and RDM</a:t>
            </a:r>
          </a:p>
          <a:p>
            <a:r>
              <a:rPr lang="en-US" dirty="0"/>
              <a:t>Use Case: </a:t>
            </a:r>
            <a:r>
              <a:rPr lang="en-US" dirty="0" err="1"/>
              <a:t>SliceLine</a:t>
            </a:r>
            <a:r>
              <a:rPr lang="en-US" dirty="0"/>
              <a:t> Reproducibility</a:t>
            </a:r>
          </a:p>
          <a:p>
            <a:endParaRPr lang="en-US" dirty="0"/>
          </a:p>
          <a:p>
            <a:r>
              <a:rPr lang="en-US" dirty="0"/>
              <a:t>Upcoming Dates</a:t>
            </a:r>
          </a:p>
          <a:p>
            <a:pPr lvl="1"/>
            <a:r>
              <a:rPr lang="en-US" b="1" dirty="0"/>
              <a:t>Jul 01: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(DAMS instance: online submission in ISIS by 11.59pm)</a:t>
            </a:r>
          </a:p>
          <a:p>
            <a:pPr lvl="1"/>
            <a:r>
              <a:rPr lang="en-US" b="1" dirty="0"/>
              <a:t>Jul 06: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959735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 and Result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Computer Science (Data Management)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40D4E6-DBFB-0389-D6E5-AD67FDC6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4999464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3E8E58-C71B-23F9-B414-ECD0A844B926}"/>
              </a:ext>
            </a:extLst>
          </p:cNvPr>
          <p:cNvSpPr txBox="1"/>
          <p:nvPr/>
        </p:nvSpPr>
        <p:spPr>
          <a:xfrm>
            <a:off x="1413602" y="4897864"/>
            <a:ext cx="35763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Ioana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6F811-CB86-5ACF-8A9A-AA36D74494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Worst Mistake: </a:t>
            </a:r>
            <a:r>
              <a:rPr lang="en-US" dirty="0">
                <a:solidFill>
                  <a:schemeClr val="accent1"/>
                </a:solidFill>
              </a:rPr>
              <a:t>Schrödinger's Results</a:t>
            </a:r>
          </a:p>
          <a:p>
            <a:pPr lvl="1"/>
            <a:r>
              <a:rPr lang="en-US" dirty="0"/>
              <a:t>Postpone implementation and experiments till last before the deadline</a:t>
            </a:r>
          </a:p>
          <a:p>
            <a:pPr lvl="1"/>
            <a:r>
              <a:rPr lang="en-US" dirty="0"/>
              <a:t>No feedback, no reaction time (experiments require many iterations)</a:t>
            </a:r>
          </a:p>
          <a:p>
            <a:pPr lvl="1"/>
            <a:r>
              <a:rPr lang="en-US" b="1" dirty="0"/>
              <a:t>Karl Popper: </a:t>
            </a:r>
            <a:r>
              <a:rPr lang="en-US" dirty="0"/>
              <a:t>falsifiability of scientific results </a:t>
            </a:r>
            <a:r>
              <a:rPr lang="en-US" dirty="0">
                <a:sym typeface="Wingdings" panose="05000000000000000000" pitchFamily="2" charset="2"/>
              </a:rPr>
              <a:t> refutable by evidence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Continuous Experiments</a:t>
            </a:r>
          </a:p>
          <a:p>
            <a:pPr lvl="1"/>
            <a:r>
              <a:rPr lang="en-US" dirty="0"/>
              <a:t>Run experiments during survey / prototype building</a:t>
            </a:r>
          </a:p>
          <a:p>
            <a:pPr lvl="1"/>
            <a:r>
              <a:rPr lang="en-US" dirty="0"/>
              <a:t>Systematic experiments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observations and ideas for improvements</a:t>
            </a:r>
            <a:endParaRPr lang="en-US" dirty="0"/>
          </a:p>
          <a:p>
            <a:pPr lvl="1"/>
            <a:r>
              <a:rPr lang="en-US" dirty="0"/>
              <a:t>Don’t be afraid of throw away prototypes that don’t work</a:t>
            </a:r>
          </a:p>
          <a:p>
            <a:pPr lvl="1"/>
            <a:endParaRPr lang="en-US" dirty="0"/>
          </a:p>
          <a:p>
            <a:r>
              <a:rPr lang="en-US" dirty="0"/>
              <a:t>Good Research Fires Itself</a:t>
            </a:r>
          </a:p>
          <a:p>
            <a:pPr lvl="1"/>
            <a:r>
              <a:rPr lang="en-US" dirty="0"/>
              <a:t>Initial experiments give directions for further improvements</a:t>
            </a:r>
          </a:p>
          <a:p>
            <a:pPr lvl="1"/>
            <a:r>
              <a:rPr lang="en-US" dirty="0"/>
              <a:t>Problem-oriented methodology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0DA45-4104-BA68-12BF-F8EF43C82D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1A0E14-7A5A-142A-02FC-5DCADBED216D}"/>
              </a:ext>
            </a:extLst>
          </p:cNvPr>
          <p:cNvSpPr/>
          <p:nvPr/>
        </p:nvSpPr>
        <p:spPr>
          <a:xfrm>
            <a:off x="8416163" y="3732904"/>
            <a:ext cx="3225038" cy="1569660"/>
          </a:xfrm>
          <a:prstGeom prst="rect">
            <a:avLst/>
          </a:prstGeom>
          <a:solidFill>
            <a:srgbClr val="7889FB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Reproducible Research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Great, Trustworthy Research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2237F-2FA1-6BF5-E087-D781468A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145" y="1435664"/>
            <a:ext cx="2003073" cy="1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2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DE8B1-0E3F-CB82-0FDD-6BBB8A42E6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Exploratory Experiments</a:t>
            </a:r>
          </a:p>
          <a:p>
            <a:pPr lvl="1"/>
            <a:r>
              <a:rPr lang="en-US" dirty="0"/>
              <a:t>Tests for functional correctness</a:t>
            </a:r>
          </a:p>
          <a:p>
            <a:pPr lvl="1"/>
            <a:r>
              <a:rPr lang="en-US" dirty="0"/>
              <a:t>Unstructured experiments for initial feedback </a:t>
            </a:r>
            <a:r>
              <a:rPr lang="en-US" dirty="0">
                <a:sym typeface="Wingdings" panose="05000000000000000000" pitchFamily="2" charset="2"/>
              </a:rPr>
              <a:t> eval feasibility</a:t>
            </a:r>
          </a:p>
          <a:p>
            <a:pPr lvl="2"/>
            <a:endParaRPr lang="en-US" sz="1000" dirty="0"/>
          </a:p>
          <a:p>
            <a:r>
              <a:rPr lang="en-US" dirty="0"/>
              <a:t>#2 Micro Benchmarks</a:t>
            </a:r>
          </a:p>
          <a:p>
            <a:pPr lvl="1"/>
            <a:r>
              <a:rPr lang="en-US" dirty="0"/>
              <a:t>Measure specific aspects in controlled and understandable scope</a:t>
            </a:r>
          </a:p>
          <a:p>
            <a:pPr lvl="1"/>
            <a:r>
              <a:rPr lang="en-US" dirty="0"/>
              <a:t>Bottom-up approach</a:t>
            </a:r>
          </a:p>
          <a:p>
            <a:pPr lvl="2"/>
            <a:endParaRPr lang="en-US" sz="1000" dirty="0"/>
          </a:p>
          <a:p>
            <a:r>
              <a:rPr lang="en-US" dirty="0"/>
              <a:t>#3 Benchmarks</a:t>
            </a:r>
          </a:p>
          <a:p>
            <a:pPr lvl="1"/>
            <a:r>
              <a:rPr lang="en-US" dirty="0"/>
              <a:t>Evaluate on community/own benchmarks </a:t>
            </a:r>
          </a:p>
          <a:p>
            <a:pPr lvl="1"/>
            <a:r>
              <a:rPr lang="en-US" dirty="0"/>
              <a:t>Examples: TPC-C, TPC-H, TPC-DS, JOB, </a:t>
            </a:r>
            <a:r>
              <a:rPr lang="en-US" dirty="0" err="1"/>
              <a:t>MLPerf</a:t>
            </a:r>
            <a:r>
              <a:rPr lang="en-US" dirty="0"/>
              <a:t>  </a:t>
            </a:r>
          </a:p>
          <a:p>
            <a:pPr lvl="2"/>
            <a:endParaRPr lang="en-US" sz="1000" dirty="0"/>
          </a:p>
          <a:p>
            <a:r>
              <a:rPr lang="en-US" dirty="0"/>
              <a:t>#4 End-to-end Applications</a:t>
            </a:r>
          </a:p>
          <a:p>
            <a:pPr lvl="1"/>
            <a:r>
              <a:rPr lang="en-US" dirty="0"/>
              <a:t>Evaluate in larger scope of real datasets and query workloads</a:t>
            </a:r>
          </a:p>
          <a:p>
            <a:pPr lvl="1"/>
            <a:r>
              <a:rPr lang="en-US" dirty="0"/>
              <a:t>Examples: Customer workload, ML pipelines (</a:t>
            </a:r>
            <a:r>
              <a:rPr lang="en-US" dirty="0" err="1"/>
              <a:t>dataprep</a:t>
            </a:r>
            <a:r>
              <a:rPr lang="en-US" dirty="0"/>
              <a:t>, training, eval)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A5BBE-3F3A-804B-DE2D-D536377674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Experiments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693475-A32D-9EB9-735D-D3CE92D5A3BF}"/>
              </a:ext>
            </a:extLst>
          </p:cNvPr>
          <p:cNvCxnSpPr>
            <a:cxnSpLocks/>
          </p:cNvCxnSpPr>
          <p:nvPr/>
        </p:nvCxnSpPr>
        <p:spPr>
          <a:xfrm>
            <a:off x="8514775" y="2549562"/>
            <a:ext cx="0" cy="313705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2BC6755-69FE-4D23-1258-E75278846BC9}"/>
              </a:ext>
            </a:extLst>
          </p:cNvPr>
          <p:cNvSpPr txBox="1"/>
          <p:nvPr/>
        </p:nvSpPr>
        <p:spPr>
          <a:xfrm>
            <a:off x="9162444" y="2113753"/>
            <a:ext cx="2463498" cy="34163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Practical: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Micro-benchmarks for insert/get/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type performance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MIT benchmark for multi-threaded index maintenance and usage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[Additional benchmarks for skewed skews,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63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97168-F74A-BFDC-B716-B366E04F4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0" dirty="0"/>
              <a:t>Proper planning helps to keep you from “getting lost” </a:t>
            </a:r>
          </a:p>
          <a:p>
            <a:pPr lvl="1"/>
            <a:r>
              <a:rPr lang="en-US" b="0" dirty="0"/>
              <a:t>Repeatable experiments simplify your own work </a:t>
            </a:r>
          </a:p>
          <a:p>
            <a:pPr lvl="1"/>
            <a:r>
              <a:rPr lang="en-US" b="0" dirty="0"/>
              <a:t>There is </a:t>
            </a:r>
            <a:r>
              <a:rPr lang="en-US" b="1" dirty="0">
                <a:solidFill>
                  <a:schemeClr val="accent1"/>
                </a:solidFill>
              </a:rPr>
              <a:t>no single way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right</a:t>
            </a:r>
          </a:p>
          <a:p>
            <a:pPr lvl="1"/>
            <a:r>
              <a:rPr lang="en-US" b="0" dirty="0"/>
              <a:t>There are </a:t>
            </a:r>
            <a:r>
              <a:rPr lang="en-US" b="1" dirty="0">
                <a:solidFill>
                  <a:schemeClr val="accent1"/>
                </a:solidFill>
              </a:rPr>
              <a:t>many ways</a:t>
            </a:r>
            <a:r>
              <a:rPr lang="en-US" b="0" dirty="0"/>
              <a:t> how to </a:t>
            </a:r>
            <a:r>
              <a:rPr lang="en-US" b="1" dirty="0">
                <a:solidFill>
                  <a:schemeClr val="accent1"/>
                </a:solidFill>
              </a:rPr>
              <a:t>do it wrong</a:t>
            </a:r>
          </a:p>
          <a:p>
            <a:pPr lvl="1"/>
            <a:endParaRPr lang="en-US" dirty="0"/>
          </a:p>
          <a:p>
            <a:r>
              <a:rPr lang="en-US" dirty="0"/>
              <a:t>Basic Planning</a:t>
            </a:r>
          </a:p>
          <a:p>
            <a:pPr lvl="1"/>
            <a:r>
              <a:rPr lang="en-US" b="0" dirty="0"/>
              <a:t>Which data / data sets should be used?</a:t>
            </a:r>
          </a:p>
          <a:p>
            <a:pPr lvl="1"/>
            <a:r>
              <a:rPr lang="en-US" b="0" dirty="0"/>
              <a:t>Which workload / queries should be run?</a:t>
            </a:r>
          </a:p>
          <a:p>
            <a:pPr lvl="1"/>
            <a:r>
              <a:rPr lang="en-US" b="0" dirty="0"/>
              <a:t>Which hardware &amp; software should be used?</a:t>
            </a:r>
          </a:p>
          <a:p>
            <a:pPr lvl="1"/>
            <a:r>
              <a:rPr lang="en-US" b="1" dirty="0"/>
              <a:t>Metrics:</a:t>
            </a:r>
            <a:r>
              <a:rPr lang="en-US" b="0" dirty="0"/>
              <a:t> What to measure? How to measure?</a:t>
            </a:r>
          </a:p>
          <a:p>
            <a:pPr lvl="1"/>
            <a:r>
              <a:rPr lang="en-US" b="1" dirty="0"/>
              <a:t>Comparison:</a:t>
            </a:r>
            <a:r>
              <a:rPr lang="en-US" b="0" dirty="0"/>
              <a:t> How to compare? </a:t>
            </a:r>
            <a:br>
              <a:rPr lang="en-US" b="0" dirty="0"/>
            </a:br>
            <a:r>
              <a:rPr lang="en-US" b="1" dirty="0">
                <a:solidFill>
                  <a:srgbClr val="7889FB"/>
                </a:solidFill>
              </a:rPr>
              <a:t>CSI:</a:t>
            </a:r>
            <a:r>
              <a:rPr lang="en-US" b="0" dirty="0"/>
              <a:t> How to find out what is going on?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BE59E-D079-BD41-EE88-C200E70F8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Idea to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897F8-8A49-42C8-1523-89AE0667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666" y="1531986"/>
            <a:ext cx="736252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31D2F5-51CE-7DC3-9108-A363C5728D51}"/>
              </a:ext>
            </a:extLst>
          </p:cNvPr>
          <p:cNvSpPr txBox="1"/>
          <p:nvPr/>
        </p:nvSpPr>
        <p:spPr>
          <a:xfrm>
            <a:off x="7605656" y="1411797"/>
            <a:ext cx="308338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Manolescu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S/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 Evaluation in Database Research: Principles and Experiences,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BAA2C6-2F58-4924-8B1B-0D5978ED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735" y="2907811"/>
            <a:ext cx="4143779" cy="2584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C43A4B-4FB1-A7A4-61C4-48B1424B021C}"/>
              </a:ext>
            </a:extLst>
          </p:cNvPr>
          <p:cNvSpPr txBox="1"/>
          <p:nvPr/>
        </p:nvSpPr>
        <p:spPr>
          <a:xfrm>
            <a:off x="7782113" y="5275730"/>
            <a:ext cx="186651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600" dirty="0" err="1"/>
              <a:t>Pınar</a:t>
            </a:r>
            <a:r>
              <a:rPr lang="en-US" sz="1600" dirty="0"/>
              <a:t> </a:t>
            </a:r>
            <a:r>
              <a:rPr lang="en-US" sz="1600" dirty="0" err="1"/>
              <a:t>Tözün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11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F61708-ED98-7A0F-87B1-D835046322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Synthetic Data</a:t>
            </a:r>
          </a:p>
          <a:p>
            <a:pPr lvl="1"/>
            <a:r>
              <a:rPr lang="en-US" dirty="0"/>
              <a:t>Generate data with specific data characteristics</a:t>
            </a:r>
          </a:p>
          <a:p>
            <a:pPr lvl="1"/>
            <a:r>
              <a:rPr lang="en-US" dirty="0"/>
              <a:t>Systematic evaluation w/ </a:t>
            </a:r>
            <a:r>
              <a:rPr lang="en-US" dirty="0" err="1"/>
              <a:t>datasize</a:t>
            </a:r>
            <a:r>
              <a:rPr lang="en-US" dirty="0"/>
              <a:t>, sparsity,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Inappropriate for certain topics</a:t>
            </a:r>
            <a:r>
              <a:rPr lang="en-US" dirty="0"/>
              <a:t>: compression, ML accuracy</a:t>
            </a:r>
          </a:p>
          <a:p>
            <a:pPr lvl="1"/>
            <a:endParaRPr lang="en-US" dirty="0"/>
          </a:p>
          <a:p>
            <a:r>
              <a:rPr lang="en-US" dirty="0"/>
              <a:t>“Real” Data Repositories</a:t>
            </a:r>
          </a:p>
          <a:p>
            <a:pPr lvl="1"/>
            <a:r>
              <a:rPr lang="en-US" dirty="0"/>
              <a:t>Wide selection of available datasets w/ different characteristics</a:t>
            </a:r>
          </a:p>
          <a:p>
            <a:pPr lvl="1"/>
            <a:r>
              <a:rPr lang="en-US" dirty="0"/>
              <a:t>UCI ML Repository: </a:t>
            </a:r>
            <a:r>
              <a:rPr lang="en-US" dirty="0">
                <a:hlinkClick r:id="rId2"/>
              </a:rPr>
              <a:t>https://archive.ics.uci.edu/ml/index.php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Florida Sparse Matrix Collection: </a:t>
            </a:r>
            <a:r>
              <a:rPr lang="en-US" dirty="0">
                <a:hlinkClick r:id="rId3"/>
              </a:rPr>
              <a:t>https://sparse.tamu.edu/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Google dataset search: </a:t>
            </a:r>
            <a:r>
              <a:rPr lang="en-US" dirty="0">
                <a:hlinkClick r:id="rId4"/>
              </a:rPr>
              <a:t>https://datasetsearch.research.google.com/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Common Datasets in ML: ImageNet, </a:t>
            </a:r>
            <a:r>
              <a:rPr lang="en-US" dirty="0" err="1"/>
              <a:t>Mnist</a:t>
            </a:r>
            <a:r>
              <a:rPr lang="en-US" dirty="0"/>
              <a:t>, CIFAR, KDD</a:t>
            </a:r>
            <a:r>
              <a:rPr lang="en-US"/>
              <a:t>, Criteo, Adult </a:t>
            </a:r>
            <a:endParaRPr lang="en-US" dirty="0"/>
          </a:p>
          <a:p>
            <a:pPr lvl="1"/>
            <a:r>
              <a:rPr lang="en-US" dirty="0"/>
              <a:t>Common Datasets in DM: Census, Taxi, Airlines, DBLP, benchmarks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740F3-CD92-F9F4-74DF-E298626841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Dataset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23D39-8B52-D465-641E-A3BAFB3D0D87}"/>
              </a:ext>
            </a:extLst>
          </p:cNvPr>
          <p:cNvSpPr txBox="1"/>
          <p:nvPr/>
        </p:nvSpPr>
        <p:spPr>
          <a:xfrm>
            <a:off x="8609706" y="1398614"/>
            <a:ext cx="170688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real data distributions?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4DC611-3874-4372-1C9E-689C5CAB01F0}"/>
              </a:ext>
            </a:extLst>
          </p:cNvPr>
          <p:cNvSpPr txBox="1"/>
          <p:nvPr/>
        </p:nvSpPr>
        <p:spPr>
          <a:xfrm>
            <a:off x="8430484" y="3075002"/>
            <a:ext cx="206532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for variety of workloads / common case?</a:t>
            </a:r>
          </a:p>
        </p:txBody>
      </p:sp>
    </p:spTree>
    <p:extLst>
      <p:ext uri="{BB962C8B-B14F-4D97-AF65-F5344CB8AC3E}">
        <p14:creationId xmlns:p14="http://schemas.microsoft.com/office/powerpoint/2010/main" val="37115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0895BE-8D8A-9C29-B90D-517BB82610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Community- and organization-driven creation of agreed benchmarks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 can define a field</a:t>
            </a:r>
            <a:r>
              <a:rPr lang="en-US" dirty="0"/>
              <a:t> and foster innovation</a:t>
            </a:r>
          </a:p>
          <a:p>
            <a:pPr lvl="2"/>
            <a:endParaRPr lang="en-US" sz="1000" dirty="0"/>
          </a:p>
          <a:p>
            <a:r>
              <a:rPr lang="en-US" dirty="0"/>
              <a:t>#1 Data Management</a:t>
            </a:r>
          </a:p>
          <a:p>
            <a:pPr lvl="1"/>
            <a:r>
              <a:rPr lang="en-US" dirty="0"/>
              <a:t>Query processing: 007, TPC-C, TPC-E, TPC-H, TPC-DS (w/ audit)</a:t>
            </a:r>
          </a:p>
          <a:p>
            <a:pPr lvl="1"/>
            <a:r>
              <a:rPr lang="en-US" dirty="0"/>
              <a:t>Join ordering: JOB </a:t>
            </a:r>
          </a:p>
          <a:p>
            <a:pPr lvl="2"/>
            <a:endParaRPr lang="en-US" sz="1000" dirty="0"/>
          </a:p>
          <a:p>
            <a:r>
              <a:rPr lang="en-US" dirty="0"/>
              <a:t>#2 “Big Data”</a:t>
            </a:r>
          </a:p>
          <a:p>
            <a:pPr lvl="1"/>
            <a:r>
              <a:rPr lang="en-US" dirty="0"/>
              <a:t>MR/Spark: </a:t>
            </a:r>
            <a:r>
              <a:rPr lang="en-US" dirty="0" err="1"/>
              <a:t>BigBench</a:t>
            </a:r>
            <a:r>
              <a:rPr lang="en-US" dirty="0"/>
              <a:t>, </a:t>
            </a:r>
            <a:r>
              <a:rPr lang="en-US" dirty="0" err="1"/>
              <a:t>HiBench</a:t>
            </a:r>
            <a:r>
              <a:rPr lang="en-US" dirty="0"/>
              <a:t>, </a:t>
            </a:r>
            <a:r>
              <a:rPr lang="en-US" dirty="0" err="1"/>
              <a:t>SparkBench</a:t>
            </a:r>
            <a:endParaRPr lang="en-US" dirty="0"/>
          </a:p>
          <a:p>
            <a:pPr lvl="1"/>
            <a:r>
              <a:rPr lang="en-US" dirty="0"/>
              <a:t>Array Databases: </a:t>
            </a:r>
            <a:r>
              <a:rPr lang="en-US" dirty="0" err="1"/>
              <a:t>GenBase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#3 Machine Learning Systems</a:t>
            </a:r>
          </a:p>
          <a:p>
            <a:pPr lvl="1"/>
            <a:r>
              <a:rPr lang="en-US" dirty="0"/>
              <a:t>SLAB, </a:t>
            </a:r>
            <a:r>
              <a:rPr lang="en-US" dirty="0" err="1"/>
              <a:t>DAWNBench</a:t>
            </a:r>
            <a:r>
              <a:rPr lang="en-US" dirty="0"/>
              <a:t>, </a:t>
            </a:r>
            <a:r>
              <a:rPr lang="en-US" dirty="0" err="1"/>
              <a:t>MLPerf</a:t>
            </a:r>
            <a:r>
              <a:rPr lang="en-US" dirty="0"/>
              <a:t>, </a:t>
            </a:r>
            <a:r>
              <a:rPr lang="en-US" dirty="0" err="1"/>
              <a:t>MLBench</a:t>
            </a:r>
            <a:r>
              <a:rPr lang="en-US" dirty="0"/>
              <a:t>, </a:t>
            </a:r>
            <a:r>
              <a:rPr lang="en-US" dirty="0" err="1"/>
              <a:t>AutoML</a:t>
            </a:r>
            <a:r>
              <a:rPr lang="en-US" dirty="0"/>
              <a:t> Bench, Meta Worlds, </a:t>
            </a:r>
            <a:r>
              <a:rPr lang="en-US" dirty="0" err="1"/>
              <a:t>TPCx</a:t>
            </a:r>
            <a:r>
              <a:rPr lang="en-US" dirty="0"/>
              <a:t>-AI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FE633-EB81-AD77-8D63-A8E4C1C7DA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Benchmarks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70A2E6-D461-A2FA-F95B-F72253EE5D8A}"/>
              </a:ext>
            </a:extLst>
          </p:cNvPr>
          <p:cNvSpPr txBox="1"/>
          <p:nvPr/>
        </p:nvSpPr>
        <p:spPr>
          <a:xfrm>
            <a:off x="9315588" y="3293210"/>
            <a:ext cx="243279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http://www.tpc.org/tpch/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AFD65-517B-FF50-C7C0-95C3FE660AA3}"/>
              </a:ext>
            </a:extLst>
          </p:cNvPr>
          <p:cNvSpPr txBox="1"/>
          <p:nvPr/>
        </p:nvSpPr>
        <p:spPr>
          <a:xfrm>
            <a:off x="9466805" y="4760953"/>
            <a:ext cx="21303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(See AMLS course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details)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32AFF-A123-31C8-BBFC-D9300FB4F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183" y="2606498"/>
            <a:ext cx="49988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096EF-5289-F62F-95A1-4DC9C010B2B3}"/>
              </a:ext>
            </a:extLst>
          </p:cNvPr>
          <p:cNvSpPr txBox="1"/>
          <p:nvPr/>
        </p:nvSpPr>
        <p:spPr>
          <a:xfrm>
            <a:off x="8188058" y="2544818"/>
            <a:ext cx="27140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Carey, David J. DeWitt, Jeffrey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Naughton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oo7 Benchmark.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693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4090</Words>
  <Application>Microsoft Office PowerPoint</Application>
  <PresentationFormat>Widescreen</PresentationFormat>
  <Paragraphs>525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Experiments and Reproducibility</dc:title>
  <dc:creator>Matthias Boehm</dc:creator>
  <cp:lastModifiedBy>Matthias Boehm</cp:lastModifiedBy>
  <cp:revision>528</cp:revision>
  <cp:lastPrinted>2021-03-24T16:10:50Z</cp:lastPrinted>
  <dcterms:created xsi:type="dcterms:W3CDTF">2023-02-25T13:39:16Z</dcterms:created>
  <dcterms:modified xsi:type="dcterms:W3CDTF">2026-06-20T14:54:15Z</dcterms:modified>
</cp:coreProperties>
</file>