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8" r:id="rId2"/>
    <p:sldId id="357" r:id="rId3"/>
    <p:sldId id="289" r:id="rId4"/>
    <p:sldId id="397" r:id="rId5"/>
    <p:sldId id="428" r:id="rId6"/>
    <p:sldId id="429" r:id="rId7"/>
    <p:sldId id="363" r:id="rId8"/>
    <p:sldId id="364" r:id="rId9"/>
    <p:sldId id="366" r:id="rId10"/>
    <p:sldId id="367" r:id="rId11"/>
    <p:sldId id="329" r:id="rId12"/>
    <p:sldId id="415" r:id="rId13"/>
    <p:sldId id="416" r:id="rId14"/>
    <p:sldId id="427" r:id="rId15"/>
    <p:sldId id="417" r:id="rId16"/>
    <p:sldId id="353" r:id="rId17"/>
    <p:sldId id="296" r:id="rId18"/>
    <p:sldId id="298" r:id="rId19"/>
    <p:sldId id="331" r:id="rId20"/>
    <p:sldId id="336" r:id="rId21"/>
    <p:sldId id="431" r:id="rId22"/>
    <p:sldId id="430" r:id="rId23"/>
    <p:sldId id="432" r:id="rId24"/>
    <p:sldId id="433" r:id="rId25"/>
    <p:sldId id="434" r:id="rId26"/>
    <p:sldId id="435" r:id="rId27"/>
    <p:sldId id="436" r:id="rId28"/>
    <p:sldId id="437" r:id="rId29"/>
    <p:sldId id="438" r:id="rId30"/>
    <p:sldId id="414" r:id="rId31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11CA08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85835" autoAdjust="0"/>
  </p:normalViewPr>
  <p:slideViewPr>
    <p:cSldViewPr snapToGrid="0" snapToObjects="1">
      <p:cViewPr varScale="1">
        <p:scale>
          <a:sx n="76" d="100"/>
          <a:sy n="76" d="100"/>
        </p:scale>
        <p:origin x="113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05.10.2021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05.10.2021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739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Tradeoff: reconfiguration (CPU high, ASIC impossible) vs energy efficiency (ASIC high, CPU low)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732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226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preliminary results on query processing, linear models (CPU), and ResNet-20 (GPU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201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514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r>
              <a:rPr lang="en-US" baseline="0" dirty="0" smtClean="0"/>
              <a:t> model: </a:t>
            </a:r>
            <a:r>
              <a:rPr lang="en-US" baseline="0" dirty="0" err="1" smtClean="0"/>
              <a:t>cout</a:t>
            </a:r>
            <a:r>
              <a:rPr lang="en-US" baseline="0" dirty="0" smtClean="0"/>
              <a:t> (sum of cardinalities of all intermediates)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54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066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264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previous semester: transactional in-memory index, get/set/scan/insert/delete,</a:t>
            </a:r>
            <a:r>
              <a:rPr lang="en-US" baseline="0" dirty="0" smtClean="0"/>
              <a:t> order-preserving</a:t>
            </a:r>
          </a:p>
          <a:p>
            <a:r>
              <a:rPr lang="en-US" baseline="0" dirty="0" smtClean="0"/>
              <a:t>Note DM: physical operators for correctness not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640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quantile/median requires sort per partition -&gt; sort group-by</a:t>
            </a:r>
          </a:p>
          <a:p>
            <a:r>
              <a:rPr lang="en-US" baseline="0" dirty="0" err="1" smtClean="0"/>
              <a:t>Postgres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GroupAggregate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HashAggregate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854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#1</a:t>
            </a:r>
            <a:r>
              <a:rPr lang="en-US" baseline="0" dirty="0" smtClean="0"/>
              <a:t> Acronym </a:t>
            </a:r>
            <a:endParaRPr lang="en-US" dirty="0" smtClean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#2</a:t>
            </a:r>
            <a:r>
              <a:rPr lang="en-US" baseline="0" dirty="0" smtClean="0"/>
              <a:t> </a:t>
            </a:r>
            <a:r>
              <a:rPr lang="en-US" dirty="0" smtClean="0"/>
              <a:t>DAPHNE</a:t>
            </a:r>
            <a:r>
              <a:rPr lang="en-US" dirty="0"/>
              <a:t>:</a:t>
            </a:r>
            <a:r>
              <a:rPr lang="en-US" baseline="0" dirty="0"/>
              <a:t> Greek mythology - daughter of the river god </a:t>
            </a:r>
            <a:r>
              <a:rPr lang="en-US" baseline="0" dirty="0" err="1"/>
              <a:t>Peneus</a:t>
            </a:r>
            <a:r>
              <a:rPr lang="en-US" baseline="0" dirty="0"/>
              <a:t>, </a:t>
            </a:r>
            <a:r>
              <a:rPr lang="en-US" dirty="0"/>
              <a:t>associated with fountains, wells, springs, streams;</a:t>
            </a:r>
            <a:r>
              <a:rPr lang="en-US" baseline="0" dirty="0"/>
              <a:t> Apollo -&gt; large industry interest</a:t>
            </a:r>
          </a:p>
          <a:p>
            <a:pPr lvl="0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28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Dennard Scaling: (scaling factor</a:t>
            </a:r>
            <a:r>
              <a:rPr lang="en-US" baseline="0" dirty="0"/>
              <a:t> S</a:t>
            </a:r>
            <a:r>
              <a:rPr lang="en-US" dirty="0"/>
              <a:t> of transistors) </a:t>
            </a:r>
          </a:p>
          <a:p>
            <a:r>
              <a:rPr lang="en-US" baseline="0" dirty="0"/>
              <a:t> </a:t>
            </a:r>
            <a:r>
              <a:rPr lang="en-US" dirty="0"/>
              <a:t>*</a:t>
            </a:r>
            <a:r>
              <a:rPr lang="en-US" baseline="0" dirty="0"/>
              <a:t> #</a:t>
            </a:r>
            <a:r>
              <a:rPr lang="en-US" dirty="0"/>
              <a:t> transistors:</a:t>
            </a:r>
            <a:r>
              <a:rPr lang="en-US" baseline="0" dirty="0"/>
              <a:t> S^2</a:t>
            </a:r>
            <a:r>
              <a:rPr lang="en-US" dirty="0"/>
              <a:t> </a:t>
            </a:r>
          </a:p>
          <a:p>
            <a:r>
              <a:rPr lang="en-US" dirty="0"/>
              <a:t> * Capacitance: 1/S</a:t>
            </a:r>
          </a:p>
          <a:p>
            <a:r>
              <a:rPr lang="en-US" dirty="0"/>
              <a:t> * Frequency:</a:t>
            </a:r>
            <a:r>
              <a:rPr lang="en-US" baseline="0" dirty="0"/>
              <a:t> S</a:t>
            </a:r>
          </a:p>
          <a:p>
            <a:r>
              <a:rPr lang="en-US" baseline="0" dirty="0"/>
              <a:t> * Device power V: 1/(S^2) </a:t>
            </a:r>
          </a:p>
          <a:p>
            <a:r>
              <a:rPr lang="en-US" baseline="0" dirty="0"/>
              <a:t> * Alpha 1/2  </a:t>
            </a:r>
            <a:endParaRPr lang="en-US" dirty="0"/>
          </a:p>
          <a:p>
            <a:r>
              <a:rPr lang="en-US" dirty="0"/>
              <a:t>(</a:t>
            </a:r>
            <a:r>
              <a:rPr lang="en-US" baseline="0" dirty="0"/>
              <a:t>but </a:t>
            </a:r>
            <a:r>
              <a:rPr lang="en-US" dirty="0"/>
              <a:t>V cannot be further</a:t>
            </a:r>
            <a:r>
              <a:rPr lang="en-US" baseline="0" dirty="0"/>
              <a:t> reduced due to leakage (noise of neighboring transistors); capacity (current) of transistor -&gt; the smaller the transistor, the smaller the frequency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baseline="0" dirty="0"/>
              <a:t>Gordon Moore (co-founder of Intel)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18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a </a:t>
            </a:r>
            <a:r>
              <a:rPr lang="de-DE" dirty="0" err="1" smtClean="0"/>
              <a:t>cover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smtClean="0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smtClean="0"/>
              <a:t>Enter footer text using menu item “Header and Footer” </a:t>
            </a:r>
            <a:br>
              <a:rPr lang="en-GB" smtClean="0"/>
            </a:br>
            <a:r>
              <a:rPr lang="en-GB" smtClean="0"/>
              <a:t>and accept for all slides.</a:t>
            </a:r>
            <a:endParaRPr lang="de-AT" dirty="0" smtClean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endParaRPr lang="de-DE" sz="1200" spc="9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01 Introduction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Overview</a:t>
            </a:r>
          </a:p>
          <a:p>
            <a:pPr algn="ctr"/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2021/22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01 Introduction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Overview</a:t>
            </a:r>
          </a:p>
          <a:p>
            <a:pPr algn="ctr"/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2021/22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 smtClean="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aphne-eu.github.i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tum.ub.tum.de/145469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amslab.github.io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hyperlink" Target="https://github.com/apache/systemds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systemd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ws2122_adbs/index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 smtClean="0"/>
              <a:t>Architecture of DB Systems</a:t>
            </a:r>
            <a:br>
              <a:rPr lang="de-DE" b="1" dirty="0" smtClean="0"/>
            </a:br>
            <a:r>
              <a:rPr lang="de-DE" b="1" dirty="0" smtClean="0"/>
              <a:t>01 Introduction and Overview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 smtClean="0"/>
              <a:t>Matthias Boehm</a:t>
            </a:r>
          </a:p>
          <a:p>
            <a:endParaRPr lang="en-GB" sz="1000" dirty="0" smtClean="0"/>
          </a:p>
          <a:p>
            <a:r>
              <a:rPr lang="en-GB" dirty="0" smtClean="0"/>
              <a:t>Graz University of Technology, Austria</a:t>
            </a:r>
            <a:br>
              <a:rPr lang="en-GB" dirty="0" smtClean="0"/>
            </a:br>
            <a:r>
              <a:rPr lang="en-US" dirty="0"/>
              <a:t>Computer Science and Biomedical Engineering</a:t>
            </a:r>
            <a:endParaRPr lang="en-GB" dirty="0" smtClean="0"/>
          </a:p>
          <a:p>
            <a:r>
              <a:rPr lang="en-GB" dirty="0" smtClean="0"/>
              <a:t>Institute of Interactive Systems and Data Science</a:t>
            </a:r>
          </a:p>
          <a:p>
            <a:r>
              <a:rPr lang="de-AT" dirty="0" smtClean="0"/>
              <a:t>BMK endowed chair for Data Management</a:t>
            </a:r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05, 2021</a:t>
            </a:r>
            <a:endParaRPr lang="en-US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</a:t>
            </a:r>
            <a:r>
              <a:rPr lang="en-US" dirty="0" smtClean="0"/>
              <a:t>Logistics,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Applicability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Master</a:t>
            </a:r>
            <a:r>
              <a:rPr lang="en-US" dirty="0" smtClean="0"/>
              <a:t> </a:t>
            </a:r>
            <a:r>
              <a:rPr lang="en-US" dirty="0"/>
              <a:t>programs computer science (CS), as well as </a:t>
            </a:r>
            <a:br>
              <a:rPr lang="en-US" dirty="0"/>
            </a:br>
            <a:r>
              <a:rPr lang="en-US" dirty="0"/>
              <a:t>software engineering and management (SEM) </a:t>
            </a:r>
            <a:endParaRPr lang="en-US" dirty="0" smtClean="0"/>
          </a:p>
          <a:p>
            <a:pPr lvl="2"/>
            <a:r>
              <a:rPr lang="en-US" dirty="0" smtClean="0"/>
              <a:t>Catalog Data Science (elective course in major/minor)</a:t>
            </a:r>
          </a:p>
          <a:p>
            <a:pPr lvl="2"/>
            <a:r>
              <a:rPr lang="en-US" dirty="0"/>
              <a:t>Catalog </a:t>
            </a:r>
            <a:r>
              <a:rPr lang="en-US" dirty="0" smtClean="0"/>
              <a:t>Software Technology (elective </a:t>
            </a:r>
            <a:r>
              <a:rPr lang="en-US" dirty="0"/>
              <a:t>course in </a:t>
            </a:r>
            <a:r>
              <a:rPr lang="en-US" dirty="0" smtClean="0"/>
              <a:t>major/minor)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Free subject course</a:t>
            </a:r>
            <a:r>
              <a:rPr lang="en-US" dirty="0" smtClean="0"/>
              <a:t> in any other study program or university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Motivation and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1970/80s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relational)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Course Motivation and Goals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6"/>
          <a:stretch/>
        </p:blipFill>
        <p:spPr>
          <a:xfrm>
            <a:off x="169170" y="2214300"/>
            <a:ext cx="1489429" cy="1211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" b="18428"/>
          <a:stretch/>
        </p:blipFill>
        <p:spPr>
          <a:xfrm>
            <a:off x="3297279" y="4702978"/>
            <a:ext cx="1286256" cy="14148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83534" y="4601673"/>
            <a:ext cx="3815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Edgar F. “Ted”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Codd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@ IBM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‘81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3395" y="4166530"/>
            <a:ext cx="27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0385" y="1636972"/>
            <a:ext cx="86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5823" y="2377000"/>
            <a:ext cx="2904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Ingres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UC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Berkeley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al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.,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‘14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4610" y="536000"/>
            <a:ext cx="193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 Standard 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SQL-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2" name="Straight Arrow Connector 11"/>
          <p:cNvCxnSpPr>
            <a:stCxn id="10" idx="0"/>
            <a:endCxn id="9" idx="2"/>
          </p:cNvCxnSpPr>
          <p:nvPr/>
        </p:nvCxnSpPr>
        <p:spPr>
          <a:xfrm flipV="1">
            <a:off x="3027846" y="2006304"/>
            <a:ext cx="2872" cy="37069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0"/>
            <a:endCxn id="10" idx="2"/>
          </p:cNvCxnSpPr>
          <p:nvPr/>
        </p:nvCxnSpPr>
        <p:spPr>
          <a:xfrm flipH="1" flipV="1">
            <a:off x="3027846" y="3300330"/>
            <a:ext cx="1558295" cy="86620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63674" y="5479336"/>
            <a:ext cx="2959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[E. F. Codd: A Relational Model of Data for Large Shared Data Banks.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Comm. ACM 13(6),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1970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820" y="4902902"/>
            <a:ext cx="927745" cy="120082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cxnSp>
        <p:nvCxnSpPr>
          <p:cNvPr id="16" name="Straight Arrow Connector 15"/>
          <p:cNvCxnSpPr>
            <a:stCxn id="19" idx="0"/>
            <a:endCxn id="11" idx="2"/>
          </p:cNvCxnSpPr>
          <p:nvPr/>
        </p:nvCxnSpPr>
        <p:spPr>
          <a:xfrm flipH="1" flipV="1">
            <a:off x="6084276" y="1182331"/>
            <a:ext cx="1514" cy="23622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3041" y="3586533"/>
            <a:ext cx="191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Tuple Calculus</a:t>
            </a:r>
          </a:p>
        </p:txBody>
      </p:sp>
      <p:pic>
        <p:nvPicPr>
          <p:cNvPr id="18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24" y="2091753"/>
            <a:ext cx="1508918" cy="1211707"/>
          </a:xfrm>
        </p:spPr>
      </p:pic>
      <p:sp>
        <p:nvSpPr>
          <p:cNvPr id="19" name="TextBox 18"/>
          <p:cNvSpPr txBox="1"/>
          <p:nvPr/>
        </p:nvSpPr>
        <p:spPr>
          <a:xfrm>
            <a:off x="5487904" y="1418554"/>
            <a:ext cx="119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07595" y="2102055"/>
            <a:ext cx="2364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System 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 IBM Research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Almaden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(Jim Gray et al.,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‘98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/>
          <p:cNvCxnSpPr>
            <a:stCxn id="20" idx="0"/>
            <a:endCxn id="19" idx="2"/>
          </p:cNvCxnSpPr>
          <p:nvPr/>
        </p:nvCxnSpPr>
        <p:spPr>
          <a:xfrm flipH="1" flipV="1">
            <a:off x="6085790" y="1787886"/>
            <a:ext cx="3927" cy="31416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0"/>
            <a:endCxn id="20" idx="2"/>
          </p:cNvCxnSpPr>
          <p:nvPr/>
        </p:nvCxnSpPr>
        <p:spPr>
          <a:xfrm flipV="1">
            <a:off x="4586141" y="3302384"/>
            <a:ext cx="1503576" cy="86414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20410" y="3582064"/>
            <a:ext cx="255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Algebra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4B2AA6-B6C7-4723-A673-5C70B0126407}"/>
              </a:ext>
            </a:extLst>
          </p:cNvPr>
          <p:cNvSpPr/>
          <p:nvPr/>
        </p:nvSpPr>
        <p:spPr>
          <a:xfrm>
            <a:off x="225480" y="4747184"/>
            <a:ext cx="3196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Independence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(physical data independence)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Ordering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Dependence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Dependence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Access Path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Dependence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67316" y="547170"/>
            <a:ext cx="1856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Oracle, IBM DB2, Informix, Sybase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MS SQL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/>
          <p:cNvCxnSpPr>
            <a:stCxn id="9" idx="3"/>
            <a:endCxn id="19" idx="1"/>
          </p:cNvCxnSpPr>
          <p:nvPr/>
        </p:nvCxnSpPr>
        <p:spPr>
          <a:xfrm flipV="1">
            <a:off x="3461051" y="1603220"/>
            <a:ext cx="2026853" cy="218418"/>
          </a:xfrm>
          <a:prstGeom prst="straightConnector1">
            <a:avLst/>
          </a:prstGeom>
          <a:ln w="19050">
            <a:solidFill>
              <a:srgbClr val="7889FB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8"/>
          <p:cNvGraphicFramePr>
            <a:graphicFrameLocks noGrp="1"/>
          </p:cNvGraphicFramePr>
          <p:nvPr>
            <p:extLst/>
          </p:nvPr>
        </p:nvGraphicFramePr>
        <p:xfrm>
          <a:off x="4249127" y="3051580"/>
          <a:ext cx="6248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635073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911455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41330353"/>
                    </a:ext>
                  </a:extLst>
                </a:gridCol>
              </a:tblGrid>
              <a:tr h="18356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258298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045393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27709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174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80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9" grpId="0"/>
      <p:bldP spid="20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of SQL /</a:t>
            </a:r>
            <a:r>
              <a:rPr lang="en-US" dirty="0" smtClean="0"/>
              <a:t> </a:t>
            </a:r>
            <a:r>
              <a:rPr lang="en-US" dirty="0"/>
              <a:t>Relational Model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Motivation and Goals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39365" y="1181460"/>
            <a:ext cx="43269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Query:</a:t>
            </a:r>
            <a:endParaRPr lang="en-US" sz="1600" b="1" dirty="0" smtClean="0">
              <a:latin typeface="Consolas" panose="020B0609020204030204" pitchFamily="49" charset="0"/>
            </a:endParaRPr>
          </a:p>
          <a:p>
            <a:r>
              <a:rPr lang="en-US" sz="1600" b="1" dirty="0" smtClean="0">
                <a:latin typeface="Consolas" panose="020B0609020204030204" pitchFamily="49" charset="0"/>
              </a:rPr>
              <a:t>SELECT</a:t>
            </a:r>
            <a:r>
              <a:rPr lang="en-US" sz="1600" dirty="0" smtClean="0">
                <a:latin typeface="Consolas" panose="020B0609020204030204" pitchFamily="49" charset="0"/>
              </a:rPr>
              <a:t> O_OID, </a:t>
            </a:r>
            <a:r>
              <a:rPr lang="en-US" sz="1600" b="1" dirty="0" smtClean="0">
                <a:latin typeface="Consolas" panose="020B0609020204030204" pitchFamily="49" charset="0"/>
              </a:rPr>
              <a:t>sum</a:t>
            </a:r>
            <a:r>
              <a:rPr lang="en-US" sz="1600" dirty="0" smtClean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L</a:t>
            </a:r>
            <a:r>
              <a:rPr lang="en-US" sz="1600" dirty="0" err="1" smtClean="0">
                <a:latin typeface="Consolas" panose="020B0609020204030204" pitchFamily="49" charset="0"/>
              </a:rPr>
              <a:t>_Price</a:t>
            </a:r>
            <a:r>
              <a:rPr lang="en-US" sz="1600" dirty="0" smtClean="0">
                <a:latin typeface="Consolas" panose="020B0609020204030204" pitchFamily="49" charset="0"/>
              </a:rPr>
              <a:t>)</a:t>
            </a:r>
          </a:p>
          <a:p>
            <a:r>
              <a:rPr lang="en-US" sz="1600" b="1" dirty="0" smtClean="0">
                <a:latin typeface="Consolas" panose="020B0609020204030204" pitchFamily="49" charset="0"/>
              </a:rPr>
              <a:t>FROM</a:t>
            </a:r>
            <a:r>
              <a:rPr lang="en-US" sz="1600" dirty="0" smtClean="0">
                <a:latin typeface="Consolas" panose="020B0609020204030204" pitchFamily="49" charset="0"/>
              </a:rPr>
              <a:t> Orders, </a:t>
            </a:r>
            <a:r>
              <a:rPr lang="en-US" sz="1600" dirty="0" err="1" smtClean="0">
                <a:latin typeface="Consolas" panose="020B0609020204030204" pitchFamily="49" charset="0"/>
              </a:rPr>
              <a:t>Lineitem</a:t>
            </a:r>
            <a:r>
              <a:rPr lang="en-US" sz="1600" dirty="0" smtClean="0">
                <a:latin typeface="Consolas" panose="020B0609020204030204" pitchFamily="49" charset="0"/>
              </a:rPr>
              <a:t>, </a:t>
            </a:r>
            <a:r>
              <a:rPr lang="en-US" sz="1600" dirty="0">
                <a:latin typeface="Consolas" panose="020B0609020204030204" pitchFamily="49" charset="0"/>
              </a:rPr>
              <a:t>Customer</a:t>
            </a:r>
            <a:endParaRPr lang="en-US" sz="1600" dirty="0" smtClean="0">
              <a:latin typeface="Consolas" panose="020B0609020204030204" pitchFamily="49" charset="0"/>
            </a:endParaRPr>
          </a:p>
          <a:p>
            <a:r>
              <a:rPr lang="en-US" sz="1600" b="1" dirty="0" smtClean="0">
                <a:latin typeface="Consolas" panose="020B0609020204030204" pitchFamily="49" charset="0"/>
              </a:rPr>
              <a:t>WHERE</a:t>
            </a:r>
            <a:r>
              <a:rPr lang="en-US" sz="1600" dirty="0" smtClean="0">
                <a:latin typeface="Consolas" panose="020B0609020204030204" pitchFamily="49" charset="0"/>
              </a:rPr>
              <a:t> O_OID = L_OID </a:t>
            </a:r>
            <a:r>
              <a:rPr lang="en-US" sz="1600" b="1" dirty="0" smtClean="0">
                <a:latin typeface="Consolas" panose="020B0609020204030204" pitchFamily="49" charset="0"/>
              </a:rPr>
              <a:t>AND </a:t>
            </a:r>
            <a:r>
              <a:rPr lang="en-US" sz="1600" dirty="0" smtClean="0">
                <a:latin typeface="Consolas" panose="020B0609020204030204" pitchFamily="49" charset="0"/>
              </a:rPr>
              <a:t>O_CID = </a:t>
            </a:r>
            <a:r>
              <a:rPr lang="en-US" sz="1600" dirty="0">
                <a:latin typeface="Consolas" panose="020B0609020204030204" pitchFamily="49" charset="0"/>
              </a:rPr>
              <a:t>C_CID</a:t>
            </a:r>
            <a:endParaRPr lang="en-US" sz="1600" dirty="0" smtClean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AND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latin typeface="Consolas" panose="020B0609020204030204" pitchFamily="49" charset="0"/>
              </a:rPr>
              <a:t>O_Odate</a:t>
            </a:r>
            <a:r>
              <a:rPr lang="en-US" sz="1600" dirty="0" smtClean="0">
                <a:latin typeface="Consolas" panose="020B0609020204030204" pitchFamily="49" charset="0"/>
              </a:rPr>
              <a:t> &gt;= ‘2018-11-14’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</a:rPr>
              <a:t>AND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latin typeface="Consolas" panose="020B0609020204030204" pitchFamily="49" charset="0"/>
              </a:rPr>
              <a:t>C_Msegment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= ‘AUTOMOBILE</a:t>
            </a:r>
            <a:r>
              <a:rPr lang="en-US" sz="1600" dirty="0" smtClean="0">
                <a:latin typeface="Consolas" panose="020B0609020204030204" pitchFamily="49" charset="0"/>
              </a:rPr>
              <a:t>’</a:t>
            </a:r>
          </a:p>
          <a:p>
            <a:r>
              <a:rPr lang="en-US" sz="1600" b="1" dirty="0" smtClean="0">
                <a:latin typeface="Consolas" panose="020B0609020204030204" pitchFamily="49" charset="0"/>
              </a:rPr>
              <a:t>GROUP BY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O</a:t>
            </a:r>
            <a:r>
              <a:rPr lang="en-US" sz="1600" dirty="0" smtClean="0">
                <a:latin typeface="Consolas" panose="020B0609020204030204" pitchFamily="49" charset="0"/>
              </a:rPr>
              <a:t>_OID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151906" y="1222894"/>
            <a:ext cx="197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Declarative: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not how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025915" y="1485771"/>
            <a:ext cx="1941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Flexibility: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closure property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composability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4710314" y="2140884"/>
            <a:ext cx="1381024" cy="52058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532069" y="2575174"/>
            <a:ext cx="361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Logical Query Plans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831402" y="3443889"/>
            <a:ext cx="2175125" cy="2955434"/>
            <a:chOff x="6953952" y="3223968"/>
            <a:chExt cx="2175125" cy="2955434"/>
          </a:xfrm>
        </p:grpSpPr>
        <p:sp>
          <p:nvSpPr>
            <p:cNvPr id="98" name="Textfeld 45"/>
            <p:cNvSpPr txBox="1"/>
            <p:nvPr/>
          </p:nvSpPr>
          <p:spPr>
            <a:xfrm>
              <a:off x="7601260" y="340516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 smtClean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99" name="Gerade Verbindung 50"/>
            <p:cNvCxnSpPr>
              <a:stCxn id="98" idx="0"/>
            </p:cNvCxnSpPr>
            <p:nvPr/>
          </p:nvCxnSpPr>
          <p:spPr>
            <a:xfrm flipV="1">
              <a:off x="7877723" y="3223968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feld 45"/>
            <p:cNvSpPr txBox="1"/>
            <p:nvPr/>
          </p:nvSpPr>
          <p:spPr>
            <a:xfrm>
              <a:off x="7602829" y="389693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 smtClean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01" name="Gerade Verbindung 50"/>
            <p:cNvCxnSpPr>
              <a:stCxn id="100" idx="0"/>
              <a:endCxn id="98" idx="2"/>
            </p:cNvCxnSpPr>
            <p:nvPr/>
          </p:nvCxnSpPr>
          <p:spPr>
            <a:xfrm flipH="1" flipV="1">
              <a:off x="7877723" y="3712945"/>
              <a:ext cx="1569" cy="1839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feld 45"/>
            <p:cNvSpPr txBox="1"/>
            <p:nvPr/>
          </p:nvSpPr>
          <p:spPr>
            <a:xfrm>
              <a:off x="7601260" y="4895947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103" name="Textfeld 45"/>
            <p:cNvSpPr txBox="1"/>
            <p:nvPr/>
          </p:nvSpPr>
          <p:spPr>
            <a:xfrm>
              <a:off x="7604399" y="439812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 smtClean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04" name="Gerade Verbindung 50"/>
            <p:cNvCxnSpPr>
              <a:stCxn id="103" idx="0"/>
              <a:endCxn id="100" idx="2"/>
            </p:cNvCxnSpPr>
            <p:nvPr/>
          </p:nvCxnSpPr>
          <p:spPr>
            <a:xfrm flipH="1" flipV="1">
              <a:off x="7879292" y="4204710"/>
              <a:ext cx="1570" cy="19341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50"/>
            <p:cNvCxnSpPr>
              <a:stCxn id="102" idx="0"/>
              <a:endCxn id="103" idx="2"/>
            </p:cNvCxnSpPr>
            <p:nvPr/>
          </p:nvCxnSpPr>
          <p:spPr>
            <a:xfrm flipV="1">
              <a:off x="7877723" y="4705902"/>
              <a:ext cx="3139" cy="19004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feld 45"/>
            <p:cNvSpPr txBox="1"/>
            <p:nvPr/>
          </p:nvSpPr>
          <p:spPr>
            <a:xfrm>
              <a:off x="7272892" y="537828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07" name="Gerade Verbindung 50"/>
            <p:cNvCxnSpPr>
              <a:stCxn id="106" idx="0"/>
            </p:cNvCxnSpPr>
            <p:nvPr/>
          </p:nvCxnSpPr>
          <p:spPr>
            <a:xfrm flipV="1">
              <a:off x="7549355" y="5203724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feld 45"/>
            <p:cNvSpPr txBox="1"/>
            <p:nvPr/>
          </p:nvSpPr>
          <p:spPr>
            <a:xfrm>
              <a:off x="7887205" y="537985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09" name="Gerade Verbindung 50"/>
            <p:cNvCxnSpPr>
              <a:stCxn id="108" idx="0"/>
            </p:cNvCxnSpPr>
            <p:nvPr/>
          </p:nvCxnSpPr>
          <p:spPr>
            <a:xfrm flipH="1" flipV="1">
              <a:off x="7997018" y="5203887"/>
              <a:ext cx="166650" cy="17597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7923334" y="4529952"/>
              <a:ext cx="10342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AUTOMOBILE</a:t>
              </a:r>
              <a:endParaRPr lang="en-US" sz="12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924901" y="3994191"/>
              <a:ext cx="12041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Consolas" panose="020B0609020204030204" pitchFamily="49" charset="0"/>
                </a:rPr>
                <a:t>&gt;=2018-11-14</a:t>
              </a:r>
              <a:endParaRPr lang="en-US" sz="12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926470" y="3505566"/>
              <a:ext cx="10342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s</a:t>
              </a:r>
              <a:r>
                <a:rPr lang="en-US" sz="1200" dirty="0" smtClean="0">
                  <a:latin typeface="Consolas" panose="020B0609020204030204" pitchFamily="49" charset="0"/>
                </a:rPr>
                <a:t>um(Price)</a:t>
              </a:r>
              <a:endParaRPr lang="en-US" sz="1200" dirty="0"/>
            </a:p>
          </p:txBody>
        </p:sp>
        <p:sp>
          <p:nvSpPr>
            <p:cNvPr id="113" name="Textfeld 45"/>
            <p:cNvSpPr txBox="1"/>
            <p:nvPr/>
          </p:nvSpPr>
          <p:spPr>
            <a:xfrm>
              <a:off x="6953952" y="587005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14" name="Gerade Verbindung 50"/>
            <p:cNvCxnSpPr>
              <a:stCxn id="113" idx="0"/>
            </p:cNvCxnSpPr>
            <p:nvPr/>
          </p:nvCxnSpPr>
          <p:spPr>
            <a:xfrm flipV="1">
              <a:off x="7230415" y="5695491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feld 45"/>
            <p:cNvSpPr txBox="1"/>
            <p:nvPr/>
          </p:nvSpPr>
          <p:spPr>
            <a:xfrm>
              <a:off x="7568265" y="587162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16" name="Gerade Verbindung 50"/>
            <p:cNvCxnSpPr>
              <a:stCxn id="115" idx="0"/>
            </p:cNvCxnSpPr>
            <p:nvPr/>
          </p:nvCxnSpPr>
          <p:spPr>
            <a:xfrm flipH="1" flipV="1">
              <a:off x="7678078" y="5695655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6878537" y="2981973"/>
            <a:ext cx="1809775" cy="3742450"/>
            <a:chOff x="6878537" y="2931733"/>
            <a:chExt cx="1809775" cy="3742450"/>
          </a:xfrm>
        </p:grpSpPr>
        <p:sp>
          <p:nvSpPr>
            <p:cNvPr id="118" name="TextBox 117"/>
            <p:cNvSpPr txBox="1"/>
            <p:nvPr/>
          </p:nvSpPr>
          <p:spPr>
            <a:xfrm>
              <a:off x="6964866" y="4556177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</a:t>
              </a:r>
              <a:endPara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878537" y="4048699"/>
              <a:ext cx="78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0.001</a:t>
              </a:r>
              <a:endPara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993956" y="5509853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10K</a:t>
              </a:r>
              <a:endPara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552468" y="5992195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1G</a:t>
              </a:r>
              <a:endPara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891933" y="6304851"/>
              <a:ext cx="808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100M</a:t>
              </a:r>
              <a:endPara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955058" y="2931733"/>
              <a:ext cx="16347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C(P)=2.2G</a:t>
              </a:r>
              <a:endPara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532069" y="3850813"/>
            <a:ext cx="1575738" cy="2444815"/>
            <a:chOff x="4730792" y="3451782"/>
            <a:chExt cx="1575738" cy="2444815"/>
          </a:xfrm>
        </p:grpSpPr>
        <p:sp>
          <p:nvSpPr>
            <p:cNvPr id="125" name="Textfeld 45"/>
            <p:cNvSpPr txBox="1"/>
            <p:nvPr/>
          </p:nvSpPr>
          <p:spPr>
            <a:xfrm>
              <a:off x="5378101" y="363298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 smtClean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26" name="Gerade Verbindung 50"/>
            <p:cNvCxnSpPr>
              <a:stCxn id="125" idx="0"/>
            </p:cNvCxnSpPr>
            <p:nvPr/>
          </p:nvCxnSpPr>
          <p:spPr>
            <a:xfrm flipV="1">
              <a:off x="5654564" y="3451782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50"/>
            <p:cNvCxnSpPr>
              <a:stCxn id="128" idx="0"/>
              <a:endCxn id="125" idx="2"/>
            </p:cNvCxnSpPr>
            <p:nvPr/>
          </p:nvCxnSpPr>
          <p:spPr>
            <a:xfrm flipV="1">
              <a:off x="5654564" y="3940759"/>
              <a:ext cx="0" cy="19318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feld 45"/>
            <p:cNvSpPr txBox="1"/>
            <p:nvPr/>
          </p:nvSpPr>
          <p:spPr>
            <a:xfrm>
              <a:off x="5378101" y="413394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29" name="Gerade Verbindung 50"/>
            <p:cNvCxnSpPr>
              <a:stCxn id="133" idx="0"/>
              <a:endCxn id="140" idx="2"/>
            </p:cNvCxnSpPr>
            <p:nvPr/>
          </p:nvCxnSpPr>
          <p:spPr>
            <a:xfrm flipV="1">
              <a:off x="5010427" y="5408240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feld 45"/>
            <p:cNvSpPr txBox="1"/>
            <p:nvPr/>
          </p:nvSpPr>
          <p:spPr>
            <a:xfrm>
              <a:off x="5049733" y="461628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31" name="Gerade Verbindung 50"/>
            <p:cNvCxnSpPr>
              <a:stCxn id="130" idx="0"/>
            </p:cNvCxnSpPr>
            <p:nvPr/>
          </p:nvCxnSpPr>
          <p:spPr>
            <a:xfrm flipV="1">
              <a:off x="5326196" y="4441721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50"/>
            <p:cNvCxnSpPr>
              <a:stCxn id="136" idx="0"/>
            </p:cNvCxnSpPr>
            <p:nvPr/>
          </p:nvCxnSpPr>
          <p:spPr>
            <a:xfrm flipH="1" flipV="1">
              <a:off x="5791354" y="4430952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feld 45"/>
            <p:cNvSpPr txBox="1"/>
            <p:nvPr/>
          </p:nvSpPr>
          <p:spPr>
            <a:xfrm>
              <a:off x="4730792" y="5588820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34" name="Textfeld 45"/>
            <p:cNvSpPr txBox="1"/>
            <p:nvPr/>
          </p:nvSpPr>
          <p:spPr>
            <a:xfrm>
              <a:off x="5345106" y="510962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35" name="Gerade Verbindung 50"/>
            <p:cNvCxnSpPr>
              <a:stCxn id="134" idx="0"/>
            </p:cNvCxnSpPr>
            <p:nvPr/>
          </p:nvCxnSpPr>
          <p:spPr>
            <a:xfrm flipH="1" flipV="1">
              <a:off x="5454919" y="4933652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feld 45"/>
            <p:cNvSpPr txBox="1"/>
            <p:nvPr/>
          </p:nvSpPr>
          <p:spPr>
            <a:xfrm>
              <a:off x="5753604" y="4624140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 smtClean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37" name="Textfeld 45"/>
            <p:cNvSpPr txBox="1"/>
            <p:nvPr/>
          </p:nvSpPr>
          <p:spPr>
            <a:xfrm>
              <a:off x="5748888" y="5108051"/>
              <a:ext cx="557641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38" name="Gerade Verbindung 50"/>
            <p:cNvCxnSpPr>
              <a:stCxn id="137" idx="0"/>
              <a:endCxn id="136" idx="2"/>
            </p:cNvCxnSpPr>
            <p:nvPr/>
          </p:nvCxnSpPr>
          <p:spPr>
            <a:xfrm flipV="1">
              <a:off x="6027709" y="4931917"/>
              <a:ext cx="2358" cy="17613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50"/>
            <p:cNvCxnSpPr>
              <a:stCxn id="140" idx="0"/>
            </p:cNvCxnSpPr>
            <p:nvPr/>
          </p:nvCxnSpPr>
          <p:spPr>
            <a:xfrm flipV="1">
              <a:off x="5013599" y="4931917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feld 45"/>
            <p:cNvSpPr txBox="1"/>
            <p:nvPr/>
          </p:nvSpPr>
          <p:spPr>
            <a:xfrm>
              <a:off x="4737136" y="510046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 smtClean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5646301" y="3208027"/>
            <a:ext cx="163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C(P)=1.32M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4091344" y="3852384"/>
            <a:ext cx="1581415" cy="2446384"/>
            <a:chOff x="3733123" y="3453351"/>
            <a:chExt cx="1581415" cy="2446384"/>
          </a:xfrm>
        </p:grpSpPr>
        <p:sp>
          <p:nvSpPr>
            <p:cNvPr id="143" name="Textfeld 45"/>
            <p:cNvSpPr txBox="1"/>
            <p:nvPr/>
          </p:nvSpPr>
          <p:spPr>
            <a:xfrm>
              <a:off x="4380432" y="3634551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 smtClean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44" name="Gerade Verbindung 50"/>
            <p:cNvCxnSpPr>
              <a:stCxn id="143" idx="0"/>
            </p:cNvCxnSpPr>
            <p:nvPr/>
          </p:nvCxnSpPr>
          <p:spPr>
            <a:xfrm flipV="1">
              <a:off x="4656895" y="3453351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50"/>
            <p:cNvCxnSpPr>
              <a:stCxn id="146" idx="0"/>
              <a:endCxn id="143" idx="2"/>
            </p:cNvCxnSpPr>
            <p:nvPr/>
          </p:nvCxnSpPr>
          <p:spPr>
            <a:xfrm flipV="1">
              <a:off x="4656895" y="3942328"/>
              <a:ext cx="0" cy="19318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feld 45"/>
            <p:cNvSpPr txBox="1"/>
            <p:nvPr/>
          </p:nvSpPr>
          <p:spPr>
            <a:xfrm>
              <a:off x="4380432" y="413551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47" name="Textfeld 45"/>
            <p:cNvSpPr txBox="1"/>
            <p:nvPr/>
          </p:nvSpPr>
          <p:spPr>
            <a:xfrm>
              <a:off x="4052064" y="461785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48" name="Gerade Verbindung 50"/>
            <p:cNvCxnSpPr>
              <a:stCxn id="147" idx="0"/>
            </p:cNvCxnSpPr>
            <p:nvPr/>
          </p:nvCxnSpPr>
          <p:spPr>
            <a:xfrm flipV="1">
              <a:off x="4328527" y="4443290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50"/>
            <p:cNvCxnSpPr/>
            <p:nvPr/>
          </p:nvCxnSpPr>
          <p:spPr>
            <a:xfrm flipH="1" flipV="1">
              <a:off x="4793685" y="4432521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Gerade Verbindung 50"/>
            <p:cNvCxnSpPr/>
            <p:nvPr/>
          </p:nvCxnSpPr>
          <p:spPr>
            <a:xfrm flipH="1" flipV="1">
              <a:off x="4457250" y="4935221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50"/>
            <p:cNvCxnSpPr/>
            <p:nvPr/>
          </p:nvCxnSpPr>
          <p:spPr>
            <a:xfrm flipV="1">
              <a:off x="4015930" y="4933486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feld 45"/>
            <p:cNvSpPr txBox="1"/>
            <p:nvPr/>
          </p:nvSpPr>
          <p:spPr>
            <a:xfrm>
              <a:off x="4761612" y="463159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53" name="Gerade Verbindung 50"/>
            <p:cNvCxnSpPr>
              <a:stCxn id="154" idx="0"/>
              <a:endCxn id="155" idx="2"/>
            </p:cNvCxnSpPr>
            <p:nvPr/>
          </p:nvCxnSpPr>
          <p:spPr>
            <a:xfrm flipV="1">
              <a:off x="4012758" y="5409809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feld 45"/>
            <p:cNvSpPr txBox="1"/>
            <p:nvPr/>
          </p:nvSpPr>
          <p:spPr>
            <a:xfrm>
              <a:off x="3733123" y="5590389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55" name="Textfeld 45"/>
            <p:cNvSpPr txBox="1"/>
            <p:nvPr/>
          </p:nvSpPr>
          <p:spPr>
            <a:xfrm>
              <a:off x="3739467" y="510203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 smtClean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56" name="Gerade Verbindung 50"/>
            <p:cNvCxnSpPr>
              <a:stCxn id="157" idx="0"/>
              <a:endCxn id="158" idx="2"/>
            </p:cNvCxnSpPr>
            <p:nvPr/>
          </p:nvCxnSpPr>
          <p:spPr>
            <a:xfrm flipV="1">
              <a:off x="4598793" y="5411378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feld 45"/>
            <p:cNvSpPr txBox="1"/>
            <p:nvPr/>
          </p:nvSpPr>
          <p:spPr>
            <a:xfrm>
              <a:off x="4319158" y="5591958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58" name="Textfeld 45"/>
            <p:cNvSpPr txBox="1"/>
            <p:nvPr/>
          </p:nvSpPr>
          <p:spPr>
            <a:xfrm>
              <a:off x="4325502" y="5103601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 smtClean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4196144" y="3390469"/>
            <a:ext cx="163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C(P)=0.34M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420065" y="3227507"/>
            <a:ext cx="276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Physical Query Plan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084132" y="6377195"/>
            <a:ext cx="317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#3 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Optimization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581198" y="3640301"/>
            <a:ext cx="2775117" cy="2899456"/>
            <a:chOff x="485600" y="3714980"/>
            <a:chExt cx="2775117" cy="2899456"/>
          </a:xfrm>
        </p:grpSpPr>
        <p:cxnSp>
          <p:nvCxnSpPr>
            <p:cNvPr id="163" name="Gerade Verbindung 50"/>
            <p:cNvCxnSpPr>
              <a:stCxn id="164" idx="0"/>
            </p:cNvCxnSpPr>
            <p:nvPr/>
          </p:nvCxnSpPr>
          <p:spPr>
            <a:xfrm flipV="1">
              <a:off x="2280544" y="3714980"/>
              <a:ext cx="0" cy="18610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feld 45"/>
            <p:cNvSpPr txBox="1"/>
            <p:nvPr/>
          </p:nvSpPr>
          <p:spPr>
            <a:xfrm>
              <a:off x="1638777" y="3901088"/>
              <a:ext cx="1283533" cy="553998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Hash</a:t>
              </a:r>
              <a:br>
                <a:rPr lang="de-DE" b="1" dirty="0" smtClean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b="1" dirty="0" smtClean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GrpJoin</a:t>
              </a:r>
              <a:endPara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65" name="Textfeld 45"/>
            <p:cNvSpPr txBox="1"/>
            <p:nvPr/>
          </p:nvSpPr>
          <p:spPr>
            <a:xfrm>
              <a:off x="1298945" y="4732447"/>
              <a:ext cx="96202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Hash</a:t>
              </a:r>
              <a:br>
                <a:rPr lang="de-DE" b="1" dirty="0" smtClean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b="1" dirty="0" smtClean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Join</a:t>
              </a:r>
              <a:endPara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66" name="Gerade Verbindung 50"/>
            <p:cNvCxnSpPr>
              <a:stCxn id="165" idx="0"/>
            </p:cNvCxnSpPr>
            <p:nvPr/>
          </p:nvCxnSpPr>
          <p:spPr>
            <a:xfrm flipV="1">
              <a:off x="1779958" y="4548555"/>
              <a:ext cx="213813" cy="18389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 Verbindung 50"/>
            <p:cNvCxnSpPr/>
            <p:nvPr/>
          </p:nvCxnSpPr>
          <p:spPr>
            <a:xfrm flipH="1" flipV="1">
              <a:off x="2636524" y="4547213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 Verbindung 50"/>
            <p:cNvCxnSpPr/>
            <p:nvPr/>
          </p:nvCxnSpPr>
          <p:spPr>
            <a:xfrm flipH="1" flipV="1">
              <a:off x="2083270" y="5342146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 Verbindung 50"/>
            <p:cNvCxnSpPr/>
            <p:nvPr/>
          </p:nvCxnSpPr>
          <p:spPr>
            <a:xfrm flipV="1">
              <a:off x="1283732" y="5340411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feld 45"/>
            <p:cNvSpPr txBox="1"/>
            <p:nvPr/>
          </p:nvSpPr>
          <p:spPr>
            <a:xfrm>
              <a:off x="2447864" y="4755165"/>
              <a:ext cx="812853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TScan</a:t>
              </a:r>
              <a:r>
                <a:rPr lang="de-DE" sz="2000" b="1" dirty="0" smtClean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 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71" name="Textfeld 45"/>
            <p:cNvSpPr txBox="1"/>
            <p:nvPr/>
          </p:nvSpPr>
          <p:spPr>
            <a:xfrm>
              <a:off x="677206" y="5535399"/>
              <a:ext cx="1194076" cy="584775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IXScan</a:t>
              </a:r>
              <a:r>
                <a:rPr lang="de-DE" sz="2000" b="1" dirty="0" smtClean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/>
              </a:r>
              <a:br>
                <a:rPr lang="de-DE" sz="2000" b="1" dirty="0" smtClean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sz="2000" b="1" dirty="0" smtClean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72" name="Gerade Verbindung 50"/>
            <p:cNvCxnSpPr>
              <a:stCxn id="173" idx="0"/>
              <a:endCxn id="174" idx="2"/>
            </p:cNvCxnSpPr>
            <p:nvPr/>
          </p:nvCxnSpPr>
          <p:spPr>
            <a:xfrm flipH="1" flipV="1">
              <a:off x="2227985" y="5818303"/>
              <a:ext cx="149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feld 45"/>
            <p:cNvSpPr txBox="1"/>
            <p:nvPr/>
          </p:nvSpPr>
          <p:spPr>
            <a:xfrm>
              <a:off x="1739244" y="5998883"/>
              <a:ext cx="980466" cy="615553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TScan</a:t>
              </a:r>
              <a:r>
                <a:rPr lang="de-DE" sz="2000" b="1" dirty="0" smtClean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 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74" name="Textfeld 45"/>
            <p:cNvSpPr txBox="1"/>
            <p:nvPr/>
          </p:nvSpPr>
          <p:spPr>
            <a:xfrm>
              <a:off x="1951522" y="5510526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 smtClean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175" name="Isosceles Triangle 174"/>
            <p:cNvSpPr/>
            <p:nvPr/>
          </p:nvSpPr>
          <p:spPr>
            <a:xfrm>
              <a:off x="485600" y="5909330"/>
              <a:ext cx="1005526" cy="529177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smtClean="0"/>
                <a:t>Date</a:t>
              </a:r>
              <a:endParaRPr lang="en-US" b="1" dirty="0"/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-59229" y="3581488"/>
            <a:ext cx="189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#4 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Data </a:t>
            </a:r>
            <a:b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1019175" y="1983814"/>
            <a:ext cx="1580871" cy="23071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333375" y="2717239"/>
            <a:ext cx="1746469" cy="22726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Arrow Connector 178"/>
          <p:cNvCxnSpPr/>
          <p:nvPr/>
        </p:nvCxnSpPr>
        <p:spPr>
          <a:xfrm flipH="1">
            <a:off x="3300084" y="4014159"/>
            <a:ext cx="1236089" cy="99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38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141" grpId="0"/>
      <p:bldP spid="159" grpId="0"/>
      <p:bldP spid="160" grpId="0"/>
      <p:bldP spid="161" grpId="0"/>
      <p:bldP spid="176" grpId="0"/>
      <p:bldP spid="177" grpId="0" animBg="1"/>
      <p:bldP spid="1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Coarse-grained System Architecture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Motivation and Goals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6643" y="612950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68" y="649571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Rechteck 100"/>
          <p:cNvSpPr/>
          <p:nvPr/>
        </p:nvSpPr>
        <p:spPr>
          <a:xfrm>
            <a:off x="3209154" y="2106232"/>
            <a:ext cx="3220373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</a:t>
            </a:r>
            <a:endParaRPr lang="en-US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hteck 100"/>
          <p:cNvSpPr/>
          <p:nvPr/>
        </p:nvSpPr>
        <p:spPr>
          <a:xfrm>
            <a:off x="3200781" y="2962015"/>
            <a:ext cx="3220373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</a:t>
            </a:r>
            <a:endParaRPr lang="en-US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hteck 100"/>
          <p:cNvSpPr/>
          <p:nvPr/>
        </p:nvSpPr>
        <p:spPr>
          <a:xfrm>
            <a:off x="3200781" y="3817798"/>
            <a:ext cx="3220373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</a:t>
            </a:r>
            <a:endParaRPr lang="en-US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100"/>
          <p:cNvSpPr/>
          <p:nvPr/>
        </p:nvSpPr>
        <p:spPr>
          <a:xfrm>
            <a:off x="1056409" y="2109954"/>
            <a:ext cx="1897805" cy="2355916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Metadata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100"/>
          <p:cNvSpPr/>
          <p:nvPr/>
        </p:nvSpPr>
        <p:spPr>
          <a:xfrm>
            <a:off x="6667721" y="2109954"/>
            <a:ext cx="1897805" cy="2355916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Transaction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DBMS Architecture, cont.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Motivation and Goals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536643" y="612950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5" name="Content Placeholder 2"/>
          <p:cNvSpPr>
            <a:spLocks noGrp="1"/>
          </p:cNvSpPr>
          <p:nvPr>
            <p:ph idx="1"/>
          </p:nvPr>
        </p:nvSpPr>
        <p:spPr>
          <a:xfrm>
            <a:off x="628650" y="1831159"/>
            <a:ext cx="7886700" cy="46673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6" name="Inhaltsplatzhalter 2"/>
          <p:cNvSpPr txBox="1">
            <a:spLocks/>
          </p:cNvSpPr>
          <p:nvPr/>
        </p:nvSpPr>
        <p:spPr>
          <a:xfrm>
            <a:off x="285750" y="1472646"/>
            <a:ext cx="8572500" cy="5072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hteck 96"/>
          <p:cNvSpPr/>
          <p:nvPr/>
        </p:nvSpPr>
        <p:spPr>
          <a:xfrm>
            <a:off x="3827283" y="5795635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System</a:t>
            </a:r>
            <a:r>
              <a:rPr lang="en-U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(File Mgmt)</a:t>
            </a:r>
            <a:endPara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hteck 97"/>
          <p:cNvSpPr/>
          <p:nvPr/>
        </p:nvSpPr>
        <p:spPr>
          <a:xfrm>
            <a:off x="3827283" y="4859531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Buffer Management</a:t>
            </a:r>
            <a:r>
              <a:rPr lang="en-U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(Propagation control)</a:t>
            </a:r>
            <a:endPara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hteck 98"/>
          <p:cNvSpPr/>
          <p:nvPr/>
        </p:nvSpPr>
        <p:spPr>
          <a:xfrm>
            <a:off x="3827283" y="3759802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(Record) Storage System</a:t>
            </a:r>
            <a:r>
              <a:rPr lang="en-U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(Access path mgmt)</a:t>
            </a:r>
            <a:endPara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hteck 99"/>
          <p:cNvSpPr/>
          <p:nvPr/>
        </p:nvSpPr>
        <p:spPr>
          <a:xfrm>
            <a:off x="3827283" y="2650448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(Data) Access System</a:t>
            </a:r>
            <a:r>
              <a:rPr lang="en-U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(Navigational access)</a:t>
            </a:r>
            <a:endPara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hteck 100"/>
          <p:cNvSpPr/>
          <p:nvPr/>
        </p:nvSpPr>
        <p:spPr>
          <a:xfrm>
            <a:off x="3827283" y="1714344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System </a:t>
            </a:r>
            <a:r>
              <a:rPr lang="en-US" sz="1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(Nonprocedural access)</a:t>
            </a:r>
            <a:endParaRPr 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feld 101"/>
          <p:cNvSpPr txBox="1"/>
          <p:nvPr/>
        </p:nvSpPr>
        <p:spPr>
          <a:xfrm>
            <a:off x="1732540" y="1366029"/>
            <a:ext cx="25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Set-Oriented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83" name="Textfeld 102"/>
          <p:cNvSpPr txBox="1"/>
          <p:nvPr/>
        </p:nvSpPr>
        <p:spPr>
          <a:xfrm>
            <a:off x="1626666" y="3324862"/>
            <a:ext cx="267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Record 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84" name="Textfeld 103"/>
          <p:cNvSpPr txBox="1"/>
          <p:nvPr/>
        </p:nvSpPr>
        <p:spPr>
          <a:xfrm>
            <a:off x="1771044" y="4443841"/>
            <a:ext cx="237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buffer 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85" name="Textfeld 104"/>
          <p:cNvSpPr txBox="1"/>
          <p:nvPr/>
        </p:nvSpPr>
        <p:spPr>
          <a:xfrm>
            <a:off x="2582138" y="546482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86" name="Textfeld 106"/>
          <p:cNvSpPr txBox="1"/>
          <p:nvPr/>
        </p:nvSpPr>
        <p:spPr>
          <a:xfrm>
            <a:off x="1405280" y="2302133"/>
            <a:ext cx="286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Record-Oriented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cxnSp>
        <p:nvCxnSpPr>
          <p:cNvPr id="87" name="Gerade Verbindung mit Pfeil 107"/>
          <p:cNvCxnSpPr>
            <a:stCxn id="80" idx="0"/>
            <a:endCxn id="81" idx="2"/>
          </p:cNvCxnSpPr>
          <p:nvPr/>
        </p:nvCxnSpPr>
        <p:spPr>
          <a:xfrm flipV="1">
            <a:off x="5037040" y="2362416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108"/>
          <p:cNvCxnSpPr>
            <a:stCxn id="79" idx="0"/>
            <a:endCxn id="80" idx="2"/>
          </p:cNvCxnSpPr>
          <p:nvPr/>
        </p:nvCxnSpPr>
        <p:spPr>
          <a:xfrm flipV="1">
            <a:off x="5037040" y="3298520"/>
            <a:ext cx="0" cy="46128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109"/>
          <p:cNvCxnSpPr>
            <a:stCxn id="78" idx="0"/>
            <a:endCxn id="79" idx="2"/>
          </p:cNvCxnSpPr>
          <p:nvPr/>
        </p:nvCxnSpPr>
        <p:spPr>
          <a:xfrm flipV="1">
            <a:off x="5037040" y="4407874"/>
            <a:ext cx="0" cy="451657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110"/>
          <p:cNvCxnSpPr>
            <a:stCxn id="77" idx="0"/>
            <a:endCxn id="78" idx="2"/>
          </p:cNvCxnSpPr>
          <p:nvPr/>
        </p:nvCxnSpPr>
        <p:spPr>
          <a:xfrm flipV="1">
            <a:off x="5037040" y="5507603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111"/>
          <p:cNvCxnSpPr>
            <a:endCxn id="77" idx="2"/>
          </p:cNvCxnSpPr>
          <p:nvPr/>
        </p:nvCxnSpPr>
        <p:spPr>
          <a:xfrm flipV="1">
            <a:off x="5037040" y="6443707"/>
            <a:ext cx="0" cy="259775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112"/>
          <p:cNvCxnSpPr>
            <a:stCxn id="105" idx="2"/>
            <a:endCxn id="81" idx="0"/>
          </p:cNvCxnSpPr>
          <p:nvPr/>
        </p:nvCxnSpPr>
        <p:spPr>
          <a:xfrm flipH="1">
            <a:off x="5037040" y="1373184"/>
            <a:ext cx="5404" cy="341160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119"/>
          <p:cNvSpPr txBox="1"/>
          <p:nvPr/>
        </p:nvSpPr>
        <p:spPr>
          <a:xfrm>
            <a:off x="6439751" y="1324687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SELECT * FROM R</a:t>
            </a:r>
          </a:p>
        </p:txBody>
      </p:sp>
      <p:sp>
        <p:nvSpPr>
          <p:cNvPr id="101" name="Textfeld 120"/>
          <p:cNvSpPr txBox="1"/>
          <p:nvPr/>
        </p:nvSpPr>
        <p:spPr>
          <a:xfrm>
            <a:off x="6449375" y="2260791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FIND NEXT record</a:t>
            </a:r>
          </a:p>
        </p:txBody>
      </p:sp>
      <p:sp>
        <p:nvSpPr>
          <p:cNvPr id="102" name="Textfeld 121"/>
          <p:cNvSpPr txBox="1"/>
          <p:nvPr/>
        </p:nvSpPr>
        <p:spPr>
          <a:xfrm>
            <a:off x="6449375" y="3370145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B-Tree </a:t>
            </a:r>
            <a:b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getNext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feld 122"/>
          <p:cNvSpPr txBox="1"/>
          <p:nvPr/>
        </p:nvSpPr>
        <p:spPr>
          <a:xfrm>
            <a:off x="6449375" y="4306249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page j</a:t>
            </a:r>
          </a:p>
        </p:txBody>
      </p:sp>
      <p:sp>
        <p:nvSpPr>
          <p:cNvPr id="104" name="Textfeld 123"/>
          <p:cNvSpPr txBox="1"/>
          <p:nvPr/>
        </p:nvSpPr>
        <p:spPr>
          <a:xfrm>
            <a:off x="6449375" y="5435595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block k</a:t>
            </a:r>
          </a:p>
        </p:txBody>
      </p:sp>
      <p:sp>
        <p:nvSpPr>
          <p:cNvPr id="105" name="Textfeld 126"/>
          <p:cNvSpPr txBox="1"/>
          <p:nvPr/>
        </p:nvSpPr>
        <p:spPr>
          <a:xfrm>
            <a:off x="4790416" y="10038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1800" b="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1800" b="0" baseline="-25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7682961" y="4880217"/>
            <a:ext cx="1368152" cy="648072"/>
            <a:chOff x="7682961" y="4880217"/>
            <a:chExt cx="1368152" cy="648072"/>
          </a:xfrm>
        </p:grpSpPr>
        <p:sp>
          <p:nvSpPr>
            <p:cNvPr id="106" name="Rechteck 128"/>
            <p:cNvSpPr/>
            <p:nvPr/>
          </p:nvSpPr>
          <p:spPr>
            <a:xfrm>
              <a:off x="7682961" y="4880217"/>
              <a:ext cx="1368152" cy="648072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hteck 129"/>
            <p:cNvSpPr/>
            <p:nvPr/>
          </p:nvSpPr>
          <p:spPr>
            <a:xfrm>
              <a:off x="7754969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hteck 130"/>
            <p:cNvSpPr/>
            <p:nvPr/>
          </p:nvSpPr>
          <p:spPr>
            <a:xfrm>
              <a:off x="7754969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hteck 131"/>
            <p:cNvSpPr/>
            <p:nvPr/>
          </p:nvSpPr>
          <p:spPr>
            <a:xfrm>
              <a:off x="8187017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hteck 132"/>
            <p:cNvSpPr/>
            <p:nvPr/>
          </p:nvSpPr>
          <p:spPr>
            <a:xfrm>
              <a:off x="8187017" y="4952225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Rechteck 133"/>
            <p:cNvSpPr/>
            <p:nvPr/>
          </p:nvSpPr>
          <p:spPr>
            <a:xfrm>
              <a:off x="8619065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hteck 134"/>
            <p:cNvSpPr/>
            <p:nvPr/>
          </p:nvSpPr>
          <p:spPr>
            <a:xfrm>
              <a:off x="8619065" y="5240257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3" name="Gefaltete Ecke 135"/>
          <p:cNvSpPr/>
          <p:nvPr/>
        </p:nvSpPr>
        <p:spPr>
          <a:xfrm>
            <a:off x="8403041" y="5978869"/>
            <a:ext cx="576064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Gefaltete Ecke 136"/>
          <p:cNvSpPr/>
          <p:nvPr/>
        </p:nvSpPr>
        <p:spPr>
          <a:xfrm>
            <a:off x="8115009" y="5906861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efaltete Ecke 137"/>
          <p:cNvSpPr/>
          <p:nvPr/>
        </p:nvSpPr>
        <p:spPr>
          <a:xfrm>
            <a:off x="7754969" y="5834853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7529217" y="3775855"/>
            <a:ext cx="1593904" cy="728464"/>
            <a:chOff x="7529217" y="3775855"/>
            <a:chExt cx="1593904" cy="728464"/>
          </a:xfrm>
        </p:grpSpPr>
        <p:sp>
          <p:nvSpPr>
            <p:cNvPr id="116" name="Gleichschenkliges Dreieck 138"/>
            <p:cNvSpPr/>
            <p:nvPr/>
          </p:nvSpPr>
          <p:spPr>
            <a:xfrm>
              <a:off x="7610953" y="37758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Rechteck 139"/>
            <p:cNvSpPr/>
            <p:nvPr/>
          </p:nvSpPr>
          <p:spPr>
            <a:xfrm>
              <a:off x="75292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hteck 140"/>
            <p:cNvSpPr/>
            <p:nvPr/>
          </p:nvSpPr>
          <p:spPr>
            <a:xfrm>
              <a:off x="7692689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Rechteck 141"/>
            <p:cNvSpPr/>
            <p:nvPr/>
          </p:nvSpPr>
          <p:spPr>
            <a:xfrm>
              <a:off x="78548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hteck 142"/>
            <p:cNvSpPr/>
            <p:nvPr/>
          </p:nvSpPr>
          <p:spPr>
            <a:xfrm>
              <a:off x="8023545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hteck 143"/>
            <p:cNvSpPr/>
            <p:nvPr/>
          </p:nvSpPr>
          <p:spPr>
            <a:xfrm>
              <a:off x="81870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Gleichschenkliges Dreieck 144"/>
            <p:cNvSpPr/>
            <p:nvPr/>
          </p:nvSpPr>
          <p:spPr>
            <a:xfrm>
              <a:off x="8403041" y="39282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hteck 145"/>
            <p:cNvSpPr/>
            <p:nvPr/>
          </p:nvSpPr>
          <p:spPr>
            <a:xfrm>
              <a:off x="83213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Rechteck 146"/>
            <p:cNvSpPr/>
            <p:nvPr/>
          </p:nvSpPr>
          <p:spPr>
            <a:xfrm>
              <a:off x="8484777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Rechteck 147"/>
            <p:cNvSpPr/>
            <p:nvPr/>
          </p:nvSpPr>
          <p:spPr>
            <a:xfrm>
              <a:off x="86469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Rechteck 148"/>
            <p:cNvSpPr/>
            <p:nvPr/>
          </p:nvSpPr>
          <p:spPr>
            <a:xfrm>
              <a:off x="8815633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hteck 149"/>
            <p:cNvSpPr/>
            <p:nvPr/>
          </p:nvSpPr>
          <p:spPr>
            <a:xfrm>
              <a:off x="89791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725735" y="1795259"/>
            <a:ext cx="1224136" cy="648072"/>
            <a:chOff x="7725735" y="1795259"/>
            <a:chExt cx="1224136" cy="648072"/>
          </a:xfrm>
        </p:grpSpPr>
        <p:sp>
          <p:nvSpPr>
            <p:cNvPr id="128" name="Rechteck 150"/>
            <p:cNvSpPr/>
            <p:nvPr/>
          </p:nvSpPr>
          <p:spPr>
            <a:xfrm>
              <a:off x="8474999" y="1939275"/>
              <a:ext cx="144016" cy="5040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Rechteck 151"/>
            <p:cNvSpPr/>
            <p:nvPr/>
          </p:nvSpPr>
          <p:spPr>
            <a:xfrm>
              <a:off x="8638471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Rechteck 152"/>
            <p:cNvSpPr/>
            <p:nvPr/>
          </p:nvSpPr>
          <p:spPr>
            <a:xfrm>
              <a:off x="8805855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hteck 153"/>
            <p:cNvSpPr/>
            <p:nvPr/>
          </p:nvSpPr>
          <p:spPr>
            <a:xfrm>
              <a:off x="7725735" y="179525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hteck 154"/>
            <p:cNvSpPr/>
            <p:nvPr/>
          </p:nvSpPr>
          <p:spPr>
            <a:xfrm>
              <a:off x="7725735" y="186726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hteck 155"/>
            <p:cNvSpPr/>
            <p:nvPr/>
          </p:nvSpPr>
          <p:spPr>
            <a:xfrm>
              <a:off x="7725735" y="193793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Rechteck 156"/>
            <p:cNvSpPr/>
            <p:nvPr/>
          </p:nvSpPr>
          <p:spPr>
            <a:xfrm>
              <a:off x="7725735" y="2011283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Rechteck 157"/>
            <p:cNvSpPr/>
            <p:nvPr/>
          </p:nvSpPr>
          <p:spPr>
            <a:xfrm>
              <a:off x="7725735" y="208329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6" name="Rechteck 158"/>
            <p:cNvSpPr/>
            <p:nvPr/>
          </p:nvSpPr>
          <p:spPr>
            <a:xfrm>
              <a:off x="7725735" y="215529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Rechteck 159"/>
            <p:cNvSpPr/>
            <p:nvPr/>
          </p:nvSpPr>
          <p:spPr>
            <a:xfrm>
              <a:off x="7725735" y="222730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8" name="Rechteck 194"/>
          <p:cNvSpPr/>
          <p:nvPr/>
        </p:nvSpPr>
        <p:spPr>
          <a:xfrm>
            <a:off x="394637" y="1664611"/>
            <a:ext cx="5898682" cy="1679265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18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139" name="Rechteck 195"/>
          <p:cNvSpPr/>
          <p:nvPr/>
        </p:nvSpPr>
        <p:spPr>
          <a:xfrm>
            <a:off x="394637" y="3700007"/>
            <a:ext cx="5897082" cy="778019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br>
              <a:rPr lang="en-US" sz="18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 smtClean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Rechteck 196"/>
          <p:cNvSpPr/>
          <p:nvPr/>
        </p:nvSpPr>
        <p:spPr>
          <a:xfrm>
            <a:off x="404261" y="4795657"/>
            <a:ext cx="5885857" cy="1724548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</a:t>
            </a:r>
            <a:br>
              <a:rPr lang="en-US" sz="18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 smtClean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Textfeld 104"/>
          <p:cNvSpPr txBox="1"/>
          <p:nvPr/>
        </p:nvSpPr>
        <p:spPr>
          <a:xfrm>
            <a:off x="2423449" y="646564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Device Interface</a:t>
            </a:r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68" y="649571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61651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6" grpId="0"/>
      <p:bldP spid="100" grpId="0"/>
      <p:bldP spid="101" grpId="0"/>
      <p:bldP spid="102" grpId="0"/>
      <p:bldP spid="103" grpId="0"/>
      <p:bldP spid="105" grpId="0"/>
      <p:bldP spid="138" grpId="0" animBg="1"/>
      <p:bldP spid="139" grpId="0" animBg="1"/>
      <p:bldP spid="1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Constantly Changing Environment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New application and </a:t>
            </a:r>
            <a:r>
              <a:rPr lang="en-US" b="1" dirty="0">
                <a:solidFill>
                  <a:schemeClr val="accent1"/>
                </a:solidFill>
              </a:rPr>
              <a:t>data analysis workloads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Heterogeneous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dirty="0" smtClean="0"/>
              <a:t> changing </a:t>
            </a:r>
            <a:r>
              <a:rPr lang="en-US" b="1" dirty="0" smtClean="0">
                <a:solidFill>
                  <a:schemeClr val="accent1"/>
                </a:solidFill>
              </a:rPr>
              <a:t>hardware characteristics</a:t>
            </a:r>
          </a:p>
          <a:p>
            <a:pPr lvl="1"/>
            <a:endParaRPr lang="en-US" dirty="0"/>
          </a:p>
          <a:p>
            <a:r>
              <a:rPr lang="en-US" dirty="0" smtClean="0"/>
              <a:t>#1 Architecture </a:t>
            </a:r>
            <a:r>
              <a:rPr lang="en-US" dirty="0"/>
              <a:t>and internals of traditional/modern </a:t>
            </a:r>
            <a:r>
              <a:rPr lang="en-US" dirty="0" smtClean="0"/>
              <a:t>DB </a:t>
            </a:r>
            <a:r>
              <a:rPr lang="en-US" dirty="0"/>
              <a:t>systems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#2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Understanding </a:t>
            </a:r>
            <a:r>
              <a:rPr lang="en-US" dirty="0" smtClean="0"/>
              <a:t>of DB </a:t>
            </a:r>
            <a:r>
              <a:rPr lang="en-US" dirty="0"/>
              <a:t>characteristics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better evaluation / usage</a:t>
            </a:r>
          </a:p>
          <a:p>
            <a:pPr lvl="1"/>
            <a:endParaRPr lang="en-US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#3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Understanding of effective techniques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build/extend 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DB systems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0" dirty="0" smtClean="0">
                <a:sym typeface="Wingdings" panose="05000000000000000000" pitchFamily="2" charset="2"/>
              </a:rPr>
              <a:t>(these fundamental techniques </a:t>
            </a:r>
            <a:r>
              <a:rPr lang="en-US" b="0" dirty="0">
                <a:sym typeface="Wingdings" panose="05000000000000000000" pitchFamily="2" charset="2"/>
              </a:rPr>
              <a:t>are </a:t>
            </a:r>
            <a:r>
              <a:rPr lang="en-US" dirty="0" smtClean="0">
                <a:solidFill>
                  <a:srgbClr val="7889FB"/>
                </a:solidFill>
                <a:sym typeface="Wingdings" panose="05000000000000000000" pitchFamily="2" charset="2"/>
              </a:rPr>
              <a:t>broadly 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applicable</a:t>
            </a:r>
            <a:r>
              <a:rPr lang="en-US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b="0" dirty="0">
                <a:sym typeface="Wingdings" panose="05000000000000000000" pitchFamily="2" charset="2"/>
              </a:rPr>
              <a:t>in other systems)</a:t>
            </a:r>
            <a:endParaRPr lang="en-US" b="0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Motivation and Goals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7562527" y="1695833"/>
            <a:ext cx="950042" cy="357161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142937" y="1305624"/>
            <a:ext cx="1754919" cy="357161"/>
          </a:xfrm>
          <a:prstGeom prst="flowChartProcess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New Workloads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7142937" y="2091067"/>
            <a:ext cx="1754920" cy="357161"/>
          </a:xfrm>
          <a:prstGeom prst="flowChartProcess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New HW/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Env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3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 and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A: System Architecture and Data Access </a:t>
            </a:r>
          </a:p>
          <a:p>
            <a:r>
              <a:rPr lang="en-US" dirty="0"/>
              <a:t>01 Introduction and Overview </a:t>
            </a:r>
            <a:r>
              <a:rPr lang="en-US" sz="1600" b="0" dirty="0"/>
              <a:t>[Oct </a:t>
            </a:r>
            <a:r>
              <a:rPr lang="en-US" sz="1600" b="0" dirty="0" smtClean="0"/>
              <a:t>06]</a:t>
            </a:r>
            <a:endParaRPr lang="en-US" sz="1600" b="0" dirty="0"/>
          </a:p>
          <a:p>
            <a:r>
              <a:rPr lang="en-US" dirty="0"/>
              <a:t>02 DB System Architectures </a:t>
            </a:r>
            <a:r>
              <a:rPr lang="en-US" sz="1600" b="0" dirty="0"/>
              <a:t>[Oct </a:t>
            </a:r>
            <a:r>
              <a:rPr lang="en-US" sz="1600" b="0" dirty="0" smtClean="0"/>
              <a:t>13]</a:t>
            </a:r>
            <a:endParaRPr lang="en-US" sz="1600" b="0" dirty="0"/>
          </a:p>
          <a:p>
            <a:r>
              <a:rPr lang="en-US" dirty="0"/>
              <a:t>03 Data Layouts and </a:t>
            </a:r>
            <a:r>
              <a:rPr lang="en-US" dirty="0" err="1"/>
              <a:t>Bufferpool</a:t>
            </a:r>
            <a:r>
              <a:rPr lang="en-US" dirty="0"/>
              <a:t> Management </a:t>
            </a:r>
            <a:r>
              <a:rPr lang="en-US" sz="1600" b="0" dirty="0"/>
              <a:t>[Oct </a:t>
            </a:r>
            <a:r>
              <a:rPr lang="en-US" sz="1600" b="0" dirty="0" smtClean="0"/>
              <a:t>20]</a:t>
            </a:r>
            <a:endParaRPr lang="en-US" sz="1600" b="0" dirty="0"/>
          </a:p>
          <a:p>
            <a:r>
              <a:rPr lang="en-US" dirty="0"/>
              <a:t>04 Index Structures and Partitioning </a:t>
            </a:r>
            <a:r>
              <a:rPr lang="en-US" sz="1600" b="0" dirty="0"/>
              <a:t>[Oct </a:t>
            </a:r>
            <a:r>
              <a:rPr lang="en-US" sz="1600" b="0" dirty="0" smtClean="0"/>
              <a:t>27]</a:t>
            </a:r>
            <a:endParaRPr lang="en-US" sz="1600" b="0" dirty="0"/>
          </a:p>
          <a:p>
            <a:r>
              <a:rPr lang="en-US" dirty="0"/>
              <a:t>05 Compression Techniques </a:t>
            </a:r>
            <a:r>
              <a:rPr lang="en-US" sz="1600" b="0" dirty="0"/>
              <a:t>[Nov </a:t>
            </a:r>
            <a:r>
              <a:rPr lang="en-US" sz="1600" b="0" dirty="0" smtClean="0"/>
              <a:t>03, Patrick]</a:t>
            </a:r>
            <a:endParaRPr lang="en-US" sz="1600" b="0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B: Query Processing and Optimization </a:t>
            </a:r>
          </a:p>
          <a:p>
            <a:r>
              <a:rPr lang="en-US" dirty="0"/>
              <a:t>06 Query Processing (operators, execution models) </a:t>
            </a:r>
            <a:r>
              <a:rPr lang="en-US" sz="1600" b="0" dirty="0"/>
              <a:t>[Nov </a:t>
            </a:r>
            <a:r>
              <a:rPr lang="en-US" sz="1600" b="0" dirty="0" smtClean="0"/>
              <a:t>10]</a:t>
            </a:r>
            <a:endParaRPr lang="en-US" sz="1600" b="0" dirty="0"/>
          </a:p>
          <a:p>
            <a:r>
              <a:rPr lang="en-US" dirty="0"/>
              <a:t>07 Query Compilation and Parallelization </a:t>
            </a:r>
            <a:r>
              <a:rPr lang="en-US" sz="1600" b="0" dirty="0"/>
              <a:t>[Nov </a:t>
            </a:r>
            <a:r>
              <a:rPr lang="en-US" sz="1600" b="0" dirty="0" smtClean="0"/>
              <a:t>17]</a:t>
            </a:r>
            <a:endParaRPr lang="en-US" sz="1600" b="0" dirty="0"/>
          </a:p>
          <a:p>
            <a:r>
              <a:rPr lang="en-US" dirty="0"/>
              <a:t>08 Query </a:t>
            </a:r>
            <a:r>
              <a:rPr lang="en-US" dirty="0" smtClean="0"/>
              <a:t>Optimization (rewrites, costs, join ordering) </a:t>
            </a:r>
            <a:r>
              <a:rPr lang="en-US" sz="1600" b="0" dirty="0"/>
              <a:t>[Nov </a:t>
            </a:r>
            <a:r>
              <a:rPr lang="en-US" sz="1600" b="0" dirty="0" smtClean="0"/>
              <a:t>24]</a:t>
            </a:r>
            <a:endParaRPr lang="en-US" sz="1600" b="0" dirty="0"/>
          </a:p>
          <a:p>
            <a:r>
              <a:rPr lang="en-US" dirty="0" smtClean="0"/>
              <a:t>10 </a:t>
            </a:r>
            <a:r>
              <a:rPr lang="en-US" dirty="0"/>
              <a:t>Adaptive Query Processing </a:t>
            </a:r>
            <a:r>
              <a:rPr lang="en-US" sz="1600" b="0" dirty="0"/>
              <a:t>[Dec </a:t>
            </a:r>
            <a:r>
              <a:rPr lang="en-US" sz="1600" b="0" dirty="0" smtClean="0"/>
              <a:t>01]</a:t>
            </a:r>
            <a:endParaRPr lang="en-US" sz="1600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Course Outline and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5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Outline, cont.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C: Emerging Topics </a:t>
            </a:r>
          </a:p>
          <a:p>
            <a:r>
              <a:rPr lang="en-US" dirty="0"/>
              <a:t>11 Cloud Database Systems </a:t>
            </a:r>
            <a:r>
              <a:rPr lang="en-US" sz="1600" b="0" dirty="0" smtClean="0">
                <a:solidFill>
                  <a:schemeClr val="tx1"/>
                </a:solidFill>
              </a:rPr>
              <a:t>[Dec 15]</a:t>
            </a:r>
            <a:endParaRPr lang="en-US" sz="1600" b="0" dirty="0">
              <a:solidFill>
                <a:schemeClr val="tx1"/>
              </a:solidFill>
            </a:endParaRPr>
          </a:p>
          <a:p>
            <a:r>
              <a:rPr lang="en-US" dirty="0"/>
              <a:t>12 Modern Concurrency Control </a:t>
            </a:r>
            <a:r>
              <a:rPr lang="en-US" sz="1600" b="0" dirty="0"/>
              <a:t>[Jan </a:t>
            </a:r>
            <a:r>
              <a:rPr lang="en-US" sz="1600" b="0" dirty="0" smtClean="0"/>
              <a:t>12</a:t>
            </a:r>
            <a:r>
              <a:rPr lang="en-US" sz="1600" b="0" dirty="0" smtClean="0"/>
              <a:t>, Arnab]</a:t>
            </a:r>
            <a:endParaRPr lang="en-US" sz="1600" b="0" dirty="0"/>
          </a:p>
          <a:p>
            <a:r>
              <a:rPr lang="en-US" dirty="0"/>
              <a:t>13 Modern Storage </a:t>
            </a:r>
            <a:r>
              <a:rPr lang="en-US" dirty="0" smtClean="0"/>
              <a:t>and HW Accelerators </a:t>
            </a:r>
            <a:r>
              <a:rPr lang="en-US" sz="1600" b="0" dirty="0"/>
              <a:t>[Jan </a:t>
            </a:r>
            <a:r>
              <a:rPr lang="en-US" sz="1600" b="0" dirty="0" smtClean="0"/>
              <a:t>19</a:t>
            </a:r>
            <a:r>
              <a:rPr lang="en-US" sz="1600" b="0" dirty="0" smtClean="0"/>
              <a:t>]</a:t>
            </a:r>
          </a:p>
          <a:p>
            <a:r>
              <a:rPr lang="en-US" dirty="0" smtClean="0"/>
              <a:t>14 Selected Trends &amp; Project Results </a:t>
            </a:r>
            <a:r>
              <a:rPr lang="en-US" sz="1600" b="0" dirty="0"/>
              <a:t>[Jan </a:t>
            </a:r>
            <a:r>
              <a:rPr lang="en-US" sz="1600" b="0" dirty="0" smtClean="0"/>
              <a:t>26, Patrick &amp; Arnab]</a:t>
            </a:r>
            <a:endParaRPr lang="en-US" sz="1600" b="0" dirty="0"/>
          </a:p>
          <a:p>
            <a:endParaRPr lang="en-US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Course Outline </a:t>
            </a:r>
            <a:r>
              <a:rPr lang="en-US" dirty="0"/>
              <a:t>and Projects</a:t>
            </a:r>
          </a:p>
        </p:txBody>
      </p:sp>
    </p:spTree>
    <p:extLst>
      <p:ext uri="{BB962C8B-B14F-4D97-AF65-F5344CB8AC3E}">
        <p14:creationId xmlns:p14="http://schemas.microsoft.com/office/powerpoint/2010/main" val="20612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Announcements/Org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video-recorded lectures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HS </a:t>
            </a:r>
            <a:r>
              <a:rPr lang="en-US" b="1" dirty="0" smtClean="0">
                <a:solidFill>
                  <a:schemeClr val="accent1"/>
                </a:solidFill>
              </a:rPr>
              <a:t>i5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+ </a:t>
            </a:r>
            <a:r>
              <a:rPr lang="en-US" dirty="0" err="1">
                <a:solidFill>
                  <a:schemeClr val="tx1"/>
                </a:solidFill>
              </a:rPr>
              <a:t>Webex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hlinkClick r:id="rId2"/>
              </a:rPr>
              <a:t>https://tugraz.webex.com/meet/m.boehm</a:t>
            </a:r>
            <a:endParaRPr lang="en-US" dirty="0"/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#2 </a:t>
            </a:r>
            <a:r>
              <a:rPr lang="en-US" dirty="0"/>
              <a:t>COVID-19 Precautions</a:t>
            </a:r>
            <a:r>
              <a:rPr lang="en-US" b="0" dirty="0"/>
              <a:t> (HS i5)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Room capacity: 24/48 (green/yellow), 12/48 (orange/red)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TC lecture registrations (limited capacity, contact tracing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#3 </a:t>
            </a:r>
            <a:r>
              <a:rPr lang="en-US" dirty="0">
                <a:solidFill>
                  <a:schemeClr val="tx1"/>
                </a:solidFill>
              </a:rPr>
              <a:t>Course Registration </a:t>
            </a:r>
            <a:r>
              <a:rPr lang="en-US" sz="1800" b="0" dirty="0">
                <a:solidFill>
                  <a:schemeClr val="tx1"/>
                </a:solidFill>
              </a:rPr>
              <a:t>(as of </a:t>
            </a:r>
            <a:r>
              <a:rPr lang="en-US" sz="1800" b="0" dirty="0" smtClean="0">
                <a:solidFill>
                  <a:schemeClr val="tx1"/>
                </a:solidFill>
              </a:rPr>
              <a:t>Oct 06)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Architecture of Database Systems </a:t>
            </a:r>
            <a:r>
              <a:rPr lang="en-US" dirty="0" smtClean="0">
                <a:solidFill>
                  <a:schemeClr val="tx1"/>
                </a:solidFill>
              </a:rPr>
              <a:t>(ADBS)</a:t>
            </a:r>
            <a:r>
              <a:rPr lang="en-US" b="1" dirty="0" smtClean="0">
                <a:solidFill>
                  <a:srgbClr val="7889FB"/>
                </a:solidFill>
              </a:rPr>
              <a:t>	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3891" y="4687417"/>
            <a:ext cx="1988981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S20/21:</a:t>
            </a: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73 </a:t>
            </a: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</a:t>
            </a: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WS21/22:</a:t>
            </a: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94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</a:t>
            </a: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5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Programming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1-3 person </a:t>
            </a:r>
            <a:r>
              <a:rPr lang="en-US" b="1" dirty="0">
                <a:solidFill>
                  <a:schemeClr val="accent1"/>
                </a:solidFill>
              </a:rPr>
              <a:t>teams</a:t>
            </a:r>
            <a:r>
              <a:rPr lang="en-US" b="0" dirty="0"/>
              <a:t> (w/ clearly separated responsibilities</a:t>
            </a:r>
            <a:r>
              <a:rPr lang="en-US" b="0" dirty="0" smtClean="0"/>
              <a:t>)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Task: </a:t>
            </a:r>
            <a:r>
              <a:rPr lang="en-US" dirty="0" smtClean="0"/>
              <a:t>Efficient Group-by Aggregation</a:t>
            </a:r>
            <a:endParaRPr lang="en-US" dirty="0" smtClean="0"/>
          </a:p>
          <a:p>
            <a:pPr lvl="1"/>
            <a:r>
              <a:rPr lang="en-US" dirty="0" smtClean="0"/>
              <a:t>Column-oriented frame storage w/ materialized intermediates</a:t>
            </a:r>
          </a:p>
          <a:p>
            <a:pPr lvl="1"/>
            <a:r>
              <a:rPr lang="en-US" dirty="0" smtClean="0"/>
              <a:t>Multi-threaded group-by aggregation </a:t>
            </a:r>
            <a:r>
              <a:rPr lang="en-US" dirty="0"/>
              <a:t>w/ multiple group-by columns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additive aggregation functions, </a:t>
            </a:r>
            <a:r>
              <a:rPr lang="en-US" dirty="0" smtClean="0"/>
              <a:t>different</a:t>
            </a:r>
            <a:r>
              <a:rPr lang="en-US" dirty="0" smtClean="0"/>
              <a:t> data types / characteristics</a:t>
            </a:r>
          </a:p>
          <a:p>
            <a:pPr lvl="1"/>
            <a:r>
              <a:rPr lang="en-US" dirty="0" smtClean="0"/>
              <a:t>C test / performance suites </a:t>
            </a:r>
            <a:r>
              <a:rPr lang="en-US" dirty="0" smtClean="0">
                <a:sym typeface="Wingdings" panose="05000000000000000000" pitchFamily="2" charset="2"/>
              </a:rPr>
              <a:t> correct and minimum perf</a:t>
            </a:r>
            <a:endParaRPr lang="en-US" dirty="0"/>
          </a:p>
          <a:p>
            <a:pPr lvl="1"/>
            <a:r>
              <a:rPr lang="en-US" dirty="0" smtClean="0"/>
              <a:t>Programming </a:t>
            </a:r>
            <a:r>
              <a:rPr lang="en-US" dirty="0" smtClean="0"/>
              <a:t>language: </a:t>
            </a:r>
            <a:r>
              <a:rPr lang="en-US" dirty="0"/>
              <a:t>no restrictions, but </a:t>
            </a:r>
            <a:r>
              <a:rPr lang="en-US" b="1" dirty="0" smtClean="0">
                <a:solidFill>
                  <a:srgbClr val="7889FB"/>
                </a:solidFill>
              </a:rPr>
              <a:t>C </a:t>
            </a:r>
            <a:r>
              <a:rPr lang="en-US" b="1" dirty="0">
                <a:solidFill>
                  <a:srgbClr val="7889FB"/>
                </a:solidFill>
              </a:rPr>
              <a:t>or C</a:t>
            </a:r>
            <a:r>
              <a:rPr lang="en-US" b="1" dirty="0" smtClean="0">
                <a:solidFill>
                  <a:srgbClr val="7889FB"/>
                </a:solidFill>
              </a:rPr>
              <a:t>++ </a:t>
            </a:r>
            <a:r>
              <a:rPr lang="en-US" dirty="0" smtClean="0"/>
              <a:t>recommended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Timeline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Oct </a:t>
            </a:r>
            <a:r>
              <a:rPr lang="en-US" b="1" dirty="0" smtClean="0">
                <a:solidFill>
                  <a:schemeClr val="accent1"/>
                </a:solidFill>
              </a:rPr>
              <a:t>19:</a:t>
            </a:r>
            <a:r>
              <a:rPr lang="en-US" dirty="0" smtClean="0"/>
              <a:t> </a:t>
            </a:r>
            <a:r>
              <a:rPr lang="en-US" dirty="0" smtClean="0"/>
              <a:t>Test drivers, reference implementation available 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Jan </a:t>
            </a:r>
            <a:r>
              <a:rPr lang="en-US" b="1" dirty="0" smtClean="0">
                <a:solidFill>
                  <a:schemeClr val="accent1"/>
                </a:solidFill>
              </a:rPr>
              <a:t>21, </a:t>
            </a:r>
            <a:r>
              <a:rPr lang="en-US" b="1" dirty="0" smtClean="0">
                <a:solidFill>
                  <a:schemeClr val="accent1"/>
                </a:solidFill>
              </a:rPr>
              <a:t>11.59pm:</a:t>
            </a:r>
            <a:r>
              <a:rPr lang="en-US" dirty="0" smtClean="0"/>
              <a:t> Final programming project </a:t>
            </a:r>
            <a:r>
              <a:rPr lang="en-US" dirty="0" smtClean="0"/>
              <a:t>deadline</a:t>
            </a:r>
          </a:p>
          <a:p>
            <a:pPr lvl="1"/>
            <a:endParaRPr lang="en-US" sz="1000" dirty="0"/>
          </a:p>
          <a:p>
            <a:r>
              <a:rPr lang="en-US" dirty="0" smtClean="0"/>
              <a:t>Prices Top-k Submissions</a:t>
            </a:r>
          </a:p>
          <a:p>
            <a:pPr lvl="1"/>
            <a:r>
              <a:rPr lang="en-US" dirty="0" smtClean="0"/>
              <a:t>Research assistant positions / payed master theses in </a:t>
            </a:r>
            <a:r>
              <a:rPr lang="en-US" b="1" dirty="0" smtClean="0">
                <a:solidFill>
                  <a:srgbClr val="7889FB"/>
                </a:solidFill>
              </a:rPr>
              <a:t>DAPHNE project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Outline and </a:t>
            </a:r>
            <a:r>
              <a:rPr lang="en-US" dirty="0" smtClean="0"/>
              <a:t>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Programming </a:t>
            </a:r>
            <a:r>
              <a:rPr lang="en-US" dirty="0" smtClean="0"/>
              <a:t>Project,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Recap: </a:t>
            </a:r>
            <a:r>
              <a:rPr lang="en-US" dirty="0"/>
              <a:t>Classification of </a:t>
            </a:r>
            <a:r>
              <a:rPr lang="en-US" dirty="0" smtClean="0"/>
              <a:t>Aggregates (</a:t>
            </a:r>
            <a:r>
              <a:rPr lang="en-US" dirty="0" smtClean="0">
                <a:solidFill>
                  <a:srgbClr val="7889FB"/>
                </a:solidFill>
              </a:rPr>
              <a:t>DM</a:t>
            </a:r>
            <a:r>
              <a:rPr lang="en-US" b="0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rgbClr val="7889FB"/>
                </a:solidFill>
              </a:rPr>
              <a:t>DIA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Additive, semi-additive, additively-computable, others</a:t>
            </a:r>
          </a:p>
          <a:p>
            <a:pPr lvl="1"/>
            <a:endParaRPr lang="en-US" sz="1400" dirty="0"/>
          </a:p>
          <a:p>
            <a:r>
              <a:rPr lang="en-US" dirty="0" smtClean="0"/>
              <a:t>#1 Sort </a:t>
            </a:r>
            <a:r>
              <a:rPr lang="en-US" dirty="0" smtClean="0"/>
              <a:t>Group-By</a:t>
            </a:r>
          </a:p>
          <a:p>
            <a:pPr lvl="1"/>
            <a:r>
              <a:rPr lang="en-US" dirty="0" smtClean="0"/>
              <a:t>Similar to sort-merge join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latin typeface="Consolas" panose="020B0609020204030204" pitchFamily="49" charset="0"/>
              </a:rPr>
              <a:t>Sort</a:t>
            </a:r>
            <a:r>
              <a:rPr lang="en-US" dirty="0" smtClean="0"/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GroupAggregate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Sorted group output </a:t>
            </a:r>
          </a:p>
          <a:p>
            <a:pPr lvl="1"/>
            <a:endParaRPr lang="en-US" sz="1400" dirty="0"/>
          </a:p>
          <a:p>
            <a:r>
              <a:rPr lang="en-US" dirty="0" smtClean="0"/>
              <a:t>#2 Hash </a:t>
            </a:r>
            <a:r>
              <a:rPr lang="en-US" dirty="0" smtClean="0"/>
              <a:t>Group-By</a:t>
            </a:r>
          </a:p>
          <a:p>
            <a:pPr lvl="1"/>
            <a:r>
              <a:rPr lang="en-US" dirty="0" smtClean="0"/>
              <a:t>Similar to hash join (</a:t>
            </a:r>
            <a:r>
              <a:rPr lang="en-US" dirty="0" err="1" smtClean="0">
                <a:latin typeface="Consolas" panose="020B0609020204030204" pitchFamily="49" charset="0"/>
              </a:rPr>
              <a:t>HashAggregate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Higher temporary memory consumption </a:t>
            </a:r>
          </a:p>
          <a:p>
            <a:pPr lvl="1"/>
            <a:r>
              <a:rPr lang="en-US" dirty="0" smtClean="0"/>
              <a:t>Unsorted group output</a:t>
            </a:r>
          </a:p>
          <a:p>
            <a:pPr lvl="1"/>
            <a:r>
              <a:rPr lang="en-US" b="1" dirty="0" smtClean="0"/>
              <a:t>#1</a:t>
            </a:r>
            <a:r>
              <a:rPr lang="en-US" dirty="0" smtClean="0"/>
              <a:t> w/ </a:t>
            </a:r>
            <a:r>
              <a:rPr lang="en-US" b="1" dirty="0" smtClean="0">
                <a:solidFill>
                  <a:srgbClr val="7889FB"/>
                </a:solidFill>
              </a:rPr>
              <a:t>tuple grouping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#2</a:t>
            </a:r>
            <a:r>
              <a:rPr lang="en-US" dirty="0" smtClean="0"/>
              <a:t> w/ </a:t>
            </a:r>
            <a:r>
              <a:rPr lang="en-US" b="1" dirty="0" smtClean="0">
                <a:solidFill>
                  <a:srgbClr val="7889FB"/>
                </a:solidFill>
              </a:rPr>
              <a:t>direct aggregation</a:t>
            </a:r>
            <a:r>
              <a:rPr lang="en-US" dirty="0" smtClean="0"/>
              <a:t> (e.g., count)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Beware:</a:t>
            </a:r>
            <a:r>
              <a:rPr lang="en-US" dirty="0" smtClean="0"/>
              <a:t> </a:t>
            </a:r>
            <a:r>
              <a:rPr lang="en-US" dirty="0"/>
              <a:t>cache-unfriendly if many groups (size(H) &gt; L2/L3 cache)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Outline and Projects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42593" y="1953311"/>
            <a:ext cx="15045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 algn="ctr"/>
            <a:r>
              <a:rPr lang="el-GR" b="1" dirty="0" smtClean="0">
                <a:latin typeface="Consolas" panose="020B0609020204030204" pitchFamily="49" charset="0"/>
              </a:rPr>
              <a:t>γ</a:t>
            </a:r>
            <a:r>
              <a:rPr lang="en-US" baseline="-25000" dirty="0" err="1" smtClean="0">
                <a:latin typeface="Consolas" panose="020B0609020204030204" pitchFamily="49" charset="0"/>
              </a:rPr>
              <a:t>A,count</a:t>
            </a:r>
            <a:r>
              <a:rPr lang="en-US" baseline="-25000" dirty="0" smtClean="0">
                <a:latin typeface="Consolas" panose="020B0609020204030204" pitchFamily="49" charset="0"/>
              </a:rPr>
              <a:t>(*)</a:t>
            </a:r>
            <a:r>
              <a:rPr lang="en-US" dirty="0" smtClean="0">
                <a:latin typeface="Consolas" panose="020B0609020204030204" pitchFamily="49" charset="0"/>
              </a:rPr>
              <a:t>(R)</a:t>
            </a:r>
            <a:endParaRPr lang="en-US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6119" y="2640956"/>
            <a:ext cx="3510001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 </a:t>
            </a:r>
            <a:r>
              <a:rPr lang="en-US" sz="1400" b="1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endParaRPr lang="en-US" sz="1400" b="1" dirty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</p:cNvCxnSpPr>
          <p:nvPr/>
        </p:nvCxnSpPr>
        <p:spPr>
          <a:xfrm>
            <a:off x="5376663" y="3061006"/>
            <a:ext cx="351000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36981" y="2331432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O(N log 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4010" y="2902121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ggregate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O(N)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9243" y="3183217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X,</a:t>
            </a:r>
            <a:r>
              <a:rPr lang="en-US" sz="14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</a:t>
            </a:r>
            <a:endParaRPr lang="en-US" sz="1400" b="1" dirty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77331" y="3189703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Y,</a:t>
            </a:r>
            <a:r>
              <a:rPr lang="en-US" sz="1400" b="1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</a:t>
            </a:r>
            <a:endParaRPr lang="en-US" sz="1400" b="1" dirty="0">
              <a:solidFill>
                <a:srgbClr val="7889FB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37128" y="3186462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Z,</a:t>
            </a:r>
            <a:r>
              <a:rPr lang="en-US" sz="14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</a:t>
            </a:r>
            <a:endParaRPr lang="en-US" sz="1400" b="1" dirty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graphicFrame>
        <p:nvGraphicFramePr>
          <p:cNvPr id="28" name="Tabelle 20"/>
          <p:cNvGraphicFramePr>
            <a:graphicFrameLocks noGrp="1"/>
          </p:cNvGraphicFramePr>
          <p:nvPr>
            <p:extLst/>
          </p:nvPr>
        </p:nvGraphicFramePr>
        <p:xfrm>
          <a:off x="7780136" y="4141329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A,Agg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384865" y="4219151"/>
            <a:ext cx="1495985" cy="1411792"/>
            <a:chOff x="6073580" y="4287247"/>
            <a:chExt cx="1495985" cy="1411792"/>
          </a:xfrm>
        </p:grpSpPr>
        <p:sp>
          <p:nvSpPr>
            <p:cNvPr id="22" name="Textfeld 5"/>
            <p:cNvSpPr txBox="1"/>
            <p:nvPr/>
          </p:nvSpPr>
          <p:spPr>
            <a:xfrm>
              <a:off x="6073580" y="4441910"/>
              <a:ext cx="14959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latin typeface="Consolas" panose="020B0609020204030204" pitchFamily="49" charset="0"/>
                </a:rPr>
                <a:t>γ</a:t>
              </a:r>
              <a:r>
                <a:rPr lang="en-US" sz="2000" baseline="-25000" dirty="0" err="1">
                  <a:latin typeface="Consolas" panose="020B0609020204030204" pitchFamily="49" charset="0"/>
                </a:rPr>
                <a:t>A,count</a:t>
              </a:r>
              <a:r>
                <a:rPr lang="en-US" sz="2000" baseline="-25000" dirty="0">
                  <a:latin typeface="Consolas" panose="020B0609020204030204" pitchFamily="49" charset="0"/>
                </a:rPr>
                <a:t>(*)</a:t>
              </a:r>
              <a:endPara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23" name="Gerade Verbindung 6"/>
            <p:cNvCxnSpPr/>
            <p:nvPr/>
          </p:nvCxnSpPr>
          <p:spPr>
            <a:xfrm flipV="1">
              <a:off x="6744179" y="4900356"/>
              <a:ext cx="0" cy="37634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8"/>
            <p:cNvCxnSpPr/>
            <p:nvPr/>
          </p:nvCxnSpPr>
          <p:spPr>
            <a:xfrm flipV="1">
              <a:off x="6744179" y="4287247"/>
              <a:ext cx="2" cy="23895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5"/>
            <p:cNvSpPr txBox="1"/>
            <p:nvPr/>
          </p:nvSpPr>
          <p:spPr>
            <a:xfrm>
              <a:off x="6482014" y="5298929"/>
              <a:ext cx="5243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Consolas" panose="020B0609020204030204" pitchFamily="49" charset="0"/>
                </a:rPr>
                <a:t>R</a:t>
              </a:r>
              <a:endPara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152423" y="4043466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uild &amp; </a:t>
            </a:r>
            <a:r>
              <a:rPr lang="en-US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10765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/>
      <p:bldP spid="17" grpId="0"/>
      <p:bldP spid="18" grpId="0" animBg="1"/>
      <p:bldP spid="19" grpId="0" animBg="1"/>
      <p:bldP spid="20" grpId="0" animBg="1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Programming Project,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API Sketch</a:t>
            </a:r>
          </a:p>
          <a:p>
            <a:pPr lvl="1"/>
            <a:r>
              <a:rPr lang="en-US" dirty="0" smtClean="0"/>
              <a:t>Materialized inputs, outputs</a:t>
            </a:r>
          </a:p>
          <a:p>
            <a:pPr lvl="1"/>
            <a:r>
              <a:rPr lang="en-US" dirty="0" smtClean="0"/>
              <a:t>Multiple group by attributes</a:t>
            </a:r>
          </a:p>
          <a:p>
            <a:pPr lvl="1"/>
            <a:r>
              <a:rPr lang="en-US" dirty="0" smtClean="0"/>
              <a:t>Multiple aggregated attributes</a:t>
            </a:r>
          </a:p>
          <a:p>
            <a:pPr lvl="1"/>
            <a:r>
              <a:rPr lang="en-US" dirty="0" smtClean="0"/>
              <a:t>Aggregation functions: sum/min/max</a:t>
            </a:r>
          </a:p>
          <a:p>
            <a:pPr lvl="1"/>
            <a:endParaRPr lang="en-US" sz="1400" dirty="0"/>
          </a:p>
          <a:p>
            <a:r>
              <a:rPr lang="en-US" dirty="0" smtClean="0"/>
              <a:t>Data Characteristics</a:t>
            </a:r>
          </a:p>
          <a:p>
            <a:pPr lvl="1"/>
            <a:r>
              <a:rPr lang="en-US" dirty="0" smtClean="0"/>
              <a:t>Frames w/ column-oriented storage</a:t>
            </a:r>
          </a:p>
          <a:p>
            <a:pPr lvl="1"/>
            <a:r>
              <a:rPr lang="en-US" dirty="0" smtClean="0"/>
              <a:t>Data Types: INT16, INT32, INT64</a:t>
            </a:r>
          </a:p>
          <a:p>
            <a:pPr lvl="1"/>
            <a:r>
              <a:rPr lang="en-US" dirty="0" smtClean="0"/>
              <a:t>Varying # distinct values, </a:t>
            </a:r>
            <a:br>
              <a:rPr lang="en-US" dirty="0" smtClean="0"/>
            </a:br>
            <a:r>
              <a:rPr lang="en-US" dirty="0" smtClean="0"/>
              <a:t>skew, missing values</a:t>
            </a:r>
            <a:br>
              <a:rPr lang="en-US" dirty="0" smtClean="0"/>
            </a:br>
            <a:endParaRPr lang="en-US" sz="1400" dirty="0" smtClean="0"/>
          </a:p>
          <a:p>
            <a:r>
              <a:rPr lang="en-US" dirty="0" smtClean="0"/>
              <a:t>Performance Target</a:t>
            </a:r>
          </a:p>
          <a:p>
            <a:pPr lvl="1"/>
            <a:r>
              <a:rPr lang="en-US" dirty="0" smtClean="0"/>
              <a:t>Relative to [naïve, tuned] reference </a:t>
            </a:r>
            <a:r>
              <a:rPr lang="en-US" dirty="0" err="1" smtClean="0"/>
              <a:t>impl</a:t>
            </a:r>
            <a:r>
              <a:rPr lang="en-US" dirty="0" smtClean="0"/>
              <a:t> (TBD)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Perf target scaled by team size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Course Outline and Projects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6067" y="1601617"/>
            <a:ext cx="223396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 algn="ctr"/>
            <a:r>
              <a:rPr lang="el-GR" b="1" dirty="0" smtClean="0">
                <a:latin typeface="Consolas" panose="020B0609020204030204" pitchFamily="49" charset="0"/>
              </a:rPr>
              <a:t>γ</a:t>
            </a:r>
            <a:r>
              <a:rPr lang="en-US" baseline="-25000" dirty="0" smtClean="0">
                <a:latin typeface="Consolas" panose="020B0609020204030204" pitchFamily="49" charset="0"/>
              </a:rPr>
              <a:t>sum(C</a:t>
            </a:r>
            <a:r>
              <a:rPr lang="en-US" baseline="-25000" dirty="0">
                <a:latin typeface="Consolas" panose="020B0609020204030204" pitchFamily="49" charset="0"/>
              </a:rPr>
              <a:t>)</a:t>
            </a:r>
            <a:r>
              <a:rPr lang="en-US" dirty="0">
                <a:latin typeface="Consolas" panose="020B0609020204030204" pitchFamily="49" charset="0"/>
              </a:rPr>
              <a:t>(R)</a:t>
            </a:r>
          </a:p>
          <a:p>
            <a:pPr marL="0" lvl="1" algn="ctr"/>
            <a:r>
              <a:rPr lang="el-GR" b="1" dirty="0" smtClean="0">
                <a:latin typeface="Consolas" panose="020B0609020204030204" pitchFamily="49" charset="0"/>
              </a:rPr>
              <a:t>γ</a:t>
            </a:r>
            <a:r>
              <a:rPr lang="en-US" baseline="-25000" dirty="0" err="1" smtClean="0">
                <a:latin typeface="Consolas" panose="020B0609020204030204" pitchFamily="49" charset="0"/>
              </a:rPr>
              <a:t>A,sum</a:t>
            </a:r>
            <a:r>
              <a:rPr lang="en-US" baseline="-25000" dirty="0" smtClean="0">
                <a:latin typeface="Consolas" panose="020B0609020204030204" pitchFamily="49" charset="0"/>
              </a:rPr>
              <a:t>(C)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smtClean="0">
                <a:latin typeface="Consolas" panose="020B0609020204030204" pitchFamily="49" charset="0"/>
              </a:rPr>
              <a:t>R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0" lvl="1" algn="ctr"/>
            <a:r>
              <a:rPr lang="el-GR" b="1" dirty="0">
                <a:latin typeface="Consolas" panose="020B0609020204030204" pitchFamily="49" charset="0"/>
              </a:rPr>
              <a:t>γ</a:t>
            </a:r>
            <a:r>
              <a:rPr lang="en-US" baseline="-25000" dirty="0" err="1" smtClean="0">
                <a:latin typeface="Consolas" panose="020B0609020204030204" pitchFamily="49" charset="0"/>
              </a:rPr>
              <a:t>A,B,sum</a:t>
            </a:r>
            <a:r>
              <a:rPr lang="en-US" baseline="-25000" dirty="0" smtClean="0">
                <a:latin typeface="Consolas" panose="020B0609020204030204" pitchFamily="49" charset="0"/>
              </a:rPr>
              <a:t>(C)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>
                <a:latin typeface="Consolas" panose="020B0609020204030204" pitchFamily="49" charset="0"/>
              </a:rPr>
              <a:t>R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0" lvl="1" algn="ctr"/>
            <a:r>
              <a:rPr lang="el-GR" b="1" dirty="0">
                <a:latin typeface="Consolas" panose="020B0609020204030204" pitchFamily="49" charset="0"/>
              </a:rPr>
              <a:t>γ</a:t>
            </a:r>
            <a:r>
              <a:rPr lang="en-US" baseline="-25000" dirty="0" err="1" smtClean="0">
                <a:latin typeface="Consolas" panose="020B0609020204030204" pitchFamily="49" charset="0"/>
              </a:rPr>
              <a:t>A,B,sum</a:t>
            </a:r>
            <a:r>
              <a:rPr lang="en-US" baseline="-25000" dirty="0" smtClean="0">
                <a:latin typeface="Consolas" panose="020B0609020204030204" pitchFamily="49" charset="0"/>
              </a:rPr>
              <a:t>(C),sum(D)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>
                <a:latin typeface="Consolas" panose="020B0609020204030204" pitchFamily="49" charset="0"/>
              </a:rPr>
              <a:t>R)</a:t>
            </a:r>
            <a:endParaRPr lang="en-US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0309" y="4135352"/>
            <a:ext cx="2507123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getNumRows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pPr algn="r"/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getNumCols</a:t>
            </a:r>
            <a:endParaRPr lang="en-US" sz="1600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r"/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getRow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size_t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getCol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size_t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c)</a:t>
            </a:r>
            <a:endParaRPr lang="en-US" sz="1600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46333" y="3446584"/>
            <a:ext cx="2026361" cy="2461846"/>
            <a:chOff x="6846333" y="3446584"/>
            <a:chExt cx="2026361" cy="2461846"/>
          </a:xfrm>
        </p:grpSpPr>
        <p:sp>
          <p:nvSpPr>
            <p:cNvPr id="6" name="Rectangle 5"/>
            <p:cNvSpPr/>
            <p:nvPr/>
          </p:nvSpPr>
          <p:spPr>
            <a:xfrm>
              <a:off x="6846333" y="3446584"/>
              <a:ext cx="2026361" cy="2461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68590" y="3897026"/>
              <a:ext cx="386804" cy="189081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430033" y="3897026"/>
              <a:ext cx="386804" cy="189081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91476" y="3897026"/>
              <a:ext cx="386804" cy="189081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52919" y="3897026"/>
              <a:ext cx="386804" cy="189081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68590" y="3507598"/>
              <a:ext cx="38680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i32</a:t>
              </a:r>
              <a:endPara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02344" y="3509274"/>
              <a:ext cx="38680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i16</a:t>
              </a:r>
              <a:endPara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86340" y="3510950"/>
              <a:ext cx="38680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i64</a:t>
              </a:r>
              <a:endPara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50237" y="3512625"/>
              <a:ext cx="38680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i64</a:t>
              </a:r>
              <a:endPara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28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889FB"/>
                </a:solidFill>
              </a:rPr>
              <a:t>DAPHNE: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Integrated </a:t>
            </a:r>
            <a:r>
              <a:rPr lang="en-US" b="1" dirty="0"/>
              <a:t>D</a:t>
            </a:r>
            <a:r>
              <a:rPr lang="en-US" dirty="0"/>
              <a:t>ata </a:t>
            </a:r>
            <a:r>
              <a:rPr lang="en-US" b="1" dirty="0"/>
              <a:t>A</a:t>
            </a:r>
            <a:r>
              <a:rPr lang="en-US" dirty="0"/>
              <a:t>nalysis </a:t>
            </a:r>
            <a:r>
              <a:rPr lang="en-US" b="1" dirty="0"/>
              <a:t>P</a:t>
            </a:r>
            <a:r>
              <a:rPr lang="en-US" dirty="0"/>
              <a:t>ipelines for </a:t>
            </a:r>
            <a:br>
              <a:rPr lang="en-US" dirty="0"/>
            </a:br>
            <a:r>
              <a:rPr lang="en-US" dirty="0"/>
              <a:t>Large-Scale DM, </a:t>
            </a:r>
            <a:r>
              <a:rPr lang="en-US" b="1" dirty="0"/>
              <a:t>H</a:t>
            </a:r>
            <a:r>
              <a:rPr lang="en-US" dirty="0"/>
              <a:t>PC, and ML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Motivation, Vision, and System Architecture</a:t>
            </a:r>
          </a:p>
          <a:p>
            <a:r>
              <a:rPr lang="en-US" dirty="0">
                <a:hlinkClick r:id="rId3"/>
              </a:rPr>
              <a:t>https://daphne-eu.github.io/</a:t>
            </a:r>
            <a:r>
              <a:rPr lang="en-US" dirty="0"/>
              <a:t/>
            </a:r>
            <a:br>
              <a:rPr lang="en-US" dirty="0"/>
            </a:b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2257" b="-5138"/>
          <a:stretch/>
        </p:blipFill>
        <p:spPr>
          <a:xfrm>
            <a:off x="3582246" y="5146090"/>
            <a:ext cx="1970355" cy="468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49595" b="11407"/>
          <a:stretch/>
        </p:blipFill>
        <p:spPr>
          <a:xfrm>
            <a:off x="7838609" y="4704799"/>
            <a:ext cx="1089491" cy="11787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8031" y="5908036"/>
            <a:ext cx="1410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[Louvre, Paris]</a:t>
            </a:r>
          </a:p>
        </p:txBody>
      </p:sp>
    </p:spTree>
    <p:extLst>
      <p:ext uri="{BB962C8B-B14F-4D97-AF65-F5344CB8AC3E}">
        <p14:creationId xmlns:p14="http://schemas.microsoft.com/office/powerpoint/2010/main" val="31354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End of Dennard Scaling</a:t>
            </a:r>
            <a:r>
              <a:rPr lang="en-US" dirty="0"/>
              <a:t> </a:t>
            </a:r>
            <a:r>
              <a:rPr lang="en-US" b="0" dirty="0"/>
              <a:t>(~2005)</a:t>
            </a:r>
          </a:p>
          <a:p>
            <a:pPr lvl="1"/>
            <a:r>
              <a:rPr lang="en-US" b="1" dirty="0"/>
              <a:t>Law:</a:t>
            </a:r>
            <a:r>
              <a:rPr lang="en-US" dirty="0"/>
              <a:t> power stays proportional </a:t>
            </a:r>
            <a:br>
              <a:rPr lang="en-US" dirty="0"/>
            </a:br>
            <a:r>
              <a:rPr lang="en-US" dirty="0"/>
              <a:t>to the area of the transistor</a:t>
            </a:r>
          </a:p>
          <a:p>
            <a:pPr lvl="1"/>
            <a:r>
              <a:rPr lang="en-US" dirty="0"/>
              <a:t>Ignored leakage current / threshold voltage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increasing power density S</a:t>
            </a:r>
            <a:r>
              <a:rPr lang="en-US" b="1" baseline="30000" dirty="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(power wall, heat)  stagnating frequency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End of Moore’s Law</a:t>
            </a:r>
            <a:r>
              <a:rPr lang="en-US" dirty="0"/>
              <a:t> </a:t>
            </a:r>
            <a:r>
              <a:rPr lang="en-US" b="0" dirty="0"/>
              <a:t>(~2010-20)</a:t>
            </a:r>
          </a:p>
          <a:p>
            <a:pPr lvl="1"/>
            <a:r>
              <a:rPr lang="en-US" b="1" dirty="0"/>
              <a:t>Law:</a:t>
            </a:r>
            <a:r>
              <a:rPr lang="en-US" dirty="0"/>
              <a:t> #transistors/performance/</a:t>
            </a:r>
            <a:br>
              <a:rPr lang="en-US" dirty="0"/>
            </a:br>
            <a:r>
              <a:rPr lang="en-US" dirty="0"/>
              <a:t>CPU frequency doubles every </a:t>
            </a:r>
            <a:br>
              <a:rPr lang="en-US" dirty="0"/>
            </a:br>
            <a:r>
              <a:rPr lang="en-US" dirty="0"/>
              <a:t>18/24 months </a:t>
            </a:r>
          </a:p>
          <a:p>
            <a:pPr lvl="1"/>
            <a:r>
              <a:rPr lang="en-US" dirty="0"/>
              <a:t>Original: # transistors per chip </a:t>
            </a:r>
            <a:br>
              <a:rPr lang="en-US" dirty="0"/>
            </a:br>
            <a:r>
              <a:rPr lang="en-US" dirty="0"/>
              <a:t>doubles every two years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at constant costs</a:t>
            </a:r>
          </a:p>
          <a:p>
            <a:pPr lvl="1"/>
            <a:r>
              <a:rPr lang="en-US" dirty="0"/>
              <a:t>Now increasing costs (10/7/5nm)</a:t>
            </a:r>
          </a:p>
          <a:p>
            <a:pPr lvl="1"/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Amdahl’s Law</a:t>
            </a:r>
            <a:r>
              <a:rPr lang="en-US" dirty="0"/>
              <a:t> </a:t>
            </a:r>
            <a:r>
              <a:rPr lang="en-US" b="0" dirty="0"/>
              <a:t>(speedup limitations)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DAPHNE Motivation and System Architecture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72683" y="1369211"/>
            <a:ext cx="315518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= </a:t>
            </a:r>
            <a:r>
              <a:rPr lang="el-GR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CFV</a:t>
            </a:r>
            <a:r>
              <a:rPr lang="en-US" b="1" baseline="30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power density 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r>
              <a:rPr lang="en-US" b="1" baseline="30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 .. Power, C .. Capacitance,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 .. Frequency, V .. Voltage)</a:t>
            </a:r>
            <a:endParaRPr lang="en-US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869" y="2964044"/>
            <a:ext cx="4274998" cy="2758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260" y="701623"/>
            <a:ext cx="710561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174906" y="609465"/>
            <a:ext cx="28918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Markidis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E. Laure, N.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Jansson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S. Rivas-Gomez and S. W. 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Chien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Moore’s Law and Dennard Scaling]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3202" y="6254966"/>
            <a:ext cx="4828810" cy="437847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Dark Silicon and Specialization</a:t>
            </a:r>
          </a:p>
        </p:txBody>
      </p:sp>
    </p:spTree>
    <p:extLst>
      <p:ext uri="{BB962C8B-B14F-4D97-AF65-F5344CB8AC3E}">
        <p14:creationId xmlns:p14="http://schemas.microsoft.com/office/powerpoint/2010/main" val="415573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Challenges,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Specialization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Additional Specialization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Transfer &amp; Types:</a:t>
            </a:r>
            <a:r>
              <a:rPr lang="en-US" dirty="0"/>
              <a:t> e.g., low-precision, quantization; </a:t>
            </a:r>
            <a:r>
              <a:rPr lang="en-US" dirty="0">
                <a:solidFill>
                  <a:schemeClr val="accent1"/>
                </a:solidFill>
              </a:rPr>
              <a:t>new data types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Sparsity Exploitation:</a:t>
            </a:r>
            <a:r>
              <a:rPr lang="en-US" dirty="0"/>
              <a:t> e.g., </a:t>
            </a:r>
            <a:r>
              <a:rPr lang="en-US" dirty="0" err="1">
                <a:solidFill>
                  <a:schemeClr val="accent1"/>
                </a:solidFill>
              </a:rPr>
              <a:t>sparsification</a:t>
            </a:r>
            <a:r>
              <a:rPr lang="en-US" dirty="0"/>
              <a:t>, exploit across </a:t>
            </a:r>
            <a:r>
              <a:rPr lang="en-US" dirty="0" smtClean="0"/>
              <a:t>operations,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defer weight decompression just before instruction execution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Near-Data Processing:</a:t>
            </a:r>
            <a:r>
              <a:rPr lang="en-US" dirty="0"/>
              <a:t> e.g., operations in main memory, storage class memory (SCM), secondary storage (e.g., SSDs), and tertiary storage (e.g., tapes)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DAPHNE Motivation and System Architecture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9051" y="1457012"/>
            <a:ext cx="162783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HW Devices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0965" y="2111829"/>
            <a:ext cx="199794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Purpose</a:t>
            </a:r>
          </a:p>
        </p:txBody>
      </p:sp>
      <p:cxnSp>
        <p:nvCxnSpPr>
          <p:cNvPr id="7" name="Straight Arrow Connector 6"/>
          <p:cNvCxnSpPr>
            <a:cxnSpLocks/>
            <a:stCxn id="5" idx="2"/>
            <a:endCxn id="6" idx="0"/>
          </p:cNvCxnSpPr>
          <p:nvPr/>
        </p:nvCxnSpPr>
        <p:spPr>
          <a:xfrm flipH="1">
            <a:off x="2929937" y="1826344"/>
            <a:ext cx="1843031" cy="285485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42891" y="2121877"/>
            <a:ext cx="199794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Specialized HW</a:t>
            </a:r>
          </a:p>
        </p:txBody>
      </p:sp>
      <p:cxnSp>
        <p:nvCxnSpPr>
          <p:cNvPr id="12" name="Straight Arrow Connector 11"/>
          <p:cNvCxnSpPr>
            <a:cxnSpLocks/>
            <a:stCxn id="5" idx="2"/>
            <a:endCxn id="9" idx="0"/>
          </p:cNvCxnSpPr>
          <p:nvPr/>
        </p:nvCxnSpPr>
        <p:spPr>
          <a:xfrm>
            <a:off x="4772968" y="1826344"/>
            <a:ext cx="2368895" cy="295533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44455" y="2963723"/>
            <a:ext cx="95291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45335" y="2963723"/>
            <a:ext cx="952914" cy="369332"/>
          </a:xfrm>
          <a:prstGeom prst="rect">
            <a:avLst/>
          </a:prstGeom>
          <a:solidFill>
            <a:srgbClr val="7889FB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</a:t>
            </a:r>
          </a:p>
        </p:txBody>
      </p:sp>
      <p:cxnSp>
        <p:nvCxnSpPr>
          <p:cNvPr id="17" name="Straight Arrow Connector 16"/>
          <p:cNvCxnSpPr>
            <a:cxnSpLocks/>
            <a:stCxn id="6" idx="2"/>
            <a:endCxn id="15" idx="0"/>
          </p:cNvCxnSpPr>
          <p:nvPr/>
        </p:nvCxnSpPr>
        <p:spPr>
          <a:xfrm flipH="1">
            <a:off x="1920912" y="2481161"/>
            <a:ext cx="1009025" cy="482562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stCxn id="6" idx="2"/>
            <a:endCxn id="16" idx="0"/>
          </p:cNvCxnSpPr>
          <p:nvPr/>
        </p:nvCxnSpPr>
        <p:spPr>
          <a:xfrm>
            <a:off x="2929937" y="2481161"/>
            <a:ext cx="991855" cy="482562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34209" y="2977964"/>
            <a:ext cx="952914" cy="369332"/>
          </a:xfrm>
          <a:prstGeom prst="rect">
            <a:avLst/>
          </a:prstGeom>
          <a:solidFill>
            <a:srgbClr val="7889FB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FPGAs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55188" y="2977964"/>
            <a:ext cx="952914" cy="369332"/>
          </a:xfrm>
          <a:prstGeom prst="rect">
            <a:avLst/>
          </a:prstGeom>
          <a:solidFill>
            <a:srgbClr val="7889FB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ASICs</a:t>
            </a:r>
          </a:p>
        </p:txBody>
      </p:sp>
      <p:cxnSp>
        <p:nvCxnSpPr>
          <p:cNvPr id="26" name="Straight Arrow Connector 25"/>
          <p:cNvCxnSpPr>
            <a:cxnSpLocks/>
            <a:stCxn id="9" idx="2"/>
            <a:endCxn id="24" idx="0"/>
          </p:cNvCxnSpPr>
          <p:nvPr/>
        </p:nvCxnSpPr>
        <p:spPr>
          <a:xfrm flipH="1">
            <a:off x="6110666" y="2491209"/>
            <a:ext cx="1031197" cy="486755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9" idx="2"/>
            <a:endCxn id="25" idx="0"/>
          </p:cNvCxnSpPr>
          <p:nvPr/>
        </p:nvCxnSpPr>
        <p:spPr>
          <a:xfrm>
            <a:off x="7141863" y="2491209"/>
            <a:ext cx="989782" cy="486755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69163" y="3386297"/>
            <a:ext cx="22424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Throughput-oriented, specialized instructions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72394" y="3377923"/>
            <a:ext cx="188029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programmable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logic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93787" y="3490132"/>
            <a:ext cx="18802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fixed logic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94213" y="3398021"/>
            <a:ext cx="11296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71473" y="6254966"/>
            <a:ext cx="5311691" cy="437847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Heterogeneity and Utilization Challenges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6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4" grpId="0" animBg="1"/>
      <p:bldP spid="25" grpId="0" animBg="1"/>
      <p:bldP spid="30" grpId="0"/>
      <p:bldP spid="31" grpId="0"/>
      <p:bldP spid="32" grpId="0"/>
      <p:bldP spid="22" grpId="0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&amp; Overhead Challenges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and Systems Support</a:t>
            </a:r>
          </a:p>
          <a:p>
            <a:pPr lvl="1"/>
            <a:r>
              <a:rPr lang="en-US" dirty="0"/>
              <a:t>ML pipelines and HPC still require substantial manual effort</a:t>
            </a:r>
          </a:p>
          <a:p>
            <a:pPr lvl="1"/>
            <a:r>
              <a:rPr lang="en-US" dirty="0"/>
              <a:t>Different programming models, cluster environments, redundancy</a:t>
            </a:r>
          </a:p>
          <a:p>
            <a:pPr lvl="1"/>
            <a:endParaRPr lang="en-US" sz="1200" dirty="0"/>
          </a:p>
          <a:p>
            <a:r>
              <a:rPr lang="en-US" dirty="0"/>
              <a:t>Overhead and Low Utilization</a:t>
            </a:r>
          </a:p>
          <a:p>
            <a:pPr lvl="1"/>
            <a:r>
              <a:rPr lang="en-US" dirty="0"/>
              <a:t>Separate, statically provisioned clusters</a:t>
            </a:r>
          </a:p>
          <a:p>
            <a:pPr lvl="1"/>
            <a:r>
              <a:rPr lang="en-US" dirty="0"/>
              <a:t>Lack of interoperability, coarse-grained file exchange</a:t>
            </a:r>
          </a:p>
          <a:p>
            <a:pPr lvl="1"/>
            <a:endParaRPr lang="en-US" sz="1200" dirty="0"/>
          </a:p>
          <a:p>
            <a:r>
              <a:rPr lang="en-US" dirty="0"/>
              <a:t>Lack of Common System Infrastructure</a:t>
            </a:r>
          </a:p>
          <a:p>
            <a:pPr lvl="1"/>
            <a:r>
              <a:rPr lang="en-US" dirty="0"/>
              <a:t>Conceptual ideas reused, but redundantly implemented</a:t>
            </a:r>
          </a:p>
          <a:p>
            <a:pPr lvl="1"/>
            <a:r>
              <a:rPr lang="en-US" dirty="0"/>
              <a:t>Open-source systems in DM, ML, HPC often company-controlled</a:t>
            </a:r>
          </a:p>
          <a:p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DAPHNE Motivation and System Architecture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20232" y="2628101"/>
            <a:ext cx="1907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Productivity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Specialization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from use cases to HW infrastructure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82654" y="5250427"/>
            <a:ext cx="6930631" cy="825419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DAPHNE Overall Objective: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 open and extensible systems infrastructure (DM/ML/HPC) </a:t>
            </a:r>
          </a:p>
        </p:txBody>
      </p:sp>
    </p:spTree>
    <p:extLst>
      <p:ext uri="{BB962C8B-B14F-4D97-AF65-F5344CB8AC3E}">
        <p14:creationId xmlns:p14="http://schemas.microsoft.com/office/powerpoint/2010/main" val="159155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DAPHNE Consortium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Management</a:t>
            </a:r>
          </a:p>
          <a:p>
            <a:r>
              <a:rPr lang="en-US" dirty="0"/>
              <a:t>High-Performance </a:t>
            </a:r>
            <a:br>
              <a:rPr lang="en-US" dirty="0"/>
            </a:br>
            <a:r>
              <a:rPr lang="en-US" dirty="0"/>
              <a:t>Computing (HPC)</a:t>
            </a:r>
          </a:p>
          <a:p>
            <a:r>
              <a:rPr lang="en-US" dirty="0"/>
              <a:t>ML Systems</a:t>
            </a:r>
          </a:p>
          <a:p>
            <a:r>
              <a:rPr lang="en-US" dirty="0"/>
              <a:t>ML/NLP/</a:t>
            </a:r>
            <a:br>
              <a:rPr lang="en-US" dirty="0"/>
            </a:br>
            <a:r>
              <a:rPr lang="en-US" dirty="0" err="1"/>
              <a:t>Sim&amp;Optimization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Application Domains</a:t>
            </a:r>
          </a:p>
          <a:p>
            <a:r>
              <a:rPr lang="en-US" dirty="0"/>
              <a:t>Academia and Industry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DAPHNE Motivation and System Architecture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36" y="1229540"/>
            <a:ext cx="5008272" cy="5056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5541" y="4939397"/>
            <a:ext cx="2556587" cy="825419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Advancements through Creation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94090" y="5486401"/>
            <a:ext cx="167148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EuroHPC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28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DLR Earth Observation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ESA Sentinel-1/2</a:t>
            </a:r>
            <a:r>
              <a:rPr lang="en-US" dirty="0"/>
              <a:t> datasets </a:t>
            </a:r>
            <a:r>
              <a:rPr lang="en-US" dirty="0">
                <a:sym typeface="Wingdings" panose="05000000000000000000" pitchFamily="2" charset="2"/>
              </a:rPr>
              <a:t> 4PB/year</a:t>
            </a:r>
            <a:endParaRPr lang="en-US" dirty="0"/>
          </a:p>
          <a:p>
            <a:pPr lvl="1"/>
            <a:r>
              <a:rPr lang="en-US" dirty="0"/>
              <a:t>Training of local climate zone classifiers on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So2Sat LCZ42</a:t>
            </a:r>
            <a:r>
              <a:rPr lang="en-US" dirty="0"/>
              <a:t> (15 experts, 400K instances,</a:t>
            </a:r>
            <a:br>
              <a:rPr lang="en-US" dirty="0"/>
            </a:br>
            <a:r>
              <a:rPr lang="en-US" dirty="0"/>
              <a:t>10 labels each, 85% confidence, ~55GB H5)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ML pipeline:</a:t>
            </a:r>
            <a:r>
              <a:rPr lang="en-US" dirty="0"/>
              <a:t> preprocessing, </a:t>
            </a:r>
            <a:r>
              <a:rPr lang="en-US" dirty="0" smtClean="0">
                <a:sym typeface="Wingdings" panose="05000000000000000000" pitchFamily="2" charset="2"/>
              </a:rPr>
              <a:t>ResNet20,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climate models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KAI Semiconductor Device Reliability</a:t>
            </a:r>
          </a:p>
          <a:p>
            <a:r>
              <a:rPr lang="en-US" dirty="0"/>
              <a:t>IFAT Semiconductor Ion Beam Tuning</a:t>
            </a:r>
          </a:p>
          <a:p>
            <a:r>
              <a:rPr lang="en-US" dirty="0"/>
              <a:t>AVL Vehicle Dev Process </a:t>
            </a:r>
            <a:r>
              <a:rPr lang="en-US" b="0" dirty="0"/>
              <a:t>(ejector geometries, fuel cells)</a:t>
            </a:r>
          </a:p>
          <a:p>
            <a:endParaRPr lang="en-US" b="0" dirty="0"/>
          </a:p>
          <a:p>
            <a:r>
              <a:rPr lang="en-US" dirty="0"/>
              <a:t>ML-assisted simulations</a:t>
            </a:r>
            <a:r>
              <a:rPr lang="en-US" b="0" dirty="0"/>
              <a:t> (e.g., fluids, materials) + </a:t>
            </a:r>
            <a:r>
              <a:rPr lang="en-US" dirty="0"/>
              <a:t>data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DAPHNE Motivation and System Architecture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21784" y="5982928"/>
            <a:ext cx="619029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93249" y="1368555"/>
            <a:ext cx="3104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[So2Sat LC42 Dataset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https://mediatum.ub.tum.de/1454690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114" y="751007"/>
            <a:ext cx="47084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748981" y="674707"/>
            <a:ext cx="360964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[Xiao Xiang Zhu et al: So2Sat LCZ42: A Benchmark Dataset for the Classification of Global Local Climate Zones.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GRSM 8(3)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921" y="1964839"/>
            <a:ext cx="2823622" cy="24922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0190" y="3328601"/>
            <a:ext cx="2855679" cy="124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9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DAPHNE Motivation and System Architecture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2257" b="-5138"/>
          <a:stretch/>
        </p:blipFill>
        <p:spPr>
          <a:xfrm>
            <a:off x="7226710" y="749464"/>
            <a:ext cx="1691244" cy="4022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26" y="1444625"/>
            <a:ext cx="7924983" cy="44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Management Group</a:t>
            </a:r>
          </a:p>
          <a:p>
            <a:r>
              <a:rPr lang="en-US" dirty="0"/>
              <a:t>Course Organization</a:t>
            </a:r>
          </a:p>
          <a:p>
            <a:r>
              <a:rPr lang="en-US" dirty="0" smtClean="0"/>
              <a:t>Course Motivation and Goals</a:t>
            </a:r>
          </a:p>
          <a:p>
            <a:r>
              <a:rPr lang="en-US" dirty="0" smtClean="0"/>
              <a:t>Course Outline and Projects</a:t>
            </a:r>
          </a:p>
          <a:p>
            <a:r>
              <a:rPr lang="en-US" dirty="0" smtClean="0"/>
              <a:t>Excursus: </a:t>
            </a:r>
            <a:r>
              <a:rPr lang="en-US" dirty="0" smtClean="0">
                <a:solidFill>
                  <a:srgbClr val="7889FB"/>
                </a:solidFill>
              </a:rPr>
              <a:t>DAPHNE </a:t>
            </a:r>
            <a:r>
              <a:rPr lang="en-US" dirty="0" smtClean="0">
                <a:solidFill>
                  <a:srgbClr val="7889FB"/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</a:t>
            </a:r>
            <a:r>
              <a:rPr lang="en-US" b="1" dirty="0" smtClean="0">
                <a:solidFill>
                  <a:schemeClr val="accent1"/>
                </a:solidFill>
              </a:rPr>
              <a:t>Q&amp;A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Goals</a:t>
            </a:r>
            <a:endParaRPr lang="en-US" dirty="0"/>
          </a:p>
          <a:p>
            <a:pPr lvl="1"/>
            <a:r>
              <a:rPr lang="en-US" b="1" dirty="0"/>
              <a:t>#1</a:t>
            </a:r>
            <a:r>
              <a:rPr lang="en-US" dirty="0"/>
              <a:t> Architecture and internals of traditional/modern DB systems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#</a:t>
            </a:r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Understanding of DB characteristics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better evaluation / 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usage</a:t>
            </a:r>
            <a:endParaRPr lang="en-US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#3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Understanding of effective techniques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build/extend DB systems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b="0" dirty="0" smtClean="0">
                <a:sym typeface="Wingdings" panose="05000000000000000000" pitchFamily="2" charset="2"/>
              </a:rPr>
              <a:t>(</a:t>
            </a:r>
            <a:r>
              <a:rPr lang="en-US" b="0" dirty="0">
                <a:sym typeface="Wingdings" panose="05000000000000000000" pitchFamily="2" charset="2"/>
              </a:rPr>
              <a:t>these fundamental techniques are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broadly applicable</a:t>
            </a:r>
            <a:r>
              <a:rPr lang="en-US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b="0" dirty="0">
                <a:sym typeface="Wingdings" panose="05000000000000000000" pitchFamily="2" charset="2"/>
              </a:rPr>
              <a:t>in other systems)</a:t>
            </a:r>
            <a:endParaRPr lang="en-US" b="0" dirty="0">
              <a:solidFill>
                <a:srgbClr val="7889FB"/>
              </a:solidFill>
            </a:endParaRPr>
          </a:p>
          <a:p>
            <a:pPr lvl="1"/>
            <a:endParaRPr lang="en-US" sz="700" dirty="0" smtClean="0"/>
          </a:p>
          <a:p>
            <a:r>
              <a:rPr lang="en-US" dirty="0" smtClean="0"/>
              <a:t>Programming Project</a:t>
            </a:r>
          </a:p>
          <a:p>
            <a:pPr lvl="1"/>
            <a:r>
              <a:rPr lang="en-US" dirty="0"/>
              <a:t>Column-oriented frame storage w/ materialized intermediates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Multi-threaded group-by aggregation</a:t>
            </a:r>
            <a:r>
              <a:rPr lang="en-US" dirty="0"/>
              <a:t> w/ multiple group-by columns,</a:t>
            </a:r>
            <a:br>
              <a:rPr lang="en-US" dirty="0"/>
            </a:br>
            <a:r>
              <a:rPr lang="en-US" dirty="0"/>
              <a:t>additive aggregation functions, different data types / characteristics</a:t>
            </a:r>
          </a:p>
          <a:p>
            <a:pPr lvl="1"/>
            <a:endParaRPr lang="en-US" sz="700" dirty="0" smtClean="0"/>
          </a:p>
          <a:p>
            <a:r>
              <a:rPr lang="en-US" dirty="0" smtClean="0"/>
              <a:t>Next Lectures</a:t>
            </a:r>
          </a:p>
          <a:p>
            <a:pPr lvl="1"/>
            <a:r>
              <a:rPr lang="en-US" dirty="0"/>
              <a:t>02 </a:t>
            </a:r>
            <a:r>
              <a:rPr lang="en-US" b="1" dirty="0">
                <a:solidFill>
                  <a:srgbClr val="7889FB"/>
                </a:solidFill>
              </a:rPr>
              <a:t>DB System Architectures</a:t>
            </a:r>
            <a:r>
              <a:rPr lang="en-US" dirty="0"/>
              <a:t> </a:t>
            </a:r>
            <a:r>
              <a:rPr lang="en-US" sz="1400" b="0" dirty="0"/>
              <a:t>[Oct </a:t>
            </a:r>
            <a:r>
              <a:rPr lang="en-US" sz="1400" b="0" dirty="0" smtClean="0"/>
              <a:t>13]</a:t>
            </a:r>
            <a:endParaRPr lang="en-US" sz="1400" b="0" dirty="0"/>
          </a:p>
          <a:p>
            <a:pPr lvl="1"/>
            <a:r>
              <a:rPr lang="en-US" dirty="0"/>
              <a:t>03 </a:t>
            </a:r>
            <a:r>
              <a:rPr lang="en-US" b="1" dirty="0">
                <a:solidFill>
                  <a:srgbClr val="7889FB"/>
                </a:solidFill>
              </a:rPr>
              <a:t>Data Layouts and </a:t>
            </a:r>
            <a:r>
              <a:rPr lang="en-US" b="1" dirty="0" err="1">
                <a:solidFill>
                  <a:srgbClr val="7889FB"/>
                </a:solidFill>
              </a:rPr>
              <a:t>Bufferpool</a:t>
            </a:r>
            <a:r>
              <a:rPr lang="en-US" b="1" dirty="0">
                <a:solidFill>
                  <a:srgbClr val="7889FB"/>
                </a:solidFill>
              </a:rPr>
              <a:t> Management</a:t>
            </a:r>
            <a:r>
              <a:rPr lang="en-US" dirty="0"/>
              <a:t> </a:t>
            </a:r>
            <a:r>
              <a:rPr lang="en-US" sz="1400" b="0" dirty="0"/>
              <a:t>[Oct </a:t>
            </a:r>
            <a:r>
              <a:rPr lang="en-US" sz="1400" b="0" dirty="0" smtClean="0"/>
              <a:t>20]</a:t>
            </a:r>
            <a:endParaRPr lang="en-US" sz="1400" b="0" dirty="0"/>
          </a:p>
          <a:p>
            <a:pPr lvl="1"/>
            <a:r>
              <a:rPr lang="en-US" dirty="0"/>
              <a:t>04 </a:t>
            </a:r>
            <a:r>
              <a:rPr lang="en-US" b="1" dirty="0">
                <a:solidFill>
                  <a:srgbClr val="7889FB"/>
                </a:solidFill>
              </a:rPr>
              <a:t>Index Structures and Partitioning</a:t>
            </a:r>
            <a:r>
              <a:rPr lang="en-US" dirty="0"/>
              <a:t> </a:t>
            </a:r>
            <a:r>
              <a:rPr lang="en-US" sz="1400" b="0" dirty="0"/>
              <a:t>[Oct </a:t>
            </a:r>
            <a:r>
              <a:rPr lang="en-US" sz="1400" b="0" dirty="0" smtClean="0"/>
              <a:t>27]</a:t>
            </a:r>
            <a:endParaRPr lang="en-US" sz="1400" b="0" dirty="0"/>
          </a:p>
          <a:p>
            <a:pPr lvl="1"/>
            <a:r>
              <a:rPr lang="en-US" dirty="0"/>
              <a:t>05 </a:t>
            </a:r>
            <a:r>
              <a:rPr lang="en-US" b="1" dirty="0">
                <a:solidFill>
                  <a:srgbClr val="7889FB"/>
                </a:solidFill>
              </a:rPr>
              <a:t>Compression Techniques</a:t>
            </a:r>
            <a:r>
              <a:rPr lang="en-US" dirty="0"/>
              <a:t> </a:t>
            </a:r>
            <a:r>
              <a:rPr lang="en-US" sz="1400" b="0" dirty="0"/>
              <a:t>[Nov </a:t>
            </a:r>
            <a:r>
              <a:rPr lang="en-US" sz="1400" b="0" dirty="0" smtClean="0"/>
              <a:t>03]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 Group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https://damslab.github.io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09/2018 TU Graz</a:t>
            </a:r>
            <a:r>
              <a:rPr lang="en-US" b="0" dirty="0"/>
              <a:t>, Austria</a:t>
            </a:r>
          </a:p>
          <a:p>
            <a:pPr lvl="1"/>
            <a:r>
              <a:rPr lang="en-US" dirty="0"/>
              <a:t>BMK endowed chair for data management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management for data science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(ML systems internals, end-to-end data science lifecycle)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2012-2018 IBM Research – </a:t>
            </a:r>
            <a:r>
              <a:rPr lang="en-US" dirty="0" err="1"/>
              <a:t>Almaden</a:t>
            </a:r>
            <a:r>
              <a:rPr lang="en-US" b="0" dirty="0"/>
              <a:t>, USA</a:t>
            </a:r>
          </a:p>
          <a:p>
            <a:pPr lvl="1"/>
            <a:r>
              <a:rPr lang="en-US" dirty="0"/>
              <a:t>Declarative large-scale machine learning</a:t>
            </a:r>
          </a:p>
          <a:p>
            <a:pPr lvl="1"/>
            <a:r>
              <a:rPr lang="en-US" dirty="0"/>
              <a:t>Optimizer and runtime of </a:t>
            </a: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2011 PhD TU Dresden</a:t>
            </a:r>
            <a:r>
              <a:rPr lang="en-US" b="0" dirty="0"/>
              <a:t>, Germany</a:t>
            </a:r>
          </a:p>
          <a:p>
            <a:pPr lvl="1"/>
            <a:r>
              <a:rPr lang="en-US" dirty="0"/>
              <a:t>Cost-based optimization of integration flows</a:t>
            </a:r>
          </a:p>
          <a:p>
            <a:pPr lvl="1"/>
            <a:r>
              <a:rPr lang="en-US" dirty="0"/>
              <a:t>Systems support for time series forecasting</a:t>
            </a:r>
          </a:p>
          <a:p>
            <a:pPr lvl="1"/>
            <a:r>
              <a:rPr lang="en-US" dirty="0"/>
              <a:t>In-memory indexing and query processing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Management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A264AD-24C7-4473-8A74-E02BE00C3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59" y="3450654"/>
            <a:ext cx="1683707" cy="618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9B8BC6-BB7C-4C7F-9A53-2BD93044D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34" y="4847973"/>
            <a:ext cx="2158995" cy="625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8052D9-4CA7-4B42-8657-A3E517909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60" y="1301715"/>
            <a:ext cx="18288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516C38-1372-417B-A0EF-DBDBE3EAE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518" y="2615009"/>
            <a:ext cx="436319" cy="435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78C693-55AA-42B3-8DF6-23DFC291B4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5415" y="2618139"/>
            <a:ext cx="905106" cy="419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E72F0E-35F5-4873-B94A-3659F03343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9959" y="2595318"/>
            <a:ext cx="1377373" cy="483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D01789-289F-4949-A54A-E87499ADA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0504" y="2629246"/>
            <a:ext cx="1053822" cy="4207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30C39-9579-42F7-A35E-DA9E1137009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2333"/>
          <a:stretch/>
        </p:blipFill>
        <p:spPr>
          <a:xfrm>
            <a:off x="5499653" y="2622980"/>
            <a:ext cx="956140" cy="408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29288" y="5529818"/>
            <a:ext cx="133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DB group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67608" y="2439203"/>
            <a:ext cx="2175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https://github.com/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apache/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systemds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5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860261" y="3837877"/>
            <a:ext cx="463586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Courses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6777" y="4947973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 / Databases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(DM,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SS+WS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860261" y="1795972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Database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(ADBS,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3293" y="1796844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03507" y="3372408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0" name="Straight Arrow Connector 9"/>
          <p:cNvCxnSpPr>
            <a:stCxn id="5" idx="0"/>
            <a:endCxn id="8" idx="2"/>
          </p:cNvCxnSpPr>
          <p:nvPr/>
        </p:nvCxnSpPr>
        <p:spPr>
          <a:xfrm flipH="1" flipV="1">
            <a:off x="4076765" y="4303346"/>
            <a:ext cx="3270" cy="6446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7" idx="2"/>
          </p:cNvCxnSpPr>
          <p:nvPr/>
        </p:nvCxnSpPr>
        <p:spPr>
          <a:xfrm flipV="1">
            <a:off x="5153293" y="2727782"/>
            <a:ext cx="1073258" cy="268566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  <a:endCxn id="6" idx="2"/>
          </p:cNvCxnSpPr>
          <p:nvPr/>
        </p:nvCxnSpPr>
        <p:spPr>
          <a:xfrm flipH="1" flipV="1">
            <a:off x="1933519" y="2726910"/>
            <a:ext cx="1073258" cy="26865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1"/>
          </p:cNvCxnSpPr>
          <p:nvPr/>
        </p:nvCxnSpPr>
        <p:spPr>
          <a:xfrm flipH="1" flipV="1">
            <a:off x="2568101" y="2726475"/>
            <a:ext cx="435406" cy="11114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</p:cNvCxnSpPr>
          <p:nvPr/>
        </p:nvCxnSpPr>
        <p:spPr>
          <a:xfrm flipV="1">
            <a:off x="5150023" y="2726910"/>
            <a:ext cx="539899" cy="11109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65761" y="3372408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2247" y="3982010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Bachelor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07818" y="5064706"/>
            <a:ext cx="28194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management from user/application perspective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56487" y="3519256"/>
            <a:ext cx="218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Distributed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Management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51063" y="1784009"/>
            <a:ext cx="145683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system internals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48505" y="1786646"/>
            <a:ext cx="149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DB system internals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project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37800" y="2733251"/>
            <a:ext cx="2795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projects in </a:t>
            </a:r>
            <a:r>
              <a:rPr lang="en-US" sz="16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github.com/apache/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systemds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Management Group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9299" y="4397934"/>
            <a:ext cx="1901337" cy="6358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 to Scientific Writing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10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4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Organization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Course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  <a:p>
            <a:pPr lvl="1"/>
            <a:r>
              <a:rPr lang="en-US" dirty="0"/>
              <a:t>Lecturer: Univ.-Prof. Dr.-</a:t>
            </a:r>
            <a:r>
              <a:rPr lang="en-US" dirty="0" err="1"/>
              <a:t>Ing</a:t>
            </a:r>
            <a:r>
              <a:rPr lang="en-US" dirty="0"/>
              <a:t>. Matthias Boehm, ISDS</a:t>
            </a:r>
          </a:p>
          <a:p>
            <a:pPr lvl="1"/>
            <a:r>
              <a:rPr lang="en-US" dirty="0" smtClean="0"/>
              <a:t>Assistants: Dr.-</a:t>
            </a:r>
            <a:r>
              <a:rPr lang="en-US" dirty="0" err="1" smtClean="0"/>
              <a:t>Ing</a:t>
            </a:r>
            <a:r>
              <a:rPr lang="en-US" dirty="0" smtClean="0"/>
              <a:t>. Patrick </a:t>
            </a:r>
            <a:r>
              <a:rPr lang="en-US" dirty="0" err="1" smtClean="0"/>
              <a:t>Damme</a:t>
            </a:r>
            <a:r>
              <a:rPr lang="en-US" dirty="0" smtClean="0"/>
              <a:t>, </a:t>
            </a:r>
            <a:r>
              <a:rPr lang="en-US" dirty="0" err="1" smtClean="0"/>
              <a:t>M.Tech</a:t>
            </a:r>
            <a:r>
              <a:rPr lang="en-US" dirty="0"/>
              <a:t>. Arnab </a:t>
            </a:r>
            <a:r>
              <a:rPr lang="en-US" dirty="0" err="1" smtClean="0"/>
              <a:t>Phani</a:t>
            </a:r>
            <a:endParaRPr lang="en-US" dirty="0"/>
          </a:p>
          <a:p>
            <a:pPr lvl="1"/>
            <a:endParaRPr lang="en-US" sz="400" dirty="0" smtClean="0"/>
          </a:p>
          <a:p>
            <a:r>
              <a:rPr lang="en-US" dirty="0" smtClean="0"/>
              <a:t>Language</a:t>
            </a:r>
            <a:endParaRPr lang="en-US" dirty="0"/>
          </a:p>
          <a:p>
            <a:pPr lvl="1"/>
            <a:r>
              <a:rPr lang="en-US" dirty="0"/>
              <a:t>Lectures and slides: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dirty="0"/>
              <a:t>Communication and examination: </a:t>
            </a:r>
            <a:r>
              <a:rPr lang="en-US" b="1" dirty="0" smtClean="0">
                <a:solidFill>
                  <a:srgbClr val="7889FB"/>
                </a:solidFill>
              </a:rPr>
              <a:t>English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b="1" dirty="0" smtClean="0">
                <a:solidFill>
                  <a:schemeClr val="accent1"/>
                </a:solidFill>
              </a:rPr>
              <a:t>German</a:t>
            </a:r>
          </a:p>
          <a:p>
            <a:pPr lvl="1"/>
            <a:endParaRPr lang="en-US" sz="400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Course </a:t>
            </a:r>
            <a:r>
              <a:rPr lang="en-US" dirty="0"/>
              <a:t>Format</a:t>
            </a:r>
          </a:p>
          <a:p>
            <a:pPr lvl="1"/>
            <a:r>
              <a:rPr lang="en-US" dirty="0"/>
              <a:t>VU 2/1, </a:t>
            </a:r>
            <a:r>
              <a:rPr lang="en-US" b="1" dirty="0">
                <a:solidFill>
                  <a:schemeClr val="accent1"/>
                </a:solidFill>
              </a:rPr>
              <a:t>5 ECTS</a:t>
            </a:r>
            <a:r>
              <a:rPr lang="en-US" dirty="0"/>
              <a:t> (2x 1.5 ECTS + 1x 2 ECTS), </a:t>
            </a:r>
            <a:r>
              <a:rPr lang="en-US" dirty="0" smtClean="0"/>
              <a:t>bachelor/master</a:t>
            </a:r>
            <a:endParaRPr lang="en-US" dirty="0"/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Weekly </a:t>
            </a:r>
            <a:r>
              <a:rPr lang="en-US" b="1" dirty="0">
                <a:solidFill>
                  <a:srgbClr val="7889FB"/>
                </a:solidFill>
              </a:rPr>
              <a:t>lectures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chemeClr val="accent1"/>
                </a:solidFill>
              </a:rPr>
              <a:t>Wed 6.15pm</a:t>
            </a:r>
            <a:r>
              <a:rPr lang="en-US" dirty="0"/>
              <a:t>, including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  <a:r>
              <a:rPr lang="en-US" dirty="0"/>
              <a:t>), </a:t>
            </a:r>
            <a:r>
              <a:rPr lang="en-US" b="1" dirty="0">
                <a:solidFill>
                  <a:srgbClr val="7889FB"/>
                </a:solidFill>
              </a:rPr>
              <a:t>attendance optional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Mandatory programming project </a:t>
            </a:r>
            <a:r>
              <a:rPr lang="en-US" dirty="0" smtClean="0">
                <a:solidFill>
                  <a:schemeClr val="tx1"/>
                </a:solidFill>
              </a:rPr>
              <a:t>(2 ECTS)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Recommended papers </a:t>
            </a:r>
            <a:r>
              <a:rPr lang="en-US" dirty="0"/>
              <a:t>for additional reading on your </a:t>
            </a:r>
            <a:r>
              <a:rPr lang="en-US" dirty="0" smtClean="0"/>
              <a:t>own</a:t>
            </a:r>
          </a:p>
          <a:p>
            <a:pPr lvl="1"/>
            <a:endParaRPr lang="en-US" sz="400" dirty="0" smtClean="0"/>
          </a:p>
          <a:p>
            <a:r>
              <a:rPr lang="en-US" dirty="0" smtClean="0"/>
              <a:t>Prerequisites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Preferred:</a:t>
            </a:r>
            <a:r>
              <a:rPr lang="en-US" dirty="0"/>
              <a:t> </a:t>
            </a:r>
            <a:r>
              <a:rPr lang="en-US" dirty="0" smtClean="0"/>
              <a:t>course </a:t>
            </a:r>
            <a:r>
              <a:rPr lang="en-US" dirty="0"/>
              <a:t>Data Management / </a:t>
            </a:r>
            <a:r>
              <a:rPr lang="en-US" dirty="0" smtClean="0"/>
              <a:t>Databases is very good start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Sufficient: </a:t>
            </a:r>
            <a:r>
              <a:rPr lang="en-US" dirty="0"/>
              <a:t>basic understanding of </a:t>
            </a:r>
            <a:r>
              <a:rPr lang="en-US" dirty="0" smtClean="0"/>
              <a:t>SQL / RA (or willingness to fill gaps)</a:t>
            </a:r>
          </a:p>
          <a:p>
            <a:pPr lvl="1"/>
            <a:r>
              <a:rPr lang="en-US" dirty="0" smtClean="0"/>
              <a:t>Basic programming skills in low-level language (C, C++)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81" y="1468312"/>
            <a:ext cx="871596" cy="871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158"/>
          <a:stretch/>
        </p:blipFill>
        <p:spPr>
          <a:xfrm>
            <a:off x="8285045" y="2468841"/>
            <a:ext cx="665280" cy="868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931" y="2468840"/>
            <a:ext cx="624951" cy="86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8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mboehm7.github.io/teaching/ws2122_adbs/index.htm</a:t>
            </a:r>
            <a:r>
              <a:rPr lang="en-US" dirty="0" smtClean="0"/>
              <a:t>   </a:t>
            </a:r>
            <a:endParaRPr lang="en-US" dirty="0" smtClean="0"/>
          </a:p>
          <a:p>
            <a:pPr lvl="1"/>
            <a:r>
              <a:rPr lang="en-US" dirty="0" smtClean="0"/>
              <a:t>All </a:t>
            </a:r>
            <a:r>
              <a:rPr lang="en-US" dirty="0"/>
              <a:t>course material (lecture slides) and dates</a:t>
            </a:r>
          </a:p>
          <a:p>
            <a:pPr lvl="1"/>
            <a:endParaRPr lang="en-US" sz="700" dirty="0" smtClean="0"/>
          </a:p>
          <a:p>
            <a:r>
              <a:rPr lang="en-US" dirty="0" smtClean="0"/>
              <a:t>Video Recording Lectures (</a:t>
            </a:r>
            <a:r>
              <a:rPr lang="en-US" dirty="0" err="1" smtClean="0">
                <a:solidFill>
                  <a:schemeClr val="accent1"/>
                </a:solidFill>
              </a:rPr>
              <a:t>TUbe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Communication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Informal language </a:t>
            </a:r>
            <a:r>
              <a:rPr lang="en-US" dirty="0"/>
              <a:t>(first name is fine)</a:t>
            </a:r>
          </a:p>
          <a:p>
            <a:pPr lvl="1"/>
            <a:r>
              <a:rPr lang="en-US" dirty="0"/>
              <a:t>Please, </a:t>
            </a:r>
            <a:r>
              <a:rPr lang="en-US" b="1" dirty="0">
                <a:solidFill>
                  <a:srgbClr val="7889FB"/>
                </a:solidFill>
              </a:rPr>
              <a:t>immediate feedback </a:t>
            </a:r>
            <a:r>
              <a:rPr lang="en-US" dirty="0"/>
              <a:t>(unclear content, missing background)</a:t>
            </a:r>
          </a:p>
          <a:p>
            <a:pPr lvl="1"/>
            <a:r>
              <a:rPr lang="en-US" dirty="0"/>
              <a:t>Newsgroup: N/A – email is fine, summarized in following lectures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Office hours:</a:t>
            </a:r>
            <a:r>
              <a:rPr lang="en-US" dirty="0"/>
              <a:t> by appointment or after lecture</a:t>
            </a:r>
          </a:p>
          <a:p>
            <a:pPr lvl="1"/>
            <a:endParaRPr lang="en-US" sz="700" dirty="0" smtClean="0"/>
          </a:p>
          <a:p>
            <a:r>
              <a:rPr lang="en-US" dirty="0" smtClean="0"/>
              <a:t>Exam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Completed programming project </a:t>
            </a:r>
            <a:r>
              <a:rPr lang="en-US" dirty="0" smtClean="0">
                <a:solidFill>
                  <a:schemeClr val="tx1"/>
                </a:solidFill>
              </a:rPr>
              <a:t>(checked by me/staff)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Final written exam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(oral exam if &lt;15 students take the exam)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Grading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(30</a:t>
            </a:r>
            <a:r>
              <a:rPr lang="en-US" dirty="0" smtClean="0">
                <a:solidFill>
                  <a:schemeClr val="tx1"/>
                </a:solidFill>
              </a:rPr>
              <a:t>% project/exercises completion, </a:t>
            </a:r>
            <a:r>
              <a:rPr lang="en-US" dirty="0" smtClean="0">
                <a:solidFill>
                  <a:schemeClr val="tx1"/>
                </a:solidFill>
              </a:rPr>
              <a:t>70</a:t>
            </a:r>
            <a:r>
              <a:rPr lang="en-US" dirty="0" smtClean="0">
                <a:solidFill>
                  <a:schemeClr val="tx1"/>
                </a:solidFill>
              </a:rPr>
              <a:t>% exam)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</a:t>
            </a:r>
            <a:r>
              <a:rPr lang="en-US" dirty="0" smtClean="0"/>
              <a:t>Organization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214" y="2441750"/>
            <a:ext cx="1727400" cy="505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6215" y="5777800"/>
            <a:ext cx="9847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endParaRPr lang="en-US" b="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8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5829</TotalTime>
  <Words>1781</Words>
  <Application>Microsoft Office PowerPoint</Application>
  <PresentationFormat>On-screen Show (4:3)</PresentationFormat>
  <Paragraphs>476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Calibri</vt:lpstr>
      <vt:lpstr>Consolas</vt:lpstr>
      <vt:lpstr>Sun-ExtA</vt:lpstr>
      <vt:lpstr>Wingdings</vt:lpstr>
      <vt:lpstr>TU Graz Standard</vt:lpstr>
      <vt:lpstr>Architecture of DB Systems 01 Introduction and Overview</vt:lpstr>
      <vt:lpstr>Announcements/Org</vt:lpstr>
      <vt:lpstr>Agenda</vt:lpstr>
      <vt:lpstr>Data Management Group</vt:lpstr>
      <vt:lpstr>About Me</vt:lpstr>
      <vt:lpstr>Data Management Courses</vt:lpstr>
      <vt:lpstr>Course Organization</vt:lpstr>
      <vt:lpstr>Basic Course Organization</vt:lpstr>
      <vt:lpstr>Course Logistics</vt:lpstr>
      <vt:lpstr>Course Logistics, cont.</vt:lpstr>
      <vt:lpstr>Course Motivation and Goals</vt:lpstr>
      <vt:lpstr>History 1970/80s  (relational)</vt:lpstr>
      <vt:lpstr>Success of SQL / Relational Model</vt:lpstr>
      <vt:lpstr>DBMS Architecture</vt:lpstr>
      <vt:lpstr>DBMS Architecture, cont.</vt:lpstr>
      <vt:lpstr>Course Goals</vt:lpstr>
      <vt:lpstr>Course Outline and Projects</vt:lpstr>
      <vt:lpstr>Course Outline</vt:lpstr>
      <vt:lpstr>Course Outline, cont.</vt:lpstr>
      <vt:lpstr>Overview Programming Project</vt:lpstr>
      <vt:lpstr>Overview Programming Project, cont.</vt:lpstr>
      <vt:lpstr>Overview Programming Project, cont.</vt:lpstr>
      <vt:lpstr>DAPHNE:  Integrated Data Analysis Pipelines for  Large-Scale DM, HPC, and ML</vt:lpstr>
      <vt:lpstr>HW Challenges</vt:lpstr>
      <vt:lpstr>HW Challenges, cont.</vt:lpstr>
      <vt:lpstr>Productivity &amp; Overhead Challenges</vt:lpstr>
      <vt:lpstr>DAPHNE Consortium</vt:lpstr>
      <vt:lpstr>Use Cases </vt:lpstr>
      <vt:lpstr>System Architecture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ADBS - Introduction and Overview</dc:title>
  <dc:subject/>
  <dc:creator>mboehm</dc:creator>
  <cp:keywords/>
  <dc:description/>
  <cp:lastModifiedBy>mboehm</cp:lastModifiedBy>
  <cp:revision>452</cp:revision>
  <cp:lastPrinted>2019-03-11T22:00:16Z</cp:lastPrinted>
  <dcterms:created xsi:type="dcterms:W3CDTF">2018-07-12T06:39:10Z</dcterms:created>
  <dcterms:modified xsi:type="dcterms:W3CDTF">2021-10-05T20:43:40Z</dcterms:modified>
  <cp:category/>
</cp:coreProperties>
</file>