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8" r:id="rId2"/>
    <p:sldId id="462" r:id="rId3"/>
    <p:sldId id="289" r:id="rId4"/>
    <p:sldId id="417" r:id="rId5"/>
    <p:sldId id="420" r:id="rId6"/>
    <p:sldId id="418" r:id="rId7"/>
    <p:sldId id="419" r:id="rId8"/>
    <p:sldId id="447" r:id="rId9"/>
    <p:sldId id="437" r:id="rId10"/>
    <p:sldId id="439" r:id="rId11"/>
    <p:sldId id="449" r:id="rId12"/>
    <p:sldId id="450" r:id="rId13"/>
    <p:sldId id="451" r:id="rId14"/>
    <p:sldId id="452" r:id="rId15"/>
    <p:sldId id="453" r:id="rId16"/>
    <p:sldId id="438" r:id="rId17"/>
    <p:sldId id="436" r:id="rId18"/>
    <p:sldId id="454" r:id="rId19"/>
    <p:sldId id="458" r:id="rId20"/>
    <p:sldId id="459" r:id="rId21"/>
    <p:sldId id="460" r:id="rId22"/>
    <p:sldId id="445" r:id="rId23"/>
    <p:sldId id="461" r:id="rId24"/>
    <p:sldId id="456" r:id="rId25"/>
    <p:sldId id="457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63" r:id="rId37"/>
    <p:sldId id="431" r:id="rId38"/>
    <p:sldId id="432" r:id="rId39"/>
    <p:sldId id="433" r:id="rId40"/>
    <p:sldId id="434" r:id="rId41"/>
    <p:sldId id="435" r:id="rId42"/>
    <p:sldId id="414" r:id="rId4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 views and partitioning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logical access paths</a:t>
            </a:r>
          </a:p>
          <a:p>
            <a:r>
              <a:rPr lang="en-US" dirty="0">
                <a:sym typeface="Wingdings" panose="05000000000000000000" pitchFamily="2" charset="2"/>
              </a:rPr>
              <a:t>Index structures</a:t>
            </a:r>
            <a:r>
              <a:rPr lang="en-US" baseline="0" dirty="0">
                <a:sym typeface="Wingdings" panose="05000000000000000000" pitchFamily="2" charset="2"/>
              </a:rPr>
              <a:t> and compression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physical access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1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</a:t>
            </a:r>
            <a:r>
              <a:rPr lang="en-US" baseline="0" dirty="0"/>
              <a:t> discuss ND techniques in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8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case inner, direct merge of 2 and 4 not possible, as 6 separates</a:t>
            </a:r>
            <a:r>
              <a:rPr lang="en-US" baseline="0" dirty="0"/>
              <a:t> the two leaf nodes 5 and (7,8)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18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SQLLite</a:t>
            </a:r>
            <a:r>
              <a:rPr lang="en-US" dirty="0"/>
              <a:t>:</a:t>
            </a:r>
            <a:r>
              <a:rPr lang="en-US" baseline="0" dirty="0"/>
              <a:t> overflow pages for variable length fields (larger page size/4)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88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Byte order: big-endian</a:t>
            </a:r>
            <a:r>
              <a:rPr lang="en-US" baseline="0" dirty="0"/>
              <a:t> (</a:t>
            </a:r>
            <a:r>
              <a:rPr lang="en-US" baseline="0" dirty="0" err="1"/>
              <a:t>asc</a:t>
            </a:r>
            <a:r>
              <a:rPr lang="en-US" baseline="0" dirty="0"/>
              <a:t> order left to 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5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error on non-existing partition</a:t>
            </a:r>
            <a:r>
              <a:rPr lang="en-US" baseline="0" dirty="0"/>
              <a:t> range, default partition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8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68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Index Structures and Partitioning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Index Structures and Partitioning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cyan4973.github.io/xxHas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adbs/Project_Setup_v2.zip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emf"/><Relationship Id="rId18" Type="http://schemas.openxmlformats.org/officeDocument/2006/relationships/image" Target="../media/image2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de-DE" sz="4000" b="1" dirty="0"/>
              <a:t>04 Index </a:t>
            </a:r>
            <a:r>
              <a:rPr lang="de-DE" sz="4000" b="1" dirty="0" err="1"/>
              <a:t>Structures</a:t>
            </a:r>
            <a:r>
              <a:rPr lang="de-DE" sz="4000" b="1" dirty="0"/>
              <a:t> and Partitioning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27,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Index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1D Access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ND  Access Methods </a:t>
            </a:r>
          </a:p>
          <a:p>
            <a:pPr lvl="1"/>
            <a:r>
              <a:rPr lang="en-US" dirty="0"/>
              <a:t>Linearization of ND key space + 1D indexing (Z order, Gray code, Hilbert curve)</a:t>
            </a:r>
          </a:p>
          <a:p>
            <a:pPr lvl="1"/>
            <a:r>
              <a:rPr lang="en-US" dirty="0"/>
              <a:t>Multi-dimensional trees and hashing (e.g., UB tree, k-d tree, </a:t>
            </a:r>
            <a:r>
              <a:rPr lang="en-US" dirty="0" err="1"/>
              <a:t>gridfile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index structures (e.g., R tree)</a:t>
            </a:r>
          </a:p>
          <a:p>
            <a:pPr lvl="1"/>
            <a:endParaRPr lang="en-US" dirty="0"/>
          </a:p>
          <a:p>
            <a:pPr lvl="1"/>
            <a:endParaRPr lang="en-US" sz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Rechteck 3"/>
          <p:cNvSpPr/>
          <p:nvPr/>
        </p:nvSpPr>
        <p:spPr>
          <a:xfrm>
            <a:off x="4070234" y="2157353"/>
            <a:ext cx="2061807" cy="3118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Access Methods</a:t>
            </a:r>
          </a:p>
        </p:txBody>
      </p:sp>
      <p:sp>
        <p:nvSpPr>
          <p:cNvPr id="6" name="Rechteck 4"/>
          <p:cNvSpPr/>
          <p:nvPr/>
        </p:nvSpPr>
        <p:spPr>
          <a:xfrm>
            <a:off x="2599562" y="2657426"/>
            <a:ext cx="2043113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6302363" y="2657426"/>
            <a:ext cx="2043111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Transformation</a:t>
            </a:r>
          </a:p>
        </p:txBody>
      </p:sp>
      <p:sp>
        <p:nvSpPr>
          <p:cNvPr id="8" name="Rechteck 6"/>
          <p:cNvSpPr/>
          <p:nvPr/>
        </p:nvSpPr>
        <p:spPr>
          <a:xfrm>
            <a:off x="1150434" y="3291076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09214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3712" y="3287868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615808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5" idx="2"/>
            <a:endCxn id="6" idx="0"/>
          </p:cNvCxnSpPr>
          <p:nvPr/>
        </p:nvCxnSpPr>
        <p:spPr>
          <a:xfrm flipH="1">
            <a:off x="3621119" y="2469175"/>
            <a:ext cx="1480019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  <a:endCxn id="7" idx="0"/>
          </p:cNvCxnSpPr>
          <p:nvPr/>
        </p:nvCxnSpPr>
        <p:spPr>
          <a:xfrm>
            <a:off x="5101138" y="2469175"/>
            <a:ext cx="2222781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1" idx="0"/>
          </p:cNvCxnSpPr>
          <p:nvPr/>
        </p:nvCxnSpPr>
        <p:spPr>
          <a:xfrm>
            <a:off x="7323919" y="2934586"/>
            <a:ext cx="3793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0" idx="0"/>
          </p:cNvCxnSpPr>
          <p:nvPr/>
        </p:nvCxnSpPr>
        <p:spPr>
          <a:xfrm>
            <a:off x="3621119" y="2934586"/>
            <a:ext cx="1734497" cy="353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9" idx="0"/>
          </p:cNvCxnSpPr>
          <p:nvPr/>
        </p:nvCxnSpPr>
        <p:spPr>
          <a:xfrm flipH="1">
            <a:off x="3621118" y="2934586"/>
            <a:ext cx="1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" idx="2"/>
            <a:endCxn id="8" idx="0"/>
          </p:cNvCxnSpPr>
          <p:nvPr/>
        </p:nvCxnSpPr>
        <p:spPr>
          <a:xfrm flipH="1">
            <a:off x="1862338" y="2934586"/>
            <a:ext cx="1758781" cy="3564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2901" y="3560013"/>
            <a:ext cx="123618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</a:p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4356" y="3571739"/>
            <a:ext cx="229908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Multiway Trees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B-Tree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Prefix Trees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519" y="3573414"/>
            <a:ext cx="22990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Sequential Lists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6643" y="1229643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1266264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119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McCreight 1972, </a:t>
            </a:r>
            <a:r>
              <a:rPr lang="de-DE" b="1" dirty="0"/>
              <a:t>B</a:t>
            </a:r>
            <a:r>
              <a:rPr lang="de-DE" dirty="0"/>
              <a:t>lock-based, </a:t>
            </a:r>
            <a:r>
              <a:rPr lang="de-DE" b="1" dirty="0"/>
              <a:t>B</a:t>
            </a:r>
            <a:r>
              <a:rPr lang="de-DE" dirty="0"/>
              <a:t>alanced,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Multiway tree</a:t>
            </a:r>
            <a:r>
              <a:rPr lang="de-DE" dirty="0"/>
              <a:t> (node size = page size); designed for DBMS</a:t>
            </a:r>
          </a:p>
          <a:p>
            <a:pPr lvl="1"/>
            <a:r>
              <a:rPr lang="de-DE" dirty="0"/>
              <a:t>Extensions: </a:t>
            </a:r>
            <a:r>
              <a:rPr lang="de-DE" b="1" dirty="0">
                <a:solidFill>
                  <a:srgbClr val="7889FB"/>
                </a:solidFill>
              </a:rPr>
              <a:t>B+-Tree/B*-Tree</a:t>
            </a:r>
            <a:r>
              <a:rPr lang="de-DE" dirty="0"/>
              <a:t> (data only in leafs, double-linked leaf nodes)</a:t>
            </a:r>
          </a:p>
          <a:p>
            <a:pPr lvl="1"/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leafs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leafs)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235585" y="2992220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585" y="2992220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96186" y="4678925"/>
            <a:ext cx="1938068" cy="439947"/>
            <a:chOff x="1058498" y="4747935"/>
            <a:chExt cx="1938068" cy="439947"/>
          </a:xfrm>
        </p:grpSpPr>
        <p:sp>
          <p:nvSpPr>
            <p:cNvPr id="8" name="Rectangle 7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2" name="Straight Arrow Connector 11"/>
          <p:cNvCxnSpPr>
            <a:stCxn id="8" idx="2"/>
            <a:endCxn id="64" idx="0"/>
          </p:cNvCxnSpPr>
          <p:nvPr/>
        </p:nvCxnSpPr>
        <p:spPr>
          <a:xfrm flipH="1">
            <a:off x="707528" y="5118872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34254" y="4678926"/>
            <a:ext cx="1938068" cy="439947"/>
            <a:chOff x="1058498" y="4747935"/>
            <a:chExt cx="1938068" cy="439947"/>
          </a:xfrm>
        </p:grpSpPr>
        <p:sp>
          <p:nvSpPr>
            <p:cNvPr id="39" name="Rectangle 38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80662" y="4678927"/>
            <a:ext cx="1938068" cy="439947"/>
            <a:chOff x="1058498" y="4747935"/>
            <a:chExt cx="1938068" cy="439947"/>
          </a:xfrm>
        </p:grpSpPr>
        <p:sp>
          <p:nvSpPr>
            <p:cNvPr id="43" name="Rectangle 42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18730" y="4678924"/>
            <a:ext cx="1938068" cy="439947"/>
            <a:chOff x="1058498" y="4747935"/>
            <a:chExt cx="1938068" cy="439947"/>
          </a:xfrm>
        </p:grpSpPr>
        <p:sp>
          <p:nvSpPr>
            <p:cNvPr id="47" name="Rectangle 46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456512" y="4678923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1" name="Straight Arrow Connector 50"/>
          <p:cNvCxnSpPr>
            <a:stCxn id="39" idx="2"/>
          </p:cNvCxnSpPr>
          <p:nvPr/>
        </p:nvCxnSpPr>
        <p:spPr>
          <a:xfrm flipH="1">
            <a:off x="2698232" y="5118873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3" idx="2"/>
          </p:cNvCxnSpPr>
          <p:nvPr/>
        </p:nvCxnSpPr>
        <p:spPr>
          <a:xfrm flipH="1">
            <a:off x="4754342" y="5118874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</p:cNvCxnSpPr>
          <p:nvPr/>
        </p:nvCxnSpPr>
        <p:spPr>
          <a:xfrm>
            <a:off x="6692696" y="5118871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</p:cNvCxnSpPr>
          <p:nvPr/>
        </p:nvCxnSpPr>
        <p:spPr>
          <a:xfrm>
            <a:off x="8630478" y="5118870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93368" y="5469150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658" y="5440399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31537" y="4261449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79D1B-6747-459C-BBF2-DEA5E7D7016A}"/>
              </a:ext>
            </a:extLst>
          </p:cNvPr>
          <p:cNvSpPr txBox="1"/>
          <p:nvPr/>
        </p:nvSpPr>
        <p:spPr>
          <a:xfrm>
            <a:off x="7153276" y="3529393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17234CC-6D8A-4009-9750-C7A5B4835C2A}"/>
              </a:ext>
            </a:extLst>
          </p:cNvPr>
          <p:cNvSpPr/>
          <p:nvPr/>
        </p:nvSpPr>
        <p:spPr>
          <a:xfrm>
            <a:off x="6878729" y="3592368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21" y="762152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93094" y="687504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71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/>
      <p:bldP spid="64" grpId="0"/>
      <p:bldP spid="65" grpId="0"/>
      <p:bldP spid="5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</a:p>
          <a:p>
            <a:pPr lvl="1"/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59586" y="1016506"/>
            <a:ext cx="1566112" cy="312837"/>
            <a:chOff x="4718649" y="1466491"/>
            <a:chExt cx="1566112" cy="312837"/>
          </a:xfrm>
        </p:grpSpPr>
        <p:sp>
          <p:nvSpPr>
            <p:cNvPr id="29" name="Rectangle 28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38530" y="1752098"/>
            <a:ext cx="1566112" cy="312837"/>
            <a:chOff x="4718649" y="1466491"/>
            <a:chExt cx="1566112" cy="312837"/>
          </a:xfrm>
        </p:grpSpPr>
        <p:sp>
          <p:nvSpPr>
            <p:cNvPr id="41" name="Rectangle 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56542" y="1748079"/>
            <a:ext cx="1566112" cy="312837"/>
            <a:chOff x="4718649" y="1466491"/>
            <a:chExt cx="1566112" cy="312837"/>
          </a:xfrm>
        </p:grpSpPr>
        <p:sp>
          <p:nvSpPr>
            <p:cNvPr id="43" name="Rectangle 4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15882" y="2406561"/>
            <a:ext cx="1566112" cy="312837"/>
            <a:chOff x="4718649" y="1466491"/>
            <a:chExt cx="1566112" cy="312837"/>
          </a:xfrm>
        </p:grpSpPr>
        <p:sp>
          <p:nvSpPr>
            <p:cNvPr id="101" name="Rectangle 10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651366" y="2800501"/>
            <a:ext cx="1566112" cy="312837"/>
            <a:chOff x="4718649" y="1466491"/>
            <a:chExt cx="1566112" cy="312837"/>
          </a:xfrm>
        </p:grpSpPr>
        <p:sp>
          <p:nvSpPr>
            <p:cNvPr id="103" name="Rectangle 10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263306" y="3200396"/>
            <a:ext cx="1566112" cy="312837"/>
            <a:chOff x="4718649" y="1466491"/>
            <a:chExt cx="1566112" cy="312837"/>
          </a:xfrm>
        </p:grpSpPr>
        <p:sp>
          <p:nvSpPr>
            <p:cNvPr id="121" name="Rectangle 12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464231" y="2403687"/>
            <a:ext cx="1566112" cy="317444"/>
            <a:chOff x="4718649" y="1466491"/>
            <a:chExt cx="1566112" cy="317444"/>
          </a:xfrm>
        </p:grpSpPr>
        <p:sp>
          <p:nvSpPr>
            <p:cNvPr id="123" name="Rectangle 12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840269" y="2797627"/>
            <a:ext cx="1566112" cy="317444"/>
            <a:chOff x="4718649" y="1466491"/>
            <a:chExt cx="1566112" cy="317444"/>
          </a:xfrm>
        </p:grpSpPr>
        <p:sp>
          <p:nvSpPr>
            <p:cNvPr id="133" name="Rectangle 1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01370" y="3197522"/>
            <a:ext cx="1566112" cy="317444"/>
            <a:chOff x="4718649" y="1466491"/>
            <a:chExt cx="1566112" cy="317444"/>
          </a:xfrm>
        </p:grpSpPr>
        <p:sp>
          <p:nvSpPr>
            <p:cNvPr id="143" name="Rectangle 1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2" name="Straight Arrow Connector 151"/>
          <p:cNvCxnSpPr>
            <a:stCxn id="21" idx="2"/>
            <a:endCxn id="37" idx="0"/>
          </p:cNvCxnSpPr>
          <p:nvPr/>
        </p:nvCxnSpPr>
        <p:spPr>
          <a:xfrm flipH="1">
            <a:off x="5021586" y="1329343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23" idx="2"/>
            <a:endCxn id="51" idx="0"/>
          </p:cNvCxnSpPr>
          <p:nvPr/>
        </p:nvCxnSpPr>
        <p:spPr>
          <a:xfrm>
            <a:off x="5880333" y="1329343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33" idx="2"/>
            <a:endCxn id="97" idx="0"/>
          </p:cNvCxnSpPr>
          <p:nvPr/>
        </p:nvCxnSpPr>
        <p:spPr>
          <a:xfrm flipH="1">
            <a:off x="3798938" y="2064935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35" idx="2"/>
            <a:endCxn id="109" idx="0"/>
          </p:cNvCxnSpPr>
          <p:nvPr/>
        </p:nvCxnSpPr>
        <p:spPr>
          <a:xfrm>
            <a:off x="4659277" y="2064935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37" idx="2"/>
          </p:cNvCxnSpPr>
          <p:nvPr/>
        </p:nvCxnSpPr>
        <p:spPr>
          <a:xfrm>
            <a:off x="5021586" y="2064935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146" idx="0"/>
          </p:cNvCxnSpPr>
          <p:nvPr/>
        </p:nvCxnSpPr>
        <p:spPr>
          <a:xfrm>
            <a:off x="6318246" y="2060916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5" idx="2"/>
          </p:cNvCxnSpPr>
          <p:nvPr/>
        </p:nvCxnSpPr>
        <p:spPr>
          <a:xfrm>
            <a:off x="6677289" y="2060916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1" idx="2"/>
            <a:endCxn id="128" idx="0"/>
          </p:cNvCxnSpPr>
          <p:nvPr/>
        </p:nvCxnSpPr>
        <p:spPr>
          <a:xfrm>
            <a:off x="7039598" y="2060916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29" idx="0"/>
          </p:cNvCxnSpPr>
          <p:nvPr/>
        </p:nvCxnSpPr>
        <p:spPr>
          <a:xfrm>
            <a:off x="6242642" y="802258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Insertion 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Always insert into leaf nodes!</a:t>
            </a:r>
          </a:p>
          <a:p>
            <a:pPr lvl="1"/>
            <a:r>
              <a:rPr lang="en-US" dirty="0"/>
              <a:t>Find position similar to lookup, insert and maintain sorted order</a:t>
            </a:r>
          </a:p>
          <a:p>
            <a:pPr lvl="1"/>
            <a:r>
              <a:rPr lang="en-US" dirty="0"/>
              <a:t>If node overflows (exceeds 2k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node splitting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Node Splitting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the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2k+1</a:t>
            </a:r>
            <a:r>
              <a:rPr lang="en-US" dirty="0">
                <a:sym typeface="Wingdings" panose="05000000000000000000" pitchFamily="2" charset="2"/>
              </a:rPr>
              <a:t> entries into two leaf nodes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Left node:</a:t>
            </a:r>
            <a:r>
              <a:rPr lang="en-US" dirty="0">
                <a:sym typeface="Wingdings" panose="05000000000000000000" pitchFamily="2" charset="2"/>
              </a:rPr>
              <a:t> first k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Right node:</a:t>
            </a:r>
            <a:r>
              <a:rPr lang="en-US" dirty="0">
                <a:sym typeface="Wingdings" panose="05000000000000000000" pitchFamily="2" charset="2"/>
              </a:rPr>
              <a:t> last k entries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(k+1)</a:t>
            </a:r>
            <a:r>
              <a:rPr lang="en-US" dirty="0" err="1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entry inserted into parent node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can cause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recursive splitting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Special case: root split (h++)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B-Tree is self-balancing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84016" y="3180063"/>
            <a:ext cx="1566112" cy="312837"/>
            <a:chOff x="4718649" y="1466491"/>
            <a:chExt cx="1566112" cy="312837"/>
          </a:xfrm>
        </p:grpSpPr>
        <p:sp>
          <p:nvSpPr>
            <p:cNvPr id="6" name="Rectangle 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94891" y="3835671"/>
            <a:ext cx="1566112" cy="317444"/>
            <a:chOff x="4718649" y="1466491"/>
            <a:chExt cx="1566112" cy="317444"/>
          </a:xfrm>
        </p:grpSpPr>
        <p:sp>
          <p:nvSpPr>
            <p:cNvPr id="13" name="Rectangle 1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6145720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6504763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8" idx="0"/>
          </p:cNvCxnSpPr>
          <p:nvPr/>
        </p:nvCxnSpPr>
        <p:spPr>
          <a:xfrm>
            <a:off x="6867072" y="3492900"/>
            <a:ext cx="810875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05301" y="383969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2011" y="3458395"/>
            <a:ext cx="8689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2k+1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6181216" y="411756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51412" y="4850709"/>
            <a:ext cx="1566112" cy="312837"/>
            <a:chOff x="4718649" y="1466491"/>
            <a:chExt cx="1566112" cy="312837"/>
          </a:xfrm>
        </p:grpSpPr>
        <p:sp>
          <p:nvSpPr>
            <p:cNvPr id="38" name="Rectangle 3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18159" y="5506317"/>
            <a:ext cx="1566112" cy="312837"/>
            <a:chOff x="4718649" y="1466491"/>
            <a:chExt cx="1566112" cy="312837"/>
          </a:xfrm>
        </p:grpSpPr>
        <p:sp>
          <p:nvSpPr>
            <p:cNvPr id="45" name="Rectangle 4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5072332" y="5163546"/>
            <a:ext cx="440784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</p:cNvCxnSpPr>
          <p:nvPr/>
        </p:nvCxnSpPr>
        <p:spPr>
          <a:xfrm flipH="1">
            <a:off x="5451412" y="5163546"/>
            <a:ext cx="420747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2"/>
            <a:endCxn id="50" idx="0"/>
          </p:cNvCxnSpPr>
          <p:nvPr/>
        </p:nvCxnSpPr>
        <p:spPr>
          <a:xfrm flipH="1">
            <a:off x="5501215" y="5163546"/>
            <a:ext cx="733253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284718" y="485092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31073" y="4852228"/>
            <a:ext cx="116876" cy="3128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535456" y="5503440"/>
            <a:ext cx="1566112" cy="312837"/>
            <a:chOff x="4718649" y="1466491"/>
            <a:chExt cx="1566112" cy="312837"/>
          </a:xfrm>
        </p:grpSpPr>
        <p:sp>
          <p:nvSpPr>
            <p:cNvPr id="65" name="Rectangle 6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1" name="Straight Arrow Connector 70"/>
          <p:cNvCxnSpPr>
            <a:stCxn id="61" idx="2"/>
            <a:endCxn id="70" idx="0"/>
          </p:cNvCxnSpPr>
          <p:nvPr/>
        </p:nvCxnSpPr>
        <p:spPr>
          <a:xfrm>
            <a:off x="6589511" y="5165065"/>
            <a:ext cx="729001" cy="33837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742090" y="5819155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59384" y="5816281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89090" y="5175052"/>
            <a:ext cx="2367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64316" y="4152529"/>
            <a:ext cx="106756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37417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60" grpId="0" animBg="1"/>
      <p:bldP spid="61" grpId="0" animBg="1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Insert, cont. (Example w/ k=1)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3884722" cy="4941101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1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5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2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7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0408" y="1308383"/>
            <a:ext cx="3884722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3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2x split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13824" y="2120071"/>
            <a:ext cx="724618" cy="242891"/>
            <a:chOff x="4718649" y="1466491"/>
            <a:chExt cx="841494" cy="312837"/>
          </a:xfrm>
        </p:grpSpPr>
        <p:sp>
          <p:nvSpPr>
            <p:cNvPr id="8" name="Rectangle 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6219" y="1435711"/>
            <a:ext cx="412630" cy="242891"/>
            <a:chOff x="4718649" y="1466491"/>
            <a:chExt cx="479185" cy="312837"/>
          </a:xfrm>
        </p:grpSpPr>
        <p:sp>
          <p:nvSpPr>
            <p:cNvPr id="17" name="Rectangle 16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441293" y="2821685"/>
            <a:ext cx="1056734" cy="659833"/>
            <a:chOff x="2441293" y="2821685"/>
            <a:chExt cx="1056734" cy="659833"/>
          </a:xfrm>
        </p:grpSpPr>
        <p:grpSp>
          <p:nvGrpSpPr>
            <p:cNvPr id="22" name="Group 21"/>
            <p:cNvGrpSpPr/>
            <p:nvPr/>
          </p:nvGrpSpPr>
          <p:grpSpPr>
            <a:xfrm>
              <a:off x="2763343" y="2821685"/>
              <a:ext cx="412630" cy="242891"/>
              <a:chOff x="4718649" y="1466491"/>
              <a:chExt cx="479185" cy="3128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441293" y="3232873"/>
              <a:ext cx="412630" cy="242891"/>
              <a:chOff x="4718649" y="1466491"/>
              <a:chExt cx="479185" cy="31283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085397" y="3238627"/>
              <a:ext cx="412630" cy="242891"/>
              <a:chOff x="4718649" y="1466491"/>
              <a:chExt cx="479185" cy="31283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3" idx="2"/>
              <a:endCxn id="28" idx="0"/>
            </p:cNvCxnSpPr>
            <p:nvPr/>
          </p:nvCxnSpPr>
          <p:spPr>
            <a:xfrm flipH="1">
              <a:off x="2647608" y="3064576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32" idx="0"/>
            </p:cNvCxnSpPr>
            <p:nvPr/>
          </p:nvCxnSpPr>
          <p:spPr>
            <a:xfrm>
              <a:off x="3125652" y="3064576"/>
              <a:ext cx="16606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/>
        </p:nvGrpSpPr>
        <p:grpSpPr>
          <a:xfrm>
            <a:off x="2438419" y="3836722"/>
            <a:ext cx="1371596" cy="654079"/>
            <a:chOff x="2438419" y="3836722"/>
            <a:chExt cx="1371596" cy="654079"/>
          </a:xfrm>
        </p:grpSpPr>
        <p:grpSp>
          <p:nvGrpSpPr>
            <p:cNvPr id="41" name="Group 40"/>
            <p:cNvGrpSpPr/>
            <p:nvPr/>
          </p:nvGrpSpPr>
          <p:grpSpPr>
            <a:xfrm>
              <a:off x="2760469" y="3836722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38419" y="4247910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2644734" y="4079613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8" idx="0"/>
            </p:cNvCxnSpPr>
            <p:nvPr/>
          </p:nvCxnSpPr>
          <p:spPr>
            <a:xfrm>
              <a:off x="3122778" y="4079613"/>
              <a:ext cx="324929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085397" y="4245076"/>
              <a:ext cx="724618" cy="242891"/>
              <a:chOff x="4718649" y="1466491"/>
              <a:chExt cx="841494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2194001" y="4885506"/>
            <a:ext cx="1577194" cy="683590"/>
            <a:chOff x="2194001" y="4885506"/>
            <a:chExt cx="1577194" cy="683590"/>
          </a:xfrm>
        </p:grpSpPr>
        <p:grpSp>
          <p:nvGrpSpPr>
            <p:cNvPr id="66" name="Group 65"/>
            <p:cNvGrpSpPr/>
            <p:nvPr/>
          </p:nvGrpSpPr>
          <p:grpSpPr>
            <a:xfrm>
              <a:off x="2194001" y="5323329"/>
              <a:ext cx="412630" cy="242891"/>
              <a:chOff x="4718649" y="1466491"/>
              <a:chExt cx="479185" cy="31283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613114" y="4885506"/>
              <a:ext cx="724618" cy="242891"/>
              <a:chOff x="4718649" y="1466491"/>
              <a:chExt cx="841494" cy="31283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66218" y="5326205"/>
              <a:ext cx="412630" cy="242891"/>
              <a:chOff x="4718649" y="1466491"/>
              <a:chExt cx="479185" cy="31283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358565" y="5323332"/>
              <a:ext cx="412630" cy="242891"/>
              <a:chOff x="4718649" y="1466491"/>
              <a:chExt cx="479185" cy="31283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3" idx="2"/>
              <a:endCxn id="90" idx="0"/>
            </p:cNvCxnSpPr>
            <p:nvPr/>
          </p:nvCxnSpPr>
          <p:spPr>
            <a:xfrm>
              <a:off x="3287411" y="5128397"/>
              <a:ext cx="27746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9" idx="2"/>
              <a:endCxn id="68" idx="0"/>
            </p:cNvCxnSpPr>
            <p:nvPr/>
          </p:nvCxnSpPr>
          <p:spPr>
            <a:xfrm flipH="1">
              <a:off x="2400316" y="5128397"/>
              <a:ext cx="26312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86" idx="0"/>
            </p:cNvCxnSpPr>
            <p:nvPr/>
          </p:nvCxnSpPr>
          <p:spPr>
            <a:xfrm flipH="1">
              <a:off x="2972533" y="5128397"/>
              <a:ext cx="2891" cy="1978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6176519" y="1432070"/>
            <a:ext cx="1956754" cy="680717"/>
            <a:chOff x="6176519" y="1432070"/>
            <a:chExt cx="1956754" cy="680717"/>
          </a:xfrm>
        </p:grpSpPr>
        <p:grpSp>
          <p:nvGrpSpPr>
            <p:cNvPr id="99" name="Group 98"/>
            <p:cNvGrpSpPr/>
            <p:nvPr/>
          </p:nvGrpSpPr>
          <p:grpSpPr>
            <a:xfrm>
              <a:off x="6176519" y="1869893"/>
              <a:ext cx="412630" cy="242891"/>
              <a:chOff x="4718649" y="1466491"/>
              <a:chExt cx="479185" cy="31283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785412" y="1432070"/>
              <a:ext cx="724618" cy="242891"/>
              <a:chOff x="4718649" y="1466491"/>
              <a:chExt cx="841494" cy="31283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20643" y="1869896"/>
              <a:ext cx="412630" cy="242891"/>
              <a:chOff x="4718649" y="1466491"/>
              <a:chExt cx="479185" cy="312837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0" idx="2"/>
              <a:endCxn id="117" idx="0"/>
            </p:cNvCxnSpPr>
            <p:nvPr/>
          </p:nvCxnSpPr>
          <p:spPr>
            <a:xfrm>
              <a:off x="7459709" y="1674961"/>
              <a:ext cx="46724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6792572" y="1869893"/>
              <a:ext cx="724618" cy="242891"/>
              <a:chOff x="4718649" y="1466491"/>
              <a:chExt cx="841494" cy="31283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" name="Straight Arrow Connector 102"/>
            <p:cNvCxnSpPr>
              <a:stCxn id="106" idx="2"/>
              <a:endCxn id="101" idx="0"/>
            </p:cNvCxnSpPr>
            <p:nvPr/>
          </p:nvCxnSpPr>
          <p:spPr>
            <a:xfrm flipH="1">
              <a:off x="6382834" y="1674961"/>
              <a:ext cx="45290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8" idx="2"/>
              <a:endCxn id="123" idx="0"/>
            </p:cNvCxnSpPr>
            <p:nvPr/>
          </p:nvCxnSpPr>
          <p:spPr>
            <a:xfrm>
              <a:off x="7147722" y="1674961"/>
              <a:ext cx="716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182272" y="2516118"/>
            <a:ext cx="2262287" cy="689340"/>
            <a:chOff x="6182272" y="2516118"/>
            <a:chExt cx="2262287" cy="6893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82272" y="2962567"/>
              <a:ext cx="412630" cy="242891"/>
              <a:chOff x="4718649" y="1466491"/>
              <a:chExt cx="479185" cy="31283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791165" y="2516118"/>
              <a:ext cx="724618" cy="242891"/>
              <a:chOff x="4718649" y="1466491"/>
              <a:chExt cx="841494" cy="31283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3" name="Straight Arrow Connector 142"/>
            <p:cNvCxnSpPr>
              <a:stCxn id="138" idx="2"/>
              <a:endCxn id="153" idx="0"/>
            </p:cNvCxnSpPr>
            <p:nvPr/>
          </p:nvCxnSpPr>
          <p:spPr>
            <a:xfrm>
              <a:off x="7465462" y="2759009"/>
              <a:ext cx="616789" cy="20280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6798325" y="2962567"/>
              <a:ext cx="724618" cy="242891"/>
              <a:chOff x="4718649" y="1466491"/>
              <a:chExt cx="841494" cy="31283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7719941" y="2961815"/>
              <a:ext cx="724618" cy="242891"/>
              <a:chOff x="4718649" y="1466491"/>
              <a:chExt cx="841494" cy="312837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2" name="Straight Arrow Connector 131"/>
            <p:cNvCxnSpPr>
              <a:stCxn id="136" idx="2"/>
              <a:endCxn id="147" idx="0"/>
            </p:cNvCxnSpPr>
            <p:nvPr/>
          </p:nvCxnSpPr>
          <p:spPr>
            <a:xfrm>
              <a:off x="7153475" y="2759009"/>
              <a:ext cx="716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4" idx="2"/>
              <a:endCxn id="129" idx="0"/>
            </p:cNvCxnSpPr>
            <p:nvPr/>
          </p:nvCxnSpPr>
          <p:spPr>
            <a:xfrm flipH="1">
              <a:off x="6388587" y="2759009"/>
              <a:ext cx="45290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5891856" y="3621062"/>
            <a:ext cx="2825873" cy="1056642"/>
            <a:chOff x="5891856" y="3621062"/>
            <a:chExt cx="2825873" cy="1056642"/>
          </a:xfrm>
        </p:grpSpPr>
        <p:grpSp>
          <p:nvGrpSpPr>
            <p:cNvPr id="190" name="Group 189"/>
            <p:cNvGrpSpPr/>
            <p:nvPr/>
          </p:nvGrpSpPr>
          <p:grpSpPr>
            <a:xfrm>
              <a:off x="6944271" y="3621062"/>
              <a:ext cx="412630" cy="242891"/>
              <a:chOff x="4718649" y="1466491"/>
              <a:chExt cx="479185" cy="31283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216783" y="4032250"/>
              <a:ext cx="412630" cy="242891"/>
              <a:chOff x="4718649" y="1466491"/>
              <a:chExt cx="479185" cy="31283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671765" y="4038004"/>
              <a:ext cx="412630" cy="242891"/>
              <a:chOff x="4718649" y="1466491"/>
              <a:chExt cx="479185" cy="31283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2" name="Straight Arrow Connector 201"/>
            <p:cNvCxnSpPr>
              <a:stCxn id="191" idx="2"/>
              <a:endCxn id="196" idx="0"/>
            </p:cNvCxnSpPr>
            <p:nvPr/>
          </p:nvCxnSpPr>
          <p:spPr>
            <a:xfrm flipH="1">
              <a:off x="6423098" y="386395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3" idx="2"/>
              <a:endCxn id="200" idx="0"/>
            </p:cNvCxnSpPr>
            <p:nvPr/>
          </p:nvCxnSpPr>
          <p:spPr>
            <a:xfrm>
              <a:off x="7306580" y="386395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5891856" y="4431937"/>
              <a:ext cx="412630" cy="242891"/>
              <a:chOff x="4718649" y="1466491"/>
              <a:chExt cx="479185" cy="31283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8" name="Straight Arrow Connector 207"/>
            <p:cNvCxnSpPr>
              <a:stCxn id="195" idx="2"/>
              <a:endCxn id="206" idx="0"/>
            </p:cNvCxnSpPr>
            <p:nvPr/>
          </p:nvCxnSpPr>
          <p:spPr>
            <a:xfrm flipH="1">
              <a:off x="6098171" y="427514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97" idx="2"/>
              <a:endCxn id="212" idx="0"/>
            </p:cNvCxnSpPr>
            <p:nvPr/>
          </p:nvCxnSpPr>
          <p:spPr>
            <a:xfrm>
              <a:off x="6579092" y="427514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6533081" y="4434813"/>
              <a:ext cx="412630" cy="242891"/>
              <a:chOff x="4718649" y="1466491"/>
              <a:chExt cx="479185" cy="31283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7355106" y="4431936"/>
              <a:ext cx="412630" cy="242891"/>
              <a:chOff x="4718649" y="1466491"/>
              <a:chExt cx="479185" cy="312837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7993111" y="4434051"/>
              <a:ext cx="724618" cy="242891"/>
              <a:chOff x="4718649" y="1466491"/>
              <a:chExt cx="841494" cy="31283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6" name="Straight Arrow Connector 225"/>
            <p:cNvCxnSpPr>
              <a:stCxn id="199" idx="2"/>
              <a:endCxn id="218" idx="0"/>
            </p:cNvCxnSpPr>
            <p:nvPr/>
          </p:nvCxnSpPr>
          <p:spPr>
            <a:xfrm flipH="1">
              <a:off x="7561421" y="428089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1" idx="2"/>
              <a:endCxn id="223" idx="0"/>
            </p:cNvCxnSpPr>
            <p:nvPr/>
          </p:nvCxnSpPr>
          <p:spPr>
            <a:xfrm>
              <a:off x="8034074" y="428089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46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Deletion Approach</a:t>
            </a:r>
          </a:p>
          <a:p>
            <a:pPr lvl="1"/>
            <a:r>
              <a:rPr lang="en-US" dirty="0"/>
              <a:t>Lookup deletion key, abort if non-existing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Case inner node: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move entry</a:t>
            </a:r>
            <a:r>
              <a:rPr lang="en-US" dirty="0">
                <a:sym typeface="Wingdings" panose="05000000000000000000" pitchFamily="2" charset="2"/>
              </a:rPr>
              <a:t> from fullest successor node into position </a:t>
            </a:r>
          </a:p>
          <a:p>
            <a:pPr lvl="1"/>
            <a:r>
              <a:rPr lang="en-US" dirty="0"/>
              <a:t>Case leaf node: if underflows (&lt;k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merge w/ sibling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inner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leaf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2432669" y="3146612"/>
            <a:ext cx="2825873" cy="1056642"/>
            <a:chOff x="2432669" y="3146612"/>
            <a:chExt cx="2825873" cy="1056642"/>
          </a:xfrm>
        </p:grpSpPr>
        <p:grpSp>
          <p:nvGrpSpPr>
            <p:cNvPr id="5" name="Group 4"/>
            <p:cNvGrpSpPr/>
            <p:nvPr/>
          </p:nvGrpSpPr>
          <p:grpSpPr>
            <a:xfrm>
              <a:off x="3485084" y="3146612"/>
              <a:ext cx="412630" cy="242891"/>
              <a:chOff x="4718649" y="1466491"/>
              <a:chExt cx="479185" cy="3128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757596" y="3557800"/>
              <a:ext cx="412630" cy="242891"/>
              <a:chOff x="4718649" y="1466491"/>
              <a:chExt cx="479185" cy="3128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12578" y="3563554"/>
              <a:ext cx="412630" cy="242891"/>
              <a:chOff x="4718649" y="1466491"/>
              <a:chExt cx="479185" cy="3128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stCxn id="6" idx="2"/>
              <a:endCxn id="11" idx="0"/>
            </p:cNvCxnSpPr>
            <p:nvPr/>
          </p:nvCxnSpPr>
          <p:spPr>
            <a:xfrm flipH="1">
              <a:off x="2963911" y="338950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5" idx="0"/>
            </p:cNvCxnSpPr>
            <p:nvPr/>
          </p:nvCxnSpPr>
          <p:spPr>
            <a:xfrm>
              <a:off x="3847393" y="338950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432669" y="3957487"/>
              <a:ext cx="412630" cy="242891"/>
              <a:chOff x="4718649" y="1466491"/>
              <a:chExt cx="479185" cy="3128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10" idx="2"/>
              <a:endCxn id="21" idx="0"/>
            </p:cNvCxnSpPr>
            <p:nvPr/>
          </p:nvCxnSpPr>
          <p:spPr>
            <a:xfrm flipH="1">
              <a:off x="2638984" y="380069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27" idx="0"/>
            </p:cNvCxnSpPr>
            <p:nvPr/>
          </p:nvCxnSpPr>
          <p:spPr>
            <a:xfrm>
              <a:off x="3119905" y="380069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073894" y="3960363"/>
              <a:ext cx="412630" cy="242891"/>
              <a:chOff x="4718649" y="1466491"/>
              <a:chExt cx="479185" cy="31283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95919" y="3957486"/>
              <a:ext cx="412630" cy="242891"/>
              <a:chOff x="4718649" y="1466491"/>
              <a:chExt cx="479185" cy="31283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33924" y="3959601"/>
              <a:ext cx="724618" cy="242891"/>
              <a:chOff x="4718649" y="1466491"/>
              <a:chExt cx="841494" cy="31283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>
              <a:stCxn id="14" idx="2"/>
              <a:endCxn id="31" idx="0"/>
            </p:cNvCxnSpPr>
            <p:nvPr/>
          </p:nvCxnSpPr>
          <p:spPr>
            <a:xfrm flipH="1">
              <a:off x="4102234" y="380644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6" idx="2"/>
              <a:endCxn id="36" idx="0"/>
            </p:cNvCxnSpPr>
            <p:nvPr/>
          </p:nvCxnSpPr>
          <p:spPr>
            <a:xfrm>
              <a:off x="4574887" y="380644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6225409" y="3152365"/>
            <a:ext cx="2502731" cy="1056642"/>
            <a:chOff x="6225409" y="3152365"/>
            <a:chExt cx="2502731" cy="1056642"/>
          </a:xfrm>
        </p:grpSpPr>
        <p:grpSp>
          <p:nvGrpSpPr>
            <p:cNvPr id="41" name="Group 40"/>
            <p:cNvGrpSpPr/>
            <p:nvPr/>
          </p:nvGrpSpPr>
          <p:grpSpPr>
            <a:xfrm>
              <a:off x="7277824" y="3152365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50336" y="3563553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005318" y="3569307"/>
              <a:ext cx="412630" cy="242891"/>
              <a:chOff x="4718649" y="1466491"/>
              <a:chExt cx="479185" cy="31283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6756651" y="3395256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1" idx="0"/>
            </p:cNvCxnSpPr>
            <p:nvPr/>
          </p:nvCxnSpPr>
          <p:spPr>
            <a:xfrm>
              <a:off x="7640133" y="3395256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6225409" y="3963240"/>
              <a:ext cx="412630" cy="242891"/>
              <a:chOff x="4718649" y="1466491"/>
              <a:chExt cx="479185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9" name="Straight Arrow Connector 58"/>
            <p:cNvCxnSpPr>
              <a:stCxn id="46" idx="2"/>
              <a:endCxn id="57" idx="0"/>
            </p:cNvCxnSpPr>
            <p:nvPr/>
          </p:nvCxnSpPr>
          <p:spPr>
            <a:xfrm flipH="1">
              <a:off x="6431724" y="3806444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8" idx="2"/>
              <a:endCxn id="63" idx="0"/>
            </p:cNvCxnSpPr>
            <p:nvPr/>
          </p:nvCxnSpPr>
          <p:spPr>
            <a:xfrm>
              <a:off x="6912645" y="3806444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866634" y="3966116"/>
              <a:ext cx="412630" cy="242891"/>
              <a:chOff x="4718649" y="1466491"/>
              <a:chExt cx="479185" cy="31283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688659" y="3963239"/>
              <a:ext cx="412630" cy="242891"/>
              <a:chOff x="4718649" y="1466491"/>
              <a:chExt cx="479185" cy="31283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>
              <a:stCxn id="50" idx="2"/>
              <a:endCxn id="67" idx="0"/>
            </p:cNvCxnSpPr>
            <p:nvPr/>
          </p:nvCxnSpPr>
          <p:spPr>
            <a:xfrm flipH="1">
              <a:off x="7894974" y="3812198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2" idx="2"/>
              <a:endCxn id="79" idx="0"/>
            </p:cNvCxnSpPr>
            <p:nvPr/>
          </p:nvCxnSpPr>
          <p:spPr>
            <a:xfrm>
              <a:off x="8367627" y="3812198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315510" y="3960366"/>
              <a:ext cx="412630" cy="242891"/>
              <a:chOff x="4718649" y="1466491"/>
              <a:chExt cx="479185" cy="31283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2" name="Right Arrow 81"/>
          <p:cNvSpPr/>
          <p:nvPr/>
        </p:nvSpPr>
        <p:spPr>
          <a:xfrm>
            <a:off x="5545305" y="33767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1650546" y="4753998"/>
            <a:ext cx="2330204" cy="1056642"/>
            <a:chOff x="1650546" y="4753998"/>
            <a:chExt cx="2330204" cy="1056642"/>
          </a:xfrm>
        </p:grpSpPr>
        <p:grpSp>
          <p:nvGrpSpPr>
            <p:cNvPr id="83" name="Group 82"/>
            <p:cNvGrpSpPr/>
            <p:nvPr/>
          </p:nvGrpSpPr>
          <p:grpSpPr>
            <a:xfrm>
              <a:off x="2625322" y="4753998"/>
              <a:ext cx="412630" cy="242891"/>
              <a:chOff x="4718649" y="1466491"/>
              <a:chExt cx="479185" cy="31283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75473" y="5165186"/>
              <a:ext cx="412630" cy="242891"/>
              <a:chOff x="4718649" y="1466491"/>
              <a:chExt cx="479185" cy="31283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257928" y="5170940"/>
              <a:ext cx="412630" cy="242891"/>
              <a:chOff x="4718649" y="1466491"/>
              <a:chExt cx="479185" cy="31283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4" idx="2"/>
              <a:endCxn id="89" idx="0"/>
            </p:cNvCxnSpPr>
            <p:nvPr/>
          </p:nvCxnSpPr>
          <p:spPr>
            <a:xfrm flipH="1">
              <a:off x="2181788" y="4996889"/>
              <a:ext cx="493856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6" idx="2"/>
              <a:endCxn id="93" idx="0"/>
            </p:cNvCxnSpPr>
            <p:nvPr/>
          </p:nvCxnSpPr>
          <p:spPr>
            <a:xfrm>
              <a:off x="2987631" y="4996889"/>
              <a:ext cx="476612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650546" y="5564873"/>
              <a:ext cx="412630" cy="242891"/>
              <a:chOff x="4718649" y="1466491"/>
              <a:chExt cx="479185" cy="31283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>
              <a:stCxn id="88" idx="2"/>
              <a:endCxn id="99" idx="0"/>
            </p:cNvCxnSpPr>
            <p:nvPr/>
          </p:nvCxnSpPr>
          <p:spPr>
            <a:xfrm flipH="1">
              <a:off x="1856861" y="5408077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0" idx="2"/>
              <a:endCxn id="105" idx="0"/>
            </p:cNvCxnSpPr>
            <p:nvPr/>
          </p:nvCxnSpPr>
          <p:spPr>
            <a:xfrm>
              <a:off x="2337782" y="5408077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291771" y="5567749"/>
              <a:ext cx="412630" cy="242891"/>
              <a:chOff x="4718649" y="1466491"/>
              <a:chExt cx="479185" cy="31283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941269" y="5564872"/>
              <a:ext cx="412630" cy="242891"/>
              <a:chOff x="4718649" y="1466491"/>
              <a:chExt cx="479185" cy="31283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1" name="Straight Arrow Connector 110"/>
            <p:cNvCxnSpPr>
              <a:stCxn id="92" idx="2"/>
              <a:endCxn id="109" idx="0"/>
            </p:cNvCxnSpPr>
            <p:nvPr/>
          </p:nvCxnSpPr>
          <p:spPr>
            <a:xfrm flipH="1">
              <a:off x="3147584" y="5413831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4" idx="2"/>
              <a:endCxn id="115" idx="0"/>
            </p:cNvCxnSpPr>
            <p:nvPr/>
          </p:nvCxnSpPr>
          <p:spPr>
            <a:xfrm>
              <a:off x="3620237" y="5413831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3568120" y="5561999"/>
              <a:ext cx="412630" cy="242891"/>
              <a:chOff x="4718649" y="1466491"/>
              <a:chExt cx="479185" cy="31283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7" name="Rectangle 156"/>
          <p:cNvSpPr/>
          <p:nvPr/>
        </p:nvSpPr>
        <p:spPr>
          <a:xfrm>
            <a:off x="1587261" y="5078163"/>
            <a:ext cx="1176083" cy="796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578635" y="5881188"/>
            <a:ext cx="118274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080299" y="4626363"/>
            <a:ext cx="9054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4425572" y="4751124"/>
            <a:ext cx="2002200" cy="1053765"/>
            <a:chOff x="4425572" y="4751124"/>
            <a:chExt cx="2002200" cy="1053765"/>
          </a:xfrm>
        </p:grpSpPr>
        <p:grpSp>
          <p:nvGrpSpPr>
            <p:cNvPr id="117" name="Group 116"/>
            <p:cNvGrpSpPr/>
            <p:nvPr/>
          </p:nvGrpSpPr>
          <p:grpSpPr>
            <a:xfrm>
              <a:off x="4425572" y="5561998"/>
              <a:ext cx="724618" cy="242891"/>
              <a:chOff x="4718649" y="1466491"/>
              <a:chExt cx="841494" cy="31283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01738" y="4751124"/>
              <a:ext cx="412630" cy="242891"/>
              <a:chOff x="4718649" y="1466491"/>
              <a:chExt cx="479185" cy="312837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4924269" y="5162312"/>
              <a:ext cx="100643" cy="2428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704950" y="5168066"/>
              <a:ext cx="412630" cy="242891"/>
              <a:chOff x="4718649" y="1466491"/>
              <a:chExt cx="479185" cy="312837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1" name="Straight Arrow Connector 170"/>
            <p:cNvCxnSpPr>
              <a:stCxn id="160" idx="2"/>
              <a:endCxn id="166" idx="0"/>
            </p:cNvCxnSpPr>
            <p:nvPr/>
          </p:nvCxnSpPr>
          <p:spPr>
            <a:xfrm flipH="1">
              <a:off x="4974591" y="4994015"/>
              <a:ext cx="277469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62" idx="2"/>
              <a:endCxn id="169" idx="0"/>
            </p:cNvCxnSpPr>
            <p:nvPr/>
          </p:nvCxnSpPr>
          <p:spPr>
            <a:xfrm>
              <a:off x="5564047" y="4994015"/>
              <a:ext cx="347218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388291" y="5561998"/>
              <a:ext cx="412630" cy="242891"/>
              <a:chOff x="4718649" y="1466491"/>
              <a:chExt cx="479185" cy="312837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87" name="Straight Arrow Connector 186"/>
            <p:cNvCxnSpPr>
              <a:stCxn id="168" idx="2"/>
              <a:endCxn id="185" idx="0"/>
            </p:cNvCxnSpPr>
            <p:nvPr/>
          </p:nvCxnSpPr>
          <p:spPr>
            <a:xfrm flipH="1">
              <a:off x="5594606" y="5410957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70" idx="2"/>
              <a:endCxn id="191" idx="0"/>
            </p:cNvCxnSpPr>
            <p:nvPr/>
          </p:nvCxnSpPr>
          <p:spPr>
            <a:xfrm>
              <a:off x="6067259" y="5410957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6015142" y="5559125"/>
              <a:ext cx="412630" cy="242891"/>
              <a:chOff x="4718649" y="1466491"/>
              <a:chExt cx="479185" cy="31283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96" name="Straight Arrow Connector 195"/>
            <p:cNvCxnSpPr>
              <a:stCxn id="166" idx="2"/>
              <a:endCxn id="120" idx="0"/>
            </p:cNvCxnSpPr>
            <p:nvPr/>
          </p:nvCxnSpPr>
          <p:spPr>
            <a:xfrm flipH="1">
              <a:off x="4787882" y="5405203"/>
              <a:ext cx="186709" cy="1567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ectangle 198"/>
          <p:cNvSpPr/>
          <p:nvPr/>
        </p:nvSpPr>
        <p:spPr>
          <a:xfrm>
            <a:off x="4878983" y="4690743"/>
            <a:ext cx="1297540" cy="766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6907098" y="5172378"/>
            <a:ext cx="2002200" cy="638265"/>
            <a:chOff x="6907098" y="5172378"/>
            <a:chExt cx="2002200" cy="638265"/>
          </a:xfrm>
        </p:grpSpPr>
        <p:grpSp>
          <p:nvGrpSpPr>
            <p:cNvPr id="217" name="Group 216"/>
            <p:cNvGrpSpPr/>
            <p:nvPr/>
          </p:nvGrpSpPr>
          <p:grpSpPr>
            <a:xfrm>
              <a:off x="7472492" y="5172378"/>
              <a:ext cx="724618" cy="242891"/>
              <a:chOff x="4718649" y="1466491"/>
              <a:chExt cx="841494" cy="312837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6907098" y="5567752"/>
              <a:ext cx="724618" cy="242891"/>
              <a:chOff x="4718649" y="1466491"/>
              <a:chExt cx="841494" cy="31283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869817" y="5567752"/>
              <a:ext cx="412630" cy="242891"/>
              <a:chOff x="4718649" y="1466491"/>
              <a:chExt cx="479185" cy="312837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0" name="Straight Arrow Connector 209"/>
            <p:cNvCxnSpPr>
              <a:stCxn id="220" idx="2"/>
              <a:endCxn id="208" idx="0"/>
            </p:cNvCxnSpPr>
            <p:nvPr/>
          </p:nvCxnSpPr>
          <p:spPr>
            <a:xfrm>
              <a:off x="7834802" y="5415269"/>
              <a:ext cx="241330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22" idx="2"/>
              <a:endCxn id="214" idx="0"/>
            </p:cNvCxnSpPr>
            <p:nvPr/>
          </p:nvCxnSpPr>
          <p:spPr>
            <a:xfrm>
              <a:off x="8146789" y="5415269"/>
              <a:ext cx="556194" cy="1496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211"/>
            <p:cNvGrpSpPr/>
            <p:nvPr/>
          </p:nvGrpSpPr>
          <p:grpSpPr>
            <a:xfrm>
              <a:off x="8496668" y="5564879"/>
              <a:ext cx="412630" cy="242891"/>
              <a:chOff x="4718649" y="1466491"/>
              <a:chExt cx="479185" cy="312837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6" name="Straight Arrow Connector 215"/>
            <p:cNvCxnSpPr>
              <a:stCxn id="218" idx="2"/>
              <a:endCxn id="203" idx="0"/>
            </p:cNvCxnSpPr>
            <p:nvPr/>
          </p:nvCxnSpPr>
          <p:spPr>
            <a:xfrm flipH="1">
              <a:off x="7269408" y="5415269"/>
              <a:ext cx="253406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ight Arrow 225"/>
          <p:cNvSpPr/>
          <p:nvPr/>
        </p:nvSpPr>
        <p:spPr>
          <a:xfrm>
            <a:off x="6629354" y="499561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57" grpId="0" animBg="1"/>
      <p:bldP spid="158" grpId="0"/>
      <p:bldP spid="194" grpId="0"/>
      <p:bldP spid="199" grpId="0" animBg="1"/>
      <p:bldP spid="2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 and Delete w/ k=2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Insert/Delete Examples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Insert 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Insert 26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46608" y="1266790"/>
            <a:ext cx="4211400" cy="709955"/>
            <a:chOff x="3746608" y="1394385"/>
            <a:chExt cx="4211400" cy="709955"/>
          </a:xfrm>
        </p:grpSpPr>
        <p:grpSp>
          <p:nvGrpSpPr>
            <p:cNvPr id="9" name="Group 8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3" name="Straight Arrow Connector 12"/>
            <p:cNvCxnSpPr>
              <a:endCxn id="26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7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1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750151" y="2301696"/>
            <a:ext cx="4211400" cy="709955"/>
            <a:chOff x="3746608" y="1394385"/>
            <a:chExt cx="4211400" cy="709955"/>
          </a:xfrm>
        </p:grpSpPr>
        <p:grpSp>
          <p:nvGrpSpPr>
            <p:cNvPr id="34" name="Group 3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41" name="Rectangle 4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38" name="Straight Arrow Connector 37"/>
            <p:cNvCxnSpPr>
              <a:endCxn id="5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4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4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807389" y="3315332"/>
            <a:ext cx="5660970" cy="709955"/>
            <a:chOff x="2105641" y="3549253"/>
            <a:chExt cx="5660970" cy="709955"/>
          </a:xfrm>
        </p:grpSpPr>
        <p:grpSp>
          <p:nvGrpSpPr>
            <p:cNvPr id="58" name="Group 57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62" name="Straight Arrow Connector 61"/>
            <p:cNvCxnSpPr>
              <a:endCxn id="75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66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70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87" name="Straight Arrow Connector 86"/>
            <p:cNvCxnSpPr>
              <a:endCxn id="8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00299" y="4371500"/>
            <a:ext cx="5660970" cy="709955"/>
            <a:chOff x="2105641" y="3549253"/>
            <a:chExt cx="5660970" cy="709955"/>
          </a:xfrm>
        </p:grpSpPr>
        <p:grpSp>
          <p:nvGrpSpPr>
            <p:cNvPr id="94" name="Group 93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8" name="Straight Arrow Connector 97"/>
            <p:cNvCxnSpPr>
              <a:endCxn id="117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108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112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02" name="Straight Arrow Connector 101"/>
            <p:cNvCxnSpPr>
              <a:endCxn id="104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743060" y="5420594"/>
            <a:ext cx="4211400" cy="709955"/>
            <a:chOff x="3746608" y="1394385"/>
            <a:chExt cx="4211400" cy="709955"/>
          </a:xfrm>
        </p:grpSpPr>
        <p:grpSp>
          <p:nvGrpSpPr>
            <p:cNvPr id="124" name="Group 12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28" name="Straight Arrow Connector 127"/>
            <p:cNvCxnSpPr>
              <a:endCxn id="14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3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3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0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– Advanced Aspects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Variable-Length Fields</a:t>
            </a:r>
          </a:p>
          <a:p>
            <a:pPr lvl="1"/>
            <a:r>
              <a:rPr lang="en-US" dirty="0"/>
              <a:t>In-page slot-array to variable length fields </a:t>
            </a:r>
            <a:r>
              <a:rPr lang="en-US" dirty="0">
                <a:sym typeface="Wingdings" panose="05000000000000000000" pitchFamily="2" charset="2"/>
              </a:rPr>
              <a:t> direct lookup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fixed page size,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 guarantees on min/max entries</a:t>
            </a:r>
          </a:p>
          <a:p>
            <a:pPr lvl="1"/>
            <a:r>
              <a:rPr lang="en-US" b="1" dirty="0"/>
              <a:t>Various approaches: </a:t>
            </a:r>
            <a:r>
              <a:rPr lang="en-US" dirty="0"/>
              <a:t>overflow pages, pick separators during bulk loading </a:t>
            </a:r>
          </a:p>
          <a:p>
            <a:pPr lvl="1"/>
            <a:endParaRPr lang="en-US" dirty="0"/>
          </a:p>
          <a:p>
            <a:r>
              <a:rPr lang="en-US" dirty="0"/>
              <a:t>Concurrent Access</a:t>
            </a:r>
          </a:p>
          <a:p>
            <a:pPr lvl="1"/>
            <a:r>
              <a:rPr lang="en-US" dirty="0"/>
              <a:t>DB locks: only leaf nodes for B+ tree in practice at </a:t>
            </a:r>
            <a:r>
              <a:rPr lang="en-US" b="1" dirty="0">
                <a:solidFill>
                  <a:srgbClr val="7889FB"/>
                </a:solidFill>
              </a:rPr>
              <a:t>value/value ranges</a:t>
            </a:r>
          </a:p>
          <a:p>
            <a:pPr lvl="1"/>
            <a:r>
              <a:rPr lang="en-US" dirty="0"/>
              <a:t>Concurrent threads require page latching (parent-child)</a:t>
            </a:r>
          </a:p>
          <a:p>
            <a:pPr lvl="1"/>
            <a:endParaRPr lang="en-US" dirty="0"/>
          </a:p>
          <a:p>
            <a:r>
              <a:rPr lang="en-US" dirty="0"/>
              <a:t>Duplicate Keys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use </a:t>
            </a:r>
            <a:r>
              <a:rPr lang="en-US" b="1" dirty="0">
                <a:solidFill>
                  <a:srgbClr val="7889FB"/>
                </a:solidFill>
              </a:rPr>
              <a:t>prefix truncation</a:t>
            </a:r>
            <a:r>
              <a:rPr lang="en-US" dirty="0"/>
              <a:t> for compression </a:t>
            </a:r>
            <a:r>
              <a:rPr lang="en-US" dirty="0">
                <a:sym typeface="Wingdings" panose="05000000000000000000" pitchFamily="2" charset="2"/>
              </a:rPr>
              <a:t> store common prefix once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concatenate key-TID</a:t>
            </a:r>
            <a:r>
              <a:rPr lang="en-US" dirty="0"/>
              <a:t> for unique lockups w/ O(log N)</a:t>
            </a:r>
          </a:p>
          <a:p>
            <a:pPr lvl="1"/>
            <a:r>
              <a:rPr lang="en-US" dirty="0"/>
              <a:t>Duplicate records as replicates or once w/ counter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76537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64865" y="699453"/>
            <a:ext cx="23072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Modern B-Tree Techniques.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Found. Trends Databases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3(4): 203-402,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567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In-Memory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Balanced Binary Trees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Red-Black Tree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AVL Tree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(left/right height diff 1)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 tree</a:t>
            </a:r>
            <a:r>
              <a:rPr lang="en-US" dirty="0"/>
              <a:t> (combines pros </a:t>
            </a:r>
            <a:br>
              <a:rPr lang="en-US" dirty="0"/>
            </a:br>
            <a:r>
              <a:rPr lang="en-US" dirty="0"/>
              <a:t>of AVL and B trees)</a:t>
            </a:r>
          </a:p>
          <a:p>
            <a:pPr lvl="1"/>
            <a:endParaRPr lang="en-US" sz="1200" dirty="0"/>
          </a:p>
          <a:p>
            <a:r>
              <a:rPr lang="en-US" dirty="0"/>
              <a:t>CSB</a:t>
            </a:r>
            <a:r>
              <a:rPr lang="en-US" baseline="30000" dirty="0"/>
              <a:t>+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Align node size to cache line (64B)</a:t>
            </a:r>
          </a:p>
          <a:p>
            <a:pPr lvl="1"/>
            <a:r>
              <a:rPr lang="en-US" dirty="0"/>
              <a:t>Reduce pointers via node groups</a:t>
            </a:r>
          </a:p>
          <a:p>
            <a:pPr lvl="1"/>
            <a:r>
              <a:rPr lang="en-US" dirty="0"/>
              <a:t>More keys, higher fan-out, at cost of slower insert</a:t>
            </a:r>
          </a:p>
          <a:p>
            <a:pPr lvl="1"/>
            <a:endParaRPr lang="en-US" sz="1200" dirty="0"/>
          </a:p>
          <a:p>
            <a:r>
              <a:rPr lang="en-US" dirty="0"/>
              <a:t>Skip Lists</a:t>
            </a:r>
          </a:p>
          <a:p>
            <a:pPr lvl="1"/>
            <a:r>
              <a:rPr lang="en-US" dirty="0"/>
              <a:t>Linked list with multiple levels</a:t>
            </a:r>
          </a:p>
          <a:p>
            <a:pPr lvl="1"/>
            <a:r>
              <a:rPr lang="en-US" dirty="0"/>
              <a:t>Fraction p w/ level </a:t>
            </a:r>
            <a:r>
              <a:rPr lang="en-US" dirty="0" err="1"/>
              <a:t>i</a:t>
            </a:r>
            <a:r>
              <a:rPr lang="en-US" dirty="0"/>
              <a:t> pointers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39" y="4776365"/>
            <a:ext cx="4463385" cy="811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9812" y="4736181"/>
            <a:ext cx="10419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49" y="564949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8326" y="5681397"/>
            <a:ext cx="36469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[William Pugh: Skip Lists: A Probabilistic Alternative to Balanced Trees.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803115" y="2033446"/>
            <a:ext cx="1512950" cy="1004485"/>
            <a:chOff x="5287979" y="3093490"/>
            <a:chExt cx="1512950" cy="1004485"/>
          </a:xfrm>
        </p:grpSpPr>
        <p:cxnSp>
          <p:nvCxnSpPr>
            <p:cNvPr id="36" name="Straight Arrow Connector 35"/>
            <p:cNvCxnSpPr>
              <a:stCxn id="41" idx="1"/>
            </p:cNvCxnSpPr>
            <p:nvPr/>
          </p:nvCxnSpPr>
          <p:spPr>
            <a:xfrm flipH="1">
              <a:off x="5801648" y="3890126"/>
              <a:ext cx="142600" cy="1790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5630885" y="3286668"/>
              <a:ext cx="836304" cy="724903"/>
              <a:chOff x="5630885" y="3286668"/>
              <a:chExt cx="836304" cy="72490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44248" y="3768680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30885" y="3399378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836449" y="3402921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50281" y="3401766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845" y="3405309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54116" y="3761589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44248" y="3644631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47791" y="3286668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Straight Arrow Connector 50"/>
            <p:cNvCxnSpPr>
              <a:stCxn id="46" idx="3"/>
            </p:cNvCxnSpPr>
            <p:nvPr/>
          </p:nvCxnSpPr>
          <p:spPr>
            <a:xfrm>
              <a:off x="6154759" y="3883035"/>
              <a:ext cx="149045" cy="1861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8" idx="0"/>
            </p:cNvCxnSpPr>
            <p:nvPr/>
          </p:nvCxnSpPr>
          <p:spPr>
            <a:xfrm flipH="1" flipV="1">
              <a:off x="6050281" y="3093490"/>
              <a:ext cx="2766" cy="19317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287979" y="3728643"/>
              <a:ext cx="4780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22885" y="3721553"/>
              <a:ext cx="4780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717" y="2178324"/>
            <a:ext cx="492237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5490228" y="2015648"/>
            <a:ext cx="28031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[Tobin J. Lehman, Michael J. Carey: A Study of Index Structures for Main Memory Database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1986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951226" y="3334509"/>
            <a:ext cx="1151873" cy="727122"/>
            <a:chOff x="4770470" y="1601405"/>
            <a:chExt cx="1151873" cy="727122"/>
          </a:xfrm>
        </p:grpSpPr>
        <p:grpSp>
          <p:nvGrpSpPr>
            <p:cNvPr id="66" name="Group 65"/>
            <p:cNvGrpSpPr/>
            <p:nvPr/>
          </p:nvGrpSpPr>
          <p:grpSpPr>
            <a:xfrm>
              <a:off x="4876145" y="1601405"/>
              <a:ext cx="956091" cy="659833"/>
              <a:chOff x="2441291" y="2821685"/>
              <a:chExt cx="956091" cy="65983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763341" y="2821685"/>
                <a:ext cx="311987" cy="242891"/>
                <a:chOff x="4718649" y="1466491"/>
                <a:chExt cx="362309" cy="312837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441291" y="3232873"/>
                <a:ext cx="311987" cy="242891"/>
                <a:chOff x="4718649" y="1466491"/>
                <a:chExt cx="362309" cy="31283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085395" y="3238627"/>
                <a:ext cx="311987" cy="242891"/>
                <a:chOff x="4718649" y="1466491"/>
                <a:chExt cx="362309" cy="312837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</a:t>
                  </a:r>
                </a:p>
              </p:txBody>
            </p:sp>
          </p:grpSp>
          <p:cxnSp>
            <p:nvCxnSpPr>
              <p:cNvPr id="71" name="Straight Arrow Connector 70"/>
              <p:cNvCxnSpPr>
                <a:stCxn id="76" idx="2"/>
                <a:endCxn id="75" idx="0"/>
              </p:cNvCxnSpPr>
              <p:nvPr/>
            </p:nvCxnSpPr>
            <p:spPr>
              <a:xfrm flipH="1">
                <a:off x="2647608" y="3064576"/>
                <a:ext cx="166057" cy="168297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oval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4770470" y="1948796"/>
              <a:ext cx="1151873" cy="3797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343857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6303804" y="3285828"/>
            <a:ext cx="20108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[Jun Rao, Kenneth A. Ross: Making B+-Trees Cache Conscious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912" y="1377020"/>
            <a:ext cx="4567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3" name="TextBox 82"/>
          <p:cNvSpPr txBox="1"/>
          <p:nvPr/>
        </p:nvSpPr>
        <p:spPr>
          <a:xfrm>
            <a:off x="4688959" y="1323856"/>
            <a:ext cx="360443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[G. M.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del'son-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el'skii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E. M.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andis: An algorithm for the organization of information, Soviet Mathematics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Doklady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3,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1962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3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64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vs Dynamic Hashing</a:t>
            </a:r>
          </a:p>
          <a:p>
            <a:pPr lvl="1"/>
            <a:r>
              <a:rPr lang="en-US" dirty="0"/>
              <a:t>Hash table of buckets B, compute h=hash(key), find bucket B[h mod |B|] </a:t>
            </a:r>
          </a:p>
          <a:p>
            <a:pPr lvl="1"/>
            <a:r>
              <a:rPr lang="en-US" b="1" dirty="0"/>
              <a:t>Static:</a:t>
            </a:r>
            <a:r>
              <a:rPr lang="en-US" dirty="0"/>
              <a:t> pre-allocation of buckets, </a:t>
            </a:r>
            <a:r>
              <a:rPr lang="en-US" b="1" dirty="0">
                <a:solidFill>
                  <a:schemeClr val="accent1"/>
                </a:solidFill>
              </a:rPr>
              <a:t>over- and under-provisioning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(open addressing: linear probe, robin hood, cuckoo)</a:t>
            </a:r>
          </a:p>
          <a:p>
            <a:pPr lvl="1"/>
            <a:r>
              <a:rPr lang="en-US" b="1" dirty="0"/>
              <a:t>Dynamic:</a:t>
            </a:r>
            <a:r>
              <a:rPr lang="en-US" dirty="0"/>
              <a:t> extend as needed (chained bucket, extendible, linear hashing)</a:t>
            </a:r>
          </a:p>
          <a:p>
            <a:pPr lvl="1"/>
            <a:endParaRPr lang="en-US" sz="1000" dirty="0"/>
          </a:p>
          <a:p>
            <a:r>
              <a:rPr lang="en-US" dirty="0"/>
              <a:t>Chained Bucket Hashing</a:t>
            </a:r>
          </a:p>
          <a:p>
            <a:pPr lvl="1"/>
            <a:r>
              <a:rPr lang="en-US" dirty="0"/>
              <a:t>Handle hash collisions via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overflow list</a:t>
            </a:r>
            <a:r>
              <a:rPr lang="en-US" dirty="0"/>
              <a:t> of linked buckets</a:t>
            </a:r>
          </a:p>
          <a:p>
            <a:pPr lvl="1"/>
            <a:r>
              <a:rPr lang="en-US" dirty="0"/>
              <a:t>Reorganization if fill factor reached</a:t>
            </a:r>
          </a:p>
          <a:p>
            <a:pPr lvl="1"/>
            <a:r>
              <a:rPr lang="en-US" b="1" dirty="0"/>
              <a:t>On disk:</a:t>
            </a:r>
            <a:r>
              <a:rPr lang="en-US" dirty="0"/>
              <a:t> buckets are pages</a:t>
            </a:r>
          </a:p>
          <a:p>
            <a:pPr lvl="1"/>
            <a:endParaRPr lang="en-US" sz="1000" dirty="0"/>
          </a:p>
          <a:p>
            <a:r>
              <a:rPr lang="en-US" dirty="0"/>
              <a:t>Common Hash Functions</a:t>
            </a:r>
          </a:p>
          <a:p>
            <a:pPr lvl="1"/>
            <a:r>
              <a:rPr lang="en-US" dirty="0" err="1"/>
              <a:t>MurmurHash</a:t>
            </a:r>
            <a:r>
              <a:rPr lang="en-US" dirty="0"/>
              <a:t> 2, </a:t>
            </a:r>
            <a:r>
              <a:rPr lang="en-US" dirty="0" err="1"/>
              <a:t>MurmurHash</a:t>
            </a:r>
            <a:r>
              <a:rPr lang="en-US" dirty="0"/>
              <a:t> 3, Jenkins, CRC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CityHash</a:t>
            </a:r>
            <a:r>
              <a:rPr lang="en-US" dirty="0"/>
              <a:t>, Google </a:t>
            </a:r>
            <a:r>
              <a:rPr lang="en-US" dirty="0" err="1"/>
              <a:t>FarmHash</a:t>
            </a:r>
            <a:r>
              <a:rPr lang="en-US" dirty="0"/>
              <a:t>, Facebook </a:t>
            </a:r>
            <a:br>
              <a:rPr lang="en-US" dirty="0"/>
            </a:br>
            <a:r>
              <a:rPr lang="en-US" dirty="0"/>
              <a:t>XXHash3 (</a:t>
            </a:r>
            <a:r>
              <a:rPr lang="en-US" dirty="0">
                <a:hlinkClick r:id="rId2"/>
              </a:rPr>
              <a:t>http://cyan4973.github.io/xxHash/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273706" y="3353125"/>
            <a:ext cx="3347777" cy="1678132"/>
            <a:chOff x="5273706" y="3353125"/>
            <a:chExt cx="3347777" cy="1678132"/>
          </a:xfrm>
        </p:grpSpPr>
        <p:grpSp>
          <p:nvGrpSpPr>
            <p:cNvPr id="8" name="Group 7"/>
            <p:cNvGrpSpPr/>
            <p:nvPr/>
          </p:nvGrpSpPr>
          <p:grpSpPr>
            <a:xfrm>
              <a:off x="6117472" y="3353125"/>
              <a:ext cx="369153" cy="242891"/>
              <a:chOff x="4835525" y="1466491"/>
              <a:chExt cx="361736" cy="3128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</p:grpSp>
        <p:cxnSp>
          <p:nvCxnSpPr>
            <p:cNvPr id="11" name="Straight Arrow Connector 10"/>
            <p:cNvCxnSpPr>
              <a:stCxn id="63" idx="3"/>
              <a:endCxn id="73" idx="1"/>
            </p:cNvCxnSpPr>
            <p:nvPr/>
          </p:nvCxnSpPr>
          <p:spPr>
            <a:xfrm flipV="1">
              <a:off x="6494566" y="4605010"/>
              <a:ext cx="349690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119457" y="3646202"/>
              <a:ext cx="369153" cy="242891"/>
              <a:chOff x="4835525" y="1466491"/>
              <a:chExt cx="361736" cy="3128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121445" y="3929231"/>
              <a:ext cx="369153" cy="242891"/>
              <a:chOff x="4835525" y="1466491"/>
              <a:chExt cx="361736" cy="31283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123429" y="4202211"/>
              <a:ext cx="369153" cy="242891"/>
              <a:chOff x="4835525" y="1466491"/>
              <a:chExt cx="361736" cy="31283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125413" y="4485240"/>
              <a:ext cx="369153" cy="242891"/>
              <a:chOff x="4835525" y="1466491"/>
              <a:chExt cx="361736" cy="31283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840284" y="3354801"/>
              <a:ext cx="369153" cy="242891"/>
              <a:chOff x="4835525" y="1466491"/>
              <a:chExt cx="361736" cy="31283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842269" y="3929230"/>
              <a:ext cx="369153" cy="242891"/>
              <a:chOff x="4835525" y="1466491"/>
              <a:chExt cx="361736" cy="31283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844256" y="4483564"/>
              <a:ext cx="369153" cy="242891"/>
              <a:chOff x="4835525" y="1466491"/>
              <a:chExt cx="361736" cy="31283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cxnSp>
          <p:nvCxnSpPr>
            <p:cNvPr id="76" name="Straight Arrow Connector 75"/>
            <p:cNvCxnSpPr>
              <a:stCxn id="57" idx="3"/>
              <a:endCxn id="70" idx="1"/>
            </p:cNvCxnSpPr>
            <p:nvPr/>
          </p:nvCxnSpPr>
          <p:spPr>
            <a:xfrm flipV="1">
              <a:off x="6490598" y="4050676"/>
              <a:ext cx="35167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6" idx="3"/>
              <a:endCxn id="67" idx="1"/>
            </p:cNvCxnSpPr>
            <p:nvPr/>
          </p:nvCxnSpPr>
          <p:spPr>
            <a:xfrm>
              <a:off x="6486625" y="3474571"/>
              <a:ext cx="353659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17" idx="1"/>
            </p:cNvCxnSpPr>
            <p:nvPr/>
          </p:nvCxnSpPr>
          <p:spPr>
            <a:xfrm flipV="1">
              <a:off x="5275693" y="3474571"/>
              <a:ext cx="841779" cy="57610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55" idx="1"/>
            </p:cNvCxnSpPr>
            <p:nvPr/>
          </p:nvCxnSpPr>
          <p:spPr>
            <a:xfrm flipV="1">
              <a:off x="5275693" y="3767648"/>
              <a:ext cx="843764" cy="2830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58" idx="1"/>
            </p:cNvCxnSpPr>
            <p:nvPr/>
          </p:nvCxnSpPr>
          <p:spPr>
            <a:xfrm>
              <a:off x="5273706" y="4050675"/>
              <a:ext cx="847739" cy="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64" idx="1"/>
            </p:cNvCxnSpPr>
            <p:nvPr/>
          </p:nvCxnSpPr>
          <p:spPr>
            <a:xfrm>
              <a:off x="5275693" y="4050675"/>
              <a:ext cx="849719" cy="5560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7559661" y="3925777"/>
              <a:ext cx="369153" cy="242891"/>
              <a:chOff x="4835525" y="1466491"/>
              <a:chExt cx="361736" cy="31283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cxnSp>
          <p:nvCxnSpPr>
            <p:cNvPr id="97" name="Straight Arrow Connector 96"/>
            <p:cNvCxnSpPr>
              <a:stCxn id="69" idx="3"/>
              <a:endCxn id="96" idx="1"/>
            </p:cNvCxnSpPr>
            <p:nvPr/>
          </p:nvCxnSpPr>
          <p:spPr>
            <a:xfrm flipV="1">
              <a:off x="7211422" y="4047223"/>
              <a:ext cx="348239" cy="3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8252330" y="3927453"/>
              <a:ext cx="369153" cy="242891"/>
              <a:chOff x="4835525" y="1466491"/>
              <a:chExt cx="361736" cy="312837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</p:grpSp>
        <p:cxnSp>
          <p:nvCxnSpPr>
            <p:cNvPr id="101" name="Straight Arrow Connector 100"/>
            <p:cNvCxnSpPr>
              <a:stCxn id="95" idx="3"/>
              <a:endCxn id="100" idx="1"/>
            </p:cNvCxnSpPr>
            <p:nvPr/>
          </p:nvCxnSpPr>
          <p:spPr>
            <a:xfrm>
              <a:off x="7928814" y="4047223"/>
              <a:ext cx="323516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7539817" y="3356373"/>
              <a:ext cx="369153" cy="242891"/>
              <a:chOff x="4835525" y="1466491"/>
              <a:chExt cx="361736" cy="312837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cxnSp>
          <p:nvCxnSpPr>
            <p:cNvPr id="105" name="Straight Arrow Connector 104"/>
            <p:cNvCxnSpPr>
              <a:stCxn id="66" idx="3"/>
              <a:endCxn id="104" idx="1"/>
            </p:cNvCxnSpPr>
            <p:nvPr/>
          </p:nvCxnSpPr>
          <p:spPr>
            <a:xfrm>
              <a:off x="7209437" y="3476247"/>
              <a:ext cx="330380" cy="15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08" idx="3"/>
              <a:endCxn id="112" idx="1"/>
            </p:cNvCxnSpPr>
            <p:nvPr/>
          </p:nvCxnSpPr>
          <p:spPr>
            <a:xfrm flipV="1">
              <a:off x="6484643" y="4908136"/>
              <a:ext cx="359738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6115490" y="4788366"/>
              <a:ext cx="369153" cy="242891"/>
              <a:chOff x="4835525" y="1466491"/>
              <a:chExt cx="361736" cy="31283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35525" y="1466491"/>
                <a:ext cx="245432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6844381" y="4786690"/>
              <a:ext cx="369153" cy="242891"/>
              <a:chOff x="4835525" y="1466491"/>
              <a:chExt cx="361736" cy="312837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cxnSp>
          <p:nvCxnSpPr>
            <p:cNvPr id="114" name="Straight Arrow Connector 113"/>
            <p:cNvCxnSpPr>
              <a:endCxn id="109" idx="1"/>
            </p:cNvCxnSpPr>
            <p:nvPr/>
          </p:nvCxnSpPr>
          <p:spPr>
            <a:xfrm>
              <a:off x="5275693" y="4048900"/>
              <a:ext cx="839797" cy="86091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4973935" y="3353125"/>
            <a:ext cx="805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22" y="5626164"/>
            <a:ext cx="9829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3" name="TextBox 122"/>
          <p:cNvSpPr txBox="1"/>
          <p:nvPr/>
        </p:nvSpPr>
        <p:spPr>
          <a:xfrm>
            <a:off x="6015664" y="5503588"/>
            <a:ext cx="1733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Palvo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Systems – Hash Tables, CMU Lecture,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95533" y="4284329"/>
            <a:ext cx="1340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comparisons</a:t>
            </a:r>
          </a:p>
        </p:txBody>
      </p:sp>
    </p:spTree>
    <p:extLst>
      <p:ext uri="{BB962C8B-B14F-4D97-AF65-F5344CB8AC3E}">
        <p14:creationId xmlns:p14="http://schemas.microsoft.com/office/powerpoint/2010/main" val="9415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3" grpId="0"/>
      <p:bldP spid="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</a:t>
            </a:r>
            <a:r>
              <a:rPr lang="en-US" dirty="0"/>
              <a:t>Programming Projects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Initial test suite, benchmark, and make file on website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Fix for minor memory </a:t>
            </a:r>
            <a:r>
              <a:rPr lang="en-US" b="0" dirty="0" err="1">
                <a:solidFill>
                  <a:schemeClr val="tx1"/>
                </a:solidFill>
              </a:rPr>
              <a:t>alloc</a:t>
            </a:r>
            <a:r>
              <a:rPr lang="en-US" b="0" dirty="0">
                <a:solidFill>
                  <a:schemeClr val="tx1"/>
                </a:solidFill>
              </a:rPr>
              <a:t>/free issues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https://mboehm7.github.io/teaching/ws2122_adbs/Project_Setup_v2.zip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4427" y="3330897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/90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Dynamic resizing on demand, w/o rehashing/reassigning tuples to pages</a:t>
            </a:r>
          </a:p>
          <a:p>
            <a:pPr lvl="1"/>
            <a:r>
              <a:rPr lang="en-US" dirty="0"/>
              <a:t>h=hash(key), use </a:t>
            </a:r>
            <a:r>
              <a:rPr lang="en-US" b="1" dirty="0">
                <a:solidFill>
                  <a:srgbClr val="7889FB"/>
                </a:solidFill>
              </a:rPr>
              <a:t>d bits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directory of 2</a:t>
            </a:r>
            <a:r>
              <a:rPr lang="en-US" b="1" baseline="30000" dirty="0">
                <a:solidFill>
                  <a:srgbClr val="7889FB"/>
                </a:solidFill>
              </a:rPr>
              <a:t>d</a:t>
            </a:r>
            <a:r>
              <a:rPr lang="en-US" b="1" dirty="0">
                <a:solidFill>
                  <a:srgbClr val="7889FB"/>
                </a:solidFill>
              </a:rPr>
              <a:t> entries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(with max table size, then bucket chaining)</a:t>
            </a:r>
          </a:p>
          <a:p>
            <a:pPr lvl="1"/>
            <a:r>
              <a:rPr lang="en-US" dirty="0"/>
              <a:t>Directory entries point to buckets, multiple refs to one bucket possible</a:t>
            </a:r>
          </a:p>
          <a:p>
            <a:pPr lvl="1"/>
            <a:endParaRPr lang="en-US" sz="1200" dirty="0"/>
          </a:p>
          <a:p>
            <a:r>
              <a:rPr lang="en-US" dirty="0"/>
              <a:t>Example d 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Example d =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4779664" y="3203240"/>
            <a:ext cx="2153694" cy="485725"/>
            <a:chOff x="3965750" y="3203240"/>
            <a:chExt cx="2153694" cy="485725"/>
          </a:xfrm>
        </p:grpSpPr>
        <p:sp>
          <p:nvSpPr>
            <p:cNvPr id="5" name="Rectangle 4"/>
            <p:cNvSpPr/>
            <p:nvPr/>
          </p:nvSpPr>
          <p:spPr>
            <a:xfrm>
              <a:off x="4268982" y="3203269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5750" y="3203269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7" name="Straight Arrow Connector 6"/>
            <p:cNvCxnSpPr>
              <a:stCxn id="5" idx="3"/>
              <a:endCxn id="11" idx="1"/>
            </p:cNvCxnSpPr>
            <p:nvPr/>
          </p:nvCxnSpPr>
          <p:spPr>
            <a:xfrm>
              <a:off x="4436759" y="3324686"/>
              <a:ext cx="472347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270657" y="3446103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7425" y="3446103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1" idx="1"/>
            </p:cNvCxnSpPr>
            <p:nvPr/>
          </p:nvCxnSpPr>
          <p:spPr>
            <a:xfrm flipV="1">
              <a:off x="4438434" y="3446103"/>
              <a:ext cx="470672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909106" y="320324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61009" y="331493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76403" y="331917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50092" y="3889877"/>
            <a:ext cx="4403431" cy="795548"/>
            <a:chOff x="3136178" y="3889877"/>
            <a:chExt cx="4403431" cy="795548"/>
          </a:xfrm>
        </p:grpSpPr>
        <p:sp>
          <p:nvSpPr>
            <p:cNvPr id="17" name="Rectangle 16"/>
            <p:cNvSpPr/>
            <p:nvPr/>
          </p:nvSpPr>
          <p:spPr>
            <a:xfrm>
              <a:off x="4260609" y="3898280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57377" y="3898280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9" name="Straight Arrow Connector 18"/>
            <p:cNvCxnSpPr>
              <a:stCxn id="17" idx="3"/>
              <a:endCxn id="26" idx="1"/>
            </p:cNvCxnSpPr>
            <p:nvPr/>
          </p:nvCxnSpPr>
          <p:spPr>
            <a:xfrm>
              <a:off x="4428386" y="4019697"/>
              <a:ext cx="1900885" cy="11304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262284" y="4141114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59052" y="4141114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2" name="Straight Arrow Connector 21"/>
            <p:cNvCxnSpPr>
              <a:stCxn id="20" idx="3"/>
              <a:endCxn id="23" idx="1"/>
            </p:cNvCxnSpPr>
            <p:nvPr/>
          </p:nvCxnSpPr>
          <p:spPr>
            <a:xfrm>
              <a:off x="4430061" y="4262531"/>
              <a:ext cx="470672" cy="1800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900733" y="419970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52636" y="431139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8030" y="431563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9271" y="388987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81174" y="400157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36178" y="3970917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51768" y="4894742"/>
            <a:ext cx="4403431" cy="1390040"/>
            <a:chOff x="3137854" y="4894742"/>
            <a:chExt cx="4403431" cy="1390040"/>
          </a:xfrm>
        </p:grpSpPr>
        <p:sp>
          <p:nvSpPr>
            <p:cNvPr id="30" name="Rectangle 29"/>
            <p:cNvSpPr/>
            <p:nvPr/>
          </p:nvSpPr>
          <p:spPr>
            <a:xfrm>
              <a:off x="4262285" y="4894742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9053" y="4894742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cxnSp>
          <p:nvCxnSpPr>
            <p:cNvPr id="32" name="Straight Arrow Connector 31"/>
            <p:cNvCxnSpPr>
              <a:stCxn id="30" idx="3"/>
              <a:endCxn id="39" idx="1"/>
            </p:cNvCxnSpPr>
            <p:nvPr/>
          </p:nvCxnSpPr>
          <p:spPr>
            <a:xfrm>
              <a:off x="4430062" y="5016159"/>
              <a:ext cx="1900885" cy="1733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263960" y="5137576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60728" y="5137576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cxnSp>
          <p:nvCxnSpPr>
            <p:cNvPr id="35" name="Straight Arrow Connector 34"/>
            <p:cNvCxnSpPr>
              <a:stCxn id="33" idx="3"/>
              <a:endCxn id="39" idx="1"/>
            </p:cNvCxnSpPr>
            <p:nvPr/>
          </p:nvCxnSpPr>
          <p:spPr>
            <a:xfrm flipV="1">
              <a:off x="4431737" y="5189491"/>
              <a:ext cx="1899210" cy="695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651201" y="579905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03104" y="591075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18498" y="591498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30947" y="4946628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82850" y="5058325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63960" y="5378737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60728" y="5378737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65635" y="5621571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62403" y="5621571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19448" y="5529432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71351" y="5641129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55" name="Straight Arrow Connector 54"/>
            <p:cNvCxnSpPr>
              <a:stCxn id="41" idx="3"/>
              <a:endCxn id="52" idx="1"/>
            </p:cNvCxnSpPr>
            <p:nvPr/>
          </p:nvCxnSpPr>
          <p:spPr>
            <a:xfrm>
              <a:off x="4431737" y="5500154"/>
              <a:ext cx="1587711" cy="2721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3"/>
              <a:endCxn id="36" idx="1"/>
            </p:cNvCxnSpPr>
            <p:nvPr/>
          </p:nvCxnSpPr>
          <p:spPr>
            <a:xfrm>
              <a:off x="4433412" y="5742988"/>
              <a:ext cx="217789" cy="298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137854" y="5248729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03449" y="5311955"/>
            <a:ext cx="234071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CPU-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Architekturen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 Access Paths, TU Munich,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5" y="5529432"/>
            <a:ext cx="815803" cy="4572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429" y="766084"/>
            <a:ext cx="418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0" name="TextBox 69"/>
          <p:cNvSpPr txBox="1"/>
          <p:nvPr/>
        </p:nvSpPr>
        <p:spPr>
          <a:xfrm>
            <a:off x="4511709" y="695745"/>
            <a:ext cx="3878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Ronald Fagin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Jürg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Nievergelt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Pippenger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H. Raymond Strong: Extendible Hashing - A Fast Access Method for Dynamic Files.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4(3),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72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Improved Extensible Hashing scheme, w/o exponential directory growth</a:t>
            </a:r>
          </a:p>
          <a:p>
            <a:pPr lvl="1"/>
            <a:r>
              <a:rPr lang="en-US" dirty="0"/>
              <a:t>First start chaining, then incrementally </a:t>
            </a:r>
            <a:r>
              <a:rPr lang="en-US" b="1" dirty="0">
                <a:solidFill>
                  <a:srgbClr val="7889FB"/>
                </a:solidFill>
              </a:rPr>
              <a:t>split individual buckets</a:t>
            </a:r>
            <a:r>
              <a:rPr lang="en-US" dirty="0"/>
              <a:t> (in order)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516547" y="727228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72" y="763849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145" name="Group 144"/>
          <p:cNvGrpSpPr/>
          <p:nvPr/>
        </p:nvGrpSpPr>
        <p:grpSpPr>
          <a:xfrm>
            <a:off x="391886" y="2413088"/>
            <a:ext cx="6793215" cy="2118723"/>
            <a:chOff x="391886" y="2413088"/>
            <a:chExt cx="6793215" cy="2118723"/>
          </a:xfrm>
        </p:grpSpPr>
        <p:sp>
          <p:nvSpPr>
            <p:cNvPr id="39" name="Rectangle 38"/>
            <p:cNvSpPr/>
            <p:nvPr/>
          </p:nvSpPr>
          <p:spPr>
            <a:xfrm>
              <a:off x="1860299" y="290736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171172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282177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6164589" y="282266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endCxn id="54" idx="1"/>
            </p:cNvCxnSpPr>
            <p:nvPr/>
          </p:nvCxnSpPr>
          <p:spPr>
            <a:xfrm>
              <a:off x="2178372" y="250221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25477" y="241308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61974" y="31200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63650" y="332269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55277" y="352534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1910181" y="3783120"/>
              <a:ext cx="539732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54" idx="3"/>
              <a:endCxn id="68" idx="1"/>
            </p:cNvCxnSpPr>
            <p:nvPr/>
          </p:nvCxnSpPr>
          <p:spPr>
            <a:xfrm>
              <a:off x="2178372" y="3768137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861975" y="405455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69551" y="290239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71226" y="31150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92711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5400000">
              <a:off x="3944139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94386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096062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87689" y="352701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 rot="5400000">
              <a:off x="4253127" y="367426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3"/>
              <a:endCxn id="80" idx="1"/>
            </p:cNvCxnSpPr>
            <p:nvPr/>
          </p:nvCxnSpPr>
          <p:spPr>
            <a:xfrm>
              <a:off x="4410784" y="376981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4094387" y="405622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06401" y="291191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202740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 rot="5400000">
              <a:off x="5054168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204415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6091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650" y="425719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36681" y="253772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53720" y="25394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80806" y="25410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677747" y="25327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784736" y="25343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1886" y="3121735"/>
              <a:ext cx="100483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93562" y="4745978"/>
            <a:ext cx="7825164" cy="1899329"/>
            <a:chOff x="393562" y="4745978"/>
            <a:chExt cx="7825164" cy="1899329"/>
          </a:xfrm>
        </p:grpSpPr>
        <p:sp>
          <p:nvSpPr>
            <p:cNvPr id="93" name="Rectangle 92"/>
            <p:cNvSpPr/>
            <p:nvPr/>
          </p:nvSpPr>
          <p:spPr>
            <a:xfrm>
              <a:off x="1861976" y="52402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171340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5400000">
              <a:off x="282345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5400000">
              <a:off x="6166266" y="515555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3285368" y="483510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2632473" y="474597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63651" y="545294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71228" y="52352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72903" y="544797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94388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 rot="5400000">
              <a:off x="3945816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96063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097739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089366" y="585990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 rot="5400000">
              <a:off x="4254804" y="600715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08" idx="3"/>
              <a:endCxn id="112" idx="1"/>
            </p:cNvCxnSpPr>
            <p:nvPr/>
          </p:nvCxnSpPr>
          <p:spPr>
            <a:xfrm>
              <a:off x="4412461" y="610270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4096064" y="638911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08078" y="524480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204417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 rot="5400000">
              <a:off x="5055845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06092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07768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 rot="5400000">
              <a:off x="7273256" y="5157232"/>
              <a:ext cx="933289" cy="9576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420040" y="524193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421715" y="545462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423391" y="565726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415018" y="5859906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465445" y="48722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92531" y="48739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89472" y="48655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96461" y="48672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59920" y="48351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548496" y="48367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3562" y="5424486"/>
              <a:ext cx="100483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After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Split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2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Prefix Trees (Tries)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From information re</a:t>
            </a:r>
            <a:r>
              <a:rPr lang="en-US" b="1" dirty="0">
                <a:solidFill>
                  <a:schemeClr val="accent1"/>
                </a:solidFill>
              </a:rPr>
              <a:t>trie</a:t>
            </a:r>
            <a:r>
              <a:rPr lang="en-US" dirty="0"/>
              <a:t>val, mostly for string indexing</a:t>
            </a:r>
          </a:p>
          <a:p>
            <a:pPr lvl="1"/>
            <a:r>
              <a:rPr lang="en-US" dirty="0" err="1"/>
              <a:t>Trie</a:t>
            </a:r>
            <a:r>
              <a:rPr lang="en-US" dirty="0"/>
              <a:t>: “A tree for storing strings in which there is one node for every </a:t>
            </a:r>
            <a:br>
              <a:rPr lang="en-US" dirty="0"/>
            </a:br>
            <a:r>
              <a:rPr lang="en-US" dirty="0"/>
              <a:t>common prefix. The strings are stored in extra leaf nodes.” (NIST DADS)</a:t>
            </a:r>
          </a:p>
          <a:p>
            <a:pPr lvl="1"/>
            <a:endParaRPr lang="en-US" dirty="0"/>
          </a:p>
          <a:p>
            <a:r>
              <a:rPr lang="en-US" dirty="0"/>
              <a:t>PATRICIA </a:t>
            </a:r>
            <a:r>
              <a:rPr lang="en-US" dirty="0" err="1"/>
              <a:t>Trie</a:t>
            </a:r>
            <a:endParaRPr lang="en-US" dirty="0"/>
          </a:p>
          <a:p>
            <a:pPr lvl="1"/>
            <a:r>
              <a:rPr lang="en-US" dirty="0"/>
              <a:t>Extended binary (character-level) </a:t>
            </a:r>
            <a:br>
              <a:rPr lang="en-US" dirty="0"/>
            </a:br>
            <a:r>
              <a:rPr lang="en-US" dirty="0" err="1"/>
              <a:t>trie</a:t>
            </a:r>
            <a:r>
              <a:rPr lang="en-US" dirty="0"/>
              <a:t>, with compressed substrings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Variants</a:t>
            </a:r>
          </a:p>
          <a:p>
            <a:pPr lvl="1"/>
            <a:r>
              <a:rPr lang="en-US" dirty="0"/>
              <a:t>Radix Tree, key alteration radix tree (Kart), </a:t>
            </a:r>
            <a:br>
              <a:rPr lang="en-US" dirty="0"/>
            </a:br>
            <a:r>
              <a:rPr lang="en-US" dirty="0"/>
              <a:t>digital search trees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220601" y="3034232"/>
            <a:ext cx="3100070" cy="2529201"/>
            <a:chOff x="5220601" y="3034232"/>
            <a:chExt cx="3100070" cy="2529201"/>
          </a:xfrm>
        </p:grpSpPr>
        <p:sp>
          <p:nvSpPr>
            <p:cNvPr id="5" name="TextBox 4"/>
            <p:cNvSpPr txBox="1"/>
            <p:nvPr/>
          </p:nvSpPr>
          <p:spPr>
            <a:xfrm>
              <a:off x="5220601" y="3034232"/>
              <a:ext cx="1426866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SIGKDD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SIGMETRICS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SIGMOD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SIGPLAN</a:t>
              </a:r>
            </a:p>
          </p:txBody>
        </p:sp>
        <p:cxnSp>
          <p:nvCxnSpPr>
            <p:cNvPr id="7" name="Straight Arrow Connector 6"/>
            <p:cNvCxnSpPr>
              <a:endCxn id="12" idx="0"/>
            </p:cNvCxnSpPr>
            <p:nvPr/>
          </p:nvCxnSpPr>
          <p:spPr>
            <a:xfrm>
              <a:off x="7393524" y="3275762"/>
              <a:ext cx="0" cy="49236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491346" y="335486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5654" y="3768131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9597" y="4494960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5" idx="0"/>
            </p:cNvCxnSpPr>
            <p:nvPr/>
          </p:nvCxnSpPr>
          <p:spPr>
            <a:xfrm flipH="1">
              <a:off x="6727467" y="4010965"/>
              <a:ext cx="666057" cy="4839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527675" y="397418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KDD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5654" y="4653872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2" idx="2"/>
              <a:endCxn id="21" idx="0"/>
            </p:cNvCxnSpPr>
            <p:nvPr/>
          </p:nvCxnSpPr>
          <p:spPr>
            <a:xfrm>
              <a:off x="7393524" y="4010965"/>
              <a:ext cx="0" cy="64290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060495" y="4270874"/>
              <a:ext cx="244210" cy="26086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07460" y="4496636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12" idx="2"/>
              <a:endCxn id="27" idx="0"/>
            </p:cNvCxnSpPr>
            <p:nvPr/>
          </p:nvCxnSpPr>
          <p:spPr>
            <a:xfrm>
              <a:off x="7393524" y="4010965"/>
              <a:ext cx="621806" cy="4856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730085" y="3972586"/>
              <a:ext cx="590586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PLAN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2433" y="5320599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08162" y="5312225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21" idx="2"/>
              <a:endCxn id="32" idx="0"/>
            </p:cNvCxnSpPr>
            <p:nvPr/>
          </p:nvCxnSpPr>
          <p:spPr>
            <a:xfrm flipH="1">
              <a:off x="6970303" y="4896706"/>
              <a:ext cx="423221" cy="4238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" idx="2"/>
              <a:endCxn id="33" idx="0"/>
            </p:cNvCxnSpPr>
            <p:nvPr/>
          </p:nvCxnSpPr>
          <p:spPr>
            <a:xfrm>
              <a:off x="7393524" y="4896706"/>
              <a:ext cx="422508" cy="4155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375896" y="4910353"/>
              <a:ext cx="714610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ETRICS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28940" y="4912029"/>
              <a:ext cx="40337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OD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4104582"/>
            <a:ext cx="4125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1838848" y="4031065"/>
            <a:ext cx="321197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R. Morrison: PATRICIA - Practical Algorithm To Retrieve Information Coded in Alphanumeric.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ACM 15(4) 1968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453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Prefix Tree (</a:t>
            </a:r>
            <a:r>
              <a:rPr lang="en-US" dirty="0" err="1"/>
              <a:t>IXByte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Arbitrary data types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byte sequences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Variable prefix length k’</a:t>
            </a:r>
          </a:p>
          <a:p>
            <a:pPr lvl="1"/>
            <a:r>
              <a:rPr lang="en-US" dirty="0"/>
              <a:t>Node size: s = 2</a:t>
            </a:r>
            <a:r>
              <a:rPr lang="en-US" baseline="30000" dirty="0"/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height h = k/k‘</a:t>
            </a:r>
            <a:endParaRPr lang="en-US" dirty="0"/>
          </a:p>
          <a:p>
            <a:pPr lvl="1"/>
            <a:r>
              <a:rPr lang="en-US" dirty="0"/>
              <a:t>Secondary index structure</a:t>
            </a:r>
          </a:p>
          <a:p>
            <a:pPr lvl="1"/>
            <a:endParaRPr lang="en-US" sz="1000" dirty="0"/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/>
              <a:t>Partitioned data structure</a:t>
            </a:r>
          </a:p>
          <a:p>
            <a:pPr lvl="1"/>
            <a:r>
              <a:rPr lang="de-DE" b="1" dirty="0"/>
              <a:t>Deterministic paths</a:t>
            </a:r>
            <a:endParaRPr lang="de-DE" dirty="0"/>
          </a:p>
          <a:p>
            <a:pPr lvl="1"/>
            <a:r>
              <a:rPr lang="de-DE" dirty="0"/>
              <a:t>Order-preserving</a:t>
            </a:r>
          </a:p>
          <a:p>
            <a:pPr lvl="1"/>
            <a:r>
              <a:rPr lang="de-DE" dirty="0"/>
              <a:t>Update-friendly</a:t>
            </a:r>
          </a:p>
          <a:p>
            <a:pPr lvl="1"/>
            <a:endParaRPr lang="de-DE" sz="1000" dirty="0"/>
          </a:p>
          <a:p>
            <a:r>
              <a:rPr lang="de-DE" dirty="0"/>
              <a:t>Trie </a:t>
            </a:r>
            <a:br>
              <a:rPr lang="de-DE" dirty="0"/>
            </a:br>
            <a:r>
              <a:rPr lang="de-DE" dirty="0"/>
              <a:t>Expansion</a:t>
            </a:r>
            <a:br>
              <a:rPr lang="de-DE" dirty="0"/>
            </a:br>
            <a:r>
              <a:rPr lang="de-DE" dirty="0"/>
              <a:t>&amp; Bypass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92827"/>
              </p:ext>
            </p:extLst>
          </p:nvPr>
        </p:nvGraphicFramePr>
        <p:xfrm>
          <a:off x="5539083" y="1600431"/>
          <a:ext cx="3197125" cy="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Visio" r:id="rId4" imgW="3496963" imgH="534391" progId="Visio.Drawing.11">
                  <p:embed/>
                </p:oleObj>
              </mc:Choice>
              <mc:Fallback>
                <p:oleObj name="Visio" r:id="rId4" imgW="3496963" imgH="534391" progId="Visio.Drawing.11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083" y="1600431"/>
                        <a:ext cx="3197125" cy="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629780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Rechteck 6"/>
          <p:cNvSpPr/>
          <p:nvPr/>
        </p:nvSpPr>
        <p:spPr>
          <a:xfrm>
            <a:off x="667880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" name="Rechteck 7"/>
          <p:cNvSpPr/>
          <p:nvPr/>
        </p:nvSpPr>
        <p:spPr>
          <a:xfrm>
            <a:off x="711695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" name="Rechteck 8"/>
          <p:cNvSpPr/>
          <p:nvPr/>
        </p:nvSpPr>
        <p:spPr>
          <a:xfrm>
            <a:off x="749795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421715" y="2601242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Visio" r:id="rId6" imgW="9550738" imgH="4930346" progId="Visio.Drawing.11">
                  <p:embed/>
                </p:oleObj>
              </mc:Choice>
              <mc:Fallback>
                <p:oleObj name="Visio" r:id="rId6" imgW="9550738" imgH="4930346" progId="Visio.Drawing.11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715" y="2601242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420127" y="2599654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Visio" r:id="rId8" imgW="9550738" imgH="4930346" progId="Visio.Drawing.11">
                  <p:embed/>
                </p:oleObj>
              </mc:Choice>
              <mc:Fallback>
                <p:oleObj name="Visio" r:id="rId8" imgW="9550738" imgH="4930346" progId="Visio.Drawing.11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127" y="2599654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418540" y="2598067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Visio" r:id="rId10" imgW="9550738" imgH="4930346" progId="Visio.Drawing.11">
                  <p:embed/>
                </p:oleObj>
              </mc:Choice>
              <mc:Fallback>
                <p:oleObj name="Visio" r:id="rId10" imgW="9550738" imgH="4930346" progId="Visio.Drawing.11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540" y="2598067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416952" y="2606004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Visio" r:id="rId12" imgW="9550738" imgH="4930346" progId="Visio.Drawing.11">
                  <p:embed/>
                </p:oleObj>
              </mc:Choice>
              <mc:Fallback>
                <p:oleObj name="Visio" r:id="rId12" imgW="9550738" imgH="4930346" progId="Visio.Drawing.11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52" y="2606004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415365" y="2604417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Visio" r:id="rId14" imgW="9550738" imgH="4930346" progId="Visio.Drawing.11">
                  <p:embed/>
                </p:oleObj>
              </mc:Choice>
              <mc:Fallback>
                <p:oleObj name="Visio" r:id="rId14" imgW="9550738" imgH="4930346" progId="Visio.Drawing.11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365" y="2604417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416952" y="2602829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Visio" r:id="rId16" imgW="9550738" imgH="4930346" progId="Visio.Drawing.11">
                  <p:embed/>
                </p:oleObj>
              </mc:Choice>
              <mc:Fallback>
                <p:oleObj name="Visio" r:id="rId16" imgW="9550738" imgH="4930346" progId="Visio.Drawing.11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52" y="2602829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6"/>
          <p:cNvSpPr txBox="1"/>
          <p:nvPr/>
        </p:nvSpPr>
        <p:spPr>
          <a:xfrm>
            <a:off x="6458585" y="26116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 size (k’=4): 128B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64B</a:t>
            </a:r>
            <a:endParaRPr kumimoji="0" lang="de-DE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93885" y="705651"/>
            <a:ext cx="42406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635254" y="655056"/>
            <a:ext cx="27290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Efficient In-Memory Indexing with Generalized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Prefix Trees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62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Radix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Overview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trie</a:t>
            </a:r>
            <a:r>
              <a:rPr lang="en-US" dirty="0"/>
              <a:t> height/high fan-out, but</a:t>
            </a:r>
            <a:br>
              <a:rPr lang="en-US" dirty="0"/>
            </a:br>
            <a:r>
              <a:rPr lang="en-US" dirty="0"/>
              <a:t>with low space overhead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Prefix k’=8 </a:t>
            </a:r>
            <a:r>
              <a:rPr lang="en-US" dirty="0">
                <a:sym typeface="Wingdings" panose="05000000000000000000" pitchFamily="2" charset="2"/>
              </a:rPr>
              <a:t> 256 children</a:t>
            </a:r>
            <a:endParaRPr lang="en-US" dirty="0"/>
          </a:p>
          <a:p>
            <a:pPr lvl="1"/>
            <a:r>
              <a:rPr lang="en-US" dirty="0"/>
              <a:t>Adaptive nodes 4, 16, 48, 256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expansion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path compression</a:t>
            </a:r>
          </a:p>
          <a:p>
            <a:pPr lvl="1"/>
            <a:endParaRPr lang="en-US" sz="1200" dirty="0"/>
          </a:p>
          <a:p>
            <a:r>
              <a:rPr lang="en-US" dirty="0"/>
              <a:t>Node Types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84" y="702558"/>
            <a:ext cx="4957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64596" y="643218"/>
            <a:ext cx="35353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The adaptive radix tree: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Indexing for Main-Memory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96" y="1486433"/>
            <a:ext cx="3462629" cy="1948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59" y="4191557"/>
            <a:ext cx="3317139" cy="1891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960" y="4184037"/>
            <a:ext cx="3663931" cy="1898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2957" y="3533210"/>
            <a:ext cx="17283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Linear/binary search for keys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6884" y="3533210"/>
            <a:ext cx="21603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element arrays of indexes / child pointers</a:t>
            </a:r>
          </a:p>
        </p:txBody>
      </p:sp>
    </p:spTree>
    <p:extLst>
      <p:ext uri="{BB962C8B-B14F-4D97-AF65-F5344CB8AC3E}">
        <p14:creationId xmlns:p14="http://schemas.microsoft.com/office/powerpoint/2010/main" val="35243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Prefix Trees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338125"/>
              </p:ext>
            </p:extLst>
          </p:nvPr>
        </p:nvGraphicFramePr>
        <p:xfrm>
          <a:off x="720725" y="1492145"/>
          <a:ext cx="819626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4554">
                  <a:extLst>
                    <a:ext uri="{9D8B030D-6E8A-4147-A177-3AD203B41FA5}">
                      <a16:colId xmlns:a16="http://schemas.microsoft.com/office/drawing/2014/main" val="473134927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1764590631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8185775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704093936"/>
                    </a:ext>
                  </a:extLst>
                </a:gridCol>
                <a:gridCol w="954594">
                  <a:extLst>
                    <a:ext uri="{9D8B030D-6E8A-4147-A177-3AD203B41FA5}">
                      <a16:colId xmlns:a16="http://schemas.microsoft.com/office/drawing/2014/main" val="12005536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30529546"/>
                    </a:ext>
                  </a:extLst>
                </a:gridCol>
                <a:gridCol w="948646">
                  <a:extLst>
                    <a:ext uri="{9D8B030D-6E8A-4147-A177-3AD203B41FA5}">
                      <a16:colId xmlns:a16="http://schemas.microsoft.com/office/drawing/2014/main" val="408856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B-Tree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CSB-Tree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9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Hash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’70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3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B-Tree ’77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8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Ternary Search Tree ’97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3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 Keys ’01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4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Burst-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HAT-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-Tree ’09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8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CS-Prefix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’09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7306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2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and Pruning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 Table Partitioning</a:t>
            </a:r>
          </a:p>
          <a:p>
            <a:r>
              <a:rPr lang="en-US" dirty="0"/>
              <a:t>Fine-grained Physical Partitioning and Sketching</a:t>
            </a:r>
          </a:p>
        </p:txBody>
      </p:sp>
    </p:spTree>
    <p:extLst>
      <p:ext uri="{BB962C8B-B14F-4D97-AF65-F5344CB8AC3E}">
        <p14:creationId xmlns:p14="http://schemas.microsoft.com/office/powerpoint/2010/main" val="3685222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Partitioning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Horizontal Partitioning</a:t>
            </a:r>
          </a:p>
          <a:p>
            <a:pPr lvl="1"/>
            <a:r>
              <a:rPr lang="de-DE" dirty="0"/>
              <a:t>Relation partitioning into disjoint subsets</a:t>
            </a:r>
          </a:p>
          <a:p>
            <a:pPr lvl="1"/>
            <a:endParaRPr lang="de-DE" dirty="0"/>
          </a:p>
          <a:p>
            <a:r>
              <a:rPr lang="de-DE" dirty="0"/>
              <a:t>Vertical Partitioning</a:t>
            </a:r>
          </a:p>
          <a:p>
            <a:pPr lvl="1"/>
            <a:r>
              <a:rPr lang="de-DE" dirty="0"/>
              <a:t>Partitioning of attributes with </a:t>
            </a:r>
            <a:br>
              <a:rPr lang="de-DE" dirty="0"/>
            </a:br>
            <a:r>
              <a:rPr lang="de-DE" dirty="0"/>
              <a:t>similar access pattern</a:t>
            </a:r>
          </a:p>
          <a:p>
            <a:pPr lvl="1"/>
            <a:endParaRPr lang="de-DE" dirty="0"/>
          </a:p>
          <a:p>
            <a:r>
              <a:rPr lang="de-DE" dirty="0"/>
              <a:t>Hybrid Partitioning</a:t>
            </a:r>
          </a:p>
          <a:p>
            <a:pPr lvl="1"/>
            <a:r>
              <a:rPr lang="de-DE" dirty="0"/>
              <a:t>Combination of horizontal and vertical </a:t>
            </a:r>
            <a:br>
              <a:rPr lang="de-DE" dirty="0"/>
            </a:br>
            <a:r>
              <a:rPr lang="de-DE" dirty="0"/>
              <a:t>fragmentation (hierarchical partitioning)</a:t>
            </a:r>
          </a:p>
          <a:p>
            <a:pPr lvl="1"/>
            <a:endParaRPr lang="de-DE" dirty="0"/>
          </a:p>
          <a:p>
            <a:r>
              <a:rPr lang="de-DE" dirty="0"/>
              <a:t>Derived Horizontal </a:t>
            </a:r>
            <a:br>
              <a:rPr lang="de-DE" dirty="0"/>
            </a:br>
            <a:r>
              <a:rPr lang="de-DE" dirty="0"/>
              <a:t>Partitioning</a:t>
            </a:r>
          </a:p>
          <a:p>
            <a:pPr lvl="1"/>
            <a:endParaRPr lang="de-DE" dirty="0"/>
          </a:p>
          <a:p>
            <a:r>
              <a:rPr lang="de-DE" dirty="0"/>
              <a:t>Physical Partitioning Schemes</a:t>
            </a:r>
          </a:p>
          <a:p>
            <a:pPr lvl="1"/>
            <a:r>
              <a:rPr lang="de-DE" dirty="0"/>
              <a:t>Hash Partitioning, Round-Robin, Radix Partitioning, etc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8" name="Tabelle 5"/>
          <p:cNvGraphicFramePr>
            <a:graphicFrameLocks noGrp="1"/>
          </p:cNvGraphicFramePr>
          <p:nvPr/>
        </p:nvGraphicFramePr>
        <p:xfrm>
          <a:off x="6198427" y="1325564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6198427" y="2470773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/>
        </p:nvGraphicFramePr>
        <p:xfrm>
          <a:off x="6198427" y="36879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8"/>
          <p:cNvGraphicFramePr>
            <a:graphicFrameLocks noGrp="1"/>
          </p:cNvGraphicFramePr>
          <p:nvPr/>
        </p:nvGraphicFramePr>
        <p:xfrm>
          <a:off x="6188078" y="49802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feld 10"/>
          <p:cNvSpPr txBox="1"/>
          <p:nvPr/>
        </p:nvSpPr>
        <p:spPr>
          <a:xfrm>
            <a:off x="5449863" y="519322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13" name="Tabelle 11"/>
          <p:cNvGraphicFramePr>
            <a:graphicFrameLocks noGrp="1"/>
          </p:cNvGraphicFramePr>
          <p:nvPr/>
        </p:nvGraphicFramePr>
        <p:xfrm>
          <a:off x="4529114" y="4980209"/>
          <a:ext cx="920749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3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#1 </a:t>
                </a:r>
                <a:r>
                  <a:rPr lang="de-DE" dirty="0">
                    <a:solidFill>
                      <a:schemeClr val="accent1"/>
                    </a:solidFill>
                  </a:rPr>
                  <a:t>Completeness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 </a:t>
                </a:r>
                <a:r>
                  <a:rPr lang="de-DE" i="1" dirty="0"/>
                  <a:t>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/>
                  <a:t> (Relation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dirty="0">
                    <a:sym typeface="Wingdings" pitchFamily="2" charset="2"/>
                  </a:rPr>
                  <a:t>Each item from R must be included </a:t>
                </a:r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in at least one fragment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#2 </a:t>
                </a:r>
                <a:r>
                  <a:rPr lang="de-DE" dirty="0">
                    <a:solidFill>
                      <a:schemeClr val="accent1"/>
                    </a:solidFill>
                  </a:rPr>
                  <a:t>Reconstruction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Exact reconstruction</a:t>
                </a:r>
                <a:r>
                  <a:rPr lang="de-DE" dirty="0">
                    <a:sym typeface="Wingdings" pitchFamily="2" charset="2"/>
                  </a:rPr>
                  <a:t> of fragments must be possible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#3 </a:t>
                </a:r>
                <a:r>
                  <a:rPr lang="de-DE" dirty="0">
                    <a:solidFill>
                      <a:schemeClr val="accent1"/>
                    </a:solidFill>
                  </a:rPr>
                  <a:t>Disjointness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(1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</p:spTree>
    <p:extLst>
      <p:ext uri="{BB962C8B-B14F-4D97-AF65-F5344CB8AC3E}">
        <p14:creationId xmlns:p14="http://schemas.microsoft.com/office/powerpoint/2010/main" val="144615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into n Fragments R</a:t>
            </a:r>
            <a:r>
              <a:rPr lang="de-DE" baseline="-25000" dirty="0"/>
              <a:t>i</a:t>
            </a:r>
            <a:r>
              <a:rPr lang="de-DE" dirty="0"/>
              <a:t>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Schema of fragments is equivalent </a:t>
            </a:r>
            <a:br>
              <a:rPr lang="de-DE" dirty="0"/>
            </a:br>
            <a:r>
              <a:rPr lang="de-DE" dirty="0"/>
              <a:t>to schema of base relation</a:t>
            </a:r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/>
              <a:t>Split table by n </a:t>
            </a:r>
            <a:r>
              <a:rPr lang="de-DE" b="1" dirty="0">
                <a:solidFill>
                  <a:srgbClr val="7889FB"/>
                </a:solidFill>
              </a:rPr>
              <a:t>selection predicates</a:t>
            </a:r>
            <a:r>
              <a:rPr lang="de-DE" dirty="0"/>
              <a:t> P</a:t>
            </a:r>
            <a:r>
              <a:rPr lang="de-DE" baseline="-25000" dirty="0"/>
              <a:t>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(partitioning predicate) on attributes of R</a:t>
            </a:r>
          </a:p>
          <a:p>
            <a:pPr lvl="1"/>
            <a:r>
              <a:rPr lang="de-DE" dirty="0"/>
              <a:t>Beware of attribute domain and skew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r>
              <a:rPr lang="de-DE" dirty="0">
                <a:cs typeface="Courier New" pitchFamily="49" charset="0"/>
              </a:rPr>
              <a:t>Bag semantics, but no </a:t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duplicates across partitions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elle 5"/>
          <p:cNvGraphicFramePr>
            <a:graphicFrameLocks noGrp="1"/>
          </p:cNvGraphicFramePr>
          <p:nvPr/>
        </p:nvGraphicFramePr>
        <p:xfrm>
          <a:off x="6198427" y="1436096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blipFill>
                <a:blip r:embed="rId4"/>
                <a:stretch>
                  <a:fillRect l="-763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199905" y="4476497"/>
            <a:ext cx="2071702" cy="1690846"/>
            <a:chOff x="4199905" y="4476497"/>
            <a:chExt cx="2071702" cy="1690846"/>
          </a:xfrm>
        </p:grpSpPr>
        <p:sp>
          <p:nvSpPr>
            <p:cNvPr id="10" name="Textfeld 6"/>
            <p:cNvSpPr txBox="1"/>
            <p:nvPr/>
          </p:nvSpPr>
          <p:spPr>
            <a:xfrm>
              <a:off x="4628533" y="52271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1" name="Textfeld 7"/>
            <p:cNvSpPr txBox="1"/>
            <p:nvPr/>
          </p:nvSpPr>
          <p:spPr>
            <a:xfrm>
              <a:off x="419990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2" name="Textfeld 8"/>
            <p:cNvSpPr txBox="1"/>
            <p:nvPr/>
          </p:nvSpPr>
          <p:spPr>
            <a:xfrm>
              <a:off x="527147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R2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3" name="Gerade Verbindung 9"/>
            <p:cNvCxnSpPr>
              <a:stCxn id="11" idx="0"/>
              <a:endCxn id="10" idx="2"/>
            </p:cNvCxnSpPr>
            <p:nvPr/>
          </p:nvCxnSpPr>
          <p:spPr>
            <a:xfrm flipV="1">
              <a:off x="4521376" y="5596530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0"/>
            <p:cNvCxnSpPr>
              <a:stCxn id="12" idx="0"/>
              <a:endCxn id="10" idx="2"/>
            </p:cNvCxnSpPr>
            <p:nvPr/>
          </p:nvCxnSpPr>
          <p:spPr>
            <a:xfrm flipH="1" flipV="1">
              <a:off x="5021442" y="5596530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/>
            <p:cNvCxnSpPr>
              <a:stCxn id="10" idx="0"/>
              <a:endCxn id="17" idx="2"/>
            </p:cNvCxnSpPr>
            <p:nvPr/>
          </p:nvCxnSpPr>
          <p:spPr>
            <a:xfrm flipV="1">
              <a:off x="5021442" y="4982631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7" idx="0"/>
            </p:cNvCxnSpPr>
            <p:nvPr/>
          </p:nvCxnSpPr>
          <p:spPr>
            <a:xfrm flipV="1">
              <a:off x="5479115" y="4476497"/>
              <a:ext cx="1" cy="13680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5086206" y="4613299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8" name="Textfeld 19"/>
            <p:cNvSpPr txBox="1"/>
            <p:nvPr/>
          </p:nvSpPr>
          <p:spPr>
            <a:xfrm>
              <a:off x="5628665" y="51941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R3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9" name="Gerade Verbindung 20"/>
            <p:cNvCxnSpPr>
              <a:stCxn id="18" idx="0"/>
              <a:endCxn id="17" idx="2"/>
            </p:cNvCxnSpPr>
            <p:nvPr/>
          </p:nvCxnSpPr>
          <p:spPr>
            <a:xfrm flipH="1" flipV="1">
              <a:off x="5479115" y="4982631"/>
              <a:ext cx="471021" cy="21153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4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Partitioning and Pruning</a:t>
            </a:r>
          </a:p>
          <a:p>
            <a:r>
              <a:rPr lang="en-US" dirty="0"/>
              <a:t>Adaptive and Learned Access Methods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Column Partitioning into n Fragments Ri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  <a:r>
              <a:rPr lang="de-DE" dirty="0"/>
              <a:t>, but not disjoint 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>
                <a:solidFill>
                  <a:srgbClr val="7889FB"/>
                </a:solidFill>
              </a:rPr>
              <a:t>primary key</a:t>
            </a:r>
            <a:r>
              <a:rPr lang="de-DE" dirty="0"/>
              <a:t> for reconstruction via join)</a:t>
            </a:r>
          </a:p>
          <a:p>
            <a:pPr lvl="1"/>
            <a:r>
              <a:rPr lang="de-DE" dirty="0"/>
              <a:t>Completeness: each attribute must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be included in at least one fragment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>
                <a:sym typeface="Wingdings" pitchFamily="2" charset="2"/>
              </a:rPr>
              <a:t>Partitioning via </a:t>
            </a:r>
            <a:r>
              <a:rPr lang="de-DE" b="1" dirty="0">
                <a:solidFill>
                  <a:srgbClr val="7889FB"/>
                </a:solidFill>
                <a:sym typeface="Wingdings" pitchFamily="2" charset="2"/>
              </a:rPr>
              <a:t>projection</a:t>
            </a:r>
          </a:p>
          <a:p>
            <a:pPr lvl="1"/>
            <a:r>
              <a:rPr lang="de-DE" dirty="0">
                <a:sym typeface="Wingdings" pitchFamily="2" charset="2"/>
              </a:rPr>
              <a:t>Redundancy of primary key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Natural join</a:t>
            </a:r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over primary key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Hybrid horizontal/vertical partitioning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elle 6"/>
          <p:cNvGraphicFramePr>
            <a:graphicFrameLocks noGrp="1"/>
          </p:cNvGraphicFramePr>
          <p:nvPr/>
        </p:nvGraphicFramePr>
        <p:xfrm>
          <a:off x="6198427" y="1425748"/>
          <a:ext cx="2762247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397" y="136202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2421" y="1363697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8495" y="136537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𝑷𝑲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blipFill>
                <a:blip r:embed="rId2"/>
                <a:stretch>
                  <a:fillRect l="-6268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br>
                  <a:rPr lang="en-US" sz="2400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blipFill>
                <a:blip r:embed="rId4"/>
                <a:stretch>
                  <a:fillRect l="-6443" t="-12397" r="-1120" b="-1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le 6"/>
          <p:cNvGraphicFramePr>
            <a:graphicFrameLocks noGrp="1"/>
          </p:cNvGraphicFramePr>
          <p:nvPr/>
        </p:nvGraphicFramePr>
        <p:xfrm>
          <a:off x="7124549" y="2753803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12519" y="2690078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8543" y="269175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graphicFrame>
        <p:nvGraphicFramePr>
          <p:cNvPr id="15" name="Tabelle 6"/>
          <p:cNvGraphicFramePr>
            <a:graphicFrameLocks noGrp="1"/>
          </p:cNvGraphicFramePr>
          <p:nvPr/>
        </p:nvGraphicFramePr>
        <p:xfrm>
          <a:off x="7136273" y="3890940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24243" y="3827215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0267" y="3828889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b="1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AT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blipFill>
                <a:blip r:embed="rId5"/>
                <a:stretch>
                  <a:fillRect l="-2622" t="-14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R into n fragements </a:t>
            </a:r>
            <a:br>
              <a:rPr lang="de-DE" dirty="0"/>
            </a:br>
            <a:r>
              <a:rPr lang="de-DE" dirty="0"/>
              <a:t>R</a:t>
            </a:r>
            <a:r>
              <a:rPr lang="de-DE" baseline="-25000" dirty="0"/>
              <a:t>i</a:t>
            </a:r>
            <a:r>
              <a:rPr lang="de-DE" dirty="0"/>
              <a:t>, with partitioning predicate on S</a:t>
            </a:r>
          </a:p>
          <a:p>
            <a:pPr lvl="1"/>
            <a:r>
              <a:rPr lang="de-DE" dirty="0"/>
              <a:t>Potentially complete (not guaranteed), </a:t>
            </a:r>
            <a:br>
              <a:rPr lang="de-DE" dirty="0"/>
            </a:br>
            <a:r>
              <a:rPr lang="de-DE" b="1" dirty="0">
                <a:solidFill>
                  <a:schemeClr val="accent1"/>
                </a:solidFill>
              </a:rPr>
              <a:t>restructable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</a:p>
          <a:p>
            <a:pPr lvl="1"/>
            <a:r>
              <a:rPr lang="de-DE" dirty="0"/>
              <a:t>Foreign key / primary key relationship determines correctness</a:t>
            </a:r>
          </a:p>
          <a:p>
            <a:pPr lvl="1"/>
            <a:endParaRPr lang="de-DE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Selection</a:t>
            </a:r>
            <a:r>
              <a:rPr lang="de-DE" dirty="0"/>
              <a:t> on independent relation 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Semi-join</a:t>
            </a:r>
            <a:r>
              <a:rPr lang="de-DE" dirty="0"/>
              <a:t> with dependent relation R </a:t>
            </a:r>
            <a:br>
              <a:rPr lang="de-DE" dirty="0"/>
            </a:br>
            <a:r>
              <a:rPr lang="de-DE" dirty="0"/>
              <a:t>to select partition R</a:t>
            </a:r>
            <a:r>
              <a:rPr lang="de-DE" baseline="-25000" dirty="0"/>
              <a:t>i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dirty="0">
                <a:cs typeface="Courier New" pitchFamily="49" charset="0"/>
              </a:rPr>
              <a:t>Equivalent to horizontal partitioning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elle 8"/>
          <p:cNvGraphicFramePr>
            <a:graphicFrameLocks noGrp="1"/>
          </p:cNvGraphicFramePr>
          <p:nvPr/>
        </p:nvGraphicFramePr>
        <p:xfrm>
          <a:off x="6610114" y="1438476"/>
          <a:ext cx="2344251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feld 10"/>
          <p:cNvSpPr txBox="1"/>
          <p:nvPr/>
        </p:nvSpPr>
        <p:spPr>
          <a:xfrm>
            <a:off x="6133997" y="1651487"/>
            <a:ext cx="54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7" name="Tabelle 11"/>
          <p:cNvGraphicFramePr>
            <a:graphicFrameLocks noGrp="1"/>
          </p:cNvGraphicFramePr>
          <p:nvPr/>
        </p:nvGraphicFramePr>
        <p:xfrm>
          <a:off x="5426108" y="1418380"/>
          <a:ext cx="781417" cy="93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2383" y="193711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</m:oMath>
                </a14:m>
                <a:r>
                  <a:rPr lang="de-DE" sz="2400" dirty="0">
                    <a:solidFill>
                      <a:srgbClr val="7889FB"/>
                    </a:solidFill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  <m:r>
                      <a:rPr lang="en-US" sz="2400" b="1" i="1" dirty="0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Sun-ExtA" pitchFamily="2" charset="-128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T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</m:d>
                  </m:oMath>
                </a14:m>
                <a:br>
                  <a:rPr lang="en-US" sz="2400" b="1" dirty="0">
                    <a:solidFill>
                      <a:srgbClr val="7889F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m:rPr>
                              <m:nor/>
                            </m:rPr>
                            <a:rPr lang="de-DE" sz="2400" dirty="0">
                              <a:solidFill>
                                <a:srgbClr val="7889FB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T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blipFill>
                <a:blip r:embed="rId4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5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Partitioning and query rewriting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Manual partitioning and rewriting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</a:t>
            </a:r>
            <a:r>
              <a:rPr lang="de-DE" b="1" dirty="0">
                <a:solidFill>
                  <a:srgbClr val="7889FB"/>
                </a:solidFill>
              </a:rPr>
              <a:t>Automatic rewriting</a:t>
            </a:r>
            <a:r>
              <a:rPr lang="de-DE" dirty="0"/>
              <a:t> (spec. partitioning)</a:t>
            </a:r>
          </a:p>
          <a:p>
            <a:pPr lvl="1"/>
            <a:r>
              <a:rPr lang="de-DE" b="1" dirty="0"/>
              <a:t>#3 </a:t>
            </a:r>
            <a:r>
              <a:rPr lang="de-DE" b="1" dirty="0">
                <a:solidFill>
                  <a:srgbClr val="7889FB"/>
                </a:solidFill>
              </a:rPr>
              <a:t>Automatic partitioning and rewriting</a:t>
            </a:r>
          </a:p>
          <a:p>
            <a:pPr lvl="1"/>
            <a:endParaRPr lang="de-DE" sz="700" dirty="0"/>
          </a:p>
          <a:p>
            <a:r>
              <a:rPr lang="de-DE" dirty="0"/>
              <a:t>Example PostgreSQL (#2)</a:t>
            </a:r>
          </a:p>
          <a:p>
            <a:pPr lvl="1"/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58188" y="1414760"/>
          <a:ext cx="305168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00">
                  <a:extLst>
                    <a:ext uri="{9D8B030D-6E8A-4147-A177-3AD203B41FA5}">
                      <a16:colId xmlns:a16="http://schemas.microsoft.com/office/drawing/2014/main" val="1901447514"/>
                    </a:ext>
                  </a:extLst>
                </a:gridCol>
                <a:gridCol w="610204">
                  <a:extLst>
                    <a:ext uri="{9D8B030D-6E8A-4147-A177-3AD203B41FA5}">
                      <a16:colId xmlns:a16="http://schemas.microsoft.com/office/drawing/2014/main" val="3775792413"/>
                    </a:ext>
                  </a:extLst>
                </a:gridCol>
                <a:gridCol w="1936584">
                  <a:extLst>
                    <a:ext uri="{9D8B030D-6E8A-4147-A177-3AD203B41FA5}">
                      <a16:colId xmlns:a16="http://schemas.microsoft.com/office/drawing/2014/main" val="1957661510"/>
                    </a:ext>
                  </a:extLst>
                </a:gridCol>
              </a:tblGrid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J#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636392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Manuel </a:t>
                      </a:r>
                      <a:r>
                        <a:rPr lang="en-US" sz="1400" dirty="0" err="1"/>
                        <a:t>Neuer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02324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Ron-Robert </a:t>
                      </a:r>
                      <a:r>
                        <a:rPr lang="en-US" sz="1400" dirty="0" err="1"/>
                        <a:t>Zieler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1110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Roman </a:t>
                      </a:r>
                      <a:r>
                        <a:rPr lang="en-US" sz="1400" dirty="0" err="1"/>
                        <a:t>Weidenfeller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48767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Kevin </a:t>
                      </a:r>
                      <a:r>
                        <a:rPr lang="en-US" sz="1400" dirty="0" err="1"/>
                        <a:t>Großkreutz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531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Benedikt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Höwedes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61634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Mats </a:t>
                      </a:r>
                      <a:r>
                        <a:rPr lang="en-US" sz="1400" dirty="0" err="1"/>
                        <a:t>Hummels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3585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Erik </a:t>
                      </a:r>
                      <a:r>
                        <a:rPr lang="en-US" sz="1400" dirty="0" err="1"/>
                        <a:t>Durm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17206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Philipp Lahm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3937367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 </a:t>
                      </a:r>
                      <a:r>
                        <a:rPr lang="en-US" sz="1400" dirty="0" err="1"/>
                        <a:t>Mertesacker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31455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Jérôme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Boateng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65820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Matthias </a:t>
                      </a:r>
                      <a:r>
                        <a:rPr lang="en-US" sz="1400" dirty="0" err="1"/>
                        <a:t>Ginter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957383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Sami </a:t>
                      </a:r>
                      <a:r>
                        <a:rPr lang="en-US" sz="1400" dirty="0" err="1"/>
                        <a:t>Khedira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8360710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Bastian Schweinsteiger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26756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Mesut Özil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55868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André </a:t>
                      </a:r>
                      <a:r>
                        <a:rPr lang="en-US" sz="1400" dirty="0" err="1"/>
                        <a:t>Schürrle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330080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Thomas Müller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469612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Julian </a:t>
                      </a:r>
                      <a:r>
                        <a:rPr lang="en-US" sz="1400" dirty="0" err="1"/>
                        <a:t>Draxler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28934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Toni </a:t>
                      </a:r>
                      <a:r>
                        <a:rPr lang="en-US" sz="1400" dirty="0" err="1"/>
                        <a:t>Kroos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685481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Mario Götze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6733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Marco Reus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58829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Christoph Kramer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19647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Lukas </a:t>
                      </a:r>
                      <a:r>
                        <a:rPr lang="en-US" sz="1400" dirty="0" err="1"/>
                        <a:t>Podolski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6583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Miroslav Klose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76339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53746" y="32167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CREATE TABLE</a:t>
            </a:r>
            <a:r>
              <a:rPr lang="de-DE" sz="1600" dirty="0">
                <a:latin typeface="Consolas" panose="020B0609020204030204" pitchFamily="49" charset="0"/>
              </a:rPr>
              <a:t> Squad(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JNum </a:t>
            </a:r>
            <a:r>
              <a:rPr lang="de-DE" sz="1600" b="1" dirty="0">
                <a:latin typeface="Consolas" panose="020B0609020204030204" pitchFamily="49" charset="0"/>
              </a:rPr>
              <a:t>INT PRIMARY KEY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Pos </a:t>
            </a:r>
            <a:r>
              <a:rPr lang="de-DE" sz="1600" b="1" dirty="0">
                <a:latin typeface="Consolas" panose="020B0609020204030204" pitchFamily="49" charset="0"/>
              </a:rPr>
              <a:t>CHAR</a:t>
            </a:r>
            <a:r>
              <a:rPr lang="de-DE" sz="1600" dirty="0">
                <a:latin typeface="Consolas" panose="020B0609020204030204" pitchFamily="49" charset="0"/>
              </a:rPr>
              <a:t>(2) </a:t>
            </a:r>
            <a:r>
              <a:rPr lang="de-DE" sz="1600" b="1" dirty="0">
                <a:latin typeface="Consolas" panose="020B0609020204030204" pitchFamily="49" charset="0"/>
              </a:rPr>
              <a:t>NOT NULL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Name </a:t>
            </a:r>
            <a:r>
              <a:rPr lang="de-DE" sz="1600" b="1" dirty="0">
                <a:latin typeface="Consolas" panose="020B0609020204030204" pitchFamily="49" charset="0"/>
              </a:rPr>
              <a:t>VARCHAR</a:t>
            </a:r>
            <a:r>
              <a:rPr lang="de-DE" sz="1600" dirty="0">
                <a:latin typeface="Consolas" panose="020B0609020204030204" pitchFamily="49" charset="0"/>
              </a:rPr>
              <a:t>(256)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BY RANGE</a:t>
            </a:r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(JNum)</a:t>
            </a:r>
            <a:r>
              <a:rPr lang="de-DE" sz="1600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75" y="4765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Squad10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050" y="53704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726" y="5985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Squad24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(24)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5157" y="134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SELECT</a:t>
            </a:r>
            <a:r>
              <a:rPr lang="de-DE" dirty="0">
                <a:latin typeface="Consolas" panose="020B0609020204030204" pitchFamily="49" charset="0"/>
              </a:rPr>
              <a:t> * </a:t>
            </a:r>
            <a:r>
              <a:rPr lang="de-DE" b="1" dirty="0">
                <a:latin typeface="Consolas" panose="020B0609020204030204" pitchFamily="49" charset="0"/>
              </a:rPr>
              <a:t>FROM</a:t>
            </a:r>
            <a:r>
              <a:rPr lang="de-DE" dirty="0">
                <a:latin typeface="Consolas" panose="020B0609020204030204" pitchFamily="49" charset="0"/>
              </a:rPr>
              <a:t> Squad </a:t>
            </a:r>
          </a:p>
          <a:p>
            <a:r>
              <a:rPr lang="de-DE" dirty="0">
                <a:latin typeface="Consolas" panose="020B0609020204030204" pitchFamily="49" charset="0"/>
              </a:rPr>
              <a:t>   </a:t>
            </a:r>
            <a:r>
              <a:rPr lang="de-DE" b="1" dirty="0">
                <a:latin typeface="Consolas" panose="020B0609020204030204" pitchFamily="49" charset="0"/>
              </a:rPr>
              <a:t>WHERE</a:t>
            </a:r>
            <a:r>
              <a:rPr lang="de-DE" dirty="0">
                <a:latin typeface="Consolas" panose="020B0609020204030204" pitchFamily="49" charset="0"/>
              </a:rPr>
              <a:t> JNum &gt; 11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JNum &lt; 20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046" y="2348344"/>
            <a:ext cx="2371445" cy="2255858"/>
            <a:chOff x="281046" y="2348344"/>
            <a:chExt cx="2371445" cy="2255858"/>
          </a:xfrm>
        </p:grpSpPr>
        <p:sp>
          <p:nvSpPr>
            <p:cNvPr id="14" name="Textfeld 19"/>
            <p:cNvSpPr txBox="1"/>
            <p:nvPr/>
          </p:nvSpPr>
          <p:spPr>
            <a:xfrm>
              <a:off x="468023" y="2530374"/>
              <a:ext cx="2184468" cy="32316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9" name="Textfeld 6"/>
            <p:cNvSpPr txBox="1"/>
            <p:nvPr/>
          </p:nvSpPr>
          <p:spPr>
            <a:xfrm>
              <a:off x="709674" y="366405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0" name="Textfeld 7"/>
            <p:cNvSpPr txBox="1"/>
            <p:nvPr/>
          </p:nvSpPr>
          <p:spPr>
            <a:xfrm>
              <a:off x="28104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Textfeld 8"/>
            <p:cNvSpPr txBox="1"/>
            <p:nvPr/>
          </p:nvSpPr>
          <p:spPr>
            <a:xfrm>
              <a:off x="135261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2" name="Gerade Verbindung 9"/>
            <p:cNvCxnSpPr>
              <a:stCxn id="30" idx="0"/>
              <a:endCxn id="29" idx="2"/>
            </p:cNvCxnSpPr>
            <p:nvPr/>
          </p:nvCxnSpPr>
          <p:spPr>
            <a:xfrm flipV="1">
              <a:off x="602517" y="4033389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/>
            <p:cNvCxnSpPr>
              <a:stCxn id="31" idx="0"/>
              <a:endCxn id="29" idx="2"/>
            </p:cNvCxnSpPr>
            <p:nvPr/>
          </p:nvCxnSpPr>
          <p:spPr>
            <a:xfrm flipH="1" flipV="1">
              <a:off x="1102583" y="4033389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"/>
            <p:cNvCxnSpPr>
              <a:stCxn id="29" idx="0"/>
              <a:endCxn id="36" idx="2"/>
            </p:cNvCxnSpPr>
            <p:nvPr/>
          </p:nvCxnSpPr>
          <p:spPr>
            <a:xfrm flipV="1">
              <a:off x="1102583" y="3419490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/>
            <p:cNvCxnSpPr>
              <a:stCxn id="36" idx="0"/>
              <a:endCxn id="14" idx="2"/>
            </p:cNvCxnSpPr>
            <p:nvPr/>
          </p:nvCxnSpPr>
          <p:spPr>
            <a:xfrm flipV="1">
              <a:off x="1560256" y="2853539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6"/>
            <p:cNvSpPr txBox="1"/>
            <p:nvPr/>
          </p:nvSpPr>
          <p:spPr>
            <a:xfrm>
              <a:off x="1167347" y="30501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7" name="Textfeld 19"/>
            <p:cNvSpPr txBox="1"/>
            <p:nvPr/>
          </p:nvSpPr>
          <p:spPr>
            <a:xfrm>
              <a:off x="1709806" y="366116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8" name="Gerade Verbindung 20"/>
            <p:cNvCxnSpPr>
              <a:stCxn id="37" idx="0"/>
              <a:endCxn id="36" idx="2"/>
            </p:cNvCxnSpPr>
            <p:nvPr/>
          </p:nvCxnSpPr>
          <p:spPr>
            <a:xfrm flipH="1" flipV="1">
              <a:off x="1560256" y="3419490"/>
              <a:ext cx="471021" cy="24167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/>
            <p:cNvCxnSpPr>
              <a:stCxn id="14" idx="0"/>
            </p:cNvCxnSpPr>
            <p:nvPr/>
          </p:nvCxnSpPr>
          <p:spPr>
            <a:xfrm flipV="1">
              <a:off x="1560257" y="2348344"/>
              <a:ext cx="1588" cy="18203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/>
          <p:cNvSpPr/>
          <p:nvPr/>
        </p:nvSpPr>
        <p:spPr>
          <a:xfrm>
            <a:off x="2793486" y="351474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6864753" y="351642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86636" y="3208472"/>
            <a:ext cx="1092234" cy="1320750"/>
            <a:chOff x="7486636" y="3208472"/>
            <a:chExt cx="1092234" cy="1320750"/>
          </a:xfrm>
        </p:grpSpPr>
        <p:sp>
          <p:nvSpPr>
            <p:cNvPr id="81" name="Textfeld 8"/>
            <p:cNvSpPr txBox="1"/>
            <p:nvPr/>
          </p:nvSpPr>
          <p:spPr>
            <a:xfrm>
              <a:off x="7706490" y="415989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82" name="Textfeld 19"/>
            <p:cNvSpPr txBox="1"/>
            <p:nvPr/>
          </p:nvSpPr>
          <p:spPr>
            <a:xfrm>
              <a:off x="7486636" y="3500938"/>
              <a:ext cx="1092234" cy="386054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3" name="Gerade Verbindung 15"/>
            <p:cNvCxnSpPr>
              <a:stCxn id="81" idx="0"/>
              <a:endCxn id="82" idx="2"/>
            </p:cNvCxnSpPr>
            <p:nvPr/>
          </p:nvCxnSpPr>
          <p:spPr>
            <a:xfrm flipV="1">
              <a:off x="8027961" y="3886992"/>
              <a:ext cx="4792" cy="27289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15"/>
            <p:cNvCxnSpPr>
              <a:endCxn id="82" idx="0"/>
            </p:cNvCxnSpPr>
            <p:nvPr/>
          </p:nvCxnSpPr>
          <p:spPr>
            <a:xfrm>
              <a:off x="8032753" y="3208472"/>
              <a:ext cx="0" cy="29246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94528" y="2342748"/>
            <a:ext cx="3235826" cy="3124209"/>
            <a:chOff x="3194528" y="2342748"/>
            <a:chExt cx="3235826" cy="3124209"/>
          </a:xfrm>
        </p:grpSpPr>
        <p:sp>
          <p:nvSpPr>
            <p:cNvPr id="47" name="Textfeld 6"/>
            <p:cNvSpPr txBox="1"/>
            <p:nvPr/>
          </p:nvSpPr>
          <p:spPr>
            <a:xfrm>
              <a:off x="3876583" y="315326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0" name="Gerade Verbindung 9"/>
            <p:cNvCxnSpPr>
              <a:stCxn id="60" idx="0"/>
              <a:endCxn id="47" idx="2"/>
            </p:cNvCxnSpPr>
            <p:nvPr/>
          </p:nvCxnSpPr>
          <p:spPr>
            <a:xfrm flipV="1">
              <a:off x="3775967" y="3522598"/>
              <a:ext cx="493525" cy="20599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"/>
            <p:cNvCxnSpPr>
              <a:stCxn id="64" idx="0"/>
              <a:endCxn id="47" idx="2"/>
            </p:cNvCxnSpPr>
            <p:nvPr/>
          </p:nvCxnSpPr>
          <p:spPr>
            <a:xfrm flipH="1" flipV="1">
              <a:off x="4269492" y="3522598"/>
              <a:ext cx="556165" cy="21782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"/>
            <p:cNvCxnSpPr>
              <a:stCxn id="47" idx="0"/>
              <a:endCxn id="54" idx="2"/>
            </p:cNvCxnSpPr>
            <p:nvPr/>
          </p:nvCxnSpPr>
          <p:spPr>
            <a:xfrm flipV="1">
              <a:off x="4269492" y="2908699"/>
              <a:ext cx="7490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5"/>
            <p:cNvCxnSpPr>
              <a:stCxn id="54" idx="0"/>
            </p:cNvCxnSpPr>
            <p:nvPr/>
          </p:nvCxnSpPr>
          <p:spPr>
            <a:xfrm flipV="1">
              <a:off x="5018565" y="2342748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6"/>
            <p:cNvSpPr txBox="1"/>
            <p:nvPr/>
          </p:nvSpPr>
          <p:spPr>
            <a:xfrm>
              <a:off x="4625656" y="253936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6" name="Gerade Verbindung 20"/>
            <p:cNvCxnSpPr>
              <a:stCxn id="66" idx="0"/>
              <a:endCxn id="54" idx="2"/>
            </p:cNvCxnSpPr>
            <p:nvPr/>
          </p:nvCxnSpPr>
          <p:spPr>
            <a:xfrm flipH="1" flipV="1">
              <a:off x="5018565" y="2908699"/>
              <a:ext cx="825262" cy="27224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/>
            <p:cNvSpPr txBox="1"/>
            <p:nvPr/>
          </p:nvSpPr>
          <p:spPr>
            <a:xfrm>
              <a:off x="3487228" y="4477705"/>
              <a:ext cx="58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8" name="Textfeld 8"/>
            <p:cNvSpPr txBox="1"/>
            <p:nvPr/>
          </p:nvSpPr>
          <p:spPr>
            <a:xfrm>
              <a:off x="4499394" y="44797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9" name="Textfeld 19"/>
            <p:cNvSpPr txBox="1"/>
            <p:nvPr/>
          </p:nvSpPr>
          <p:spPr>
            <a:xfrm>
              <a:off x="5517092" y="393758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0" name="Textfeld 19"/>
            <p:cNvSpPr txBox="1"/>
            <p:nvPr/>
          </p:nvSpPr>
          <p:spPr>
            <a:xfrm>
              <a:off x="3229850" y="3728593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4" name="Textfeld 19"/>
            <p:cNvSpPr txBox="1"/>
            <p:nvPr/>
          </p:nvSpPr>
          <p:spPr>
            <a:xfrm>
              <a:off x="4279540" y="3740425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6" name="Textfeld 19"/>
            <p:cNvSpPr txBox="1"/>
            <p:nvPr/>
          </p:nvSpPr>
          <p:spPr>
            <a:xfrm>
              <a:off x="5297710" y="3180942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8" name="Gerade Verbindung 15"/>
            <p:cNvCxnSpPr>
              <a:stCxn id="57" idx="0"/>
              <a:endCxn id="60" idx="2"/>
            </p:cNvCxnSpPr>
            <p:nvPr/>
          </p:nvCxnSpPr>
          <p:spPr>
            <a:xfrm flipH="1" flipV="1">
              <a:off x="3775967" y="4299313"/>
              <a:ext cx="3508" cy="1783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5"/>
            <p:cNvCxnSpPr>
              <a:stCxn id="58" idx="0"/>
              <a:endCxn id="64" idx="2"/>
            </p:cNvCxnSpPr>
            <p:nvPr/>
          </p:nvCxnSpPr>
          <p:spPr>
            <a:xfrm flipV="1">
              <a:off x="4820865" y="4311145"/>
              <a:ext cx="4792" cy="1686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5"/>
            <p:cNvCxnSpPr>
              <a:stCxn id="59" idx="0"/>
              <a:endCxn id="66" idx="2"/>
            </p:cNvCxnSpPr>
            <p:nvPr/>
          </p:nvCxnSpPr>
          <p:spPr>
            <a:xfrm flipV="1">
              <a:off x="5838563" y="3751662"/>
              <a:ext cx="5264" cy="18591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194528" y="4818950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[1,10)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56117" y="4288063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[20,24)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41231" y="4820626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[10,20)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Materialized Aggregates (SMA)</a:t>
            </a:r>
          </a:p>
          <a:p>
            <a:pPr lvl="1"/>
            <a:r>
              <a:rPr lang="en-US" dirty="0"/>
              <a:t>Data stored in zones (pages, blocks, or partitions)</a:t>
            </a:r>
          </a:p>
          <a:p>
            <a:pPr lvl="1"/>
            <a:r>
              <a:rPr lang="en-US" dirty="0"/>
              <a:t>Maintain SMA (e.g., min, max, count, sum) as </a:t>
            </a:r>
            <a:r>
              <a:rPr lang="en-US" b="1" dirty="0">
                <a:solidFill>
                  <a:srgbClr val="7889FB"/>
                </a:solidFill>
              </a:rPr>
              <a:t>summary per zone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Global vs local storage, eager vs lazy maintenance on updates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Query Processing</a:t>
            </a:r>
          </a:p>
          <a:p>
            <a:pPr lvl="1"/>
            <a:r>
              <a:rPr lang="en-US" dirty="0"/>
              <a:t>Partition pruning for selection predicates</a:t>
            </a:r>
          </a:p>
          <a:p>
            <a:pPr lvl="1"/>
            <a:r>
              <a:rPr lang="en-US" dirty="0"/>
              <a:t>Precomputed partial aggregates (see materialized views)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27501" y="3102040"/>
            <a:ext cx="1837426" cy="1281085"/>
            <a:chOff x="2121960" y="2969211"/>
            <a:chExt cx="1837426" cy="1281085"/>
          </a:xfrm>
        </p:grpSpPr>
        <p:sp>
          <p:nvSpPr>
            <p:cNvPr id="5" name="Rectangle 4"/>
            <p:cNvSpPr/>
            <p:nvPr/>
          </p:nvSpPr>
          <p:spPr>
            <a:xfrm>
              <a:off x="2121960" y="297198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21960" y="296921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81394" y="296921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3704" y="297038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3098" y="3510721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5226" y="3739323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07246" y="4095906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4845" y="4095905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2444" y="409590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0043" y="409590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>
              <a:endCxn id="13" idx="1"/>
            </p:cNvCxnSpPr>
            <p:nvPr/>
          </p:nvCxnSpPr>
          <p:spPr>
            <a:xfrm flipH="1" flipV="1">
              <a:off x="2423098" y="3620872"/>
              <a:ext cx="1007858" cy="54731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4" idx="1"/>
            </p:cNvCxnSpPr>
            <p:nvPr/>
          </p:nvCxnSpPr>
          <p:spPr>
            <a:xfrm flipH="1" flipV="1">
              <a:off x="2125226" y="3849474"/>
              <a:ext cx="1458130" cy="31871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338147" y="3109886"/>
            <a:ext cx="1841257" cy="1281083"/>
            <a:chOff x="4238047" y="2969211"/>
            <a:chExt cx="1841257" cy="1281083"/>
          </a:xfrm>
        </p:grpSpPr>
        <p:sp>
          <p:nvSpPr>
            <p:cNvPr id="6" name="Rectangle 5"/>
            <p:cNvSpPr/>
            <p:nvPr/>
          </p:nvSpPr>
          <p:spPr>
            <a:xfrm>
              <a:off x="4241878" y="297198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41708" y="296921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01142" y="296921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63452" y="297038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35919" y="3399884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38047" y="3628486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74334" y="3628486"/>
              <a:ext cx="304969" cy="2187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4975" y="3864014"/>
              <a:ext cx="820817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26992" y="409590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74591" y="4095903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2190" y="409590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9789" y="4095900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Arrow Connector 28"/>
            <p:cNvCxnSpPr>
              <a:endCxn id="15" idx="1"/>
            </p:cNvCxnSpPr>
            <p:nvPr/>
          </p:nvCxnSpPr>
          <p:spPr>
            <a:xfrm flipH="1" flipV="1">
              <a:off x="4535919" y="3510035"/>
              <a:ext cx="1006410" cy="663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6" idx="1"/>
            </p:cNvCxnSpPr>
            <p:nvPr/>
          </p:nvCxnSpPr>
          <p:spPr>
            <a:xfrm flipH="1" flipV="1">
              <a:off x="4238047" y="3738637"/>
              <a:ext cx="1456682" cy="4344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7" idx="1"/>
            </p:cNvCxnSpPr>
            <p:nvPr/>
          </p:nvCxnSpPr>
          <p:spPr>
            <a:xfrm flipH="1" flipV="1">
              <a:off x="5774334" y="3737838"/>
              <a:ext cx="72795" cy="4352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69936"/>
              </p:ext>
            </p:extLst>
          </p:nvPr>
        </p:nvGraphicFramePr>
        <p:xfrm>
          <a:off x="1544339" y="3553442"/>
          <a:ext cx="1066625" cy="822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22763">
                  <a:extLst>
                    <a:ext uri="{9D8B030D-6E8A-4147-A177-3AD203B41FA5}">
                      <a16:colId xmlns:a16="http://schemas.microsoft.com/office/drawing/2014/main" val="3640937400"/>
                    </a:ext>
                  </a:extLst>
                </a:gridCol>
                <a:gridCol w="443862">
                  <a:extLst>
                    <a:ext uri="{9D8B030D-6E8A-4147-A177-3AD203B41FA5}">
                      <a16:colId xmlns:a16="http://schemas.microsoft.com/office/drawing/2014/main" val="3994462884"/>
                    </a:ext>
                  </a:extLst>
                </a:gridCol>
              </a:tblGrid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032128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806447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790833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87816"/>
              </p:ext>
            </p:extLst>
          </p:nvPr>
        </p:nvGraphicFramePr>
        <p:xfrm>
          <a:off x="5195043" y="3571215"/>
          <a:ext cx="1066625" cy="822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22763">
                  <a:extLst>
                    <a:ext uri="{9D8B030D-6E8A-4147-A177-3AD203B41FA5}">
                      <a16:colId xmlns:a16="http://schemas.microsoft.com/office/drawing/2014/main" val="3640937400"/>
                    </a:ext>
                  </a:extLst>
                </a:gridCol>
                <a:gridCol w="443862">
                  <a:extLst>
                    <a:ext uri="{9D8B030D-6E8A-4147-A177-3AD203B41FA5}">
                      <a16:colId xmlns:a16="http://schemas.microsoft.com/office/drawing/2014/main" val="3994462884"/>
                    </a:ext>
                  </a:extLst>
                </a:gridCol>
              </a:tblGrid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032128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806447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7908336"/>
                  </a:ext>
                </a:extLst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1544339" y="4624479"/>
            <a:ext cx="6627968" cy="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12085" y="4631821"/>
            <a:ext cx="247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 for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B=10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4879" y="2888768"/>
            <a:ext cx="14537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Zone Map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SMA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92" y="782512"/>
            <a:ext cx="49673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5154852" y="723479"/>
            <a:ext cx="31450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Small Materialized Aggregates: A Light Weight Index Structure for Data Warehousing.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64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Imprints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 Imprints</a:t>
            </a:r>
          </a:p>
          <a:p>
            <a:pPr lvl="1"/>
            <a:r>
              <a:rPr lang="en-US" dirty="0"/>
              <a:t>Zone = cache line (64 Byte)</a:t>
            </a:r>
          </a:p>
          <a:p>
            <a:pPr lvl="1"/>
            <a:r>
              <a:rPr lang="en-US" dirty="0"/>
              <a:t>Column imprint = union of one-hot vectors</a:t>
            </a:r>
          </a:p>
          <a:p>
            <a:pPr lvl="1"/>
            <a:r>
              <a:rPr lang="en-US" dirty="0"/>
              <a:t>Sampled histogram </a:t>
            </a:r>
            <a:r>
              <a:rPr lang="en-US" dirty="0">
                <a:sym typeface="Wingdings" panose="05000000000000000000" pitchFamily="2" charset="2"/>
              </a:rPr>
              <a:t> bins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max 64</a:t>
            </a:r>
            <a:r>
              <a:rPr lang="en-US" dirty="0"/>
              <a:t> bins)</a:t>
            </a:r>
          </a:p>
          <a:p>
            <a:pPr lvl="1"/>
            <a:endParaRPr lang="en-US" dirty="0"/>
          </a:p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CL Dictionary</a:t>
            </a:r>
            <a:br>
              <a:rPr lang="en-US" dirty="0"/>
            </a:br>
            <a:r>
              <a:rPr lang="en-US" dirty="0"/>
              <a:t>(next x CLs, </a:t>
            </a:r>
            <a:br>
              <a:rPr lang="en-US" dirty="0"/>
            </a:br>
            <a:r>
              <a:rPr lang="en-US" dirty="0"/>
              <a:t>repeat flag)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Query Processing</a:t>
            </a:r>
          </a:p>
          <a:p>
            <a:pPr lvl="1"/>
            <a:r>
              <a:rPr lang="en-US" dirty="0" err="1"/>
              <a:t>Cacheline</a:t>
            </a:r>
            <a:r>
              <a:rPr lang="en-US" dirty="0"/>
              <a:t> pruning for selection predicates (point, range)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imprint &amp; predicate </a:t>
            </a:r>
            <a:r>
              <a:rPr lang="en-US" dirty="0"/>
              <a:t>(predicate w/ potentially many bits for ranges)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63" y="1679944"/>
            <a:ext cx="3220822" cy="322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916" y="3003605"/>
            <a:ext cx="2649747" cy="1876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832" y="7436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07935" y="690508"/>
            <a:ext cx="32854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Lefteris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Sidirourgos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Column imprints: a secondary index 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68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Set Containment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Many use cases for applying cheap pre-filters</a:t>
            </a:r>
          </a:p>
          <a:p>
            <a:pPr lvl="1"/>
            <a:r>
              <a:rPr lang="en-US" b="1" dirty="0"/>
              <a:t>Requirement: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no false negatives</a:t>
            </a:r>
            <a:r>
              <a:rPr lang="en-US" dirty="0"/>
              <a:t>, small number of false positives (FP)</a:t>
            </a:r>
          </a:p>
          <a:p>
            <a:pPr lvl="1"/>
            <a:endParaRPr lang="en-US" sz="1000" dirty="0"/>
          </a:p>
          <a:p>
            <a:r>
              <a:rPr lang="en-US" dirty="0"/>
              <a:t>#1 Bloom Filter</a:t>
            </a:r>
          </a:p>
          <a:p>
            <a:pPr lvl="1"/>
            <a:r>
              <a:rPr lang="en-US" dirty="0"/>
              <a:t>Array X of m bits, initialized w/ zeros</a:t>
            </a:r>
          </a:p>
          <a:p>
            <a:pPr lvl="1"/>
            <a:r>
              <a:rPr lang="en-US" dirty="0"/>
              <a:t>k different hash functions applied on each key</a:t>
            </a:r>
          </a:p>
          <a:p>
            <a:pPr lvl="1"/>
            <a:r>
              <a:rPr lang="en-US" b="1" dirty="0"/>
              <a:t>Insert: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set all hashed positions to 1</a:t>
            </a:r>
          </a:p>
          <a:p>
            <a:pPr lvl="1"/>
            <a:r>
              <a:rPr lang="en-US" b="1" dirty="0"/>
              <a:t>Query: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return (sum(X[h</a:t>
            </a:r>
            <a:r>
              <a:rPr lang="en-US" baseline="-25000" dirty="0"/>
              <a:t>i</a:t>
            </a:r>
            <a:r>
              <a:rPr lang="en-US" dirty="0"/>
              <a:t>(key)])==k)</a:t>
            </a:r>
          </a:p>
          <a:p>
            <a:pPr lvl="1"/>
            <a:endParaRPr lang="en-US" sz="1000" dirty="0"/>
          </a:p>
          <a:p>
            <a:r>
              <a:rPr lang="en-US" dirty="0"/>
              <a:t>#2 Cuckoo Filter</a:t>
            </a:r>
          </a:p>
          <a:p>
            <a:pPr lvl="1"/>
            <a:r>
              <a:rPr lang="en-US" dirty="0"/>
              <a:t>Cuckoo hash table with key signatures</a:t>
            </a:r>
          </a:p>
          <a:p>
            <a:pPr lvl="1"/>
            <a:r>
              <a:rPr lang="en-US" dirty="0"/>
              <a:t>2 hash functions w/ displacements</a:t>
            </a:r>
          </a:p>
          <a:p>
            <a:pPr lvl="1"/>
            <a:r>
              <a:rPr lang="en-US" dirty="0"/>
              <a:t>Allows deletes, duplicates, smaller FP rate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29701"/>
              </p:ext>
            </p:extLst>
          </p:nvPr>
        </p:nvGraphicFramePr>
        <p:xfrm>
          <a:off x="7006826" y="3346614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357069" y="2522135"/>
            <a:ext cx="1529022" cy="824479"/>
            <a:chOff x="7447504" y="1225899"/>
            <a:chExt cx="1529022" cy="82447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53" y="4170144"/>
            <a:ext cx="2891475" cy="2585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85" y="608304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39333" y="6012705"/>
            <a:ext cx="42303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Lang, Thomas Neumann,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Performance-Optimal Filtering: Bloom overtakes Cuckoo at High-Throughput.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12(5),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278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and Learned </a:t>
            </a:r>
            <a:br>
              <a:rPr lang="en-US" dirty="0"/>
            </a:br>
            <a:r>
              <a:rPr lang="en-US" dirty="0"/>
              <a:t>Access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4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Cracking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Idea: </a:t>
            </a:r>
            <a:r>
              <a:rPr lang="en-US" b="0" dirty="0"/>
              <a:t>Queries trigger physical </a:t>
            </a:r>
            <a:br>
              <a:rPr lang="en-US" b="0" dirty="0"/>
            </a:br>
            <a:r>
              <a:rPr lang="en-US" b="0" dirty="0"/>
              <a:t>reorganization (partitioning and indexing)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97416" y="1489260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859" y="1516411"/>
            <a:ext cx="51327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501671" y="2548618"/>
          <a:ext cx="8334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/>
        </p:nvGraphicFramePr>
        <p:xfrm>
          <a:off x="3214678" y="2542242"/>
          <a:ext cx="833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214678" y="4916534"/>
          <a:ext cx="83342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214678" y="40865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1600189" y="3542374"/>
          <a:ext cx="1400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89" y="3542374"/>
                        <a:ext cx="1400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eschweifte Klammer rechts 15"/>
          <p:cNvSpPr/>
          <p:nvPr/>
        </p:nvSpPr>
        <p:spPr bwMode="auto">
          <a:xfrm>
            <a:off x="4190976" y="2970870"/>
            <a:ext cx="142876" cy="10715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eschweifte Klammer rechts 16"/>
          <p:cNvSpPr/>
          <p:nvPr/>
        </p:nvSpPr>
        <p:spPr bwMode="auto">
          <a:xfrm>
            <a:off x="4190976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schweifte Klammer rechts 17"/>
          <p:cNvSpPr/>
          <p:nvPr/>
        </p:nvSpPr>
        <p:spPr bwMode="auto">
          <a:xfrm>
            <a:off x="4190976" y="4899696"/>
            <a:ext cx="142876" cy="150019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241954" y="3542376"/>
          <a:ext cx="1444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Formel" r:id="rId7" imgW="825480" imgH="228600" progId="Equation.3">
                  <p:embed/>
                </p:oleObj>
              </mc:Choice>
              <mc:Fallback>
                <p:oleObj name="Formel" r:id="rId7" imgW="82548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54" y="3542376"/>
                        <a:ext cx="1444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476728" y="3328060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Formel" r:id="rId9" imgW="228600" imgH="177480" progId="Equation.3">
                  <p:embed/>
                </p:oleObj>
              </mc:Choice>
              <mc:Fallback>
                <p:oleObj name="Formel" r:id="rId9" imgW="228600" imgH="17748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28" y="3328060"/>
                        <a:ext cx="4000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465619" y="4302788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Formel" r:id="rId11" imgW="241200" imgH="177480" progId="Equation.3">
                  <p:embed/>
                </p:oleObj>
              </mc:Choice>
              <mc:Fallback>
                <p:oleObj name="Formel" r:id="rId11" imgW="241200" imgH="17748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19" y="4302788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4410057" y="5471188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Formel" r:id="rId13" imgW="304560" imgH="177480" progId="Equation.3">
                  <p:embed/>
                </p:oleObj>
              </mc:Choice>
              <mc:Fallback>
                <p:oleObj name="Formel" r:id="rId13" imgW="304560" imgH="177480" progId="Equation.3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57" y="5471188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le 24"/>
          <p:cNvGraphicFramePr>
            <a:graphicFrameLocks noGrp="1"/>
          </p:cNvGraphicFramePr>
          <p:nvPr/>
        </p:nvGraphicFramePr>
        <p:xfrm>
          <a:off x="7007270" y="2542242"/>
          <a:ext cx="8334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le 25"/>
          <p:cNvGraphicFramePr>
            <a:graphicFrameLocks noGrp="1"/>
          </p:cNvGraphicFramePr>
          <p:nvPr/>
        </p:nvGraphicFramePr>
        <p:xfrm>
          <a:off x="7007270" y="3328060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6"/>
          <p:cNvGraphicFramePr>
            <a:graphicFrameLocks noGrp="1"/>
          </p:cNvGraphicFramePr>
          <p:nvPr/>
        </p:nvGraphicFramePr>
        <p:xfrm>
          <a:off x="7007270" y="41138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8"/>
          <p:cNvGraphicFramePr>
            <a:graphicFrameLocks noGrp="1"/>
          </p:cNvGraphicFramePr>
          <p:nvPr/>
        </p:nvGraphicFramePr>
        <p:xfrm>
          <a:off x="7000892" y="5685514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Geschweifte Klammer rechts 29"/>
          <p:cNvSpPr/>
          <p:nvPr/>
        </p:nvSpPr>
        <p:spPr bwMode="auto">
          <a:xfrm>
            <a:off x="8007402" y="3328060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eschweifte Klammer rechts 30"/>
          <p:cNvSpPr/>
          <p:nvPr/>
        </p:nvSpPr>
        <p:spPr bwMode="auto">
          <a:xfrm>
            <a:off x="8007402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eschweifte Klammer rechts 31"/>
          <p:cNvSpPr/>
          <p:nvPr/>
        </p:nvSpPr>
        <p:spPr bwMode="auto">
          <a:xfrm>
            <a:off x="8008971" y="4899696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eschweifte Klammer rechts 32"/>
          <p:cNvSpPr/>
          <p:nvPr/>
        </p:nvSpPr>
        <p:spPr bwMode="auto">
          <a:xfrm>
            <a:off x="8011072" y="5685514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eschweifte Klammer rechts 33"/>
          <p:cNvSpPr/>
          <p:nvPr/>
        </p:nvSpPr>
        <p:spPr bwMode="auto">
          <a:xfrm>
            <a:off x="8007402" y="2899432"/>
            <a:ext cx="142876" cy="35719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8277278" y="4302794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Formel" r:id="rId15" imgW="241200" imgH="177480" progId="Equation.3">
                  <p:embed/>
                </p:oleObj>
              </mc:Choice>
              <mc:Fallback>
                <p:oleObj name="Formel" r:id="rId15" imgW="241200" imgH="177480" progId="Equation.3">
                  <p:embed/>
                  <p:pic>
                    <p:nvPicPr>
                      <p:cNvPr id="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78" y="4302794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8297864" y="5874413"/>
          <a:ext cx="511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Formel" r:id="rId17" imgW="291960" imgH="177480" progId="Equation.3">
                  <p:embed/>
                </p:oleObj>
              </mc:Choice>
              <mc:Fallback>
                <p:oleObj name="Formel" r:id="rId17" imgW="291960" imgH="177480" progId="Equation.3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4" y="5874413"/>
                        <a:ext cx="511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8293129" y="3528088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19" imgW="241200" imgH="164880" progId="Equation.3">
                  <p:embed/>
                </p:oleObj>
              </mc:Choice>
              <mc:Fallback>
                <p:oleObj name="Equation" r:id="rId19" imgW="241200" imgH="164880" progId="Equation.3">
                  <p:embed/>
                  <p:pic>
                    <p:nvPicPr>
                      <p:cNvPr id="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129" y="3528088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8282017" y="2910551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Formel" r:id="rId21" imgW="241200" imgH="164880" progId="Equation.3">
                  <p:embed/>
                </p:oleObj>
              </mc:Choice>
              <mc:Fallback>
                <p:oleObj name="Formel" r:id="rId21" imgW="241200" imgH="164880" progId="Equation.3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017" y="2910551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8253442" y="5088601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Formel" r:id="rId23" imgW="304560" imgH="177480" progId="Equation.3">
                  <p:embed/>
                </p:oleObj>
              </mc:Choice>
              <mc:Fallback>
                <p:oleObj name="Formel" r:id="rId23" imgW="304560" imgH="177480" progId="Equation.3">
                  <p:embed/>
                  <p:pic>
                    <p:nvPicPr>
                      <p:cNvPr id="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42" y="5088601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elle 39"/>
          <p:cNvGraphicFramePr>
            <a:graphicFrameLocks noGrp="1"/>
          </p:cNvGraphicFramePr>
          <p:nvPr/>
        </p:nvGraphicFramePr>
        <p:xfrm>
          <a:off x="7000892" y="4899696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feld 40"/>
          <p:cNvSpPr txBox="1"/>
          <p:nvPr/>
        </p:nvSpPr>
        <p:spPr>
          <a:xfrm>
            <a:off x="1928794" y="43996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</p:txBody>
      </p:sp>
      <p:sp>
        <p:nvSpPr>
          <p:cNvPr id="39" name="Textfeld 41"/>
          <p:cNvSpPr txBox="1"/>
          <p:nvPr/>
        </p:nvSpPr>
        <p:spPr>
          <a:xfrm>
            <a:off x="5500694" y="43996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de-DE" i="0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de-DE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97205" y="4377032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6828" y="4378709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3"/>
          <p:cNvSpPr txBox="1"/>
          <p:nvPr/>
        </p:nvSpPr>
        <p:spPr>
          <a:xfrm>
            <a:off x="4634710" y="244818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we crack, the more we learn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64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Partitioning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10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AVL/B-tree over Partitions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29070" y="733908"/>
            <a:ext cx="512064" cy="6585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9664" y="670163"/>
            <a:ext cx="2459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Progressive Indexes: Indexing for Interactive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070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5" grpId="0"/>
      <p:bldP spid="46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08" y="2815194"/>
            <a:ext cx="2695626" cy="204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For Learned Index Structures</a:t>
            </a:r>
          </a:p>
          <a:p>
            <a:pPr lvl="1"/>
            <a:r>
              <a:rPr lang="en-US" dirty="0"/>
              <a:t>Sorted data array, predict position of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Hierarchy of simple models</a:t>
            </a:r>
            <a:r>
              <a:rPr lang="en-US" dirty="0"/>
              <a:t> (stages models)</a:t>
            </a:r>
          </a:p>
          <a:p>
            <a:pPr lvl="1"/>
            <a:r>
              <a:rPr lang="en-US" dirty="0"/>
              <a:t>Tries to </a:t>
            </a:r>
            <a:r>
              <a:rPr lang="en-US" b="1" dirty="0">
                <a:solidFill>
                  <a:srgbClr val="7889FB"/>
                </a:solidFill>
              </a:rPr>
              <a:t>approximate the CDF </a:t>
            </a:r>
            <a:r>
              <a:rPr lang="en-US" dirty="0"/>
              <a:t>similar to interpolation search (uniform data)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Follow-up Work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SageDBMS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499" y="2800135"/>
            <a:ext cx="2671558" cy="205250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53272" y="36010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1293115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452" y="5350249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40086" y="1190449"/>
            <a:ext cx="24222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Jeffrey Dean,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Index Structures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6874" y="5345497"/>
            <a:ext cx="48336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Ani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Guillaume Leclerc, Samuel Madden,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Hongzi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Nathan: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SageDB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Learned Database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0307" y="3260786"/>
            <a:ext cx="18335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for ML,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for Systems</a:t>
            </a:r>
          </a:p>
        </p:txBody>
      </p:sp>
    </p:spTree>
    <p:extLst>
      <p:ext uri="{BB962C8B-B14F-4D97-AF65-F5344CB8AC3E}">
        <p14:creationId xmlns:p14="http://schemas.microsoft.com/office/powerpoint/2010/main" val="4492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Access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Index Structures,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FITing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Adapt to underlying </a:t>
            </a:r>
            <a:br>
              <a:rPr lang="en-US" dirty="0"/>
            </a:br>
            <a:r>
              <a:rPr lang="en-US" dirty="0"/>
              <a:t>data and patterns</a:t>
            </a:r>
          </a:p>
          <a:p>
            <a:pPr lvl="1"/>
            <a:r>
              <a:rPr lang="en-US" dirty="0"/>
              <a:t>Piecewise linear functions </a:t>
            </a:r>
          </a:p>
          <a:p>
            <a:pPr lvl="1"/>
            <a:r>
              <a:rPr lang="en-US" dirty="0"/>
              <a:t>Maximum </a:t>
            </a:r>
            <a:r>
              <a:rPr lang="en-US" dirty="0" err="1"/>
              <a:t>pos</a:t>
            </a:r>
            <a:r>
              <a:rPr lang="en-US" dirty="0"/>
              <a:t> error guarantees </a:t>
            </a:r>
          </a:p>
          <a:p>
            <a:pPr lvl="1"/>
            <a:r>
              <a:rPr lang="en-US" dirty="0"/>
              <a:t>Segment pages w/ free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PGM-index</a:t>
            </a:r>
          </a:p>
          <a:p>
            <a:pPr lvl="1"/>
            <a:r>
              <a:rPr lang="en-US" dirty="0"/>
              <a:t>Piecewise geometric model index</a:t>
            </a:r>
          </a:p>
          <a:p>
            <a:pPr lvl="1"/>
            <a:r>
              <a:rPr lang="en-US" dirty="0"/>
              <a:t>Recursive, compressed segment tree</a:t>
            </a:r>
          </a:p>
          <a:p>
            <a:pPr lvl="1"/>
            <a:endParaRPr lang="en-US" sz="1000" dirty="0"/>
          </a:p>
          <a:p>
            <a:r>
              <a:rPr lang="en-US" dirty="0" err="1"/>
              <a:t>RadixSpline</a:t>
            </a:r>
            <a:endParaRPr lang="en-US" dirty="0"/>
          </a:p>
          <a:p>
            <a:pPr lvl="1"/>
            <a:r>
              <a:rPr lang="en-US" dirty="0"/>
              <a:t>Lookup table to spline points, </a:t>
            </a:r>
            <a:br>
              <a:rPr lang="en-US" dirty="0"/>
            </a:br>
            <a:r>
              <a:rPr lang="en-US" dirty="0"/>
              <a:t>selected w/ max error guarantee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425" y="15071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0223" y="1425962"/>
            <a:ext cx="36257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Markovitch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Rodrigo Fonseca,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FITing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-Tree: A Data-aware Index 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87" y="2274263"/>
            <a:ext cx="3517088" cy="1813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425" y="550503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03133" y="5352928"/>
            <a:ext cx="36257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Marcus, Alexander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Mihail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RadixSpline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single-pass learned index.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aiDM@SIGMOD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425" y="442136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44925" y="4272506"/>
            <a:ext cx="305910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Ferragina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Giorgio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Vinciguerra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PGM-index: a fully-dynamic compressed learned index with provable worst-case bounds.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13(8)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456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Partitioning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Query-Data Routing Tree (</a:t>
            </a:r>
            <a:r>
              <a:rPr lang="en-US" dirty="0" err="1"/>
              <a:t>qd</a:t>
            </a:r>
            <a:r>
              <a:rPr lang="en-US" dirty="0"/>
              <a:t>-Tree)</a:t>
            </a:r>
          </a:p>
          <a:p>
            <a:pPr lvl="1"/>
            <a:r>
              <a:rPr lang="en-US" dirty="0"/>
              <a:t>Binary decision tree, with data </a:t>
            </a:r>
            <a:br>
              <a:rPr lang="en-US" dirty="0"/>
            </a:br>
            <a:r>
              <a:rPr lang="en-US" dirty="0"/>
              <a:t>blocks at leaf nodes (min size constraint)</a:t>
            </a:r>
          </a:p>
          <a:p>
            <a:pPr lvl="1"/>
            <a:r>
              <a:rPr lang="en-US" dirty="0"/>
              <a:t>Given dataset, and workload, </a:t>
            </a:r>
            <a:br>
              <a:rPr lang="en-US" dirty="0"/>
            </a:br>
            <a:r>
              <a:rPr lang="en-US" dirty="0"/>
              <a:t>find tree that minimized number of accessed tuples </a:t>
            </a:r>
          </a:p>
          <a:p>
            <a:pPr lvl="1"/>
            <a:r>
              <a:rPr lang="en-US" dirty="0"/>
              <a:t>Deep reinforcement learning </a:t>
            </a:r>
          </a:p>
          <a:p>
            <a:pPr lvl="1"/>
            <a:endParaRPr lang="en-US" dirty="0"/>
          </a:p>
          <a:p>
            <a:r>
              <a:rPr lang="en-US" dirty="0"/>
              <a:t>Query Processing</a:t>
            </a:r>
          </a:p>
          <a:p>
            <a:pPr lvl="1"/>
            <a:r>
              <a:rPr lang="en-US" dirty="0"/>
              <a:t>Get list of blocks that </a:t>
            </a:r>
            <a:br>
              <a:rPr lang="en-US" dirty="0"/>
            </a:br>
            <a:r>
              <a:rPr lang="en-US" dirty="0"/>
              <a:t>need to be evaluated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66" y="146881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6521" y="1380865"/>
            <a:ext cx="26475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Zongheng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Yang el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-tree: Learning Data Layouts for Big Data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46" y="3504888"/>
            <a:ext cx="5103009" cy="24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Partitioning and Pruning</a:t>
            </a:r>
          </a:p>
          <a:p>
            <a:r>
              <a:rPr lang="en-US" dirty="0"/>
              <a:t>Adaptive and Learned Access Methods</a:t>
            </a:r>
          </a:p>
          <a:p>
            <a:pPr lvl="1"/>
            <a:endParaRPr lang="en-US" dirty="0"/>
          </a:p>
          <a:p>
            <a:r>
              <a:rPr lang="en-US" dirty="0"/>
              <a:t>Programming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test suite, benchmark, make file, and reference implementation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Start </a:t>
            </a:r>
            <a:r>
              <a:rPr lang="en-US" b="1" dirty="0">
                <a:solidFill>
                  <a:schemeClr val="accent1"/>
                </a:solidFill>
              </a:rPr>
              <a:t>your own implementation </a:t>
            </a:r>
            <a:r>
              <a:rPr lang="en-US" dirty="0">
                <a:solidFill>
                  <a:schemeClr val="tx1"/>
                </a:solidFill>
              </a:rPr>
              <a:t>in next weeks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r>
              <a:rPr lang="en-US" sz="1400" b="0" dirty="0"/>
              <a:t>[Nov 03]</a:t>
            </a:r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5750" y="2357765"/>
            <a:ext cx="6007569" cy="2146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Methods and Physical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(database administrator)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r>
              <a:rPr lang="en-US" dirty="0"/>
              <a:t> via advisor tools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Rechteck 6"/>
          <p:cNvSpPr/>
          <p:nvPr/>
        </p:nvSpPr>
        <p:spPr>
          <a:xfrm>
            <a:off x="5051528" y="3108648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15" name="Rechteck 20"/>
          <p:cNvSpPr/>
          <p:nvPr/>
        </p:nvSpPr>
        <p:spPr>
          <a:xfrm>
            <a:off x="6387780" y="3249324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Rechteck 21"/>
          <p:cNvSpPr/>
          <p:nvPr/>
        </p:nvSpPr>
        <p:spPr>
          <a:xfrm>
            <a:off x="7386300" y="3249324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626" y="3356328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844659" y="59395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3311" y="4336004"/>
            <a:ext cx="2927493" cy="2347009"/>
            <a:chOff x="1723311" y="4336004"/>
            <a:chExt cx="2927493" cy="2347009"/>
          </a:xfrm>
        </p:grpSpPr>
        <p:sp>
          <p:nvSpPr>
            <p:cNvPr id="49" name="Textfeld 3"/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4"/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2"/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53" name="Gerade Verbindung 13"/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4"/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5"/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56" name="Gerade Verbindung 16"/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7"/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59" name="Gerade Verbindung 19"/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0"/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21"/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63" name="Textfeld 32"/>
          <p:cNvSpPr txBox="1"/>
          <p:nvPr/>
        </p:nvSpPr>
        <p:spPr>
          <a:xfrm>
            <a:off x="852684" y="55529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64" name="Rechteck 33"/>
          <p:cNvSpPr/>
          <p:nvPr/>
        </p:nvSpPr>
        <p:spPr>
          <a:xfrm>
            <a:off x="1046825" y="5611933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Rechteck 34"/>
          <p:cNvSpPr/>
          <p:nvPr/>
        </p:nvSpPr>
        <p:spPr>
          <a:xfrm>
            <a:off x="2508262" y="4967042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6"/>
          <p:cNvSpPr/>
          <p:nvPr/>
        </p:nvSpPr>
        <p:spPr>
          <a:xfrm>
            <a:off x="5053204" y="4004626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73" name="Rechteck 6"/>
          <p:cNvSpPr/>
          <p:nvPr/>
        </p:nvSpPr>
        <p:spPr>
          <a:xfrm>
            <a:off x="5054880" y="490060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74" name="Rechteck 6"/>
          <p:cNvSpPr/>
          <p:nvPr/>
        </p:nvSpPr>
        <p:spPr>
          <a:xfrm>
            <a:off x="5053379" y="580952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75" name="Rechteck 21"/>
          <p:cNvSpPr/>
          <p:nvPr/>
        </p:nvSpPr>
        <p:spPr>
          <a:xfrm>
            <a:off x="8170004" y="3245337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21"/>
          <p:cNvSpPr/>
          <p:nvPr/>
        </p:nvSpPr>
        <p:spPr>
          <a:xfrm>
            <a:off x="8170004" y="4207833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20"/>
          <p:cNvSpPr/>
          <p:nvPr/>
        </p:nvSpPr>
        <p:spPr>
          <a:xfrm>
            <a:off x="6881174" y="4264606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feld 72"/>
          <p:cNvSpPr txBox="1"/>
          <p:nvPr/>
        </p:nvSpPr>
        <p:spPr>
          <a:xfrm>
            <a:off x="6268681" y="5889157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7190191" y="5891464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2" name="Textfeld 76"/>
          <p:cNvSpPr txBox="1"/>
          <p:nvPr/>
        </p:nvSpPr>
        <p:spPr>
          <a:xfrm>
            <a:off x="6658042" y="62050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3" name="Textfeld 74"/>
          <p:cNvSpPr txBox="1"/>
          <p:nvPr/>
        </p:nvSpPr>
        <p:spPr>
          <a:xfrm>
            <a:off x="8154167" y="5889333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4" name="Rechteck 53"/>
          <p:cNvSpPr/>
          <p:nvPr/>
        </p:nvSpPr>
        <p:spPr>
          <a:xfrm>
            <a:off x="4975085" y="3953092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5" name="Textfeld 58"/>
          <p:cNvSpPr txBox="1"/>
          <p:nvPr/>
        </p:nvSpPr>
        <p:spPr>
          <a:xfrm>
            <a:off x="7009543" y="3892111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6" name="Straight Arrow Connector 85"/>
          <p:cNvCxnSpPr>
            <a:stCxn id="15" idx="2"/>
          </p:cNvCxnSpPr>
          <p:nvPr/>
        </p:nvCxnSpPr>
        <p:spPr>
          <a:xfrm>
            <a:off x="6811297" y="3753380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6" idx="2"/>
          </p:cNvCxnSpPr>
          <p:nvPr/>
        </p:nvCxnSpPr>
        <p:spPr>
          <a:xfrm flipH="1">
            <a:off x="7430575" y="3753380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8485656" y="3749393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20"/>
          <p:cNvSpPr/>
          <p:nvPr/>
        </p:nvSpPr>
        <p:spPr>
          <a:xfrm>
            <a:off x="6394706" y="5001923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hteck 20"/>
          <p:cNvSpPr/>
          <p:nvPr/>
        </p:nvSpPr>
        <p:spPr>
          <a:xfrm>
            <a:off x="6394706" y="5206727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hteck 20"/>
          <p:cNvSpPr/>
          <p:nvPr/>
        </p:nvSpPr>
        <p:spPr>
          <a:xfrm>
            <a:off x="6393793" y="5473764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hteck 21"/>
          <p:cNvSpPr/>
          <p:nvPr/>
        </p:nvSpPr>
        <p:spPr>
          <a:xfrm>
            <a:off x="7386300" y="5054031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hteck 21"/>
          <p:cNvSpPr/>
          <p:nvPr/>
        </p:nvSpPr>
        <p:spPr>
          <a:xfrm>
            <a:off x="8184734" y="5044864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hteck 21"/>
          <p:cNvSpPr/>
          <p:nvPr/>
        </p:nvSpPr>
        <p:spPr>
          <a:xfrm>
            <a:off x="8511217" y="5051746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Arrow Connector 103"/>
          <p:cNvCxnSpPr>
            <a:stCxn id="77" idx="2"/>
          </p:cNvCxnSpPr>
          <p:nvPr/>
        </p:nvCxnSpPr>
        <p:spPr>
          <a:xfrm>
            <a:off x="8485656" y="4624408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896086" y="3749393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527934" y="3749393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</p:txBody>
      </p:sp>
    </p:spTree>
    <p:extLst>
      <p:ext uri="{BB962C8B-B14F-4D97-AF65-F5344CB8AC3E}">
        <p14:creationId xmlns:p14="http://schemas.microsoft.com/office/powerpoint/2010/main" val="41689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8" grpId="0"/>
      <p:bldP spid="51" grpId="0"/>
      <p:bldP spid="63" grpId="0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84" grpId="0" animBg="1"/>
      <p:bldP spid="85" grpId="0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overhead</a:t>
            </a:r>
            <a:r>
              <a:rPr lang="en-US" dirty="0"/>
              <a:t> (~5% break even)</a:t>
            </a:r>
          </a:p>
          <a:p>
            <a:pPr lvl="2"/>
            <a:r>
              <a:rPr lang="en-US" dirty="0" err="1"/>
              <a:t>IXScan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TID-Sort  TID-Fetch</a:t>
            </a:r>
            <a:endParaRPr lang="en-US" dirty="0"/>
          </a:p>
          <a:p>
            <a:pPr lvl="2"/>
            <a:r>
              <a:rPr lang="en-US" dirty="0"/>
              <a:t>Multi-column predicates: TID-list intersection</a:t>
            </a:r>
          </a:p>
          <a:p>
            <a:pPr lvl="1"/>
            <a:endParaRPr lang="en-US" dirty="0"/>
          </a:p>
          <a:p>
            <a:r>
              <a:rPr lang="en-US" dirty="0"/>
              <a:t>Use Cases for Indexes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</p:txBody>
      </p:sp>
      <p:graphicFrame>
        <p:nvGraphicFramePr>
          <p:cNvPr id="8" name="Tabelle 8"/>
          <p:cNvGraphicFramePr>
            <a:graphicFrameLocks noGrp="1"/>
          </p:cNvGraphicFramePr>
          <p:nvPr/>
        </p:nvGraphicFramePr>
        <p:xfrm>
          <a:off x="6799893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>
            <a:off x="7979431" y="2081634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/>
        </p:nvGraphicFramePr>
        <p:xfrm>
          <a:off x="8453286" y="1675598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6719975" y="1675598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24795" y="2138549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8051" y="1311213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8918" y="130833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666" y="407052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Lookups /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Range Scans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5890" y="4876039"/>
            <a:ext cx="1182472" cy="929414"/>
            <a:chOff x="1025890" y="4501054"/>
            <a:chExt cx="1182472" cy="929414"/>
          </a:xfrm>
        </p:grpSpPr>
        <p:sp>
          <p:nvSpPr>
            <p:cNvPr id="17" name="Rectangle 16"/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915869" y="4807031"/>
            <a:ext cx="1417569" cy="971336"/>
            <a:chOff x="2915869" y="4518309"/>
            <a:chExt cx="1417569" cy="971336"/>
          </a:xfrm>
        </p:grpSpPr>
        <p:sp>
          <p:nvSpPr>
            <p:cNvPr id="28" name="Isosceles Triangle 27"/>
            <p:cNvSpPr/>
            <p:nvPr/>
          </p:nvSpPr>
          <p:spPr>
            <a:xfrm>
              <a:off x="2915869" y="5127905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>
              <a:endCxn id="28" idx="0"/>
            </p:cNvCxnSpPr>
            <p:nvPr/>
          </p:nvCxnSpPr>
          <p:spPr>
            <a:xfrm>
              <a:off x="3312779" y="4587317"/>
              <a:ext cx="0" cy="540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79471" y="4518309"/>
              <a:ext cx="105396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contains 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key 107?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45367" y="4076282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8326" y="407340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Nested Loop Joins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2530" y="4715730"/>
            <a:ext cx="1510612" cy="1447582"/>
            <a:chOff x="4982530" y="4487392"/>
            <a:chExt cx="1510612" cy="1447582"/>
          </a:xfrm>
        </p:grpSpPr>
        <p:sp>
          <p:nvSpPr>
            <p:cNvPr id="36" name="Isosceles Triangle 35"/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40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endCxn id="36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83867" y="4070534"/>
            <a:ext cx="1906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Aggregates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(count, min/max)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62665" y="4908849"/>
            <a:ext cx="1099533" cy="958655"/>
            <a:chOff x="7348927" y="4620127"/>
            <a:chExt cx="1099533" cy="958655"/>
          </a:xfrm>
        </p:grpSpPr>
        <p:sp>
          <p:nvSpPr>
            <p:cNvPr id="50" name="Isosceles Triangle 49"/>
            <p:cNvSpPr/>
            <p:nvPr/>
          </p:nvSpPr>
          <p:spPr>
            <a:xfrm>
              <a:off x="7654640" y="5217042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8927" y="4857607"/>
              <a:ext cx="721360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size=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7100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680611" y="4620127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4"/>
              <a:endCxn id="50" idx="0"/>
            </p:cNvCxnSpPr>
            <p:nvPr/>
          </p:nvCxnSpPr>
          <p:spPr>
            <a:xfrm flipH="1" flipV="1">
              <a:off x="8051550" y="5217042"/>
              <a:ext cx="396910" cy="3617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445484" y="5290110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 flipV="1">
            <a:off x="8296452" y="2081634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8296452" y="2262504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90363" y="2419653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15371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9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71492" cy="4941101"/>
          </a:xfrm>
        </p:spPr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</a:t>
            </a:r>
            <a:r>
              <a:rPr lang="en-US" dirty="0" err="1"/>
              <a:t>nonclustered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lvl="1"/>
            <a:endParaRPr lang="en-US" sz="1200" dirty="0"/>
          </a:p>
          <a:p>
            <a:r>
              <a:rPr lang="en-US" dirty="0"/>
              <a:t>Binary Search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binarySearch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data,key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23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sorted data</a:t>
            </a:r>
            <a:r>
              <a:rPr lang="en-US" dirty="0"/>
              <a:t>, find key position</a:t>
            </a:r>
            <a:br>
              <a:rPr lang="en-US" dirty="0"/>
            </a:br>
            <a:r>
              <a:rPr lang="en-US" dirty="0"/>
              <a:t>(insert position if non-existing)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k-</a:t>
            </a:r>
            <a:r>
              <a:rPr lang="en-US" b="1" dirty="0" err="1">
                <a:solidFill>
                  <a:srgbClr val="7889FB"/>
                </a:solidFill>
              </a:rPr>
              <a:t>ary</a:t>
            </a:r>
            <a:r>
              <a:rPr lang="en-US" b="1" dirty="0">
                <a:solidFill>
                  <a:srgbClr val="7889FB"/>
                </a:solidFill>
              </a:rPr>
              <a:t> search </a:t>
            </a:r>
            <a:r>
              <a:rPr lang="en-US" dirty="0"/>
              <a:t>for SIMD data-parallelism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Interpolation search:</a:t>
            </a:r>
            <a:r>
              <a:rPr lang="en-US" dirty="0"/>
              <a:t> probe expected </a:t>
            </a:r>
            <a:r>
              <a:rPr lang="en-US" dirty="0" err="1"/>
              <a:t>pos</a:t>
            </a:r>
            <a:r>
              <a:rPr lang="en-US" dirty="0"/>
              <a:t> in key range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latin typeface="Consolas" panose="020B0609020204030204" pitchFamily="49" charset="0"/>
              </a:rPr>
              <a:t>search([1:10000],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9700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5771" y="1357116"/>
            <a:ext cx="36375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831" y="2674551"/>
            <a:ext cx="2095123" cy="929414"/>
            <a:chOff x="6822831" y="2919104"/>
            <a:chExt cx="2095123" cy="929414"/>
          </a:xfrm>
        </p:grpSpPr>
        <p:sp>
          <p:nvSpPr>
            <p:cNvPr id="6" name="Rectangle 5"/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826642" y="421360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10 13 14 17 18 19 23 25 27 29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44862" y="4844044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26642" y="4673920"/>
            <a:ext cx="3091312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6464" y="4826320"/>
            <a:ext cx="1574399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109646" y="5017708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40005" y="5010618"/>
            <a:ext cx="676944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8318" y="420523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19 23 25 27 29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8318" y="4210953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27 29</a:t>
            </a:r>
          </a:p>
        </p:txBody>
      </p:sp>
    </p:spTree>
    <p:extLst>
      <p:ext uri="{BB962C8B-B14F-4D97-AF65-F5344CB8AC3E}">
        <p14:creationId xmlns:p14="http://schemas.microsoft.com/office/powerpoint/2010/main" val="13473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0791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12516</TotalTime>
  <Words>4231</Words>
  <Application>Microsoft Office PowerPoint</Application>
  <PresentationFormat>On-screen Show (4:3)</PresentationFormat>
  <Paragraphs>1164</Paragraphs>
  <Slides>42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Sun-ExtA</vt:lpstr>
      <vt:lpstr>Arial</vt:lpstr>
      <vt:lpstr>Calibri</vt:lpstr>
      <vt:lpstr>Cambria Math</vt:lpstr>
      <vt:lpstr>Consolas</vt:lpstr>
      <vt:lpstr>Wingdings</vt:lpstr>
      <vt:lpstr>TU Graz Standard</vt:lpstr>
      <vt:lpstr>Equation</vt:lpstr>
      <vt:lpstr>Visio</vt:lpstr>
      <vt:lpstr>Formel</vt:lpstr>
      <vt:lpstr>Architecture of DB Systems 04 Index Structures and Partitioning</vt:lpstr>
      <vt:lpstr>Announcements/Org</vt:lpstr>
      <vt:lpstr>Agenda</vt:lpstr>
      <vt:lpstr>Overview Access Methods</vt:lpstr>
      <vt:lpstr>DBMS Architecture, cont.</vt:lpstr>
      <vt:lpstr>Access Methods and Physical Design</vt:lpstr>
      <vt:lpstr>Overview Index Structures</vt:lpstr>
      <vt:lpstr>Additional Terminology</vt:lpstr>
      <vt:lpstr>Index Structures</vt:lpstr>
      <vt:lpstr>Classification of Index Structures</vt:lpstr>
      <vt:lpstr>B-Tree Overview</vt:lpstr>
      <vt:lpstr>B-Tree Search</vt:lpstr>
      <vt:lpstr>B-Tree Insert</vt:lpstr>
      <vt:lpstr>B-Tree Insert, cont. (Example w/ k=1)</vt:lpstr>
      <vt:lpstr>B-Tree Delete</vt:lpstr>
      <vt:lpstr>B-Tree Insert and Delete w/ k=2 </vt:lpstr>
      <vt:lpstr>B-tree – Advanced Aspects </vt:lpstr>
      <vt:lpstr>Other In-Memory Trees</vt:lpstr>
      <vt:lpstr>Hashing Overview</vt:lpstr>
      <vt:lpstr>Extendible Hashing</vt:lpstr>
      <vt:lpstr>Linear Hashing</vt:lpstr>
      <vt:lpstr>Overview Prefix Trees (Tries)</vt:lpstr>
      <vt:lpstr>Generalized Prefix Tree</vt:lpstr>
      <vt:lpstr>Adaptive Radix Trees</vt:lpstr>
      <vt:lpstr>Hybrid Prefix Trees</vt:lpstr>
      <vt:lpstr>Partitioning and Pruning</vt:lpstr>
      <vt:lpstr>Overview Partitioning Strategies</vt:lpstr>
      <vt:lpstr>Correctness Properties</vt:lpstr>
      <vt:lpstr>Horizontal Partitioning</vt:lpstr>
      <vt:lpstr>Vertical Fragmentation</vt:lpstr>
      <vt:lpstr>Derived Horizontal Fragmentation</vt:lpstr>
      <vt:lpstr>Exploiting Table Partitioning</vt:lpstr>
      <vt:lpstr>Exploiting Table Partitioning, cont.</vt:lpstr>
      <vt:lpstr>Zone Maps</vt:lpstr>
      <vt:lpstr>Column Imprints</vt:lpstr>
      <vt:lpstr>Probabilistic Set Containment</vt:lpstr>
      <vt:lpstr>Adaptive and Learned  Access Methods</vt:lpstr>
      <vt:lpstr>Database Cracking</vt:lpstr>
      <vt:lpstr>Learned Index Structures</vt:lpstr>
      <vt:lpstr>Learned Index Structures, cont.</vt:lpstr>
      <vt:lpstr>Learned Partitioning Schemes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- 04 Index Structures and Partitioning</dc:title>
  <dc:subject/>
  <dc:creator>mboehm</dc:creator>
  <cp:keywords/>
  <dc:description/>
  <cp:lastModifiedBy>Böhm, Matthias</cp:lastModifiedBy>
  <cp:revision>691</cp:revision>
  <cp:lastPrinted>2020-10-28T16:30:21Z</cp:lastPrinted>
  <dcterms:created xsi:type="dcterms:W3CDTF">2018-07-12T06:39:10Z</dcterms:created>
  <dcterms:modified xsi:type="dcterms:W3CDTF">2021-10-27T11:20:03Z</dcterms:modified>
  <cp:category/>
</cp:coreProperties>
</file>